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e22d3cd304b805c308d9d65e4e246e8c92098a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4caf37f079c005c51571f09c18da83dec937a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35a7e3e942af7048b225efb11d0c0ffe5e944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2501230"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3" name="rc83"/>
            <p:cNvSpPr/>
            <p:nvPr/>
          </p:nvSpPr>
          <p:spPr>
            <a:xfrm>
              <a:off x="2812756" y="307453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3124281"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3435806"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6" name="rc86"/>
            <p:cNvSpPr/>
            <p:nvPr/>
          </p:nvSpPr>
          <p:spPr>
            <a:xfrm>
              <a:off x="3747331"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4058856"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4370381" y="307453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4681906" y="307453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0" name="rc90"/>
            <p:cNvSpPr/>
            <p:nvPr/>
          </p:nvSpPr>
          <p:spPr>
            <a:xfrm>
              <a:off x="4993431"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5304957"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2" name="rc92"/>
            <p:cNvSpPr/>
            <p:nvPr/>
          </p:nvSpPr>
          <p:spPr>
            <a:xfrm>
              <a:off x="561648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5928007"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6239532"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65510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6862582"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7174107"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8" name="rc98"/>
            <p:cNvSpPr/>
            <p:nvPr/>
          </p:nvSpPr>
          <p:spPr>
            <a:xfrm>
              <a:off x="7485632"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7797157"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8108683"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8420208"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8731733"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2189705"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2501230" y="279373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2812756" y="279373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6" name="rc106"/>
            <p:cNvSpPr/>
            <p:nvPr/>
          </p:nvSpPr>
          <p:spPr>
            <a:xfrm>
              <a:off x="3124281"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3435806"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3747331"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4058856"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4370381" y="279373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4681906" y="279373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4993431"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5304957"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561648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5928007"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6239532"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65510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6862582"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7174107"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7485632"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1" name="rc121"/>
            <p:cNvSpPr/>
            <p:nvPr/>
          </p:nvSpPr>
          <p:spPr>
            <a:xfrm>
              <a:off x="7797157"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8108683"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8420208"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4" name="rc124"/>
            <p:cNvSpPr/>
            <p:nvPr/>
          </p:nvSpPr>
          <p:spPr>
            <a:xfrm>
              <a:off x="8731733"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6551057" y="3916939"/>
              <a:ext cx="311525"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3916939"/>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3916939"/>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3916939"/>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3916939"/>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3916939"/>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4197740"/>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4197740"/>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5" name="rc135"/>
            <p:cNvSpPr/>
            <p:nvPr/>
          </p:nvSpPr>
          <p:spPr>
            <a:xfrm>
              <a:off x="943605"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1255130"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156665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1878180"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9" name="rc139"/>
            <p:cNvSpPr/>
            <p:nvPr/>
          </p:nvSpPr>
          <p:spPr>
            <a:xfrm>
              <a:off x="2189705"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2501230"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2812756"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2" name="rc142"/>
            <p:cNvSpPr/>
            <p:nvPr/>
          </p:nvSpPr>
          <p:spPr>
            <a:xfrm>
              <a:off x="3124281"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3435806"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374733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4058856"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4370381"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4681906"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49934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9" name="rc149"/>
            <p:cNvSpPr/>
            <p:nvPr/>
          </p:nvSpPr>
          <p:spPr>
            <a:xfrm>
              <a:off x="5304957"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561648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592800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6239532"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6551057"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6862582"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7174107"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74856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7797157"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83"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08"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3"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5304957" y="5040144"/>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2" name="rc162"/>
            <p:cNvSpPr/>
            <p:nvPr/>
          </p:nvSpPr>
          <p:spPr>
            <a:xfrm>
              <a:off x="5616482" y="5040144"/>
              <a:ext cx="311525"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5040144"/>
              <a:ext cx="311525"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504014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5040144"/>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504014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504014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3" name="rc173"/>
            <p:cNvSpPr/>
            <p:nvPr/>
          </p:nvSpPr>
          <p:spPr>
            <a:xfrm>
              <a:off x="5304957" y="3355336"/>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4" name="rc174"/>
            <p:cNvSpPr/>
            <p:nvPr/>
          </p:nvSpPr>
          <p:spPr>
            <a:xfrm>
              <a:off x="5616482" y="3355336"/>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5" name="rc175"/>
            <p:cNvSpPr/>
            <p:nvPr/>
          </p:nvSpPr>
          <p:spPr>
            <a:xfrm>
              <a:off x="5928007"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532"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6551057"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862582"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717410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7485632"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7797157" y="3355336"/>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8108683" y="3355336"/>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3" name="rc183"/>
            <p:cNvSpPr/>
            <p:nvPr/>
          </p:nvSpPr>
          <p:spPr>
            <a:xfrm>
              <a:off x="8420208"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8731733"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75934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57"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3636138"/>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3636138"/>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3636138"/>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3636138"/>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3636138"/>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3636138"/>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3636138"/>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6" name="rc206"/>
            <p:cNvSpPr/>
            <p:nvPr/>
          </p:nvSpPr>
          <p:spPr>
            <a:xfrm>
              <a:off x="7174107" y="5320945"/>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7485632" y="5320945"/>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8" name="rc208"/>
            <p:cNvSpPr/>
            <p:nvPr/>
          </p:nvSpPr>
          <p:spPr>
            <a:xfrm>
              <a:off x="7797157" y="5320945"/>
              <a:ext cx="311525"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9" name="rc209"/>
            <p:cNvSpPr/>
            <p:nvPr/>
          </p:nvSpPr>
          <p:spPr>
            <a:xfrm>
              <a:off x="8108683"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0" name="rc210"/>
            <p:cNvSpPr/>
            <p:nvPr/>
          </p:nvSpPr>
          <p:spPr>
            <a:xfrm>
              <a:off x="8420208" y="5320945"/>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8731733" y="5320945"/>
              <a:ext cx="311525"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2" name="tx212"/>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3" name="tx213"/>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4" name="tx214"/>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5" name="tx215"/>
            <p:cNvSpPr/>
            <p:nvPr/>
          </p:nvSpPr>
          <p:spPr>
            <a:xfrm>
              <a:off x="1952560"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6" name="tx216"/>
            <p:cNvSpPr/>
            <p:nvPr/>
          </p:nvSpPr>
          <p:spPr>
            <a:xfrm>
              <a:off x="228517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7" name="tx217"/>
            <p:cNvSpPr/>
            <p:nvPr/>
          </p:nvSpPr>
          <p:spPr>
            <a:xfrm>
              <a:off x="25756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8" name="tx218"/>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9" name="tx219"/>
            <p:cNvSpPr/>
            <p:nvPr/>
          </p:nvSpPr>
          <p:spPr>
            <a:xfrm>
              <a:off x="319866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0" name="tx220"/>
            <p:cNvSpPr/>
            <p:nvPr/>
          </p:nvSpPr>
          <p:spPr>
            <a:xfrm>
              <a:off x="35101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1" name="tx221"/>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2" name="tx222"/>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3" name="tx223"/>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4" name="tx224"/>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5" name="tx225"/>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8" name="tx228"/>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2" name="tx232"/>
            <p:cNvSpPr/>
            <p:nvPr/>
          </p:nvSpPr>
          <p:spPr>
            <a:xfrm>
              <a:off x="72484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3" name="tx233"/>
            <p:cNvSpPr/>
            <p:nvPr/>
          </p:nvSpPr>
          <p:spPr>
            <a:xfrm>
              <a:off x="75600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4" name="tx234"/>
            <p:cNvSpPr/>
            <p:nvPr/>
          </p:nvSpPr>
          <p:spPr>
            <a:xfrm>
              <a:off x="787153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5" name="tx235"/>
            <p:cNvSpPr/>
            <p:nvPr/>
          </p:nvSpPr>
          <p:spPr>
            <a:xfrm>
              <a:off x="818306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7" name="tx237"/>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8" name="tx238"/>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9" name="tx239"/>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0" name="tx240"/>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197365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2" name="tx242"/>
            <p:cNvSpPr/>
            <p:nvPr/>
          </p:nvSpPr>
          <p:spPr>
            <a:xfrm>
              <a:off x="228517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3" name="tx243"/>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4" name="tx244"/>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3219754"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8" name="tx248"/>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0" name="tx250"/>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1" name="tx251"/>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2" name="tx252"/>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9" name="tx259"/>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818306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5" name="tx265"/>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7" name="tx267"/>
            <p:cNvSpPr/>
            <p:nvPr/>
          </p:nvSpPr>
          <p:spPr>
            <a:xfrm>
              <a:off x="197365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8" name="tx268"/>
            <p:cNvSpPr/>
            <p:nvPr/>
          </p:nvSpPr>
          <p:spPr>
            <a:xfrm>
              <a:off x="22851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0" name="tx270"/>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2" name="tx272"/>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3" name="tx273"/>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15432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5" name="tx275"/>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6" name="tx276"/>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7" name="tx277"/>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8" name="tx278"/>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9" name="tx279"/>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3" name="tx283"/>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5" name="tx285"/>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818306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9" name="tx289"/>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0" name="tx290"/>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1" name="tx291"/>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2" name="tx292"/>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3" name="tx293"/>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4" name="tx294"/>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415432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6" name="tx296"/>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7" name="tx297"/>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8" name="tx298"/>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9" name="tx299"/>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1" name="tx301"/>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6" name="tx306"/>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7" name="tx307"/>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81830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9" name="tx309"/>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1" name="tx311"/>
            <p:cNvSpPr/>
            <p:nvPr/>
          </p:nvSpPr>
          <p:spPr>
            <a:xfrm>
              <a:off x="228517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2" name="tx312"/>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3" name="tx313"/>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5" name="tx315"/>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415432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8" name="tx318"/>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9" name="tx319"/>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0" name="tx320"/>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1" name="tx321"/>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3" name="tx323"/>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6" name="tx326"/>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8" name="tx328"/>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818306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1" name="tx331"/>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695805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4" name="tx334"/>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5" name="tx335"/>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6" name="tx336"/>
            <p:cNvSpPr/>
            <p:nvPr/>
          </p:nvSpPr>
          <p:spPr>
            <a:xfrm>
              <a:off x="787153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7" name="tx337"/>
            <p:cNvSpPr/>
            <p:nvPr/>
          </p:nvSpPr>
          <p:spPr>
            <a:xfrm>
              <a:off x="820415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8" name="tx338"/>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9" name="tx339"/>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1" name="tx341"/>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2" name="tx342"/>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257561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7" name="tx347"/>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321975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446585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4" name="tx354"/>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5" name="tx355"/>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6" name="tx356"/>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69580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72484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4" name="tx364"/>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5" name="tx365"/>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8" name="tx368"/>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9" name="tx369"/>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0" name="tx370"/>
            <p:cNvSpPr/>
            <p:nvPr/>
          </p:nvSpPr>
          <p:spPr>
            <a:xfrm>
              <a:off x="72484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1" name="tx371"/>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2" name="tx372"/>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3" name="tx373"/>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4" name="tx374"/>
            <p:cNvSpPr/>
            <p:nvPr/>
          </p:nvSpPr>
          <p:spPr>
            <a:xfrm>
              <a:off x="8515681"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5" name="tx375"/>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6" name="tx376"/>
            <p:cNvSpPr/>
            <p:nvPr/>
          </p:nvSpPr>
          <p:spPr>
            <a:xfrm>
              <a:off x="5400429"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7" name="tx377"/>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2" name="tx382"/>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3" name="tx383"/>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5" name="tx385"/>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6" name="tx386"/>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7" name="tx387"/>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69580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5" name="tx395"/>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540042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8" name="tx398"/>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9" name="tx399"/>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2" name="tx402"/>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3" name="tx403"/>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75600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88061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7" name="tx407"/>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8" name="tx408"/>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9" name="tx409"/>
            <p:cNvSpPr/>
            <p:nvPr/>
          </p:nvSpPr>
          <p:spPr>
            <a:xfrm>
              <a:off x="6625436"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0" name="tx410"/>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1" name="tx411"/>
            <p:cNvSpPr/>
            <p:nvPr/>
          </p:nvSpPr>
          <p:spPr>
            <a:xfrm>
              <a:off x="540042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12" name="tx412"/>
            <p:cNvSpPr/>
            <p:nvPr/>
          </p:nvSpPr>
          <p:spPr>
            <a:xfrm>
              <a:off x="5711955"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13" name="tx413"/>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4" name="tx414"/>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15" name="tx415"/>
            <p:cNvSpPr/>
            <p:nvPr/>
          </p:nvSpPr>
          <p:spPr>
            <a:xfrm>
              <a:off x="82041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6" name="tx416"/>
            <p:cNvSpPr/>
            <p:nvPr/>
          </p:nvSpPr>
          <p:spPr>
            <a:xfrm>
              <a:off x="75811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17" name="tx417"/>
            <p:cNvSpPr/>
            <p:nvPr/>
          </p:nvSpPr>
          <p:spPr>
            <a:xfrm>
              <a:off x="789263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18" name="tx418"/>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9" name="tx419"/>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0" name="tx42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1" name="tx42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2" name="tx42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3" name="tx42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4" name="tx42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5" name="tx42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6" name="tx42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7" name="tx42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8" name="tx42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9" name="tx42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0" name="tx43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1" name="tx43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2" name="tx43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3" name="tx43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4" name="tx43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5" name="tx43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6" name="tx43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7" name="tx43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8" name="tx43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9" name="tx43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0" name="tx44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1" name="tx44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2" name="tx44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3" name="tx44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4" name="tx44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5" name="tx44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6" name="tx446"/>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7" name="tx44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8" name="tx44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9" name="tx44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0" name="tx45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1" name="tx45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2" name="tx45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3" name="tx45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4" name="tx45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5" name="tx45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6" name="tx45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7" name="tx45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8" name="tx45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9" name="tx45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0" name="pic460"/>
            <p:cNvPicPr/>
            <p:nvPr/>
          </p:nvPicPr>
          <p:blipFill>
            <a:blip r:embed="rId2" cstate="print"/>
            <a:stretch>
              <a:fillRect/>
            </a:stretch>
          </p:blipFill>
          <p:spPr>
            <a:xfrm>
              <a:off x="4647033" y="5838594"/>
              <a:ext cx="2160000" cy="219455"/>
            </a:xfrm>
            <a:prstGeom prst="rect">
              <a:avLst/>
            </a:prstGeom>
          </p:spPr>
        </p:pic>
        <p:sp>
          <p:nvSpPr>
            <p:cNvPr id="461" name="pl46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tx47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4" name="tx47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5" name="tx47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6" name="tx47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7" name="tx47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8" name="tx47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9" name="tx479"/>
            <p:cNvSpPr/>
            <p:nvPr/>
          </p:nvSpPr>
          <p:spPr>
            <a:xfrm>
              <a:off x="912452" y="1332266"/>
              <a:ext cx="28795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Zambia, 2000-2025</a:t>
              </a:r>
            </a:p>
          </p:txBody>
        </p:sp>
        <p:sp>
          <p:nvSpPr>
            <p:cNvPr id="480" name="tx48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1" name="tx48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2" name="tx48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7 out of 13 (54%) vaccines in the schedule achieved coverage of 90% or more. Vaccine coverage ranged from 76% to 96%.
Since 2004, estimates have been made for 9 new vaccines. IPVC is the newest vaccine reported (2024), which achieved 76% coverage in 2025.
In 2025, Zambia reported stockouts of vaccines/supplies (Rotavirus) (more information on slide 8).</a:t>
            </a:r>
          </a:p>
        </p:txBody>
      </p:sp>
      <p:sp>
        <p:nvSpPr>
          <p:cNvPr id="4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one, and declined for one, indicating overall progress in routine immunization performance; seven achieved at least 90% coverage.</a:t>
            </a:r>
          </a:p>
        </p:txBody>
      </p:sp>
      <p:grpSp xmlns:pic="http://schemas.openxmlformats.org/drawingml/2006/picture">
        <p:nvGrpSpPr>
          <p:cNvPr id="485" name=""/>
          <p:cNvGrpSpPr/>
          <p:nvPr/>
        </p:nvGrpSpPr>
        <p:grpSpPr>
          <a:xfrm>
            <a:off x="292608" y="1005840"/>
            <a:ext cx="8595360" cy="28575"/>
            <a:chOff x="292608" y="1005840"/>
            <a:chExt cx="8595360" cy="28575"/>
          </a:xfrm>
        </p:grpSpPr>
        <p:sp>
          <p:nvSpPr>
            <p:cNvPr id="4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478832"/>
            </a:xfrm>
            <a:custGeom>
              <a:avLst/>
              <a:pathLst>
                <a:path w="6481656" h="478832">
                  <a:moveTo>
                    <a:pt x="0" y="159610"/>
                  </a:moveTo>
                  <a:lnTo>
                    <a:pt x="259266" y="159610"/>
                  </a:lnTo>
                  <a:lnTo>
                    <a:pt x="518532" y="159610"/>
                  </a:lnTo>
                  <a:lnTo>
                    <a:pt x="777798" y="199513"/>
                  </a:lnTo>
                  <a:lnTo>
                    <a:pt x="1037065" y="199513"/>
                  </a:lnTo>
                  <a:lnTo>
                    <a:pt x="1296331" y="239416"/>
                  </a:lnTo>
                  <a:lnTo>
                    <a:pt x="1555597" y="239416"/>
                  </a:lnTo>
                  <a:lnTo>
                    <a:pt x="1814863" y="199513"/>
                  </a:lnTo>
                  <a:lnTo>
                    <a:pt x="2074130" y="119708"/>
                  </a:lnTo>
                  <a:lnTo>
                    <a:pt x="2333396" y="79805"/>
                  </a:lnTo>
                  <a:lnTo>
                    <a:pt x="2592662" y="239416"/>
                  </a:lnTo>
                  <a:lnTo>
                    <a:pt x="2851928" y="438929"/>
                  </a:lnTo>
                  <a:lnTo>
                    <a:pt x="3111195" y="478832"/>
                  </a:lnTo>
                  <a:lnTo>
                    <a:pt x="3370461" y="478832"/>
                  </a:lnTo>
                  <a:lnTo>
                    <a:pt x="3629727" y="79805"/>
                  </a:lnTo>
                  <a:lnTo>
                    <a:pt x="3888994" y="39902"/>
                  </a:lnTo>
                  <a:lnTo>
                    <a:pt x="4148260" y="79805"/>
                  </a:lnTo>
                  <a:lnTo>
                    <a:pt x="4407526" y="119708"/>
                  </a:lnTo>
                  <a:lnTo>
                    <a:pt x="4666792" y="159610"/>
                  </a:lnTo>
                  <a:lnTo>
                    <a:pt x="4926059" y="159610"/>
                  </a:lnTo>
                  <a:lnTo>
                    <a:pt x="5185325" y="399027"/>
                  </a:lnTo>
                  <a:lnTo>
                    <a:pt x="5444591" y="159610"/>
                  </a:lnTo>
                  <a:lnTo>
                    <a:pt x="5703857" y="0"/>
                  </a:lnTo>
                  <a:lnTo>
                    <a:pt x="5963124" y="159610"/>
                  </a:lnTo>
                  <a:lnTo>
                    <a:pt x="6222390" y="159610"/>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678346"/>
            </a:xfrm>
            <a:custGeom>
              <a:avLst/>
              <a:pathLst>
                <a:path w="6481656" h="678346">
                  <a:moveTo>
                    <a:pt x="0" y="399027"/>
                  </a:moveTo>
                  <a:lnTo>
                    <a:pt x="259266" y="399027"/>
                  </a:lnTo>
                  <a:lnTo>
                    <a:pt x="518532" y="438929"/>
                  </a:lnTo>
                  <a:lnTo>
                    <a:pt x="777798" y="478832"/>
                  </a:lnTo>
                  <a:lnTo>
                    <a:pt x="1037065" y="478832"/>
                  </a:lnTo>
                  <a:lnTo>
                    <a:pt x="1296331" y="518735"/>
                  </a:lnTo>
                  <a:lnTo>
                    <a:pt x="1555597" y="558638"/>
                  </a:lnTo>
                  <a:lnTo>
                    <a:pt x="1814863" y="598540"/>
                  </a:lnTo>
                  <a:lnTo>
                    <a:pt x="2074130" y="319221"/>
                  </a:lnTo>
                  <a:lnTo>
                    <a:pt x="2333396" y="39902"/>
                  </a:lnTo>
                  <a:lnTo>
                    <a:pt x="2592662" y="478832"/>
                  </a:lnTo>
                  <a:lnTo>
                    <a:pt x="2851928" y="558638"/>
                  </a:lnTo>
                  <a:lnTo>
                    <a:pt x="3111195" y="678346"/>
                  </a:lnTo>
                  <a:lnTo>
                    <a:pt x="3370461" y="638443"/>
                  </a:lnTo>
                  <a:lnTo>
                    <a:pt x="3629727" y="359124"/>
                  </a:lnTo>
                  <a:lnTo>
                    <a:pt x="3888994" y="199513"/>
                  </a:lnTo>
                  <a:lnTo>
                    <a:pt x="4148260" y="0"/>
                  </a:lnTo>
                  <a:lnTo>
                    <a:pt x="4407526" y="39902"/>
                  </a:lnTo>
                  <a:lnTo>
                    <a:pt x="4666792" y="199513"/>
                  </a:lnTo>
                  <a:lnTo>
                    <a:pt x="4926059" y="279319"/>
                  </a:lnTo>
                  <a:lnTo>
                    <a:pt x="5185325" y="438929"/>
                  </a:lnTo>
                  <a:lnTo>
                    <a:pt x="5444591" y="159610"/>
                  </a:lnTo>
                  <a:lnTo>
                    <a:pt x="5703857" y="279319"/>
                  </a:lnTo>
                  <a:lnTo>
                    <a:pt x="5963124" y="359124"/>
                  </a:lnTo>
                  <a:lnTo>
                    <a:pt x="6222390" y="319221"/>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678346"/>
            </a:xfrm>
            <a:custGeom>
              <a:avLst/>
              <a:pathLst>
                <a:path w="6481656" h="678346">
                  <a:moveTo>
                    <a:pt x="0" y="478832"/>
                  </a:moveTo>
                  <a:lnTo>
                    <a:pt x="259266" y="518735"/>
                  </a:lnTo>
                  <a:lnTo>
                    <a:pt x="518532" y="518735"/>
                  </a:lnTo>
                  <a:lnTo>
                    <a:pt x="777798" y="518735"/>
                  </a:lnTo>
                  <a:lnTo>
                    <a:pt x="1037065" y="478832"/>
                  </a:lnTo>
                  <a:lnTo>
                    <a:pt x="1296331" y="478832"/>
                  </a:lnTo>
                  <a:lnTo>
                    <a:pt x="1555597" y="478832"/>
                  </a:lnTo>
                  <a:lnTo>
                    <a:pt x="1814863" y="159610"/>
                  </a:lnTo>
                  <a:lnTo>
                    <a:pt x="2074130" y="399027"/>
                  </a:lnTo>
                  <a:lnTo>
                    <a:pt x="2333396" y="279319"/>
                  </a:lnTo>
                  <a:lnTo>
                    <a:pt x="2592662" y="39902"/>
                  </a:lnTo>
                  <a:lnTo>
                    <a:pt x="2851928" y="558638"/>
                  </a:lnTo>
                  <a:lnTo>
                    <a:pt x="3111195" y="598540"/>
                  </a:lnTo>
                  <a:lnTo>
                    <a:pt x="3370461" y="678346"/>
                  </a:lnTo>
                  <a:lnTo>
                    <a:pt x="3629727" y="478832"/>
                  </a:lnTo>
                  <a:lnTo>
                    <a:pt x="3888994" y="279319"/>
                  </a:lnTo>
                  <a:lnTo>
                    <a:pt x="4148260" y="0"/>
                  </a:lnTo>
                  <a:lnTo>
                    <a:pt x="4407526" y="39902"/>
                  </a:lnTo>
                  <a:lnTo>
                    <a:pt x="4666792" y="119708"/>
                  </a:lnTo>
                  <a:lnTo>
                    <a:pt x="4926059" y="159610"/>
                  </a:lnTo>
                  <a:lnTo>
                    <a:pt x="5185325" y="39902"/>
                  </a:lnTo>
                  <a:lnTo>
                    <a:pt x="5444591" y="279319"/>
                  </a:lnTo>
                  <a:lnTo>
                    <a:pt x="5703857" y="359124"/>
                  </a:lnTo>
                  <a:lnTo>
                    <a:pt x="5963124" y="438929"/>
                  </a:lnTo>
                  <a:lnTo>
                    <a:pt x="6222390" y="239416"/>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5068747" y="2116667"/>
              <a:ext cx="2851928" cy="1835525"/>
            </a:xfrm>
            <a:custGeom>
              <a:avLst/>
              <a:pathLst>
                <a:path w="2851928" h="1835525">
                  <a:moveTo>
                    <a:pt x="0" y="1835525"/>
                  </a:moveTo>
                  <a:lnTo>
                    <a:pt x="259266" y="1276887"/>
                  </a:lnTo>
                  <a:lnTo>
                    <a:pt x="518532" y="837957"/>
                  </a:lnTo>
                  <a:lnTo>
                    <a:pt x="777798" y="598540"/>
                  </a:lnTo>
                  <a:lnTo>
                    <a:pt x="1037065" y="518735"/>
                  </a:lnTo>
                  <a:lnTo>
                    <a:pt x="1296331" y="359124"/>
                  </a:lnTo>
                  <a:lnTo>
                    <a:pt x="1555597" y="399027"/>
                  </a:lnTo>
                  <a:lnTo>
                    <a:pt x="1814863" y="399027"/>
                  </a:lnTo>
                  <a:lnTo>
                    <a:pt x="2074130" y="359124"/>
                  </a:lnTo>
                  <a:lnTo>
                    <a:pt x="2333396" y="359124"/>
                  </a:lnTo>
                  <a:lnTo>
                    <a:pt x="2592662" y="79805"/>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39138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4220" y="1297695"/>
              <a:ext cx="245722" cy="133279"/>
            </a:xfrm>
            <a:custGeom>
              <a:avLst/>
              <a:pathLst>
                <a:path w="245722" h="133279">
                  <a:moveTo>
                    <a:pt x="245722" y="0"/>
                  </a:moveTo>
                  <a:lnTo>
                    <a:pt x="0" y="133279"/>
                  </a:lnTo>
                </a:path>
              </a:pathLst>
            </a:custGeom>
          </p:spPr>
          <p:txBody>
            <a:bodyPr/>
            <a:lstStyle/>
            <a:p/>
          </p:txBody>
        </p:sp>
        <p:sp>
          <p:nvSpPr>
            <p:cNvPr id="42" name="pl42"/>
            <p:cNvSpPr/>
            <p:nvPr/>
          </p:nvSpPr>
          <p:spPr>
            <a:xfrm>
              <a:off x="7938382" y="1552485"/>
              <a:ext cx="241559" cy="42342"/>
            </a:xfrm>
            <a:custGeom>
              <a:avLst/>
              <a:pathLst>
                <a:path w="241559" h="42342">
                  <a:moveTo>
                    <a:pt x="241559" y="0"/>
                  </a:moveTo>
                  <a:lnTo>
                    <a:pt x="0" y="42342"/>
                  </a:lnTo>
                </a:path>
              </a:pathLst>
            </a:custGeom>
          </p:spPr>
          <p:txBody>
            <a:bodyPr/>
            <a:lstStyle/>
            <a:p/>
          </p:txBody>
        </p:sp>
        <p:sp>
          <p:nvSpPr>
            <p:cNvPr id="43" name="pl43"/>
            <p:cNvSpPr/>
            <p:nvPr/>
          </p:nvSpPr>
          <p:spPr>
            <a:xfrm>
              <a:off x="7933248" y="1645747"/>
              <a:ext cx="246693" cy="155267"/>
            </a:xfrm>
            <a:custGeom>
              <a:avLst/>
              <a:pathLst>
                <a:path w="246693" h="155267">
                  <a:moveTo>
                    <a:pt x="246693" y="155267"/>
                  </a:moveTo>
                  <a:lnTo>
                    <a:pt x="0" y="0"/>
                  </a:lnTo>
                </a:path>
              </a:pathLst>
            </a:custGeom>
          </p:spPr>
          <p:txBody>
            <a:bodyPr/>
            <a:lstStyle/>
            <a:p/>
          </p:txBody>
        </p:sp>
        <p:sp>
          <p:nvSpPr>
            <p:cNvPr id="44" name="pl44"/>
            <p:cNvSpPr/>
            <p:nvPr/>
          </p:nvSpPr>
          <p:spPr>
            <a:xfrm>
              <a:off x="7939163" y="2116661"/>
              <a:ext cx="240778" cy="5"/>
            </a:xfrm>
            <a:custGeom>
              <a:avLst/>
              <a:pathLst>
                <a:path w="240778" h="5">
                  <a:moveTo>
                    <a:pt x="240778" y="0"/>
                  </a:moveTo>
                  <a:lnTo>
                    <a:pt x="0" y="5"/>
                  </a:lnTo>
                </a:path>
              </a:pathLst>
            </a:custGeom>
          </p:spPr>
          <p:txBody>
            <a:bodyPr/>
            <a:lstStyle/>
            <a:p/>
          </p:txBody>
        </p:sp>
        <p:sp>
          <p:nvSpPr>
            <p:cNvPr id="45" name="pg45"/>
            <p:cNvSpPr/>
            <p:nvPr/>
          </p:nvSpPr>
          <p:spPr>
            <a:xfrm>
              <a:off x="8111362" y="11842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251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7" name="pg47"/>
            <p:cNvSpPr/>
            <p:nvPr/>
          </p:nvSpPr>
          <p:spPr>
            <a:xfrm>
              <a:off x="8111362" y="14593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001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49" name="pg49"/>
            <p:cNvSpPr/>
            <p:nvPr/>
          </p:nvSpPr>
          <p:spPr>
            <a:xfrm>
              <a:off x="8111362" y="17332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740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51" name="pg51"/>
            <p:cNvSpPr/>
            <p:nvPr/>
          </p:nvSpPr>
          <p:spPr>
            <a:xfrm>
              <a:off x="8111362" y="20256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665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38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Zambia,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828247"/>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2040062"/>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463691"/>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867265"/>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1404617"/>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040062"/>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536154"/>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2759117"/>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(76%)</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(79%)</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zmb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6964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769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8425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915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8988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233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306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379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452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863825"/>
              <a:ext cx="239399" cy="252172"/>
            </a:xfrm>
            <a:prstGeom prst="rect">
              <a:avLst/>
            </a:prstGeom>
            <a:solidFill>
              <a:srgbClr val="1CABE2">
                <a:alpha val="85098"/>
              </a:srgbClr>
            </a:solidFill>
          </p:spPr>
          <p:txBody>
            <a:bodyPr/>
            <a:lstStyle/>
            <a:p/>
          </p:txBody>
        </p:sp>
        <p:sp>
          <p:nvSpPr>
            <p:cNvPr id="27" name="rc27"/>
            <p:cNvSpPr/>
            <p:nvPr/>
          </p:nvSpPr>
          <p:spPr>
            <a:xfrm>
              <a:off x="1577053" y="3859322"/>
              <a:ext cx="239399" cy="256675"/>
            </a:xfrm>
            <a:prstGeom prst="rect">
              <a:avLst/>
            </a:prstGeom>
            <a:solidFill>
              <a:srgbClr val="1CABE2">
                <a:alpha val="85098"/>
              </a:srgbClr>
            </a:solidFill>
          </p:spPr>
          <p:txBody>
            <a:bodyPr/>
            <a:lstStyle/>
            <a:p/>
          </p:txBody>
        </p:sp>
        <p:sp>
          <p:nvSpPr>
            <p:cNvPr id="28" name="rc28"/>
            <p:cNvSpPr/>
            <p:nvPr/>
          </p:nvSpPr>
          <p:spPr>
            <a:xfrm>
              <a:off x="1843053" y="3853084"/>
              <a:ext cx="239399" cy="262912"/>
            </a:xfrm>
            <a:prstGeom prst="rect">
              <a:avLst/>
            </a:prstGeom>
            <a:solidFill>
              <a:srgbClr val="1CABE2">
                <a:alpha val="85098"/>
              </a:srgbClr>
            </a:solidFill>
          </p:spPr>
          <p:txBody>
            <a:bodyPr/>
            <a:lstStyle/>
            <a:p/>
          </p:txBody>
        </p:sp>
        <p:sp>
          <p:nvSpPr>
            <p:cNvPr id="29" name="rc29"/>
            <p:cNvSpPr/>
            <p:nvPr/>
          </p:nvSpPr>
          <p:spPr>
            <a:xfrm>
              <a:off x="2109053" y="3801341"/>
              <a:ext cx="239399" cy="314655"/>
            </a:xfrm>
            <a:prstGeom prst="rect">
              <a:avLst/>
            </a:prstGeom>
            <a:solidFill>
              <a:srgbClr val="1CABE2">
                <a:alpha val="85098"/>
              </a:srgbClr>
            </a:solidFill>
          </p:spPr>
          <p:txBody>
            <a:bodyPr/>
            <a:lstStyle/>
            <a:p/>
          </p:txBody>
        </p:sp>
        <p:sp>
          <p:nvSpPr>
            <p:cNvPr id="30" name="rc30"/>
            <p:cNvSpPr/>
            <p:nvPr/>
          </p:nvSpPr>
          <p:spPr>
            <a:xfrm>
              <a:off x="2375052" y="3790679"/>
              <a:ext cx="239399" cy="325317"/>
            </a:xfrm>
            <a:prstGeom prst="rect">
              <a:avLst/>
            </a:prstGeom>
            <a:solidFill>
              <a:srgbClr val="1CABE2">
                <a:alpha val="85098"/>
              </a:srgbClr>
            </a:solidFill>
          </p:spPr>
          <p:txBody>
            <a:bodyPr/>
            <a:lstStyle/>
            <a:p/>
          </p:txBody>
        </p:sp>
        <p:sp>
          <p:nvSpPr>
            <p:cNvPr id="31" name="rc31"/>
            <p:cNvSpPr/>
            <p:nvPr/>
          </p:nvSpPr>
          <p:spPr>
            <a:xfrm>
              <a:off x="2641052" y="3731605"/>
              <a:ext cx="239399" cy="384392"/>
            </a:xfrm>
            <a:prstGeom prst="rect">
              <a:avLst/>
            </a:prstGeom>
            <a:solidFill>
              <a:srgbClr val="1CABE2">
                <a:alpha val="85098"/>
              </a:srgbClr>
            </a:solidFill>
          </p:spPr>
          <p:txBody>
            <a:bodyPr/>
            <a:lstStyle/>
            <a:p/>
          </p:txBody>
        </p:sp>
        <p:sp>
          <p:nvSpPr>
            <p:cNvPr id="32" name="rc32"/>
            <p:cNvSpPr/>
            <p:nvPr/>
          </p:nvSpPr>
          <p:spPr>
            <a:xfrm>
              <a:off x="2907052" y="3718726"/>
              <a:ext cx="239399" cy="397271"/>
            </a:xfrm>
            <a:prstGeom prst="rect">
              <a:avLst/>
            </a:prstGeom>
            <a:solidFill>
              <a:srgbClr val="1CABE2">
                <a:alpha val="85098"/>
              </a:srgbClr>
            </a:solidFill>
          </p:spPr>
          <p:txBody>
            <a:bodyPr/>
            <a:lstStyle/>
            <a:p/>
          </p:txBody>
        </p:sp>
        <p:sp>
          <p:nvSpPr>
            <p:cNvPr id="33" name="rc33"/>
            <p:cNvSpPr/>
            <p:nvPr/>
          </p:nvSpPr>
          <p:spPr>
            <a:xfrm>
              <a:off x="3173051" y="3759364"/>
              <a:ext cx="239399" cy="356633"/>
            </a:xfrm>
            <a:prstGeom prst="rect">
              <a:avLst/>
            </a:prstGeom>
            <a:solidFill>
              <a:srgbClr val="1CABE2">
                <a:alpha val="85098"/>
              </a:srgbClr>
            </a:solidFill>
          </p:spPr>
          <p:txBody>
            <a:bodyPr/>
            <a:lstStyle/>
            <a:p/>
          </p:txBody>
        </p:sp>
        <p:sp>
          <p:nvSpPr>
            <p:cNvPr id="34" name="rc34"/>
            <p:cNvSpPr/>
            <p:nvPr/>
          </p:nvSpPr>
          <p:spPr>
            <a:xfrm>
              <a:off x="3439051" y="3854888"/>
              <a:ext cx="239399" cy="261109"/>
            </a:xfrm>
            <a:prstGeom prst="rect">
              <a:avLst/>
            </a:prstGeom>
            <a:solidFill>
              <a:srgbClr val="1CABE2">
                <a:alpha val="85098"/>
              </a:srgbClr>
            </a:solidFill>
          </p:spPr>
          <p:txBody>
            <a:bodyPr/>
            <a:lstStyle/>
            <a:p/>
          </p:txBody>
        </p:sp>
        <p:sp>
          <p:nvSpPr>
            <p:cNvPr id="35" name="rc35"/>
            <p:cNvSpPr/>
            <p:nvPr/>
          </p:nvSpPr>
          <p:spPr>
            <a:xfrm>
              <a:off x="3705050" y="3902295"/>
              <a:ext cx="239399" cy="213702"/>
            </a:xfrm>
            <a:prstGeom prst="rect">
              <a:avLst/>
            </a:prstGeom>
            <a:solidFill>
              <a:srgbClr val="1CABE2">
                <a:alpha val="85098"/>
              </a:srgbClr>
            </a:solidFill>
          </p:spPr>
          <p:txBody>
            <a:bodyPr/>
            <a:lstStyle/>
            <a:p/>
          </p:txBody>
        </p:sp>
        <p:sp>
          <p:nvSpPr>
            <p:cNvPr id="36" name="rc36"/>
            <p:cNvSpPr/>
            <p:nvPr/>
          </p:nvSpPr>
          <p:spPr>
            <a:xfrm>
              <a:off x="3971050" y="3679685"/>
              <a:ext cx="239399" cy="436312"/>
            </a:xfrm>
            <a:prstGeom prst="rect">
              <a:avLst/>
            </a:prstGeom>
            <a:solidFill>
              <a:srgbClr val="1CABE2">
                <a:alpha val="85098"/>
              </a:srgbClr>
            </a:solidFill>
          </p:spPr>
          <p:txBody>
            <a:bodyPr/>
            <a:lstStyle/>
            <a:p/>
          </p:txBody>
        </p:sp>
        <p:sp>
          <p:nvSpPr>
            <p:cNvPr id="37" name="rc37"/>
            <p:cNvSpPr/>
            <p:nvPr/>
          </p:nvSpPr>
          <p:spPr>
            <a:xfrm>
              <a:off x="4237050" y="3395123"/>
              <a:ext cx="239399" cy="720874"/>
            </a:xfrm>
            <a:prstGeom prst="rect">
              <a:avLst/>
            </a:prstGeom>
            <a:solidFill>
              <a:srgbClr val="1CABE2">
                <a:alpha val="85098"/>
              </a:srgbClr>
            </a:solidFill>
          </p:spPr>
          <p:txBody>
            <a:bodyPr/>
            <a:lstStyle/>
            <a:p/>
          </p:txBody>
        </p:sp>
        <p:sp>
          <p:nvSpPr>
            <p:cNvPr id="38" name="rc38"/>
            <p:cNvSpPr/>
            <p:nvPr/>
          </p:nvSpPr>
          <p:spPr>
            <a:xfrm>
              <a:off x="4503049" y="3329003"/>
              <a:ext cx="239399" cy="786994"/>
            </a:xfrm>
            <a:prstGeom prst="rect">
              <a:avLst/>
            </a:prstGeom>
            <a:solidFill>
              <a:srgbClr val="1CABE2">
                <a:alpha val="85098"/>
              </a:srgbClr>
            </a:solidFill>
          </p:spPr>
          <p:txBody>
            <a:bodyPr/>
            <a:lstStyle/>
            <a:p/>
          </p:txBody>
        </p:sp>
        <p:sp>
          <p:nvSpPr>
            <p:cNvPr id="39" name="rc39"/>
            <p:cNvSpPr/>
            <p:nvPr/>
          </p:nvSpPr>
          <p:spPr>
            <a:xfrm>
              <a:off x="4769049" y="3320607"/>
              <a:ext cx="239399" cy="795389"/>
            </a:xfrm>
            <a:prstGeom prst="rect">
              <a:avLst/>
            </a:prstGeom>
            <a:solidFill>
              <a:srgbClr val="1CABE2">
                <a:alpha val="85098"/>
              </a:srgbClr>
            </a:solidFill>
          </p:spPr>
          <p:txBody>
            <a:bodyPr/>
            <a:lstStyle/>
            <a:p/>
          </p:txBody>
        </p:sp>
        <p:sp>
          <p:nvSpPr>
            <p:cNvPr id="40" name="rc40"/>
            <p:cNvSpPr/>
            <p:nvPr/>
          </p:nvSpPr>
          <p:spPr>
            <a:xfrm>
              <a:off x="5035049" y="3886430"/>
              <a:ext cx="239399" cy="229567"/>
            </a:xfrm>
            <a:prstGeom prst="rect">
              <a:avLst/>
            </a:prstGeom>
            <a:solidFill>
              <a:srgbClr val="1CABE2">
                <a:alpha val="85098"/>
              </a:srgbClr>
            </a:solidFill>
          </p:spPr>
          <p:txBody>
            <a:bodyPr/>
            <a:lstStyle/>
            <a:p/>
          </p:txBody>
        </p:sp>
        <p:sp>
          <p:nvSpPr>
            <p:cNvPr id="41" name="rc41"/>
            <p:cNvSpPr/>
            <p:nvPr/>
          </p:nvSpPr>
          <p:spPr>
            <a:xfrm>
              <a:off x="5301048" y="3941839"/>
              <a:ext cx="239399" cy="174158"/>
            </a:xfrm>
            <a:prstGeom prst="rect">
              <a:avLst/>
            </a:prstGeom>
            <a:solidFill>
              <a:srgbClr val="1CABE2">
                <a:alpha val="85098"/>
              </a:srgbClr>
            </a:solidFill>
          </p:spPr>
          <p:txBody>
            <a:bodyPr/>
            <a:lstStyle/>
            <a:p/>
          </p:txBody>
        </p:sp>
        <p:sp>
          <p:nvSpPr>
            <p:cNvPr id="42" name="rc42"/>
            <p:cNvSpPr/>
            <p:nvPr/>
          </p:nvSpPr>
          <p:spPr>
            <a:xfrm>
              <a:off x="5567048" y="3880981"/>
              <a:ext cx="239399" cy="235016"/>
            </a:xfrm>
            <a:prstGeom prst="rect">
              <a:avLst/>
            </a:prstGeom>
            <a:solidFill>
              <a:srgbClr val="1CABE2">
                <a:alpha val="85098"/>
              </a:srgbClr>
            </a:solidFill>
          </p:spPr>
          <p:txBody>
            <a:bodyPr/>
            <a:lstStyle/>
            <a:p/>
          </p:txBody>
        </p:sp>
        <p:sp>
          <p:nvSpPr>
            <p:cNvPr id="43" name="rc43"/>
            <p:cNvSpPr/>
            <p:nvPr/>
          </p:nvSpPr>
          <p:spPr>
            <a:xfrm>
              <a:off x="5833047" y="3818467"/>
              <a:ext cx="239399" cy="297529"/>
            </a:xfrm>
            <a:prstGeom prst="rect">
              <a:avLst/>
            </a:prstGeom>
            <a:solidFill>
              <a:srgbClr val="1CABE2">
                <a:alpha val="85098"/>
              </a:srgbClr>
            </a:solidFill>
          </p:spPr>
          <p:txBody>
            <a:bodyPr/>
            <a:lstStyle/>
            <a:p/>
          </p:txBody>
        </p:sp>
        <p:sp>
          <p:nvSpPr>
            <p:cNvPr id="44" name="rc44"/>
            <p:cNvSpPr/>
            <p:nvPr/>
          </p:nvSpPr>
          <p:spPr>
            <a:xfrm>
              <a:off x="6099047" y="3752653"/>
              <a:ext cx="239399" cy="363344"/>
            </a:xfrm>
            <a:prstGeom prst="rect">
              <a:avLst/>
            </a:prstGeom>
            <a:solidFill>
              <a:srgbClr val="1CABE2">
                <a:alpha val="85098"/>
              </a:srgbClr>
            </a:solidFill>
          </p:spPr>
          <p:txBody>
            <a:bodyPr/>
            <a:lstStyle/>
            <a:p/>
          </p:txBody>
        </p:sp>
        <p:sp>
          <p:nvSpPr>
            <p:cNvPr id="45" name="rc45"/>
            <p:cNvSpPr/>
            <p:nvPr/>
          </p:nvSpPr>
          <p:spPr>
            <a:xfrm>
              <a:off x="6365047" y="3746297"/>
              <a:ext cx="239399" cy="369699"/>
            </a:xfrm>
            <a:prstGeom prst="rect">
              <a:avLst/>
            </a:prstGeom>
            <a:solidFill>
              <a:srgbClr val="1CABE2">
                <a:alpha val="85098"/>
              </a:srgbClr>
            </a:solidFill>
          </p:spPr>
          <p:txBody>
            <a:bodyPr/>
            <a:lstStyle/>
            <a:p/>
          </p:txBody>
        </p:sp>
        <p:sp>
          <p:nvSpPr>
            <p:cNvPr id="46" name="rc46"/>
            <p:cNvSpPr/>
            <p:nvPr/>
          </p:nvSpPr>
          <p:spPr>
            <a:xfrm>
              <a:off x="6631046" y="3367236"/>
              <a:ext cx="239399" cy="748761"/>
            </a:xfrm>
            <a:prstGeom prst="rect">
              <a:avLst/>
            </a:prstGeom>
            <a:solidFill>
              <a:srgbClr val="1CABE2">
                <a:alpha val="85098"/>
              </a:srgbClr>
            </a:solidFill>
          </p:spPr>
          <p:txBody>
            <a:bodyPr/>
            <a:lstStyle/>
            <a:p/>
          </p:txBody>
        </p:sp>
        <p:sp>
          <p:nvSpPr>
            <p:cNvPr id="47" name="rc47"/>
            <p:cNvSpPr/>
            <p:nvPr/>
          </p:nvSpPr>
          <p:spPr>
            <a:xfrm>
              <a:off x="6897046" y="3735980"/>
              <a:ext cx="239399" cy="380017"/>
            </a:xfrm>
            <a:prstGeom prst="rect">
              <a:avLst/>
            </a:prstGeom>
            <a:solidFill>
              <a:srgbClr val="1CABE2">
                <a:alpha val="85098"/>
              </a:srgbClr>
            </a:solidFill>
          </p:spPr>
          <p:txBody>
            <a:bodyPr/>
            <a:lstStyle/>
            <a:p/>
          </p:txBody>
        </p:sp>
        <p:sp>
          <p:nvSpPr>
            <p:cNvPr id="48" name="rc48"/>
            <p:cNvSpPr/>
            <p:nvPr/>
          </p:nvSpPr>
          <p:spPr>
            <a:xfrm>
              <a:off x="7163045" y="3987167"/>
              <a:ext cx="239399" cy="128830"/>
            </a:xfrm>
            <a:prstGeom prst="rect">
              <a:avLst/>
            </a:prstGeom>
            <a:solidFill>
              <a:srgbClr val="1CABE2">
                <a:alpha val="85098"/>
              </a:srgbClr>
            </a:solidFill>
          </p:spPr>
          <p:txBody>
            <a:bodyPr/>
            <a:lstStyle/>
            <a:p/>
          </p:txBody>
        </p:sp>
        <p:sp>
          <p:nvSpPr>
            <p:cNvPr id="49" name="rc49"/>
            <p:cNvSpPr/>
            <p:nvPr/>
          </p:nvSpPr>
          <p:spPr>
            <a:xfrm>
              <a:off x="7429045" y="3723732"/>
              <a:ext cx="239399" cy="392265"/>
            </a:xfrm>
            <a:prstGeom prst="rect">
              <a:avLst/>
            </a:prstGeom>
            <a:solidFill>
              <a:srgbClr val="1CABE2">
                <a:alpha val="85098"/>
              </a:srgbClr>
            </a:solidFill>
          </p:spPr>
          <p:txBody>
            <a:bodyPr/>
            <a:lstStyle/>
            <a:p/>
          </p:txBody>
        </p:sp>
        <p:sp>
          <p:nvSpPr>
            <p:cNvPr id="50" name="rc50"/>
            <p:cNvSpPr/>
            <p:nvPr/>
          </p:nvSpPr>
          <p:spPr>
            <a:xfrm>
              <a:off x="7695045" y="3716637"/>
              <a:ext cx="239399" cy="399360"/>
            </a:xfrm>
            <a:prstGeom prst="rect">
              <a:avLst/>
            </a:prstGeom>
            <a:solidFill>
              <a:srgbClr val="1CABE2">
                <a:alpha val="85098"/>
              </a:srgbClr>
            </a:solidFill>
          </p:spPr>
          <p:txBody>
            <a:bodyPr/>
            <a:lstStyle/>
            <a:p/>
          </p:txBody>
        </p:sp>
        <p:sp>
          <p:nvSpPr>
            <p:cNvPr id="51" name="rc51"/>
            <p:cNvSpPr/>
            <p:nvPr/>
          </p:nvSpPr>
          <p:spPr>
            <a:xfrm>
              <a:off x="7961044" y="3845241"/>
              <a:ext cx="239399" cy="270756"/>
            </a:xfrm>
            <a:prstGeom prst="rect">
              <a:avLst/>
            </a:prstGeom>
            <a:solidFill>
              <a:srgbClr val="1CABE2">
                <a:alpha val="85098"/>
              </a:srgbClr>
            </a:solidFill>
          </p:spPr>
          <p:txBody>
            <a:bodyPr/>
            <a:lstStyle/>
            <a:p/>
          </p:txBody>
        </p:sp>
        <p:sp>
          <p:nvSpPr>
            <p:cNvPr id="52" name="rc52"/>
            <p:cNvSpPr/>
            <p:nvPr/>
          </p:nvSpPr>
          <p:spPr>
            <a:xfrm>
              <a:off x="1311054" y="3485582"/>
              <a:ext cx="239399" cy="378243"/>
            </a:xfrm>
            <a:prstGeom prst="rect">
              <a:avLst/>
            </a:prstGeom>
            <a:solidFill>
              <a:srgbClr val="B3B3B3">
                <a:alpha val="85098"/>
              </a:srgbClr>
            </a:solidFill>
          </p:spPr>
          <p:txBody>
            <a:bodyPr/>
            <a:lstStyle/>
            <a:p/>
          </p:txBody>
        </p:sp>
        <p:sp>
          <p:nvSpPr>
            <p:cNvPr id="53" name="rc53"/>
            <p:cNvSpPr/>
            <p:nvPr/>
          </p:nvSpPr>
          <p:spPr>
            <a:xfrm>
              <a:off x="1577053" y="3474319"/>
              <a:ext cx="239399" cy="385003"/>
            </a:xfrm>
            <a:prstGeom prst="rect">
              <a:avLst/>
            </a:prstGeom>
            <a:solidFill>
              <a:srgbClr val="B3B3B3">
                <a:alpha val="85098"/>
              </a:srgbClr>
            </a:solidFill>
          </p:spPr>
          <p:txBody>
            <a:bodyPr/>
            <a:lstStyle/>
            <a:p/>
          </p:txBody>
        </p:sp>
        <p:sp>
          <p:nvSpPr>
            <p:cNvPr id="54" name="rc54"/>
            <p:cNvSpPr/>
            <p:nvPr/>
          </p:nvSpPr>
          <p:spPr>
            <a:xfrm>
              <a:off x="1843053" y="3414900"/>
              <a:ext cx="239399" cy="438184"/>
            </a:xfrm>
            <a:prstGeom prst="rect">
              <a:avLst/>
            </a:prstGeom>
            <a:solidFill>
              <a:srgbClr val="B3B3B3">
                <a:alpha val="85098"/>
              </a:srgbClr>
            </a:solidFill>
          </p:spPr>
          <p:txBody>
            <a:bodyPr/>
            <a:lstStyle/>
            <a:p/>
          </p:txBody>
        </p:sp>
        <p:sp>
          <p:nvSpPr>
            <p:cNvPr id="55" name="rc55"/>
            <p:cNvSpPr/>
            <p:nvPr/>
          </p:nvSpPr>
          <p:spPr>
            <a:xfrm>
              <a:off x="2109053" y="3351834"/>
              <a:ext cx="239399" cy="449506"/>
            </a:xfrm>
            <a:prstGeom prst="rect">
              <a:avLst/>
            </a:prstGeom>
            <a:solidFill>
              <a:srgbClr val="B3B3B3">
                <a:alpha val="85098"/>
              </a:srgbClr>
            </a:solidFill>
          </p:spPr>
          <p:txBody>
            <a:bodyPr/>
            <a:lstStyle/>
            <a:p/>
          </p:txBody>
        </p:sp>
        <p:sp>
          <p:nvSpPr>
            <p:cNvPr id="56" name="rc56"/>
            <p:cNvSpPr/>
            <p:nvPr/>
          </p:nvSpPr>
          <p:spPr>
            <a:xfrm>
              <a:off x="2375052" y="3325938"/>
              <a:ext cx="239399" cy="464741"/>
            </a:xfrm>
            <a:prstGeom prst="rect">
              <a:avLst/>
            </a:prstGeom>
            <a:solidFill>
              <a:srgbClr val="B3B3B3">
                <a:alpha val="85098"/>
              </a:srgbClr>
            </a:solidFill>
          </p:spPr>
          <p:txBody>
            <a:bodyPr/>
            <a:lstStyle/>
            <a:p/>
          </p:txBody>
        </p:sp>
        <p:sp>
          <p:nvSpPr>
            <p:cNvPr id="57" name="rc57"/>
            <p:cNvSpPr/>
            <p:nvPr/>
          </p:nvSpPr>
          <p:spPr>
            <a:xfrm>
              <a:off x="2641052" y="3251107"/>
              <a:ext cx="239399" cy="480497"/>
            </a:xfrm>
            <a:prstGeom prst="rect">
              <a:avLst/>
            </a:prstGeom>
            <a:solidFill>
              <a:srgbClr val="B3B3B3">
                <a:alpha val="85098"/>
              </a:srgbClr>
            </a:solidFill>
          </p:spPr>
          <p:txBody>
            <a:bodyPr/>
            <a:lstStyle/>
            <a:p/>
          </p:txBody>
        </p:sp>
        <p:sp>
          <p:nvSpPr>
            <p:cNvPr id="58" name="rc58"/>
            <p:cNvSpPr/>
            <p:nvPr/>
          </p:nvSpPr>
          <p:spPr>
            <a:xfrm>
              <a:off x="2907052" y="3172483"/>
              <a:ext cx="239399" cy="546243"/>
            </a:xfrm>
            <a:prstGeom prst="rect">
              <a:avLst/>
            </a:prstGeom>
            <a:solidFill>
              <a:srgbClr val="B3B3B3">
                <a:alpha val="85098"/>
              </a:srgbClr>
            </a:solidFill>
          </p:spPr>
          <p:txBody>
            <a:bodyPr/>
            <a:lstStyle/>
            <a:p/>
          </p:txBody>
        </p:sp>
        <p:sp>
          <p:nvSpPr>
            <p:cNvPr id="59" name="rc59"/>
            <p:cNvSpPr/>
            <p:nvPr/>
          </p:nvSpPr>
          <p:spPr>
            <a:xfrm>
              <a:off x="3173051" y="3097051"/>
              <a:ext cx="239399" cy="662312"/>
            </a:xfrm>
            <a:prstGeom prst="rect">
              <a:avLst/>
            </a:prstGeom>
            <a:solidFill>
              <a:srgbClr val="B3B3B3">
                <a:alpha val="85098"/>
              </a:srgbClr>
            </a:solidFill>
          </p:spPr>
          <p:txBody>
            <a:bodyPr/>
            <a:lstStyle/>
            <a:p/>
          </p:txBody>
        </p:sp>
        <p:sp>
          <p:nvSpPr>
            <p:cNvPr id="60" name="rc60"/>
            <p:cNvSpPr/>
            <p:nvPr/>
          </p:nvSpPr>
          <p:spPr>
            <a:xfrm>
              <a:off x="3439051" y="3437120"/>
              <a:ext cx="239399" cy="417767"/>
            </a:xfrm>
            <a:prstGeom prst="rect">
              <a:avLst/>
            </a:prstGeom>
            <a:solidFill>
              <a:srgbClr val="B3B3B3">
                <a:alpha val="85098"/>
              </a:srgbClr>
            </a:solidFill>
          </p:spPr>
          <p:txBody>
            <a:bodyPr/>
            <a:lstStyle/>
            <a:p/>
          </p:txBody>
        </p:sp>
        <p:sp>
          <p:nvSpPr>
            <p:cNvPr id="61" name="rc61"/>
            <p:cNvSpPr/>
            <p:nvPr/>
          </p:nvSpPr>
          <p:spPr>
            <a:xfrm>
              <a:off x="3705050" y="3795439"/>
              <a:ext cx="239399" cy="106856"/>
            </a:xfrm>
            <a:prstGeom prst="rect">
              <a:avLst/>
            </a:prstGeom>
            <a:solidFill>
              <a:srgbClr val="B3B3B3">
                <a:alpha val="85098"/>
              </a:srgbClr>
            </a:solidFill>
          </p:spPr>
          <p:txBody>
            <a:bodyPr/>
            <a:lstStyle/>
            <a:p/>
          </p:txBody>
        </p:sp>
        <p:sp>
          <p:nvSpPr>
            <p:cNvPr id="62" name="rc62"/>
            <p:cNvSpPr/>
            <p:nvPr/>
          </p:nvSpPr>
          <p:spPr>
            <a:xfrm>
              <a:off x="3971050" y="3188821"/>
              <a:ext cx="239399" cy="490863"/>
            </a:xfrm>
            <a:prstGeom prst="rect">
              <a:avLst/>
            </a:prstGeom>
            <a:solidFill>
              <a:srgbClr val="B3B3B3">
                <a:alpha val="85098"/>
              </a:srgbClr>
            </a:solidFill>
          </p:spPr>
          <p:txBody>
            <a:bodyPr/>
            <a:lstStyle/>
            <a:p/>
          </p:txBody>
        </p:sp>
        <p:sp>
          <p:nvSpPr>
            <p:cNvPr id="63" name="rc63"/>
            <p:cNvSpPr/>
            <p:nvPr/>
          </p:nvSpPr>
          <p:spPr>
            <a:xfrm>
              <a:off x="4237050" y="3062414"/>
              <a:ext cx="239399" cy="332708"/>
            </a:xfrm>
            <a:prstGeom prst="rect">
              <a:avLst/>
            </a:prstGeom>
            <a:solidFill>
              <a:srgbClr val="B3B3B3">
                <a:alpha val="85098"/>
              </a:srgbClr>
            </a:solidFill>
          </p:spPr>
          <p:txBody>
            <a:bodyPr/>
            <a:lstStyle/>
            <a:p/>
          </p:txBody>
        </p:sp>
        <p:sp>
          <p:nvSpPr>
            <p:cNvPr id="64" name="rc64"/>
            <p:cNvSpPr/>
            <p:nvPr/>
          </p:nvSpPr>
          <p:spPr>
            <a:xfrm>
              <a:off x="4503049" y="2879289"/>
              <a:ext cx="239399" cy="449713"/>
            </a:xfrm>
            <a:prstGeom prst="rect">
              <a:avLst/>
            </a:prstGeom>
            <a:solidFill>
              <a:srgbClr val="B3B3B3">
                <a:alpha val="85098"/>
              </a:srgbClr>
            </a:solidFill>
          </p:spPr>
          <p:txBody>
            <a:bodyPr/>
            <a:lstStyle/>
            <a:p/>
          </p:txBody>
        </p:sp>
        <p:sp>
          <p:nvSpPr>
            <p:cNvPr id="65" name="rc65"/>
            <p:cNvSpPr/>
            <p:nvPr/>
          </p:nvSpPr>
          <p:spPr>
            <a:xfrm>
              <a:off x="4769049" y="2922902"/>
              <a:ext cx="239399" cy="397704"/>
            </a:xfrm>
            <a:prstGeom prst="rect">
              <a:avLst/>
            </a:prstGeom>
            <a:solidFill>
              <a:srgbClr val="B3B3B3">
                <a:alpha val="85098"/>
              </a:srgbClr>
            </a:solidFill>
          </p:spPr>
          <p:txBody>
            <a:bodyPr/>
            <a:lstStyle/>
            <a:p/>
          </p:txBody>
        </p:sp>
        <p:sp>
          <p:nvSpPr>
            <p:cNvPr id="66" name="rc66"/>
            <p:cNvSpPr/>
            <p:nvPr/>
          </p:nvSpPr>
          <p:spPr>
            <a:xfrm>
              <a:off x="5035049" y="3312517"/>
              <a:ext cx="239399" cy="573912"/>
            </a:xfrm>
            <a:prstGeom prst="rect">
              <a:avLst/>
            </a:prstGeom>
            <a:solidFill>
              <a:srgbClr val="B3B3B3">
                <a:alpha val="85098"/>
              </a:srgbClr>
            </a:solidFill>
          </p:spPr>
          <p:txBody>
            <a:bodyPr/>
            <a:lstStyle/>
            <a:p/>
          </p:txBody>
        </p:sp>
        <p:sp>
          <p:nvSpPr>
            <p:cNvPr id="67" name="rc67"/>
            <p:cNvSpPr/>
            <p:nvPr/>
          </p:nvSpPr>
          <p:spPr>
            <a:xfrm>
              <a:off x="5301048" y="3535472"/>
              <a:ext cx="239399" cy="406366"/>
            </a:xfrm>
            <a:prstGeom prst="rect">
              <a:avLst/>
            </a:prstGeom>
            <a:solidFill>
              <a:srgbClr val="B3B3B3">
                <a:alpha val="85098"/>
              </a:srgbClr>
            </a:solidFill>
          </p:spPr>
          <p:txBody>
            <a:bodyPr/>
            <a:lstStyle/>
            <a:p/>
          </p:txBody>
        </p:sp>
        <p:sp>
          <p:nvSpPr>
            <p:cNvPr id="68" name="rc68"/>
            <p:cNvSpPr/>
            <p:nvPr/>
          </p:nvSpPr>
          <p:spPr>
            <a:xfrm>
              <a:off x="5567048" y="3822222"/>
              <a:ext cx="239399" cy="58759"/>
            </a:xfrm>
            <a:prstGeom prst="rect">
              <a:avLst/>
            </a:prstGeom>
            <a:solidFill>
              <a:srgbClr val="B3B3B3">
                <a:alpha val="85098"/>
              </a:srgbClr>
            </a:solidFill>
          </p:spPr>
          <p:txBody>
            <a:bodyPr/>
            <a:lstStyle/>
            <a:p/>
          </p:txBody>
        </p:sp>
        <p:sp>
          <p:nvSpPr>
            <p:cNvPr id="69" name="rc69"/>
            <p:cNvSpPr/>
            <p:nvPr/>
          </p:nvSpPr>
          <p:spPr>
            <a:xfrm>
              <a:off x="5833047" y="3758969"/>
              <a:ext cx="239399" cy="59498"/>
            </a:xfrm>
            <a:prstGeom prst="rect">
              <a:avLst/>
            </a:prstGeom>
            <a:solidFill>
              <a:srgbClr val="B3B3B3">
                <a:alpha val="85098"/>
              </a:srgbClr>
            </a:solidFill>
          </p:spPr>
          <p:txBody>
            <a:bodyPr/>
            <a:lstStyle/>
            <a:p/>
          </p:txBody>
        </p:sp>
        <p:sp>
          <p:nvSpPr>
            <p:cNvPr id="70" name="rc70"/>
            <p:cNvSpPr/>
            <p:nvPr/>
          </p:nvSpPr>
          <p:spPr>
            <a:xfrm>
              <a:off x="6099047" y="3510433"/>
              <a:ext cx="239399" cy="242219"/>
            </a:xfrm>
            <a:prstGeom prst="rect">
              <a:avLst/>
            </a:prstGeom>
            <a:solidFill>
              <a:srgbClr val="B3B3B3">
                <a:alpha val="85098"/>
              </a:srgbClr>
            </a:solidFill>
          </p:spPr>
          <p:txBody>
            <a:bodyPr/>
            <a:lstStyle/>
            <a:p/>
          </p:txBody>
        </p:sp>
        <p:sp>
          <p:nvSpPr>
            <p:cNvPr id="71" name="rc71"/>
            <p:cNvSpPr/>
            <p:nvPr/>
          </p:nvSpPr>
          <p:spPr>
            <a:xfrm>
              <a:off x="6365047" y="3376597"/>
              <a:ext cx="239399" cy="369699"/>
            </a:xfrm>
            <a:prstGeom prst="rect">
              <a:avLst/>
            </a:prstGeom>
            <a:solidFill>
              <a:srgbClr val="B3B3B3">
                <a:alpha val="85098"/>
              </a:srgbClr>
            </a:solidFill>
          </p:spPr>
          <p:txBody>
            <a:bodyPr/>
            <a:lstStyle/>
            <a:p/>
          </p:txBody>
        </p:sp>
        <p:sp>
          <p:nvSpPr>
            <p:cNvPr id="72" name="rc72"/>
            <p:cNvSpPr/>
            <p:nvPr/>
          </p:nvSpPr>
          <p:spPr>
            <a:xfrm>
              <a:off x="6631046" y="3117646"/>
              <a:ext cx="239399" cy="249590"/>
            </a:xfrm>
            <a:prstGeom prst="rect">
              <a:avLst/>
            </a:prstGeom>
            <a:solidFill>
              <a:srgbClr val="B3B3B3">
                <a:alpha val="85098"/>
              </a:srgbClr>
            </a:solidFill>
          </p:spPr>
          <p:txBody>
            <a:bodyPr/>
            <a:lstStyle/>
            <a:p/>
          </p:txBody>
        </p:sp>
        <p:sp>
          <p:nvSpPr>
            <p:cNvPr id="73" name="rc73"/>
            <p:cNvSpPr/>
            <p:nvPr/>
          </p:nvSpPr>
          <p:spPr>
            <a:xfrm>
              <a:off x="6897046" y="3545977"/>
              <a:ext cx="239399" cy="190003"/>
            </a:xfrm>
            <a:prstGeom prst="rect">
              <a:avLst/>
            </a:prstGeom>
            <a:solidFill>
              <a:srgbClr val="B3B3B3">
                <a:alpha val="85098"/>
              </a:srgbClr>
            </a:solidFill>
          </p:spPr>
          <p:txBody>
            <a:bodyPr/>
            <a:lstStyle/>
            <a:p/>
          </p:txBody>
        </p:sp>
        <p:sp>
          <p:nvSpPr>
            <p:cNvPr id="74" name="rc74"/>
            <p:cNvSpPr/>
            <p:nvPr/>
          </p:nvSpPr>
          <p:spPr>
            <a:xfrm>
              <a:off x="7163045" y="3343025"/>
              <a:ext cx="239399" cy="644141"/>
            </a:xfrm>
            <a:prstGeom prst="rect">
              <a:avLst/>
            </a:prstGeom>
            <a:solidFill>
              <a:srgbClr val="B3B3B3">
                <a:alpha val="85098"/>
              </a:srgbClr>
            </a:solidFill>
          </p:spPr>
          <p:txBody>
            <a:bodyPr/>
            <a:lstStyle/>
            <a:p/>
          </p:txBody>
        </p:sp>
        <p:sp>
          <p:nvSpPr>
            <p:cNvPr id="75" name="rc75"/>
            <p:cNvSpPr/>
            <p:nvPr/>
          </p:nvSpPr>
          <p:spPr>
            <a:xfrm>
              <a:off x="7429045" y="3200705"/>
              <a:ext cx="239399" cy="523027"/>
            </a:xfrm>
            <a:prstGeom prst="rect">
              <a:avLst/>
            </a:prstGeom>
            <a:solidFill>
              <a:srgbClr val="B3B3B3">
                <a:alpha val="85098"/>
              </a:srgbClr>
            </a:solidFill>
          </p:spPr>
          <p:txBody>
            <a:bodyPr/>
            <a:lstStyle/>
            <a:p/>
          </p:txBody>
        </p:sp>
        <p:sp>
          <p:nvSpPr>
            <p:cNvPr id="76" name="rc76"/>
            <p:cNvSpPr/>
            <p:nvPr/>
          </p:nvSpPr>
          <p:spPr>
            <a:xfrm>
              <a:off x="7695045" y="3250703"/>
              <a:ext cx="239399" cy="465933"/>
            </a:xfrm>
            <a:prstGeom prst="rect">
              <a:avLst/>
            </a:prstGeom>
            <a:solidFill>
              <a:srgbClr val="B3B3B3">
                <a:alpha val="85098"/>
              </a:srgbClr>
            </a:solidFill>
          </p:spPr>
          <p:txBody>
            <a:bodyPr/>
            <a:lstStyle/>
            <a:p/>
          </p:txBody>
        </p:sp>
        <p:sp>
          <p:nvSpPr>
            <p:cNvPr id="77" name="rc77"/>
            <p:cNvSpPr/>
            <p:nvPr/>
          </p:nvSpPr>
          <p:spPr>
            <a:xfrm>
              <a:off x="7961044" y="3506787"/>
              <a:ext cx="239399" cy="338453"/>
            </a:xfrm>
            <a:prstGeom prst="rect">
              <a:avLst/>
            </a:prstGeom>
            <a:solidFill>
              <a:srgbClr val="B3B3B3">
                <a:alpha val="85098"/>
              </a:srgbClr>
            </a:solidFill>
          </p:spPr>
          <p:txBody>
            <a:bodyPr/>
            <a:lstStyle/>
            <a:p/>
          </p:txBody>
        </p:sp>
        <p:sp>
          <p:nvSpPr>
            <p:cNvPr id="78" name="pl78"/>
            <p:cNvSpPr/>
            <p:nvPr/>
          </p:nvSpPr>
          <p:spPr>
            <a:xfrm>
              <a:off x="1430754" y="2096040"/>
              <a:ext cx="6649990" cy="247341"/>
            </a:xfrm>
            <a:custGeom>
              <a:avLst/>
              <a:pathLst>
                <a:path w="6649990" h="247341">
                  <a:moveTo>
                    <a:pt x="0" y="82447"/>
                  </a:moveTo>
                  <a:lnTo>
                    <a:pt x="265999" y="82447"/>
                  </a:lnTo>
                  <a:lnTo>
                    <a:pt x="531999" y="82447"/>
                  </a:lnTo>
                  <a:lnTo>
                    <a:pt x="797998" y="103059"/>
                  </a:lnTo>
                  <a:lnTo>
                    <a:pt x="1063998" y="103059"/>
                  </a:lnTo>
                  <a:lnTo>
                    <a:pt x="1329998" y="123670"/>
                  </a:lnTo>
                  <a:lnTo>
                    <a:pt x="1595997" y="123670"/>
                  </a:lnTo>
                  <a:lnTo>
                    <a:pt x="1861997" y="103059"/>
                  </a:lnTo>
                  <a:lnTo>
                    <a:pt x="2127996" y="61835"/>
                  </a:lnTo>
                  <a:lnTo>
                    <a:pt x="2393996" y="41223"/>
                  </a:lnTo>
                  <a:lnTo>
                    <a:pt x="2659996" y="123670"/>
                  </a:lnTo>
                  <a:lnTo>
                    <a:pt x="2925995" y="226729"/>
                  </a:lnTo>
                  <a:lnTo>
                    <a:pt x="3191995" y="247341"/>
                  </a:lnTo>
                  <a:lnTo>
                    <a:pt x="3457995" y="247341"/>
                  </a:lnTo>
                  <a:lnTo>
                    <a:pt x="3723994" y="41223"/>
                  </a:lnTo>
                  <a:lnTo>
                    <a:pt x="3989994" y="20611"/>
                  </a:lnTo>
                  <a:lnTo>
                    <a:pt x="4255993" y="41223"/>
                  </a:lnTo>
                  <a:lnTo>
                    <a:pt x="4521993" y="61835"/>
                  </a:lnTo>
                  <a:lnTo>
                    <a:pt x="4787993" y="82447"/>
                  </a:lnTo>
                  <a:lnTo>
                    <a:pt x="5053992" y="82447"/>
                  </a:lnTo>
                  <a:lnTo>
                    <a:pt x="5319992" y="206118"/>
                  </a:lnTo>
                  <a:lnTo>
                    <a:pt x="5585991" y="82447"/>
                  </a:lnTo>
                  <a:lnTo>
                    <a:pt x="5851991" y="0"/>
                  </a:lnTo>
                  <a:lnTo>
                    <a:pt x="6117991" y="82447"/>
                  </a:lnTo>
                  <a:lnTo>
                    <a:pt x="6383990" y="82447"/>
                  </a:lnTo>
                  <a:lnTo>
                    <a:pt x="6649990" y="41223"/>
                  </a:lnTo>
                </a:path>
              </a:pathLst>
            </a:custGeom>
            <a:ln w="27101" cap="flat">
              <a:solidFill>
                <a:srgbClr val="0058AB">
                  <a:alpha val="100000"/>
                </a:srgbClr>
              </a:solidFill>
              <a:prstDash val="solid"/>
              <a:round/>
            </a:ln>
          </p:spPr>
          <p:txBody>
            <a:bodyPr/>
            <a:lstStyle/>
            <a:p/>
          </p:txBody>
        </p:sp>
        <p:sp>
          <p:nvSpPr>
            <p:cNvPr id="79" name="pl79"/>
            <p:cNvSpPr/>
            <p:nvPr/>
          </p:nvSpPr>
          <p:spPr>
            <a:xfrm>
              <a:off x="1430754" y="2157876"/>
              <a:ext cx="6649990" cy="350400"/>
            </a:xfrm>
            <a:custGeom>
              <a:avLst/>
              <a:pathLst>
                <a:path w="6649990" h="350400">
                  <a:moveTo>
                    <a:pt x="0" y="206118"/>
                  </a:moveTo>
                  <a:lnTo>
                    <a:pt x="265999" y="206118"/>
                  </a:lnTo>
                  <a:lnTo>
                    <a:pt x="531999" y="226729"/>
                  </a:lnTo>
                  <a:lnTo>
                    <a:pt x="797998" y="247341"/>
                  </a:lnTo>
                  <a:lnTo>
                    <a:pt x="1063998" y="247341"/>
                  </a:lnTo>
                  <a:lnTo>
                    <a:pt x="1329998" y="267953"/>
                  </a:lnTo>
                  <a:lnTo>
                    <a:pt x="1595997" y="288565"/>
                  </a:lnTo>
                  <a:lnTo>
                    <a:pt x="1861997" y="309177"/>
                  </a:lnTo>
                  <a:lnTo>
                    <a:pt x="2127996" y="164894"/>
                  </a:lnTo>
                  <a:lnTo>
                    <a:pt x="2393996" y="20611"/>
                  </a:lnTo>
                  <a:lnTo>
                    <a:pt x="2659996" y="247341"/>
                  </a:lnTo>
                  <a:lnTo>
                    <a:pt x="2925995" y="288565"/>
                  </a:lnTo>
                  <a:lnTo>
                    <a:pt x="3191995" y="350400"/>
                  </a:lnTo>
                  <a:lnTo>
                    <a:pt x="3457995" y="329788"/>
                  </a:lnTo>
                  <a:lnTo>
                    <a:pt x="3723994" y="185506"/>
                  </a:lnTo>
                  <a:lnTo>
                    <a:pt x="3989994" y="103059"/>
                  </a:lnTo>
                  <a:lnTo>
                    <a:pt x="4255993" y="0"/>
                  </a:lnTo>
                  <a:lnTo>
                    <a:pt x="4521993" y="20611"/>
                  </a:lnTo>
                  <a:lnTo>
                    <a:pt x="4787993" y="103059"/>
                  </a:lnTo>
                  <a:lnTo>
                    <a:pt x="5053992" y="144282"/>
                  </a:lnTo>
                  <a:lnTo>
                    <a:pt x="5319992" y="226729"/>
                  </a:lnTo>
                  <a:lnTo>
                    <a:pt x="5585991" y="82447"/>
                  </a:lnTo>
                  <a:lnTo>
                    <a:pt x="5851991" y="144282"/>
                  </a:lnTo>
                  <a:lnTo>
                    <a:pt x="6117991" y="185506"/>
                  </a:lnTo>
                  <a:lnTo>
                    <a:pt x="6383990" y="164894"/>
                  </a:lnTo>
                  <a:lnTo>
                    <a:pt x="6649990" y="82447"/>
                  </a:lnTo>
                </a:path>
              </a:pathLst>
            </a:custGeom>
            <a:ln w="27101" cap="flat">
              <a:solidFill>
                <a:srgbClr val="F26A21">
                  <a:alpha val="100000"/>
                </a:srgbClr>
              </a:solidFill>
              <a:prstDash val="solid"/>
              <a:round/>
            </a:ln>
          </p:spPr>
          <p:txBody>
            <a:bodyPr/>
            <a:lstStyle/>
            <a:p/>
          </p:txBody>
        </p:sp>
        <p:sp>
          <p:nvSpPr>
            <p:cNvPr id="80" name="tx80"/>
            <p:cNvSpPr/>
            <p:nvPr/>
          </p:nvSpPr>
          <p:spPr>
            <a:xfrm>
              <a:off x="137046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700462"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403046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445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69045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222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88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7754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0" name="tx90"/>
            <p:cNvSpPr/>
            <p:nvPr/>
          </p:nvSpPr>
          <p:spPr>
            <a:xfrm>
              <a:off x="802045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7046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2" name="tx92"/>
            <p:cNvSpPr/>
            <p:nvPr/>
          </p:nvSpPr>
          <p:spPr>
            <a:xfrm>
              <a:off x="2700462"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3" name="tx93"/>
            <p:cNvSpPr/>
            <p:nvPr/>
          </p:nvSpPr>
          <p:spPr>
            <a:xfrm>
              <a:off x="403046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536045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6" name="tx96"/>
            <p:cNvSpPr/>
            <p:nvPr/>
          </p:nvSpPr>
          <p:spPr>
            <a:xfrm>
              <a:off x="6690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6956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7222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9" name="tx99"/>
            <p:cNvSpPr/>
            <p:nvPr/>
          </p:nvSpPr>
          <p:spPr>
            <a:xfrm>
              <a:off x="7488455"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775445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1" name="tx101"/>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2" name="tx102"/>
            <p:cNvSpPr/>
            <p:nvPr/>
          </p:nvSpPr>
          <p:spPr>
            <a:xfrm>
              <a:off x="1370464" y="3949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3" name="tx103"/>
            <p:cNvSpPr/>
            <p:nvPr/>
          </p:nvSpPr>
          <p:spPr>
            <a:xfrm>
              <a:off x="2700462" y="38833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4030460" y="38590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 name="tx105"/>
            <p:cNvSpPr/>
            <p:nvPr/>
          </p:nvSpPr>
          <p:spPr>
            <a:xfrm>
              <a:off x="5360458" y="39884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6" name="tx106"/>
            <p:cNvSpPr/>
            <p:nvPr/>
          </p:nvSpPr>
          <p:spPr>
            <a:xfrm>
              <a:off x="6424457" y="38906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6690456" y="37011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8" name="tx108"/>
            <p:cNvSpPr/>
            <p:nvPr/>
          </p:nvSpPr>
          <p:spPr>
            <a:xfrm>
              <a:off x="6956456" y="38854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9" name="tx109"/>
            <p:cNvSpPr/>
            <p:nvPr/>
          </p:nvSpPr>
          <p:spPr>
            <a:xfrm>
              <a:off x="7222456" y="40110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0" name="tx110"/>
            <p:cNvSpPr/>
            <p:nvPr/>
          </p:nvSpPr>
          <p:spPr>
            <a:xfrm>
              <a:off x="7488455" y="3879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1" name="tx111"/>
            <p:cNvSpPr/>
            <p:nvPr/>
          </p:nvSpPr>
          <p:spPr>
            <a:xfrm>
              <a:off x="7754455" y="38772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2" name="tx112"/>
            <p:cNvSpPr/>
            <p:nvPr/>
          </p:nvSpPr>
          <p:spPr>
            <a:xfrm>
              <a:off x="8020454" y="39415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3" name="tx113"/>
            <p:cNvSpPr/>
            <p:nvPr/>
          </p:nvSpPr>
          <p:spPr>
            <a:xfrm>
              <a:off x="1370464" y="36342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4" name="tx114"/>
            <p:cNvSpPr/>
            <p:nvPr/>
          </p:nvSpPr>
          <p:spPr>
            <a:xfrm>
              <a:off x="2700462" y="34509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5" name="tx115"/>
            <p:cNvSpPr/>
            <p:nvPr/>
          </p:nvSpPr>
          <p:spPr>
            <a:xfrm>
              <a:off x="4030460" y="33938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6" name="tx116"/>
            <p:cNvSpPr/>
            <p:nvPr/>
          </p:nvSpPr>
          <p:spPr>
            <a:xfrm>
              <a:off x="5360458" y="36995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7" name="tx117"/>
            <p:cNvSpPr/>
            <p:nvPr/>
          </p:nvSpPr>
          <p:spPr>
            <a:xfrm>
              <a:off x="6424457" y="3520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8" name="tx118"/>
            <p:cNvSpPr/>
            <p:nvPr/>
          </p:nvSpPr>
          <p:spPr>
            <a:xfrm>
              <a:off x="6690456" y="3202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9" name="tx119"/>
            <p:cNvSpPr/>
            <p:nvPr/>
          </p:nvSpPr>
          <p:spPr>
            <a:xfrm>
              <a:off x="6956456" y="3600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20" name="tx120"/>
            <p:cNvSpPr/>
            <p:nvPr/>
          </p:nvSpPr>
          <p:spPr>
            <a:xfrm>
              <a:off x="7222456" y="36246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21" name="tx121"/>
            <p:cNvSpPr/>
            <p:nvPr/>
          </p:nvSpPr>
          <p:spPr>
            <a:xfrm>
              <a:off x="7488455" y="34217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2" name="tx122"/>
            <p:cNvSpPr/>
            <p:nvPr/>
          </p:nvSpPr>
          <p:spPr>
            <a:xfrm>
              <a:off x="7754455" y="34448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3" name="tx123"/>
            <p:cNvSpPr/>
            <p:nvPr/>
          </p:nvSpPr>
          <p:spPr>
            <a:xfrm>
              <a:off x="8020454" y="363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24" name="tx124"/>
            <p:cNvSpPr/>
            <p:nvPr/>
          </p:nvSpPr>
          <p:spPr>
            <a:xfrm>
              <a:off x="1370464" y="3367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5" name="tx125"/>
            <p:cNvSpPr/>
            <p:nvPr/>
          </p:nvSpPr>
          <p:spPr>
            <a:xfrm>
              <a:off x="2700462" y="31330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6" name="tx126"/>
            <p:cNvSpPr/>
            <p:nvPr/>
          </p:nvSpPr>
          <p:spPr>
            <a:xfrm>
              <a:off x="4030460" y="30707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 name="tx127"/>
            <p:cNvSpPr/>
            <p:nvPr/>
          </p:nvSpPr>
          <p:spPr>
            <a:xfrm>
              <a:off x="5360458" y="34174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8" name="tx128"/>
            <p:cNvSpPr/>
            <p:nvPr/>
          </p:nvSpPr>
          <p:spPr>
            <a:xfrm>
              <a:off x="6424457" y="3259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9" name="tx129"/>
            <p:cNvSpPr/>
            <p:nvPr/>
          </p:nvSpPr>
          <p:spPr>
            <a:xfrm>
              <a:off x="6660311" y="29996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30" name="tx130"/>
            <p:cNvSpPr/>
            <p:nvPr/>
          </p:nvSpPr>
          <p:spPr>
            <a:xfrm>
              <a:off x="6956456" y="3427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31" name="tx131"/>
            <p:cNvSpPr/>
            <p:nvPr/>
          </p:nvSpPr>
          <p:spPr>
            <a:xfrm>
              <a:off x="7222456" y="32249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32" name="tx132"/>
            <p:cNvSpPr/>
            <p:nvPr/>
          </p:nvSpPr>
          <p:spPr>
            <a:xfrm>
              <a:off x="7488455" y="30826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3" name="tx133"/>
            <p:cNvSpPr/>
            <p:nvPr/>
          </p:nvSpPr>
          <p:spPr>
            <a:xfrm>
              <a:off x="7754455" y="3132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4" name="tx134"/>
            <p:cNvSpPr/>
            <p:nvPr/>
          </p:nvSpPr>
          <p:spPr>
            <a:xfrm>
              <a:off x="8020454" y="338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5" name="tx135"/>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655386" y="357118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7" name="tx137"/>
            <p:cNvSpPr/>
            <p:nvPr/>
          </p:nvSpPr>
          <p:spPr>
            <a:xfrm>
              <a:off x="577692" y="30784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8" name="tx138"/>
            <p:cNvSpPr/>
            <p:nvPr/>
          </p:nvSpPr>
          <p:spPr>
            <a:xfrm>
              <a:off x="577692" y="25857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9" name="tx139"/>
            <p:cNvSpPr/>
            <p:nvPr/>
          </p:nvSpPr>
          <p:spPr>
            <a:xfrm>
              <a:off x="577692" y="20930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8" name="pl158"/>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670912" y="4979579"/>
              <a:ext cx="201456" cy="201456"/>
            </a:xfrm>
            <a:prstGeom prst="rect">
              <a:avLst/>
            </a:prstGeom>
            <a:solidFill>
              <a:srgbClr val="B3B3B3">
                <a:alpha val="85098"/>
              </a:srgbClr>
            </a:solidFill>
          </p:spPr>
          <p:txBody>
            <a:bodyPr/>
            <a:lstStyle/>
            <a:p/>
          </p:txBody>
        </p:sp>
        <p:sp>
          <p:nvSpPr>
            <p:cNvPr id="163" name="rc163"/>
            <p:cNvSpPr/>
            <p:nvPr/>
          </p:nvSpPr>
          <p:spPr>
            <a:xfrm>
              <a:off x="5573066" y="4979579"/>
              <a:ext cx="201456" cy="201456"/>
            </a:xfrm>
            <a:prstGeom prst="rect">
              <a:avLst/>
            </a:prstGeom>
            <a:solidFill>
              <a:srgbClr val="1CABE2">
                <a:alpha val="85098"/>
              </a:srgbClr>
            </a:solidFill>
          </p:spPr>
          <p:txBody>
            <a:bodyPr/>
            <a:lstStyle/>
            <a:p/>
          </p:txBody>
        </p:sp>
        <p:sp>
          <p:nvSpPr>
            <p:cNvPr id="164" name="tx164"/>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7" name="tx167"/>
            <p:cNvSpPr/>
            <p:nvPr/>
          </p:nvSpPr>
          <p:spPr>
            <a:xfrm>
              <a:off x="966584" y="1594448"/>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2000-2025</a:t>
              </a:r>
            </a:p>
          </p:txBody>
        </p:sp>
        <p:sp>
          <p:nvSpPr>
            <p:cNvPr id="168" name="pl168"/>
            <p:cNvSpPr/>
            <p:nvPr/>
          </p:nvSpPr>
          <p:spPr>
            <a:xfrm>
              <a:off x="22917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2531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21456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1759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2724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2338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1952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2943517" cy="119033"/>
            </a:xfrm>
            <a:prstGeom prst="rect">
              <a:avLst/>
            </a:prstGeom>
            <a:solidFill>
              <a:srgbClr val="1CABE2">
                <a:alpha val="85098"/>
              </a:srgbClr>
            </a:solidFill>
          </p:spPr>
          <p:txBody>
            <a:bodyPr/>
            <a:lstStyle/>
            <a:p/>
          </p:txBody>
        </p:sp>
        <p:sp>
          <p:nvSpPr>
            <p:cNvPr id="180" name="rc180"/>
            <p:cNvSpPr/>
            <p:nvPr/>
          </p:nvSpPr>
          <p:spPr>
            <a:xfrm>
              <a:off x="1311054" y="5577352"/>
              <a:ext cx="3179670" cy="119033"/>
            </a:xfrm>
            <a:prstGeom prst="rect">
              <a:avLst/>
            </a:prstGeom>
            <a:solidFill>
              <a:srgbClr val="1CABE2">
                <a:alpha val="85098"/>
              </a:srgbClr>
            </a:solidFill>
          </p:spPr>
          <p:txBody>
            <a:bodyPr/>
            <a:lstStyle/>
            <a:p/>
          </p:txBody>
        </p:sp>
        <p:sp>
          <p:nvSpPr>
            <p:cNvPr id="181" name="rc181"/>
            <p:cNvSpPr/>
            <p:nvPr/>
          </p:nvSpPr>
          <p:spPr>
            <a:xfrm>
              <a:off x="1311054" y="5428560"/>
              <a:ext cx="2155739" cy="119033"/>
            </a:xfrm>
            <a:prstGeom prst="rect">
              <a:avLst/>
            </a:prstGeom>
            <a:solidFill>
              <a:srgbClr val="1CABE2">
                <a:alpha val="85098"/>
              </a:srgbClr>
            </a:solidFill>
          </p:spPr>
          <p:txBody>
            <a:bodyPr/>
            <a:lstStyle/>
            <a:p/>
          </p:txBody>
        </p:sp>
        <p:sp>
          <p:nvSpPr>
            <p:cNvPr id="182" name="rc182"/>
            <p:cNvSpPr/>
            <p:nvPr/>
          </p:nvSpPr>
          <p:spPr>
            <a:xfrm>
              <a:off x="4254571" y="5726143"/>
              <a:ext cx="2943517" cy="119033"/>
            </a:xfrm>
            <a:prstGeom prst="rect">
              <a:avLst/>
            </a:prstGeom>
            <a:solidFill>
              <a:srgbClr val="B3B3B3">
                <a:alpha val="85098"/>
              </a:srgbClr>
            </a:solidFill>
          </p:spPr>
          <p:txBody>
            <a:bodyPr/>
            <a:lstStyle/>
            <a:p/>
          </p:txBody>
        </p:sp>
        <p:sp>
          <p:nvSpPr>
            <p:cNvPr id="183" name="rc183"/>
            <p:cNvSpPr/>
            <p:nvPr/>
          </p:nvSpPr>
          <p:spPr>
            <a:xfrm>
              <a:off x="4490724" y="5577352"/>
              <a:ext cx="3709719" cy="119033"/>
            </a:xfrm>
            <a:prstGeom prst="rect">
              <a:avLst/>
            </a:prstGeom>
            <a:solidFill>
              <a:srgbClr val="B3B3B3">
                <a:alpha val="85098"/>
              </a:srgbClr>
            </a:solidFill>
          </p:spPr>
          <p:txBody>
            <a:bodyPr/>
            <a:lstStyle/>
            <a:p/>
          </p:txBody>
        </p:sp>
        <p:sp>
          <p:nvSpPr>
            <p:cNvPr id="184" name="rc184"/>
            <p:cNvSpPr/>
            <p:nvPr/>
          </p:nvSpPr>
          <p:spPr>
            <a:xfrm>
              <a:off x="3466793" y="5428560"/>
              <a:ext cx="2694732" cy="119033"/>
            </a:xfrm>
            <a:prstGeom prst="rect">
              <a:avLst/>
            </a:prstGeom>
            <a:solidFill>
              <a:srgbClr val="B3B3B3">
                <a:alpha val="85098"/>
              </a:srgbClr>
            </a:solidFill>
          </p:spPr>
          <p:txBody>
            <a:bodyPr/>
            <a:lstStyle/>
            <a:p/>
          </p:txBody>
        </p:sp>
        <p:sp>
          <p:nvSpPr>
            <p:cNvPr id="185" name="tx185"/>
            <p:cNvSpPr/>
            <p:nvPr/>
          </p:nvSpPr>
          <p:spPr>
            <a:xfrm>
              <a:off x="7262397" y="574393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86" name="tx186"/>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87.8</a:t>
              </a:r>
            </a:p>
          </p:txBody>
        </p:sp>
        <p:sp>
          <p:nvSpPr>
            <p:cNvPr id="187" name="tx187"/>
            <p:cNvSpPr/>
            <p:nvPr/>
          </p:nvSpPr>
          <p:spPr>
            <a:xfrm>
              <a:off x="6274053"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61.8</a:t>
              </a:r>
            </a:p>
          </p:txBody>
        </p:sp>
        <p:sp>
          <p:nvSpPr>
            <p:cNvPr id="188" name="tx188"/>
            <p:cNvSpPr/>
            <p:nvPr/>
          </p:nvSpPr>
          <p:spPr>
            <a:xfrm>
              <a:off x="2670286"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a:t>
              </a:r>
            </a:p>
          </p:txBody>
        </p:sp>
        <p:sp>
          <p:nvSpPr>
            <p:cNvPr id="189" name="tx189"/>
            <p:cNvSpPr/>
            <p:nvPr/>
          </p:nvSpPr>
          <p:spPr>
            <a:xfrm>
              <a:off x="278836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40.5</a:t>
              </a:r>
            </a:p>
          </p:txBody>
        </p:sp>
        <p:sp>
          <p:nvSpPr>
            <p:cNvPr id="190" name="tx190"/>
            <p:cNvSpPr/>
            <p:nvPr/>
          </p:nvSpPr>
          <p:spPr>
            <a:xfrm>
              <a:off x="227639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27.5</a:t>
              </a:r>
            </a:p>
          </p:txBody>
        </p:sp>
        <p:sp>
          <p:nvSpPr>
            <p:cNvPr id="191" name="tx191"/>
            <p:cNvSpPr/>
            <p:nvPr/>
          </p:nvSpPr>
          <p:spPr>
            <a:xfrm>
              <a:off x="561380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a:t>
              </a:r>
            </a:p>
          </p:txBody>
        </p:sp>
        <p:sp>
          <p:nvSpPr>
            <p:cNvPr id="192" name="tx192"/>
            <p:cNvSpPr/>
            <p:nvPr/>
          </p:nvSpPr>
          <p:spPr>
            <a:xfrm>
              <a:off x="623305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47.3</a:t>
              </a:r>
            </a:p>
          </p:txBody>
        </p:sp>
        <p:sp>
          <p:nvSpPr>
            <p:cNvPr id="193" name="tx193"/>
            <p:cNvSpPr/>
            <p:nvPr/>
          </p:nvSpPr>
          <p:spPr>
            <a:xfrm>
              <a:off x="4701633"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34.4</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314817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9" name="tx199"/>
            <p:cNvSpPr/>
            <p:nvPr/>
          </p:nvSpPr>
          <p:spPr>
            <a:xfrm>
              <a:off x="510957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7070980"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1" name="tx201"/>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2" name="tx20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4" name="tx20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Zambia.
In 2025, DTP1 coverage in Zambia increased to 96%. The number of children missing out on any DTP vaccination (zero-dose children) improved from 41,000 in 2024 to 27,000 in 2025.
DTP3 coverage increased to 91% in 2025, leaving 62,000 children vulnerable to vaccine-preventable diseases.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96% and DTP3 was 91%, leaving 62,000 children un- or under-vaccinated, including 27,000 zero-dose and 34,000 with only partial protection.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62456"/>
            </a:xfrm>
            <a:custGeom>
              <a:avLst/>
              <a:pathLst>
                <a:path w="3397293" h="262456">
                  <a:moveTo>
                    <a:pt x="0" y="87485"/>
                  </a:moveTo>
                  <a:lnTo>
                    <a:pt x="135891" y="87485"/>
                  </a:lnTo>
                  <a:lnTo>
                    <a:pt x="271783" y="87485"/>
                  </a:lnTo>
                  <a:lnTo>
                    <a:pt x="407675" y="109356"/>
                  </a:lnTo>
                  <a:lnTo>
                    <a:pt x="543566" y="109356"/>
                  </a:lnTo>
                  <a:lnTo>
                    <a:pt x="679458" y="131228"/>
                  </a:lnTo>
                  <a:lnTo>
                    <a:pt x="815350" y="131228"/>
                  </a:lnTo>
                  <a:lnTo>
                    <a:pt x="951242" y="109356"/>
                  </a:lnTo>
                  <a:lnTo>
                    <a:pt x="1087133" y="65614"/>
                  </a:lnTo>
                  <a:lnTo>
                    <a:pt x="1223025" y="43742"/>
                  </a:lnTo>
                  <a:lnTo>
                    <a:pt x="1358917" y="131228"/>
                  </a:lnTo>
                  <a:lnTo>
                    <a:pt x="1494809" y="240584"/>
                  </a:lnTo>
                  <a:lnTo>
                    <a:pt x="1630700" y="262456"/>
                  </a:lnTo>
                  <a:lnTo>
                    <a:pt x="1766592" y="262456"/>
                  </a:lnTo>
                  <a:lnTo>
                    <a:pt x="1902484" y="43742"/>
                  </a:lnTo>
                  <a:lnTo>
                    <a:pt x="2038375" y="21871"/>
                  </a:lnTo>
                  <a:lnTo>
                    <a:pt x="2174267" y="43742"/>
                  </a:lnTo>
                  <a:lnTo>
                    <a:pt x="2310159" y="65614"/>
                  </a:lnTo>
                  <a:lnTo>
                    <a:pt x="2446051" y="87485"/>
                  </a:lnTo>
                  <a:lnTo>
                    <a:pt x="2581942" y="87485"/>
                  </a:lnTo>
                  <a:lnTo>
                    <a:pt x="2717834" y="218713"/>
                  </a:lnTo>
                  <a:lnTo>
                    <a:pt x="2853726" y="87485"/>
                  </a:lnTo>
                  <a:lnTo>
                    <a:pt x="2989618" y="0"/>
                  </a:lnTo>
                  <a:lnTo>
                    <a:pt x="3125509" y="87485"/>
                  </a:lnTo>
                  <a:lnTo>
                    <a:pt x="3261401" y="87485"/>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62456"/>
            </a:xfrm>
            <a:custGeom>
              <a:avLst/>
              <a:pathLst>
                <a:path w="3397293" h="262456">
                  <a:moveTo>
                    <a:pt x="0" y="87485"/>
                  </a:moveTo>
                  <a:lnTo>
                    <a:pt x="135891" y="87485"/>
                  </a:lnTo>
                  <a:lnTo>
                    <a:pt x="271783" y="87485"/>
                  </a:lnTo>
                  <a:lnTo>
                    <a:pt x="407675" y="109356"/>
                  </a:lnTo>
                  <a:lnTo>
                    <a:pt x="543566" y="109356"/>
                  </a:lnTo>
                  <a:lnTo>
                    <a:pt x="679458" y="131228"/>
                  </a:lnTo>
                  <a:lnTo>
                    <a:pt x="815350" y="131228"/>
                  </a:lnTo>
                  <a:lnTo>
                    <a:pt x="951242" y="109356"/>
                  </a:lnTo>
                  <a:lnTo>
                    <a:pt x="1087133" y="65614"/>
                  </a:lnTo>
                  <a:lnTo>
                    <a:pt x="1223025" y="43742"/>
                  </a:lnTo>
                  <a:lnTo>
                    <a:pt x="1358917" y="131228"/>
                  </a:lnTo>
                  <a:lnTo>
                    <a:pt x="1494809" y="240584"/>
                  </a:lnTo>
                  <a:lnTo>
                    <a:pt x="1630700" y="262456"/>
                  </a:lnTo>
                  <a:lnTo>
                    <a:pt x="1766592" y="262456"/>
                  </a:lnTo>
                  <a:lnTo>
                    <a:pt x="1902484" y="43742"/>
                  </a:lnTo>
                  <a:lnTo>
                    <a:pt x="2038375" y="21871"/>
                  </a:lnTo>
                  <a:lnTo>
                    <a:pt x="2174267" y="43742"/>
                  </a:lnTo>
                  <a:lnTo>
                    <a:pt x="2310159" y="65614"/>
                  </a:lnTo>
                  <a:lnTo>
                    <a:pt x="2446051" y="87485"/>
                  </a:lnTo>
                  <a:lnTo>
                    <a:pt x="2581942" y="87485"/>
                  </a:lnTo>
                  <a:lnTo>
                    <a:pt x="2717834" y="218713"/>
                  </a:lnTo>
                  <a:lnTo>
                    <a:pt x="2853726" y="87485"/>
                  </a:lnTo>
                  <a:lnTo>
                    <a:pt x="2989618" y="0"/>
                  </a:lnTo>
                  <a:lnTo>
                    <a:pt x="3125509" y="87485"/>
                  </a:lnTo>
                  <a:lnTo>
                    <a:pt x="3261401" y="87485"/>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62456"/>
            </a:xfrm>
            <a:custGeom>
              <a:avLst/>
              <a:pathLst>
                <a:path w="3397293" h="262456">
                  <a:moveTo>
                    <a:pt x="0" y="87485"/>
                  </a:moveTo>
                  <a:lnTo>
                    <a:pt x="135891" y="87485"/>
                  </a:lnTo>
                  <a:lnTo>
                    <a:pt x="271783" y="87485"/>
                  </a:lnTo>
                  <a:lnTo>
                    <a:pt x="407675" y="109356"/>
                  </a:lnTo>
                  <a:lnTo>
                    <a:pt x="543566" y="109356"/>
                  </a:lnTo>
                  <a:lnTo>
                    <a:pt x="679458" y="131228"/>
                  </a:lnTo>
                  <a:lnTo>
                    <a:pt x="815350" y="131228"/>
                  </a:lnTo>
                  <a:lnTo>
                    <a:pt x="951242" y="109356"/>
                  </a:lnTo>
                  <a:lnTo>
                    <a:pt x="1087133" y="65614"/>
                  </a:lnTo>
                  <a:lnTo>
                    <a:pt x="1223025" y="43742"/>
                  </a:lnTo>
                  <a:lnTo>
                    <a:pt x="1358917" y="131228"/>
                  </a:lnTo>
                  <a:lnTo>
                    <a:pt x="1494809" y="240584"/>
                  </a:lnTo>
                  <a:lnTo>
                    <a:pt x="1630700" y="262456"/>
                  </a:lnTo>
                  <a:lnTo>
                    <a:pt x="1766592" y="262456"/>
                  </a:lnTo>
                  <a:lnTo>
                    <a:pt x="1902484" y="43742"/>
                  </a:lnTo>
                  <a:lnTo>
                    <a:pt x="2038375" y="21871"/>
                  </a:lnTo>
                  <a:lnTo>
                    <a:pt x="2174267" y="43742"/>
                  </a:lnTo>
                  <a:lnTo>
                    <a:pt x="2310159" y="65614"/>
                  </a:lnTo>
                  <a:lnTo>
                    <a:pt x="2446051" y="87485"/>
                  </a:lnTo>
                  <a:lnTo>
                    <a:pt x="2581942" y="87485"/>
                  </a:lnTo>
                  <a:lnTo>
                    <a:pt x="2717834" y="218713"/>
                  </a:lnTo>
                  <a:lnTo>
                    <a:pt x="2853726" y="87485"/>
                  </a:lnTo>
                  <a:lnTo>
                    <a:pt x="2989618" y="0"/>
                  </a:lnTo>
                  <a:lnTo>
                    <a:pt x="3125509" y="87485"/>
                  </a:lnTo>
                  <a:lnTo>
                    <a:pt x="3261401" y="87485"/>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2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907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0" name="tx60"/>
            <p:cNvSpPr/>
            <p:nvPr/>
          </p:nvSpPr>
          <p:spPr>
            <a:xfrm>
              <a:off x="28049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37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7017" y="1405107"/>
              <a:ext cx="24651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Zambia, 2000-2025</a:t>
              </a:r>
            </a:p>
          </p:txBody>
        </p:sp>
        <p:sp>
          <p:nvSpPr>
            <p:cNvPr id="63" name="pl63"/>
            <p:cNvSpPr/>
            <p:nvPr/>
          </p:nvSpPr>
          <p:spPr>
            <a:xfrm>
              <a:off x="5267799" y="4017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91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66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41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16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907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04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79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39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03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6781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1020662"/>
            </a:xfrm>
            <a:custGeom>
              <a:avLst/>
              <a:pathLst>
                <a:path w="3397293" h="1020662">
                  <a:moveTo>
                    <a:pt x="0" y="340220"/>
                  </a:moveTo>
                  <a:lnTo>
                    <a:pt x="135891" y="340220"/>
                  </a:lnTo>
                  <a:lnTo>
                    <a:pt x="271783" y="340220"/>
                  </a:lnTo>
                  <a:lnTo>
                    <a:pt x="407675" y="425276"/>
                  </a:lnTo>
                  <a:lnTo>
                    <a:pt x="543566" y="425276"/>
                  </a:lnTo>
                  <a:lnTo>
                    <a:pt x="679458" y="510331"/>
                  </a:lnTo>
                  <a:lnTo>
                    <a:pt x="815350" y="510331"/>
                  </a:lnTo>
                  <a:lnTo>
                    <a:pt x="951242" y="425276"/>
                  </a:lnTo>
                  <a:lnTo>
                    <a:pt x="1087133" y="255165"/>
                  </a:lnTo>
                  <a:lnTo>
                    <a:pt x="1223025" y="170110"/>
                  </a:lnTo>
                  <a:lnTo>
                    <a:pt x="1358917" y="510331"/>
                  </a:lnTo>
                  <a:lnTo>
                    <a:pt x="1494809" y="935607"/>
                  </a:lnTo>
                  <a:lnTo>
                    <a:pt x="1630700" y="1020662"/>
                  </a:lnTo>
                  <a:lnTo>
                    <a:pt x="1766592" y="1020662"/>
                  </a:lnTo>
                  <a:lnTo>
                    <a:pt x="1902484" y="170110"/>
                  </a:lnTo>
                  <a:lnTo>
                    <a:pt x="2038375" y="85055"/>
                  </a:lnTo>
                  <a:lnTo>
                    <a:pt x="2174267" y="170110"/>
                  </a:lnTo>
                  <a:lnTo>
                    <a:pt x="2310159" y="255165"/>
                  </a:lnTo>
                  <a:lnTo>
                    <a:pt x="2446051" y="340220"/>
                  </a:lnTo>
                  <a:lnTo>
                    <a:pt x="2581942" y="340220"/>
                  </a:lnTo>
                  <a:lnTo>
                    <a:pt x="2717834" y="850552"/>
                  </a:lnTo>
                  <a:lnTo>
                    <a:pt x="2853726" y="340220"/>
                  </a:lnTo>
                  <a:lnTo>
                    <a:pt x="2989618" y="0"/>
                  </a:lnTo>
                  <a:lnTo>
                    <a:pt x="3125509" y="340220"/>
                  </a:lnTo>
                  <a:lnTo>
                    <a:pt x="3261401" y="340220"/>
                  </a:lnTo>
                  <a:lnTo>
                    <a:pt x="3397293" y="17011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953976"/>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53976"/>
              <a:ext cx="3397293" cy="1105718"/>
            </a:xfrm>
            <a:custGeom>
              <a:avLst/>
              <a:pathLst>
                <a:path w="3397293" h="1105718">
                  <a:moveTo>
                    <a:pt x="0" y="1105718"/>
                  </a:moveTo>
                  <a:lnTo>
                    <a:pt x="135891" y="935607"/>
                  </a:lnTo>
                  <a:lnTo>
                    <a:pt x="271783" y="765497"/>
                  </a:lnTo>
                  <a:lnTo>
                    <a:pt x="407675" y="595386"/>
                  </a:lnTo>
                  <a:lnTo>
                    <a:pt x="543566" y="510331"/>
                  </a:lnTo>
                  <a:lnTo>
                    <a:pt x="679458" y="510331"/>
                  </a:lnTo>
                  <a:lnTo>
                    <a:pt x="815350" y="340220"/>
                  </a:lnTo>
                  <a:lnTo>
                    <a:pt x="951242" y="255165"/>
                  </a:lnTo>
                  <a:lnTo>
                    <a:pt x="1087133" y="255165"/>
                  </a:lnTo>
                  <a:lnTo>
                    <a:pt x="1223025" y="170110"/>
                  </a:lnTo>
                  <a:lnTo>
                    <a:pt x="1358917" y="85055"/>
                  </a:lnTo>
                  <a:lnTo>
                    <a:pt x="1494809" y="0"/>
                  </a:lnTo>
                  <a:lnTo>
                    <a:pt x="1630700" y="85055"/>
                  </a:lnTo>
                  <a:lnTo>
                    <a:pt x="1766592" y="255165"/>
                  </a:lnTo>
                  <a:lnTo>
                    <a:pt x="1902484" y="85055"/>
                  </a:lnTo>
                  <a:lnTo>
                    <a:pt x="2038375" y="85055"/>
                  </a:lnTo>
                  <a:lnTo>
                    <a:pt x="2174267" y="85055"/>
                  </a:lnTo>
                  <a:lnTo>
                    <a:pt x="2310159" y="170110"/>
                  </a:lnTo>
                  <a:lnTo>
                    <a:pt x="2446051" y="85055"/>
                  </a:lnTo>
                  <a:lnTo>
                    <a:pt x="2581942" y="0"/>
                  </a:lnTo>
                  <a:lnTo>
                    <a:pt x="2717834" y="170110"/>
                  </a:lnTo>
                  <a:lnTo>
                    <a:pt x="2853726" y="255165"/>
                  </a:lnTo>
                  <a:lnTo>
                    <a:pt x="2989618" y="170110"/>
                  </a:lnTo>
                  <a:lnTo>
                    <a:pt x="3125509" y="0"/>
                  </a:lnTo>
                  <a:lnTo>
                    <a:pt x="3261401" y="170110"/>
                  </a:lnTo>
                  <a:lnTo>
                    <a:pt x="3397293" y="8505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95397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1020662"/>
            </a:xfrm>
            <a:custGeom>
              <a:avLst/>
              <a:pathLst>
                <a:path w="3397293" h="1020662">
                  <a:moveTo>
                    <a:pt x="0" y="340220"/>
                  </a:moveTo>
                  <a:lnTo>
                    <a:pt x="135891" y="340220"/>
                  </a:lnTo>
                  <a:lnTo>
                    <a:pt x="271783" y="340220"/>
                  </a:lnTo>
                  <a:lnTo>
                    <a:pt x="407675" y="425276"/>
                  </a:lnTo>
                  <a:lnTo>
                    <a:pt x="543566" y="425276"/>
                  </a:lnTo>
                  <a:lnTo>
                    <a:pt x="679458" y="510331"/>
                  </a:lnTo>
                  <a:lnTo>
                    <a:pt x="815350" y="510331"/>
                  </a:lnTo>
                  <a:lnTo>
                    <a:pt x="951242" y="425276"/>
                  </a:lnTo>
                  <a:lnTo>
                    <a:pt x="1087133" y="255165"/>
                  </a:lnTo>
                  <a:lnTo>
                    <a:pt x="1223025" y="170110"/>
                  </a:lnTo>
                  <a:lnTo>
                    <a:pt x="1358917" y="510331"/>
                  </a:lnTo>
                  <a:lnTo>
                    <a:pt x="1494809" y="935607"/>
                  </a:lnTo>
                  <a:lnTo>
                    <a:pt x="1630700" y="1020662"/>
                  </a:lnTo>
                  <a:lnTo>
                    <a:pt x="1766592" y="1020662"/>
                  </a:lnTo>
                  <a:lnTo>
                    <a:pt x="1902484" y="170110"/>
                  </a:lnTo>
                  <a:lnTo>
                    <a:pt x="2038375" y="85055"/>
                  </a:lnTo>
                  <a:lnTo>
                    <a:pt x="2174267" y="170110"/>
                  </a:lnTo>
                  <a:lnTo>
                    <a:pt x="2310159" y="255165"/>
                  </a:lnTo>
                  <a:lnTo>
                    <a:pt x="2446051" y="340220"/>
                  </a:lnTo>
                  <a:lnTo>
                    <a:pt x="2581942" y="340220"/>
                  </a:lnTo>
                  <a:lnTo>
                    <a:pt x="2717834" y="850552"/>
                  </a:lnTo>
                  <a:lnTo>
                    <a:pt x="2853726" y="340220"/>
                  </a:lnTo>
                  <a:lnTo>
                    <a:pt x="2989618" y="0"/>
                  </a:lnTo>
                  <a:lnTo>
                    <a:pt x="3125509" y="340220"/>
                  </a:lnTo>
                  <a:lnTo>
                    <a:pt x="3261401" y="340220"/>
                  </a:lnTo>
                  <a:lnTo>
                    <a:pt x="3397293" y="17011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77667"/>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77667"/>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1020662"/>
            </a:xfrm>
            <a:custGeom>
              <a:avLst/>
              <a:pathLst>
                <a:path w="3397293" h="1020662">
                  <a:moveTo>
                    <a:pt x="0" y="340220"/>
                  </a:moveTo>
                  <a:lnTo>
                    <a:pt x="135891" y="340220"/>
                  </a:lnTo>
                  <a:lnTo>
                    <a:pt x="271783" y="340220"/>
                  </a:lnTo>
                  <a:lnTo>
                    <a:pt x="407675" y="425276"/>
                  </a:lnTo>
                  <a:lnTo>
                    <a:pt x="543566" y="425276"/>
                  </a:lnTo>
                  <a:lnTo>
                    <a:pt x="679458" y="510331"/>
                  </a:lnTo>
                  <a:lnTo>
                    <a:pt x="815350" y="510331"/>
                  </a:lnTo>
                  <a:lnTo>
                    <a:pt x="951242" y="425276"/>
                  </a:lnTo>
                  <a:lnTo>
                    <a:pt x="1087133" y="255165"/>
                  </a:lnTo>
                  <a:lnTo>
                    <a:pt x="1223025" y="170110"/>
                  </a:lnTo>
                  <a:lnTo>
                    <a:pt x="1358917" y="510331"/>
                  </a:lnTo>
                  <a:lnTo>
                    <a:pt x="1494809" y="935607"/>
                  </a:lnTo>
                  <a:lnTo>
                    <a:pt x="1630700" y="1020662"/>
                  </a:lnTo>
                  <a:lnTo>
                    <a:pt x="1766592" y="1020662"/>
                  </a:lnTo>
                  <a:lnTo>
                    <a:pt x="1902484" y="170110"/>
                  </a:lnTo>
                  <a:lnTo>
                    <a:pt x="2038375" y="85055"/>
                  </a:lnTo>
                  <a:lnTo>
                    <a:pt x="2174267" y="170110"/>
                  </a:lnTo>
                  <a:lnTo>
                    <a:pt x="2310159" y="255165"/>
                  </a:lnTo>
                  <a:lnTo>
                    <a:pt x="2446051" y="340220"/>
                  </a:lnTo>
                  <a:lnTo>
                    <a:pt x="2581942" y="340220"/>
                  </a:lnTo>
                  <a:lnTo>
                    <a:pt x="2717834" y="850552"/>
                  </a:lnTo>
                  <a:lnTo>
                    <a:pt x="2853726" y="340220"/>
                  </a:lnTo>
                  <a:lnTo>
                    <a:pt x="2989618" y="0"/>
                  </a:lnTo>
                  <a:lnTo>
                    <a:pt x="3125509" y="340220"/>
                  </a:lnTo>
                  <a:lnTo>
                    <a:pt x="3261401" y="340220"/>
                  </a:lnTo>
                  <a:lnTo>
                    <a:pt x="3397293" y="170110"/>
                  </a:lnTo>
                </a:path>
              </a:pathLst>
            </a:custGeom>
            <a:ln w="27101" cap="flat">
              <a:solidFill>
                <a:srgbClr val="0058AB">
                  <a:alpha val="100000"/>
                </a:srgbClr>
              </a:solidFill>
              <a:prstDash val="solid"/>
              <a:round/>
            </a:ln>
          </p:spPr>
          <p:txBody>
            <a:bodyPr/>
            <a:lstStyle/>
            <a:p/>
          </p:txBody>
        </p:sp>
        <p:sp>
          <p:nvSpPr>
            <p:cNvPr id="95" name="tx95"/>
            <p:cNvSpPr/>
            <p:nvPr/>
          </p:nvSpPr>
          <p:spPr>
            <a:xfrm>
              <a:off x="5407519"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68928"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48386"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9999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9999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524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32891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9018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20513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6260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545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169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7164" y="49907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23" name="tx123"/>
            <p:cNvSpPr/>
            <p:nvPr/>
          </p:nvSpPr>
          <p:spPr>
            <a:xfrm>
              <a:off x="71216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8407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204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269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335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400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237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302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368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5433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6777794" cy="114824"/>
            </a:xfrm>
            <a:prstGeom prst="rect">
              <a:avLst/>
            </a:prstGeom>
            <a:solidFill>
              <a:srgbClr val="1CABE2">
                <a:alpha val="80000"/>
              </a:srgbClr>
            </a:solidFill>
          </p:spPr>
          <p:txBody>
            <a:bodyPr/>
            <a:lstStyle/>
            <a:p/>
          </p:txBody>
        </p:sp>
        <p:sp>
          <p:nvSpPr>
            <p:cNvPr id="139" name="rc139"/>
            <p:cNvSpPr/>
            <p:nvPr/>
          </p:nvSpPr>
          <p:spPr>
            <a:xfrm>
              <a:off x="1317178" y="5743865"/>
              <a:ext cx="7321564" cy="114824"/>
            </a:xfrm>
            <a:prstGeom prst="rect">
              <a:avLst/>
            </a:prstGeom>
            <a:solidFill>
              <a:srgbClr val="1CABE2">
                <a:alpha val="80000"/>
              </a:srgbClr>
            </a:solidFill>
          </p:spPr>
          <p:txBody>
            <a:bodyPr/>
            <a:lstStyle/>
            <a:p/>
          </p:txBody>
        </p:sp>
        <p:sp>
          <p:nvSpPr>
            <p:cNvPr id="140" name="rc140"/>
            <p:cNvSpPr/>
            <p:nvPr/>
          </p:nvSpPr>
          <p:spPr>
            <a:xfrm>
              <a:off x="1317178" y="5600334"/>
              <a:ext cx="4963843"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964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45029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630952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811607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Zambia (96%) was 6 percentage points higher than the global average (90%) and 11 percentage points higher than the average across all ESAR countries (85%).
National DTP1 coverage was 2 percentage points higher than in 2019 (94%).
This equates to 27,000 zero-dose children in 2025 compared to 38,000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DTP1 coverage was 96% - this is 2 percentage points higher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Zambia ranked number 17 out of 21 countries for lowest DTP1 coverage (based on tied ranks).
Zambia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had DTP1 coverage of 96%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F26A21">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Zambia ranked number 10 out of 21 countries with 39,000 zero-dose children.
In 2025, Zambia ranked number 14 out of 21 countries with 27,000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2798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1319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9839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705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5579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94099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022099"/>
              <a:ext cx="200644" cy="663287"/>
            </a:xfrm>
            <a:prstGeom prst="rect">
              <a:avLst/>
            </a:prstGeom>
            <a:solidFill>
              <a:srgbClr val="80BD41">
                <a:alpha val="100000"/>
              </a:srgbClr>
            </a:solidFill>
          </p:spPr>
          <p:txBody>
            <a:bodyPr/>
            <a:lstStyle/>
            <a:p/>
          </p:txBody>
        </p:sp>
        <p:sp>
          <p:nvSpPr>
            <p:cNvPr id="26" name="rc26"/>
            <p:cNvSpPr/>
            <p:nvPr/>
          </p:nvSpPr>
          <p:spPr>
            <a:xfrm>
              <a:off x="1423662" y="3905049"/>
              <a:ext cx="200644" cy="46821"/>
            </a:xfrm>
            <a:prstGeom prst="rect">
              <a:avLst/>
            </a:prstGeom>
            <a:solidFill>
              <a:srgbClr val="0058AB">
                <a:alpha val="100000"/>
              </a:srgbClr>
            </a:solidFill>
          </p:spPr>
          <p:txBody>
            <a:bodyPr/>
            <a:lstStyle/>
            <a:p/>
          </p:txBody>
        </p:sp>
        <p:sp>
          <p:nvSpPr>
            <p:cNvPr id="27" name="rc27"/>
            <p:cNvSpPr/>
            <p:nvPr/>
          </p:nvSpPr>
          <p:spPr>
            <a:xfrm>
              <a:off x="1423662" y="3951870"/>
              <a:ext cx="200644" cy="70228"/>
            </a:xfrm>
            <a:prstGeom prst="rect">
              <a:avLst/>
            </a:prstGeom>
            <a:solidFill>
              <a:srgbClr val="1CABE2">
                <a:alpha val="100000"/>
              </a:srgbClr>
            </a:solidFill>
          </p:spPr>
          <p:txBody>
            <a:bodyPr/>
            <a:lstStyle/>
            <a:p/>
          </p:txBody>
        </p:sp>
        <p:sp>
          <p:nvSpPr>
            <p:cNvPr id="28" name="rc28"/>
            <p:cNvSpPr/>
            <p:nvPr/>
          </p:nvSpPr>
          <p:spPr>
            <a:xfrm>
              <a:off x="1646600" y="4010253"/>
              <a:ext cx="200644" cy="675134"/>
            </a:xfrm>
            <a:prstGeom prst="rect">
              <a:avLst/>
            </a:prstGeom>
            <a:solidFill>
              <a:srgbClr val="80BD41">
                <a:alpha val="100000"/>
              </a:srgbClr>
            </a:solidFill>
          </p:spPr>
          <p:txBody>
            <a:bodyPr/>
            <a:lstStyle/>
            <a:p/>
          </p:txBody>
        </p:sp>
        <p:sp>
          <p:nvSpPr>
            <p:cNvPr id="29" name="rc29"/>
            <p:cNvSpPr/>
            <p:nvPr/>
          </p:nvSpPr>
          <p:spPr>
            <a:xfrm>
              <a:off x="1646600" y="3891111"/>
              <a:ext cx="200644" cy="47657"/>
            </a:xfrm>
            <a:prstGeom prst="rect">
              <a:avLst/>
            </a:prstGeom>
            <a:solidFill>
              <a:srgbClr val="0058AB">
                <a:alpha val="100000"/>
              </a:srgbClr>
            </a:solidFill>
          </p:spPr>
          <p:txBody>
            <a:bodyPr/>
            <a:lstStyle/>
            <a:p/>
          </p:txBody>
        </p:sp>
        <p:sp>
          <p:nvSpPr>
            <p:cNvPr id="30" name="rc30"/>
            <p:cNvSpPr/>
            <p:nvPr/>
          </p:nvSpPr>
          <p:spPr>
            <a:xfrm>
              <a:off x="1646600" y="3938769"/>
              <a:ext cx="200644" cy="71483"/>
            </a:xfrm>
            <a:prstGeom prst="rect">
              <a:avLst/>
            </a:prstGeom>
            <a:solidFill>
              <a:srgbClr val="1CABE2">
                <a:alpha val="100000"/>
              </a:srgbClr>
            </a:solidFill>
          </p:spPr>
          <p:txBody>
            <a:bodyPr/>
            <a:lstStyle/>
            <a:p/>
          </p:txBody>
        </p:sp>
        <p:sp>
          <p:nvSpPr>
            <p:cNvPr id="31" name="rc31"/>
            <p:cNvSpPr/>
            <p:nvPr/>
          </p:nvSpPr>
          <p:spPr>
            <a:xfrm>
              <a:off x="1869538" y="4001977"/>
              <a:ext cx="200644" cy="683409"/>
            </a:xfrm>
            <a:prstGeom prst="rect">
              <a:avLst/>
            </a:prstGeom>
            <a:solidFill>
              <a:srgbClr val="80BD41">
                <a:alpha val="100000"/>
              </a:srgbClr>
            </a:solidFill>
          </p:spPr>
          <p:txBody>
            <a:bodyPr/>
            <a:lstStyle/>
            <a:p/>
          </p:txBody>
        </p:sp>
        <p:sp>
          <p:nvSpPr>
            <p:cNvPr id="32" name="rc32"/>
            <p:cNvSpPr/>
            <p:nvPr/>
          </p:nvSpPr>
          <p:spPr>
            <a:xfrm>
              <a:off x="1869538" y="3871804"/>
              <a:ext cx="200644" cy="48815"/>
            </a:xfrm>
            <a:prstGeom prst="rect">
              <a:avLst/>
            </a:prstGeom>
            <a:solidFill>
              <a:srgbClr val="0058AB">
                <a:alpha val="100000"/>
              </a:srgbClr>
            </a:solidFill>
          </p:spPr>
          <p:txBody>
            <a:bodyPr/>
            <a:lstStyle/>
            <a:p/>
          </p:txBody>
        </p:sp>
        <p:sp>
          <p:nvSpPr>
            <p:cNvPr id="33" name="rc33"/>
            <p:cNvSpPr/>
            <p:nvPr/>
          </p:nvSpPr>
          <p:spPr>
            <a:xfrm>
              <a:off x="1869538" y="3920619"/>
              <a:ext cx="200644" cy="81358"/>
            </a:xfrm>
            <a:prstGeom prst="rect">
              <a:avLst/>
            </a:prstGeom>
            <a:solidFill>
              <a:srgbClr val="1CABE2">
                <a:alpha val="100000"/>
              </a:srgbClr>
            </a:solidFill>
          </p:spPr>
          <p:txBody>
            <a:bodyPr/>
            <a:lstStyle/>
            <a:p/>
          </p:txBody>
        </p:sp>
        <p:sp>
          <p:nvSpPr>
            <p:cNvPr id="34" name="rc34"/>
            <p:cNvSpPr/>
            <p:nvPr/>
          </p:nvSpPr>
          <p:spPr>
            <a:xfrm>
              <a:off x="2092476" y="3992665"/>
              <a:ext cx="200644" cy="692722"/>
            </a:xfrm>
            <a:prstGeom prst="rect">
              <a:avLst/>
            </a:prstGeom>
            <a:solidFill>
              <a:srgbClr val="80BD41">
                <a:alpha val="100000"/>
              </a:srgbClr>
            </a:solidFill>
          </p:spPr>
          <p:txBody>
            <a:bodyPr/>
            <a:lstStyle/>
            <a:p/>
          </p:txBody>
        </p:sp>
        <p:sp>
          <p:nvSpPr>
            <p:cNvPr id="35" name="rc35"/>
            <p:cNvSpPr/>
            <p:nvPr/>
          </p:nvSpPr>
          <p:spPr>
            <a:xfrm>
              <a:off x="2092476" y="3850782"/>
              <a:ext cx="200644" cy="58422"/>
            </a:xfrm>
            <a:prstGeom prst="rect">
              <a:avLst/>
            </a:prstGeom>
            <a:solidFill>
              <a:srgbClr val="0058AB">
                <a:alpha val="100000"/>
              </a:srgbClr>
            </a:solidFill>
          </p:spPr>
          <p:txBody>
            <a:bodyPr/>
            <a:lstStyle/>
            <a:p/>
          </p:txBody>
        </p:sp>
        <p:sp>
          <p:nvSpPr>
            <p:cNvPr id="36" name="rc36"/>
            <p:cNvSpPr/>
            <p:nvPr/>
          </p:nvSpPr>
          <p:spPr>
            <a:xfrm>
              <a:off x="2092476" y="3909204"/>
              <a:ext cx="200644" cy="83460"/>
            </a:xfrm>
            <a:prstGeom prst="rect">
              <a:avLst/>
            </a:prstGeom>
            <a:solidFill>
              <a:srgbClr val="1CABE2">
                <a:alpha val="100000"/>
              </a:srgbClr>
            </a:solidFill>
          </p:spPr>
          <p:txBody>
            <a:bodyPr/>
            <a:lstStyle/>
            <a:p/>
          </p:txBody>
        </p:sp>
        <p:sp>
          <p:nvSpPr>
            <p:cNvPr id="37" name="rc37"/>
            <p:cNvSpPr/>
            <p:nvPr/>
          </p:nvSpPr>
          <p:spPr>
            <a:xfrm>
              <a:off x="2315413" y="3969184"/>
              <a:ext cx="200644" cy="716203"/>
            </a:xfrm>
            <a:prstGeom prst="rect">
              <a:avLst/>
            </a:prstGeom>
            <a:solidFill>
              <a:srgbClr val="80BD41">
                <a:alpha val="100000"/>
              </a:srgbClr>
            </a:solidFill>
          </p:spPr>
          <p:txBody>
            <a:bodyPr/>
            <a:lstStyle/>
            <a:p/>
          </p:txBody>
        </p:sp>
        <p:sp>
          <p:nvSpPr>
            <p:cNvPr id="38" name="rc38"/>
            <p:cNvSpPr/>
            <p:nvPr/>
          </p:nvSpPr>
          <p:spPr>
            <a:xfrm>
              <a:off x="2315413" y="3822492"/>
              <a:ext cx="200644" cy="60402"/>
            </a:xfrm>
            <a:prstGeom prst="rect">
              <a:avLst/>
            </a:prstGeom>
            <a:solidFill>
              <a:srgbClr val="0058AB">
                <a:alpha val="100000"/>
              </a:srgbClr>
            </a:solidFill>
          </p:spPr>
          <p:txBody>
            <a:bodyPr/>
            <a:lstStyle/>
            <a:p/>
          </p:txBody>
        </p:sp>
        <p:sp>
          <p:nvSpPr>
            <p:cNvPr id="39" name="rc39"/>
            <p:cNvSpPr/>
            <p:nvPr/>
          </p:nvSpPr>
          <p:spPr>
            <a:xfrm>
              <a:off x="2315413" y="3882895"/>
              <a:ext cx="200644" cy="86289"/>
            </a:xfrm>
            <a:prstGeom prst="rect">
              <a:avLst/>
            </a:prstGeom>
            <a:solidFill>
              <a:srgbClr val="1CABE2">
                <a:alpha val="100000"/>
              </a:srgbClr>
            </a:solidFill>
          </p:spPr>
          <p:txBody>
            <a:bodyPr/>
            <a:lstStyle/>
            <a:p/>
          </p:txBody>
        </p:sp>
        <p:sp>
          <p:nvSpPr>
            <p:cNvPr id="40" name="rc40"/>
            <p:cNvSpPr/>
            <p:nvPr/>
          </p:nvSpPr>
          <p:spPr>
            <a:xfrm>
              <a:off x="2538351" y="3953835"/>
              <a:ext cx="200644" cy="731551"/>
            </a:xfrm>
            <a:prstGeom prst="rect">
              <a:avLst/>
            </a:prstGeom>
            <a:solidFill>
              <a:srgbClr val="80BD41">
                <a:alpha val="100000"/>
              </a:srgbClr>
            </a:solidFill>
          </p:spPr>
          <p:txBody>
            <a:bodyPr/>
            <a:lstStyle/>
            <a:p/>
          </p:txBody>
        </p:sp>
        <p:sp>
          <p:nvSpPr>
            <p:cNvPr id="41" name="rc41"/>
            <p:cNvSpPr/>
            <p:nvPr/>
          </p:nvSpPr>
          <p:spPr>
            <a:xfrm>
              <a:off x="2538351" y="3793250"/>
              <a:ext cx="200644" cy="71370"/>
            </a:xfrm>
            <a:prstGeom prst="rect">
              <a:avLst/>
            </a:prstGeom>
            <a:solidFill>
              <a:srgbClr val="0058AB">
                <a:alpha val="100000"/>
              </a:srgbClr>
            </a:solidFill>
          </p:spPr>
          <p:txBody>
            <a:bodyPr/>
            <a:lstStyle/>
            <a:p/>
          </p:txBody>
        </p:sp>
        <p:sp>
          <p:nvSpPr>
            <p:cNvPr id="42" name="rc42"/>
            <p:cNvSpPr/>
            <p:nvPr/>
          </p:nvSpPr>
          <p:spPr>
            <a:xfrm>
              <a:off x="2538351" y="3864621"/>
              <a:ext cx="200644" cy="89214"/>
            </a:xfrm>
            <a:prstGeom prst="rect">
              <a:avLst/>
            </a:prstGeom>
            <a:solidFill>
              <a:srgbClr val="1CABE2">
                <a:alpha val="100000"/>
              </a:srgbClr>
            </a:solidFill>
          </p:spPr>
          <p:txBody>
            <a:bodyPr/>
            <a:lstStyle/>
            <a:p/>
          </p:txBody>
        </p:sp>
        <p:sp>
          <p:nvSpPr>
            <p:cNvPr id="43" name="rc43"/>
            <p:cNvSpPr/>
            <p:nvPr/>
          </p:nvSpPr>
          <p:spPr>
            <a:xfrm>
              <a:off x="2761289" y="3938554"/>
              <a:ext cx="200644" cy="746832"/>
            </a:xfrm>
            <a:prstGeom prst="rect">
              <a:avLst/>
            </a:prstGeom>
            <a:solidFill>
              <a:srgbClr val="80BD41">
                <a:alpha val="100000"/>
              </a:srgbClr>
            </a:solidFill>
          </p:spPr>
          <p:txBody>
            <a:bodyPr/>
            <a:lstStyle/>
            <a:p/>
          </p:txBody>
        </p:sp>
        <p:sp>
          <p:nvSpPr>
            <p:cNvPr id="44" name="rc44"/>
            <p:cNvSpPr/>
            <p:nvPr/>
          </p:nvSpPr>
          <p:spPr>
            <a:xfrm>
              <a:off x="2761289" y="3763371"/>
              <a:ext cx="200644" cy="73761"/>
            </a:xfrm>
            <a:prstGeom prst="rect">
              <a:avLst/>
            </a:prstGeom>
            <a:solidFill>
              <a:srgbClr val="0058AB">
                <a:alpha val="100000"/>
              </a:srgbClr>
            </a:solidFill>
          </p:spPr>
          <p:txBody>
            <a:bodyPr/>
            <a:lstStyle/>
            <a:p/>
          </p:txBody>
        </p:sp>
        <p:sp>
          <p:nvSpPr>
            <p:cNvPr id="45" name="rc45"/>
            <p:cNvSpPr/>
            <p:nvPr/>
          </p:nvSpPr>
          <p:spPr>
            <a:xfrm>
              <a:off x="2761289" y="3837133"/>
              <a:ext cx="200644" cy="101421"/>
            </a:xfrm>
            <a:prstGeom prst="rect">
              <a:avLst/>
            </a:prstGeom>
            <a:solidFill>
              <a:srgbClr val="1CABE2">
                <a:alpha val="100000"/>
              </a:srgbClr>
            </a:solidFill>
          </p:spPr>
          <p:txBody>
            <a:bodyPr/>
            <a:lstStyle/>
            <a:p/>
          </p:txBody>
        </p:sp>
        <p:sp>
          <p:nvSpPr>
            <p:cNvPr id="46" name="rc46"/>
            <p:cNvSpPr/>
            <p:nvPr/>
          </p:nvSpPr>
          <p:spPr>
            <a:xfrm>
              <a:off x="2984227" y="3928633"/>
              <a:ext cx="200644" cy="756754"/>
            </a:xfrm>
            <a:prstGeom prst="rect">
              <a:avLst/>
            </a:prstGeom>
            <a:solidFill>
              <a:srgbClr val="80BD41">
                <a:alpha val="100000"/>
              </a:srgbClr>
            </a:solidFill>
          </p:spPr>
          <p:txBody>
            <a:bodyPr/>
            <a:lstStyle/>
            <a:p/>
          </p:txBody>
        </p:sp>
        <p:sp>
          <p:nvSpPr>
            <p:cNvPr id="47" name="rc47"/>
            <p:cNvSpPr/>
            <p:nvPr/>
          </p:nvSpPr>
          <p:spPr>
            <a:xfrm>
              <a:off x="2984227" y="3739444"/>
              <a:ext cx="200644" cy="66216"/>
            </a:xfrm>
            <a:prstGeom prst="rect">
              <a:avLst/>
            </a:prstGeom>
            <a:solidFill>
              <a:srgbClr val="0058AB">
                <a:alpha val="100000"/>
              </a:srgbClr>
            </a:solidFill>
          </p:spPr>
          <p:txBody>
            <a:bodyPr/>
            <a:lstStyle/>
            <a:p/>
          </p:txBody>
        </p:sp>
        <p:sp>
          <p:nvSpPr>
            <p:cNvPr id="48" name="rc48"/>
            <p:cNvSpPr/>
            <p:nvPr/>
          </p:nvSpPr>
          <p:spPr>
            <a:xfrm>
              <a:off x="2984227" y="3805660"/>
              <a:ext cx="200644" cy="122972"/>
            </a:xfrm>
            <a:prstGeom prst="rect">
              <a:avLst/>
            </a:prstGeom>
            <a:solidFill>
              <a:srgbClr val="1CABE2">
                <a:alpha val="100000"/>
              </a:srgbClr>
            </a:solidFill>
          </p:spPr>
          <p:txBody>
            <a:bodyPr/>
            <a:lstStyle/>
            <a:p/>
          </p:txBody>
        </p:sp>
        <p:sp>
          <p:nvSpPr>
            <p:cNvPr id="49" name="rc49"/>
            <p:cNvSpPr/>
            <p:nvPr/>
          </p:nvSpPr>
          <p:spPr>
            <a:xfrm>
              <a:off x="3207165" y="3841839"/>
              <a:ext cx="200644" cy="843548"/>
            </a:xfrm>
            <a:prstGeom prst="rect">
              <a:avLst/>
            </a:prstGeom>
            <a:solidFill>
              <a:srgbClr val="80BD41">
                <a:alpha val="100000"/>
              </a:srgbClr>
            </a:solidFill>
          </p:spPr>
          <p:txBody>
            <a:bodyPr/>
            <a:lstStyle/>
            <a:p/>
          </p:txBody>
        </p:sp>
        <p:sp>
          <p:nvSpPr>
            <p:cNvPr id="50" name="rc50"/>
            <p:cNvSpPr/>
            <p:nvPr/>
          </p:nvSpPr>
          <p:spPr>
            <a:xfrm>
              <a:off x="3207165" y="3715791"/>
              <a:ext cx="200644" cy="48480"/>
            </a:xfrm>
            <a:prstGeom prst="rect">
              <a:avLst/>
            </a:prstGeom>
            <a:solidFill>
              <a:srgbClr val="0058AB">
                <a:alpha val="100000"/>
              </a:srgbClr>
            </a:solidFill>
          </p:spPr>
          <p:txBody>
            <a:bodyPr/>
            <a:lstStyle/>
            <a:p/>
          </p:txBody>
        </p:sp>
        <p:sp>
          <p:nvSpPr>
            <p:cNvPr id="51" name="rc51"/>
            <p:cNvSpPr/>
            <p:nvPr/>
          </p:nvSpPr>
          <p:spPr>
            <a:xfrm>
              <a:off x="3207165" y="3764271"/>
              <a:ext cx="200644" cy="77567"/>
            </a:xfrm>
            <a:prstGeom prst="rect">
              <a:avLst/>
            </a:prstGeom>
            <a:solidFill>
              <a:srgbClr val="1CABE2">
                <a:alpha val="100000"/>
              </a:srgbClr>
            </a:solidFill>
          </p:spPr>
          <p:txBody>
            <a:bodyPr/>
            <a:lstStyle/>
            <a:p/>
          </p:txBody>
        </p:sp>
        <p:sp>
          <p:nvSpPr>
            <p:cNvPr id="52" name="rc52"/>
            <p:cNvSpPr/>
            <p:nvPr/>
          </p:nvSpPr>
          <p:spPr>
            <a:xfrm>
              <a:off x="3430103" y="3752930"/>
              <a:ext cx="200644" cy="932457"/>
            </a:xfrm>
            <a:prstGeom prst="rect">
              <a:avLst/>
            </a:prstGeom>
            <a:solidFill>
              <a:srgbClr val="80BD41">
                <a:alpha val="100000"/>
              </a:srgbClr>
            </a:solidFill>
          </p:spPr>
          <p:txBody>
            <a:bodyPr/>
            <a:lstStyle/>
            <a:p/>
          </p:txBody>
        </p:sp>
        <p:sp>
          <p:nvSpPr>
            <p:cNvPr id="53" name="rc53"/>
            <p:cNvSpPr/>
            <p:nvPr/>
          </p:nvSpPr>
          <p:spPr>
            <a:xfrm>
              <a:off x="3430103" y="3693411"/>
              <a:ext cx="200644" cy="39678"/>
            </a:xfrm>
            <a:prstGeom prst="rect">
              <a:avLst/>
            </a:prstGeom>
            <a:solidFill>
              <a:srgbClr val="0058AB">
                <a:alpha val="100000"/>
              </a:srgbClr>
            </a:solidFill>
          </p:spPr>
          <p:txBody>
            <a:bodyPr/>
            <a:lstStyle/>
            <a:p/>
          </p:txBody>
        </p:sp>
        <p:sp>
          <p:nvSpPr>
            <p:cNvPr id="54" name="rc54"/>
            <p:cNvSpPr/>
            <p:nvPr/>
          </p:nvSpPr>
          <p:spPr>
            <a:xfrm>
              <a:off x="3430103" y="3733089"/>
              <a:ext cx="200644" cy="19840"/>
            </a:xfrm>
            <a:prstGeom prst="rect">
              <a:avLst/>
            </a:prstGeom>
            <a:solidFill>
              <a:srgbClr val="1CABE2">
                <a:alpha val="100000"/>
              </a:srgbClr>
            </a:solidFill>
          </p:spPr>
          <p:txBody>
            <a:bodyPr/>
            <a:lstStyle/>
            <a:p/>
          </p:txBody>
        </p:sp>
        <p:sp>
          <p:nvSpPr>
            <p:cNvPr id="55" name="rc55"/>
            <p:cNvSpPr/>
            <p:nvPr/>
          </p:nvSpPr>
          <p:spPr>
            <a:xfrm>
              <a:off x="3653041" y="3844892"/>
              <a:ext cx="200644" cy="840494"/>
            </a:xfrm>
            <a:prstGeom prst="rect">
              <a:avLst/>
            </a:prstGeom>
            <a:solidFill>
              <a:srgbClr val="80BD41">
                <a:alpha val="100000"/>
              </a:srgbClr>
            </a:solidFill>
          </p:spPr>
          <p:txBody>
            <a:bodyPr/>
            <a:lstStyle/>
            <a:p/>
          </p:txBody>
        </p:sp>
        <p:sp>
          <p:nvSpPr>
            <p:cNvPr id="56" name="rc56"/>
            <p:cNvSpPr/>
            <p:nvPr/>
          </p:nvSpPr>
          <p:spPr>
            <a:xfrm>
              <a:off x="3653041" y="3672742"/>
              <a:ext cx="200644" cy="81010"/>
            </a:xfrm>
            <a:prstGeom prst="rect">
              <a:avLst/>
            </a:prstGeom>
            <a:solidFill>
              <a:srgbClr val="0058AB">
                <a:alpha val="100000"/>
              </a:srgbClr>
            </a:solidFill>
          </p:spPr>
          <p:txBody>
            <a:bodyPr/>
            <a:lstStyle/>
            <a:p/>
          </p:txBody>
        </p:sp>
        <p:sp>
          <p:nvSpPr>
            <p:cNvPr id="57" name="rc57"/>
            <p:cNvSpPr/>
            <p:nvPr/>
          </p:nvSpPr>
          <p:spPr>
            <a:xfrm>
              <a:off x="3653041" y="3753753"/>
              <a:ext cx="200644" cy="91139"/>
            </a:xfrm>
            <a:prstGeom prst="rect">
              <a:avLst/>
            </a:prstGeom>
            <a:solidFill>
              <a:srgbClr val="1CABE2">
                <a:alpha val="100000"/>
              </a:srgbClr>
            </a:solidFill>
          </p:spPr>
          <p:txBody>
            <a:bodyPr/>
            <a:lstStyle/>
            <a:p/>
          </p:txBody>
        </p:sp>
        <p:sp>
          <p:nvSpPr>
            <p:cNvPr id="58" name="rc58"/>
            <p:cNvSpPr/>
            <p:nvPr/>
          </p:nvSpPr>
          <p:spPr>
            <a:xfrm>
              <a:off x="3875979" y="3851424"/>
              <a:ext cx="200644" cy="833962"/>
            </a:xfrm>
            <a:prstGeom prst="rect">
              <a:avLst/>
            </a:prstGeom>
            <a:solidFill>
              <a:srgbClr val="80BD41">
                <a:alpha val="100000"/>
              </a:srgbClr>
            </a:solidFill>
          </p:spPr>
          <p:txBody>
            <a:bodyPr/>
            <a:lstStyle/>
            <a:p/>
          </p:txBody>
        </p:sp>
        <p:sp>
          <p:nvSpPr>
            <p:cNvPr id="59" name="rc59"/>
            <p:cNvSpPr/>
            <p:nvPr/>
          </p:nvSpPr>
          <p:spPr>
            <a:xfrm>
              <a:off x="3875979" y="3655804"/>
              <a:ext cx="200644" cy="133845"/>
            </a:xfrm>
            <a:prstGeom prst="rect">
              <a:avLst/>
            </a:prstGeom>
            <a:solidFill>
              <a:srgbClr val="0058AB">
                <a:alpha val="100000"/>
              </a:srgbClr>
            </a:solidFill>
          </p:spPr>
          <p:txBody>
            <a:bodyPr/>
            <a:lstStyle/>
            <a:p/>
          </p:txBody>
        </p:sp>
        <p:sp>
          <p:nvSpPr>
            <p:cNvPr id="60" name="rc60"/>
            <p:cNvSpPr/>
            <p:nvPr/>
          </p:nvSpPr>
          <p:spPr>
            <a:xfrm>
              <a:off x="3875979" y="3789649"/>
              <a:ext cx="200644" cy="61774"/>
            </a:xfrm>
            <a:prstGeom prst="rect">
              <a:avLst/>
            </a:prstGeom>
            <a:solidFill>
              <a:srgbClr val="1CABE2">
                <a:alpha val="100000"/>
              </a:srgbClr>
            </a:solidFill>
          </p:spPr>
          <p:txBody>
            <a:bodyPr/>
            <a:lstStyle/>
            <a:p/>
          </p:txBody>
        </p:sp>
        <p:sp>
          <p:nvSpPr>
            <p:cNvPr id="61" name="rc61"/>
            <p:cNvSpPr/>
            <p:nvPr/>
          </p:nvSpPr>
          <p:spPr>
            <a:xfrm>
              <a:off x="4098916" y="3871275"/>
              <a:ext cx="200644" cy="814111"/>
            </a:xfrm>
            <a:prstGeom prst="rect">
              <a:avLst/>
            </a:prstGeom>
            <a:solidFill>
              <a:srgbClr val="80BD41">
                <a:alpha val="100000"/>
              </a:srgbClr>
            </a:solidFill>
          </p:spPr>
          <p:txBody>
            <a:bodyPr/>
            <a:lstStyle/>
            <a:p/>
          </p:txBody>
        </p:sp>
        <p:sp>
          <p:nvSpPr>
            <p:cNvPr id="62" name="rc62"/>
            <p:cNvSpPr/>
            <p:nvPr/>
          </p:nvSpPr>
          <p:spPr>
            <a:xfrm>
              <a:off x="4098916" y="3641654"/>
              <a:ext cx="200644" cy="146122"/>
            </a:xfrm>
            <a:prstGeom prst="rect">
              <a:avLst/>
            </a:prstGeom>
            <a:solidFill>
              <a:srgbClr val="0058AB">
                <a:alpha val="100000"/>
              </a:srgbClr>
            </a:solidFill>
          </p:spPr>
          <p:txBody>
            <a:bodyPr/>
            <a:lstStyle/>
            <a:p/>
          </p:txBody>
        </p:sp>
        <p:sp>
          <p:nvSpPr>
            <p:cNvPr id="63" name="rc63"/>
            <p:cNvSpPr/>
            <p:nvPr/>
          </p:nvSpPr>
          <p:spPr>
            <a:xfrm>
              <a:off x="4098916" y="3787776"/>
              <a:ext cx="200644" cy="83498"/>
            </a:xfrm>
            <a:prstGeom prst="rect">
              <a:avLst/>
            </a:prstGeom>
            <a:solidFill>
              <a:srgbClr val="1CABE2">
                <a:alpha val="100000"/>
              </a:srgbClr>
            </a:solidFill>
          </p:spPr>
          <p:txBody>
            <a:bodyPr/>
            <a:lstStyle/>
            <a:p/>
          </p:txBody>
        </p:sp>
        <p:sp>
          <p:nvSpPr>
            <p:cNvPr id="64" name="rc64"/>
            <p:cNvSpPr/>
            <p:nvPr/>
          </p:nvSpPr>
          <p:spPr>
            <a:xfrm>
              <a:off x="4321854" y="3852040"/>
              <a:ext cx="200644" cy="833346"/>
            </a:xfrm>
            <a:prstGeom prst="rect">
              <a:avLst/>
            </a:prstGeom>
            <a:solidFill>
              <a:srgbClr val="80BD41">
                <a:alpha val="100000"/>
              </a:srgbClr>
            </a:solidFill>
          </p:spPr>
          <p:txBody>
            <a:bodyPr/>
            <a:lstStyle/>
            <a:p/>
          </p:txBody>
        </p:sp>
        <p:sp>
          <p:nvSpPr>
            <p:cNvPr id="65" name="rc65"/>
            <p:cNvSpPr/>
            <p:nvPr/>
          </p:nvSpPr>
          <p:spPr>
            <a:xfrm>
              <a:off x="4321854" y="3630517"/>
              <a:ext cx="200644" cy="147681"/>
            </a:xfrm>
            <a:prstGeom prst="rect">
              <a:avLst/>
            </a:prstGeom>
            <a:solidFill>
              <a:srgbClr val="0058AB">
                <a:alpha val="100000"/>
              </a:srgbClr>
            </a:solidFill>
          </p:spPr>
          <p:txBody>
            <a:bodyPr/>
            <a:lstStyle/>
            <a:p/>
          </p:txBody>
        </p:sp>
        <p:sp>
          <p:nvSpPr>
            <p:cNvPr id="66" name="rc66"/>
            <p:cNvSpPr/>
            <p:nvPr/>
          </p:nvSpPr>
          <p:spPr>
            <a:xfrm>
              <a:off x="4321854" y="3778198"/>
              <a:ext cx="200644" cy="73842"/>
            </a:xfrm>
            <a:prstGeom prst="rect">
              <a:avLst/>
            </a:prstGeom>
            <a:solidFill>
              <a:srgbClr val="1CABE2">
                <a:alpha val="100000"/>
              </a:srgbClr>
            </a:solidFill>
          </p:spPr>
          <p:txBody>
            <a:bodyPr/>
            <a:lstStyle/>
            <a:p/>
          </p:txBody>
        </p:sp>
        <p:sp>
          <p:nvSpPr>
            <p:cNvPr id="67" name="rc67"/>
            <p:cNvSpPr/>
            <p:nvPr/>
          </p:nvSpPr>
          <p:spPr>
            <a:xfrm>
              <a:off x="4544792" y="3768975"/>
              <a:ext cx="200644" cy="916411"/>
            </a:xfrm>
            <a:prstGeom prst="rect">
              <a:avLst/>
            </a:prstGeom>
            <a:solidFill>
              <a:srgbClr val="80BD41">
                <a:alpha val="100000"/>
              </a:srgbClr>
            </a:solidFill>
          </p:spPr>
          <p:txBody>
            <a:bodyPr/>
            <a:lstStyle/>
            <a:p/>
          </p:txBody>
        </p:sp>
        <p:sp>
          <p:nvSpPr>
            <p:cNvPr id="68" name="rc68"/>
            <p:cNvSpPr/>
            <p:nvPr/>
          </p:nvSpPr>
          <p:spPr>
            <a:xfrm>
              <a:off x="4544792" y="3619792"/>
              <a:ext cx="200644" cy="42624"/>
            </a:xfrm>
            <a:prstGeom prst="rect">
              <a:avLst/>
            </a:prstGeom>
            <a:solidFill>
              <a:srgbClr val="0058AB">
                <a:alpha val="100000"/>
              </a:srgbClr>
            </a:solidFill>
          </p:spPr>
          <p:txBody>
            <a:bodyPr/>
            <a:lstStyle/>
            <a:p/>
          </p:txBody>
        </p:sp>
        <p:sp>
          <p:nvSpPr>
            <p:cNvPr id="69" name="rc69"/>
            <p:cNvSpPr/>
            <p:nvPr/>
          </p:nvSpPr>
          <p:spPr>
            <a:xfrm>
              <a:off x="4544792" y="3662416"/>
              <a:ext cx="200644" cy="106559"/>
            </a:xfrm>
            <a:prstGeom prst="rect">
              <a:avLst/>
            </a:prstGeom>
            <a:solidFill>
              <a:srgbClr val="1CABE2">
                <a:alpha val="100000"/>
              </a:srgbClr>
            </a:solidFill>
          </p:spPr>
          <p:txBody>
            <a:bodyPr/>
            <a:lstStyle/>
            <a:p/>
          </p:txBody>
        </p:sp>
        <p:sp>
          <p:nvSpPr>
            <p:cNvPr id="70" name="rc70"/>
            <p:cNvSpPr/>
            <p:nvPr/>
          </p:nvSpPr>
          <p:spPr>
            <a:xfrm>
              <a:off x="4767730" y="3715304"/>
              <a:ext cx="200644" cy="970082"/>
            </a:xfrm>
            <a:prstGeom prst="rect">
              <a:avLst/>
            </a:prstGeom>
            <a:solidFill>
              <a:srgbClr val="80BD41">
                <a:alpha val="100000"/>
              </a:srgbClr>
            </a:solidFill>
          </p:spPr>
          <p:txBody>
            <a:bodyPr/>
            <a:lstStyle/>
            <a:p/>
          </p:txBody>
        </p:sp>
        <p:sp>
          <p:nvSpPr>
            <p:cNvPr id="71" name="rc71"/>
            <p:cNvSpPr/>
            <p:nvPr/>
          </p:nvSpPr>
          <p:spPr>
            <a:xfrm>
              <a:off x="4767730" y="3607517"/>
              <a:ext cx="200644" cy="32336"/>
            </a:xfrm>
            <a:prstGeom prst="rect">
              <a:avLst/>
            </a:prstGeom>
            <a:solidFill>
              <a:srgbClr val="0058AB">
                <a:alpha val="100000"/>
              </a:srgbClr>
            </a:solidFill>
          </p:spPr>
          <p:txBody>
            <a:bodyPr/>
            <a:lstStyle/>
            <a:p/>
          </p:txBody>
        </p:sp>
        <p:sp>
          <p:nvSpPr>
            <p:cNvPr id="72" name="rc72"/>
            <p:cNvSpPr/>
            <p:nvPr/>
          </p:nvSpPr>
          <p:spPr>
            <a:xfrm>
              <a:off x="4767730" y="3639853"/>
              <a:ext cx="200644" cy="75450"/>
            </a:xfrm>
            <a:prstGeom prst="rect">
              <a:avLst/>
            </a:prstGeom>
            <a:solidFill>
              <a:srgbClr val="1CABE2">
                <a:alpha val="100000"/>
              </a:srgbClr>
            </a:solidFill>
          </p:spPr>
          <p:txBody>
            <a:bodyPr/>
            <a:lstStyle/>
            <a:p/>
          </p:txBody>
        </p:sp>
        <p:sp>
          <p:nvSpPr>
            <p:cNvPr id="73" name="rc73"/>
            <p:cNvSpPr/>
            <p:nvPr/>
          </p:nvSpPr>
          <p:spPr>
            <a:xfrm>
              <a:off x="4990668" y="3649016"/>
              <a:ext cx="200644" cy="1036370"/>
            </a:xfrm>
            <a:prstGeom prst="rect">
              <a:avLst/>
            </a:prstGeom>
            <a:solidFill>
              <a:srgbClr val="80BD41">
                <a:alpha val="100000"/>
              </a:srgbClr>
            </a:solidFill>
          </p:spPr>
          <p:txBody>
            <a:bodyPr/>
            <a:lstStyle/>
            <a:p/>
          </p:txBody>
        </p:sp>
        <p:sp>
          <p:nvSpPr>
            <p:cNvPr id="74" name="rc74"/>
            <p:cNvSpPr/>
            <p:nvPr/>
          </p:nvSpPr>
          <p:spPr>
            <a:xfrm>
              <a:off x="4990668" y="3594470"/>
              <a:ext cx="200644" cy="43635"/>
            </a:xfrm>
            <a:prstGeom prst="rect">
              <a:avLst/>
            </a:prstGeom>
            <a:solidFill>
              <a:srgbClr val="0058AB">
                <a:alpha val="100000"/>
              </a:srgbClr>
            </a:solidFill>
          </p:spPr>
          <p:txBody>
            <a:bodyPr/>
            <a:lstStyle/>
            <a:p/>
          </p:txBody>
        </p:sp>
        <p:sp>
          <p:nvSpPr>
            <p:cNvPr id="75" name="rc75"/>
            <p:cNvSpPr/>
            <p:nvPr/>
          </p:nvSpPr>
          <p:spPr>
            <a:xfrm>
              <a:off x="4990668" y="3638106"/>
              <a:ext cx="200644" cy="10909"/>
            </a:xfrm>
            <a:prstGeom prst="rect">
              <a:avLst/>
            </a:prstGeom>
            <a:solidFill>
              <a:srgbClr val="1CABE2">
                <a:alpha val="100000"/>
              </a:srgbClr>
            </a:solidFill>
          </p:spPr>
          <p:txBody>
            <a:bodyPr/>
            <a:lstStyle/>
            <a:p/>
          </p:txBody>
        </p:sp>
        <p:sp>
          <p:nvSpPr>
            <p:cNvPr id="76" name="rc76"/>
            <p:cNvSpPr/>
            <p:nvPr/>
          </p:nvSpPr>
          <p:spPr>
            <a:xfrm>
              <a:off x="5213606" y="3646833"/>
              <a:ext cx="200644" cy="1038553"/>
            </a:xfrm>
            <a:prstGeom prst="rect">
              <a:avLst/>
            </a:prstGeom>
            <a:solidFill>
              <a:srgbClr val="80BD41">
                <a:alpha val="100000"/>
              </a:srgbClr>
            </a:solidFill>
          </p:spPr>
          <p:txBody>
            <a:bodyPr/>
            <a:lstStyle/>
            <a:p/>
          </p:txBody>
        </p:sp>
        <p:sp>
          <p:nvSpPr>
            <p:cNvPr id="77" name="rc77"/>
            <p:cNvSpPr/>
            <p:nvPr/>
          </p:nvSpPr>
          <p:spPr>
            <a:xfrm>
              <a:off x="5213606" y="3580544"/>
              <a:ext cx="200644" cy="55242"/>
            </a:xfrm>
            <a:prstGeom prst="rect">
              <a:avLst/>
            </a:prstGeom>
            <a:solidFill>
              <a:srgbClr val="0058AB">
                <a:alpha val="100000"/>
              </a:srgbClr>
            </a:solidFill>
          </p:spPr>
          <p:txBody>
            <a:bodyPr/>
            <a:lstStyle/>
            <a:p/>
          </p:txBody>
        </p:sp>
        <p:sp>
          <p:nvSpPr>
            <p:cNvPr id="78" name="rc78"/>
            <p:cNvSpPr/>
            <p:nvPr/>
          </p:nvSpPr>
          <p:spPr>
            <a:xfrm>
              <a:off x="5213606" y="3635786"/>
              <a:ext cx="200644" cy="11047"/>
            </a:xfrm>
            <a:prstGeom prst="rect">
              <a:avLst/>
            </a:prstGeom>
            <a:solidFill>
              <a:srgbClr val="1CABE2">
                <a:alpha val="100000"/>
              </a:srgbClr>
            </a:solidFill>
          </p:spPr>
          <p:txBody>
            <a:bodyPr/>
            <a:lstStyle/>
            <a:p/>
          </p:txBody>
        </p:sp>
        <p:sp>
          <p:nvSpPr>
            <p:cNvPr id="79" name="rc79"/>
            <p:cNvSpPr/>
            <p:nvPr/>
          </p:nvSpPr>
          <p:spPr>
            <a:xfrm>
              <a:off x="5436544" y="3673456"/>
              <a:ext cx="200644" cy="1011930"/>
            </a:xfrm>
            <a:prstGeom prst="rect">
              <a:avLst/>
            </a:prstGeom>
            <a:solidFill>
              <a:srgbClr val="80BD41">
                <a:alpha val="100000"/>
              </a:srgbClr>
            </a:solidFill>
          </p:spPr>
          <p:txBody>
            <a:bodyPr/>
            <a:lstStyle/>
            <a:p/>
          </p:txBody>
        </p:sp>
        <p:sp>
          <p:nvSpPr>
            <p:cNvPr id="80" name="rc80"/>
            <p:cNvSpPr/>
            <p:nvPr/>
          </p:nvSpPr>
          <p:spPr>
            <a:xfrm>
              <a:off x="5436544" y="3561020"/>
              <a:ext cx="200644" cy="67462"/>
            </a:xfrm>
            <a:prstGeom prst="rect">
              <a:avLst/>
            </a:prstGeom>
            <a:solidFill>
              <a:srgbClr val="0058AB">
                <a:alpha val="100000"/>
              </a:srgbClr>
            </a:solidFill>
          </p:spPr>
          <p:txBody>
            <a:bodyPr/>
            <a:lstStyle/>
            <a:p/>
          </p:txBody>
        </p:sp>
        <p:sp>
          <p:nvSpPr>
            <p:cNvPr id="81" name="rc81"/>
            <p:cNvSpPr/>
            <p:nvPr/>
          </p:nvSpPr>
          <p:spPr>
            <a:xfrm>
              <a:off x="5436544" y="3628483"/>
              <a:ext cx="200644" cy="44973"/>
            </a:xfrm>
            <a:prstGeom prst="rect">
              <a:avLst/>
            </a:prstGeom>
            <a:solidFill>
              <a:srgbClr val="1CABE2">
                <a:alpha val="100000"/>
              </a:srgbClr>
            </a:solidFill>
          </p:spPr>
          <p:txBody>
            <a:bodyPr/>
            <a:lstStyle/>
            <a:p/>
          </p:txBody>
        </p:sp>
        <p:sp>
          <p:nvSpPr>
            <p:cNvPr id="82" name="rc82"/>
            <p:cNvSpPr/>
            <p:nvPr/>
          </p:nvSpPr>
          <p:spPr>
            <a:xfrm>
              <a:off x="5659482" y="3678626"/>
              <a:ext cx="200644" cy="1006760"/>
            </a:xfrm>
            <a:prstGeom prst="rect">
              <a:avLst/>
            </a:prstGeom>
            <a:solidFill>
              <a:srgbClr val="80BD41">
                <a:alpha val="100000"/>
              </a:srgbClr>
            </a:solidFill>
          </p:spPr>
          <p:txBody>
            <a:bodyPr/>
            <a:lstStyle/>
            <a:p/>
          </p:txBody>
        </p:sp>
        <p:sp>
          <p:nvSpPr>
            <p:cNvPr id="83" name="rc83"/>
            <p:cNvSpPr/>
            <p:nvPr/>
          </p:nvSpPr>
          <p:spPr>
            <a:xfrm>
              <a:off x="5659482" y="3541341"/>
              <a:ext cx="200644" cy="68642"/>
            </a:xfrm>
            <a:prstGeom prst="rect">
              <a:avLst/>
            </a:prstGeom>
            <a:solidFill>
              <a:srgbClr val="0058AB">
                <a:alpha val="100000"/>
              </a:srgbClr>
            </a:solidFill>
          </p:spPr>
          <p:txBody>
            <a:bodyPr/>
            <a:lstStyle/>
            <a:p/>
          </p:txBody>
        </p:sp>
        <p:sp>
          <p:nvSpPr>
            <p:cNvPr id="84" name="rc84"/>
            <p:cNvSpPr/>
            <p:nvPr/>
          </p:nvSpPr>
          <p:spPr>
            <a:xfrm>
              <a:off x="5659482" y="3609984"/>
              <a:ext cx="200644" cy="68642"/>
            </a:xfrm>
            <a:prstGeom prst="rect">
              <a:avLst/>
            </a:prstGeom>
            <a:solidFill>
              <a:srgbClr val="1CABE2">
                <a:alpha val="100000"/>
              </a:srgbClr>
            </a:solidFill>
          </p:spPr>
          <p:txBody>
            <a:bodyPr/>
            <a:lstStyle/>
            <a:p/>
          </p:txBody>
        </p:sp>
        <p:sp>
          <p:nvSpPr>
            <p:cNvPr id="85" name="rc85"/>
            <p:cNvSpPr/>
            <p:nvPr/>
          </p:nvSpPr>
          <p:spPr>
            <a:xfrm>
              <a:off x="5882419" y="3712221"/>
              <a:ext cx="200644" cy="973165"/>
            </a:xfrm>
            <a:prstGeom prst="rect">
              <a:avLst/>
            </a:prstGeom>
            <a:solidFill>
              <a:srgbClr val="80BD41">
                <a:alpha val="100000"/>
              </a:srgbClr>
            </a:solidFill>
          </p:spPr>
          <p:txBody>
            <a:bodyPr/>
            <a:lstStyle/>
            <a:p/>
          </p:txBody>
        </p:sp>
        <p:sp>
          <p:nvSpPr>
            <p:cNvPr id="86" name="rc86"/>
            <p:cNvSpPr/>
            <p:nvPr/>
          </p:nvSpPr>
          <p:spPr>
            <a:xfrm>
              <a:off x="5882419" y="3526856"/>
              <a:ext cx="200644" cy="139023"/>
            </a:xfrm>
            <a:prstGeom prst="rect">
              <a:avLst/>
            </a:prstGeom>
            <a:solidFill>
              <a:srgbClr val="0058AB">
                <a:alpha val="100000"/>
              </a:srgbClr>
            </a:solidFill>
          </p:spPr>
          <p:txBody>
            <a:bodyPr/>
            <a:lstStyle/>
            <a:p/>
          </p:txBody>
        </p:sp>
        <p:sp>
          <p:nvSpPr>
            <p:cNvPr id="87" name="rc87"/>
            <p:cNvSpPr/>
            <p:nvPr/>
          </p:nvSpPr>
          <p:spPr>
            <a:xfrm>
              <a:off x="5882419" y="3665879"/>
              <a:ext cx="200644" cy="46341"/>
            </a:xfrm>
            <a:prstGeom prst="rect">
              <a:avLst/>
            </a:prstGeom>
            <a:solidFill>
              <a:srgbClr val="1CABE2">
                <a:alpha val="100000"/>
              </a:srgbClr>
            </a:solidFill>
          </p:spPr>
          <p:txBody>
            <a:bodyPr/>
            <a:lstStyle/>
            <a:p/>
          </p:txBody>
        </p:sp>
        <p:sp>
          <p:nvSpPr>
            <p:cNvPr id="88" name="rc88"/>
            <p:cNvSpPr/>
            <p:nvPr/>
          </p:nvSpPr>
          <p:spPr>
            <a:xfrm>
              <a:off x="6105357" y="3615266"/>
              <a:ext cx="200644" cy="1070121"/>
            </a:xfrm>
            <a:prstGeom prst="rect">
              <a:avLst/>
            </a:prstGeom>
            <a:solidFill>
              <a:srgbClr val="80BD41">
                <a:alpha val="100000"/>
              </a:srgbClr>
            </a:solidFill>
          </p:spPr>
          <p:txBody>
            <a:bodyPr/>
            <a:lstStyle/>
            <a:p/>
          </p:txBody>
        </p:sp>
        <p:sp>
          <p:nvSpPr>
            <p:cNvPr id="89" name="rc89"/>
            <p:cNvSpPr/>
            <p:nvPr/>
          </p:nvSpPr>
          <p:spPr>
            <a:xfrm>
              <a:off x="6105357" y="3509429"/>
              <a:ext cx="200644" cy="70558"/>
            </a:xfrm>
            <a:prstGeom prst="rect">
              <a:avLst/>
            </a:prstGeom>
            <a:solidFill>
              <a:srgbClr val="0058AB">
                <a:alpha val="100000"/>
              </a:srgbClr>
            </a:solidFill>
          </p:spPr>
          <p:txBody>
            <a:bodyPr/>
            <a:lstStyle/>
            <a:p/>
          </p:txBody>
        </p:sp>
        <p:sp>
          <p:nvSpPr>
            <p:cNvPr id="90" name="rc90"/>
            <p:cNvSpPr/>
            <p:nvPr/>
          </p:nvSpPr>
          <p:spPr>
            <a:xfrm>
              <a:off x="6105357" y="3579987"/>
              <a:ext cx="200644" cy="35278"/>
            </a:xfrm>
            <a:prstGeom prst="rect">
              <a:avLst/>
            </a:prstGeom>
            <a:solidFill>
              <a:srgbClr val="1CABE2">
                <a:alpha val="100000"/>
              </a:srgbClr>
            </a:solidFill>
          </p:spPr>
          <p:txBody>
            <a:bodyPr/>
            <a:lstStyle/>
            <a:p/>
          </p:txBody>
        </p:sp>
        <p:sp>
          <p:nvSpPr>
            <p:cNvPr id="91" name="rc91"/>
            <p:cNvSpPr/>
            <p:nvPr/>
          </p:nvSpPr>
          <p:spPr>
            <a:xfrm>
              <a:off x="6328295" y="3632912"/>
              <a:ext cx="200644" cy="1052474"/>
            </a:xfrm>
            <a:prstGeom prst="rect">
              <a:avLst/>
            </a:prstGeom>
            <a:solidFill>
              <a:srgbClr val="80BD41">
                <a:alpha val="100000"/>
              </a:srgbClr>
            </a:solidFill>
          </p:spPr>
          <p:txBody>
            <a:bodyPr/>
            <a:lstStyle/>
            <a:p/>
          </p:txBody>
        </p:sp>
        <p:sp>
          <p:nvSpPr>
            <p:cNvPr id="92" name="rc92"/>
            <p:cNvSpPr/>
            <p:nvPr/>
          </p:nvSpPr>
          <p:spPr>
            <a:xfrm>
              <a:off x="6328295" y="3489393"/>
              <a:ext cx="200644" cy="23920"/>
            </a:xfrm>
            <a:prstGeom prst="rect">
              <a:avLst/>
            </a:prstGeom>
            <a:solidFill>
              <a:srgbClr val="0058AB">
                <a:alpha val="100000"/>
              </a:srgbClr>
            </a:solidFill>
          </p:spPr>
          <p:txBody>
            <a:bodyPr/>
            <a:lstStyle/>
            <a:p/>
          </p:txBody>
        </p:sp>
        <p:sp>
          <p:nvSpPr>
            <p:cNvPr id="93" name="rc93"/>
            <p:cNvSpPr/>
            <p:nvPr/>
          </p:nvSpPr>
          <p:spPr>
            <a:xfrm>
              <a:off x="6328295" y="3513313"/>
              <a:ext cx="200644" cy="119598"/>
            </a:xfrm>
            <a:prstGeom prst="rect">
              <a:avLst/>
            </a:prstGeom>
            <a:solidFill>
              <a:srgbClr val="1CABE2">
                <a:alpha val="100000"/>
              </a:srgbClr>
            </a:solidFill>
          </p:spPr>
          <p:txBody>
            <a:bodyPr/>
            <a:lstStyle/>
            <a:p/>
          </p:txBody>
        </p:sp>
        <p:sp>
          <p:nvSpPr>
            <p:cNvPr id="94" name="rc94"/>
            <p:cNvSpPr/>
            <p:nvPr/>
          </p:nvSpPr>
          <p:spPr>
            <a:xfrm>
              <a:off x="6551233" y="3641452"/>
              <a:ext cx="200644" cy="1043934"/>
            </a:xfrm>
            <a:prstGeom prst="rect">
              <a:avLst/>
            </a:prstGeom>
            <a:solidFill>
              <a:srgbClr val="80BD41">
                <a:alpha val="100000"/>
              </a:srgbClr>
            </a:solidFill>
          </p:spPr>
          <p:txBody>
            <a:bodyPr/>
            <a:lstStyle/>
            <a:p/>
          </p:txBody>
        </p:sp>
        <p:sp>
          <p:nvSpPr>
            <p:cNvPr id="95" name="rc95"/>
            <p:cNvSpPr/>
            <p:nvPr/>
          </p:nvSpPr>
          <p:spPr>
            <a:xfrm>
              <a:off x="6551233" y="3471509"/>
              <a:ext cx="200644" cy="72832"/>
            </a:xfrm>
            <a:prstGeom prst="rect">
              <a:avLst/>
            </a:prstGeom>
            <a:solidFill>
              <a:srgbClr val="0058AB">
                <a:alpha val="100000"/>
              </a:srgbClr>
            </a:solidFill>
          </p:spPr>
          <p:txBody>
            <a:bodyPr/>
            <a:lstStyle/>
            <a:p/>
          </p:txBody>
        </p:sp>
        <p:sp>
          <p:nvSpPr>
            <p:cNvPr id="96" name="rc96"/>
            <p:cNvSpPr/>
            <p:nvPr/>
          </p:nvSpPr>
          <p:spPr>
            <a:xfrm>
              <a:off x="6551233" y="3544341"/>
              <a:ext cx="200644" cy="97111"/>
            </a:xfrm>
            <a:prstGeom prst="rect">
              <a:avLst/>
            </a:prstGeom>
            <a:solidFill>
              <a:srgbClr val="1CABE2">
                <a:alpha val="100000"/>
              </a:srgbClr>
            </a:solidFill>
          </p:spPr>
          <p:txBody>
            <a:bodyPr/>
            <a:lstStyle/>
            <a:p/>
          </p:txBody>
        </p:sp>
        <p:sp>
          <p:nvSpPr>
            <p:cNvPr id="97" name="rc97"/>
            <p:cNvSpPr/>
            <p:nvPr/>
          </p:nvSpPr>
          <p:spPr>
            <a:xfrm>
              <a:off x="6774171" y="3610205"/>
              <a:ext cx="200644" cy="1075181"/>
            </a:xfrm>
            <a:prstGeom prst="rect">
              <a:avLst/>
            </a:prstGeom>
            <a:solidFill>
              <a:srgbClr val="80BD41">
                <a:alpha val="100000"/>
              </a:srgbClr>
            </a:solidFill>
          </p:spPr>
          <p:txBody>
            <a:bodyPr/>
            <a:lstStyle/>
            <a:p/>
          </p:txBody>
        </p:sp>
        <p:sp>
          <p:nvSpPr>
            <p:cNvPr id="98" name="rc98"/>
            <p:cNvSpPr/>
            <p:nvPr/>
          </p:nvSpPr>
          <p:spPr>
            <a:xfrm>
              <a:off x="6774171" y="3449545"/>
              <a:ext cx="200644" cy="74149"/>
            </a:xfrm>
            <a:prstGeom prst="rect">
              <a:avLst/>
            </a:prstGeom>
            <a:solidFill>
              <a:srgbClr val="0058AB">
                <a:alpha val="100000"/>
              </a:srgbClr>
            </a:solidFill>
          </p:spPr>
          <p:txBody>
            <a:bodyPr/>
            <a:lstStyle/>
            <a:p/>
          </p:txBody>
        </p:sp>
        <p:sp>
          <p:nvSpPr>
            <p:cNvPr id="99" name="rc99"/>
            <p:cNvSpPr/>
            <p:nvPr/>
          </p:nvSpPr>
          <p:spPr>
            <a:xfrm>
              <a:off x="6774171" y="3523694"/>
              <a:ext cx="200644" cy="86510"/>
            </a:xfrm>
            <a:prstGeom prst="rect">
              <a:avLst/>
            </a:prstGeom>
            <a:solidFill>
              <a:srgbClr val="1CABE2">
                <a:alpha val="100000"/>
              </a:srgbClr>
            </a:solidFill>
          </p:spPr>
          <p:txBody>
            <a:bodyPr/>
            <a:lstStyle/>
            <a:p/>
          </p:txBody>
        </p:sp>
        <p:sp>
          <p:nvSpPr>
            <p:cNvPr id="100" name="rc100"/>
            <p:cNvSpPr/>
            <p:nvPr/>
          </p:nvSpPr>
          <p:spPr>
            <a:xfrm>
              <a:off x="6997109" y="3541685"/>
              <a:ext cx="200644" cy="1143701"/>
            </a:xfrm>
            <a:prstGeom prst="rect">
              <a:avLst/>
            </a:prstGeom>
            <a:solidFill>
              <a:srgbClr val="80BD41">
                <a:alpha val="100000"/>
              </a:srgbClr>
            </a:solidFill>
          </p:spPr>
          <p:txBody>
            <a:bodyPr/>
            <a:lstStyle/>
            <a:p/>
          </p:txBody>
        </p:sp>
        <p:sp>
          <p:nvSpPr>
            <p:cNvPr id="101" name="rc101"/>
            <p:cNvSpPr/>
            <p:nvPr/>
          </p:nvSpPr>
          <p:spPr>
            <a:xfrm>
              <a:off x="6997109" y="3428572"/>
              <a:ext cx="200644" cy="50271"/>
            </a:xfrm>
            <a:prstGeom prst="rect">
              <a:avLst/>
            </a:prstGeom>
            <a:solidFill>
              <a:srgbClr val="0058AB">
                <a:alpha val="100000"/>
              </a:srgbClr>
            </a:solidFill>
          </p:spPr>
          <p:txBody>
            <a:bodyPr/>
            <a:lstStyle/>
            <a:p/>
          </p:txBody>
        </p:sp>
        <p:sp>
          <p:nvSpPr>
            <p:cNvPr id="102" name="rc102"/>
            <p:cNvSpPr/>
            <p:nvPr/>
          </p:nvSpPr>
          <p:spPr>
            <a:xfrm>
              <a:off x="6997109" y="3478844"/>
              <a:ext cx="200644" cy="62841"/>
            </a:xfrm>
            <a:prstGeom prst="rect">
              <a:avLst/>
            </a:prstGeom>
            <a:solidFill>
              <a:srgbClr val="1CABE2">
                <a:alpha val="100000"/>
              </a:srgbClr>
            </a:solidFill>
          </p:spPr>
          <p:txBody>
            <a:bodyPr/>
            <a:lstStyle/>
            <a:p/>
          </p:txBody>
        </p:sp>
        <p:sp>
          <p:nvSpPr>
            <p:cNvPr id="103" name="rc103"/>
            <p:cNvSpPr/>
            <p:nvPr/>
          </p:nvSpPr>
          <p:spPr>
            <a:xfrm>
              <a:off x="7220047" y="3406297"/>
              <a:ext cx="200644" cy="46577"/>
            </a:xfrm>
            <a:prstGeom prst="rect">
              <a:avLst/>
            </a:prstGeom>
            <a:solidFill>
              <a:srgbClr val="F26A21">
                <a:alpha val="100000"/>
              </a:srgbClr>
            </a:solidFill>
          </p:spPr>
          <p:txBody>
            <a:bodyPr/>
            <a:lstStyle/>
            <a:p/>
          </p:txBody>
        </p:sp>
        <p:sp>
          <p:nvSpPr>
            <p:cNvPr id="104" name="rc104"/>
            <p:cNvSpPr/>
            <p:nvPr/>
          </p:nvSpPr>
          <p:spPr>
            <a:xfrm>
              <a:off x="7220047" y="3452874"/>
              <a:ext cx="200644" cy="1232512"/>
            </a:xfrm>
            <a:prstGeom prst="rect">
              <a:avLst/>
            </a:prstGeom>
            <a:solidFill>
              <a:srgbClr val="FFC20E">
                <a:alpha val="100000"/>
              </a:srgbClr>
            </a:solidFill>
          </p:spPr>
          <p:txBody>
            <a:bodyPr/>
            <a:lstStyle/>
            <a:p/>
          </p:txBody>
        </p:sp>
        <p:sp>
          <p:nvSpPr>
            <p:cNvPr id="105" name="rc105"/>
            <p:cNvSpPr/>
            <p:nvPr/>
          </p:nvSpPr>
          <p:spPr>
            <a:xfrm>
              <a:off x="7442985" y="3385551"/>
              <a:ext cx="200644" cy="43153"/>
            </a:xfrm>
            <a:prstGeom prst="rect">
              <a:avLst/>
            </a:prstGeom>
            <a:solidFill>
              <a:srgbClr val="F26A21">
                <a:alpha val="100000"/>
              </a:srgbClr>
            </a:solidFill>
          </p:spPr>
          <p:txBody>
            <a:bodyPr/>
            <a:lstStyle/>
            <a:p/>
          </p:txBody>
        </p:sp>
        <p:sp>
          <p:nvSpPr>
            <p:cNvPr id="106" name="rc106"/>
            <p:cNvSpPr/>
            <p:nvPr/>
          </p:nvSpPr>
          <p:spPr>
            <a:xfrm>
              <a:off x="7442985" y="3428705"/>
              <a:ext cx="200644" cy="1256681"/>
            </a:xfrm>
            <a:prstGeom prst="rect">
              <a:avLst/>
            </a:prstGeom>
            <a:solidFill>
              <a:srgbClr val="FFC20E">
                <a:alpha val="100000"/>
              </a:srgbClr>
            </a:solidFill>
          </p:spPr>
          <p:txBody>
            <a:bodyPr/>
            <a:lstStyle/>
            <a:p/>
          </p:txBody>
        </p:sp>
        <p:sp>
          <p:nvSpPr>
            <p:cNvPr id="107" name="rc107"/>
            <p:cNvSpPr/>
            <p:nvPr/>
          </p:nvSpPr>
          <p:spPr>
            <a:xfrm>
              <a:off x="7665922" y="3371158"/>
              <a:ext cx="200644" cy="39982"/>
            </a:xfrm>
            <a:prstGeom prst="rect">
              <a:avLst/>
            </a:prstGeom>
            <a:solidFill>
              <a:srgbClr val="F26A21">
                <a:alpha val="100000"/>
              </a:srgbClr>
            </a:solidFill>
          </p:spPr>
          <p:txBody>
            <a:bodyPr/>
            <a:lstStyle/>
            <a:p/>
          </p:txBody>
        </p:sp>
        <p:sp>
          <p:nvSpPr>
            <p:cNvPr id="108" name="rc108"/>
            <p:cNvSpPr/>
            <p:nvPr/>
          </p:nvSpPr>
          <p:spPr>
            <a:xfrm>
              <a:off x="7665922" y="3411140"/>
              <a:ext cx="200644" cy="1274246"/>
            </a:xfrm>
            <a:prstGeom prst="rect">
              <a:avLst/>
            </a:prstGeom>
            <a:solidFill>
              <a:srgbClr val="FFC20E">
                <a:alpha val="100000"/>
              </a:srgbClr>
            </a:solidFill>
          </p:spPr>
          <p:txBody>
            <a:bodyPr/>
            <a:lstStyle/>
            <a:p/>
          </p:txBody>
        </p:sp>
        <p:sp>
          <p:nvSpPr>
            <p:cNvPr id="109" name="rc109"/>
            <p:cNvSpPr/>
            <p:nvPr/>
          </p:nvSpPr>
          <p:spPr>
            <a:xfrm>
              <a:off x="7888860" y="3349124"/>
              <a:ext cx="200644" cy="37043"/>
            </a:xfrm>
            <a:prstGeom prst="rect">
              <a:avLst/>
            </a:prstGeom>
            <a:solidFill>
              <a:srgbClr val="F26A21">
                <a:alpha val="100000"/>
              </a:srgbClr>
            </a:solidFill>
          </p:spPr>
          <p:txBody>
            <a:bodyPr/>
            <a:lstStyle/>
            <a:p/>
          </p:txBody>
        </p:sp>
        <p:sp>
          <p:nvSpPr>
            <p:cNvPr id="110" name="rc110"/>
            <p:cNvSpPr/>
            <p:nvPr/>
          </p:nvSpPr>
          <p:spPr>
            <a:xfrm>
              <a:off x="7888860" y="3386168"/>
              <a:ext cx="200644" cy="1299218"/>
            </a:xfrm>
            <a:prstGeom prst="rect">
              <a:avLst/>
            </a:prstGeom>
            <a:solidFill>
              <a:srgbClr val="FFC20E">
                <a:alpha val="100000"/>
              </a:srgbClr>
            </a:solidFill>
          </p:spPr>
          <p:txBody>
            <a:bodyPr/>
            <a:lstStyle/>
            <a:p/>
          </p:txBody>
        </p:sp>
        <p:sp>
          <p:nvSpPr>
            <p:cNvPr id="111" name="rc111"/>
            <p:cNvSpPr/>
            <p:nvPr/>
          </p:nvSpPr>
          <p:spPr>
            <a:xfrm>
              <a:off x="8111798" y="3330689"/>
              <a:ext cx="200644" cy="34321"/>
            </a:xfrm>
            <a:prstGeom prst="rect">
              <a:avLst/>
            </a:prstGeom>
            <a:solidFill>
              <a:srgbClr val="F26A21">
                <a:alpha val="100000"/>
              </a:srgbClr>
            </a:solidFill>
          </p:spPr>
          <p:txBody>
            <a:bodyPr/>
            <a:lstStyle/>
            <a:p/>
          </p:txBody>
        </p:sp>
        <p:sp>
          <p:nvSpPr>
            <p:cNvPr id="112" name="rc112"/>
            <p:cNvSpPr/>
            <p:nvPr/>
          </p:nvSpPr>
          <p:spPr>
            <a:xfrm>
              <a:off x="8111798" y="3365010"/>
              <a:ext cx="200644" cy="1320376"/>
            </a:xfrm>
            <a:prstGeom prst="rect">
              <a:avLst/>
            </a:prstGeom>
            <a:solidFill>
              <a:srgbClr val="FFC20E">
                <a:alpha val="100000"/>
              </a:srgbClr>
            </a:solidFill>
          </p:spPr>
          <p:txBody>
            <a:bodyPr/>
            <a:lstStyle/>
            <a:p/>
          </p:txBody>
        </p:sp>
        <p:sp>
          <p:nvSpPr>
            <p:cNvPr id="113" name="pl113"/>
            <p:cNvSpPr/>
            <p:nvPr/>
          </p:nvSpPr>
          <p:spPr>
            <a:xfrm>
              <a:off x="1523984" y="2097449"/>
              <a:ext cx="5573446" cy="316890"/>
            </a:xfrm>
            <a:custGeom>
              <a:avLst/>
              <a:pathLst>
                <a:path w="5573446" h="316890">
                  <a:moveTo>
                    <a:pt x="0" y="105630"/>
                  </a:moveTo>
                  <a:lnTo>
                    <a:pt x="222937" y="105630"/>
                  </a:lnTo>
                  <a:lnTo>
                    <a:pt x="445875" y="105630"/>
                  </a:lnTo>
                  <a:lnTo>
                    <a:pt x="668813" y="132037"/>
                  </a:lnTo>
                  <a:lnTo>
                    <a:pt x="891751" y="132037"/>
                  </a:lnTo>
                  <a:lnTo>
                    <a:pt x="1114689" y="158445"/>
                  </a:lnTo>
                  <a:lnTo>
                    <a:pt x="1337627" y="158445"/>
                  </a:lnTo>
                  <a:lnTo>
                    <a:pt x="1560565" y="132037"/>
                  </a:lnTo>
                  <a:lnTo>
                    <a:pt x="1783502" y="79222"/>
                  </a:lnTo>
                  <a:lnTo>
                    <a:pt x="2006440" y="52815"/>
                  </a:lnTo>
                  <a:lnTo>
                    <a:pt x="2229378" y="158445"/>
                  </a:lnTo>
                  <a:lnTo>
                    <a:pt x="2452316" y="290482"/>
                  </a:lnTo>
                  <a:lnTo>
                    <a:pt x="2675254" y="316890"/>
                  </a:lnTo>
                  <a:lnTo>
                    <a:pt x="2898192" y="316890"/>
                  </a:lnTo>
                  <a:lnTo>
                    <a:pt x="3121130" y="52815"/>
                  </a:lnTo>
                  <a:lnTo>
                    <a:pt x="3344068" y="26407"/>
                  </a:lnTo>
                  <a:lnTo>
                    <a:pt x="3567005" y="52815"/>
                  </a:lnTo>
                  <a:lnTo>
                    <a:pt x="3789943" y="79222"/>
                  </a:lnTo>
                  <a:lnTo>
                    <a:pt x="4012881" y="105630"/>
                  </a:lnTo>
                  <a:lnTo>
                    <a:pt x="4235819" y="105630"/>
                  </a:lnTo>
                  <a:lnTo>
                    <a:pt x="4458757" y="264075"/>
                  </a:lnTo>
                  <a:lnTo>
                    <a:pt x="4681695" y="105630"/>
                  </a:lnTo>
                  <a:lnTo>
                    <a:pt x="4904633" y="0"/>
                  </a:lnTo>
                  <a:lnTo>
                    <a:pt x="5127571" y="105630"/>
                  </a:lnTo>
                  <a:lnTo>
                    <a:pt x="5350508" y="105630"/>
                  </a:lnTo>
                  <a:lnTo>
                    <a:pt x="5573446" y="52815"/>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176671"/>
              <a:ext cx="5573446" cy="448927"/>
            </a:xfrm>
            <a:custGeom>
              <a:avLst/>
              <a:pathLst>
                <a:path w="5573446" h="448927">
                  <a:moveTo>
                    <a:pt x="0" y="264075"/>
                  </a:moveTo>
                  <a:lnTo>
                    <a:pt x="222937" y="264075"/>
                  </a:lnTo>
                  <a:lnTo>
                    <a:pt x="445875" y="290482"/>
                  </a:lnTo>
                  <a:lnTo>
                    <a:pt x="668813" y="316890"/>
                  </a:lnTo>
                  <a:lnTo>
                    <a:pt x="891751" y="316890"/>
                  </a:lnTo>
                  <a:lnTo>
                    <a:pt x="1114689" y="343297"/>
                  </a:lnTo>
                  <a:lnTo>
                    <a:pt x="1337627" y="369705"/>
                  </a:lnTo>
                  <a:lnTo>
                    <a:pt x="1560565" y="396112"/>
                  </a:lnTo>
                  <a:lnTo>
                    <a:pt x="1783502" y="211260"/>
                  </a:lnTo>
                  <a:lnTo>
                    <a:pt x="2006440" y="26407"/>
                  </a:lnTo>
                  <a:lnTo>
                    <a:pt x="2229378" y="316890"/>
                  </a:lnTo>
                  <a:lnTo>
                    <a:pt x="2452316" y="369705"/>
                  </a:lnTo>
                  <a:lnTo>
                    <a:pt x="2675254" y="448927"/>
                  </a:lnTo>
                  <a:lnTo>
                    <a:pt x="2898192" y="422520"/>
                  </a:lnTo>
                  <a:lnTo>
                    <a:pt x="3121130" y="237667"/>
                  </a:lnTo>
                  <a:lnTo>
                    <a:pt x="3344068" y="132037"/>
                  </a:lnTo>
                  <a:lnTo>
                    <a:pt x="3567005" y="0"/>
                  </a:lnTo>
                  <a:lnTo>
                    <a:pt x="3789943" y="26407"/>
                  </a:lnTo>
                  <a:lnTo>
                    <a:pt x="4012881" y="132037"/>
                  </a:lnTo>
                  <a:lnTo>
                    <a:pt x="4235819" y="184852"/>
                  </a:lnTo>
                  <a:lnTo>
                    <a:pt x="4458757" y="290482"/>
                  </a:lnTo>
                  <a:lnTo>
                    <a:pt x="4681695" y="105630"/>
                  </a:lnTo>
                  <a:lnTo>
                    <a:pt x="4904633" y="184852"/>
                  </a:lnTo>
                  <a:lnTo>
                    <a:pt x="5127571" y="237667"/>
                  </a:lnTo>
                  <a:lnTo>
                    <a:pt x="5350508" y="211260"/>
                  </a:lnTo>
                  <a:lnTo>
                    <a:pt x="5573446" y="10563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57034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3685034"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9147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914413"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613735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3602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83227"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80616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702910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145565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7" name="tx127"/>
            <p:cNvSpPr/>
            <p:nvPr/>
          </p:nvSpPr>
          <p:spPr>
            <a:xfrm>
              <a:off x="257034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3685034"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479972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569147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91441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13735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360289"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583227"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6806165"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702910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131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9836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8356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23110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Zambia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Zambia is projected to have a  moderate increase (10,000-50,000) in the number of surviving infants by 2030. Therefore, maintaining current coverage requires vaccinating an increasing number of children.
To achieve the IA2030 ZD target, more (~1.82%)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4264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2670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1076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9482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3467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41873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60279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78685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006575"/>
              <a:ext cx="215906" cy="1044036"/>
            </a:xfrm>
            <a:prstGeom prst="rect">
              <a:avLst/>
            </a:prstGeom>
            <a:solidFill>
              <a:srgbClr val="0058AB">
                <a:alpha val="100000"/>
              </a:srgbClr>
            </a:solidFill>
          </p:spPr>
          <p:txBody>
            <a:bodyPr/>
            <a:lstStyle/>
            <a:p/>
          </p:txBody>
        </p:sp>
        <p:sp>
          <p:nvSpPr>
            <p:cNvPr id="42" name="rc42"/>
            <p:cNvSpPr/>
            <p:nvPr/>
          </p:nvSpPr>
          <p:spPr>
            <a:xfrm>
              <a:off x="1530867" y="3987931"/>
              <a:ext cx="215906" cy="1062680"/>
            </a:xfrm>
            <a:prstGeom prst="rect">
              <a:avLst/>
            </a:prstGeom>
            <a:solidFill>
              <a:srgbClr val="0058AB">
                <a:alpha val="100000"/>
              </a:srgbClr>
            </a:solidFill>
          </p:spPr>
          <p:txBody>
            <a:bodyPr/>
            <a:lstStyle/>
            <a:p/>
          </p:txBody>
        </p:sp>
        <p:sp>
          <p:nvSpPr>
            <p:cNvPr id="43" name="rc43"/>
            <p:cNvSpPr/>
            <p:nvPr/>
          </p:nvSpPr>
          <p:spPr>
            <a:xfrm>
              <a:off x="1770763" y="3962106"/>
              <a:ext cx="215906" cy="1088505"/>
            </a:xfrm>
            <a:prstGeom prst="rect">
              <a:avLst/>
            </a:prstGeom>
            <a:solidFill>
              <a:srgbClr val="0058AB">
                <a:alpha val="100000"/>
              </a:srgbClr>
            </a:solidFill>
          </p:spPr>
          <p:txBody>
            <a:bodyPr/>
            <a:lstStyle/>
            <a:p/>
          </p:txBody>
        </p:sp>
        <p:sp>
          <p:nvSpPr>
            <p:cNvPr id="44" name="rc44"/>
            <p:cNvSpPr/>
            <p:nvPr/>
          </p:nvSpPr>
          <p:spPr>
            <a:xfrm>
              <a:off x="2010660" y="3747881"/>
              <a:ext cx="215906" cy="1302730"/>
            </a:xfrm>
            <a:prstGeom prst="rect">
              <a:avLst/>
            </a:prstGeom>
            <a:solidFill>
              <a:srgbClr val="0058AB">
                <a:alpha val="100000"/>
              </a:srgbClr>
            </a:solidFill>
          </p:spPr>
          <p:txBody>
            <a:bodyPr/>
            <a:lstStyle/>
            <a:p/>
          </p:txBody>
        </p:sp>
        <p:sp>
          <p:nvSpPr>
            <p:cNvPr id="45" name="rc45"/>
            <p:cNvSpPr/>
            <p:nvPr/>
          </p:nvSpPr>
          <p:spPr>
            <a:xfrm>
              <a:off x="2250556" y="3703739"/>
              <a:ext cx="215906" cy="1346872"/>
            </a:xfrm>
            <a:prstGeom prst="rect">
              <a:avLst/>
            </a:prstGeom>
            <a:solidFill>
              <a:srgbClr val="0058AB">
                <a:alpha val="100000"/>
              </a:srgbClr>
            </a:solidFill>
          </p:spPr>
          <p:txBody>
            <a:bodyPr/>
            <a:lstStyle/>
            <a:p/>
          </p:txBody>
        </p:sp>
        <p:sp>
          <p:nvSpPr>
            <p:cNvPr id="46" name="rc46"/>
            <p:cNvSpPr/>
            <p:nvPr/>
          </p:nvSpPr>
          <p:spPr>
            <a:xfrm>
              <a:off x="2490453" y="3459161"/>
              <a:ext cx="215906" cy="1591450"/>
            </a:xfrm>
            <a:prstGeom prst="rect">
              <a:avLst/>
            </a:prstGeom>
            <a:solidFill>
              <a:srgbClr val="0058AB">
                <a:alpha val="100000"/>
              </a:srgbClr>
            </a:solidFill>
          </p:spPr>
          <p:txBody>
            <a:bodyPr/>
            <a:lstStyle/>
            <a:p/>
          </p:txBody>
        </p:sp>
        <p:sp>
          <p:nvSpPr>
            <p:cNvPr id="47" name="rc47"/>
            <p:cNvSpPr/>
            <p:nvPr/>
          </p:nvSpPr>
          <p:spPr>
            <a:xfrm>
              <a:off x="2730349" y="3405839"/>
              <a:ext cx="215906" cy="1644772"/>
            </a:xfrm>
            <a:prstGeom prst="rect">
              <a:avLst/>
            </a:prstGeom>
            <a:solidFill>
              <a:srgbClr val="0058AB">
                <a:alpha val="100000"/>
              </a:srgbClr>
            </a:solidFill>
          </p:spPr>
          <p:txBody>
            <a:bodyPr/>
            <a:lstStyle/>
            <a:p/>
          </p:txBody>
        </p:sp>
        <p:sp>
          <p:nvSpPr>
            <p:cNvPr id="48" name="rc48"/>
            <p:cNvSpPr/>
            <p:nvPr/>
          </p:nvSpPr>
          <p:spPr>
            <a:xfrm>
              <a:off x="2970245" y="3574086"/>
              <a:ext cx="215906" cy="1476525"/>
            </a:xfrm>
            <a:prstGeom prst="rect">
              <a:avLst/>
            </a:prstGeom>
            <a:solidFill>
              <a:srgbClr val="0058AB">
                <a:alpha val="100000"/>
              </a:srgbClr>
            </a:solidFill>
          </p:spPr>
          <p:txBody>
            <a:bodyPr/>
            <a:lstStyle/>
            <a:p/>
          </p:txBody>
        </p:sp>
        <p:sp>
          <p:nvSpPr>
            <p:cNvPr id="49" name="rc49"/>
            <p:cNvSpPr/>
            <p:nvPr/>
          </p:nvSpPr>
          <p:spPr>
            <a:xfrm>
              <a:off x="3210142" y="3969572"/>
              <a:ext cx="215906" cy="1081039"/>
            </a:xfrm>
            <a:prstGeom prst="rect">
              <a:avLst/>
            </a:prstGeom>
            <a:solidFill>
              <a:srgbClr val="0058AB">
                <a:alpha val="100000"/>
              </a:srgbClr>
            </a:solidFill>
          </p:spPr>
          <p:txBody>
            <a:bodyPr/>
            <a:lstStyle/>
            <a:p/>
          </p:txBody>
        </p:sp>
        <p:sp>
          <p:nvSpPr>
            <p:cNvPr id="50" name="rc50"/>
            <p:cNvSpPr/>
            <p:nvPr/>
          </p:nvSpPr>
          <p:spPr>
            <a:xfrm>
              <a:off x="3450038" y="4165846"/>
              <a:ext cx="215906" cy="884764"/>
            </a:xfrm>
            <a:prstGeom prst="rect">
              <a:avLst/>
            </a:prstGeom>
            <a:solidFill>
              <a:srgbClr val="0058AB">
                <a:alpha val="100000"/>
              </a:srgbClr>
            </a:solidFill>
          </p:spPr>
          <p:txBody>
            <a:bodyPr/>
            <a:lstStyle/>
            <a:p/>
          </p:txBody>
        </p:sp>
        <p:sp>
          <p:nvSpPr>
            <p:cNvPr id="51" name="rc51"/>
            <p:cNvSpPr/>
            <p:nvPr/>
          </p:nvSpPr>
          <p:spPr>
            <a:xfrm>
              <a:off x="3689935" y="3244201"/>
              <a:ext cx="215906" cy="1806410"/>
            </a:xfrm>
            <a:prstGeom prst="rect">
              <a:avLst/>
            </a:prstGeom>
            <a:solidFill>
              <a:srgbClr val="0058AB">
                <a:alpha val="100000"/>
              </a:srgbClr>
            </a:solidFill>
          </p:spPr>
          <p:txBody>
            <a:bodyPr/>
            <a:lstStyle/>
            <a:p/>
          </p:txBody>
        </p:sp>
        <p:sp>
          <p:nvSpPr>
            <p:cNvPr id="52" name="rc52"/>
            <p:cNvSpPr/>
            <p:nvPr/>
          </p:nvSpPr>
          <p:spPr>
            <a:xfrm>
              <a:off x="3929831" y="2066065"/>
              <a:ext cx="215906" cy="2984546"/>
            </a:xfrm>
            <a:prstGeom prst="rect">
              <a:avLst/>
            </a:prstGeom>
            <a:solidFill>
              <a:srgbClr val="0058AB">
                <a:alpha val="100000"/>
              </a:srgbClr>
            </a:solidFill>
          </p:spPr>
          <p:txBody>
            <a:bodyPr/>
            <a:lstStyle/>
            <a:p/>
          </p:txBody>
        </p:sp>
        <p:sp>
          <p:nvSpPr>
            <p:cNvPr id="53" name="rc53"/>
            <p:cNvSpPr/>
            <p:nvPr/>
          </p:nvSpPr>
          <p:spPr>
            <a:xfrm>
              <a:off x="4169728" y="1792317"/>
              <a:ext cx="215906" cy="3258294"/>
            </a:xfrm>
            <a:prstGeom prst="rect">
              <a:avLst/>
            </a:prstGeom>
            <a:solidFill>
              <a:srgbClr val="0058AB">
                <a:alpha val="100000"/>
              </a:srgbClr>
            </a:solidFill>
          </p:spPr>
          <p:txBody>
            <a:bodyPr/>
            <a:lstStyle/>
            <a:p/>
          </p:txBody>
        </p:sp>
        <p:sp>
          <p:nvSpPr>
            <p:cNvPr id="54" name="rc54"/>
            <p:cNvSpPr/>
            <p:nvPr/>
          </p:nvSpPr>
          <p:spPr>
            <a:xfrm>
              <a:off x="4409624" y="1757558"/>
              <a:ext cx="215906" cy="3293053"/>
            </a:xfrm>
            <a:prstGeom prst="rect">
              <a:avLst/>
            </a:prstGeom>
            <a:solidFill>
              <a:srgbClr val="0058AB">
                <a:alpha val="100000"/>
              </a:srgbClr>
            </a:solidFill>
          </p:spPr>
          <p:txBody>
            <a:bodyPr/>
            <a:lstStyle/>
            <a:p/>
          </p:txBody>
        </p:sp>
        <p:sp>
          <p:nvSpPr>
            <p:cNvPr id="55" name="rc55"/>
            <p:cNvSpPr/>
            <p:nvPr/>
          </p:nvSpPr>
          <p:spPr>
            <a:xfrm>
              <a:off x="4649521" y="4100163"/>
              <a:ext cx="215906" cy="950447"/>
            </a:xfrm>
            <a:prstGeom prst="rect">
              <a:avLst/>
            </a:prstGeom>
            <a:solidFill>
              <a:srgbClr val="0058AB">
                <a:alpha val="100000"/>
              </a:srgbClr>
            </a:solidFill>
          </p:spPr>
          <p:txBody>
            <a:bodyPr/>
            <a:lstStyle/>
            <a:p/>
          </p:txBody>
        </p:sp>
        <p:sp>
          <p:nvSpPr>
            <p:cNvPr id="56" name="rc56"/>
            <p:cNvSpPr/>
            <p:nvPr/>
          </p:nvSpPr>
          <p:spPr>
            <a:xfrm>
              <a:off x="4889417" y="4329565"/>
              <a:ext cx="215906" cy="721046"/>
            </a:xfrm>
            <a:prstGeom prst="rect">
              <a:avLst/>
            </a:prstGeom>
            <a:solidFill>
              <a:srgbClr val="0058AB">
                <a:alpha val="100000"/>
              </a:srgbClr>
            </a:solidFill>
          </p:spPr>
          <p:txBody>
            <a:bodyPr/>
            <a:lstStyle/>
            <a:p/>
          </p:txBody>
        </p:sp>
        <p:sp>
          <p:nvSpPr>
            <p:cNvPr id="57" name="rc57"/>
            <p:cNvSpPr/>
            <p:nvPr/>
          </p:nvSpPr>
          <p:spPr>
            <a:xfrm>
              <a:off x="5129313" y="4077603"/>
              <a:ext cx="215906" cy="973008"/>
            </a:xfrm>
            <a:prstGeom prst="rect">
              <a:avLst/>
            </a:prstGeom>
            <a:solidFill>
              <a:srgbClr val="0058AB">
                <a:alpha val="100000"/>
              </a:srgbClr>
            </a:solidFill>
          </p:spPr>
          <p:txBody>
            <a:bodyPr/>
            <a:lstStyle/>
            <a:p/>
          </p:txBody>
        </p:sp>
        <p:sp>
          <p:nvSpPr>
            <p:cNvPr id="58" name="rc58"/>
            <p:cNvSpPr/>
            <p:nvPr/>
          </p:nvSpPr>
          <p:spPr>
            <a:xfrm>
              <a:off x="5369210" y="3818786"/>
              <a:ext cx="215906" cy="1231824"/>
            </a:xfrm>
            <a:prstGeom prst="rect">
              <a:avLst/>
            </a:prstGeom>
            <a:solidFill>
              <a:srgbClr val="0058AB">
                <a:alpha val="100000"/>
              </a:srgbClr>
            </a:solidFill>
          </p:spPr>
          <p:txBody>
            <a:bodyPr/>
            <a:lstStyle/>
            <a:p/>
          </p:txBody>
        </p:sp>
        <p:sp>
          <p:nvSpPr>
            <p:cNvPr id="59" name="rc59"/>
            <p:cNvSpPr/>
            <p:nvPr/>
          </p:nvSpPr>
          <p:spPr>
            <a:xfrm>
              <a:off x="5609106" y="3546303"/>
              <a:ext cx="215906" cy="1504308"/>
            </a:xfrm>
            <a:prstGeom prst="rect">
              <a:avLst/>
            </a:prstGeom>
            <a:solidFill>
              <a:srgbClr val="0058AB">
                <a:alpha val="100000"/>
              </a:srgbClr>
            </a:solidFill>
          </p:spPr>
          <p:txBody>
            <a:bodyPr/>
            <a:lstStyle/>
            <a:p/>
          </p:txBody>
        </p:sp>
        <p:sp>
          <p:nvSpPr>
            <p:cNvPr id="60" name="rc60"/>
            <p:cNvSpPr/>
            <p:nvPr/>
          </p:nvSpPr>
          <p:spPr>
            <a:xfrm>
              <a:off x="5849003" y="3519989"/>
              <a:ext cx="215906" cy="1530622"/>
            </a:xfrm>
            <a:prstGeom prst="rect">
              <a:avLst/>
            </a:prstGeom>
            <a:solidFill>
              <a:srgbClr val="0058AB">
                <a:alpha val="100000"/>
              </a:srgbClr>
            </a:solidFill>
          </p:spPr>
          <p:txBody>
            <a:bodyPr/>
            <a:lstStyle/>
            <a:p/>
          </p:txBody>
        </p:sp>
        <p:sp>
          <p:nvSpPr>
            <p:cNvPr id="61" name="rc61"/>
            <p:cNvSpPr/>
            <p:nvPr/>
          </p:nvSpPr>
          <p:spPr>
            <a:xfrm>
              <a:off x="6088899" y="1950610"/>
              <a:ext cx="215906" cy="3100001"/>
            </a:xfrm>
            <a:prstGeom prst="rect">
              <a:avLst/>
            </a:prstGeom>
            <a:solidFill>
              <a:srgbClr val="0058AB">
                <a:alpha val="100000"/>
              </a:srgbClr>
            </a:solidFill>
          </p:spPr>
          <p:txBody>
            <a:bodyPr/>
            <a:lstStyle/>
            <a:p/>
          </p:txBody>
        </p:sp>
        <p:sp>
          <p:nvSpPr>
            <p:cNvPr id="62" name="rc62"/>
            <p:cNvSpPr/>
            <p:nvPr/>
          </p:nvSpPr>
          <p:spPr>
            <a:xfrm>
              <a:off x="6328796" y="3477274"/>
              <a:ext cx="215906" cy="1573336"/>
            </a:xfrm>
            <a:prstGeom prst="rect">
              <a:avLst/>
            </a:prstGeom>
            <a:solidFill>
              <a:srgbClr val="0058AB">
                <a:alpha val="100000"/>
              </a:srgbClr>
            </a:solidFill>
          </p:spPr>
          <p:txBody>
            <a:bodyPr/>
            <a:lstStyle/>
            <a:p/>
          </p:txBody>
        </p:sp>
        <p:sp>
          <p:nvSpPr>
            <p:cNvPr id="63" name="rc63"/>
            <p:cNvSpPr/>
            <p:nvPr/>
          </p:nvSpPr>
          <p:spPr>
            <a:xfrm>
              <a:off x="6568692" y="4517231"/>
              <a:ext cx="215906" cy="533380"/>
            </a:xfrm>
            <a:prstGeom prst="rect">
              <a:avLst/>
            </a:prstGeom>
            <a:solidFill>
              <a:srgbClr val="0058AB">
                <a:alpha val="100000"/>
              </a:srgbClr>
            </a:solidFill>
          </p:spPr>
          <p:txBody>
            <a:bodyPr/>
            <a:lstStyle/>
            <a:p/>
          </p:txBody>
        </p:sp>
        <p:sp>
          <p:nvSpPr>
            <p:cNvPr id="64" name="rc64"/>
            <p:cNvSpPr/>
            <p:nvPr/>
          </p:nvSpPr>
          <p:spPr>
            <a:xfrm>
              <a:off x="6808589" y="3426564"/>
              <a:ext cx="215906" cy="1624047"/>
            </a:xfrm>
            <a:prstGeom prst="rect">
              <a:avLst/>
            </a:prstGeom>
            <a:solidFill>
              <a:srgbClr val="0058AB">
                <a:alpha val="100000"/>
              </a:srgbClr>
            </a:solidFill>
          </p:spPr>
          <p:txBody>
            <a:bodyPr/>
            <a:lstStyle/>
            <a:p/>
          </p:txBody>
        </p:sp>
        <p:sp>
          <p:nvSpPr>
            <p:cNvPr id="65" name="rc65"/>
            <p:cNvSpPr/>
            <p:nvPr/>
          </p:nvSpPr>
          <p:spPr>
            <a:xfrm>
              <a:off x="7048485" y="3397190"/>
              <a:ext cx="215906" cy="1653421"/>
            </a:xfrm>
            <a:prstGeom prst="rect">
              <a:avLst/>
            </a:prstGeom>
            <a:solidFill>
              <a:srgbClr val="0058AB">
                <a:alpha val="100000"/>
              </a:srgbClr>
            </a:solidFill>
          </p:spPr>
          <p:txBody>
            <a:bodyPr/>
            <a:lstStyle/>
            <a:p/>
          </p:txBody>
        </p:sp>
        <p:sp>
          <p:nvSpPr>
            <p:cNvPr id="66" name="rc66"/>
            <p:cNvSpPr/>
            <p:nvPr/>
          </p:nvSpPr>
          <p:spPr>
            <a:xfrm>
              <a:off x="7288381" y="3929632"/>
              <a:ext cx="215906" cy="1120979"/>
            </a:xfrm>
            <a:prstGeom prst="rect">
              <a:avLst/>
            </a:prstGeom>
            <a:solidFill>
              <a:srgbClr val="0058AB">
                <a:alpha val="100000"/>
              </a:srgbClr>
            </a:solidFill>
          </p:spPr>
          <p:txBody>
            <a:bodyPr/>
            <a:lstStyle/>
            <a:p/>
          </p:txBody>
        </p:sp>
        <p:sp>
          <p:nvSpPr>
            <p:cNvPr id="67" name="rc67"/>
            <p:cNvSpPr/>
            <p:nvPr/>
          </p:nvSpPr>
          <p:spPr>
            <a:xfrm>
              <a:off x="8487864" y="4285300"/>
              <a:ext cx="215906" cy="765311"/>
            </a:xfrm>
            <a:prstGeom prst="rect">
              <a:avLst/>
            </a:prstGeom>
            <a:solidFill>
              <a:srgbClr val="69DBFF">
                <a:alpha val="100000"/>
              </a:srgbClr>
            </a:solidFill>
          </p:spPr>
          <p:txBody>
            <a:bodyPr/>
            <a:lstStyle/>
            <a:p/>
          </p:txBody>
        </p:sp>
        <p:sp>
          <p:nvSpPr>
            <p:cNvPr id="68" name="pl68"/>
            <p:cNvSpPr/>
            <p:nvPr/>
          </p:nvSpPr>
          <p:spPr>
            <a:xfrm>
              <a:off x="6196853" y="3519989"/>
              <a:ext cx="2398964" cy="765311"/>
            </a:xfrm>
            <a:custGeom>
              <a:avLst/>
              <a:pathLst>
                <a:path w="2398964" h="765311">
                  <a:moveTo>
                    <a:pt x="0" y="0"/>
                  </a:moveTo>
                  <a:lnTo>
                    <a:pt x="239896" y="76531"/>
                  </a:lnTo>
                  <a:lnTo>
                    <a:pt x="479792" y="153062"/>
                  </a:lnTo>
                  <a:lnTo>
                    <a:pt x="719689" y="229593"/>
                  </a:lnTo>
                  <a:lnTo>
                    <a:pt x="959585" y="306124"/>
                  </a:lnTo>
                  <a:lnTo>
                    <a:pt x="1199482" y="382655"/>
                  </a:lnTo>
                  <a:lnTo>
                    <a:pt x="1439378" y="459186"/>
                  </a:lnTo>
                  <a:lnTo>
                    <a:pt x="1679275" y="535717"/>
                  </a:lnTo>
                  <a:lnTo>
                    <a:pt x="1919171" y="612248"/>
                  </a:lnTo>
                  <a:lnTo>
                    <a:pt x="2159067" y="688780"/>
                  </a:lnTo>
                  <a:lnTo>
                    <a:pt x="2398964" y="765311"/>
                  </a:lnTo>
                </a:path>
              </a:pathLst>
            </a:custGeom>
            <a:ln w="13550" cap="flat">
              <a:solidFill>
                <a:srgbClr val="000000">
                  <a:alpha val="100000"/>
                </a:srgbClr>
              </a:solidFill>
              <a:prstDash val="solid"/>
              <a:round/>
            </a:ln>
          </p:spPr>
          <p:txBody>
            <a:bodyPr/>
            <a:lstStyle/>
            <a:p/>
          </p:txBody>
        </p:sp>
        <p:sp>
          <p:nvSpPr>
            <p:cNvPr id="69" name="pt69"/>
            <p:cNvSpPr/>
            <p:nvPr/>
          </p:nvSpPr>
          <p:spPr>
            <a:xfrm>
              <a:off x="6172027" y="34951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571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6482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724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8012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3877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39543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0308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107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183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2604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772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336130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a:off x="508103" y="25453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4" name="tx84"/>
            <p:cNvSpPr/>
            <p:nvPr/>
          </p:nvSpPr>
          <p:spPr>
            <a:xfrm>
              <a:off x="508103" y="17294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15335" y="1330710"/>
              <a:ext cx="59640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Zambia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 below the annual IA2030 goal, bringing the 2030 goal within reach if progress is sustained.</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Zambia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639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758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877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9962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115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199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317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436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555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6745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525244"/>
              <a:ext cx="238662" cy="782776"/>
            </a:xfrm>
            <a:prstGeom prst="rect">
              <a:avLst/>
            </a:prstGeom>
            <a:solidFill>
              <a:srgbClr val="80BD41">
                <a:alpha val="100000"/>
              </a:srgbClr>
            </a:solidFill>
          </p:spPr>
          <p:txBody>
            <a:bodyPr/>
            <a:lstStyle/>
            <a:p/>
          </p:txBody>
        </p:sp>
        <p:sp>
          <p:nvSpPr>
            <p:cNvPr id="28" name="rc28"/>
            <p:cNvSpPr/>
            <p:nvPr/>
          </p:nvSpPr>
          <p:spPr>
            <a:xfrm>
              <a:off x="1333322" y="3475281"/>
              <a:ext cx="238662" cy="49963"/>
            </a:xfrm>
            <a:prstGeom prst="rect">
              <a:avLst/>
            </a:prstGeom>
            <a:solidFill>
              <a:srgbClr val="1CABE2">
                <a:alpha val="100000"/>
              </a:srgbClr>
            </a:solidFill>
          </p:spPr>
          <p:txBody>
            <a:bodyPr/>
            <a:lstStyle/>
            <a:p/>
          </p:txBody>
        </p:sp>
        <p:sp>
          <p:nvSpPr>
            <p:cNvPr id="29" name="rc29"/>
            <p:cNvSpPr/>
            <p:nvPr/>
          </p:nvSpPr>
          <p:spPr>
            <a:xfrm>
              <a:off x="1598503" y="3511265"/>
              <a:ext cx="238662" cy="796756"/>
            </a:xfrm>
            <a:prstGeom prst="rect">
              <a:avLst/>
            </a:prstGeom>
            <a:solidFill>
              <a:srgbClr val="80BD41">
                <a:alpha val="100000"/>
              </a:srgbClr>
            </a:solidFill>
          </p:spPr>
          <p:txBody>
            <a:bodyPr/>
            <a:lstStyle/>
            <a:p/>
          </p:txBody>
        </p:sp>
        <p:sp>
          <p:nvSpPr>
            <p:cNvPr id="30" name="rc30"/>
            <p:cNvSpPr/>
            <p:nvPr/>
          </p:nvSpPr>
          <p:spPr>
            <a:xfrm>
              <a:off x="1598503" y="3460403"/>
              <a:ext cx="238662" cy="50861"/>
            </a:xfrm>
            <a:prstGeom prst="rect">
              <a:avLst/>
            </a:prstGeom>
            <a:solidFill>
              <a:srgbClr val="1CABE2">
                <a:alpha val="100000"/>
              </a:srgbClr>
            </a:solidFill>
          </p:spPr>
          <p:txBody>
            <a:bodyPr/>
            <a:lstStyle/>
            <a:p/>
          </p:txBody>
        </p:sp>
        <p:sp>
          <p:nvSpPr>
            <p:cNvPr id="31" name="rc31"/>
            <p:cNvSpPr/>
            <p:nvPr/>
          </p:nvSpPr>
          <p:spPr>
            <a:xfrm>
              <a:off x="1863684" y="3491896"/>
              <a:ext cx="238662" cy="816124"/>
            </a:xfrm>
            <a:prstGeom prst="rect">
              <a:avLst/>
            </a:prstGeom>
            <a:solidFill>
              <a:srgbClr val="80BD41">
                <a:alpha val="100000"/>
              </a:srgbClr>
            </a:solidFill>
          </p:spPr>
          <p:txBody>
            <a:bodyPr/>
            <a:lstStyle/>
            <a:p/>
          </p:txBody>
        </p:sp>
        <p:sp>
          <p:nvSpPr>
            <p:cNvPr id="32" name="rc32"/>
            <p:cNvSpPr/>
            <p:nvPr/>
          </p:nvSpPr>
          <p:spPr>
            <a:xfrm>
              <a:off x="1863684" y="3439805"/>
              <a:ext cx="238662" cy="52091"/>
            </a:xfrm>
            <a:prstGeom prst="rect">
              <a:avLst/>
            </a:prstGeom>
            <a:solidFill>
              <a:srgbClr val="1CABE2">
                <a:alpha val="100000"/>
              </a:srgbClr>
            </a:solidFill>
          </p:spPr>
          <p:txBody>
            <a:bodyPr/>
            <a:lstStyle/>
            <a:p/>
          </p:txBody>
        </p:sp>
        <p:sp>
          <p:nvSpPr>
            <p:cNvPr id="33" name="rc33"/>
            <p:cNvSpPr/>
            <p:nvPr/>
          </p:nvSpPr>
          <p:spPr>
            <a:xfrm>
              <a:off x="2128865" y="3479713"/>
              <a:ext cx="238662" cy="828308"/>
            </a:xfrm>
            <a:prstGeom prst="rect">
              <a:avLst/>
            </a:prstGeom>
            <a:solidFill>
              <a:srgbClr val="80BD41">
                <a:alpha val="100000"/>
              </a:srgbClr>
            </a:solidFill>
          </p:spPr>
          <p:txBody>
            <a:bodyPr/>
            <a:lstStyle/>
            <a:p/>
          </p:txBody>
        </p:sp>
        <p:sp>
          <p:nvSpPr>
            <p:cNvPr id="34" name="rc34"/>
            <p:cNvSpPr/>
            <p:nvPr/>
          </p:nvSpPr>
          <p:spPr>
            <a:xfrm>
              <a:off x="2128865" y="3417371"/>
              <a:ext cx="238662" cy="62341"/>
            </a:xfrm>
            <a:prstGeom prst="rect">
              <a:avLst/>
            </a:prstGeom>
            <a:solidFill>
              <a:srgbClr val="1CABE2">
                <a:alpha val="100000"/>
              </a:srgbClr>
            </a:solidFill>
          </p:spPr>
          <p:txBody>
            <a:bodyPr/>
            <a:lstStyle/>
            <a:p/>
          </p:txBody>
        </p:sp>
        <p:sp>
          <p:nvSpPr>
            <p:cNvPr id="35" name="rc35"/>
            <p:cNvSpPr/>
            <p:nvPr/>
          </p:nvSpPr>
          <p:spPr>
            <a:xfrm>
              <a:off x="2394045" y="3451637"/>
              <a:ext cx="238662" cy="856384"/>
            </a:xfrm>
            <a:prstGeom prst="rect">
              <a:avLst/>
            </a:prstGeom>
            <a:solidFill>
              <a:srgbClr val="80BD41">
                <a:alpha val="100000"/>
              </a:srgbClr>
            </a:solidFill>
          </p:spPr>
          <p:txBody>
            <a:bodyPr/>
            <a:lstStyle/>
            <a:p/>
          </p:txBody>
        </p:sp>
        <p:sp>
          <p:nvSpPr>
            <p:cNvPr id="36" name="rc36"/>
            <p:cNvSpPr/>
            <p:nvPr/>
          </p:nvSpPr>
          <p:spPr>
            <a:xfrm>
              <a:off x="2394045" y="3387186"/>
              <a:ext cx="238662" cy="64450"/>
            </a:xfrm>
            <a:prstGeom prst="rect">
              <a:avLst/>
            </a:prstGeom>
            <a:solidFill>
              <a:srgbClr val="1CABE2">
                <a:alpha val="100000"/>
              </a:srgbClr>
            </a:solidFill>
          </p:spPr>
          <p:txBody>
            <a:bodyPr/>
            <a:lstStyle/>
            <a:p/>
          </p:txBody>
        </p:sp>
        <p:sp>
          <p:nvSpPr>
            <p:cNvPr id="37" name="rc37"/>
            <p:cNvSpPr/>
            <p:nvPr/>
          </p:nvSpPr>
          <p:spPr>
            <a:xfrm>
              <a:off x="2659226" y="3432132"/>
              <a:ext cx="238662" cy="875889"/>
            </a:xfrm>
            <a:prstGeom prst="rect">
              <a:avLst/>
            </a:prstGeom>
            <a:solidFill>
              <a:srgbClr val="80BD41">
                <a:alpha val="100000"/>
              </a:srgbClr>
            </a:solidFill>
          </p:spPr>
          <p:txBody>
            <a:bodyPr/>
            <a:lstStyle/>
            <a:p/>
          </p:txBody>
        </p:sp>
        <p:sp>
          <p:nvSpPr>
            <p:cNvPr id="38" name="rc38"/>
            <p:cNvSpPr/>
            <p:nvPr/>
          </p:nvSpPr>
          <p:spPr>
            <a:xfrm>
              <a:off x="2659226" y="3355967"/>
              <a:ext cx="238662" cy="76165"/>
            </a:xfrm>
            <a:prstGeom prst="rect">
              <a:avLst/>
            </a:prstGeom>
            <a:solidFill>
              <a:srgbClr val="1CABE2">
                <a:alpha val="100000"/>
              </a:srgbClr>
            </a:solidFill>
          </p:spPr>
          <p:txBody>
            <a:bodyPr/>
            <a:lstStyle/>
            <a:p/>
          </p:txBody>
        </p:sp>
        <p:sp>
          <p:nvSpPr>
            <p:cNvPr id="39" name="rc39"/>
            <p:cNvSpPr/>
            <p:nvPr/>
          </p:nvSpPr>
          <p:spPr>
            <a:xfrm>
              <a:off x="2924407" y="3402806"/>
              <a:ext cx="238662" cy="905215"/>
            </a:xfrm>
            <a:prstGeom prst="rect">
              <a:avLst/>
            </a:prstGeom>
            <a:solidFill>
              <a:srgbClr val="80BD41">
                <a:alpha val="100000"/>
              </a:srgbClr>
            </a:solidFill>
          </p:spPr>
          <p:txBody>
            <a:bodyPr/>
            <a:lstStyle/>
            <a:p/>
          </p:txBody>
        </p:sp>
        <p:sp>
          <p:nvSpPr>
            <p:cNvPr id="40" name="rc40"/>
            <p:cNvSpPr/>
            <p:nvPr/>
          </p:nvSpPr>
          <p:spPr>
            <a:xfrm>
              <a:off x="2924407" y="3324083"/>
              <a:ext cx="238662" cy="78722"/>
            </a:xfrm>
            <a:prstGeom prst="rect">
              <a:avLst/>
            </a:prstGeom>
            <a:solidFill>
              <a:srgbClr val="1CABE2">
                <a:alpha val="100000"/>
              </a:srgbClr>
            </a:solidFill>
          </p:spPr>
          <p:txBody>
            <a:bodyPr/>
            <a:lstStyle/>
            <a:p/>
          </p:txBody>
        </p:sp>
        <p:sp>
          <p:nvSpPr>
            <p:cNvPr id="41" name="rc41"/>
            <p:cNvSpPr/>
            <p:nvPr/>
          </p:nvSpPr>
          <p:spPr>
            <a:xfrm>
              <a:off x="3189588" y="3369224"/>
              <a:ext cx="238662" cy="938797"/>
            </a:xfrm>
            <a:prstGeom prst="rect">
              <a:avLst/>
            </a:prstGeom>
            <a:solidFill>
              <a:srgbClr val="80BD41">
                <a:alpha val="100000"/>
              </a:srgbClr>
            </a:solidFill>
          </p:spPr>
          <p:txBody>
            <a:bodyPr/>
            <a:lstStyle/>
            <a:p/>
          </p:txBody>
        </p:sp>
        <p:sp>
          <p:nvSpPr>
            <p:cNvPr id="42" name="rc42"/>
            <p:cNvSpPr/>
            <p:nvPr/>
          </p:nvSpPr>
          <p:spPr>
            <a:xfrm>
              <a:off x="3189588" y="3298565"/>
              <a:ext cx="238662" cy="70659"/>
            </a:xfrm>
            <a:prstGeom prst="rect">
              <a:avLst/>
            </a:prstGeom>
            <a:solidFill>
              <a:srgbClr val="1CABE2">
                <a:alpha val="100000"/>
              </a:srgbClr>
            </a:solidFill>
          </p:spPr>
          <p:txBody>
            <a:bodyPr/>
            <a:lstStyle/>
            <a:p/>
          </p:txBody>
        </p:sp>
        <p:sp>
          <p:nvSpPr>
            <p:cNvPr id="43" name="rc43"/>
            <p:cNvSpPr/>
            <p:nvPr/>
          </p:nvSpPr>
          <p:spPr>
            <a:xfrm>
              <a:off x="3454768" y="3325059"/>
              <a:ext cx="238662" cy="982961"/>
            </a:xfrm>
            <a:prstGeom prst="rect">
              <a:avLst/>
            </a:prstGeom>
            <a:solidFill>
              <a:srgbClr val="80BD41">
                <a:alpha val="100000"/>
              </a:srgbClr>
            </a:solidFill>
          </p:spPr>
          <p:txBody>
            <a:bodyPr/>
            <a:lstStyle/>
            <a:p/>
          </p:txBody>
        </p:sp>
        <p:sp>
          <p:nvSpPr>
            <p:cNvPr id="44" name="rc44"/>
            <p:cNvSpPr/>
            <p:nvPr/>
          </p:nvSpPr>
          <p:spPr>
            <a:xfrm>
              <a:off x="3454768" y="3273320"/>
              <a:ext cx="238662" cy="51739"/>
            </a:xfrm>
            <a:prstGeom prst="rect">
              <a:avLst/>
            </a:prstGeom>
            <a:solidFill>
              <a:srgbClr val="1CABE2">
                <a:alpha val="100000"/>
              </a:srgbClr>
            </a:solidFill>
          </p:spPr>
          <p:txBody>
            <a:bodyPr/>
            <a:lstStyle/>
            <a:p/>
          </p:txBody>
        </p:sp>
        <p:sp>
          <p:nvSpPr>
            <p:cNvPr id="45" name="rc45"/>
            <p:cNvSpPr/>
            <p:nvPr/>
          </p:nvSpPr>
          <p:spPr>
            <a:xfrm>
              <a:off x="3719949" y="3291770"/>
              <a:ext cx="238662" cy="1016250"/>
            </a:xfrm>
            <a:prstGeom prst="rect">
              <a:avLst/>
            </a:prstGeom>
            <a:solidFill>
              <a:srgbClr val="80BD41">
                <a:alpha val="100000"/>
              </a:srgbClr>
            </a:solidFill>
          </p:spPr>
          <p:txBody>
            <a:bodyPr/>
            <a:lstStyle/>
            <a:p/>
          </p:txBody>
        </p:sp>
        <p:sp>
          <p:nvSpPr>
            <p:cNvPr id="46" name="rc46"/>
            <p:cNvSpPr/>
            <p:nvPr/>
          </p:nvSpPr>
          <p:spPr>
            <a:xfrm>
              <a:off x="3719949" y="3249421"/>
              <a:ext cx="238662" cy="42348"/>
            </a:xfrm>
            <a:prstGeom prst="rect">
              <a:avLst/>
            </a:prstGeom>
            <a:solidFill>
              <a:srgbClr val="1CABE2">
                <a:alpha val="100000"/>
              </a:srgbClr>
            </a:solidFill>
          </p:spPr>
          <p:txBody>
            <a:bodyPr/>
            <a:lstStyle/>
            <a:p/>
          </p:txBody>
        </p:sp>
        <p:sp>
          <p:nvSpPr>
            <p:cNvPr id="47" name="rc47"/>
            <p:cNvSpPr/>
            <p:nvPr/>
          </p:nvSpPr>
          <p:spPr>
            <a:xfrm>
              <a:off x="3985130" y="3313833"/>
              <a:ext cx="238662" cy="994188"/>
            </a:xfrm>
            <a:prstGeom prst="rect">
              <a:avLst/>
            </a:prstGeom>
            <a:solidFill>
              <a:srgbClr val="80BD41">
                <a:alpha val="100000"/>
              </a:srgbClr>
            </a:solidFill>
          </p:spPr>
          <p:txBody>
            <a:bodyPr/>
            <a:lstStyle/>
            <a:p/>
          </p:txBody>
        </p:sp>
        <p:sp>
          <p:nvSpPr>
            <p:cNvPr id="48" name="rc48"/>
            <p:cNvSpPr/>
            <p:nvPr/>
          </p:nvSpPr>
          <p:spPr>
            <a:xfrm>
              <a:off x="3985130" y="3227378"/>
              <a:ext cx="238662" cy="86454"/>
            </a:xfrm>
            <a:prstGeom prst="rect">
              <a:avLst/>
            </a:prstGeom>
            <a:solidFill>
              <a:srgbClr val="1CABE2">
                <a:alpha val="100000"/>
              </a:srgbClr>
            </a:solidFill>
          </p:spPr>
          <p:txBody>
            <a:bodyPr/>
            <a:lstStyle/>
            <a:p/>
          </p:txBody>
        </p:sp>
        <p:sp>
          <p:nvSpPr>
            <p:cNvPr id="49" name="rc49"/>
            <p:cNvSpPr/>
            <p:nvPr/>
          </p:nvSpPr>
          <p:spPr>
            <a:xfrm>
              <a:off x="4250311" y="3352140"/>
              <a:ext cx="238662" cy="955881"/>
            </a:xfrm>
            <a:prstGeom prst="rect">
              <a:avLst/>
            </a:prstGeom>
            <a:solidFill>
              <a:srgbClr val="80BD41">
                <a:alpha val="100000"/>
              </a:srgbClr>
            </a:solidFill>
          </p:spPr>
          <p:txBody>
            <a:bodyPr/>
            <a:lstStyle/>
            <a:p/>
          </p:txBody>
        </p:sp>
        <p:sp>
          <p:nvSpPr>
            <p:cNvPr id="50" name="rc50"/>
            <p:cNvSpPr/>
            <p:nvPr/>
          </p:nvSpPr>
          <p:spPr>
            <a:xfrm>
              <a:off x="4250311" y="3209299"/>
              <a:ext cx="238662" cy="142841"/>
            </a:xfrm>
            <a:prstGeom prst="rect">
              <a:avLst/>
            </a:prstGeom>
            <a:solidFill>
              <a:srgbClr val="1CABE2">
                <a:alpha val="100000"/>
              </a:srgbClr>
            </a:solidFill>
          </p:spPr>
          <p:txBody>
            <a:bodyPr/>
            <a:lstStyle/>
            <a:p/>
          </p:txBody>
        </p:sp>
        <p:sp>
          <p:nvSpPr>
            <p:cNvPr id="51" name="rc51"/>
            <p:cNvSpPr/>
            <p:nvPr/>
          </p:nvSpPr>
          <p:spPr>
            <a:xfrm>
              <a:off x="4515492" y="3350129"/>
              <a:ext cx="238662" cy="957892"/>
            </a:xfrm>
            <a:prstGeom prst="rect">
              <a:avLst/>
            </a:prstGeom>
            <a:solidFill>
              <a:srgbClr val="80BD41">
                <a:alpha val="100000"/>
              </a:srgbClr>
            </a:solidFill>
          </p:spPr>
          <p:txBody>
            <a:bodyPr/>
            <a:lstStyle/>
            <a:p/>
          </p:txBody>
        </p:sp>
        <p:sp>
          <p:nvSpPr>
            <p:cNvPr id="52" name="rc52"/>
            <p:cNvSpPr/>
            <p:nvPr/>
          </p:nvSpPr>
          <p:spPr>
            <a:xfrm>
              <a:off x="4515492" y="3194187"/>
              <a:ext cx="238662" cy="155942"/>
            </a:xfrm>
            <a:prstGeom prst="rect">
              <a:avLst/>
            </a:prstGeom>
            <a:solidFill>
              <a:srgbClr val="1CABE2">
                <a:alpha val="100000"/>
              </a:srgbClr>
            </a:solidFill>
          </p:spPr>
          <p:txBody>
            <a:bodyPr/>
            <a:lstStyle/>
            <a:p/>
          </p:txBody>
        </p:sp>
        <p:sp>
          <p:nvSpPr>
            <p:cNvPr id="53" name="rc53"/>
            <p:cNvSpPr/>
            <p:nvPr/>
          </p:nvSpPr>
          <p:spPr>
            <a:xfrm>
              <a:off x="4780672" y="3339918"/>
              <a:ext cx="238662" cy="968103"/>
            </a:xfrm>
            <a:prstGeom prst="rect">
              <a:avLst/>
            </a:prstGeom>
            <a:solidFill>
              <a:srgbClr val="80BD41">
                <a:alpha val="100000"/>
              </a:srgbClr>
            </a:solidFill>
          </p:spPr>
          <p:txBody>
            <a:bodyPr/>
            <a:lstStyle/>
            <a:p/>
          </p:txBody>
        </p:sp>
        <p:sp>
          <p:nvSpPr>
            <p:cNvPr id="54" name="rc54"/>
            <p:cNvSpPr/>
            <p:nvPr/>
          </p:nvSpPr>
          <p:spPr>
            <a:xfrm>
              <a:off x="4780672" y="3182316"/>
              <a:ext cx="238662" cy="157601"/>
            </a:xfrm>
            <a:prstGeom prst="rect">
              <a:avLst/>
            </a:prstGeom>
            <a:solidFill>
              <a:srgbClr val="1CABE2">
                <a:alpha val="100000"/>
              </a:srgbClr>
            </a:solidFill>
          </p:spPr>
          <p:txBody>
            <a:bodyPr/>
            <a:lstStyle/>
            <a:p/>
          </p:txBody>
        </p:sp>
        <p:sp>
          <p:nvSpPr>
            <p:cNvPr id="55" name="rc55"/>
            <p:cNvSpPr/>
            <p:nvPr/>
          </p:nvSpPr>
          <p:spPr>
            <a:xfrm>
              <a:off x="5045853" y="3216366"/>
              <a:ext cx="238662" cy="1091654"/>
            </a:xfrm>
            <a:prstGeom prst="rect">
              <a:avLst/>
            </a:prstGeom>
            <a:solidFill>
              <a:srgbClr val="80BD41">
                <a:alpha val="100000"/>
              </a:srgbClr>
            </a:solidFill>
          </p:spPr>
          <p:txBody>
            <a:bodyPr/>
            <a:lstStyle/>
            <a:p/>
          </p:txBody>
        </p:sp>
        <p:sp>
          <p:nvSpPr>
            <p:cNvPr id="56" name="rc56"/>
            <p:cNvSpPr/>
            <p:nvPr/>
          </p:nvSpPr>
          <p:spPr>
            <a:xfrm>
              <a:off x="5045853" y="3170874"/>
              <a:ext cx="238662" cy="45492"/>
            </a:xfrm>
            <a:prstGeom prst="rect">
              <a:avLst/>
            </a:prstGeom>
            <a:solidFill>
              <a:srgbClr val="1CABE2">
                <a:alpha val="100000"/>
              </a:srgbClr>
            </a:solidFill>
          </p:spPr>
          <p:txBody>
            <a:bodyPr/>
            <a:lstStyle/>
            <a:p/>
          </p:txBody>
        </p:sp>
        <p:sp>
          <p:nvSpPr>
            <p:cNvPr id="57" name="rc57"/>
            <p:cNvSpPr/>
            <p:nvPr/>
          </p:nvSpPr>
          <p:spPr>
            <a:xfrm>
              <a:off x="5311034" y="3192273"/>
              <a:ext cx="238662" cy="1115747"/>
            </a:xfrm>
            <a:prstGeom prst="rect">
              <a:avLst/>
            </a:prstGeom>
            <a:solidFill>
              <a:srgbClr val="80BD41">
                <a:alpha val="100000"/>
              </a:srgbClr>
            </a:solidFill>
          </p:spPr>
          <p:txBody>
            <a:bodyPr/>
            <a:lstStyle/>
            <a:p/>
          </p:txBody>
        </p:sp>
        <p:sp>
          <p:nvSpPr>
            <p:cNvPr id="58" name="rc58"/>
            <p:cNvSpPr/>
            <p:nvPr/>
          </p:nvSpPr>
          <p:spPr>
            <a:xfrm>
              <a:off x="5311034" y="3157773"/>
              <a:ext cx="238662" cy="34499"/>
            </a:xfrm>
            <a:prstGeom prst="rect">
              <a:avLst/>
            </a:prstGeom>
            <a:solidFill>
              <a:srgbClr val="1CABE2">
                <a:alpha val="100000"/>
              </a:srgbClr>
            </a:solidFill>
          </p:spPr>
          <p:txBody>
            <a:bodyPr/>
            <a:lstStyle/>
            <a:p/>
          </p:txBody>
        </p:sp>
        <p:sp>
          <p:nvSpPr>
            <p:cNvPr id="59" name="rc59"/>
            <p:cNvSpPr/>
            <p:nvPr/>
          </p:nvSpPr>
          <p:spPr>
            <a:xfrm>
              <a:off x="5576215" y="3190418"/>
              <a:ext cx="238662" cy="1117602"/>
            </a:xfrm>
            <a:prstGeom prst="rect">
              <a:avLst/>
            </a:prstGeom>
            <a:solidFill>
              <a:srgbClr val="80BD41">
                <a:alpha val="100000"/>
              </a:srgbClr>
            </a:solidFill>
          </p:spPr>
          <p:txBody>
            <a:bodyPr/>
            <a:lstStyle/>
            <a:p/>
          </p:txBody>
        </p:sp>
        <p:sp>
          <p:nvSpPr>
            <p:cNvPr id="60" name="rc60"/>
            <p:cNvSpPr/>
            <p:nvPr/>
          </p:nvSpPr>
          <p:spPr>
            <a:xfrm>
              <a:off x="5576215" y="3143852"/>
              <a:ext cx="238662" cy="46565"/>
            </a:xfrm>
            <a:prstGeom prst="rect">
              <a:avLst/>
            </a:prstGeom>
            <a:solidFill>
              <a:srgbClr val="1CABE2">
                <a:alpha val="100000"/>
              </a:srgbClr>
            </a:solidFill>
          </p:spPr>
          <p:txBody>
            <a:bodyPr/>
            <a:lstStyle/>
            <a:p/>
          </p:txBody>
        </p:sp>
        <p:sp>
          <p:nvSpPr>
            <p:cNvPr id="61" name="rc61"/>
            <p:cNvSpPr/>
            <p:nvPr/>
          </p:nvSpPr>
          <p:spPr>
            <a:xfrm>
              <a:off x="5841395" y="3187939"/>
              <a:ext cx="238662" cy="1120082"/>
            </a:xfrm>
            <a:prstGeom prst="rect">
              <a:avLst/>
            </a:prstGeom>
            <a:solidFill>
              <a:srgbClr val="80BD41">
                <a:alpha val="100000"/>
              </a:srgbClr>
            </a:solidFill>
          </p:spPr>
          <p:txBody>
            <a:bodyPr/>
            <a:lstStyle/>
            <a:p/>
          </p:txBody>
        </p:sp>
        <p:sp>
          <p:nvSpPr>
            <p:cNvPr id="62" name="rc62"/>
            <p:cNvSpPr/>
            <p:nvPr/>
          </p:nvSpPr>
          <p:spPr>
            <a:xfrm>
              <a:off x="5841395" y="3128994"/>
              <a:ext cx="238662" cy="58944"/>
            </a:xfrm>
            <a:prstGeom prst="rect">
              <a:avLst/>
            </a:prstGeom>
            <a:solidFill>
              <a:srgbClr val="1CABE2">
                <a:alpha val="100000"/>
              </a:srgbClr>
            </a:solidFill>
          </p:spPr>
          <p:txBody>
            <a:bodyPr/>
            <a:lstStyle/>
            <a:p/>
          </p:txBody>
        </p:sp>
        <p:sp>
          <p:nvSpPr>
            <p:cNvPr id="63" name="rc63"/>
            <p:cNvSpPr/>
            <p:nvPr/>
          </p:nvSpPr>
          <p:spPr>
            <a:xfrm>
              <a:off x="6106576" y="3180149"/>
              <a:ext cx="238662" cy="1127872"/>
            </a:xfrm>
            <a:prstGeom prst="rect">
              <a:avLst/>
            </a:prstGeom>
            <a:solidFill>
              <a:srgbClr val="80BD41">
                <a:alpha val="100000"/>
              </a:srgbClr>
            </a:solidFill>
          </p:spPr>
          <p:txBody>
            <a:bodyPr/>
            <a:lstStyle/>
            <a:p/>
          </p:txBody>
        </p:sp>
        <p:sp>
          <p:nvSpPr>
            <p:cNvPr id="64" name="rc64"/>
            <p:cNvSpPr/>
            <p:nvPr/>
          </p:nvSpPr>
          <p:spPr>
            <a:xfrm>
              <a:off x="6106576" y="3108162"/>
              <a:ext cx="238662" cy="71986"/>
            </a:xfrm>
            <a:prstGeom prst="rect">
              <a:avLst/>
            </a:prstGeom>
            <a:solidFill>
              <a:srgbClr val="1CABE2">
                <a:alpha val="100000"/>
              </a:srgbClr>
            </a:solidFill>
          </p:spPr>
          <p:txBody>
            <a:bodyPr/>
            <a:lstStyle/>
            <a:p/>
          </p:txBody>
        </p:sp>
        <p:sp>
          <p:nvSpPr>
            <p:cNvPr id="65" name="rc65"/>
            <p:cNvSpPr/>
            <p:nvPr/>
          </p:nvSpPr>
          <p:spPr>
            <a:xfrm>
              <a:off x="6371757" y="3160409"/>
              <a:ext cx="238662" cy="1147611"/>
            </a:xfrm>
            <a:prstGeom prst="rect">
              <a:avLst/>
            </a:prstGeom>
            <a:solidFill>
              <a:srgbClr val="80BD41">
                <a:alpha val="100000"/>
              </a:srgbClr>
            </a:solidFill>
          </p:spPr>
          <p:txBody>
            <a:bodyPr/>
            <a:lstStyle/>
            <a:p/>
          </p:txBody>
        </p:sp>
        <p:sp>
          <p:nvSpPr>
            <p:cNvPr id="66" name="rc66"/>
            <p:cNvSpPr/>
            <p:nvPr/>
          </p:nvSpPr>
          <p:spPr>
            <a:xfrm>
              <a:off x="6371757" y="3087153"/>
              <a:ext cx="238662" cy="73255"/>
            </a:xfrm>
            <a:prstGeom prst="rect">
              <a:avLst/>
            </a:prstGeom>
            <a:solidFill>
              <a:srgbClr val="1CABE2">
                <a:alpha val="100000"/>
              </a:srgbClr>
            </a:solidFill>
          </p:spPr>
          <p:txBody>
            <a:bodyPr/>
            <a:lstStyle/>
            <a:p/>
          </p:txBody>
        </p:sp>
        <p:sp>
          <p:nvSpPr>
            <p:cNvPr id="67" name="rc67"/>
            <p:cNvSpPr/>
            <p:nvPr/>
          </p:nvSpPr>
          <p:spPr>
            <a:xfrm>
              <a:off x="6636938" y="3220057"/>
              <a:ext cx="238662" cy="1087964"/>
            </a:xfrm>
            <a:prstGeom prst="rect">
              <a:avLst/>
            </a:prstGeom>
            <a:solidFill>
              <a:srgbClr val="80BD41">
                <a:alpha val="100000"/>
              </a:srgbClr>
            </a:solidFill>
          </p:spPr>
          <p:txBody>
            <a:bodyPr/>
            <a:lstStyle/>
            <a:p/>
          </p:txBody>
        </p:sp>
        <p:sp>
          <p:nvSpPr>
            <p:cNvPr id="68" name="rc68"/>
            <p:cNvSpPr/>
            <p:nvPr/>
          </p:nvSpPr>
          <p:spPr>
            <a:xfrm>
              <a:off x="6636938" y="3071690"/>
              <a:ext cx="238662" cy="148366"/>
            </a:xfrm>
            <a:prstGeom prst="rect">
              <a:avLst/>
            </a:prstGeom>
            <a:solidFill>
              <a:srgbClr val="1CABE2">
                <a:alpha val="100000"/>
              </a:srgbClr>
            </a:solidFill>
          </p:spPr>
          <p:txBody>
            <a:bodyPr/>
            <a:lstStyle/>
            <a:p/>
          </p:txBody>
        </p:sp>
        <p:sp>
          <p:nvSpPr>
            <p:cNvPr id="69" name="rc69"/>
            <p:cNvSpPr/>
            <p:nvPr/>
          </p:nvSpPr>
          <p:spPr>
            <a:xfrm>
              <a:off x="6902119" y="3128389"/>
              <a:ext cx="238662" cy="1179632"/>
            </a:xfrm>
            <a:prstGeom prst="rect">
              <a:avLst/>
            </a:prstGeom>
            <a:solidFill>
              <a:srgbClr val="80BD41">
                <a:alpha val="100000"/>
              </a:srgbClr>
            </a:solidFill>
          </p:spPr>
          <p:txBody>
            <a:bodyPr/>
            <a:lstStyle/>
            <a:p/>
          </p:txBody>
        </p:sp>
        <p:sp>
          <p:nvSpPr>
            <p:cNvPr id="70" name="rc70"/>
            <p:cNvSpPr/>
            <p:nvPr/>
          </p:nvSpPr>
          <p:spPr>
            <a:xfrm>
              <a:off x="6902119" y="3053102"/>
              <a:ext cx="238662" cy="75286"/>
            </a:xfrm>
            <a:prstGeom prst="rect">
              <a:avLst/>
            </a:prstGeom>
            <a:solidFill>
              <a:srgbClr val="1CABE2">
                <a:alpha val="100000"/>
              </a:srgbClr>
            </a:solidFill>
          </p:spPr>
          <p:txBody>
            <a:bodyPr/>
            <a:lstStyle/>
            <a:p/>
          </p:txBody>
        </p:sp>
        <p:sp>
          <p:nvSpPr>
            <p:cNvPr id="71" name="rc71"/>
            <p:cNvSpPr/>
            <p:nvPr/>
          </p:nvSpPr>
          <p:spPr>
            <a:xfrm>
              <a:off x="7167299" y="3057242"/>
              <a:ext cx="238662" cy="1250779"/>
            </a:xfrm>
            <a:prstGeom prst="rect">
              <a:avLst/>
            </a:prstGeom>
            <a:solidFill>
              <a:srgbClr val="80BD41">
                <a:alpha val="100000"/>
              </a:srgbClr>
            </a:solidFill>
          </p:spPr>
          <p:txBody>
            <a:bodyPr/>
            <a:lstStyle/>
            <a:p/>
          </p:txBody>
        </p:sp>
        <p:sp>
          <p:nvSpPr>
            <p:cNvPr id="72" name="rc72"/>
            <p:cNvSpPr/>
            <p:nvPr/>
          </p:nvSpPr>
          <p:spPr>
            <a:xfrm>
              <a:off x="7167299" y="3031723"/>
              <a:ext cx="238662" cy="25518"/>
            </a:xfrm>
            <a:prstGeom prst="rect">
              <a:avLst/>
            </a:prstGeom>
            <a:solidFill>
              <a:srgbClr val="1CABE2">
                <a:alpha val="100000"/>
              </a:srgbClr>
            </a:solidFill>
          </p:spPr>
          <p:txBody>
            <a:bodyPr/>
            <a:lstStyle/>
            <a:p/>
          </p:txBody>
        </p:sp>
        <p:sp>
          <p:nvSpPr>
            <p:cNvPr id="73" name="rc73"/>
            <p:cNvSpPr/>
            <p:nvPr/>
          </p:nvSpPr>
          <p:spPr>
            <a:xfrm>
              <a:off x="7432480" y="3090355"/>
              <a:ext cx="238662" cy="1217665"/>
            </a:xfrm>
            <a:prstGeom prst="rect">
              <a:avLst/>
            </a:prstGeom>
            <a:solidFill>
              <a:srgbClr val="80BD41">
                <a:alpha val="100000"/>
              </a:srgbClr>
            </a:solidFill>
          </p:spPr>
          <p:txBody>
            <a:bodyPr/>
            <a:lstStyle/>
            <a:p/>
          </p:txBody>
        </p:sp>
        <p:sp>
          <p:nvSpPr>
            <p:cNvPr id="74" name="rc74"/>
            <p:cNvSpPr/>
            <p:nvPr/>
          </p:nvSpPr>
          <p:spPr>
            <a:xfrm>
              <a:off x="7432480" y="3012628"/>
              <a:ext cx="238662" cy="77727"/>
            </a:xfrm>
            <a:prstGeom prst="rect">
              <a:avLst/>
            </a:prstGeom>
            <a:solidFill>
              <a:srgbClr val="1CABE2">
                <a:alpha val="100000"/>
              </a:srgbClr>
            </a:solidFill>
          </p:spPr>
          <p:txBody>
            <a:bodyPr/>
            <a:lstStyle/>
            <a:p/>
          </p:txBody>
        </p:sp>
        <p:sp>
          <p:nvSpPr>
            <p:cNvPr id="75" name="rc75"/>
            <p:cNvSpPr/>
            <p:nvPr/>
          </p:nvSpPr>
          <p:spPr>
            <a:xfrm>
              <a:off x="7697661" y="3068312"/>
              <a:ext cx="238662" cy="1239709"/>
            </a:xfrm>
            <a:prstGeom prst="rect">
              <a:avLst/>
            </a:prstGeom>
            <a:solidFill>
              <a:srgbClr val="80BD41">
                <a:alpha val="100000"/>
              </a:srgbClr>
            </a:solidFill>
          </p:spPr>
          <p:txBody>
            <a:bodyPr/>
            <a:lstStyle/>
            <a:p/>
          </p:txBody>
        </p:sp>
        <p:sp>
          <p:nvSpPr>
            <p:cNvPr id="76" name="rc76"/>
            <p:cNvSpPr/>
            <p:nvPr/>
          </p:nvSpPr>
          <p:spPr>
            <a:xfrm>
              <a:off x="7697661" y="2989179"/>
              <a:ext cx="238662" cy="79132"/>
            </a:xfrm>
            <a:prstGeom prst="rect">
              <a:avLst/>
            </a:prstGeom>
            <a:solidFill>
              <a:srgbClr val="1CABE2">
                <a:alpha val="100000"/>
              </a:srgbClr>
            </a:solidFill>
          </p:spPr>
          <p:txBody>
            <a:bodyPr/>
            <a:lstStyle/>
            <a:p/>
          </p:txBody>
        </p:sp>
        <p:sp>
          <p:nvSpPr>
            <p:cNvPr id="77" name="rc77"/>
            <p:cNvSpPr/>
            <p:nvPr/>
          </p:nvSpPr>
          <p:spPr>
            <a:xfrm>
              <a:off x="7962842" y="3020458"/>
              <a:ext cx="238662" cy="1287563"/>
            </a:xfrm>
            <a:prstGeom prst="rect">
              <a:avLst/>
            </a:prstGeom>
            <a:solidFill>
              <a:srgbClr val="80BD41">
                <a:alpha val="100000"/>
              </a:srgbClr>
            </a:solidFill>
          </p:spPr>
          <p:txBody>
            <a:bodyPr/>
            <a:lstStyle/>
            <a:p/>
          </p:txBody>
        </p:sp>
        <p:sp>
          <p:nvSpPr>
            <p:cNvPr id="78" name="rc78"/>
            <p:cNvSpPr/>
            <p:nvPr/>
          </p:nvSpPr>
          <p:spPr>
            <a:xfrm>
              <a:off x="7962842" y="2966804"/>
              <a:ext cx="238662" cy="53653"/>
            </a:xfrm>
            <a:prstGeom prst="rect">
              <a:avLst/>
            </a:prstGeom>
            <a:solidFill>
              <a:srgbClr val="1CABE2">
                <a:alpha val="100000"/>
              </a:srgbClr>
            </a:solidFill>
          </p:spPr>
          <p:txBody>
            <a:bodyPr/>
            <a:lstStyle/>
            <a:p/>
          </p:txBody>
        </p:sp>
        <p:sp>
          <p:nvSpPr>
            <p:cNvPr id="79" name="pl79"/>
            <p:cNvSpPr/>
            <p:nvPr/>
          </p:nvSpPr>
          <p:spPr>
            <a:xfrm>
              <a:off x="1452654" y="2117376"/>
              <a:ext cx="6629519" cy="268242"/>
            </a:xfrm>
            <a:custGeom>
              <a:avLst/>
              <a:pathLst>
                <a:path w="6629519" h="268242">
                  <a:moveTo>
                    <a:pt x="0" y="89414"/>
                  </a:moveTo>
                  <a:lnTo>
                    <a:pt x="265180" y="89414"/>
                  </a:lnTo>
                  <a:lnTo>
                    <a:pt x="530361" y="89414"/>
                  </a:lnTo>
                  <a:lnTo>
                    <a:pt x="795542" y="111767"/>
                  </a:lnTo>
                  <a:lnTo>
                    <a:pt x="1060723" y="111767"/>
                  </a:lnTo>
                  <a:lnTo>
                    <a:pt x="1325903" y="134121"/>
                  </a:lnTo>
                  <a:lnTo>
                    <a:pt x="1591084" y="134121"/>
                  </a:lnTo>
                  <a:lnTo>
                    <a:pt x="1856265" y="111767"/>
                  </a:lnTo>
                  <a:lnTo>
                    <a:pt x="2121446" y="67060"/>
                  </a:lnTo>
                  <a:lnTo>
                    <a:pt x="2386626" y="44707"/>
                  </a:lnTo>
                  <a:lnTo>
                    <a:pt x="2651807" y="134121"/>
                  </a:lnTo>
                  <a:lnTo>
                    <a:pt x="2916988" y="245888"/>
                  </a:lnTo>
                  <a:lnTo>
                    <a:pt x="3182169" y="268242"/>
                  </a:lnTo>
                  <a:lnTo>
                    <a:pt x="3447350" y="268242"/>
                  </a:lnTo>
                  <a:lnTo>
                    <a:pt x="3712530" y="44707"/>
                  </a:lnTo>
                  <a:lnTo>
                    <a:pt x="3977711" y="22353"/>
                  </a:lnTo>
                  <a:lnTo>
                    <a:pt x="4242892" y="44707"/>
                  </a:lnTo>
                  <a:lnTo>
                    <a:pt x="4508073" y="67060"/>
                  </a:lnTo>
                  <a:lnTo>
                    <a:pt x="4773253" y="89414"/>
                  </a:lnTo>
                  <a:lnTo>
                    <a:pt x="5038434" y="89414"/>
                  </a:lnTo>
                  <a:lnTo>
                    <a:pt x="5303615" y="223535"/>
                  </a:lnTo>
                  <a:lnTo>
                    <a:pt x="5568796" y="89414"/>
                  </a:lnTo>
                  <a:lnTo>
                    <a:pt x="5833977" y="0"/>
                  </a:lnTo>
                  <a:lnTo>
                    <a:pt x="6099157" y="89414"/>
                  </a:lnTo>
                  <a:lnTo>
                    <a:pt x="6364338" y="89414"/>
                  </a:lnTo>
                  <a:lnTo>
                    <a:pt x="6629519" y="44707"/>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35100" y="3339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426.5</a:t>
              </a:r>
            </a:p>
          </p:txBody>
        </p:sp>
        <p:sp>
          <p:nvSpPr>
            <p:cNvPr id="92" name="tx92"/>
            <p:cNvSpPr/>
            <p:nvPr/>
          </p:nvSpPr>
          <p:spPr>
            <a:xfrm>
              <a:off x="2661004" y="3220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487.6</a:t>
              </a:r>
            </a:p>
          </p:txBody>
        </p:sp>
        <p:sp>
          <p:nvSpPr>
            <p:cNvPr id="93" name="tx93"/>
            <p:cNvSpPr/>
            <p:nvPr/>
          </p:nvSpPr>
          <p:spPr>
            <a:xfrm>
              <a:off x="3986908" y="3091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553.5</a:t>
              </a:r>
            </a:p>
          </p:txBody>
        </p:sp>
        <p:sp>
          <p:nvSpPr>
            <p:cNvPr id="94" name="tx94"/>
            <p:cNvSpPr/>
            <p:nvPr/>
          </p:nvSpPr>
          <p:spPr>
            <a:xfrm>
              <a:off x="5312812" y="30218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589.1</a:t>
              </a:r>
            </a:p>
          </p:txBody>
        </p:sp>
        <p:sp>
          <p:nvSpPr>
            <p:cNvPr id="95" name="tx95"/>
            <p:cNvSpPr/>
            <p:nvPr/>
          </p:nvSpPr>
          <p:spPr>
            <a:xfrm>
              <a:off x="6373535" y="29511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625.3</a:t>
              </a:r>
            </a:p>
          </p:txBody>
        </p:sp>
        <p:sp>
          <p:nvSpPr>
            <p:cNvPr id="96" name="tx96"/>
            <p:cNvSpPr/>
            <p:nvPr/>
          </p:nvSpPr>
          <p:spPr>
            <a:xfrm>
              <a:off x="6638716" y="29357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633.2</a:t>
              </a:r>
            </a:p>
          </p:txBody>
        </p:sp>
        <p:sp>
          <p:nvSpPr>
            <p:cNvPr id="97" name="tx97"/>
            <p:cNvSpPr/>
            <p:nvPr/>
          </p:nvSpPr>
          <p:spPr>
            <a:xfrm>
              <a:off x="6903896" y="29171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642.7</a:t>
              </a:r>
            </a:p>
          </p:txBody>
        </p:sp>
        <p:sp>
          <p:nvSpPr>
            <p:cNvPr id="98" name="tx98"/>
            <p:cNvSpPr/>
            <p:nvPr/>
          </p:nvSpPr>
          <p:spPr>
            <a:xfrm>
              <a:off x="7169077" y="2895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99" name="tx99"/>
            <p:cNvSpPr/>
            <p:nvPr/>
          </p:nvSpPr>
          <p:spPr>
            <a:xfrm>
              <a:off x="7434258" y="2876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663.5</a:t>
              </a:r>
            </a:p>
          </p:txBody>
        </p:sp>
        <p:sp>
          <p:nvSpPr>
            <p:cNvPr id="100" name="tx100"/>
            <p:cNvSpPr/>
            <p:nvPr/>
          </p:nvSpPr>
          <p:spPr>
            <a:xfrm>
              <a:off x="7699439" y="28532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675.5</a:t>
              </a:r>
            </a:p>
          </p:txBody>
        </p:sp>
        <p:sp>
          <p:nvSpPr>
            <p:cNvPr id="101" name="tx101"/>
            <p:cNvSpPr/>
            <p:nvPr/>
          </p:nvSpPr>
          <p:spPr>
            <a:xfrm>
              <a:off x="7964620" y="2830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686.9</a:t>
              </a:r>
            </a:p>
          </p:txBody>
        </p:sp>
        <p:sp>
          <p:nvSpPr>
            <p:cNvPr id="102" name="pl102"/>
            <p:cNvSpPr/>
            <p:nvPr/>
          </p:nvSpPr>
          <p:spPr>
            <a:xfrm>
              <a:off x="1452654"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3881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400.9</a:t>
              </a:r>
            </a:p>
          </p:txBody>
        </p:sp>
        <p:sp>
          <p:nvSpPr>
            <p:cNvPr id="114" name="tx114"/>
            <p:cNvSpPr/>
            <p:nvPr/>
          </p:nvSpPr>
          <p:spPr>
            <a:xfrm>
              <a:off x="1361226" y="3465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15" name="tx115"/>
            <p:cNvSpPr/>
            <p:nvPr/>
          </p:nvSpPr>
          <p:spPr>
            <a:xfrm>
              <a:off x="2661004" y="3835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16" name="tx116"/>
            <p:cNvSpPr/>
            <p:nvPr/>
          </p:nvSpPr>
          <p:spPr>
            <a:xfrm>
              <a:off x="2726306" y="335895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7" name="tx117"/>
            <p:cNvSpPr/>
            <p:nvPr/>
          </p:nvSpPr>
          <p:spPr>
            <a:xfrm>
              <a:off x="3986908" y="3775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509.2</a:t>
              </a:r>
            </a:p>
          </p:txBody>
        </p:sp>
        <p:sp>
          <p:nvSpPr>
            <p:cNvPr id="118" name="tx118"/>
            <p:cNvSpPr/>
            <p:nvPr/>
          </p:nvSpPr>
          <p:spPr>
            <a:xfrm>
              <a:off x="4013033" y="32355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19" name="tx119"/>
            <p:cNvSpPr/>
            <p:nvPr/>
          </p:nvSpPr>
          <p:spPr>
            <a:xfrm>
              <a:off x="5312812" y="3715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571.5</a:t>
              </a:r>
            </a:p>
          </p:txBody>
        </p:sp>
        <p:sp>
          <p:nvSpPr>
            <p:cNvPr id="120" name="tx120"/>
            <p:cNvSpPr/>
            <p:nvPr/>
          </p:nvSpPr>
          <p:spPr>
            <a:xfrm>
              <a:off x="5338937" y="31411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1" name="tx121"/>
            <p:cNvSpPr/>
            <p:nvPr/>
          </p:nvSpPr>
          <p:spPr>
            <a:xfrm>
              <a:off x="6373535" y="3699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587.8</a:t>
              </a:r>
            </a:p>
          </p:txBody>
        </p:sp>
        <p:sp>
          <p:nvSpPr>
            <p:cNvPr id="122" name="tx122"/>
            <p:cNvSpPr/>
            <p:nvPr/>
          </p:nvSpPr>
          <p:spPr>
            <a:xfrm>
              <a:off x="6399660" y="30886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23" name="tx123"/>
            <p:cNvSpPr/>
            <p:nvPr/>
          </p:nvSpPr>
          <p:spPr>
            <a:xfrm>
              <a:off x="6638716" y="3728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557.2</a:t>
              </a:r>
            </a:p>
          </p:txBody>
        </p:sp>
        <p:sp>
          <p:nvSpPr>
            <p:cNvPr id="124" name="tx124"/>
            <p:cNvSpPr/>
            <p:nvPr/>
          </p:nvSpPr>
          <p:spPr>
            <a:xfrm>
              <a:off x="6704018" y="31108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5" name="tx125"/>
            <p:cNvSpPr/>
            <p:nvPr/>
          </p:nvSpPr>
          <p:spPr>
            <a:xfrm>
              <a:off x="6903896" y="36831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604.2</a:t>
              </a:r>
            </a:p>
          </p:txBody>
        </p:sp>
        <p:sp>
          <p:nvSpPr>
            <p:cNvPr id="126" name="tx126"/>
            <p:cNvSpPr/>
            <p:nvPr/>
          </p:nvSpPr>
          <p:spPr>
            <a:xfrm>
              <a:off x="6930022" y="3055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a:t>
              </a:r>
            </a:p>
          </p:txBody>
        </p:sp>
        <p:sp>
          <p:nvSpPr>
            <p:cNvPr id="127" name="tx127"/>
            <p:cNvSpPr/>
            <p:nvPr/>
          </p:nvSpPr>
          <p:spPr>
            <a:xfrm>
              <a:off x="7169077" y="3647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640.6</a:t>
              </a:r>
            </a:p>
          </p:txBody>
        </p:sp>
        <p:sp>
          <p:nvSpPr>
            <p:cNvPr id="128" name="tx128"/>
            <p:cNvSpPr/>
            <p:nvPr/>
          </p:nvSpPr>
          <p:spPr>
            <a:xfrm>
              <a:off x="7195203" y="30093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9" name="tx129"/>
            <p:cNvSpPr/>
            <p:nvPr/>
          </p:nvSpPr>
          <p:spPr>
            <a:xfrm>
              <a:off x="7434258" y="3664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623.7</a:t>
              </a:r>
            </a:p>
          </p:txBody>
        </p:sp>
        <p:sp>
          <p:nvSpPr>
            <p:cNvPr id="130" name="tx130"/>
            <p:cNvSpPr/>
            <p:nvPr/>
          </p:nvSpPr>
          <p:spPr>
            <a:xfrm>
              <a:off x="7460384" y="30163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31" name="tx131"/>
            <p:cNvSpPr/>
            <p:nvPr/>
          </p:nvSpPr>
          <p:spPr>
            <a:xfrm>
              <a:off x="7738616" y="36530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32" name="tx132"/>
            <p:cNvSpPr/>
            <p:nvPr/>
          </p:nvSpPr>
          <p:spPr>
            <a:xfrm>
              <a:off x="7725564" y="2993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33" name="tx133"/>
            <p:cNvSpPr/>
            <p:nvPr/>
          </p:nvSpPr>
          <p:spPr>
            <a:xfrm>
              <a:off x="7964620" y="36291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659.5</a:t>
              </a:r>
            </a:p>
          </p:txBody>
        </p:sp>
        <p:sp>
          <p:nvSpPr>
            <p:cNvPr id="134" name="tx134"/>
            <p:cNvSpPr/>
            <p:nvPr/>
          </p:nvSpPr>
          <p:spPr>
            <a:xfrm>
              <a:off x="7990745" y="2958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677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796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915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853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79726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76212" y="5180747"/>
              <a:ext cx="201456" cy="201456"/>
            </a:xfrm>
            <a:prstGeom prst="rect">
              <a:avLst/>
            </a:prstGeom>
            <a:solidFill>
              <a:srgbClr val="1CABE2">
                <a:alpha val="100000"/>
              </a:srgbClr>
            </a:solidFill>
          </p:spPr>
          <p:txBody>
            <a:bodyPr/>
            <a:lstStyle/>
            <a:p/>
          </p:txBody>
        </p:sp>
        <p:sp>
          <p:nvSpPr>
            <p:cNvPr id="162" name="rc162"/>
            <p:cNvSpPr/>
            <p:nvPr/>
          </p:nvSpPr>
          <p:spPr>
            <a:xfrm>
              <a:off x="6034370" y="5180747"/>
              <a:ext cx="201456" cy="201456"/>
            </a:xfrm>
            <a:prstGeom prst="rect">
              <a:avLst/>
            </a:prstGeom>
            <a:solidFill>
              <a:srgbClr val="80BD41">
                <a:alpha val="100000"/>
              </a:srgbClr>
            </a:solidFill>
          </p:spPr>
          <p:txBody>
            <a:bodyPr/>
            <a:lstStyle/>
            <a:p/>
          </p:txBody>
        </p:sp>
        <p:sp>
          <p:nvSpPr>
            <p:cNvPr id="163" name="tx163"/>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89913" y="1594448"/>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2000-2025</a:t>
              </a:r>
            </a:p>
          </p:txBody>
        </p:sp>
        <p:sp>
          <p:nvSpPr>
            <p:cNvPr id="167" name="pl167"/>
            <p:cNvSpPr/>
            <p:nvPr/>
          </p:nvSpPr>
          <p:spPr>
            <a:xfrm>
              <a:off x="22855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899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943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98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2377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421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65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5596912" cy="129091"/>
            </a:xfrm>
            <a:prstGeom prst="rect">
              <a:avLst/>
            </a:prstGeom>
            <a:solidFill>
              <a:srgbClr val="80BD41">
                <a:alpha val="100000"/>
              </a:srgbClr>
            </a:solidFill>
          </p:spPr>
          <p:txBody>
            <a:bodyPr/>
            <a:lstStyle/>
            <a:p/>
          </p:txBody>
        </p:sp>
        <p:sp>
          <p:nvSpPr>
            <p:cNvPr id="179" name="rc179"/>
            <p:cNvSpPr/>
            <p:nvPr/>
          </p:nvSpPr>
          <p:spPr>
            <a:xfrm>
              <a:off x="6930235" y="5954972"/>
              <a:ext cx="357269" cy="129091"/>
            </a:xfrm>
            <a:prstGeom prst="rect">
              <a:avLst/>
            </a:prstGeom>
            <a:solidFill>
              <a:srgbClr val="1CABE2">
                <a:alpha val="100000"/>
              </a:srgbClr>
            </a:solidFill>
          </p:spPr>
          <p:txBody>
            <a:bodyPr/>
            <a:lstStyle/>
            <a:p/>
          </p:txBody>
        </p:sp>
        <p:sp>
          <p:nvSpPr>
            <p:cNvPr id="180" name="rc180"/>
            <p:cNvSpPr/>
            <p:nvPr/>
          </p:nvSpPr>
          <p:spPr>
            <a:xfrm>
              <a:off x="1333322" y="5793607"/>
              <a:ext cx="6046070" cy="129091"/>
            </a:xfrm>
            <a:prstGeom prst="rect">
              <a:avLst/>
            </a:prstGeom>
            <a:solidFill>
              <a:srgbClr val="80BD41">
                <a:alpha val="100000"/>
              </a:srgbClr>
            </a:solidFill>
          </p:spPr>
          <p:txBody>
            <a:bodyPr/>
            <a:lstStyle/>
            <a:p/>
          </p:txBody>
        </p:sp>
        <p:sp>
          <p:nvSpPr>
            <p:cNvPr id="181" name="rc181"/>
            <p:cNvSpPr/>
            <p:nvPr/>
          </p:nvSpPr>
          <p:spPr>
            <a:xfrm>
              <a:off x="7379393" y="5793607"/>
              <a:ext cx="385931" cy="129091"/>
            </a:xfrm>
            <a:prstGeom prst="rect">
              <a:avLst/>
            </a:prstGeom>
            <a:solidFill>
              <a:srgbClr val="1CABE2">
                <a:alpha val="100000"/>
              </a:srgbClr>
            </a:solidFill>
          </p:spPr>
          <p:txBody>
            <a:bodyPr/>
            <a:lstStyle/>
            <a:p/>
          </p:txBody>
        </p:sp>
        <p:sp>
          <p:nvSpPr>
            <p:cNvPr id="182" name="rc182"/>
            <p:cNvSpPr/>
            <p:nvPr/>
          </p:nvSpPr>
          <p:spPr>
            <a:xfrm>
              <a:off x="1333322" y="5632243"/>
              <a:ext cx="6279457" cy="129091"/>
            </a:xfrm>
            <a:prstGeom prst="rect">
              <a:avLst/>
            </a:prstGeom>
            <a:solidFill>
              <a:srgbClr val="80BD41">
                <a:alpha val="100000"/>
              </a:srgbClr>
            </a:solidFill>
          </p:spPr>
          <p:txBody>
            <a:bodyPr/>
            <a:lstStyle/>
            <a:p/>
          </p:txBody>
        </p:sp>
        <p:sp>
          <p:nvSpPr>
            <p:cNvPr id="183" name="rc183"/>
            <p:cNvSpPr/>
            <p:nvPr/>
          </p:nvSpPr>
          <p:spPr>
            <a:xfrm>
              <a:off x="7612780" y="5632243"/>
              <a:ext cx="261667" cy="129091"/>
            </a:xfrm>
            <a:prstGeom prst="rect">
              <a:avLst/>
            </a:prstGeom>
            <a:solidFill>
              <a:srgbClr val="1CABE2">
                <a:alpha val="100000"/>
              </a:srgbClr>
            </a:solidFill>
          </p:spPr>
          <p:txBody>
            <a:bodyPr/>
            <a:lstStyle/>
            <a:p/>
          </p:txBody>
        </p:sp>
        <p:sp>
          <p:nvSpPr>
            <p:cNvPr id="184" name="tx184"/>
            <p:cNvSpPr/>
            <p:nvPr/>
          </p:nvSpPr>
          <p:spPr>
            <a:xfrm>
              <a:off x="744053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625.3</a:t>
              </a:r>
            </a:p>
          </p:txBody>
        </p:sp>
        <p:sp>
          <p:nvSpPr>
            <p:cNvPr id="185" name="tx185"/>
            <p:cNvSpPr/>
            <p:nvPr/>
          </p:nvSpPr>
          <p:spPr>
            <a:xfrm>
              <a:off x="794214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675.5</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686.9</a:t>
              </a:r>
            </a:p>
          </p:txBody>
        </p:sp>
        <p:sp>
          <p:nvSpPr>
            <p:cNvPr id="187" name="tx187"/>
            <p:cNvSpPr/>
            <p:nvPr/>
          </p:nvSpPr>
          <p:spPr>
            <a:xfrm>
              <a:off x="399614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587.8</a:t>
              </a:r>
            </a:p>
          </p:txBody>
        </p:sp>
        <p:sp>
          <p:nvSpPr>
            <p:cNvPr id="188" name="tx188"/>
            <p:cNvSpPr/>
            <p:nvPr/>
          </p:nvSpPr>
          <p:spPr>
            <a:xfrm>
              <a:off x="700337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89" name="tx189"/>
            <p:cNvSpPr/>
            <p:nvPr/>
          </p:nvSpPr>
          <p:spPr>
            <a:xfrm>
              <a:off x="4265923"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90" name="tx190"/>
            <p:cNvSpPr/>
            <p:nvPr/>
          </p:nvSpPr>
          <p:spPr>
            <a:xfrm>
              <a:off x="746686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40.5</a:t>
              </a:r>
            </a:p>
          </p:txBody>
        </p:sp>
        <p:sp>
          <p:nvSpPr>
            <p:cNvPr id="191" name="tx191"/>
            <p:cNvSpPr/>
            <p:nvPr/>
          </p:nvSpPr>
          <p:spPr>
            <a:xfrm>
              <a:off x="433741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659.5</a:t>
              </a:r>
            </a:p>
          </p:txBody>
        </p:sp>
        <p:sp>
          <p:nvSpPr>
            <p:cNvPr id="192" name="tx192"/>
            <p:cNvSpPr/>
            <p:nvPr/>
          </p:nvSpPr>
          <p:spPr>
            <a:xfrm>
              <a:off x="763812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1212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0256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693005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(96%) was higher than in 2019 (94%).
The number of children vaccinated with DTP1 increased 12% compared to in 2019.
The number of surviving infants increased approximately 10%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371812"/>
            </a:xfrm>
            <a:custGeom>
              <a:avLst/>
              <a:pathLst>
                <a:path w="3397293" h="371812">
                  <a:moveTo>
                    <a:pt x="0" y="218713"/>
                  </a:moveTo>
                  <a:lnTo>
                    <a:pt x="135891" y="218713"/>
                  </a:lnTo>
                  <a:lnTo>
                    <a:pt x="271783" y="240584"/>
                  </a:lnTo>
                  <a:lnTo>
                    <a:pt x="407675" y="262456"/>
                  </a:lnTo>
                  <a:lnTo>
                    <a:pt x="543566" y="262456"/>
                  </a:lnTo>
                  <a:lnTo>
                    <a:pt x="679458" y="284327"/>
                  </a:lnTo>
                  <a:lnTo>
                    <a:pt x="815350" y="306198"/>
                  </a:lnTo>
                  <a:lnTo>
                    <a:pt x="951242" y="328070"/>
                  </a:lnTo>
                  <a:lnTo>
                    <a:pt x="1087133" y="174970"/>
                  </a:lnTo>
                  <a:lnTo>
                    <a:pt x="1223025" y="21871"/>
                  </a:lnTo>
                  <a:lnTo>
                    <a:pt x="1358917" y="262456"/>
                  </a:lnTo>
                  <a:lnTo>
                    <a:pt x="1494809" y="306198"/>
                  </a:lnTo>
                  <a:lnTo>
                    <a:pt x="1630700" y="371812"/>
                  </a:lnTo>
                  <a:lnTo>
                    <a:pt x="1766592" y="349941"/>
                  </a:lnTo>
                  <a:lnTo>
                    <a:pt x="1902484" y="196842"/>
                  </a:lnTo>
                  <a:lnTo>
                    <a:pt x="2038375" y="109356"/>
                  </a:lnTo>
                  <a:lnTo>
                    <a:pt x="2174267" y="0"/>
                  </a:lnTo>
                  <a:lnTo>
                    <a:pt x="2310159" y="21871"/>
                  </a:lnTo>
                  <a:lnTo>
                    <a:pt x="2446051" y="109356"/>
                  </a:lnTo>
                  <a:lnTo>
                    <a:pt x="2581942" y="153099"/>
                  </a:lnTo>
                  <a:lnTo>
                    <a:pt x="2717834" y="240584"/>
                  </a:lnTo>
                  <a:lnTo>
                    <a:pt x="2853726" y="87485"/>
                  </a:lnTo>
                  <a:lnTo>
                    <a:pt x="2989618" y="153099"/>
                  </a:lnTo>
                  <a:lnTo>
                    <a:pt x="3125509" y="196842"/>
                  </a:lnTo>
                  <a:lnTo>
                    <a:pt x="3261401" y="174970"/>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371812"/>
            </a:xfrm>
            <a:custGeom>
              <a:avLst/>
              <a:pathLst>
                <a:path w="3397293" h="371812">
                  <a:moveTo>
                    <a:pt x="0" y="218713"/>
                  </a:moveTo>
                  <a:lnTo>
                    <a:pt x="135891" y="218713"/>
                  </a:lnTo>
                  <a:lnTo>
                    <a:pt x="271783" y="240584"/>
                  </a:lnTo>
                  <a:lnTo>
                    <a:pt x="407675" y="262456"/>
                  </a:lnTo>
                  <a:lnTo>
                    <a:pt x="543566" y="262456"/>
                  </a:lnTo>
                  <a:lnTo>
                    <a:pt x="679458" y="284327"/>
                  </a:lnTo>
                  <a:lnTo>
                    <a:pt x="815350" y="306198"/>
                  </a:lnTo>
                  <a:lnTo>
                    <a:pt x="951242" y="328070"/>
                  </a:lnTo>
                  <a:lnTo>
                    <a:pt x="1087133" y="174970"/>
                  </a:lnTo>
                  <a:lnTo>
                    <a:pt x="1223025" y="21871"/>
                  </a:lnTo>
                  <a:lnTo>
                    <a:pt x="1358917" y="262456"/>
                  </a:lnTo>
                  <a:lnTo>
                    <a:pt x="1494809" y="306198"/>
                  </a:lnTo>
                  <a:lnTo>
                    <a:pt x="1630700" y="371812"/>
                  </a:lnTo>
                  <a:lnTo>
                    <a:pt x="1766592" y="349941"/>
                  </a:lnTo>
                  <a:lnTo>
                    <a:pt x="1902484" y="196842"/>
                  </a:lnTo>
                  <a:lnTo>
                    <a:pt x="2038375" y="109356"/>
                  </a:lnTo>
                  <a:lnTo>
                    <a:pt x="2174267" y="0"/>
                  </a:lnTo>
                  <a:lnTo>
                    <a:pt x="2310159" y="21871"/>
                  </a:lnTo>
                  <a:lnTo>
                    <a:pt x="2446051" y="109356"/>
                  </a:lnTo>
                  <a:lnTo>
                    <a:pt x="2581942" y="153099"/>
                  </a:lnTo>
                  <a:lnTo>
                    <a:pt x="2717834" y="240584"/>
                  </a:lnTo>
                  <a:lnTo>
                    <a:pt x="2853726" y="87485"/>
                  </a:lnTo>
                  <a:lnTo>
                    <a:pt x="2989618" y="153099"/>
                  </a:lnTo>
                  <a:lnTo>
                    <a:pt x="3125509" y="196842"/>
                  </a:lnTo>
                  <a:lnTo>
                    <a:pt x="3261401" y="174970"/>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371812"/>
            </a:xfrm>
            <a:custGeom>
              <a:avLst/>
              <a:pathLst>
                <a:path w="3397293" h="371812">
                  <a:moveTo>
                    <a:pt x="0" y="218713"/>
                  </a:moveTo>
                  <a:lnTo>
                    <a:pt x="135891" y="218713"/>
                  </a:lnTo>
                  <a:lnTo>
                    <a:pt x="271783" y="240584"/>
                  </a:lnTo>
                  <a:lnTo>
                    <a:pt x="407675" y="262456"/>
                  </a:lnTo>
                  <a:lnTo>
                    <a:pt x="543566" y="262456"/>
                  </a:lnTo>
                  <a:lnTo>
                    <a:pt x="679458" y="284327"/>
                  </a:lnTo>
                  <a:lnTo>
                    <a:pt x="815350" y="306198"/>
                  </a:lnTo>
                  <a:lnTo>
                    <a:pt x="951242" y="328070"/>
                  </a:lnTo>
                  <a:lnTo>
                    <a:pt x="1087133" y="174970"/>
                  </a:lnTo>
                  <a:lnTo>
                    <a:pt x="1223025" y="21871"/>
                  </a:lnTo>
                  <a:lnTo>
                    <a:pt x="1358917" y="262456"/>
                  </a:lnTo>
                  <a:lnTo>
                    <a:pt x="1494809" y="306198"/>
                  </a:lnTo>
                  <a:lnTo>
                    <a:pt x="1630700" y="371812"/>
                  </a:lnTo>
                  <a:lnTo>
                    <a:pt x="1766592" y="349941"/>
                  </a:lnTo>
                  <a:lnTo>
                    <a:pt x="1902484" y="196842"/>
                  </a:lnTo>
                  <a:lnTo>
                    <a:pt x="2038375" y="109356"/>
                  </a:lnTo>
                  <a:lnTo>
                    <a:pt x="2174267" y="0"/>
                  </a:lnTo>
                  <a:lnTo>
                    <a:pt x="2310159" y="21871"/>
                  </a:lnTo>
                  <a:lnTo>
                    <a:pt x="2446051" y="109356"/>
                  </a:lnTo>
                  <a:lnTo>
                    <a:pt x="2581942" y="153099"/>
                  </a:lnTo>
                  <a:lnTo>
                    <a:pt x="2717834" y="240584"/>
                  </a:lnTo>
                  <a:lnTo>
                    <a:pt x="2853726" y="87485"/>
                  </a:lnTo>
                  <a:lnTo>
                    <a:pt x="2989618" y="153099"/>
                  </a:lnTo>
                  <a:lnTo>
                    <a:pt x="3125509" y="196842"/>
                  </a:lnTo>
                  <a:lnTo>
                    <a:pt x="3261401" y="174970"/>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2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907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0" name="tx60"/>
            <p:cNvSpPr/>
            <p:nvPr/>
          </p:nvSpPr>
          <p:spPr>
            <a:xfrm>
              <a:off x="28049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37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7017" y="1405107"/>
              <a:ext cx="24651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Zambia, 2000-2025</a:t>
              </a:r>
            </a:p>
          </p:txBody>
        </p:sp>
        <p:sp>
          <p:nvSpPr>
            <p:cNvPr id="63" name="pl63"/>
            <p:cNvSpPr/>
            <p:nvPr/>
          </p:nvSpPr>
          <p:spPr>
            <a:xfrm>
              <a:off x="5267799" y="3647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86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698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0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419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530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753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001034"/>
            </a:xfrm>
            <a:custGeom>
              <a:avLst/>
              <a:pathLst>
                <a:path w="3397293" h="1001034">
                  <a:moveTo>
                    <a:pt x="0" y="588844"/>
                  </a:moveTo>
                  <a:lnTo>
                    <a:pt x="135891" y="588844"/>
                  </a:lnTo>
                  <a:lnTo>
                    <a:pt x="271783" y="647728"/>
                  </a:lnTo>
                  <a:lnTo>
                    <a:pt x="407675" y="706612"/>
                  </a:lnTo>
                  <a:lnTo>
                    <a:pt x="543566" y="706612"/>
                  </a:lnTo>
                  <a:lnTo>
                    <a:pt x="679458" y="765497"/>
                  </a:lnTo>
                  <a:lnTo>
                    <a:pt x="815350" y="824381"/>
                  </a:lnTo>
                  <a:lnTo>
                    <a:pt x="951242" y="883266"/>
                  </a:lnTo>
                  <a:lnTo>
                    <a:pt x="1087133" y="471075"/>
                  </a:lnTo>
                  <a:lnTo>
                    <a:pt x="1223025" y="58884"/>
                  </a:lnTo>
                  <a:lnTo>
                    <a:pt x="1358917" y="706612"/>
                  </a:lnTo>
                  <a:lnTo>
                    <a:pt x="1494809" y="824381"/>
                  </a:lnTo>
                  <a:lnTo>
                    <a:pt x="1630700" y="1001034"/>
                  </a:lnTo>
                  <a:lnTo>
                    <a:pt x="1766592" y="942150"/>
                  </a:lnTo>
                  <a:lnTo>
                    <a:pt x="1902484" y="529959"/>
                  </a:lnTo>
                  <a:lnTo>
                    <a:pt x="2038375" y="294422"/>
                  </a:lnTo>
                  <a:lnTo>
                    <a:pt x="2174267" y="0"/>
                  </a:lnTo>
                  <a:lnTo>
                    <a:pt x="2310159" y="58884"/>
                  </a:lnTo>
                  <a:lnTo>
                    <a:pt x="2446051" y="294422"/>
                  </a:lnTo>
                  <a:lnTo>
                    <a:pt x="2581942" y="412190"/>
                  </a:lnTo>
                  <a:lnTo>
                    <a:pt x="2717834" y="647728"/>
                  </a:lnTo>
                  <a:lnTo>
                    <a:pt x="2853726" y="235537"/>
                  </a:lnTo>
                  <a:lnTo>
                    <a:pt x="2989618" y="412190"/>
                  </a:lnTo>
                  <a:lnTo>
                    <a:pt x="3125509" y="529959"/>
                  </a:lnTo>
                  <a:lnTo>
                    <a:pt x="3261401" y="471075"/>
                  </a:lnTo>
                  <a:lnTo>
                    <a:pt x="3397293" y="23553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64238"/>
              <a:ext cx="3397293" cy="824381"/>
            </a:xfrm>
            <a:custGeom>
              <a:avLst/>
              <a:pathLst>
                <a:path w="3397293" h="824381">
                  <a:moveTo>
                    <a:pt x="0" y="824381"/>
                  </a:moveTo>
                  <a:lnTo>
                    <a:pt x="135891" y="824381"/>
                  </a:lnTo>
                  <a:lnTo>
                    <a:pt x="271783" y="824381"/>
                  </a:lnTo>
                  <a:lnTo>
                    <a:pt x="407675" y="706612"/>
                  </a:lnTo>
                  <a:lnTo>
                    <a:pt x="543566" y="588844"/>
                  </a:lnTo>
                  <a:lnTo>
                    <a:pt x="679458" y="529959"/>
                  </a:lnTo>
                  <a:lnTo>
                    <a:pt x="815350" y="471075"/>
                  </a:lnTo>
                  <a:lnTo>
                    <a:pt x="951242" y="471075"/>
                  </a:lnTo>
                  <a:lnTo>
                    <a:pt x="1087133" y="294422"/>
                  </a:lnTo>
                  <a:lnTo>
                    <a:pt x="1223025" y="176653"/>
                  </a:lnTo>
                  <a:lnTo>
                    <a:pt x="1358917" y="176653"/>
                  </a:lnTo>
                  <a:lnTo>
                    <a:pt x="1494809" y="117768"/>
                  </a:lnTo>
                  <a:lnTo>
                    <a:pt x="1630700" y="117768"/>
                  </a:lnTo>
                  <a:lnTo>
                    <a:pt x="1766592" y="117768"/>
                  </a:lnTo>
                  <a:lnTo>
                    <a:pt x="1902484" y="117768"/>
                  </a:lnTo>
                  <a:lnTo>
                    <a:pt x="2038375" y="58884"/>
                  </a:lnTo>
                  <a:lnTo>
                    <a:pt x="2174267" y="0"/>
                  </a:lnTo>
                  <a:lnTo>
                    <a:pt x="2310159" y="0"/>
                  </a:lnTo>
                  <a:lnTo>
                    <a:pt x="2446051" y="0"/>
                  </a:lnTo>
                  <a:lnTo>
                    <a:pt x="2581942" y="0"/>
                  </a:lnTo>
                  <a:lnTo>
                    <a:pt x="2717834" y="176653"/>
                  </a:lnTo>
                  <a:lnTo>
                    <a:pt x="2853726" y="294422"/>
                  </a:lnTo>
                  <a:lnTo>
                    <a:pt x="2989618" y="58884"/>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64238"/>
              <a:ext cx="3397293" cy="1295456"/>
            </a:xfrm>
            <a:custGeom>
              <a:avLst/>
              <a:pathLst>
                <a:path w="3397293" h="1295456">
                  <a:moveTo>
                    <a:pt x="0" y="1295456"/>
                  </a:moveTo>
                  <a:lnTo>
                    <a:pt x="135891" y="1118803"/>
                  </a:lnTo>
                  <a:lnTo>
                    <a:pt x="271783" y="1059919"/>
                  </a:lnTo>
                  <a:lnTo>
                    <a:pt x="407675" y="942150"/>
                  </a:lnTo>
                  <a:lnTo>
                    <a:pt x="543566" y="883266"/>
                  </a:lnTo>
                  <a:lnTo>
                    <a:pt x="679458" y="765497"/>
                  </a:lnTo>
                  <a:lnTo>
                    <a:pt x="815350" y="647728"/>
                  </a:lnTo>
                  <a:lnTo>
                    <a:pt x="951242" y="588844"/>
                  </a:lnTo>
                  <a:lnTo>
                    <a:pt x="1087133" y="529959"/>
                  </a:lnTo>
                  <a:lnTo>
                    <a:pt x="1223025" y="412190"/>
                  </a:lnTo>
                  <a:lnTo>
                    <a:pt x="1358917" y="294422"/>
                  </a:lnTo>
                  <a:lnTo>
                    <a:pt x="1494809" y="235537"/>
                  </a:lnTo>
                  <a:lnTo>
                    <a:pt x="1630700" y="294422"/>
                  </a:lnTo>
                  <a:lnTo>
                    <a:pt x="1766592" y="294422"/>
                  </a:lnTo>
                  <a:lnTo>
                    <a:pt x="1902484" y="176653"/>
                  </a:lnTo>
                  <a:lnTo>
                    <a:pt x="2038375" y="176653"/>
                  </a:lnTo>
                  <a:lnTo>
                    <a:pt x="2174267" y="176653"/>
                  </a:lnTo>
                  <a:lnTo>
                    <a:pt x="2310159" y="176653"/>
                  </a:lnTo>
                  <a:lnTo>
                    <a:pt x="2446051" y="58884"/>
                  </a:lnTo>
                  <a:lnTo>
                    <a:pt x="2581942" y="0"/>
                  </a:lnTo>
                  <a:lnTo>
                    <a:pt x="2717834" y="117768"/>
                  </a:lnTo>
                  <a:lnTo>
                    <a:pt x="2853726" y="235537"/>
                  </a:lnTo>
                  <a:lnTo>
                    <a:pt x="2989618" y="235537"/>
                  </a:lnTo>
                  <a:lnTo>
                    <a:pt x="3125509" y="117768"/>
                  </a:lnTo>
                  <a:lnTo>
                    <a:pt x="3261401" y="117768"/>
                  </a:lnTo>
                  <a:lnTo>
                    <a:pt x="3397293" y="588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642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001034"/>
            </a:xfrm>
            <a:custGeom>
              <a:avLst/>
              <a:pathLst>
                <a:path w="3397293" h="1001034">
                  <a:moveTo>
                    <a:pt x="0" y="588844"/>
                  </a:moveTo>
                  <a:lnTo>
                    <a:pt x="135891" y="588844"/>
                  </a:lnTo>
                  <a:lnTo>
                    <a:pt x="271783" y="647728"/>
                  </a:lnTo>
                  <a:lnTo>
                    <a:pt x="407675" y="706612"/>
                  </a:lnTo>
                  <a:lnTo>
                    <a:pt x="543566" y="706612"/>
                  </a:lnTo>
                  <a:lnTo>
                    <a:pt x="679458" y="765497"/>
                  </a:lnTo>
                  <a:lnTo>
                    <a:pt x="815350" y="824381"/>
                  </a:lnTo>
                  <a:lnTo>
                    <a:pt x="951242" y="883266"/>
                  </a:lnTo>
                  <a:lnTo>
                    <a:pt x="1087133" y="471075"/>
                  </a:lnTo>
                  <a:lnTo>
                    <a:pt x="1223025" y="58884"/>
                  </a:lnTo>
                  <a:lnTo>
                    <a:pt x="1358917" y="706612"/>
                  </a:lnTo>
                  <a:lnTo>
                    <a:pt x="1494809" y="824381"/>
                  </a:lnTo>
                  <a:lnTo>
                    <a:pt x="1630700" y="1001034"/>
                  </a:lnTo>
                  <a:lnTo>
                    <a:pt x="1766592" y="942150"/>
                  </a:lnTo>
                  <a:lnTo>
                    <a:pt x="1902484" y="529959"/>
                  </a:lnTo>
                  <a:lnTo>
                    <a:pt x="2038375" y="294422"/>
                  </a:lnTo>
                  <a:lnTo>
                    <a:pt x="2174267" y="0"/>
                  </a:lnTo>
                  <a:lnTo>
                    <a:pt x="2310159" y="58884"/>
                  </a:lnTo>
                  <a:lnTo>
                    <a:pt x="2446051" y="294422"/>
                  </a:lnTo>
                  <a:lnTo>
                    <a:pt x="2581942" y="412190"/>
                  </a:lnTo>
                  <a:lnTo>
                    <a:pt x="2717834" y="647728"/>
                  </a:lnTo>
                  <a:lnTo>
                    <a:pt x="2853726" y="235537"/>
                  </a:lnTo>
                  <a:lnTo>
                    <a:pt x="2989618" y="412190"/>
                  </a:lnTo>
                  <a:lnTo>
                    <a:pt x="3125509" y="529959"/>
                  </a:lnTo>
                  <a:lnTo>
                    <a:pt x="3261401" y="471075"/>
                  </a:lnTo>
                  <a:lnTo>
                    <a:pt x="3397293" y="23553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434485"/>
              <a:ext cx="0" cy="506405"/>
            </a:xfrm>
            <a:custGeom>
              <a:avLst/>
              <a:pathLst>
                <a:path w="0" h="506405">
                  <a:moveTo>
                    <a:pt x="0" y="5064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434485"/>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434485"/>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434485"/>
              <a:ext cx="0" cy="211983"/>
            </a:xfrm>
            <a:custGeom>
              <a:avLst/>
              <a:pathLst>
                <a:path w="0" h="211983">
                  <a:moveTo>
                    <a:pt x="0" y="211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434485"/>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434485"/>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434485"/>
              <a:ext cx="0" cy="153099"/>
            </a:xfrm>
            <a:custGeom>
              <a:avLst/>
              <a:pathLst>
                <a:path w="0" h="153099">
                  <a:moveTo>
                    <a:pt x="0" y="15309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001034"/>
            </a:xfrm>
            <a:custGeom>
              <a:avLst/>
              <a:pathLst>
                <a:path w="3397293" h="1001034">
                  <a:moveTo>
                    <a:pt x="0" y="588844"/>
                  </a:moveTo>
                  <a:lnTo>
                    <a:pt x="135891" y="588844"/>
                  </a:lnTo>
                  <a:lnTo>
                    <a:pt x="271783" y="647728"/>
                  </a:lnTo>
                  <a:lnTo>
                    <a:pt x="407675" y="706612"/>
                  </a:lnTo>
                  <a:lnTo>
                    <a:pt x="543566" y="706612"/>
                  </a:lnTo>
                  <a:lnTo>
                    <a:pt x="679458" y="765497"/>
                  </a:lnTo>
                  <a:lnTo>
                    <a:pt x="815350" y="824381"/>
                  </a:lnTo>
                  <a:lnTo>
                    <a:pt x="951242" y="883266"/>
                  </a:lnTo>
                  <a:lnTo>
                    <a:pt x="1087133" y="471075"/>
                  </a:lnTo>
                  <a:lnTo>
                    <a:pt x="1223025" y="58884"/>
                  </a:lnTo>
                  <a:lnTo>
                    <a:pt x="1358917" y="706612"/>
                  </a:lnTo>
                  <a:lnTo>
                    <a:pt x="1494809" y="824381"/>
                  </a:lnTo>
                  <a:lnTo>
                    <a:pt x="1630700" y="1001034"/>
                  </a:lnTo>
                  <a:lnTo>
                    <a:pt x="1766592" y="942150"/>
                  </a:lnTo>
                  <a:lnTo>
                    <a:pt x="1902484" y="529959"/>
                  </a:lnTo>
                  <a:lnTo>
                    <a:pt x="2038375" y="294422"/>
                  </a:lnTo>
                  <a:lnTo>
                    <a:pt x="2174267" y="0"/>
                  </a:lnTo>
                  <a:lnTo>
                    <a:pt x="2310159" y="58884"/>
                  </a:lnTo>
                  <a:lnTo>
                    <a:pt x="2446051" y="294422"/>
                  </a:lnTo>
                  <a:lnTo>
                    <a:pt x="2581942" y="412190"/>
                  </a:lnTo>
                  <a:lnTo>
                    <a:pt x="2717834" y="647728"/>
                  </a:lnTo>
                  <a:lnTo>
                    <a:pt x="2853726" y="235537"/>
                  </a:lnTo>
                  <a:lnTo>
                    <a:pt x="2989618" y="412190"/>
                  </a:lnTo>
                  <a:lnTo>
                    <a:pt x="3125509" y="529959"/>
                  </a:lnTo>
                  <a:lnTo>
                    <a:pt x="3261401" y="471075"/>
                  </a:lnTo>
                  <a:lnTo>
                    <a:pt x="3397293" y="235537"/>
                  </a:lnTo>
                </a:path>
              </a:pathLst>
            </a:custGeom>
            <a:ln w="27101" cap="flat">
              <a:solidFill>
                <a:srgbClr val="0058AB">
                  <a:alpha val="100000"/>
                </a:srgbClr>
              </a:solidFill>
              <a:prstDash val="solid"/>
              <a:round/>
            </a:ln>
          </p:spPr>
          <p:txBody>
            <a:bodyPr/>
            <a:lstStyle/>
            <a:p/>
          </p:txBody>
        </p:sp>
        <p:sp>
          <p:nvSpPr>
            <p:cNvPr id="91" name="tx91"/>
            <p:cNvSpPr/>
            <p:nvPr/>
          </p:nvSpPr>
          <p:spPr>
            <a:xfrm>
              <a:off x="5389469" y="237043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68928" y="237049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48386" y="237186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445895" y="23718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23704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3718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37043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898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3009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121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1232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5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69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97164" y="49907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17" name="tx117"/>
            <p:cNvSpPr/>
            <p:nvPr/>
          </p:nvSpPr>
          <p:spPr>
            <a:xfrm>
              <a:off x="71216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07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594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438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282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127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016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86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705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256331"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5154744" cy="114824"/>
            </a:xfrm>
            <a:prstGeom prst="rect">
              <a:avLst/>
            </a:prstGeom>
            <a:solidFill>
              <a:srgbClr val="1CABE2">
                <a:alpha val="80000"/>
              </a:srgbClr>
            </a:solidFill>
          </p:spPr>
          <p:txBody>
            <a:bodyPr/>
            <a:lstStyle/>
            <a:p/>
          </p:txBody>
        </p:sp>
        <p:sp>
          <p:nvSpPr>
            <p:cNvPr id="134" name="tx134"/>
            <p:cNvSpPr/>
            <p:nvPr/>
          </p:nvSpPr>
          <p:spPr>
            <a:xfrm>
              <a:off x="7142472"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35" name="tx135"/>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88,000</a:t>
              </a:r>
            </a:p>
          </p:txBody>
        </p:sp>
        <p:sp>
          <p:nvSpPr>
            <p:cNvPr id="136" name="tx136"/>
            <p:cNvSpPr/>
            <p:nvPr/>
          </p:nvSpPr>
          <p:spPr>
            <a:xfrm>
              <a:off x="604088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7433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05877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14322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Zambia (91%) was 6 percentage points higher than the global average (85%) and 11 percentage points higher than the average across all ESAR countries (80%).
National DTP3 coverage was 3 percentage points higher than in 2019 (88%).
This equates to 62,000 un- and undervaccinated children in 2025 compared to 75,000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DTP3 coverage was 91% - this is 3 percentage points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Zambia ranked number 16 out of 21 countries for lowest DTP3 coverage (based on tied ranks).
Zambia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774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083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392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701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0107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429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27381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0471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356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665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531763"/>
              <a:ext cx="238662" cy="680246"/>
            </a:xfrm>
            <a:prstGeom prst="rect">
              <a:avLst/>
            </a:prstGeom>
            <a:solidFill>
              <a:srgbClr val="80BD41">
                <a:alpha val="100000"/>
              </a:srgbClr>
            </a:solidFill>
          </p:spPr>
          <p:txBody>
            <a:bodyPr/>
            <a:lstStyle/>
            <a:p/>
          </p:txBody>
        </p:sp>
        <p:sp>
          <p:nvSpPr>
            <p:cNvPr id="28" name="rc28"/>
            <p:cNvSpPr/>
            <p:nvPr/>
          </p:nvSpPr>
          <p:spPr>
            <a:xfrm>
              <a:off x="1333322" y="3411711"/>
              <a:ext cx="238662" cy="120051"/>
            </a:xfrm>
            <a:prstGeom prst="rect">
              <a:avLst/>
            </a:prstGeom>
            <a:solidFill>
              <a:srgbClr val="1CABE2">
                <a:alpha val="100000"/>
              </a:srgbClr>
            </a:solidFill>
          </p:spPr>
          <p:txBody>
            <a:bodyPr/>
            <a:lstStyle/>
            <a:p/>
          </p:txBody>
        </p:sp>
        <p:sp>
          <p:nvSpPr>
            <p:cNvPr id="29" name="rc29"/>
            <p:cNvSpPr/>
            <p:nvPr/>
          </p:nvSpPr>
          <p:spPr>
            <a:xfrm>
              <a:off x="1598503" y="3519604"/>
              <a:ext cx="238662" cy="692405"/>
            </a:xfrm>
            <a:prstGeom prst="rect">
              <a:avLst/>
            </a:prstGeom>
            <a:solidFill>
              <a:srgbClr val="80BD41">
                <a:alpha val="100000"/>
              </a:srgbClr>
            </a:solidFill>
          </p:spPr>
          <p:txBody>
            <a:bodyPr/>
            <a:lstStyle/>
            <a:p/>
          </p:txBody>
        </p:sp>
        <p:sp>
          <p:nvSpPr>
            <p:cNvPr id="30" name="rc30"/>
            <p:cNvSpPr/>
            <p:nvPr/>
          </p:nvSpPr>
          <p:spPr>
            <a:xfrm>
              <a:off x="1598503" y="3397413"/>
              <a:ext cx="238662" cy="122190"/>
            </a:xfrm>
            <a:prstGeom prst="rect">
              <a:avLst/>
            </a:prstGeom>
            <a:solidFill>
              <a:srgbClr val="1CABE2">
                <a:alpha val="100000"/>
              </a:srgbClr>
            </a:solidFill>
          </p:spPr>
          <p:txBody>
            <a:bodyPr/>
            <a:lstStyle/>
            <a:p/>
          </p:txBody>
        </p:sp>
        <p:sp>
          <p:nvSpPr>
            <p:cNvPr id="31" name="rc31"/>
            <p:cNvSpPr/>
            <p:nvPr/>
          </p:nvSpPr>
          <p:spPr>
            <a:xfrm>
              <a:off x="1863684" y="3511122"/>
              <a:ext cx="238662" cy="700886"/>
            </a:xfrm>
            <a:prstGeom prst="rect">
              <a:avLst/>
            </a:prstGeom>
            <a:solidFill>
              <a:srgbClr val="80BD41">
                <a:alpha val="100000"/>
              </a:srgbClr>
            </a:solidFill>
          </p:spPr>
          <p:txBody>
            <a:bodyPr/>
            <a:lstStyle/>
            <a:p/>
          </p:txBody>
        </p:sp>
        <p:sp>
          <p:nvSpPr>
            <p:cNvPr id="32" name="rc32"/>
            <p:cNvSpPr/>
            <p:nvPr/>
          </p:nvSpPr>
          <p:spPr>
            <a:xfrm>
              <a:off x="1863684" y="3377617"/>
              <a:ext cx="238662" cy="133504"/>
            </a:xfrm>
            <a:prstGeom prst="rect">
              <a:avLst/>
            </a:prstGeom>
            <a:solidFill>
              <a:srgbClr val="1CABE2">
                <a:alpha val="100000"/>
              </a:srgbClr>
            </a:solidFill>
          </p:spPr>
          <p:txBody>
            <a:bodyPr/>
            <a:lstStyle/>
            <a:p/>
          </p:txBody>
        </p:sp>
        <p:sp>
          <p:nvSpPr>
            <p:cNvPr id="33" name="rc33"/>
            <p:cNvSpPr/>
            <p:nvPr/>
          </p:nvSpPr>
          <p:spPr>
            <a:xfrm>
              <a:off x="2128865" y="3501571"/>
              <a:ext cx="238662" cy="710437"/>
            </a:xfrm>
            <a:prstGeom prst="rect">
              <a:avLst/>
            </a:prstGeom>
            <a:solidFill>
              <a:srgbClr val="80BD41">
                <a:alpha val="100000"/>
              </a:srgbClr>
            </a:solidFill>
          </p:spPr>
          <p:txBody>
            <a:bodyPr/>
            <a:lstStyle/>
            <a:p/>
          </p:txBody>
        </p:sp>
        <p:sp>
          <p:nvSpPr>
            <p:cNvPr id="34" name="rc34"/>
            <p:cNvSpPr/>
            <p:nvPr/>
          </p:nvSpPr>
          <p:spPr>
            <a:xfrm>
              <a:off x="2128865" y="3356058"/>
              <a:ext cx="238662" cy="145513"/>
            </a:xfrm>
            <a:prstGeom prst="rect">
              <a:avLst/>
            </a:prstGeom>
            <a:solidFill>
              <a:srgbClr val="1CABE2">
                <a:alpha val="100000"/>
              </a:srgbClr>
            </a:solidFill>
          </p:spPr>
          <p:txBody>
            <a:bodyPr/>
            <a:lstStyle/>
            <a:p/>
          </p:txBody>
        </p:sp>
        <p:sp>
          <p:nvSpPr>
            <p:cNvPr id="35" name="rc35"/>
            <p:cNvSpPr/>
            <p:nvPr/>
          </p:nvSpPr>
          <p:spPr>
            <a:xfrm>
              <a:off x="2394045" y="3477479"/>
              <a:ext cx="238662" cy="734530"/>
            </a:xfrm>
            <a:prstGeom prst="rect">
              <a:avLst/>
            </a:prstGeom>
            <a:solidFill>
              <a:srgbClr val="80BD41">
                <a:alpha val="100000"/>
              </a:srgbClr>
            </a:solidFill>
          </p:spPr>
          <p:txBody>
            <a:bodyPr/>
            <a:lstStyle/>
            <a:p/>
          </p:txBody>
        </p:sp>
        <p:sp>
          <p:nvSpPr>
            <p:cNvPr id="36" name="rc36"/>
            <p:cNvSpPr/>
            <p:nvPr/>
          </p:nvSpPr>
          <p:spPr>
            <a:xfrm>
              <a:off x="2394045" y="3327030"/>
              <a:ext cx="238662" cy="150448"/>
            </a:xfrm>
            <a:prstGeom prst="rect">
              <a:avLst/>
            </a:prstGeom>
            <a:solidFill>
              <a:srgbClr val="1CABE2">
                <a:alpha val="100000"/>
              </a:srgbClr>
            </a:solidFill>
          </p:spPr>
          <p:txBody>
            <a:bodyPr/>
            <a:lstStyle/>
            <a:p/>
          </p:txBody>
        </p:sp>
        <p:sp>
          <p:nvSpPr>
            <p:cNvPr id="37" name="rc37"/>
            <p:cNvSpPr/>
            <p:nvPr/>
          </p:nvSpPr>
          <p:spPr>
            <a:xfrm>
              <a:off x="2659226" y="3461755"/>
              <a:ext cx="238662" cy="750254"/>
            </a:xfrm>
            <a:prstGeom prst="rect">
              <a:avLst/>
            </a:prstGeom>
            <a:solidFill>
              <a:srgbClr val="80BD41">
                <a:alpha val="100000"/>
              </a:srgbClr>
            </a:solidFill>
          </p:spPr>
          <p:txBody>
            <a:bodyPr/>
            <a:lstStyle/>
            <a:p/>
          </p:txBody>
        </p:sp>
        <p:sp>
          <p:nvSpPr>
            <p:cNvPr id="38" name="rc38"/>
            <p:cNvSpPr/>
            <p:nvPr/>
          </p:nvSpPr>
          <p:spPr>
            <a:xfrm>
              <a:off x="2659226" y="3297064"/>
              <a:ext cx="238662" cy="164690"/>
            </a:xfrm>
            <a:prstGeom prst="rect">
              <a:avLst/>
            </a:prstGeom>
            <a:solidFill>
              <a:srgbClr val="1CABE2">
                <a:alpha val="100000"/>
              </a:srgbClr>
            </a:solidFill>
          </p:spPr>
          <p:txBody>
            <a:bodyPr/>
            <a:lstStyle/>
            <a:p/>
          </p:txBody>
        </p:sp>
        <p:sp>
          <p:nvSpPr>
            <p:cNvPr id="39" name="rc39"/>
            <p:cNvSpPr/>
            <p:nvPr/>
          </p:nvSpPr>
          <p:spPr>
            <a:xfrm>
              <a:off x="2924407" y="3446068"/>
              <a:ext cx="238662" cy="765941"/>
            </a:xfrm>
            <a:prstGeom prst="rect">
              <a:avLst/>
            </a:prstGeom>
            <a:solidFill>
              <a:srgbClr val="80BD41">
                <a:alpha val="100000"/>
              </a:srgbClr>
            </a:solidFill>
          </p:spPr>
          <p:txBody>
            <a:bodyPr/>
            <a:lstStyle/>
            <a:p/>
          </p:txBody>
        </p:sp>
        <p:sp>
          <p:nvSpPr>
            <p:cNvPr id="40" name="rc40"/>
            <p:cNvSpPr/>
            <p:nvPr/>
          </p:nvSpPr>
          <p:spPr>
            <a:xfrm>
              <a:off x="2924407" y="3266404"/>
              <a:ext cx="238662" cy="179664"/>
            </a:xfrm>
            <a:prstGeom prst="rect">
              <a:avLst/>
            </a:prstGeom>
            <a:solidFill>
              <a:srgbClr val="1CABE2">
                <a:alpha val="100000"/>
              </a:srgbClr>
            </a:solidFill>
          </p:spPr>
          <p:txBody>
            <a:bodyPr/>
            <a:lstStyle/>
            <a:p/>
          </p:txBody>
        </p:sp>
        <p:sp>
          <p:nvSpPr>
            <p:cNvPr id="41" name="rc41"/>
            <p:cNvSpPr/>
            <p:nvPr/>
          </p:nvSpPr>
          <p:spPr>
            <a:xfrm>
              <a:off x="3189588" y="3435898"/>
              <a:ext cx="238662" cy="776111"/>
            </a:xfrm>
            <a:prstGeom prst="rect">
              <a:avLst/>
            </a:prstGeom>
            <a:solidFill>
              <a:srgbClr val="80BD41">
                <a:alpha val="100000"/>
              </a:srgbClr>
            </a:solidFill>
          </p:spPr>
          <p:txBody>
            <a:bodyPr/>
            <a:lstStyle/>
            <a:p/>
          </p:txBody>
        </p:sp>
        <p:sp>
          <p:nvSpPr>
            <p:cNvPr id="42" name="rc42"/>
            <p:cNvSpPr/>
            <p:nvPr/>
          </p:nvSpPr>
          <p:spPr>
            <a:xfrm>
              <a:off x="3189588" y="3241879"/>
              <a:ext cx="238662" cy="194018"/>
            </a:xfrm>
            <a:prstGeom prst="rect">
              <a:avLst/>
            </a:prstGeom>
            <a:solidFill>
              <a:srgbClr val="1CABE2">
                <a:alpha val="100000"/>
              </a:srgbClr>
            </a:solidFill>
          </p:spPr>
          <p:txBody>
            <a:bodyPr/>
            <a:lstStyle/>
            <a:p/>
          </p:txBody>
        </p:sp>
        <p:sp>
          <p:nvSpPr>
            <p:cNvPr id="43" name="rc43"/>
            <p:cNvSpPr/>
            <p:nvPr/>
          </p:nvSpPr>
          <p:spPr>
            <a:xfrm>
              <a:off x="3454768" y="3346882"/>
              <a:ext cx="238662" cy="865127"/>
            </a:xfrm>
            <a:prstGeom prst="rect">
              <a:avLst/>
            </a:prstGeom>
            <a:solidFill>
              <a:srgbClr val="80BD41">
                <a:alpha val="100000"/>
              </a:srgbClr>
            </a:solidFill>
          </p:spPr>
          <p:txBody>
            <a:bodyPr/>
            <a:lstStyle/>
            <a:p/>
          </p:txBody>
        </p:sp>
        <p:sp>
          <p:nvSpPr>
            <p:cNvPr id="44" name="rc44"/>
            <p:cNvSpPr/>
            <p:nvPr/>
          </p:nvSpPr>
          <p:spPr>
            <a:xfrm>
              <a:off x="3454768" y="3217618"/>
              <a:ext cx="238662" cy="129264"/>
            </a:xfrm>
            <a:prstGeom prst="rect">
              <a:avLst/>
            </a:prstGeom>
            <a:solidFill>
              <a:srgbClr val="1CABE2">
                <a:alpha val="100000"/>
              </a:srgbClr>
            </a:solidFill>
          </p:spPr>
          <p:txBody>
            <a:bodyPr/>
            <a:lstStyle/>
            <a:p/>
          </p:txBody>
        </p:sp>
        <p:sp>
          <p:nvSpPr>
            <p:cNvPr id="45" name="rc45"/>
            <p:cNvSpPr/>
            <p:nvPr/>
          </p:nvSpPr>
          <p:spPr>
            <a:xfrm>
              <a:off x="3719949" y="3255708"/>
              <a:ext cx="238662" cy="956300"/>
            </a:xfrm>
            <a:prstGeom prst="rect">
              <a:avLst/>
            </a:prstGeom>
            <a:solidFill>
              <a:srgbClr val="80BD41">
                <a:alpha val="100000"/>
              </a:srgbClr>
            </a:solidFill>
          </p:spPr>
          <p:txBody>
            <a:bodyPr/>
            <a:lstStyle/>
            <a:p/>
          </p:txBody>
        </p:sp>
        <p:sp>
          <p:nvSpPr>
            <p:cNvPr id="46" name="rc46"/>
            <p:cNvSpPr/>
            <p:nvPr/>
          </p:nvSpPr>
          <p:spPr>
            <a:xfrm>
              <a:off x="3719949" y="3194670"/>
              <a:ext cx="238662" cy="61038"/>
            </a:xfrm>
            <a:prstGeom prst="rect">
              <a:avLst/>
            </a:prstGeom>
            <a:solidFill>
              <a:srgbClr val="1CABE2">
                <a:alpha val="100000"/>
              </a:srgbClr>
            </a:solidFill>
          </p:spPr>
          <p:txBody>
            <a:bodyPr/>
            <a:lstStyle/>
            <a:p/>
          </p:txBody>
        </p:sp>
        <p:sp>
          <p:nvSpPr>
            <p:cNvPr id="47" name="rc47"/>
            <p:cNvSpPr/>
            <p:nvPr/>
          </p:nvSpPr>
          <p:spPr>
            <a:xfrm>
              <a:off x="3985130" y="3350016"/>
              <a:ext cx="238662" cy="861993"/>
            </a:xfrm>
            <a:prstGeom prst="rect">
              <a:avLst/>
            </a:prstGeom>
            <a:solidFill>
              <a:srgbClr val="80BD41">
                <a:alpha val="100000"/>
              </a:srgbClr>
            </a:solidFill>
          </p:spPr>
          <p:txBody>
            <a:bodyPr/>
            <a:lstStyle/>
            <a:p/>
          </p:txBody>
        </p:sp>
        <p:sp>
          <p:nvSpPr>
            <p:cNvPr id="48" name="rc48"/>
            <p:cNvSpPr/>
            <p:nvPr/>
          </p:nvSpPr>
          <p:spPr>
            <a:xfrm>
              <a:off x="3985130" y="3173466"/>
              <a:ext cx="238662" cy="176549"/>
            </a:xfrm>
            <a:prstGeom prst="rect">
              <a:avLst/>
            </a:prstGeom>
            <a:solidFill>
              <a:srgbClr val="1CABE2">
                <a:alpha val="100000"/>
              </a:srgbClr>
            </a:solidFill>
          </p:spPr>
          <p:txBody>
            <a:bodyPr/>
            <a:lstStyle/>
            <a:p/>
          </p:txBody>
        </p:sp>
        <p:sp>
          <p:nvSpPr>
            <p:cNvPr id="49" name="rc49"/>
            <p:cNvSpPr/>
            <p:nvPr/>
          </p:nvSpPr>
          <p:spPr>
            <a:xfrm>
              <a:off x="4250311" y="3356714"/>
              <a:ext cx="238662" cy="855294"/>
            </a:xfrm>
            <a:prstGeom prst="rect">
              <a:avLst/>
            </a:prstGeom>
            <a:solidFill>
              <a:srgbClr val="80BD41">
                <a:alpha val="100000"/>
              </a:srgbClr>
            </a:solidFill>
          </p:spPr>
          <p:txBody>
            <a:bodyPr/>
            <a:lstStyle/>
            <a:p/>
          </p:txBody>
        </p:sp>
        <p:sp>
          <p:nvSpPr>
            <p:cNvPr id="50" name="rc50"/>
            <p:cNvSpPr/>
            <p:nvPr/>
          </p:nvSpPr>
          <p:spPr>
            <a:xfrm>
              <a:off x="4250311" y="3156091"/>
              <a:ext cx="238662" cy="200623"/>
            </a:xfrm>
            <a:prstGeom prst="rect">
              <a:avLst/>
            </a:prstGeom>
            <a:solidFill>
              <a:srgbClr val="1CABE2">
                <a:alpha val="100000"/>
              </a:srgbClr>
            </a:solidFill>
          </p:spPr>
          <p:txBody>
            <a:bodyPr/>
            <a:lstStyle/>
            <a:p/>
          </p:txBody>
        </p:sp>
        <p:sp>
          <p:nvSpPr>
            <p:cNvPr id="51" name="rc51"/>
            <p:cNvSpPr/>
            <p:nvPr/>
          </p:nvSpPr>
          <p:spPr>
            <a:xfrm>
              <a:off x="4515492" y="3377073"/>
              <a:ext cx="238662" cy="834935"/>
            </a:xfrm>
            <a:prstGeom prst="rect">
              <a:avLst/>
            </a:prstGeom>
            <a:solidFill>
              <a:srgbClr val="80BD41">
                <a:alpha val="100000"/>
              </a:srgbClr>
            </a:solidFill>
          </p:spPr>
          <p:txBody>
            <a:bodyPr/>
            <a:lstStyle/>
            <a:p/>
          </p:txBody>
        </p:sp>
        <p:sp>
          <p:nvSpPr>
            <p:cNvPr id="52" name="rc52"/>
            <p:cNvSpPr/>
            <p:nvPr/>
          </p:nvSpPr>
          <p:spPr>
            <a:xfrm>
              <a:off x="4515492" y="3141587"/>
              <a:ext cx="238662" cy="235486"/>
            </a:xfrm>
            <a:prstGeom prst="rect">
              <a:avLst/>
            </a:prstGeom>
            <a:solidFill>
              <a:srgbClr val="1CABE2">
                <a:alpha val="100000"/>
              </a:srgbClr>
            </a:solidFill>
          </p:spPr>
          <p:txBody>
            <a:bodyPr/>
            <a:lstStyle/>
            <a:p/>
          </p:txBody>
        </p:sp>
        <p:sp>
          <p:nvSpPr>
            <p:cNvPr id="53" name="rc53"/>
            <p:cNvSpPr/>
            <p:nvPr/>
          </p:nvSpPr>
          <p:spPr>
            <a:xfrm>
              <a:off x="4780672" y="3357352"/>
              <a:ext cx="238662" cy="854656"/>
            </a:xfrm>
            <a:prstGeom prst="rect">
              <a:avLst/>
            </a:prstGeom>
            <a:solidFill>
              <a:srgbClr val="80BD41">
                <a:alpha val="100000"/>
              </a:srgbClr>
            </a:solidFill>
          </p:spPr>
          <p:txBody>
            <a:bodyPr/>
            <a:lstStyle/>
            <a:p/>
          </p:txBody>
        </p:sp>
        <p:sp>
          <p:nvSpPr>
            <p:cNvPr id="54" name="rc54"/>
            <p:cNvSpPr/>
            <p:nvPr/>
          </p:nvSpPr>
          <p:spPr>
            <a:xfrm>
              <a:off x="4780672" y="3130159"/>
              <a:ext cx="238662" cy="227192"/>
            </a:xfrm>
            <a:prstGeom prst="rect">
              <a:avLst/>
            </a:prstGeom>
            <a:solidFill>
              <a:srgbClr val="1CABE2">
                <a:alpha val="100000"/>
              </a:srgbClr>
            </a:solidFill>
          </p:spPr>
          <p:txBody>
            <a:bodyPr/>
            <a:lstStyle/>
            <a:p/>
          </p:txBody>
        </p:sp>
        <p:sp>
          <p:nvSpPr>
            <p:cNvPr id="55" name="rc55"/>
            <p:cNvSpPr/>
            <p:nvPr/>
          </p:nvSpPr>
          <p:spPr>
            <a:xfrm>
              <a:off x="5045853" y="3272164"/>
              <a:ext cx="238662" cy="939844"/>
            </a:xfrm>
            <a:prstGeom prst="rect">
              <a:avLst/>
            </a:prstGeom>
            <a:solidFill>
              <a:srgbClr val="80BD41">
                <a:alpha val="100000"/>
              </a:srgbClr>
            </a:solidFill>
          </p:spPr>
          <p:txBody>
            <a:bodyPr/>
            <a:lstStyle/>
            <a:p/>
          </p:txBody>
        </p:sp>
        <p:sp>
          <p:nvSpPr>
            <p:cNvPr id="56" name="rc56"/>
            <p:cNvSpPr/>
            <p:nvPr/>
          </p:nvSpPr>
          <p:spPr>
            <a:xfrm>
              <a:off x="5045853" y="3119164"/>
              <a:ext cx="238662" cy="153000"/>
            </a:xfrm>
            <a:prstGeom prst="rect">
              <a:avLst/>
            </a:prstGeom>
            <a:solidFill>
              <a:srgbClr val="1CABE2">
                <a:alpha val="100000"/>
              </a:srgbClr>
            </a:solidFill>
          </p:spPr>
          <p:txBody>
            <a:bodyPr/>
            <a:lstStyle/>
            <a:p/>
          </p:txBody>
        </p:sp>
        <p:sp>
          <p:nvSpPr>
            <p:cNvPr id="57" name="rc57"/>
            <p:cNvSpPr/>
            <p:nvPr/>
          </p:nvSpPr>
          <p:spPr>
            <a:xfrm>
              <a:off x="5311034" y="3217111"/>
              <a:ext cx="238662" cy="994897"/>
            </a:xfrm>
            <a:prstGeom prst="rect">
              <a:avLst/>
            </a:prstGeom>
            <a:solidFill>
              <a:srgbClr val="80BD41">
                <a:alpha val="100000"/>
              </a:srgbClr>
            </a:solidFill>
          </p:spPr>
          <p:txBody>
            <a:bodyPr/>
            <a:lstStyle/>
            <a:p/>
          </p:txBody>
        </p:sp>
        <p:sp>
          <p:nvSpPr>
            <p:cNvPr id="58" name="rc58"/>
            <p:cNvSpPr/>
            <p:nvPr/>
          </p:nvSpPr>
          <p:spPr>
            <a:xfrm>
              <a:off x="5311034" y="3106573"/>
              <a:ext cx="238662" cy="110537"/>
            </a:xfrm>
            <a:prstGeom prst="rect">
              <a:avLst/>
            </a:prstGeom>
            <a:solidFill>
              <a:srgbClr val="1CABE2">
                <a:alpha val="100000"/>
              </a:srgbClr>
            </a:solidFill>
          </p:spPr>
          <p:txBody>
            <a:bodyPr/>
            <a:lstStyle/>
            <a:p/>
          </p:txBody>
        </p:sp>
        <p:sp>
          <p:nvSpPr>
            <p:cNvPr id="59" name="rc59"/>
            <p:cNvSpPr/>
            <p:nvPr/>
          </p:nvSpPr>
          <p:spPr>
            <a:xfrm>
              <a:off x="5576215" y="3149130"/>
              <a:ext cx="238662" cy="1062879"/>
            </a:xfrm>
            <a:prstGeom prst="rect">
              <a:avLst/>
            </a:prstGeom>
            <a:solidFill>
              <a:srgbClr val="80BD41">
                <a:alpha val="100000"/>
              </a:srgbClr>
            </a:solidFill>
          </p:spPr>
          <p:txBody>
            <a:bodyPr/>
            <a:lstStyle/>
            <a:p/>
          </p:txBody>
        </p:sp>
        <p:sp>
          <p:nvSpPr>
            <p:cNvPr id="60" name="rc60"/>
            <p:cNvSpPr/>
            <p:nvPr/>
          </p:nvSpPr>
          <p:spPr>
            <a:xfrm>
              <a:off x="5576215" y="3093195"/>
              <a:ext cx="238662" cy="55935"/>
            </a:xfrm>
            <a:prstGeom prst="rect">
              <a:avLst/>
            </a:prstGeom>
            <a:solidFill>
              <a:srgbClr val="1CABE2">
                <a:alpha val="100000"/>
              </a:srgbClr>
            </a:solidFill>
          </p:spPr>
          <p:txBody>
            <a:bodyPr/>
            <a:lstStyle/>
            <a:p/>
          </p:txBody>
        </p:sp>
        <p:sp>
          <p:nvSpPr>
            <p:cNvPr id="61" name="rc61"/>
            <p:cNvSpPr/>
            <p:nvPr/>
          </p:nvSpPr>
          <p:spPr>
            <a:xfrm>
              <a:off x="5841395" y="3146897"/>
              <a:ext cx="238662" cy="1065112"/>
            </a:xfrm>
            <a:prstGeom prst="rect">
              <a:avLst/>
            </a:prstGeom>
            <a:solidFill>
              <a:srgbClr val="80BD41">
                <a:alpha val="100000"/>
              </a:srgbClr>
            </a:solidFill>
          </p:spPr>
          <p:txBody>
            <a:bodyPr/>
            <a:lstStyle/>
            <a:p/>
          </p:txBody>
        </p:sp>
        <p:sp>
          <p:nvSpPr>
            <p:cNvPr id="62" name="rc62"/>
            <p:cNvSpPr/>
            <p:nvPr/>
          </p:nvSpPr>
          <p:spPr>
            <a:xfrm>
              <a:off x="5841395" y="3078915"/>
              <a:ext cx="238662" cy="67981"/>
            </a:xfrm>
            <a:prstGeom prst="rect">
              <a:avLst/>
            </a:prstGeom>
            <a:solidFill>
              <a:srgbClr val="1CABE2">
                <a:alpha val="100000"/>
              </a:srgbClr>
            </a:solidFill>
          </p:spPr>
          <p:txBody>
            <a:bodyPr/>
            <a:lstStyle/>
            <a:p/>
          </p:txBody>
        </p:sp>
        <p:sp>
          <p:nvSpPr>
            <p:cNvPr id="63" name="rc63"/>
            <p:cNvSpPr/>
            <p:nvPr/>
          </p:nvSpPr>
          <p:spPr>
            <a:xfrm>
              <a:off x="6106576" y="3174198"/>
              <a:ext cx="238662" cy="1037810"/>
            </a:xfrm>
            <a:prstGeom prst="rect">
              <a:avLst/>
            </a:prstGeom>
            <a:solidFill>
              <a:srgbClr val="80BD41">
                <a:alpha val="100000"/>
              </a:srgbClr>
            </a:solidFill>
          </p:spPr>
          <p:txBody>
            <a:bodyPr/>
            <a:lstStyle/>
            <a:p/>
          </p:txBody>
        </p:sp>
        <p:sp>
          <p:nvSpPr>
            <p:cNvPr id="64" name="rc64"/>
            <p:cNvSpPr/>
            <p:nvPr/>
          </p:nvSpPr>
          <p:spPr>
            <a:xfrm>
              <a:off x="6106576" y="3058894"/>
              <a:ext cx="238662" cy="115303"/>
            </a:xfrm>
            <a:prstGeom prst="rect">
              <a:avLst/>
            </a:prstGeom>
            <a:solidFill>
              <a:srgbClr val="1CABE2">
                <a:alpha val="100000"/>
              </a:srgbClr>
            </a:solidFill>
          </p:spPr>
          <p:txBody>
            <a:bodyPr/>
            <a:lstStyle/>
            <a:p/>
          </p:txBody>
        </p:sp>
        <p:sp>
          <p:nvSpPr>
            <p:cNvPr id="65" name="rc65"/>
            <p:cNvSpPr/>
            <p:nvPr/>
          </p:nvSpPr>
          <p:spPr>
            <a:xfrm>
              <a:off x="6371757" y="3179508"/>
              <a:ext cx="238662" cy="1032500"/>
            </a:xfrm>
            <a:prstGeom prst="rect">
              <a:avLst/>
            </a:prstGeom>
            <a:solidFill>
              <a:srgbClr val="80BD41">
                <a:alpha val="100000"/>
              </a:srgbClr>
            </a:solidFill>
          </p:spPr>
          <p:txBody>
            <a:bodyPr/>
            <a:lstStyle/>
            <a:p/>
          </p:txBody>
        </p:sp>
        <p:sp>
          <p:nvSpPr>
            <p:cNvPr id="66" name="rc66"/>
            <p:cNvSpPr/>
            <p:nvPr/>
          </p:nvSpPr>
          <p:spPr>
            <a:xfrm>
              <a:off x="6371757" y="3038704"/>
              <a:ext cx="238662" cy="140804"/>
            </a:xfrm>
            <a:prstGeom prst="rect">
              <a:avLst/>
            </a:prstGeom>
            <a:solidFill>
              <a:srgbClr val="1CABE2">
                <a:alpha val="100000"/>
              </a:srgbClr>
            </a:solidFill>
          </p:spPr>
          <p:txBody>
            <a:bodyPr/>
            <a:lstStyle/>
            <a:p/>
          </p:txBody>
        </p:sp>
        <p:sp>
          <p:nvSpPr>
            <p:cNvPr id="67" name="rc67"/>
            <p:cNvSpPr/>
            <p:nvPr/>
          </p:nvSpPr>
          <p:spPr>
            <a:xfrm>
              <a:off x="6636938" y="3213959"/>
              <a:ext cx="238662" cy="998050"/>
            </a:xfrm>
            <a:prstGeom prst="rect">
              <a:avLst/>
            </a:prstGeom>
            <a:solidFill>
              <a:srgbClr val="80BD41">
                <a:alpha val="100000"/>
              </a:srgbClr>
            </a:solidFill>
          </p:spPr>
          <p:txBody>
            <a:bodyPr/>
            <a:lstStyle/>
            <a:p/>
          </p:txBody>
        </p:sp>
        <p:sp>
          <p:nvSpPr>
            <p:cNvPr id="68" name="rc68"/>
            <p:cNvSpPr/>
            <p:nvPr/>
          </p:nvSpPr>
          <p:spPr>
            <a:xfrm>
              <a:off x="6636938" y="3023843"/>
              <a:ext cx="238662" cy="190115"/>
            </a:xfrm>
            <a:prstGeom prst="rect">
              <a:avLst/>
            </a:prstGeom>
            <a:solidFill>
              <a:srgbClr val="1CABE2">
                <a:alpha val="100000"/>
              </a:srgbClr>
            </a:solidFill>
          </p:spPr>
          <p:txBody>
            <a:bodyPr/>
            <a:lstStyle/>
            <a:p/>
          </p:txBody>
        </p:sp>
        <p:sp>
          <p:nvSpPr>
            <p:cNvPr id="69" name="rc69"/>
            <p:cNvSpPr/>
            <p:nvPr/>
          </p:nvSpPr>
          <p:spPr>
            <a:xfrm>
              <a:off x="6902119" y="3114510"/>
              <a:ext cx="238662" cy="1097498"/>
            </a:xfrm>
            <a:prstGeom prst="rect">
              <a:avLst/>
            </a:prstGeom>
            <a:solidFill>
              <a:srgbClr val="80BD41">
                <a:alpha val="100000"/>
              </a:srgbClr>
            </a:solidFill>
          </p:spPr>
          <p:txBody>
            <a:bodyPr/>
            <a:lstStyle/>
            <a:p/>
          </p:txBody>
        </p:sp>
        <p:sp>
          <p:nvSpPr>
            <p:cNvPr id="70" name="rc70"/>
            <p:cNvSpPr/>
            <p:nvPr/>
          </p:nvSpPr>
          <p:spPr>
            <a:xfrm>
              <a:off x="6902119" y="3005961"/>
              <a:ext cx="238662" cy="108548"/>
            </a:xfrm>
            <a:prstGeom prst="rect">
              <a:avLst/>
            </a:prstGeom>
            <a:solidFill>
              <a:srgbClr val="1CABE2">
                <a:alpha val="100000"/>
              </a:srgbClr>
            </a:solidFill>
          </p:spPr>
          <p:txBody>
            <a:bodyPr/>
            <a:lstStyle/>
            <a:p/>
          </p:txBody>
        </p:sp>
        <p:sp>
          <p:nvSpPr>
            <p:cNvPr id="71" name="rc71"/>
            <p:cNvSpPr/>
            <p:nvPr/>
          </p:nvSpPr>
          <p:spPr>
            <a:xfrm>
              <a:off x="7167299" y="3132617"/>
              <a:ext cx="238662" cy="1079391"/>
            </a:xfrm>
            <a:prstGeom prst="rect">
              <a:avLst/>
            </a:prstGeom>
            <a:solidFill>
              <a:srgbClr val="80BD41">
                <a:alpha val="100000"/>
              </a:srgbClr>
            </a:solidFill>
          </p:spPr>
          <p:txBody>
            <a:bodyPr/>
            <a:lstStyle/>
            <a:p/>
          </p:txBody>
        </p:sp>
        <p:sp>
          <p:nvSpPr>
            <p:cNvPr id="72" name="rc72"/>
            <p:cNvSpPr/>
            <p:nvPr/>
          </p:nvSpPr>
          <p:spPr>
            <a:xfrm>
              <a:off x="7167299" y="2985434"/>
              <a:ext cx="238662" cy="147183"/>
            </a:xfrm>
            <a:prstGeom prst="rect">
              <a:avLst/>
            </a:prstGeom>
            <a:solidFill>
              <a:srgbClr val="1CABE2">
                <a:alpha val="100000"/>
              </a:srgbClr>
            </a:solidFill>
          </p:spPr>
          <p:txBody>
            <a:bodyPr/>
            <a:lstStyle/>
            <a:p/>
          </p:txBody>
        </p:sp>
        <p:sp>
          <p:nvSpPr>
            <p:cNvPr id="73" name="rc73"/>
            <p:cNvSpPr/>
            <p:nvPr/>
          </p:nvSpPr>
          <p:spPr>
            <a:xfrm>
              <a:off x="7432480" y="3141380"/>
              <a:ext cx="238662" cy="1070628"/>
            </a:xfrm>
            <a:prstGeom prst="rect">
              <a:avLst/>
            </a:prstGeom>
            <a:solidFill>
              <a:srgbClr val="80BD41">
                <a:alpha val="100000"/>
              </a:srgbClr>
            </a:solidFill>
          </p:spPr>
          <p:txBody>
            <a:bodyPr/>
            <a:lstStyle/>
            <a:p/>
          </p:txBody>
        </p:sp>
        <p:sp>
          <p:nvSpPr>
            <p:cNvPr id="74" name="rc74"/>
            <p:cNvSpPr/>
            <p:nvPr/>
          </p:nvSpPr>
          <p:spPr>
            <a:xfrm>
              <a:off x="7432480" y="2967083"/>
              <a:ext cx="238662" cy="174297"/>
            </a:xfrm>
            <a:prstGeom prst="rect">
              <a:avLst/>
            </a:prstGeom>
            <a:solidFill>
              <a:srgbClr val="1CABE2">
                <a:alpha val="100000"/>
              </a:srgbClr>
            </a:solidFill>
          </p:spPr>
          <p:txBody>
            <a:bodyPr/>
            <a:lstStyle/>
            <a:p/>
          </p:txBody>
        </p:sp>
        <p:sp>
          <p:nvSpPr>
            <p:cNvPr id="75" name="rc75"/>
            <p:cNvSpPr/>
            <p:nvPr/>
          </p:nvSpPr>
          <p:spPr>
            <a:xfrm>
              <a:off x="7697661" y="3109332"/>
              <a:ext cx="238662" cy="1102677"/>
            </a:xfrm>
            <a:prstGeom prst="rect">
              <a:avLst/>
            </a:prstGeom>
            <a:solidFill>
              <a:srgbClr val="80BD41">
                <a:alpha val="100000"/>
              </a:srgbClr>
            </a:solidFill>
          </p:spPr>
          <p:txBody>
            <a:bodyPr/>
            <a:lstStyle/>
            <a:p/>
          </p:txBody>
        </p:sp>
        <p:sp>
          <p:nvSpPr>
            <p:cNvPr id="76" name="rc76"/>
            <p:cNvSpPr/>
            <p:nvPr/>
          </p:nvSpPr>
          <p:spPr>
            <a:xfrm>
              <a:off x="7697661" y="2944566"/>
              <a:ext cx="238662" cy="164765"/>
            </a:xfrm>
            <a:prstGeom prst="rect">
              <a:avLst/>
            </a:prstGeom>
            <a:solidFill>
              <a:srgbClr val="1CABE2">
                <a:alpha val="100000"/>
              </a:srgbClr>
            </a:solidFill>
          </p:spPr>
          <p:txBody>
            <a:bodyPr/>
            <a:lstStyle/>
            <a:p/>
          </p:txBody>
        </p:sp>
        <p:sp>
          <p:nvSpPr>
            <p:cNvPr id="77" name="rc77"/>
            <p:cNvSpPr/>
            <p:nvPr/>
          </p:nvSpPr>
          <p:spPr>
            <a:xfrm>
              <a:off x="7962842" y="3039061"/>
              <a:ext cx="238662" cy="1172948"/>
            </a:xfrm>
            <a:prstGeom prst="rect">
              <a:avLst/>
            </a:prstGeom>
            <a:solidFill>
              <a:srgbClr val="80BD41">
                <a:alpha val="100000"/>
              </a:srgbClr>
            </a:solidFill>
          </p:spPr>
          <p:txBody>
            <a:bodyPr/>
            <a:lstStyle/>
            <a:p/>
          </p:txBody>
        </p:sp>
        <p:sp>
          <p:nvSpPr>
            <p:cNvPr id="78" name="rc78"/>
            <p:cNvSpPr/>
            <p:nvPr/>
          </p:nvSpPr>
          <p:spPr>
            <a:xfrm>
              <a:off x="7962842" y="2923063"/>
              <a:ext cx="238662" cy="115998"/>
            </a:xfrm>
            <a:prstGeom prst="rect">
              <a:avLst/>
            </a:prstGeom>
            <a:solidFill>
              <a:srgbClr val="1CABE2">
                <a:alpha val="100000"/>
              </a:srgbClr>
            </a:solidFill>
          </p:spPr>
          <p:txBody>
            <a:bodyPr/>
            <a:lstStyle/>
            <a:p/>
          </p:txBody>
        </p:sp>
        <p:sp>
          <p:nvSpPr>
            <p:cNvPr id="79" name="pl79"/>
            <p:cNvSpPr/>
            <p:nvPr/>
          </p:nvSpPr>
          <p:spPr>
            <a:xfrm>
              <a:off x="1452654" y="2171156"/>
              <a:ext cx="6629519" cy="365205"/>
            </a:xfrm>
            <a:custGeom>
              <a:avLst/>
              <a:pathLst>
                <a:path w="6629519" h="365205">
                  <a:moveTo>
                    <a:pt x="0" y="214826"/>
                  </a:moveTo>
                  <a:lnTo>
                    <a:pt x="265180" y="214826"/>
                  </a:lnTo>
                  <a:lnTo>
                    <a:pt x="530361" y="236309"/>
                  </a:lnTo>
                  <a:lnTo>
                    <a:pt x="795542" y="257791"/>
                  </a:lnTo>
                  <a:lnTo>
                    <a:pt x="1060723" y="257791"/>
                  </a:lnTo>
                  <a:lnTo>
                    <a:pt x="1325903" y="279274"/>
                  </a:lnTo>
                  <a:lnTo>
                    <a:pt x="1591084" y="300757"/>
                  </a:lnTo>
                  <a:lnTo>
                    <a:pt x="1856265" y="322239"/>
                  </a:lnTo>
                  <a:lnTo>
                    <a:pt x="2121446" y="171861"/>
                  </a:lnTo>
                  <a:lnTo>
                    <a:pt x="2386626" y="21482"/>
                  </a:lnTo>
                  <a:lnTo>
                    <a:pt x="2651807" y="257791"/>
                  </a:lnTo>
                  <a:lnTo>
                    <a:pt x="2916988" y="300757"/>
                  </a:lnTo>
                  <a:lnTo>
                    <a:pt x="3182169" y="365205"/>
                  </a:lnTo>
                  <a:lnTo>
                    <a:pt x="3447350" y="343722"/>
                  </a:lnTo>
                  <a:lnTo>
                    <a:pt x="3712530" y="193343"/>
                  </a:lnTo>
                  <a:lnTo>
                    <a:pt x="3977711" y="107413"/>
                  </a:lnTo>
                  <a:lnTo>
                    <a:pt x="4242892" y="0"/>
                  </a:lnTo>
                  <a:lnTo>
                    <a:pt x="4508073" y="21482"/>
                  </a:lnTo>
                  <a:lnTo>
                    <a:pt x="4773253" y="107413"/>
                  </a:lnTo>
                  <a:lnTo>
                    <a:pt x="5038434" y="150378"/>
                  </a:lnTo>
                  <a:lnTo>
                    <a:pt x="5303615" y="236309"/>
                  </a:lnTo>
                  <a:lnTo>
                    <a:pt x="5568796" y="85930"/>
                  </a:lnTo>
                  <a:lnTo>
                    <a:pt x="5833977" y="150378"/>
                  </a:lnTo>
                  <a:lnTo>
                    <a:pt x="6099157" y="193343"/>
                  </a:lnTo>
                  <a:lnTo>
                    <a:pt x="6364338" y="171861"/>
                  </a:lnTo>
                  <a:lnTo>
                    <a:pt x="6629519" y="85930"/>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4044172"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90" name="tx90"/>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1" name="tx91"/>
            <p:cNvSpPr/>
            <p:nvPr/>
          </p:nvSpPr>
          <p:spPr>
            <a:xfrm>
              <a:off x="1335100" y="3275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426.5</a:t>
              </a:r>
            </a:p>
          </p:txBody>
        </p:sp>
        <p:sp>
          <p:nvSpPr>
            <p:cNvPr id="92" name="tx92"/>
            <p:cNvSpPr/>
            <p:nvPr/>
          </p:nvSpPr>
          <p:spPr>
            <a:xfrm>
              <a:off x="2661004" y="31611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487.6</a:t>
              </a:r>
            </a:p>
          </p:txBody>
        </p:sp>
        <p:sp>
          <p:nvSpPr>
            <p:cNvPr id="93" name="tx93"/>
            <p:cNvSpPr/>
            <p:nvPr/>
          </p:nvSpPr>
          <p:spPr>
            <a:xfrm>
              <a:off x="3986908" y="30374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553.5</a:t>
              </a:r>
            </a:p>
          </p:txBody>
        </p:sp>
        <p:sp>
          <p:nvSpPr>
            <p:cNvPr id="94" name="tx94"/>
            <p:cNvSpPr/>
            <p:nvPr/>
          </p:nvSpPr>
          <p:spPr>
            <a:xfrm>
              <a:off x="5312812" y="2970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589.1</a:t>
              </a:r>
            </a:p>
          </p:txBody>
        </p:sp>
        <p:sp>
          <p:nvSpPr>
            <p:cNvPr id="95" name="tx95"/>
            <p:cNvSpPr/>
            <p:nvPr/>
          </p:nvSpPr>
          <p:spPr>
            <a:xfrm>
              <a:off x="6373535" y="2902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625.3</a:t>
              </a:r>
            </a:p>
          </p:txBody>
        </p:sp>
        <p:sp>
          <p:nvSpPr>
            <p:cNvPr id="96" name="tx96"/>
            <p:cNvSpPr/>
            <p:nvPr/>
          </p:nvSpPr>
          <p:spPr>
            <a:xfrm>
              <a:off x="6638716" y="2887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633.2</a:t>
              </a:r>
            </a:p>
          </p:txBody>
        </p:sp>
        <p:sp>
          <p:nvSpPr>
            <p:cNvPr id="97" name="tx97"/>
            <p:cNvSpPr/>
            <p:nvPr/>
          </p:nvSpPr>
          <p:spPr>
            <a:xfrm>
              <a:off x="6903896" y="28700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642.7</a:t>
              </a:r>
            </a:p>
          </p:txBody>
        </p:sp>
        <p:sp>
          <p:nvSpPr>
            <p:cNvPr id="98" name="tx98"/>
            <p:cNvSpPr/>
            <p:nvPr/>
          </p:nvSpPr>
          <p:spPr>
            <a:xfrm>
              <a:off x="7169077" y="28494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99" name="tx99"/>
            <p:cNvSpPr/>
            <p:nvPr/>
          </p:nvSpPr>
          <p:spPr>
            <a:xfrm>
              <a:off x="7434258" y="2831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663.5</a:t>
              </a:r>
            </a:p>
          </p:txBody>
        </p:sp>
        <p:sp>
          <p:nvSpPr>
            <p:cNvPr id="100" name="tx100"/>
            <p:cNvSpPr/>
            <p:nvPr/>
          </p:nvSpPr>
          <p:spPr>
            <a:xfrm>
              <a:off x="7699439" y="2808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675.5</a:t>
              </a:r>
            </a:p>
          </p:txBody>
        </p:sp>
        <p:sp>
          <p:nvSpPr>
            <p:cNvPr id="101" name="tx101"/>
            <p:cNvSpPr/>
            <p:nvPr/>
          </p:nvSpPr>
          <p:spPr>
            <a:xfrm>
              <a:off x="7964620" y="2787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686.9</a:t>
              </a:r>
            </a:p>
          </p:txBody>
        </p:sp>
        <p:sp>
          <p:nvSpPr>
            <p:cNvPr id="102" name="pl102"/>
            <p:cNvSpPr/>
            <p:nvPr/>
          </p:nvSpPr>
          <p:spPr>
            <a:xfrm>
              <a:off x="1452654"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38367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362.5</a:t>
              </a:r>
            </a:p>
          </p:txBody>
        </p:sp>
        <p:sp>
          <p:nvSpPr>
            <p:cNvPr id="114" name="tx114"/>
            <p:cNvSpPr/>
            <p:nvPr/>
          </p:nvSpPr>
          <p:spPr>
            <a:xfrm>
              <a:off x="1400403" y="34366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5" name="tx115"/>
            <p:cNvSpPr/>
            <p:nvPr/>
          </p:nvSpPr>
          <p:spPr>
            <a:xfrm>
              <a:off x="2661004" y="3801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399.8</a:t>
              </a:r>
            </a:p>
          </p:txBody>
        </p:sp>
        <p:sp>
          <p:nvSpPr>
            <p:cNvPr id="116" name="tx116"/>
            <p:cNvSpPr/>
            <p:nvPr/>
          </p:nvSpPr>
          <p:spPr>
            <a:xfrm>
              <a:off x="2687130" y="3344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a:t>
              </a:r>
            </a:p>
          </p:txBody>
        </p:sp>
        <p:sp>
          <p:nvSpPr>
            <p:cNvPr id="117" name="tx117"/>
            <p:cNvSpPr/>
            <p:nvPr/>
          </p:nvSpPr>
          <p:spPr>
            <a:xfrm>
              <a:off x="3986908" y="3745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459.4</a:t>
              </a:r>
            </a:p>
          </p:txBody>
        </p:sp>
        <p:sp>
          <p:nvSpPr>
            <p:cNvPr id="118" name="tx118"/>
            <p:cNvSpPr/>
            <p:nvPr/>
          </p:nvSpPr>
          <p:spPr>
            <a:xfrm>
              <a:off x="4013033" y="3226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9" name="tx119"/>
            <p:cNvSpPr/>
            <p:nvPr/>
          </p:nvSpPr>
          <p:spPr>
            <a:xfrm>
              <a:off x="5312812" y="3679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20" name="tx120"/>
            <p:cNvSpPr/>
            <p:nvPr/>
          </p:nvSpPr>
          <p:spPr>
            <a:xfrm>
              <a:off x="5338937" y="3126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a:t>
              </a:r>
            </a:p>
          </p:txBody>
        </p:sp>
        <p:sp>
          <p:nvSpPr>
            <p:cNvPr id="121" name="tx121"/>
            <p:cNvSpPr/>
            <p:nvPr/>
          </p:nvSpPr>
          <p:spPr>
            <a:xfrm>
              <a:off x="6373535" y="3660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550.3</a:t>
              </a:r>
            </a:p>
          </p:txBody>
        </p:sp>
        <p:sp>
          <p:nvSpPr>
            <p:cNvPr id="122" name="tx122"/>
            <p:cNvSpPr/>
            <p:nvPr/>
          </p:nvSpPr>
          <p:spPr>
            <a:xfrm>
              <a:off x="6438837" y="307520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3" name="tx123"/>
            <p:cNvSpPr/>
            <p:nvPr/>
          </p:nvSpPr>
          <p:spPr>
            <a:xfrm>
              <a:off x="6638716" y="36778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531.9</a:t>
              </a:r>
            </a:p>
          </p:txBody>
        </p:sp>
        <p:sp>
          <p:nvSpPr>
            <p:cNvPr id="124" name="tx124"/>
            <p:cNvSpPr/>
            <p:nvPr/>
          </p:nvSpPr>
          <p:spPr>
            <a:xfrm>
              <a:off x="6638716" y="30838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101.3</a:t>
              </a:r>
            </a:p>
          </p:txBody>
        </p:sp>
        <p:sp>
          <p:nvSpPr>
            <p:cNvPr id="125" name="tx125"/>
            <p:cNvSpPr/>
            <p:nvPr/>
          </p:nvSpPr>
          <p:spPr>
            <a:xfrm>
              <a:off x="6903896" y="36282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584.9</a:t>
              </a:r>
            </a:p>
          </p:txBody>
        </p:sp>
        <p:sp>
          <p:nvSpPr>
            <p:cNvPr id="126" name="tx126"/>
            <p:cNvSpPr/>
            <p:nvPr/>
          </p:nvSpPr>
          <p:spPr>
            <a:xfrm>
              <a:off x="6930022" y="3025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27" name="tx127"/>
            <p:cNvSpPr/>
            <p:nvPr/>
          </p:nvSpPr>
          <p:spPr>
            <a:xfrm>
              <a:off x="7169077" y="3637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575.2</a:t>
              </a:r>
            </a:p>
          </p:txBody>
        </p:sp>
        <p:sp>
          <p:nvSpPr>
            <p:cNvPr id="128" name="tx128"/>
            <p:cNvSpPr/>
            <p:nvPr/>
          </p:nvSpPr>
          <p:spPr>
            <a:xfrm>
              <a:off x="7195203" y="3023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29" name="tx129"/>
            <p:cNvSpPr/>
            <p:nvPr/>
          </p:nvSpPr>
          <p:spPr>
            <a:xfrm>
              <a:off x="7434258" y="3641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570.6</a:t>
              </a:r>
            </a:p>
          </p:txBody>
        </p:sp>
        <p:sp>
          <p:nvSpPr>
            <p:cNvPr id="130" name="tx130"/>
            <p:cNvSpPr/>
            <p:nvPr/>
          </p:nvSpPr>
          <p:spPr>
            <a:xfrm>
              <a:off x="7460384" y="3019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92.9</a:t>
              </a:r>
            </a:p>
          </p:txBody>
        </p:sp>
        <p:sp>
          <p:nvSpPr>
            <p:cNvPr id="131" name="tx131"/>
            <p:cNvSpPr/>
            <p:nvPr/>
          </p:nvSpPr>
          <p:spPr>
            <a:xfrm>
              <a:off x="7699439" y="3625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587.7</a:t>
              </a:r>
            </a:p>
          </p:txBody>
        </p:sp>
        <p:sp>
          <p:nvSpPr>
            <p:cNvPr id="132" name="tx132"/>
            <p:cNvSpPr/>
            <p:nvPr/>
          </p:nvSpPr>
          <p:spPr>
            <a:xfrm>
              <a:off x="7725564" y="2991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a:t>
              </a:r>
            </a:p>
          </p:txBody>
        </p:sp>
        <p:sp>
          <p:nvSpPr>
            <p:cNvPr id="133" name="tx133"/>
            <p:cNvSpPr/>
            <p:nvPr/>
          </p:nvSpPr>
          <p:spPr>
            <a:xfrm>
              <a:off x="7964620" y="3590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625.1</a:t>
              </a:r>
            </a:p>
          </p:txBody>
        </p:sp>
        <p:sp>
          <p:nvSpPr>
            <p:cNvPr id="134" name="tx134"/>
            <p:cNvSpPr/>
            <p:nvPr/>
          </p:nvSpPr>
          <p:spPr>
            <a:xfrm>
              <a:off x="7990745" y="2946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690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217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526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654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79633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52747" y="5080163"/>
              <a:ext cx="201456" cy="201456"/>
            </a:xfrm>
            <a:prstGeom prst="rect">
              <a:avLst/>
            </a:prstGeom>
            <a:solidFill>
              <a:srgbClr val="1CABE2">
                <a:alpha val="100000"/>
              </a:srgbClr>
            </a:solidFill>
          </p:spPr>
          <p:txBody>
            <a:bodyPr/>
            <a:lstStyle/>
            <a:p/>
          </p:txBody>
        </p:sp>
        <p:sp>
          <p:nvSpPr>
            <p:cNvPr id="162" name="rc162"/>
            <p:cNvSpPr/>
            <p:nvPr/>
          </p:nvSpPr>
          <p:spPr>
            <a:xfrm>
              <a:off x="5657835" y="5080163"/>
              <a:ext cx="201456" cy="201456"/>
            </a:xfrm>
            <a:prstGeom prst="rect">
              <a:avLst/>
            </a:prstGeom>
            <a:solidFill>
              <a:srgbClr val="80BD41">
                <a:alpha val="100000"/>
              </a:srgbClr>
            </a:solidFill>
          </p:spPr>
          <p:txBody>
            <a:bodyPr/>
            <a:lstStyle/>
            <a:p/>
          </p:txBody>
        </p:sp>
        <p:sp>
          <p:nvSpPr>
            <p:cNvPr id="163" name="tx163"/>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89913" y="1594448"/>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2000-2025</a:t>
              </a:r>
            </a:p>
          </p:txBody>
        </p:sp>
        <p:sp>
          <p:nvSpPr>
            <p:cNvPr id="167" name="pl167"/>
            <p:cNvSpPr/>
            <p:nvPr/>
          </p:nvSpPr>
          <p:spPr>
            <a:xfrm>
              <a:off x="22855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899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943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988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2377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421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65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840557"/>
              <a:ext cx="5239642" cy="124062"/>
            </a:xfrm>
            <a:prstGeom prst="rect">
              <a:avLst/>
            </a:prstGeom>
            <a:solidFill>
              <a:srgbClr val="80BD41">
                <a:alpha val="100000"/>
              </a:srgbClr>
            </a:solidFill>
          </p:spPr>
          <p:txBody>
            <a:bodyPr/>
            <a:lstStyle/>
            <a:p/>
          </p:txBody>
        </p:sp>
        <p:sp>
          <p:nvSpPr>
            <p:cNvPr id="179" name="rc179"/>
            <p:cNvSpPr/>
            <p:nvPr/>
          </p:nvSpPr>
          <p:spPr>
            <a:xfrm>
              <a:off x="6572965" y="5840557"/>
              <a:ext cx="714539" cy="124062"/>
            </a:xfrm>
            <a:prstGeom prst="rect">
              <a:avLst/>
            </a:prstGeom>
            <a:solidFill>
              <a:srgbClr val="1CABE2">
                <a:alpha val="100000"/>
              </a:srgbClr>
            </a:solidFill>
          </p:spPr>
          <p:txBody>
            <a:bodyPr/>
            <a:lstStyle/>
            <a:p/>
          </p:txBody>
        </p:sp>
        <p:sp>
          <p:nvSpPr>
            <p:cNvPr id="180" name="rc180"/>
            <p:cNvSpPr/>
            <p:nvPr/>
          </p:nvSpPr>
          <p:spPr>
            <a:xfrm>
              <a:off x="1333322" y="5685479"/>
              <a:ext cx="5595769" cy="124062"/>
            </a:xfrm>
            <a:prstGeom prst="rect">
              <a:avLst/>
            </a:prstGeom>
            <a:solidFill>
              <a:srgbClr val="80BD41">
                <a:alpha val="100000"/>
              </a:srgbClr>
            </a:solidFill>
          </p:spPr>
          <p:txBody>
            <a:bodyPr/>
            <a:lstStyle/>
            <a:p/>
          </p:txBody>
        </p:sp>
        <p:sp>
          <p:nvSpPr>
            <p:cNvPr id="181" name="rc181"/>
            <p:cNvSpPr/>
            <p:nvPr/>
          </p:nvSpPr>
          <p:spPr>
            <a:xfrm>
              <a:off x="6929092" y="5685479"/>
              <a:ext cx="836137" cy="124062"/>
            </a:xfrm>
            <a:prstGeom prst="rect">
              <a:avLst/>
            </a:prstGeom>
            <a:solidFill>
              <a:srgbClr val="1CABE2">
                <a:alpha val="100000"/>
              </a:srgbClr>
            </a:solidFill>
          </p:spPr>
          <p:txBody>
            <a:bodyPr/>
            <a:lstStyle/>
            <a:p/>
          </p:txBody>
        </p:sp>
        <p:sp>
          <p:nvSpPr>
            <p:cNvPr id="182" name="rc182"/>
            <p:cNvSpPr/>
            <p:nvPr/>
          </p:nvSpPr>
          <p:spPr>
            <a:xfrm>
              <a:off x="1333322" y="5530401"/>
              <a:ext cx="5952373" cy="124062"/>
            </a:xfrm>
            <a:prstGeom prst="rect">
              <a:avLst/>
            </a:prstGeom>
            <a:solidFill>
              <a:srgbClr val="80BD41">
                <a:alpha val="100000"/>
              </a:srgbClr>
            </a:solidFill>
          </p:spPr>
          <p:txBody>
            <a:bodyPr/>
            <a:lstStyle/>
            <a:p/>
          </p:txBody>
        </p:sp>
        <p:sp>
          <p:nvSpPr>
            <p:cNvPr id="183" name="rc183"/>
            <p:cNvSpPr/>
            <p:nvPr/>
          </p:nvSpPr>
          <p:spPr>
            <a:xfrm>
              <a:off x="7285695" y="5530401"/>
              <a:ext cx="588657" cy="124062"/>
            </a:xfrm>
            <a:prstGeom prst="rect">
              <a:avLst/>
            </a:prstGeom>
            <a:solidFill>
              <a:srgbClr val="1CABE2">
                <a:alpha val="100000"/>
              </a:srgbClr>
            </a:solidFill>
          </p:spPr>
          <p:txBody>
            <a:bodyPr/>
            <a:lstStyle/>
            <a:p/>
          </p:txBody>
        </p:sp>
        <p:sp>
          <p:nvSpPr>
            <p:cNvPr id="184" name="tx184"/>
            <p:cNvSpPr/>
            <p:nvPr/>
          </p:nvSpPr>
          <p:spPr>
            <a:xfrm>
              <a:off x="744053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625.3</a:t>
              </a:r>
            </a:p>
          </p:txBody>
        </p:sp>
        <p:sp>
          <p:nvSpPr>
            <p:cNvPr id="185" name="tx185"/>
            <p:cNvSpPr/>
            <p:nvPr/>
          </p:nvSpPr>
          <p:spPr>
            <a:xfrm>
              <a:off x="794214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675.5</a:t>
              </a:r>
            </a:p>
          </p:txBody>
        </p:sp>
        <p:sp>
          <p:nvSpPr>
            <p:cNvPr id="186" name="tx186"/>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686.9</a:t>
              </a:r>
            </a:p>
          </p:txBody>
        </p:sp>
        <p:sp>
          <p:nvSpPr>
            <p:cNvPr id="187" name="tx187"/>
            <p:cNvSpPr/>
            <p:nvPr/>
          </p:nvSpPr>
          <p:spPr>
            <a:xfrm>
              <a:off x="3817505"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550.3</a:t>
              </a:r>
            </a:p>
          </p:txBody>
        </p:sp>
        <p:sp>
          <p:nvSpPr>
            <p:cNvPr id="188" name="tx188"/>
            <p:cNvSpPr/>
            <p:nvPr/>
          </p:nvSpPr>
          <p:spPr>
            <a:xfrm>
              <a:off x="6869945" y="586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89" name="tx189"/>
            <p:cNvSpPr/>
            <p:nvPr/>
          </p:nvSpPr>
          <p:spPr>
            <a:xfrm>
              <a:off x="3995568"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587.7</a:t>
              </a:r>
            </a:p>
          </p:txBody>
        </p:sp>
        <p:sp>
          <p:nvSpPr>
            <p:cNvPr id="190" name="tx190"/>
            <p:cNvSpPr/>
            <p:nvPr/>
          </p:nvSpPr>
          <p:spPr>
            <a:xfrm>
              <a:off x="724166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87.8</a:t>
              </a:r>
            </a:p>
          </p:txBody>
        </p:sp>
        <p:sp>
          <p:nvSpPr>
            <p:cNvPr id="191" name="tx191"/>
            <p:cNvSpPr/>
            <p:nvPr/>
          </p:nvSpPr>
          <p:spPr>
            <a:xfrm>
              <a:off x="417387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625.1</a:t>
              </a:r>
            </a:p>
          </p:txBody>
        </p:sp>
        <p:sp>
          <p:nvSpPr>
            <p:cNvPr id="192" name="tx192"/>
            <p:cNvSpPr/>
            <p:nvPr/>
          </p:nvSpPr>
          <p:spPr>
            <a:xfrm>
              <a:off x="7474530"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93" name="tx193"/>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12120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02562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693005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higher than in 2019 (88%).
The number of children vaccinated with DTP3 increased 14% compared to in 2019.
The number of surviving infants increased approximately 10%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76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0903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038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336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7471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4100864"/>
              <a:ext cx="235719" cy="111145"/>
            </a:xfrm>
            <a:prstGeom prst="rect">
              <a:avLst/>
            </a:prstGeom>
            <a:solidFill>
              <a:srgbClr val="E2231A">
                <a:alpha val="90196"/>
              </a:srgbClr>
            </a:solidFill>
          </p:spPr>
          <p:txBody>
            <a:bodyPr/>
            <a:lstStyle/>
            <a:p/>
          </p:txBody>
        </p:sp>
        <p:sp>
          <p:nvSpPr>
            <p:cNvPr id="23" name="rc23"/>
            <p:cNvSpPr/>
            <p:nvPr/>
          </p:nvSpPr>
          <p:spPr>
            <a:xfrm>
              <a:off x="1684176" y="4091337"/>
              <a:ext cx="235719" cy="120672"/>
            </a:xfrm>
            <a:prstGeom prst="rect">
              <a:avLst/>
            </a:prstGeom>
            <a:solidFill>
              <a:srgbClr val="E2231A">
                <a:alpha val="90196"/>
              </a:srgbClr>
            </a:solidFill>
          </p:spPr>
          <p:txBody>
            <a:bodyPr/>
            <a:lstStyle/>
            <a:p/>
          </p:txBody>
        </p:sp>
        <p:sp>
          <p:nvSpPr>
            <p:cNvPr id="24" name="rc24"/>
            <p:cNvSpPr/>
            <p:nvPr/>
          </p:nvSpPr>
          <p:spPr>
            <a:xfrm>
              <a:off x="1946086" y="4088402"/>
              <a:ext cx="235719" cy="123606"/>
            </a:xfrm>
            <a:prstGeom prst="rect">
              <a:avLst/>
            </a:prstGeom>
            <a:solidFill>
              <a:srgbClr val="E2231A">
                <a:alpha val="90196"/>
              </a:srgbClr>
            </a:solidFill>
          </p:spPr>
          <p:txBody>
            <a:bodyPr/>
            <a:lstStyle/>
            <a:p/>
          </p:txBody>
        </p:sp>
        <p:sp>
          <p:nvSpPr>
            <p:cNvPr id="25" name="rc25"/>
            <p:cNvSpPr/>
            <p:nvPr/>
          </p:nvSpPr>
          <p:spPr>
            <a:xfrm>
              <a:off x="2207996" y="4085209"/>
              <a:ext cx="235719" cy="126800"/>
            </a:xfrm>
            <a:prstGeom prst="rect">
              <a:avLst/>
            </a:prstGeom>
            <a:solidFill>
              <a:srgbClr val="E2231A">
                <a:alpha val="90196"/>
              </a:srgbClr>
            </a:solidFill>
          </p:spPr>
          <p:txBody>
            <a:bodyPr/>
            <a:lstStyle/>
            <a:p/>
          </p:txBody>
        </p:sp>
        <p:sp>
          <p:nvSpPr>
            <p:cNvPr id="26" name="rc26"/>
            <p:cNvSpPr/>
            <p:nvPr/>
          </p:nvSpPr>
          <p:spPr>
            <a:xfrm>
              <a:off x="2469906" y="4089104"/>
              <a:ext cx="235719" cy="122905"/>
            </a:xfrm>
            <a:prstGeom prst="rect">
              <a:avLst/>
            </a:prstGeom>
            <a:solidFill>
              <a:srgbClr val="E2231A">
                <a:alpha val="90196"/>
              </a:srgbClr>
            </a:solidFill>
          </p:spPr>
          <p:txBody>
            <a:bodyPr/>
            <a:lstStyle/>
            <a:p/>
          </p:txBody>
        </p:sp>
        <p:sp>
          <p:nvSpPr>
            <p:cNvPr id="27" name="rc27"/>
            <p:cNvSpPr/>
            <p:nvPr/>
          </p:nvSpPr>
          <p:spPr>
            <a:xfrm>
              <a:off x="2731817" y="4084940"/>
              <a:ext cx="235719" cy="127069"/>
            </a:xfrm>
            <a:prstGeom prst="rect">
              <a:avLst/>
            </a:prstGeom>
            <a:solidFill>
              <a:srgbClr val="E2231A">
                <a:alpha val="90196"/>
              </a:srgbClr>
            </a:solidFill>
          </p:spPr>
          <p:txBody>
            <a:bodyPr/>
            <a:lstStyle/>
            <a:p/>
          </p:txBody>
        </p:sp>
        <p:sp>
          <p:nvSpPr>
            <p:cNvPr id="28" name="rc28"/>
            <p:cNvSpPr/>
            <p:nvPr/>
          </p:nvSpPr>
          <p:spPr>
            <a:xfrm>
              <a:off x="2993727" y="4080683"/>
              <a:ext cx="235719" cy="131325"/>
            </a:xfrm>
            <a:prstGeom prst="rect">
              <a:avLst/>
            </a:prstGeom>
            <a:solidFill>
              <a:srgbClr val="E2231A">
                <a:alpha val="90196"/>
              </a:srgbClr>
            </a:solidFill>
          </p:spPr>
          <p:txBody>
            <a:bodyPr/>
            <a:lstStyle/>
            <a:p/>
          </p:txBody>
        </p:sp>
        <p:sp>
          <p:nvSpPr>
            <p:cNvPr id="29" name="rc29"/>
            <p:cNvSpPr/>
            <p:nvPr/>
          </p:nvSpPr>
          <p:spPr>
            <a:xfrm>
              <a:off x="3255637" y="4149133"/>
              <a:ext cx="235719" cy="62876"/>
            </a:xfrm>
            <a:prstGeom prst="rect">
              <a:avLst/>
            </a:prstGeom>
            <a:solidFill>
              <a:srgbClr val="E2231A">
                <a:alpha val="90196"/>
              </a:srgbClr>
            </a:solidFill>
          </p:spPr>
          <p:txBody>
            <a:bodyPr/>
            <a:lstStyle/>
            <a:p/>
          </p:txBody>
        </p:sp>
        <p:sp>
          <p:nvSpPr>
            <p:cNvPr id="30" name="rc30"/>
            <p:cNvSpPr/>
            <p:nvPr/>
          </p:nvSpPr>
          <p:spPr>
            <a:xfrm>
              <a:off x="3517547" y="4092320"/>
              <a:ext cx="235719" cy="119689"/>
            </a:xfrm>
            <a:prstGeom prst="rect">
              <a:avLst/>
            </a:prstGeom>
            <a:solidFill>
              <a:srgbClr val="E2231A">
                <a:alpha val="90196"/>
              </a:srgbClr>
            </a:solidFill>
          </p:spPr>
          <p:txBody>
            <a:bodyPr/>
            <a:lstStyle/>
            <a:p/>
          </p:txBody>
        </p:sp>
        <p:sp>
          <p:nvSpPr>
            <p:cNvPr id="31" name="rc31"/>
            <p:cNvSpPr/>
            <p:nvPr/>
          </p:nvSpPr>
          <p:spPr>
            <a:xfrm>
              <a:off x="3779457" y="4117816"/>
              <a:ext cx="235719" cy="94192"/>
            </a:xfrm>
            <a:prstGeom prst="rect">
              <a:avLst/>
            </a:prstGeom>
            <a:solidFill>
              <a:srgbClr val="E2231A">
                <a:alpha val="90196"/>
              </a:srgbClr>
            </a:solidFill>
          </p:spPr>
          <p:txBody>
            <a:bodyPr/>
            <a:lstStyle/>
            <a:p/>
          </p:txBody>
        </p:sp>
        <p:sp>
          <p:nvSpPr>
            <p:cNvPr id="32" name="rc32"/>
            <p:cNvSpPr/>
            <p:nvPr/>
          </p:nvSpPr>
          <p:spPr>
            <a:xfrm>
              <a:off x="4041368" y="4173547"/>
              <a:ext cx="235719" cy="38462"/>
            </a:xfrm>
            <a:prstGeom prst="rect">
              <a:avLst/>
            </a:prstGeom>
            <a:solidFill>
              <a:srgbClr val="E2231A">
                <a:alpha val="90196"/>
              </a:srgbClr>
            </a:solidFill>
          </p:spPr>
          <p:txBody>
            <a:bodyPr/>
            <a:lstStyle/>
            <a:p/>
          </p:txBody>
        </p:sp>
        <p:sp>
          <p:nvSpPr>
            <p:cNvPr id="33" name="rc33"/>
            <p:cNvSpPr/>
            <p:nvPr/>
          </p:nvSpPr>
          <p:spPr>
            <a:xfrm>
              <a:off x="4303278" y="4045809"/>
              <a:ext cx="235719" cy="166200"/>
            </a:xfrm>
            <a:prstGeom prst="rect">
              <a:avLst/>
            </a:prstGeom>
            <a:solidFill>
              <a:srgbClr val="E2231A">
                <a:alpha val="90196"/>
              </a:srgbClr>
            </a:solidFill>
          </p:spPr>
          <p:txBody>
            <a:bodyPr/>
            <a:lstStyle/>
            <a:p/>
          </p:txBody>
        </p:sp>
        <p:sp>
          <p:nvSpPr>
            <p:cNvPr id="34" name="rc34"/>
            <p:cNvSpPr/>
            <p:nvPr/>
          </p:nvSpPr>
          <p:spPr>
            <a:xfrm>
              <a:off x="4565188" y="4033615"/>
              <a:ext cx="235719" cy="178394"/>
            </a:xfrm>
            <a:prstGeom prst="rect">
              <a:avLst/>
            </a:prstGeom>
            <a:solidFill>
              <a:srgbClr val="E2231A">
                <a:alpha val="90196"/>
              </a:srgbClr>
            </a:solidFill>
          </p:spPr>
          <p:txBody>
            <a:bodyPr/>
            <a:lstStyle/>
            <a:p/>
          </p:txBody>
        </p:sp>
        <p:sp>
          <p:nvSpPr>
            <p:cNvPr id="35" name="rc35"/>
            <p:cNvSpPr/>
            <p:nvPr/>
          </p:nvSpPr>
          <p:spPr>
            <a:xfrm>
              <a:off x="4827098" y="4011678"/>
              <a:ext cx="235719" cy="200331"/>
            </a:xfrm>
            <a:prstGeom prst="rect">
              <a:avLst/>
            </a:prstGeom>
            <a:solidFill>
              <a:srgbClr val="E2231A">
                <a:alpha val="90196"/>
              </a:srgbClr>
            </a:solidFill>
          </p:spPr>
          <p:txBody>
            <a:bodyPr/>
            <a:lstStyle/>
            <a:p/>
          </p:txBody>
        </p:sp>
        <p:sp>
          <p:nvSpPr>
            <p:cNvPr id="36" name="rc36"/>
            <p:cNvSpPr/>
            <p:nvPr/>
          </p:nvSpPr>
          <p:spPr>
            <a:xfrm>
              <a:off x="5089008" y="4060234"/>
              <a:ext cx="235719" cy="151775"/>
            </a:xfrm>
            <a:prstGeom prst="rect">
              <a:avLst/>
            </a:prstGeom>
            <a:solidFill>
              <a:srgbClr val="E2231A">
                <a:alpha val="90196"/>
              </a:srgbClr>
            </a:solidFill>
          </p:spPr>
          <p:txBody>
            <a:bodyPr/>
            <a:lstStyle/>
            <a:p/>
          </p:txBody>
        </p:sp>
        <p:sp>
          <p:nvSpPr>
            <p:cNvPr id="37" name="rc37"/>
            <p:cNvSpPr/>
            <p:nvPr/>
          </p:nvSpPr>
          <p:spPr>
            <a:xfrm>
              <a:off x="5350919" y="4109660"/>
              <a:ext cx="235719" cy="102349"/>
            </a:xfrm>
            <a:prstGeom prst="rect">
              <a:avLst/>
            </a:prstGeom>
            <a:solidFill>
              <a:srgbClr val="E2231A">
                <a:alpha val="90196"/>
              </a:srgbClr>
            </a:solidFill>
          </p:spPr>
          <p:txBody>
            <a:bodyPr/>
            <a:lstStyle/>
            <a:p/>
          </p:txBody>
        </p:sp>
        <p:sp>
          <p:nvSpPr>
            <p:cNvPr id="38" name="rc38"/>
            <p:cNvSpPr/>
            <p:nvPr/>
          </p:nvSpPr>
          <p:spPr>
            <a:xfrm>
              <a:off x="5612829" y="4180932"/>
              <a:ext cx="235719" cy="31076"/>
            </a:xfrm>
            <a:prstGeom prst="rect">
              <a:avLst/>
            </a:prstGeom>
            <a:solidFill>
              <a:srgbClr val="E2231A">
                <a:alpha val="90196"/>
              </a:srgbClr>
            </a:solidFill>
          </p:spPr>
          <p:txBody>
            <a:bodyPr/>
            <a:lstStyle/>
            <a:p/>
          </p:txBody>
        </p:sp>
        <p:sp>
          <p:nvSpPr>
            <p:cNvPr id="39" name="rc39"/>
            <p:cNvSpPr/>
            <p:nvPr/>
          </p:nvSpPr>
          <p:spPr>
            <a:xfrm>
              <a:off x="5874739" y="4170045"/>
              <a:ext cx="235719" cy="41964"/>
            </a:xfrm>
            <a:prstGeom prst="rect">
              <a:avLst/>
            </a:prstGeom>
            <a:solidFill>
              <a:srgbClr val="E2231A">
                <a:alpha val="90196"/>
              </a:srgbClr>
            </a:solidFill>
          </p:spPr>
          <p:txBody>
            <a:bodyPr/>
            <a:lstStyle/>
            <a:p/>
          </p:txBody>
        </p:sp>
        <p:sp>
          <p:nvSpPr>
            <p:cNvPr id="40" name="rc40"/>
            <p:cNvSpPr/>
            <p:nvPr/>
          </p:nvSpPr>
          <p:spPr>
            <a:xfrm>
              <a:off x="6136649" y="4147950"/>
              <a:ext cx="235719" cy="64059"/>
            </a:xfrm>
            <a:prstGeom prst="rect">
              <a:avLst/>
            </a:prstGeom>
            <a:solidFill>
              <a:srgbClr val="E2231A">
                <a:alpha val="90196"/>
              </a:srgbClr>
            </a:solidFill>
          </p:spPr>
          <p:txBody>
            <a:bodyPr/>
            <a:lstStyle/>
            <a:p/>
          </p:txBody>
        </p:sp>
        <p:sp>
          <p:nvSpPr>
            <p:cNvPr id="41" name="rc41"/>
            <p:cNvSpPr/>
            <p:nvPr/>
          </p:nvSpPr>
          <p:spPr>
            <a:xfrm>
              <a:off x="6398559" y="4135966"/>
              <a:ext cx="235719" cy="76043"/>
            </a:xfrm>
            <a:prstGeom prst="rect">
              <a:avLst/>
            </a:prstGeom>
            <a:solidFill>
              <a:srgbClr val="E2231A">
                <a:alpha val="90196"/>
              </a:srgbClr>
            </a:solidFill>
          </p:spPr>
          <p:txBody>
            <a:bodyPr/>
            <a:lstStyle/>
            <a:p/>
          </p:txBody>
        </p:sp>
        <p:sp>
          <p:nvSpPr>
            <p:cNvPr id="42" name="rc42"/>
            <p:cNvSpPr/>
            <p:nvPr/>
          </p:nvSpPr>
          <p:spPr>
            <a:xfrm>
              <a:off x="6660470" y="4168005"/>
              <a:ext cx="235719" cy="44003"/>
            </a:xfrm>
            <a:prstGeom prst="rect">
              <a:avLst/>
            </a:prstGeom>
            <a:solidFill>
              <a:srgbClr val="E2231A">
                <a:alpha val="90196"/>
              </a:srgbClr>
            </a:solidFill>
          </p:spPr>
          <p:txBody>
            <a:bodyPr/>
            <a:lstStyle/>
            <a:p/>
          </p:txBody>
        </p:sp>
        <p:sp>
          <p:nvSpPr>
            <p:cNvPr id="43" name="rc43"/>
            <p:cNvSpPr/>
            <p:nvPr/>
          </p:nvSpPr>
          <p:spPr>
            <a:xfrm>
              <a:off x="6922380" y="4100346"/>
              <a:ext cx="235719" cy="111663"/>
            </a:xfrm>
            <a:prstGeom prst="rect">
              <a:avLst/>
            </a:prstGeom>
            <a:solidFill>
              <a:srgbClr val="E2231A">
                <a:alpha val="90196"/>
              </a:srgbClr>
            </a:solidFill>
          </p:spPr>
          <p:txBody>
            <a:bodyPr/>
            <a:lstStyle/>
            <a:p/>
          </p:txBody>
        </p:sp>
        <p:sp>
          <p:nvSpPr>
            <p:cNvPr id="44" name="rc44"/>
            <p:cNvSpPr/>
            <p:nvPr/>
          </p:nvSpPr>
          <p:spPr>
            <a:xfrm>
              <a:off x="7184290" y="4075730"/>
              <a:ext cx="235719" cy="136278"/>
            </a:xfrm>
            <a:prstGeom prst="rect">
              <a:avLst/>
            </a:prstGeom>
            <a:solidFill>
              <a:srgbClr val="E2231A">
                <a:alpha val="90196"/>
              </a:srgbClr>
            </a:solidFill>
          </p:spPr>
          <p:txBody>
            <a:bodyPr/>
            <a:lstStyle/>
            <a:p/>
          </p:txBody>
        </p:sp>
        <p:sp>
          <p:nvSpPr>
            <p:cNvPr id="45" name="rc45"/>
            <p:cNvSpPr/>
            <p:nvPr/>
          </p:nvSpPr>
          <p:spPr>
            <a:xfrm>
              <a:off x="7446200" y="4050639"/>
              <a:ext cx="235719" cy="161370"/>
            </a:xfrm>
            <a:prstGeom prst="rect">
              <a:avLst/>
            </a:prstGeom>
            <a:solidFill>
              <a:srgbClr val="E2231A">
                <a:alpha val="90196"/>
              </a:srgbClr>
            </a:solidFill>
          </p:spPr>
          <p:txBody>
            <a:bodyPr/>
            <a:lstStyle/>
            <a:p/>
          </p:txBody>
        </p:sp>
        <p:sp>
          <p:nvSpPr>
            <p:cNvPr id="46" name="rc46"/>
            <p:cNvSpPr/>
            <p:nvPr/>
          </p:nvSpPr>
          <p:spPr>
            <a:xfrm>
              <a:off x="7708110" y="4106394"/>
              <a:ext cx="235719" cy="105615"/>
            </a:xfrm>
            <a:prstGeom prst="rect">
              <a:avLst/>
            </a:prstGeom>
            <a:solidFill>
              <a:srgbClr val="E2231A">
                <a:alpha val="90196"/>
              </a:srgbClr>
            </a:solidFill>
          </p:spPr>
          <p:txBody>
            <a:bodyPr/>
            <a:lstStyle/>
            <a:p/>
          </p:txBody>
        </p:sp>
        <p:sp>
          <p:nvSpPr>
            <p:cNvPr id="47" name="rc47"/>
            <p:cNvSpPr/>
            <p:nvPr/>
          </p:nvSpPr>
          <p:spPr>
            <a:xfrm>
              <a:off x="7970021" y="4116536"/>
              <a:ext cx="235719" cy="95473"/>
            </a:xfrm>
            <a:prstGeom prst="rect">
              <a:avLst/>
            </a:prstGeom>
            <a:solidFill>
              <a:srgbClr val="E2231A">
                <a:alpha val="90196"/>
              </a:srgbClr>
            </a:solidFill>
          </p:spPr>
          <p:txBody>
            <a:bodyPr/>
            <a:lstStyle/>
            <a:p/>
          </p:txBody>
        </p:sp>
        <p:sp>
          <p:nvSpPr>
            <p:cNvPr id="48" name="rc48"/>
            <p:cNvSpPr/>
            <p:nvPr/>
          </p:nvSpPr>
          <p:spPr>
            <a:xfrm>
              <a:off x="5089008" y="3567529"/>
              <a:ext cx="235719" cy="492704"/>
            </a:xfrm>
            <a:prstGeom prst="rect">
              <a:avLst/>
            </a:prstGeom>
            <a:solidFill>
              <a:srgbClr val="B3B3B3">
                <a:alpha val="90196"/>
              </a:srgbClr>
            </a:solidFill>
          </p:spPr>
          <p:txBody>
            <a:bodyPr/>
            <a:lstStyle/>
            <a:p/>
          </p:txBody>
        </p:sp>
        <p:sp>
          <p:nvSpPr>
            <p:cNvPr id="49" name="rc49"/>
            <p:cNvSpPr/>
            <p:nvPr/>
          </p:nvSpPr>
          <p:spPr>
            <a:xfrm>
              <a:off x="5350919" y="3695370"/>
              <a:ext cx="235719" cy="414289"/>
            </a:xfrm>
            <a:prstGeom prst="rect">
              <a:avLst/>
            </a:prstGeom>
            <a:solidFill>
              <a:srgbClr val="B3B3B3">
                <a:alpha val="90196"/>
              </a:srgbClr>
            </a:solidFill>
          </p:spPr>
          <p:txBody>
            <a:bodyPr/>
            <a:lstStyle/>
            <a:p/>
          </p:txBody>
        </p:sp>
        <p:sp>
          <p:nvSpPr>
            <p:cNvPr id="50" name="rc50"/>
            <p:cNvSpPr/>
            <p:nvPr/>
          </p:nvSpPr>
          <p:spPr>
            <a:xfrm>
              <a:off x="5612829" y="3797902"/>
              <a:ext cx="235719" cy="383030"/>
            </a:xfrm>
            <a:prstGeom prst="rect">
              <a:avLst/>
            </a:prstGeom>
            <a:solidFill>
              <a:srgbClr val="B3B3B3">
                <a:alpha val="90196"/>
              </a:srgbClr>
            </a:solidFill>
          </p:spPr>
          <p:txBody>
            <a:bodyPr/>
            <a:lstStyle/>
            <a:p/>
          </p:txBody>
        </p:sp>
        <p:sp>
          <p:nvSpPr>
            <p:cNvPr id="51" name="rc51"/>
            <p:cNvSpPr/>
            <p:nvPr/>
          </p:nvSpPr>
          <p:spPr>
            <a:xfrm>
              <a:off x="5874739" y="3852865"/>
              <a:ext cx="235719" cy="317180"/>
            </a:xfrm>
            <a:prstGeom prst="rect">
              <a:avLst/>
            </a:prstGeom>
            <a:solidFill>
              <a:srgbClr val="B3B3B3">
                <a:alpha val="90196"/>
              </a:srgbClr>
            </a:solidFill>
          </p:spPr>
          <p:txBody>
            <a:bodyPr/>
            <a:lstStyle/>
            <a:p/>
          </p:txBody>
        </p:sp>
        <p:sp>
          <p:nvSpPr>
            <p:cNvPr id="52" name="rc52"/>
            <p:cNvSpPr/>
            <p:nvPr/>
          </p:nvSpPr>
          <p:spPr>
            <a:xfrm>
              <a:off x="6136649" y="3868506"/>
              <a:ext cx="235719" cy="279444"/>
            </a:xfrm>
            <a:prstGeom prst="rect">
              <a:avLst/>
            </a:prstGeom>
            <a:solidFill>
              <a:srgbClr val="B3B3B3">
                <a:alpha val="90196"/>
              </a:srgbClr>
            </a:solidFill>
          </p:spPr>
          <p:txBody>
            <a:bodyPr/>
            <a:lstStyle/>
            <a:p/>
          </p:txBody>
        </p:sp>
        <p:sp>
          <p:nvSpPr>
            <p:cNvPr id="53" name="rc53"/>
            <p:cNvSpPr/>
            <p:nvPr/>
          </p:nvSpPr>
          <p:spPr>
            <a:xfrm>
              <a:off x="6398559" y="3904928"/>
              <a:ext cx="235719" cy="231037"/>
            </a:xfrm>
            <a:prstGeom prst="rect">
              <a:avLst/>
            </a:prstGeom>
            <a:solidFill>
              <a:srgbClr val="B3B3B3">
                <a:alpha val="90196"/>
              </a:srgbClr>
            </a:solidFill>
          </p:spPr>
          <p:txBody>
            <a:bodyPr/>
            <a:lstStyle/>
            <a:p/>
          </p:txBody>
        </p:sp>
        <p:sp>
          <p:nvSpPr>
            <p:cNvPr id="54" name="rc54"/>
            <p:cNvSpPr/>
            <p:nvPr/>
          </p:nvSpPr>
          <p:spPr>
            <a:xfrm>
              <a:off x="6660470" y="3889673"/>
              <a:ext cx="235719" cy="278332"/>
            </a:xfrm>
            <a:prstGeom prst="rect">
              <a:avLst/>
            </a:prstGeom>
            <a:solidFill>
              <a:srgbClr val="B3B3B3">
                <a:alpha val="90196"/>
              </a:srgbClr>
            </a:solidFill>
          </p:spPr>
          <p:txBody>
            <a:bodyPr/>
            <a:lstStyle/>
            <a:p/>
          </p:txBody>
        </p:sp>
        <p:sp>
          <p:nvSpPr>
            <p:cNvPr id="55" name="rc55"/>
            <p:cNvSpPr/>
            <p:nvPr/>
          </p:nvSpPr>
          <p:spPr>
            <a:xfrm>
              <a:off x="6922380" y="3883827"/>
              <a:ext cx="235719" cy="216519"/>
            </a:xfrm>
            <a:prstGeom prst="rect">
              <a:avLst/>
            </a:prstGeom>
            <a:solidFill>
              <a:srgbClr val="B3B3B3">
                <a:alpha val="90196"/>
              </a:srgbClr>
            </a:solidFill>
          </p:spPr>
          <p:txBody>
            <a:bodyPr/>
            <a:lstStyle/>
            <a:p/>
          </p:txBody>
        </p:sp>
        <p:sp>
          <p:nvSpPr>
            <p:cNvPr id="56" name="rc56"/>
            <p:cNvSpPr/>
            <p:nvPr/>
          </p:nvSpPr>
          <p:spPr>
            <a:xfrm>
              <a:off x="7184290" y="3889426"/>
              <a:ext cx="235719" cy="186304"/>
            </a:xfrm>
            <a:prstGeom prst="rect">
              <a:avLst/>
            </a:prstGeom>
            <a:solidFill>
              <a:srgbClr val="B3B3B3">
                <a:alpha val="90196"/>
              </a:srgbClr>
            </a:solidFill>
          </p:spPr>
          <p:txBody>
            <a:bodyPr/>
            <a:lstStyle/>
            <a:p/>
          </p:txBody>
        </p:sp>
        <p:sp>
          <p:nvSpPr>
            <p:cNvPr id="57" name="rc57"/>
            <p:cNvSpPr/>
            <p:nvPr/>
          </p:nvSpPr>
          <p:spPr>
            <a:xfrm>
              <a:off x="7446200" y="3884626"/>
              <a:ext cx="235719" cy="166012"/>
            </a:xfrm>
            <a:prstGeom prst="rect">
              <a:avLst/>
            </a:prstGeom>
            <a:solidFill>
              <a:srgbClr val="B3B3B3">
                <a:alpha val="90196"/>
              </a:srgbClr>
            </a:solidFill>
          </p:spPr>
          <p:txBody>
            <a:bodyPr/>
            <a:lstStyle/>
            <a:p/>
          </p:txBody>
        </p:sp>
        <p:sp>
          <p:nvSpPr>
            <p:cNvPr id="58" name="rc58"/>
            <p:cNvSpPr/>
            <p:nvPr/>
          </p:nvSpPr>
          <p:spPr>
            <a:xfrm>
              <a:off x="7708110" y="3956699"/>
              <a:ext cx="235719" cy="149694"/>
            </a:xfrm>
            <a:prstGeom prst="rect">
              <a:avLst/>
            </a:prstGeom>
            <a:solidFill>
              <a:srgbClr val="B3B3B3">
                <a:alpha val="90196"/>
              </a:srgbClr>
            </a:solidFill>
          </p:spPr>
          <p:txBody>
            <a:bodyPr/>
            <a:lstStyle/>
            <a:p/>
          </p:txBody>
        </p:sp>
        <p:sp>
          <p:nvSpPr>
            <p:cNvPr id="59" name="rc59"/>
            <p:cNvSpPr/>
            <p:nvPr/>
          </p:nvSpPr>
          <p:spPr>
            <a:xfrm>
              <a:off x="7970021" y="3974965"/>
              <a:ext cx="235719" cy="141570"/>
            </a:xfrm>
            <a:prstGeom prst="rect">
              <a:avLst/>
            </a:prstGeom>
            <a:solidFill>
              <a:srgbClr val="B3B3B3">
                <a:alpha val="90196"/>
              </a:srgbClr>
            </a:solidFill>
          </p:spPr>
          <p:txBody>
            <a:bodyPr/>
            <a:lstStyle/>
            <a:p/>
          </p:txBody>
        </p:sp>
        <p:sp>
          <p:nvSpPr>
            <p:cNvPr id="60" name="pl60"/>
            <p:cNvSpPr/>
            <p:nvPr/>
          </p:nvSpPr>
          <p:spPr>
            <a:xfrm>
              <a:off x="1540125" y="2128191"/>
              <a:ext cx="6547754" cy="365205"/>
            </a:xfrm>
            <a:custGeom>
              <a:avLst/>
              <a:pathLst>
                <a:path w="6547754" h="365205">
                  <a:moveTo>
                    <a:pt x="0" y="257791"/>
                  </a:moveTo>
                  <a:lnTo>
                    <a:pt x="261910" y="279274"/>
                  </a:lnTo>
                  <a:lnTo>
                    <a:pt x="523820" y="279274"/>
                  </a:lnTo>
                  <a:lnTo>
                    <a:pt x="785730" y="279274"/>
                  </a:lnTo>
                  <a:lnTo>
                    <a:pt x="1047640" y="257791"/>
                  </a:lnTo>
                  <a:lnTo>
                    <a:pt x="1309550" y="257791"/>
                  </a:lnTo>
                  <a:lnTo>
                    <a:pt x="1571461" y="257791"/>
                  </a:lnTo>
                  <a:lnTo>
                    <a:pt x="1833371" y="85930"/>
                  </a:lnTo>
                  <a:lnTo>
                    <a:pt x="2095281" y="214826"/>
                  </a:lnTo>
                  <a:lnTo>
                    <a:pt x="2357191" y="150378"/>
                  </a:lnTo>
                  <a:lnTo>
                    <a:pt x="2619101" y="21482"/>
                  </a:lnTo>
                  <a:lnTo>
                    <a:pt x="2881012" y="300757"/>
                  </a:lnTo>
                  <a:lnTo>
                    <a:pt x="3142922" y="322239"/>
                  </a:lnTo>
                  <a:lnTo>
                    <a:pt x="3404832" y="365205"/>
                  </a:lnTo>
                  <a:lnTo>
                    <a:pt x="3666742" y="257791"/>
                  </a:lnTo>
                  <a:lnTo>
                    <a:pt x="3928652" y="150378"/>
                  </a:lnTo>
                  <a:lnTo>
                    <a:pt x="4190563" y="0"/>
                  </a:lnTo>
                  <a:lnTo>
                    <a:pt x="4452473" y="21482"/>
                  </a:lnTo>
                  <a:lnTo>
                    <a:pt x="4714383" y="64447"/>
                  </a:lnTo>
                  <a:lnTo>
                    <a:pt x="4976293" y="85930"/>
                  </a:lnTo>
                  <a:lnTo>
                    <a:pt x="5238203" y="21482"/>
                  </a:lnTo>
                  <a:lnTo>
                    <a:pt x="5500114" y="150378"/>
                  </a:lnTo>
                  <a:lnTo>
                    <a:pt x="5762024" y="193343"/>
                  </a:lnTo>
                  <a:lnTo>
                    <a:pt x="6023934" y="236309"/>
                  </a:lnTo>
                  <a:lnTo>
                    <a:pt x="6285844" y="128895"/>
                  </a:lnTo>
                  <a:lnTo>
                    <a:pt x="6547754" y="107413"/>
                  </a:lnTo>
                </a:path>
              </a:pathLst>
            </a:custGeom>
            <a:ln w="27101" cap="flat">
              <a:solidFill>
                <a:srgbClr val="3283FE">
                  <a:alpha val="100000"/>
                </a:srgbClr>
              </a:solidFill>
              <a:prstDash val="solid"/>
              <a:round/>
            </a:ln>
          </p:spPr>
          <p:txBody>
            <a:bodyPr/>
            <a:lstStyle/>
            <a:p/>
          </p:txBody>
        </p:sp>
        <p:sp>
          <p:nvSpPr>
            <p:cNvPr id="61" name="pl61"/>
            <p:cNvSpPr/>
            <p:nvPr/>
          </p:nvSpPr>
          <p:spPr>
            <a:xfrm>
              <a:off x="5206868" y="2514879"/>
              <a:ext cx="2881012" cy="988202"/>
            </a:xfrm>
            <a:custGeom>
              <a:avLst/>
              <a:pathLst>
                <a:path w="2881012" h="988202">
                  <a:moveTo>
                    <a:pt x="0" y="988202"/>
                  </a:moveTo>
                  <a:lnTo>
                    <a:pt x="261910" y="687445"/>
                  </a:lnTo>
                  <a:lnTo>
                    <a:pt x="523820" y="451135"/>
                  </a:lnTo>
                  <a:lnTo>
                    <a:pt x="785730" y="322239"/>
                  </a:lnTo>
                  <a:lnTo>
                    <a:pt x="1047640" y="279274"/>
                  </a:lnTo>
                  <a:lnTo>
                    <a:pt x="1309550" y="193343"/>
                  </a:lnTo>
                  <a:lnTo>
                    <a:pt x="1571461" y="214826"/>
                  </a:lnTo>
                  <a:lnTo>
                    <a:pt x="1833371" y="214826"/>
                  </a:lnTo>
                  <a:lnTo>
                    <a:pt x="2095281" y="193343"/>
                  </a:lnTo>
                  <a:lnTo>
                    <a:pt x="2357191" y="193343"/>
                  </a:lnTo>
                  <a:lnTo>
                    <a:pt x="2619101" y="42965"/>
                  </a:lnTo>
                  <a:lnTo>
                    <a:pt x="2881012" y="0"/>
                  </a:lnTo>
                </a:path>
              </a:pathLst>
            </a:custGeom>
            <a:ln w="27101" cap="flat">
              <a:solidFill>
                <a:srgbClr val="FFA500">
                  <a:alpha val="100000"/>
                </a:srgbClr>
              </a:solidFill>
              <a:prstDash val="solid"/>
              <a:round/>
            </a:ln>
          </p:spPr>
          <p:txBody>
            <a:bodyPr/>
            <a:lstStyle/>
            <a:p/>
          </p:txBody>
        </p:sp>
        <p:sp>
          <p:nvSpPr>
            <p:cNvPr id="62" name="tx62"/>
            <p:cNvSpPr/>
            <p:nvPr/>
          </p:nvSpPr>
          <p:spPr>
            <a:xfrm>
              <a:off x="1469787"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3" name="tx63"/>
            <p:cNvSpPr/>
            <p:nvPr/>
          </p:nvSpPr>
          <p:spPr>
            <a:xfrm>
              <a:off x="277933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4" name="tx64"/>
            <p:cNvSpPr/>
            <p:nvPr/>
          </p:nvSpPr>
          <p:spPr>
            <a:xfrm>
              <a:off x="408888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5" name="tx65"/>
            <p:cNvSpPr/>
            <p:nvPr/>
          </p:nvSpPr>
          <p:spPr>
            <a:xfrm>
              <a:off x="5398440"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6" name="tx66"/>
            <p:cNvSpPr/>
            <p:nvPr/>
          </p:nvSpPr>
          <p:spPr>
            <a:xfrm>
              <a:off x="5398440"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67" name="tx67"/>
            <p:cNvSpPr/>
            <p:nvPr/>
          </p:nvSpPr>
          <p:spPr>
            <a:xfrm>
              <a:off x="6446081"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6446081"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9" name="tx69"/>
            <p:cNvSpPr/>
            <p:nvPr/>
          </p:nvSpPr>
          <p:spPr>
            <a:xfrm>
              <a:off x="670799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0" name="tx70"/>
            <p:cNvSpPr/>
            <p:nvPr/>
          </p:nvSpPr>
          <p:spPr>
            <a:xfrm>
              <a:off x="6707991"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1" name="tx71"/>
            <p:cNvSpPr/>
            <p:nvPr/>
          </p:nvSpPr>
          <p:spPr>
            <a:xfrm>
              <a:off x="696990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6969901"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3" name="tx73"/>
            <p:cNvSpPr/>
            <p:nvPr/>
          </p:nvSpPr>
          <p:spPr>
            <a:xfrm>
              <a:off x="723181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4" name="tx74"/>
            <p:cNvSpPr/>
            <p:nvPr/>
          </p:nvSpPr>
          <p:spPr>
            <a:xfrm>
              <a:off x="7231812"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5" name="tx75"/>
            <p:cNvSpPr/>
            <p:nvPr/>
          </p:nvSpPr>
          <p:spPr>
            <a:xfrm>
              <a:off x="749372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6" name="tx76"/>
            <p:cNvSpPr/>
            <p:nvPr/>
          </p:nvSpPr>
          <p:spPr>
            <a:xfrm>
              <a:off x="7493722"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7" name="tx77"/>
            <p:cNvSpPr/>
            <p:nvPr/>
          </p:nvSpPr>
          <p:spPr>
            <a:xfrm>
              <a:off x="775563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8" name="tx78"/>
            <p:cNvSpPr/>
            <p:nvPr/>
          </p:nvSpPr>
          <p:spPr>
            <a:xfrm>
              <a:off x="775563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9" name="tx79"/>
            <p:cNvSpPr/>
            <p:nvPr/>
          </p:nvSpPr>
          <p:spPr>
            <a:xfrm>
              <a:off x="80175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0" name="tx80"/>
            <p:cNvSpPr/>
            <p:nvPr/>
          </p:nvSpPr>
          <p:spPr>
            <a:xfrm>
              <a:off x="801754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1" name="tx81"/>
            <p:cNvSpPr/>
            <p:nvPr/>
          </p:nvSpPr>
          <p:spPr>
            <a:xfrm>
              <a:off x="1479836" y="41159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2" name="tx82"/>
            <p:cNvSpPr/>
            <p:nvPr/>
          </p:nvSpPr>
          <p:spPr>
            <a:xfrm>
              <a:off x="2789387" y="41079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83" name="tx83"/>
            <p:cNvSpPr/>
            <p:nvPr/>
          </p:nvSpPr>
          <p:spPr>
            <a:xfrm>
              <a:off x="4098938" y="41536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4" name="tx84"/>
            <p:cNvSpPr/>
            <p:nvPr/>
          </p:nvSpPr>
          <p:spPr>
            <a:xfrm>
              <a:off x="5408489" y="41203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5" name="tx85"/>
            <p:cNvSpPr/>
            <p:nvPr/>
          </p:nvSpPr>
          <p:spPr>
            <a:xfrm>
              <a:off x="6456129" y="413518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6" name="tx86"/>
            <p:cNvSpPr/>
            <p:nvPr/>
          </p:nvSpPr>
          <p:spPr>
            <a:xfrm>
              <a:off x="6718039" y="41495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7" name="tx87"/>
            <p:cNvSpPr/>
            <p:nvPr/>
          </p:nvSpPr>
          <p:spPr>
            <a:xfrm>
              <a:off x="6979950" y="4115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8" name="tx88"/>
            <p:cNvSpPr/>
            <p:nvPr/>
          </p:nvSpPr>
          <p:spPr>
            <a:xfrm>
              <a:off x="7241860" y="41034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9" name="tx89"/>
            <p:cNvSpPr/>
            <p:nvPr/>
          </p:nvSpPr>
          <p:spPr>
            <a:xfrm>
              <a:off x="7503770" y="409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90" name="tx90"/>
            <p:cNvSpPr/>
            <p:nvPr/>
          </p:nvSpPr>
          <p:spPr>
            <a:xfrm>
              <a:off x="7765680" y="4118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1" name="tx91"/>
            <p:cNvSpPr/>
            <p:nvPr/>
          </p:nvSpPr>
          <p:spPr>
            <a:xfrm>
              <a:off x="8027590" y="412520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2" name="tx92"/>
            <p:cNvSpPr/>
            <p:nvPr/>
          </p:nvSpPr>
          <p:spPr>
            <a:xfrm>
              <a:off x="5378344" y="38620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93" name="tx93"/>
            <p:cNvSpPr/>
            <p:nvPr/>
          </p:nvSpPr>
          <p:spPr>
            <a:xfrm>
              <a:off x="6425984" y="39799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94" name="tx94"/>
            <p:cNvSpPr/>
            <p:nvPr/>
          </p:nvSpPr>
          <p:spPr>
            <a:xfrm>
              <a:off x="6687895" y="39883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a:t>
              </a:r>
            </a:p>
          </p:txBody>
        </p:sp>
        <p:sp>
          <p:nvSpPr>
            <p:cNvPr id="95" name="tx95"/>
            <p:cNvSpPr/>
            <p:nvPr/>
          </p:nvSpPr>
          <p:spPr>
            <a:xfrm>
              <a:off x="6949805" y="39516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6" name="tx96"/>
            <p:cNvSpPr/>
            <p:nvPr/>
          </p:nvSpPr>
          <p:spPr>
            <a:xfrm>
              <a:off x="7211715" y="39421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7" name="tx97"/>
            <p:cNvSpPr/>
            <p:nvPr/>
          </p:nvSpPr>
          <p:spPr>
            <a:xfrm>
              <a:off x="7503770" y="39271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8" name="tx98"/>
            <p:cNvSpPr/>
            <p:nvPr/>
          </p:nvSpPr>
          <p:spPr>
            <a:xfrm>
              <a:off x="7765680" y="3991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8027590" y="4005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0" name="tx100"/>
            <p:cNvSpPr/>
            <p:nvPr/>
          </p:nvSpPr>
          <p:spPr>
            <a:xfrm>
              <a:off x="5387387" y="358913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297</a:t>
              </a:r>
            </a:p>
          </p:txBody>
        </p:sp>
        <p:sp>
          <p:nvSpPr>
            <p:cNvPr id="101" name="tx101"/>
            <p:cNvSpPr/>
            <p:nvPr/>
          </p:nvSpPr>
          <p:spPr>
            <a:xfrm>
              <a:off x="6435028" y="379988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102" name="tx102"/>
            <p:cNvSpPr/>
            <p:nvPr/>
          </p:nvSpPr>
          <p:spPr>
            <a:xfrm>
              <a:off x="6696938" y="378343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103" name="tx103"/>
            <p:cNvSpPr/>
            <p:nvPr/>
          </p:nvSpPr>
          <p:spPr>
            <a:xfrm>
              <a:off x="6958848" y="377759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189</a:t>
              </a:r>
            </a:p>
          </p:txBody>
        </p:sp>
        <p:sp>
          <p:nvSpPr>
            <p:cNvPr id="104" name="tx104"/>
            <p:cNvSpPr/>
            <p:nvPr/>
          </p:nvSpPr>
          <p:spPr>
            <a:xfrm>
              <a:off x="7220758" y="378319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105" name="tx105"/>
            <p:cNvSpPr/>
            <p:nvPr/>
          </p:nvSpPr>
          <p:spPr>
            <a:xfrm>
              <a:off x="7482669" y="377839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188</a:t>
              </a:r>
            </a:p>
          </p:txBody>
        </p:sp>
        <p:sp>
          <p:nvSpPr>
            <p:cNvPr id="106" name="tx106"/>
            <p:cNvSpPr/>
            <p:nvPr/>
          </p:nvSpPr>
          <p:spPr>
            <a:xfrm>
              <a:off x="7744579" y="385165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147</a:t>
              </a:r>
            </a:p>
          </p:txBody>
        </p:sp>
        <p:sp>
          <p:nvSpPr>
            <p:cNvPr id="107" name="tx107"/>
            <p:cNvSpPr/>
            <p:nvPr/>
          </p:nvSpPr>
          <p:spPr>
            <a:xfrm>
              <a:off x="8006489" y="386868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108" name="tx10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94200" y="32912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577692" y="242259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9" name="pl129"/>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0" name="pl130"/>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1" name="tx131"/>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744786" y="5080163"/>
              <a:ext cx="201456" cy="201456"/>
            </a:xfrm>
            <a:prstGeom prst="rect">
              <a:avLst/>
            </a:prstGeom>
            <a:solidFill>
              <a:srgbClr val="E2231A">
                <a:alpha val="90196"/>
              </a:srgbClr>
            </a:solidFill>
          </p:spPr>
          <p:txBody>
            <a:bodyPr/>
            <a:lstStyle/>
            <a:p/>
          </p:txBody>
        </p:sp>
        <p:sp>
          <p:nvSpPr>
            <p:cNvPr id="134" name="rc134"/>
            <p:cNvSpPr/>
            <p:nvPr/>
          </p:nvSpPr>
          <p:spPr>
            <a:xfrm>
              <a:off x="5708946" y="5080163"/>
              <a:ext cx="201456" cy="201456"/>
            </a:xfrm>
            <a:prstGeom prst="rect">
              <a:avLst/>
            </a:prstGeom>
            <a:solidFill>
              <a:srgbClr val="B3B3B3">
                <a:alpha val="90196"/>
              </a:srgbClr>
            </a:solidFill>
          </p:spPr>
          <p:txBody>
            <a:bodyPr/>
            <a:lstStyle/>
            <a:p/>
          </p:txBody>
        </p:sp>
        <p:sp>
          <p:nvSpPr>
            <p:cNvPr id="135" name="tx135"/>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8" name="tx138"/>
            <p:cNvSpPr/>
            <p:nvPr/>
          </p:nvSpPr>
          <p:spPr>
            <a:xfrm>
              <a:off x="1083092" y="1594448"/>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2000-2025</a:t>
              </a:r>
            </a:p>
          </p:txBody>
        </p:sp>
        <p:sp>
          <p:nvSpPr>
            <p:cNvPr id="139" name="pl139"/>
            <p:cNvSpPr/>
            <p:nvPr/>
          </p:nvSpPr>
          <p:spPr>
            <a:xfrm>
              <a:off x="23816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3005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2194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81382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4" name="pl144"/>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3411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599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1788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422266" y="5840557"/>
              <a:ext cx="1679807" cy="124062"/>
            </a:xfrm>
            <a:prstGeom prst="rect">
              <a:avLst/>
            </a:prstGeom>
            <a:solidFill>
              <a:srgbClr val="E2231A">
                <a:alpha val="90196"/>
              </a:srgbClr>
            </a:solidFill>
          </p:spPr>
          <p:txBody>
            <a:bodyPr/>
            <a:lstStyle/>
            <a:p/>
          </p:txBody>
        </p:sp>
        <p:sp>
          <p:nvSpPr>
            <p:cNvPr id="151" name="rc151"/>
            <p:cNvSpPr/>
            <p:nvPr/>
          </p:nvSpPr>
          <p:spPr>
            <a:xfrm>
              <a:off x="1422266" y="5685479"/>
              <a:ext cx="2333064" cy="124062"/>
            </a:xfrm>
            <a:prstGeom prst="rect">
              <a:avLst/>
            </a:prstGeom>
            <a:solidFill>
              <a:srgbClr val="E2231A">
                <a:alpha val="90196"/>
              </a:srgbClr>
            </a:solidFill>
          </p:spPr>
          <p:txBody>
            <a:bodyPr/>
            <a:lstStyle/>
            <a:p/>
          </p:txBody>
        </p:sp>
        <p:sp>
          <p:nvSpPr>
            <p:cNvPr id="152" name="rc152"/>
            <p:cNvSpPr/>
            <p:nvPr/>
          </p:nvSpPr>
          <p:spPr>
            <a:xfrm>
              <a:off x="1422266" y="5530401"/>
              <a:ext cx="2109018" cy="124062"/>
            </a:xfrm>
            <a:prstGeom prst="rect">
              <a:avLst/>
            </a:prstGeom>
            <a:solidFill>
              <a:srgbClr val="E2231A">
                <a:alpha val="90196"/>
              </a:srgbClr>
            </a:solidFill>
          </p:spPr>
          <p:txBody>
            <a:bodyPr/>
            <a:lstStyle/>
            <a:p/>
          </p:txBody>
        </p:sp>
        <p:sp>
          <p:nvSpPr>
            <p:cNvPr id="153" name="rc153"/>
            <p:cNvSpPr/>
            <p:nvPr/>
          </p:nvSpPr>
          <p:spPr>
            <a:xfrm>
              <a:off x="3102073" y="5840557"/>
              <a:ext cx="5103666" cy="124062"/>
            </a:xfrm>
            <a:prstGeom prst="rect">
              <a:avLst/>
            </a:prstGeom>
            <a:solidFill>
              <a:srgbClr val="B3B3B3">
                <a:alpha val="90196"/>
              </a:srgbClr>
            </a:solidFill>
          </p:spPr>
          <p:txBody>
            <a:bodyPr/>
            <a:lstStyle/>
            <a:p/>
          </p:txBody>
        </p:sp>
        <p:sp>
          <p:nvSpPr>
            <p:cNvPr id="154" name="rc154"/>
            <p:cNvSpPr/>
            <p:nvPr/>
          </p:nvSpPr>
          <p:spPr>
            <a:xfrm>
              <a:off x="3755330" y="5685479"/>
              <a:ext cx="3306769" cy="124062"/>
            </a:xfrm>
            <a:prstGeom prst="rect">
              <a:avLst/>
            </a:prstGeom>
            <a:solidFill>
              <a:srgbClr val="B3B3B3">
                <a:alpha val="90196"/>
              </a:srgbClr>
            </a:solidFill>
          </p:spPr>
          <p:txBody>
            <a:bodyPr/>
            <a:lstStyle/>
            <a:p/>
          </p:txBody>
        </p:sp>
        <p:sp>
          <p:nvSpPr>
            <p:cNvPr id="155" name="rc155"/>
            <p:cNvSpPr/>
            <p:nvPr/>
          </p:nvSpPr>
          <p:spPr>
            <a:xfrm>
              <a:off x="3531284" y="5530401"/>
              <a:ext cx="3127318" cy="124062"/>
            </a:xfrm>
            <a:prstGeom prst="rect">
              <a:avLst/>
            </a:prstGeom>
            <a:solidFill>
              <a:srgbClr val="B3B3B3">
                <a:alpha val="90196"/>
              </a:srgbClr>
            </a:solidFill>
          </p:spPr>
          <p:txBody>
            <a:bodyPr/>
            <a:lstStyle/>
            <a:p/>
          </p:txBody>
        </p:sp>
        <p:sp>
          <p:nvSpPr>
            <p:cNvPr id="156" name="tx156"/>
            <p:cNvSpPr/>
            <p:nvPr/>
          </p:nvSpPr>
          <p:spPr>
            <a:xfrm>
              <a:off x="8350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176.8</a:t>
              </a:r>
            </a:p>
          </p:txBody>
        </p:sp>
        <p:sp>
          <p:nvSpPr>
            <p:cNvPr id="157" name="tx157"/>
            <p:cNvSpPr/>
            <p:nvPr/>
          </p:nvSpPr>
          <p:spPr>
            <a:xfrm>
              <a:off x="7158563"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147</a:t>
              </a:r>
            </a:p>
          </p:txBody>
        </p:sp>
        <p:sp>
          <p:nvSpPr>
            <p:cNvPr id="158" name="tx158"/>
            <p:cNvSpPr/>
            <p:nvPr/>
          </p:nvSpPr>
          <p:spPr>
            <a:xfrm>
              <a:off x="680328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136.4</a:t>
              </a:r>
            </a:p>
          </p:txBody>
        </p:sp>
        <p:sp>
          <p:nvSpPr>
            <p:cNvPr id="159" name="tx159"/>
            <p:cNvSpPr/>
            <p:nvPr/>
          </p:nvSpPr>
          <p:spPr>
            <a:xfrm>
              <a:off x="214964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a:t>
              </a:r>
            </a:p>
          </p:txBody>
        </p:sp>
        <p:sp>
          <p:nvSpPr>
            <p:cNvPr id="160" name="tx160"/>
            <p:cNvSpPr/>
            <p:nvPr/>
          </p:nvSpPr>
          <p:spPr>
            <a:xfrm>
              <a:off x="24762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60.8</a:t>
              </a:r>
            </a:p>
          </p:txBody>
        </p:sp>
        <p:sp>
          <p:nvSpPr>
            <p:cNvPr id="161" name="tx161"/>
            <p:cNvSpPr/>
            <p:nvPr/>
          </p:nvSpPr>
          <p:spPr>
            <a:xfrm>
              <a:off x="2412466" y="5550764"/>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62" name="tx162"/>
            <p:cNvSpPr/>
            <p:nvPr/>
          </p:nvSpPr>
          <p:spPr>
            <a:xfrm>
              <a:off x="5557443" y="58593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a:t>
              </a:r>
            </a:p>
          </p:txBody>
        </p:sp>
        <p:sp>
          <p:nvSpPr>
            <p:cNvPr id="163" name="tx163"/>
            <p:cNvSpPr/>
            <p:nvPr/>
          </p:nvSpPr>
          <p:spPr>
            <a:xfrm>
              <a:off x="529618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86.2</a:t>
              </a:r>
            </a:p>
          </p:txBody>
        </p:sp>
        <p:sp>
          <p:nvSpPr>
            <p:cNvPr id="164" name="tx164"/>
            <p:cNvSpPr/>
            <p:nvPr/>
          </p:nvSpPr>
          <p:spPr>
            <a:xfrm>
              <a:off x="498241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81.5</a:t>
              </a:r>
            </a:p>
          </p:txBody>
        </p:sp>
        <p:sp>
          <p:nvSpPr>
            <p:cNvPr id="165" name="tx165"/>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21684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0" name="tx170"/>
            <p:cNvSpPr/>
            <p:nvPr/>
          </p:nvSpPr>
          <p:spPr>
            <a:xfrm>
              <a:off x="509685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1" name="tx171"/>
            <p:cNvSpPr/>
            <p:nvPr/>
          </p:nvSpPr>
          <p:spPr>
            <a:xfrm>
              <a:off x="701571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2" name="tx172"/>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92%. This is similar to in 2019, where coverage was 93%.
55,000 children missed their routine first dose of measles vaccine.
MCV2 is typically administered to children between 18 months and five years old. MCV2 coverage increased to 79%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91% in 2025 - below the 95% level needed to prevent outbreaks and, leaving 55,000 children without any protection against measles. MCV2 coverage increased to from 77% in 2024 to 79% in 2025 - below the IA2030 target of 90%.</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371812"/>
            </a:xfrm>
            <a:custGeom>
              <a:avLst/>
              <a:pathLst>
                <a:path w="3397293" h="371812">
                  <a:moveTo>
                    <a:pt x="0" y="262456"/>
                  </a:moveTo>
                  <a:lnTo>
                    <a:pt x="135891" y="284327"/>
                  </a:lnTo>
                  <a:lnTo>
                    <a:pt x="271783" y="284327"/>
                  </a:lnTo>
                  <a:lnTo>
                    <a:pt x="407675" y="284327"/>
                  </a:lnTo>
                  <a:lnTo>
                    <a:pt x="543566" y="262456"/>
                  </a:lnTo>
                  <a:lnTo>
                    <a:pt x="679458" y="262456"/>
                  </a:lnTo>
                  <a:lnTo>
                    <a:pt x="815350" y="262456"/>
                  </a:lnTo>
                  <a:lnTo>
                    <a:pt x="951242" y="87485"/>
                  </a:lnTo>
                  <a:lnTo>
                    <a:pt x="1087133" y="218713"/>
                  </a:lnTo>
                  <a:lnTo>
                    <a:pt x="1223025" y="153099"/>
                  </a:lnTo>
                  <a:lnTo>
                    <a:pt x="1358917" y="21871"/>
                  </a:lnTo>
                  <a:lnTo>
                    <a:pt x="1494809" y="306198"/>
                  </a:lnTo>
                  <a:lnTo>
                    <a:pt x="1630700" y="328070"/>
                  </a:lnTo>
                  <a:lnTo>
                    <a:pt x="1766592" y="371812"/>
                  </a:lnTo>
                  <a:lnTo>
                    <a:pt x="1902484" y="262456"/>
                  </a:lnTo>
                  <a:lnTo>
                    <a:pt x="2038375" y="153099"/>
                  </a:lnTo>
                  <a:lnTo>
                    <a:pt x="2174267" y="0"/>
                  </a:lnTo>
                  <a:lnTo>
                    <a:pt x="2310159" y="21871"/>
                  </a:lnTo>
                  <a:lnTo>
                    <a:pt x="2446051" y="65614"/>
                  </a:lnTo>
                  <a:lnTo>
                    <a:pt x="2581942" y="87485"/>
                  </a:lnTo>
                  <a:lnTo>
                    <a:pt x="2717834" y="21871"/>
                  </a:lnTo>
                  <a:lnTo>
                    <a:pt x="2853726" y="153099"/>
                  </a:lnTo>
                  <a:lnTo>
                    <a:pt x="2989618" y="196842"/>
                  </a:lnTo>
                  <a:lnTo>
                    <a:pt x="3125509" y="240584"/>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371812"/>
            </a:xfrm>
            <a:custGeom>
              <a:avLst/>
              <a:pathLst>
                <a:path w="3397293" h="371812">
                  <a:moveTo>
                    <a:pt x="0" y="262456"/>
                  </a:moveTo>
                  <a:lnTo>
                    <a:pt x="135891" y="284327"/>
                  </a:lnTo>
                  <a:lnTo>
                    <a:pt x="271783" y="284327"/>
                  </a:lnTo>
                  <a:lnTo>
                    <a:pt x="407675" y="284327"/>
                  </a:lnTo>
                  <a:lnTo>
                    <a:pt x="543566" y="262456"/>
                  </a:lnTo>
                  <a:lnTo>
                    <a:pt x="679458" y="262456"/>
                  </a:lnTo>
                  <a:lnTo>
                    <a:pt x="815350" y="262456"/>
                  </a:lnTo>
                  <a:lnTo>
                    <a:pt x="951242" y="87485"/>
                  </a:lnTo>
                  <a:lnTo>
                    <a:pt x="1087133" y="218713"/>
                  </a:lnTo>
                  <a:lnTo>
                    <a:pt x="1223025" y="153099"/>
                  </a:lnTo>
                  <a:lnTo>
                    <a:pt x="1358917" y="21871"/>
                  </a:lnTo>
                  <a:lnTo>
                    <a:pt x="1494809" y="306198"/>
                  </a:lnTo>
                  <a:lnTo>
                    <a:pt x="1630700" y="328070"/>
                  </a:lnTo>
                  <a:lnTo>
                    <a:pt x="1766592" y="371812"/>
                  </a:lnTo>
                  <a:lnTo>
                    <a:pt x="1902484" y="262456"/>
                  </a:lnTo>
                  <a:lnTo>
                    <a:pt x="2038375" y="153099"/>
                  </a:lnTo>
                  <a:lnTo>
                    <a:pt x="2174267" y="0"/>
                  </a:lnTo>
                  <a:lnTo>
                    <a:pt x="2310159" y="21871"/>
                  </a:lnTo>
                  <a:lnTo>
                    <a:pt x="2446051" y="65614"/>
                  </a:lnTo>
                  <a:lnTo>
                    <a:pt x="2581942" y="87485"/>
                  </a:lnTo>
                  <a:lnTo>
                    <a:pt x="2717834" y="21871"/>
                  </a:lnTo>
                  <a:lnTo>
                    <a:pt x="2853726" y="153099"/>
                  </a:lnTo>
                  <a:lnTo>
                    <a:pt x="2989618" y="196842"/>
                  </a:lnTo>
                  <a:lnTo>
                    <a:pt x="3125509" y="240584"/>
                  </a:lnTo>
                  <a:lnTo>
                    <a:pt x="3261401" y="131228"/>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371812"/>
            </a:xfrm>
            <a:custGeom>
              <a:avLst/>
              <a:pathLst>
                <a:path w="3397293" h="371812">
                  <a:moveTo>
                    <a:pt x="0" y="262456"/>
                  </a:moveTo>
                  <a:lnTo>
                    <a:pt x="135891" y="284327"/>
                  </a:lnTo>
                  <a:lnTo>
                    <a:pt x="271783" y="284327"/>
                  </a:lnTo>
                  <a:lnTo>
                    <a:pt x="407675" y="284327"/>
                  </a:lnTo>
                  <a:lnTo>
                    <a:pt x="543566" y="262456"/>
                  </a:lnTo>
                  <a:lnTo>
                    <a:pt x="679458" y="262456"/>
                  </a:lnTo>
                  <a:lnTo>
                    <a:pt x="815350" y="262456"/>
                  </a:lnTo>
                  <a:lnTo>
                    <a:pt x="951242" y="87485"/>
                  </a:lnTo>
                  <a:lnTo>
                    <a:pt x="1087133" y="218713"/>
                  </a:lnTo>
                  <a:lnTo>
                    <a:pt x="1223025" y="153099"/>
                  </a:lnTo>
                  <a:lnTo>
                    <a:pt x="1358917" y="21871"/>
                  </a:lnTo>
                  <a:lnTo>
                    <a:pt x="1494809" y="306198"/>
                  </a:lnTo>
                  <a:lnTo>
                    <a:pt x="1630700" y="328070"/>
                  </a:lnTo>
                  <a:lnTo>
                    <a:pt x="1766592" y="371812"/>
                  </a:lnTo>
                  <a:lnTo>
                    <a:pt x="1902484" y="262456"/>
                  </a:lnTo>
                  <a:lnTo>
                    <a:pt x="2038375" y="153099"/>
                  </a:lnTo>
                  <a:lnTo>
                    <a:pt x="2174267" y="0"/>
                  </a:lnTo>
                  <a:lnTo>
                    <a:pt x="2310159" y="21871"/>
                  </a:lnTo>
                  <a:lnTo>
                    <a:pt x="2446051" y="65614"/>
                  </a:lnTo>
                  <a:lnTo>
                    <a:pt x="2581942" y="87485"/>
                  </a:lnTo>
                  <a:lnTo>
                    <a:pt x="2717834" y="21871"/>
                  </a:lnTo>
                  <a:lnTo>
                    <a:pt x="2853726" y="153099"/>
                  </a:lnTo>
                  <a:lnTo>
                    <a:pt x="2989618" y="196842"/>
                  </a:lnTo>
                  <a:lnTo>
                    <a:pt x="3125509" y="240584"/>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2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907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0" name="tx60"/>
            <p:cNvSpPr/>
            <p:nvPr/>
          </p:nvSpPr>
          <p:spPr>
            <a:xfrm>
              <a:off x="28049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37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0088" y="1403693"/>
              <a:ext cx="24990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Zambia, 2000-2025</a:t>
              </a:r>
            </a:p>
          </p:txBody>
        </p:sp>
        <p:sp>
          <p:nvSpPr>
            <p:cNvPr id="63" name="pl63"/>
            <p:cNvSpPr/>
            <p:nvPr/>
          </p:nvSpPr>
          <p:spPr>
            <a:xfrm>
              <a:off x="5267799" y="3721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6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7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84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08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33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8641"/>
              <a:ext cx="3397293" cy="1148245"/>
            </a:xfrm>
            <a:custGeom>
              <a:avLst/>
              <a:pathLst>
                <a:path w="3397293" h="1148245">
                  <a:moveTo>
                    <a:pt x="0" y="810526"/>
                  </a:moveTo>
                  <a:lnTo>
                    <a:pt x="135891" y="878070"/>
                  </a:lnTo>
                  <a:lnTo>
                    <a:pt x="271783" y="878070"/>
                  </a:lnTo>
                  <a:lnTo>
                    <a:pt x="407675" y="878070"/>
                  </a:lnTo>
                  <a:lnTo>
                    <a:pt x="543566" y="810526"/>
                  </a:lnTo>
                  <a:lnTo>
                    <a:pt x="679458" y="810526"/>
                  </a:lnTo>
                  <a:lnTo>
                    <a:pt x="815350" y="810526"/>
                  </a:lnTo>
                  <a:lnTo>
                    <a:pt x="951242" y="270175"/>
                  </a:lnTo>
                  <a:lnTo>
                    <a:pt x="1087133" y="675438"/>
                  </a:lnTo>
                  <a:lnTo>
                    <a:pt x="1223025" y="472807"/>
                  </a:lnTo>
                  <a:lnTo>
                    <a:pt x="1358917" y="67543"/>
                  </a:lnTo>
                  <a:lnTo>
                    <a:pt x="1494809" y="945614"/>
                  </a:lnTo>
                  <a:lnTo>
                    <a:pt x="1630700" y="1013158"/>
                  </a:lnTo>
                  <a:lnTo>
                    <a:pt x="1766592" y="1148245"/>
                  </a:lnTo>
                  <a:lnTo>
                    <a:pt x="1902484" y="810526"/>
                  </a:lnTo>
                  <a:lnTo>
                    <a:pt x="2038375" y="472807"/>
                  </a:lnTo>
                  <a:lnTo>
                    <a:pt x="2174267" y="0"/>
                  </a:lnTo>
                  <a:lnTo>
                    <a:pt x="2310159" y="67543"/>
                  </a:lnTo>
                  <a:lnTo>
                    <a:pt x="2446051" y="202631"/>
                  </a:lnTo>
                  <a:lnTo>
                    <a:pt x="2581942" y="270175"/>
                  </a:lnTo>
                  <a:lnTo>
                    <a:pt x="2717834" y="67543"/>
                  </a:lnTo>
                  <a:lnTo>
                    <a:pt x="2853726" y="472807"/>
                  </a:lnTo>
                  <a:lnTo>
                    <a:pt x="2989618" y="607894"/>
                  </a:lnTo>
                  <a:lnTo>
                    <a:pt x="3125509" y="742982"/>
                  </a:lnTo>
                  <a:lnTo>
                    <a:pt x="3261401" y="405263"/>
                  </a:lnTo>
                  <a:lnTo>
                    <a:pt x="3397293" y="33771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08817"/>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08817"/>
              <a:ext cx="3397293" cy="1350877"/>
            </a:xfrm>
            <a:custGeom>
              <a:avLst/>
              <a:pathLst>
                <a:path w="3397293" h="1350877">
                  <a:moveTo>
                    <a:pt x="0" y="1350877"/>
                  </a:moveTo>
                  <a:lnTo>
                    <a:pt x="135891" y="1148245"/>
                  </a:lnTo>
                  <a:lnTo>
                    <a:pt x="271783" y="1013158"/>
                  </a:lnTo>
                  <a:lnTo>
                    <a:pt x="407675" y="945614"/>
                  </a:lnTo>
                  <a:lnTo>
                    <a:pt x="543566" y="878070"/>
                  </a:lnTo>
                  <a:lnTo>
                    <a:pt x="679458" y="878070"/>
                  </a:lnTo>
                  <a:lnTo>
                    <a:pt x="815350" y="675438"/>
                  </a:lnTo>
                  <a:lnTo>
                    <a:pt x="951242" y="540350"/>
                  </a:lnTo>
                  <a:lnTo>
                    <a:pt x="1087133" y="405263"/>
                  </a:lnTo>
                  <a:lnTo>
                    <a:pt x="1223025" y="202631"/>
                  </a:lnTo>
                  <a:lnTo>
                    <a:pt x="1358917" y="135087"/>
                  </a:lnTo>
                  <a:lnTo>
                    <a:pt x="1494809" y="67543"/>
                  </a:lnTo>
                  <a:lnTo>
                    <a:pt x="1630700" y="67543"/>
                  </a:lnTo>
                  <a:lnTo>
                    <a:pt x="1766592" y="135087"/>
                  </a:lnTo>
                  <a:lnTo>
                    <a:pt x="1902484" y="135087"/>
                  </a:lnTo>
                  <a:lnTo>
                    <a:pt x="2038375" y="135087"/>
                  </a:lnTo>
                  <a:lnTo>
                    <a:pt x="2174267" y="270175"/>
                  </a:lnTo>
                  <a:lnTo>
                    <a:pt x="2310159" y="270175"/>
                  </a:lnTo>
                  <a:lnTo>
                    <a:pt x="2446051" y="67543"/>
                  </a:lnTo>
                  <a:lnTo>
                    <a:pt x="2581942" y="0"/>
                  </a:lnTo>
                  <a:lnTo>
                    <a:pt x="2717834" y="67543"/>
                  </a:lnTo>
                  <a:lnTo>
                    <a:pt x="2853726" y="270175"/>
                  </a:lnTo>
                  <a:lnTo>
                    <a:pt x="2989618" y="202631"/>
                  </a:lnTo>
                  <a:lnTo>
                    <a:pt x="3125509" y="67543"/>
                  </a:lnTo>
                  <a:lnTo>
                    <a:pt x="3261401" y="135087"/>
                  </a:lnTo>
                  <a:lnTo>
                    <a:pt x="3397293" y="6754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0881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8641"/>
              <a:ext cx="3397293" cy="1148245"/>
            </a:xfrm>
            <a:custGeom>
              <a:avLst/>
              <a:pathLst>
                <a:path w="3397293" h="1148245">
                  <a:moveTo>
                    <a:pt x="0" y="810526"/>
                  </a:moveTo>
                  <a:lnTo>
                    <a:pt x="135891" y="878070"/>
                  </a:lnTo>
                  <a:lnTo>
                    <a:pt x="271783" y="878070"/>
                  </a:lnTo>
                  <a:lnTo>
                    <a:pt x="407675" y="878070"/>
                  </a:lnTo>
                  <a:lnTo>
                    <a:pt x="543566" y="810526"/>
                  </a:lnTo>
                  <a:lnTo>
                    <a:pt x="679458" y="810526"/>
                  </a:lnTo>
                  <a:lnTo>
                    <a:pt x="815350" y="810526"/>
                  </a:lnTo>
                  <a:lnTo>
                    <a:pt x="951242" y="270175"/>
                  </a:lnTo>
                  <a:lnTo>
                    <a:pt x="1087133" y="675438"/>
                  </a:lnTo>
                  <a:lnTo>
                    <a:pt x="1223025" y="472807"/>
                  </a:lnTo>
                  <a:lnTo>
                    <a:pt x="1358917" y="67543"/>
                  </a:lnTo>
                  <a:lnTo>
                    <a:pt x="1494809" y="945614"/>
                  </a:lnTo>
                  <a:lnTo>
                    <a:pt x="1630700" y="1013158"/>
                  </a:lnTo>
                  <a:lnTo>
                    <a:pt x="1766592" y="1148245"/>
                  </a:lnTo>
                  <a:lnTo>
                    <a:pt x="1902484" y="810526"/>
                  </a:lnTo>
                  <a:lnTo>
                    <a:pt x="2038375" y="472807"/>
                  </a:lnTo>
                  <a:lnTo>
                    <a:pt x="2174267" y="0"/>
                  </a:lnTo>
                  <a:lnTo>
                    <a:pt x="2310159" y="67543"/>
                  </a:lnTo>
                  <a:lnTo>
                    <a:pt x="2446051" y="202631"/>
                  </a:lnTo>
                  <a:lnTo>
                    <a:pt x="2581942" y="270175"/>
                  </a:lnTo>
                  <a:lnTo>
                    <a:pt x="2717834" y="67543"/>
                  </a:lnTo>
                  <a:lnTo>
                    <a:pt x="2853726" y="472807"/>
                  </a:lnTo>
                  <a:lnTo>
                    <a:pt x="2989618" y="607894"/>
                  </a:lnTo>
                  <a:lnTo>
                    <a:pt x="3125509" y="742982"/>
                  </a:lnTo>
                  <a:lnTo>
                    <a:pt x="3261401" y="405263"/>
                  </a:lnTo>
                  <a:lnTo>
                    <a:pt x="3397293" y="337719"/>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378245"/>
            </a:xfrm>
            <a:custGeom>
              <a:avLst/>
              <a:pathLst>
                <a:path w="0" h="378245">
                  <a:moveTo>
                    <a:pt x="0" y="3782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38641"/>
              <a:ext cx="3397293" cy="1148245"/>
            </a:xfrm>
            <a:custGeom>
              <a:avLst/>
              <a:pathLst>
                <a:path w="3397293" h="1148245">
                  <a:moveTo>
                    <a:pt x="0" y="810526"/>
                  </a:moveTo>
                  <a:lnTo>
                    <a:pt x="135891" y="878070"/>
                  </a:lnTo>
                  <a:lnTo>
                    <a:pt x="271783" y="878070"/>
                  </a:lnTo>
                  <a:lnTo>
                    <a:pt x="407675" y="878070"/>
                  </a:lnTo>
                  <a:lnTo>
                    <a:pt x="543566" y="810526"/>
                  </a:lnTo>
                  <a:lnTo>
                    <a:pt x="679458" y="810526"/>
                  </a:lnTo>
                  <a:lnTo>
                    <a:pt x="815350" y="810526"/>
                  </a:lnTo>
                  <a:lnTo>
                    <a:pt x="951242" y="270175"/>
                  </a:lnTo>
                  <a:lnTo>
                    <a:pt x="1087133" y="675438"/>
                  </a:lnTo>
                  <a:lnTo>
                    <a:pt x="1223025" y="472807"/>
                  </a:lnTo>
                  <a:lnTo>
                    <a:pt x="1358917" y="67543"/>
                  </a:lnTo>
                  <a:lnTo>
                    <a:pt x="1494809" y="945614"/>
                  </a:lnTo>
                  <a:lnTo>
                    <a:pt x="1630700" y="1013158"/>
                  </a:lnTo>
                  <a:lnTo>
                    <a:pt x="1766592" y="1148245"/>
                  </a:lnTo>
                  <a:lnTo>
                    <a:pt x="1902484" y="810526"/>
                  </a:lnTo>
                  <a:lnTo>
                    <a:pt x="2038375" y="472807"/>
                  </a:lnTo>
                  <a:lnTo>
                    <a:pt x="2174267" y="0"/>
                  </a:lnTo>
                  <a:lnTo>
                    <a:pt x="2310159" y="67543"/>
                  </a:lnTo>
                  <a:lnTo>
                    <a:pt x="2446051" y="202631"/>
                  </a:lnTo>
                  <a:lnTo>
                    <a:pt x="2581942" y="270175"/>
                  </a:lnTo>
                  <a:lnTo>
                    <a:pt x="2717834" y="67543"/>
                  </a:lnTo>
                  <a:lnTo>
                    <a:pt x="2853726" y="472807"/>
                  </a:lnTo>
                  <a:lnTo>
                    <a:pt x="2989618" y="607894"/>
                  </a:lnTo>
                  <a:lnTo>
                    <a:pt x="3125509" y="742982"/>
                  </a:lnTo>
                  <a:lnTo>
                    <a:pt x="3261401" y="405263"/>
                  </a:lnTo>
                  <a:lnTo>
                    <a:pt x="3397293" y="337719"/>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68928"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2630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27845"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80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737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332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67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812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5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69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97164" y="49907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17" name="tx117"/>
            <p:cNvSpPr/>
            <p:nvPr/>
          </p:nvSpPr>
          <p:spPr>
            <a:xfrm>
              <a:off x="71216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07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215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302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388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258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345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432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271531" cy="114824"/>
            </a:xfrm>
            <a:prstGeom prst="rect">
              <a:avLst/>
            </a:prstGeom>
            <a:solidFill>
              <a:srgbClr val="E2231A">
                <a:alpha val="80000"/>
              </a:srgbClr>
            </a:solidFill>
          </p:spPr>
          <p:txBody>
            <a:bodyPr/>
            <a:lstStyle/>
            <a:p/>
          </p:txBody>
        </p:sp>
        <p:sp>
          <p:nvSpPr>
            <p:cNvPr id="131" name="rc131"/>
            <p:cNvSpPr/>
            <p:nvPr/>
          </p:nvSpPr>
          <p:spPr>
            <a:xfrm>
              <a:off x="1317178" y="5743865"/>
              <a:ext cx="7321564" cy="114824"/>
            </a:xfrm>
            <a:prstGeom prst="rect">
              <a:avLst/>
            </a:prstGeom>
            <a:solidFill>
              <a:srgbClr val="E2231A">
                <a:alpha val="80000"/>
              </a:srgbClr>
            </a:solidFill>
          </p:spPr>
          <p:txBody>
            <a:bodyPr/>
            <a:lstStyle/>
            <a:p/>
          </p:txBody>
        </p:sp>
        <p:sp>
          <p:nvSpPr>
            <p:cNvPr id="132" name="rc132"/>
            <p:cNvSpPr/>
            <p:nvPr/>
          </p:nvSpPr>
          <p:spPr>
            <a:xfrm>
              <a:off x="1317178" y="5600334"/>
              <a:ext cx="6618469" cy="114824"/>
            </a:xfrm>
            <a:prstGeom prst="rect">
              <a:avLst/>
            </a:prstGeom>
            <a:solidFill>
              <a:srgbClr val="E2231A">
                <a:alpha val="80000"/>
              </a:srgbClr>
            </a:solidFill>
          </p:spPr>
          <p:txBody>
            <a:bodyPr/>
            <a:lstStyle/>
            <a:p/>
          </p:txBody>
        </p:sp>
        <p:sp>
          <p:nvSpPr>
            <p:cNvPr id="133" name="tx133"/>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4" name="tx134"/>
            <p:cNvSpPr/>
            <p:nvPr/>
          </p:nvSpPr>
          <p:spPr>
            <a:xfrm>
              <a:off x="7504611"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985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7072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1159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Zambia (92%) was 8 percentage points higher than the global average (84%) and 15 percentage points higher than the average across all ESAR countries (77%).
National MCV1 coverage was 1 percentage point lower than in 2019 (93%).
This equates to 55,000 unvaccinated children in 2025 compared to 44,000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MCV1 coverage was 92% - this is 1 percentage point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Zambia ranked number 18 out of 21 countries for lowest MCV1 coverage (based on tied ranks).
Zambia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had MCV1 coverage of 92%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639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758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877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9962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115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199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317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436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555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6745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600199"/>
              <a:ext cx="238662" cy="707822"/>
            </a:xfrm>
            <a:prstGeom prst="rect">
              <a:avLst/>
            </a:prstGeom>
            <a:solidFill>
              <a:srgbClr val="80BD41">
                <a:alpha val="100000"/>
              </a:srgbClr>
            </a:solidFill>
          </p:spPr>
          <p:txBody>
            <a:bodyPr/>
            <a:lstStyle/>
            <a:p/>
          </p:txBody>
        </p:sp>
        <p:sp>
          <p:nvSpPr>
            <p:cNvPr id="28" name="rc28"/>
            <p:cNvSpPr/>
            <p:nvPr/>
          </p:nvSpPr>
          <p:spPr>
            <a:xfrm>
              <a:off x="1333322" y="3475281"/>
              <a:ext cx="238662" cy="124917"/>
            </a:xfrm>
            <a:prstGeom prst="rect">
              <a:avLst/>
            </a:prstGeom>
            <a:solidFill>
              <a:srgbClr val="E2231A">
                <a:alpha val="100000"/>
              </a:srgbClr>
            </a:solidFill>
          </p:spPr>
          <p:txBody>
            <a:bodyPr/>
            <a:lstStyle/>
            <a:p/>
          </p:txBody>
        </p:sp>
        <p:sp>
          <p:nvSpPr>
            <p:cNvPr id="29" name="rc29"/>
            <p:cNvSpPr/>
            <p:nvPr/>
          </p:nvSpPr>
          <p:spPr>
            <a:xfrm>
              <a:off x="1598503" y="3596021"/>
              <a:ext cx="238662" cy="712000"/>
            </a:xfrm>
            <a:prstGeom prst="rect">
              <a:avLst/>
            </a:prstGeom>
            <a:solidFill>
              <a:srgbClr val="80BD41">
                <a:alpha val="100000"/>
              </a:srgbClr>
            </a:solidFill>
          </p:spPr>
          <p:txBody>
            <a:bodyPr/>
            <a:lstStyle/>
            <a:p/>
          </p:txBody>
        </p:sp>
        <p:sp>
          <p:nvSpPr>
            <p:cNvPr id="30" name="rc30"/>
            <p:cNvSpPr/>
            <p:nvPr/>
          </p:nvSpPr>
          <p:spPr>
            <a:xfrm>
              <a:off x="1598503" y="3460403"/>
              <a:ext cx="238662" cy="135617"/>
            </a:xfrm>
            <a:prstGeom prst="rect">
              <a:avLst/>
            </a:prstGeom>
            <a:solidFill>
              <a:srgbClr val="E2231A">
                <a:alpha val="100000"/>
              </a:srgbClr>
            </a:solidFill>
          </p:spPr>
          <p:txBody>
            <a:bodyPr/>
            <a:lstStyle/>
            <a:p/>
          </p:txBody>
        </p:sp>
        <p:sp>
          <p:nvSpPr>
            <p:cNvPr id="31" name="rc31"/>
            <p:cNvSpPr/>
            <p:nvPr/>
          </p:nvSpPr>
          <p:spPr>
            <a:xfrm>
              <a:off x="1863684" y="3578722"/>
              <a:ext cx="238662" cy="729299"/>
            </a:xfrm>
            <a:prstGeom prst="rect">
              <a:avLst/>
            </a:prstGeom>
            <a:solidFill>
              <a:srgbClr val="80BD41">
                <a:alpha val="100000"/>
              </a:srgbClr>
            </a:solidFill>
          </p:spPr>
          <p:txBody>
            <a:bodyPr/>
            <a:lstStyle/>
            <a:p/>
          </p:txBody>
        </p:sp>
        <p:sp>
          <p:nvSpPr>
            <p:cNvPr id="32" name="rc32"/>
            <p:cNvSpPr/>
            <p:nvPr/>
          </p:nvSpPr>
          <p:spPr>
            <a:xfrm>
              <a:off x="1863684" y="3439805"/>
              <a:ext cx="238662" cy="138916"/>
            </a:xfrm>
            <a:prstGeom prst="rect">
              <a:avLst/>
            </a:prstGeom>
            <a:solidFill>
              <a:srgbClr val="E2231A">
                <a:alpha val="100000"/>
              </a:srgbClr>
            </a:solidFill>
          </p:spPr>
          <p:txBody>
            <a:bodyPr/>
            <a:lstStyle/>
            <a:p/>
          </p:txBody>
        </p:sp>
        <p:sp>
          <p:nvSpPr>
            <p:cNvPr id="33" name="rc33"/>
            <p:cNvSpPr/>
            <p:nvPr/>
          </p:nvSpPr>
          <p:spPr>
            <a:xfrm>
              <a:off x="2128865" y="3559881"/>
              <a:ext cx="238662" cy="748140"/>
            </a:xfrm>
            <a:prstGeom prst="rect">
              <a:avLst/>
            </a:prstGeom>
            <a:solidFill>
              <a:srgbClr val="80BD41">
                <a:alpha val="100000"/>
              </a:srgbClr>
            </a:solidFill>
          </p:spPr>
          <p:txBody>
            <a:bodyPr/>
            <a:lstStyle/>
            <a:p/>
          </p:txBody>
        </p:sp>
        <p:sp>
          <p:nvSpPr>
            <p:cNvPr id="34" name="rc34"/>
            <p:cNvSpPr/>
            <p:nvPr/>
          </p:nvSpPr>
          <p:spPr>
            <a:xfrm>
              <a:off x="2128865" y="3417371"/>
              <a:ext cx="238662" cy="142509"/>
            </a:xfrm>
            <a:prstGeom prst="rect">
              <a:avLst/>
            </a:prstGeom>
            <a:solidFill>
              <a:srgbClr val="E2231A">
                <a:alpha val="100000"/>
              </a:srgbClr>
            </a:solidFill>
          </p:spPr>
          <p:txBody>
            <a:bodyPr/>
            <a:lstStyle/>
            <a:p/>
          </p:txBody>
        </p:sp>
        <p:sp>
          <p:nvSpPr>
            <p:cNvPr id="35" name="rc35"/>
            <p:cNvSpPr/>
            <p:nvPr/>
          </p:nvSpPr>
          <p:spPr>
            <a:xfrm>
              <a:off x="2394045" y="3525303"/>
              <a:ext cx="238662" cy="782718"/>
            </a:xfrm>
            <a:prstGeom prst="rect">
              <a:avLst/>
            </a:prstGeom>
            <a:solidFill>
              <a:srgbClr val="80BD41">
                <a:alpha val="100000"/>
              </a:srgbClr>
            </a:solidFill>
          </p:spPr>
          <p:txBody>
            <a:bodyPr/>
            <a:lstStyle/>
            <a:p/>
          </p:txBody>
        </p:sp>
        <p:sp>
          <p:nvSpPr>
            <p:cNvPr id="36" name="rc36"/>
            <p:cNvSpPr/>
            <p:nvPr/>
          </p:nvSpPr>
          <p:spPr>
            <a:xfrm>
              <a:off x="2394045" y="3387167"/>
              <a:ext cx="238662" cy="138135"/>
            </a:xfrm>
            <a:prstGeom prst="rect">
              <a:avLst/>
            </a:prstGeom>
            <a:solidFill>
              <a:srgbClr val="E2231A">
                <a:alpha val="100000"/>
              </a:srgbClr>
            </a:solidFill>
          </p:spPr>
          <p:txBody>
            <a:bodyPr/>
            <a:lstStyle/>
            <a:p/>
          </p:txBody>
        </p:sp>
        <p:sp>
          <p:nvSpPr>
            <p:cNvPr id="37" name="rc37"/>
            <p:cNvSpPr/>
            <p:nvPr/>
          </p:nvSpPr>
          <p:spPr>
            <a:xfrm>
              <a:off x="2659226" y="3498789"/>
              <a:ext cx="238662" cy="809232"/>
            </a:xfrm>
            <a:prstGeom prst="rect">
              <a:avLst/>
            </a:prstGeom>
            <a:solidFill>
              <a:srgbClr val="80BD41">
                <a:alpha val="100000"/>
              </a:srgbClr>
            </a:solidFill>
          </p:spPr>
          <p:txBody>
            <a:bodyPr/>
            <a:lstStyle/>
            <a:p/>
          </p:txBody>
        </p:sp>
        <p:sp>
          <p:nvSpPr>
            <p:cNvPr id="38" name="rc38"/>
            <p:cNvSpPr/>
            <p:nvPr/>
          </p:nvSpPr>
          <p:spPr>
            <a:xfrm>
              <a:off x="2659226" y="3355986"/>
              <a:ext cx="238662" cy="142802"/>
            </a:xfrm>
            <a:prstGeom prst="rect">
              <a:avLst/>
            </a:prstGeom>
            <a:solidFill>
              <a:srgbClr val="E2231A">
                <a:alpha val="100000"/>
              </a:srgbClr>
            </a:solidFill>
          </p:spPr>
          <p:txBody>
            <a:bodyPr/>
            <a:lstStyle/>
            <a:p/>
          </p:txBody>
        </p:sp>
        <p:sp>
          <p:nvSpPr>
            <p:cNvPr id="39" name="rc39"/>
            <p:cNvSpPr/>
            <p:nvPr/>
          </p:nvSpPr>
          <p:spPr>
            <a:xfrm>
              <a:off x="2924407" y="3471689"/>
              <a:ext cx="238662" cy="836332"/>
            </a:xfrm>
            <a:prstGeom prst="rect">
              <a:avLst/>
            </a:prstGeom>
            <a:solidFill>
              <a:srgbClr val="80BD41">
                <a:alpha val="100000"/>
              </a:srgbClr>
            </a:solidFill>
          </p:spPr>
          <p:txBody>
            <a:bodyPr/>
            <a:lstStyle/>
            <a:p/>
          </p:txBody>
        </p:sp>
        <p:sp>
          <p:nvSpPr>
            <p:cNvPr id="40" name="rc40"/>
            <p:cNvSpPr/>
            <p:nvPr/>
          </p:nvSpPr>
          <p:spPr>
            <a:xfrm>
              <a:off x="2924407" y="3324103"/>
              <a:ext cx="238662" cy="147585"/>
            </a:xfrm>
            <a:prstGeom prst="rect">
              <a:avLst/>
            </a:prstGeom>
            <a:solidFill>
              <a:srgbClr val="E2231A">
                <a:alpha val="100000"/>
              </a:srgbClr>
            </a:solidFill>
          </p:spPr>
          <p:txBody>
            <a:bodyPr/>
            <a:lstStyle/>
            <a:p/>
          </p:txBody>
        </p:sp>
        <p:sp>
          <p:nvSpPr>
            <p:cNvPr id="41" name="rc41"/>
            <p:cNvSpPr/>
            <p:nvPr/>
          </p:nvSpPr>
          <p:spPr>
            <a:xfrm>
              <a:off x="3189588" y="3369224"/>
              <a:ext cx="238662" cy="938797"/>
            </a:xfrm>
            <a:prstGeom prst="rect">
              <a:avLst/>
            </a:prstGeom>
            <a:solidFill>
              <a:srgbClr val="80BD41">
                <a:alpha val="100000"/>
              </a:srgbClr>
            </a:solidFill>
          </p:spPr>
          <p:txBody>
            <a:bodyPr/>
            <a:lstStyle/>
            <a:p/>
          </p:txBody>
        </p:sp>
        <p:sp>
          <p:nvSpPr>
            <p:cNvPr id="42" name="rc42"/>
            <p:cNvSpPr/>
            <p:nvPr/>
          </p:nvSpPr>
          <p:spPr>
            <a:xfrm>
              <a:off x="3189588" y="3298565"/>
              <a:ext cx="238662" cy="70659"/>
            </a:xfrm>
            <a:prstGeom prst="rect">
              <a:avLst/>
            </a:prstGeom>
            <a:solidFill>
              <a:srgbClr val="E2231A">
                <a:alpha val="100000"/>
              </a:srgbClr>
            </a:solidFill>
          </p:spPr>
          <p:txBody>
            <a:bodyPr/>
            <a:lstStyle/>
            <a:p/>
          </p:txBody>
        </p:sp>
        <p:sp>
          <p:nvSpPr>
            <p:cNvPr id="43" name="rc43"/>
            <p:cNvSpPr/>
            <p:nvPr/>
          </p:nvSpPr>
          <p:spPr>
            <a:xfrm>
              <a:off x="3454768" y="3407824"/>
              <a:ext cx="238662" cy="900197"/>
            </a:xfrm>
            <a:prstGeom prst="rect">
              <a:avLst/>
            </a:prstGeom>
            <a:solidFill>
              <a:srgbClr val="80BD41">
                <a:alpha val="100000"/>
              </a:srgbClr>
            </a:solidFill>
          </p:spPr>
          <p:txBody>
            <a:bodyPr/>
            <a:lstStyle/>
            <a:p/>
          </p:txBody>
        </p:sp>
        <p:sp>
          <p:nvSpPr>
            <p:cNvPr id="44" name="rc44"/>
            <p:cNvSpPr/>
            <p:nvPr/>
          </p:nvSpPr>
          <p:spPr>
            <a:xfrm>
              <a:off x="3454768" y="3273320"/>
              <a:ext cx="238662" cy="134504"/>
            </a:xfrm>
            <a:prstGeom prst="rect">
              <a:avLst/>
            </a:prstGeom>
            <a:solidFill>
              <a:srgbClr val="E2231A">
                <a:alpha val="100000"/>
              </a:srgbClr>
            </a:solidFill>
          </p:spPr>
          <p:txBody>
            <a:bodyPr/>
            <a:lstStyle/>
            <a:p/>
          </p:txBody>
        </p:sp>
        <p:sp>
          <p:nvSpPr>
            <p:cNvPr id="45" name="rc45"/>
            <p:cNvSpPr/>
            <p:nvPr/>
          </p:nvSpPr>
          <p:spPr>
            <a:xfrm>
              <a:off x="3719949" y="3355283"/>
              <a:ext cx="238662" cy="952737"/>
            </a:xfrm>
            <a:prstGeom prst="rect">
              <a:avLst/>
            </a:prstGeom>
            <a:solidFill>
              <a:srgbClr val="80BD41">
                <a:alpha val="100000"/>
              </a:srgbClr>
            </a:solidFill>
          </p:spPr>
          <p:txBody>
            <a:bodyPr/>
            <a:lstStyle/>
            <a:p/>
          </p:txBody>
        </p:sp>
        <p:sp>
          <p:nvSpPr>
            <p:cNvPr id="46" name="rc46"/>
            <p:cNvSpPr/>
            <p:nvPr/>
          </p:nvSpPr>
          <p:spPr>
            <a:xfrm>
              <a:off x="3719949" y="3249421"/>
              <a:ext cx="238662" cy="105861"/>
            </a:xfrm>
            <a:prstGeom prst="rect">
              <a:avLst/>
            </a:prstGeom>
            <a:solidFill>
              <a:srgbClr val="E2231A">
                <a:alpha val="100000"/>
              </a:srgbClr>
            </a:solidFill>
          </p:spPr>
          <p:txBody>
            <a:bodyPr/>
            <a:lstStyle/>
            <a:p/>
          </p:txBody>
        </p:sp>
        <p:sp>
          <p:nvSpPr>
            <p:cNvPr id="47" name="rc47"/>
            <p:cNvSpPr/>
            <p:nvPr/>
          </p:nvSpPr>
          <p:spPr>
            <a:xfrm>
              <a:off x="3985130" y="3270606"/>
              <a:ext cx="238662" cy="1037415"/>
            </a:xfrm>
            <a:prstGeom prst="rect">
              <a:avLst/>
            </a:prstGeom>
            <a:solidFill>
              <a:srgbClr val="80BD41">
                <a:alpha val="100000"/>
              </a:srgbClr>
            </a:solidFill>
          </p:spPr>
          <p:txBody>
            <a:bodyPr/>
            <a:lstStyle/>
            <a:p/>
          </p:txBody>
        </p:sp>
        <p:sp>
          <p:nvSpPr>
            <p:cNvPr id="48" name="rc48"/>
            <p:cNvSpPr/>
            <p:nvPr/>
          </p:nvSpPr>
          <p:spPr>
            <a:xfrm>
              <a:off x="3985130" y="3227378"/>
              <a:ext cx="238662" cy="43227"/>
            </a:xfrm>
            <a:prstGeom prst="rect">
              <a:avLst/>
            </a:prstGeom>
            <a:solidFill>
              <a:srgbClr val="E2231A">
                <a:alpha val="100000"/>
              </a:srgbClr>
            </a:solidFill>
          </p:spPr>
          <p:txBody>
            <a:bodyPr/>
            <a:lstStyle/>
            <a:p/>
          </p:txBody>
        </p:sp>
        <p:sp>
          <p:nvSpPr>
            <p:cNvPr id="49" name="rc49"/>
            <p:cNvSpPr/>
            <p:nvPr/>
          </p:nvSpPr>
          <p:spPr>
            <a:xfrm>
              <a:off x="4250311" y="3396090"/>
              <a:ext cx="238662" cy="911931"/>
            </a:xfrm>
            <a:prstGeom prst="rect">
              <a:avLst/>
            </a:prstGeom>
            <a:solidFill>
              <a:srgbClr val="80BD41">
                <a:alpha val="100000"/>
              </a:srgbClr>
            </a:solidFill>
          </p:spPr>
          <p:txBody>
            <a:bodyPr/>
            <a:lstStyle/>
            <a:p/>
          </p:txBody>
        </p:sp>
        <p:sp>
          <p:nvSpPr>
            <p:cNvPr id="50" name="rc50"/>
            <p:cNvSpPr/>
            <p:nvPr/>
          </p:nvSpPr>
          <p:spPr>
            <a:xfrm>
              <a:off x="4250311" y="3209299"/>
              <a:ext cx="238662" cy="186791"/>
            </a:xfrm>
            <a:prstGeom prst="rect">
              <a:avLst/>
            </a:prstGeom>
            <a:solidFill>
              <a:srgbClr val="E2231A">
                <a:alpha val="100000"/>
              </a:srgbClr>
            </a:solidFill>
          </p:spPr>
          <p:txBody>
            <a:bodyPr/>
            <a:lstStyle/>
            <a:p/>
          </p:txBody>
        </p:sp>
        <p:sp>
          <p:nvSpPr>
            <p:cNvPr id="51" name="rc51"/>
            <p:cNvSpPr/>
            <p:nvPr/>
          </p:nvSpPr>
          <p:spPr>
            <a:xfrm>
              <a:off x="4515492" y="3394684"/>
              <a:ext cx="238662" cy="913337"/>
            </a:xfrm>
            <a:prstGeom prst="rect">
              <a:avLst/>
            </a:prstGeom>
            <a:solidFill>
              <a:srgbClr val="80BD41">
                <a:alpha val="100000"/>
              </a:srgbClr>
            </a:solidFill>
          </p:spPr>
          <p:txBody>
            <a:bodyPr/>
            <a:lstStyle/>
            <a:p/>
          </p:txBody>
        </p:sp>
        <p:sp>
          <p:nvSpPr>
            <p:cNvPr id="52" name="rc52"/>
            <p:cNvSpPr/>
            <p:nvPr/>
          </p:nvSpPr>
          <p:spPr>
            <a:xfrm>
              <a:off x="4515492" y="3194206"/>
              <a:ext cx="238662" cy="200477"/>
            </a:xfrm>
            <a:prstGeom prst="rect">
              <a:avLst/>
            </a:prstGeom>
            <a:solidFill>
              <a:srgbClr val="E2231A">
                <a:alpha val="100000"/>
              </a:srgbClr>
            </a:solidFill>
          </p:spPr>
          <p:txBody>
            <a:bodyPr/>
            <a:lstStyle/>
            <a:p/>
          </p:txBody>
        </p:sp>
        <p:sp>
          <p:nvSpPr>
            <p:cNvPr id="53" name="rc53"/>
            <p:cNvSpPr/>
            <p:nvPr/>
          </p:nvSpPr>
          <p:spPr>
            <a:xfrm>
              <a:off x="4780672" y="3407453"/>
              <a:ext cx="238662" cy="900568"/>
            </a:xfrm>
            <a:prstGeom prst="rect">
              <a:avLst/>
            </a:prstGeom>
            <a:solidFill>
              <a:srgbClr val="80BD41">
                <a:alpha val="100000"/>
              </a:srgbClr>
            </a:solidFill>
          </p:spPr>
          <p:txBody>
            <a:bodyPr/>
            <a:lstStyle/>
            <a:p/>
          </p:txBody>
        </p:sp>
        <p:sp>
          <p:nvSpPr>
            <p:cNvPr id="54" name="rc54"/>
            <p:cNvSpPr/>
            <p:nvPr/>
          </p:nvSpPr>
          <p:spPr>
            <a:xfrm>
              <a:off x="4780672" y="3182316"/>
              <a:ext cx="238662" cy="225137"/>
            </a:xfrm>
            <a:prstGeom prst="rect">
              <a:avLst/>
            </a:prstGeom>
            <a:solidFill>
              <a:srgbClr val="E2231A">
                <a:alpha val="100000"/>
              </a:srgbClr>
            </a:solidFill>
          </p:spPr>
          <p:txBody>
            <a:bodyPr/>
            <a:lstStyle/>
            <a:p/>
          </p:txBody>
        </p:sp>
        <p:sp>
          <p:nvSpPr>
            <p:cNvPr id="55" name="rc55"/>
            <p:cNvSpPr/>
            <p:nvPr/>
          </p:nvSpPr>
          <p:spPr>
            <a:xfrm>
              <a:off x="5045853" y="3341441"/>
              <a:ext cx="238662" cy="966580"/>
            </a:xfrm>
            <a:prstGeom prst="rect">
              <a:avLst/>
            </a:prstGeom>
            <a:solidFill>
              <a:srgbClr val="80BD41">
                <a:alpha val="100000"/>
              </a:srgbClr>
            </a:solidFill>
          </p:spPr>
          <p:txBody>
            <a:bodyPr/>
            <a:lstStyle/>
            <a:p/>
          </p:txBody>
        </p:sp>
        <p:sp>
          <p:nvSpPr>
            <p:cNvPr id="56" name="rc56"/>
            <p:cNvSpPr/>
            <p:nvPr/>
          </p:nvSpPr>
          <p:spPr>
            <a:xfrm>
              <a:off x="5045853" y="3170874"/>
              <a:ext cx="238662" cy="170566"/>
            </a:xfrm>
            <a:prstGeom prst="rect">
              <a:avLst/>
            </a:prstGeom>
            <a:solidFill>
              <a:srgbClr val="E2231A">
                <a:alpha val="100000"/>
              </a:srgbClr>
            </a:solidFill>
          </p:spPr>
          <p:txBody>
            <a:bodyPr/>
            <a:lstStyle/>
            <a:p/>
          </p:txBody>
        </p:sp>
        <p:sp>
          <p:nvSpPr>
            <p:cNvPr id="57" name="rc57"/>
            <p:cNvSpPr/>
            <p:nvPr/>
          </p:nvSpPr>
          <p:spPr>
            <a:xfrm>
              <a:off x="5311034" y="3272792"/>
              <a:ext cx="238662" cy="1035228"/>
            </a:xfrm>
            <a:prstGeom prst="rect">
              <a:avLst/>
            </a:prstGeom>
            <a:solidFill>
              <a:srgbClr val="80BD41">
                <a:alpha val="100000"/>
              </a:srgbClr>
            </a:solidFill>
          </p:spPr>
          <p:txBody>
            <a:bodyPr/>
            <a:lstStyle/>
            <a:p/>
          </p:txBody>
        </p:sp>
        <p:sp>
          <p:nvSpPr>
            <p:cNvPr id="58" name="rc58"/>
            <p:cNvSpPr/>
            <p:nvPr/>
          </p:nvSpPr>
          <p:spPr>
            <a:xfrm>
              <a:off x="5311034" y="3157773"/>
              <a:ext cx="238662" cy="115018"/>
            </a:xfrm>
            <a:prstGeom prst="rect">
              <a:avLst/>
            </a:prstGeom>
            <a:solidFill>
              <a:srgbClr val="E2231A">
                <a:alpha val="100000"/>
              </a:srgbClr>
            </a:solidFill>
          </p:spPr>
          <p:txBody>
            <a:bodyPr/>
            <a:lstStyle/>
            <a:p/>
          </p:txBody>
        </p:sp>
        <p:sp>
          <p:nvSpPr>
            <p:cNvPr id="59" name="rc59"/>
            <p:cNvSpPr/>
            <p:nvPr/>
          </p:nvSpPr>
          <p:spPr>
            <a:xfrm>
              <a:off x="5576215" y="3178782"/>
              <a:ext cx="238662" cy="1129239"/>
            </a:xfrm>
            <a:prstGeom prst="rect">
              <a:avLst/>
            </a:prstGeom>
            <a:solidFill>
              <a:srgbClr val="80BD41">
                <a:alpha val="100000"/>
              </a:srgbClr>
            </a:solidFill>
          </p:spPr>
          <p:txBody>
            <a:bodyPr/>
            <a:lstStyle/>
            <a:p/>
          </p:txBody>
        </p:sp>
        <p:sp>
          <p:nvSpPr>
            <p:cNvPr id="60" name="rc60"/>
            <p:cNvSpPr/>
            <p:nvPr/>
          </p:nvSpPr>
          <p:spPr>
            <a:xfrm>
              <a:off x="5576215" y="3143852"/>
              <a:ext cx="238662" cy="34929"/>
            </a:xfrm>
            <a:prstGeom prst="rect">
              <a:avLst/>
            </a:prstGeom>
            <a:solidFill>
              <a:srgbClr val="E2231A">
                <a:alpha val="100000"/>
              </a:srgbClr>
            </a:solidFill>
          </p:spPr>
          <p:txBody>
            <a:bodyPr/>
            <a:lstStyle/>
            <a:p/>
          </p:txBody>
        </p:sp>
        <p:sp>
          <p:nvSpPr>
            <p:cNvPr id="61" name="rc61"/>
            <p:cNvSpPr/>
            <p:nvPr/>
          </p:nvSpPr>
          <p:spPr>
            <a:xfrm>
              <a:off x="5841395" y="3176146"/>
              <a:ext cx="238662" cy="1131875"/>
            </a:xfrm>
            <a:prstGeom prst="rect">
              <a:avLst/>
            </a:prstGeom>
            <a:solidFill>
              <a:srgbClr val="80BD41">
                <a:alpha val="100000"/>
              </a:srgbClr>
            </a:solidFill>
          </p:spPr>
          <p:txBody>
            <a:bodyPr/>
            <a:lstStyle/>
            <a:p/>
          </p:txBody>
        </p:sp>
        <p:sp>
          <p:nvSpPr>
            <p:cNvPr id="62" name="rc62"/>
            <p:cNvSpPr/>
            <p:nvPr/>
          </p:nvSpPr>
          <p:spPr>
            <a:xfrm>
              <a:off x="5841395" y="3128975"/>
              <a:ext cx="238662" cy="47171"/>
            </a:xfrm>
            <a:prstGeom prst="rect">
              <a:avLst/>
            </a:prstGeom>
            <a:solidFill>
              <a:srgbClr val="E2231A">
                <a:alpha val="100000"/>
              </a:srgbClr>
            </a:solidFill>
          </p:spPr>
          <p:txBody>
            <a:bodyPr/>
            <a:lstStyle/>
            <a:p/>
          </p:txBody>
        </p:sp>
        <p:sp>
          <p:nvSpPr>
            <p:cNvPr id="63" name="rc63"/>
            <p:cNvSpPr/>
            <p:nvPr/>
          </p:nvSpPr>
          <p:spPr>
            <a:xfrm>
              <a:off x="6106576" y="3180149"/>
              <a:ext cx="238662" cy="1127872"/>
            </a:xfrm>
            <a:prstGeom prst="rect">
              <a:avLst/>
            </a:prstGeom>
            <a:solidFill>
              <a:srgbClr val="80BD41">
                <a:alpha val="100000"/>
              </a:srgbClr>
            </a:solidFill>
          </p:spPr>
          <p:txBody>
            <a:bodyPr/>
            <a:lstStyle/>
            <a:p/>
          </p:txBody>
        </p:sp>
        <p:sp>
          <p:nvSpPr>
            <p:cNvPr id="64" name="rc64"/>
            <p:cNvSpPr/>
            <p:nvPr/>
          </p:nvSpPr>
          <p:spPr>
            <a:xfrm>
              <a:off x="6106576" y="3108162"/>
              <a:ext cx="238662" cy="71986"/>
            </a:xfrm>
            <a:prstGeom prst="rect">
              <a:avLst/>
            </a:prstGeom>
            <a:solidFill>
              <a:srgbClr val="E2231A">
                <a:alpha val="100000"/>
              </a:srgbClr>
            </a:solidFill>
          </p:spPr>
          <p:txBody>
            <a:bodyPr/>
            <a:lstStyle/>
            <a:p/>
          </p:txBody>
        </p:sp>
        <p:sp>
          <p:nvSpPr>
            <p:cNvPr id="65" name="rc65"/>
            <p:cNvSpPr/>
            <p:nvPr/>
          </p:nvSpPr>
          <p:spPr>
            <a:xfrm>
              <a:off x="6371757" y="3172612"/>
              <a:ext cx="238662" cy="1135409"/>
            </a:xfrm>
            <a:prstGeom prst="rect">
              <a:avLst/>
            </a:prstGeom>
            <a:solidFill>
              <a:srgbClr val="80BD41">
                <a:alpha val="100000"/>
              </a:srgbClr>
            </a:solidFill>
          </p:spPr>
          <p:txBody>
            <a:bodyPr/>
            <a:lstStyle/>
            <a:p/>
          </p:txBody>
        </p:sp>
        <p:sp>
          <p:nvSpPr>
            <p:cNvPr id="66" name="rc66"/>
            <p:cNvSpPr/>
            <p:nvPr/>
          </p:nvSpPr>
          <p:spPr>
            <a:xfrm>
              <a:off x="6371757" y="3087153"/>
              <a:ext cx="238662" cy="85458"/>
            </a:xfrm>
            <a:prstGeom prst="rect">
              <a:avLst/>
            </a:prstGeom>
            <a:solidFill>
              <a:srgbClr val="E2231A">
                <a:alpha val="100000"/>
              </a:srgbClr>
            </a:solidFill>
          </p:spPr>
          <p:txBody>
            <a:bodyPr/>
            <a:lstStyle/>
            <a:p/>
          </p:txBody>
        </p:sp>
        <p:sp>
          <p:nvSpPr>
            <p:cNvPr id="67" name="rc67"/>
            <p:cNvSpPr/>
            <p:nvPr/>
          </p:nvSpPr>
          <p:spPr>
            <a:xfrm>
              <a:off x="6636938" y="3121145"/>
              <a:ext cx="238662" cy="1186875"/>
            </a:xfrm>
            <a:prstGeom prst="rect">
              <a:avLst/>
            </a:prstGeom>
            <a:solidFill>
              <a:srgbClr val="80BD41">
                <a:alpha val="100000"/>
              </a:srgbClr>
            </a:solidFill>
          </p:spPr>
          <p:txBody>
            <a:bodyPr/>
            <a:lstStyle/>
            <a:p/>
          </p:txBody>
        </p:sp>
        <p:sp>
          <p:nvSpPr>
            <p:cNvPr id="68" name="rc68"/>
            <p:cNvSpPr/>
            <p:nvPr/>
          </p:nvSpPr>
          <p:spPr>
            <a:xfrm>
              <a:off x="6636938" y="3071690"/>
              <a:ext cx="238662" cy="49455"/>
            </a:xfrm>
            <a:prstGeom prst="rect">
              <a:avLst/>
            </a:prstGeom>
            <a:solidFill>
              <a:srgbClr val="E2231A">
                <a:alpha val="100000"/>
              </a:srgbClr>
            </a:solidFill>
          </p:spPr>
          <p:txBody>
            <a:bodyPr/>
            <a:lstStyle/>
            <a:p/>
          </p:txBody>
        </p:sp>
        <p:sp>
          <p:nvSpPr>
            <p:cNvPr id="69" name="rc69"/>
            <p:cNvSpPr/>
            <p:nvPr/>
          </p:nvSpPr>
          <p:spPr>
            <a:xfrm>
              <a:off x="6902119" y="3178587"/>
              <a:ext cx="238662" cy="1129434"/>
            </a:xfrm>
            <a:prstGeom prst="rect">
              <a:avLst/>
            </a:prstGeom>
            <a:solidFill>
              <a:srgbClr val="80BD41">
                <a:alpha val="100000"/>
              </a:srgbClr>
            </a:solidFill>
          </p:spPr>
          <p:txBody>
            <a:bodyPr/>
            <a:lstStyle/>
            <a:p/>
          </p:txBody>
        </p:sp>
        <p:sp>
          <p:nvSpPr>
            <p:cNvPr id="70" name="rc70"/>
            <p:cNvSpPr/>
            <p:nvPr/>
          </p:nvSpPr>
          <p:spPr>
            <a:xfrm>
              <a:off x="6902119" y="3053102"/>
              <a:ext cx="238662" cy="125484"/>
            </a:xfrm>
            <a:prstGeom prst="rect">
              <a:avLst/>
            </a:prstGeom>
            <a:solidFill>
              <a:srgbClr val="E2231A">
                <a:alpha val="100000"/>
              </a:srgbClr>
            </a:solidFill>
          </p:spPr>
          <p:txBody>
            <a:bodyPr/>
            <a:lstStyle/>
            <a:p/>
          </p:txBody>
        </p:sp>
        <p:sp>
          <p:nvSpPr>
            <p:cNvPr id="71" name="rc71"/>
            <p:cNvSpPr/>
            <p:nvPr/>
          </p:nvSpPr>
          <p:spPr>
            <a:xfrm>
              <a:off x="7167299" y="3184873"/>
              <a:ext cx="238662" cy="1123147"/>
            </a:xfrm>
            <a:prstGeom prst="rect">
              <a:avLst/>
            </a:prstGeom>
            <a:solidFill>
              <a:srgbClr val="80BD41">
                <a:alpha val="100000"/>
              </a:srgbClr>
            </a:solidFill>
          </p:spPr>
          <p:txBody>
            <a:bodyPr/>
            <a:lstStyle/>
            <a:p/>
          </p:txBody>
        </p:sp>
        <p:sp>
          <p:nvSpPr>
            <p:cNvPr id="72" name="rc72"/>
            <p:cNvSpPr/>
            <p:nvPr/>
          </p:nvSpPr>
          <p:spPr>
            <a:xfrm>
              <a:off x="7167299" y="3031723"/>
              <a:ext cx="238662" cy="153150"/>
            </a:xfrm>
            <a:prstGeom prst="rect">
              <a:avLst/>
            </a:prstGeom>
            <a:solidFill>
              <a:srgbClr val="E2231A">
                <a:alpha val="100000"/>
              </a:srgbClr>
            </a:solidFill>
          </p:spPr>
          <p:txBody>
            <a:bodyPr/>
            <a:lstStyle/>
            <a:p/>
          </p:txBody>
        </p:sp>
        <p:sp>
          <p:nvSpPr>
            <p:cNvPr id="73" name="rc73"/>
            <p:cNvSpPr/>
            <p:nvPr/>
          </p:nvSpPr>
          <p:spPr>
            <a:xfrm>
              <a:off x="7432480" y="3193991"/>
              <a:ext cx="238662" cy="1114029"/>
            </a:xfrm>
            <a:prstGeom prst="rect">
              <a:avLst/>
            </a:prstGeom>
            <a:solidFill>
              <a:srgbClr val="80BD41">
                <a:alpha val="100000"/>
              </a:srgbClr>
            </a:solidFill>
          </p:spPr>
          <p:txBody>
            <a:bodyPr/>
            <a:lstStyle/>
            <a:p/>
          </p:txBody>
        </p:sp>
        <p:sp>
          <p:nvSpPr>
            <p:cNvPr id="74" name="rc74"/>
            <p:cNvSpPr/>
            <p:nvPr/>
          </p:nvSpPr>
          <p:spPr>
            <a:xfrm>
              <a:off x="7432480" y="3012628"/>
              <a:ext cx="238662" cy="181363"/>
            </a:xfrm>
            <a:prstGeom prst="rect">
              <a:avLst/>
            </a:prstGeom>
            <a:solidFill>
              <a:srgbClr val="E2231A">
                <a:alpha val="100000"/>
              </a:srgbClr>
            </a:solidFill>
          </p:spPr>
          <p:txBody>
            <a:bodyPr/>
            <a:lstStyle/>
            <a:p/>
          </p:txBody>
        </p:sp>
        <p:sp>
          <p:nvSpPr>
            <p:cNvPr id="75" name="rc75"/>
            <p:cNvSpPr/>
            <p:nvPr/>
          </p:nvSpPr>
          <p:spPr>
            <a:xfrm>
              <a:off x="7697661" y="3107888"/>
              <a:ext cx="238662" cy="1200132"/>
            </a:xfrm>
            <a:prstGeom prst="rect">
              <a:avLst/>
            </a:prstGeom>
            <a:solidFill>
              <a:srgbClr val="80BD41">
                <a:alpha val="100000"/>
              </a:srgbClr>
            </a:solidFill>
          </p:spPr>
          <p:txBody>
            <a:bodyPr/>
            <a:lstStyle/>
            <a:p/>
          </p:txBody>
        </p:sp>
        <p:sp>
          <p:nvSpPr>
            <p:cNvPr id="76" name="rc76"/>
            <p:cNvSpPr/>
            <p:nvPr/>
          </p:nvSpPr>
          <p:spPr>
            <a:xfrm>
              <a:off x="7697661" y="2989199"/>
              <a:ext cx="238662" cy="118689"/>
            </a:xfrm>
            <a:prstGeom prst="rect">
              <a:avLst/>
            </a:prstGeom>
            <a:solidFill>
              <a:srgbClr val="E2231A">
                <a:alpha val="100000"/>
              </a:srgbClr>
            </a:solidFill>
          </p:spPr>
          <p:txBody>
            <a:bodyPr/>
            <a:lstStyle/>
            <a:p/>
          </p:txBody>
        </p:sp>
        <p:sp>
          <p:nvSpPr>
            <p:cNvPr id="77" name="rc77"/>
            <p:cNvSpPr/>
            <p:nvPr/>
          </p:nvSpPr>
          <p:spPr>
            <a:xfrm>
              <a:off x="7962842" y="3074111"/>
              <a:ext cx="238662" cy="1233910"/>
            </a:xfrm>
            <a:prstGeom prst="rect">
              <a:avLst/>
            </a:prstGeom>
            <a:solidFill>
              <a:srgbClr val="80BD41">
                <a:alpha val="100000"/>
              </a:srgbClr>
            </a:solidFill>
          </p:spPr>
          <p:txBody>
            <a:bodyPr/>
            <a:lstStyle/>
            <a:p/>
          </p:txBody>
        </p:sp>
        <p:sp>
          <p:nvSpPr>
            <p:cNvPr id="78" name="rc78"/>
            <p:cNvSpPr/>
            <p:nvPr/>
          </p:nvSpPr>
          <p:spPr>
            <a:xfrm>
              <a:off x="7962842" y="2966824"/>
              <a:ext cx="238662" cy="107287"/>
            </a:xfrm>
            <a:prstGeom prst="rect">
              <a:avLst/>
            </a:prstGeom>
            <a:solidFill>
              <a:srgbClr val="E2231A">
                <a:alpha val="100000"/>
              </a:srgbClr>
            </a:solidFill>
          </p:spPr>
          <p:txBody>
            <a:bodyPr/>
            <a:lstStyle/>
            <a:p/>
          </p:txBody>
        </p:sp>
        <p:sp>
          <p:nvSpPr>
            <p:cNvPr id="79" name="pl79"/>
            <p:cNvSpPr/>
            <p:nvPr/>
          </p:nvSpPr>
          <p:spPr>
            <a:xfrm>
              <a:off x="1452654" y="2139730"/>
              <a:ext cx="6629519" cy="380009"/>
            </a:xfrm>
            <a:custGeom>
              <a:avLst/>
              <a:pathLst>
                <a:path w="6629519" h="380009">
                  <a:moveTo>
                    <a:pt x="0" y="268242"/>
                  </a:moveTo>
                  <a:lnTo>
                    <a:pt x="265180" y="290595"/>
                  </a:lnTo>
                  <a:lnTo>
                    <a:pt x="530361" y="290595"/>
                  </a:lnTo>
                  <a:lnTo>
                    <a:pt x="795542" y="290595"/>
                  </a:lnTo>
                  <a:lnTo>
                    <a:pt x="1060723" y="268242"/>
                  </a:lnTo>
                  <a:lnTo>
                    <a:pt x="1325903" y="268242"/>
                  </a:lnTo>
                  <a:lnTo>
                    <a:pt x="1591084" y="268242"/>
                  </a:lnTo>
                  <a:lnTo>
                    <a:pt x="1856265" y="89414"/>
                  </a:lnTo>
                  <a:lnTo>
                    <a:pt x="2121446" y="223535"/>
                  </a:lnTo>
                  <a:lnTo>
                    <a:pt x="2386626" y="156474"/>
                  </a:lnTo>
                  <a:lnTo>
                    <a:pt x="2651807" y="22353"/>
                  </a:lnTo>
                  <a:lnTo>
                    <a:pt x="2916988" y="312949"/>
                  </a:lnTo>
                  <a:lnTo>
                    <a:pt x="3182169" y="335302"/>
                  </a:lnTo>
                  <a:lnTo>
                    <a:pt x="3447350" y="380009"/>
                  </a:lnTo>
                  <a:lnTo>
                    <a:pt x="3712530" y="268242"/>
                  </a:lnTo>
                  <a:lnTo>
                    <a:pt x="3977711" y="156474"/>
                  </a:lnTo>
                  <a:lnTo>
                    <a:pt x="4242892" y="0"/>
                  </a:lnTo>
                  <a:lnTo>
                    <a:pt x="4508073" y="22353"/>
                  </a:lnTo>
                  <a:lnTo>
                    <a:pt x="4773253" y="67060"/>
                  </a:lnTo>
                  <a:lnTo>
                    <a:pt x="5038434" y="89414"/>
                  </a:lnTo>
                  <a:lnTo>
                    <a:pt x="5303615" y="22353"/>
                  </a:lnTo>
                  <a:lnTo>
                    <a:pt x="5568796" y="156474"/>
                  </a:lnTo>
                  <a:lnTo>
                    <a:pt x="5833977" y="201181"/>
                  </a:lnTo>
                  <a:lnTo>
                    <a:pt x="6099157" y="245888"/>
                  </a:lnTo>
                  <a:lnTo>
                    <a:pt x="6364338" y="134121"/>
                  </a:lnTo>
                  <a:lnTo>
                    <a:pt x="6629519" y="111767"/>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43079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1" name="tx91"/>
            <p:cNvSpPr/>
            <p:nvPr/>
          </p:nvSpPr>
          <p:spPr>
            <a:xfrm>
              <a:off x="1335100" y="3339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426.5</a:t>
              </a:r>
            </a:p>
          </p:txBody>
        </p:sp>
        <p:sp>
          <p:nvSpPr>
            <p:cNvPr id="92" name="tx92"/>
            <p:cNvSpPr/>
            <p:nvPr/>
          </p:nvSpPr>
          <p:spPr>
            <a:xfrm>
              <a:off x="2661004" y="3220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487.6</a:t>
              </a:r>
            </a:p>
          </p:txBody>
        </p:sp>
        <p:sp>
          <p:nvSpPr>
            <p:cNvPr id="93" name="tx93"/>
            <p:cNvSpPr/>
            <p:nvPr/>
          </p:nvSpPr>
          <p:spPr>
            <a:xfrm>
              <a:off x="3986908" y="3091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553.5</a:t>
              </a:r>
            </a:p>
          </p:txBody>
        </p:sp>
        <p:sp>
          <p:nvSpPr>
            <p:cNvPr id="94" name="tx94"/>
            <p:cNvSpPr/>
            <p:nvPr/>
          </p:nvSpPr>
          <p:spPr>
            <a:xfrm>
              <a:off x="5312812" y="30218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589.1</a:t>
              </a:r>
            </a:p>
          </p:txBody>
        </p:sp>
        <p:sp>
          <p:nvSpPr>
            <p:cNvPr id="95" name="tx95"/>
            <p:cNvSpPr/>
            <p:nvPr/>
          </p:nvSpPr>
          <p:spPr>
            <a:xfrm>
              <a:off x="6373535" y="29511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625.3</a:t>
              </a:r>
            </a:p>
          </p:txBody>
        </p:sp>
        <p:sp>
          <p:nvSpPr>
            <p:cNvPr id="96" name="tx96"/>
            <p:cNvSpPr/>
            <p:nvPr/>
          </p:nvSpPr>
          <p:spPr>
            <a:xfrm>
              <a:off x="6638716" y="29357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633.2</a:t>
              </a:r>
            </a:p>
          </p:txBody>
        </p:sp>
        <p:sp>
          <p:nvSpPr>
            <p:cNvPr id="97" name="tx97"/>
            <p:cNvSpPr/>
            <p:nvPr/>
          </p:nvSpPr>
          <p:spPr>
            <a:xfrm>
              <a:off x="6903896" y="29171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642.7</a:t>
              </a:r>
            </a:p>
          </p:txBody>
        </p:sp>
        <p:sp>
          <p:nvSpPr>
            <p:cNvPr id="98" name="tx98"/>
            <p:cNvSpPr/>
            <p:nvPr/>
          </p:nvSpPr>
          <p:spPr>
            <a:xfrm>
              <a:off x="7169077" y="2895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99" name="tx99"/>
            <p:cNvSpPr/>
            <p:nvPr/>
          </p:nvSpPr>
          <p:spPr>
            <a:xfrm>
              <a:off x="7434258" y="2876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663.5</a:t>
              </a:r>
            </a:p>
          </p:txBody>
        </p:sp>
        <p:sp>
          <p:nvSpPr>
            <p:cNvPr id="100" name="tx100"/>
            <p:cNvSpPr/>
            <p:nvPr/>
          </p:nvSpPr>
          <p:spPr>
            <a:xfrm>
              <a:off x="7699439" y="28532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675.5</a:t>
              </a:r>
            </a:p>
          </p:txBody>
        </p:sp>
        <p:sp>
          <p:nvSpPr>
            <p:cNvPr id="101" name="tx101"/>
            <p:cNvSpPr/>
            <p:nvPr/>
          </p:nvSpPr>
          <p:spPr>
            <a:xfrm>
              <a:off x="7964620" y="2830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686.9</a:t>
              </a:r>
            </a:p>
          </p:txBody>
        </p:sp>
        <p:sp>
          <p:nvSpPr>
            <p:cNvPr id="102" name="pl102"/>
            <p:cNvSpPr/>
            <p:nvPr/>
          </p:nvSpPr>
          <p:spPr>
            <a:xfrm>
              <a:off x="1452654"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39190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362.5</a:t>
              </a:r>
            </a:p>
          </p:txBody>
        </p:sp>
        <p:sp>
          <p:nvSpPr>
            <p:cNvPr id="114" name="tx114"/>
            <p:cNvSpPr/>
            <p:nvPr/>
          </p:nvSpPr>
          <p:spPr>
            <a:xfrm>
              <a:off x="1400403" y="35026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5" name="tx115"/>
            <p:cNvSpPr/>
            <p:nvPr/>
          </p:nvSpPr>
          <p:spPr>
            <a:xfrm>
              <a:off x="2661004" y="3868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414.5</a:t>
              </a:r>
            </a:p>
          </p:txBody>
        </p:sp>
        <p:sp>
          <p:nvSpPr>
            <p:cNvPr id="116" name="tx116"/>
            <p:cNvSpPr/>
            <p:nvPr/>
          </p:nvSpPr>
          <p:spPr>
            <a:xfrm>
              <a:off x="2687130" y="3392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73.1</a:t>
              </a:r>
            </a:p>
          </p:txBody>
        </p:sp>
        <p:sp>
          <p:nvSpPr>
            <p:cNvPr id="117" name="tx117"/>
            <p:cNvSpPr/>
            <p:nvPr/>
          </p:nvSpPr>
          <p:spPr>
            <a:xfrm>
              <a:off x="3986908" y="3754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531.3</a:t>
              </a:r>
            </a:p>
          </p:txBody>
        </p:sp>
        <p:sp>
          <p:nvSpPr>
            <p:cNvPr id="118" name="tx118"/>
            <p:cNvSpPr/>
            <p:nvPr/>
          </p:nvSpPr>
          <p:spPr>
            <a:xfrm>
              <a:off x="4013033" y="32150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19" name="tx119"/>
            <p:cNvSpPr/>
            <p:nvPr/>
          </p:nvSpPr>
          <p:spPr>
            <a:xfrm>
              <a:off x="5312812" y="37553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20" name="tx120"/>
            <p:cNvSpPr/>
            <p:nvPr/>
          </p:nvSpPr>
          <p:spPr>
            <a:xfrm>
              <a:off x="5338937" y="3180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a:t>
              </a:r>
            </a:p>
          </p:txBody>
        </p:sp>
        <p:sp>
          <p:nvSpPr>
            <p:cNvPr id="121" name="tx121"/>
            <p:cNvSpPr/>
            <p:nvPr/>
          </p:nvSpPr>
          <p:spPr>
            <a:xfrm>
              <a:off x="6373535" y="37052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581.5</a:t>
              </a:r>
            </a:p>
          </p:txBody>
        </p:sp>
        <p:sp>
          <p:nvSpPr>
            <p:cNvPr id="122" name="tx122"/>
            <p:cNvSpPr/>
            <p:nvPr/>
          </p:nvSpPr>
          <p:spPr>
            <a:xfrm>
              <a:off x="6399660" y="30947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23" name="tx123"/>
            <p:cNvSpPr/>
            <p:nvPr/>
          </p:nvSpPr>
          <p:spPr>
            <a:xfrm>
              <a:off x="6638716" y="3679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607.9</a:t>
              </a:r>
            </a:p>
          </p:txBody>
        </p:sp>
        <p:sp>
          <p:nvSpPr>
            <p:cNvPr id="124" name="tx124"/>
            <p:cNvSpPr/>
            <p:nvPr/>
          </p:nvSpPr>
          <p:spPr>
            <a:xfrm>
              <a:off x="6664841" y="3061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5" name="tx125"/>
            <p:cNvSpPr/>
            <p:nvPr/>
          </p:nvSpPr>
          <p:spPr>
            <a:xfrm>
              <a:off x="6903896" y="3708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578.5</a:t>
              </a:r>
            </a:p>
          </p:txBody>
        </p:sp>
        <p:sp>
          <p:nvSpPr>
            <p:cNvPr id="126" name="tx126"/>
            <p:cNvSpPr/>
            <p:nvPr/>
          </p:nvSpPr>
          <p:spPr>
            <a:xfrm>
              <a:off x="6930022" y="3080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27" name="tx127"/>
            <p:cNvSpPr/>
            <p:nvPr/>
          </p:nvSpPr>
          <p:spPr>
            <a:xfrm>
              <a:off x="7169077" y="37113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575.2</a:t>
              </a:r>
            </a:p>
          </p:txBody>
        </p:sp>
        <p:sp>
          <p:nvSpPr>
            <p:cNvPr id="128" name="tx128"/>
            <p:cNvSpPr/>
            <p:nvPr/>
          </p:nvSpPr>
          <p:spPr>
            <a:xfrm>
              <a:off x="7195203" y="3073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29" name="tx129"/>
            <p:cNvSpPr/>
            <p:nvPr/>
          </p:nvSpPr>
          <p:spPr>
            <a:xfrm>
              <a:off x="7434258" y="37159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570.6</a:t>
              </a:r>
            </a:p>
          </p:txBody>
        </p:sp>
        <p:sp>
          <p:nvSpPr>
            <p:cNvPr id="130" name="tx130"/>
            <p:cNvSpPr/>
            <p:nvPr/>
          </p:nvSpPr>
          <p:spPr>
            <a:xfrm>
              <a:off x="7460384" y="3068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92.9</a:t>
              </a:r>
            </a:p>
          </p:txBody>
        </p:sp>
        <p:sp>
          <p:nvSpPr>
            <p:cNvPr id="131" name="tx131"/>
            <p:cNvSpPr/>
            <p:nvPr/>
          </p:nvSpPr>
          <p:spPr>
            <a:xfrm>
              <a:off x="7699439" y="3672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614.7</a:t>
              </a:r>
            </a:p>
          </p:txBody>
        </p:sp>
        <p:sp>
          <p:nvSpPr>
            <p:cNvPr id="132" name="tx132"/>
            <p:cNvSpPr/>
            <p:nvPr/>
          </p:nvSpPr>
          <p:spPr>
            <a:xfrm>
              <a:off x="7725564" y="3013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a:t>
              </a:r>
            </a:p>
          </p:txBody>
        </p:sp>
        <p:sp>
          <p:nvSpPr>
            <p:cNvPr id="133" name="tx133"/>
            <p:cNvSpPr/>
            <p:nvPr/>
          </p:nvSpPr>
          <p:spPr>
            <a:xfrm>
              <a:off x="8003796" y="36559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34" name="tx134"/>
            <p:cNvSpPr/>
            <p:nvPr/>
          </p:nvSpPr>
          <p:spPr>
            <a:xfrm>
              <a:off x="8029922" y="2986612"/>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677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796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915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853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79726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68266" y="5180747"/>
              <a:ext cx="201456" cy="201456"/>
            </a:xfrm>
            <a:prstGeom prst="rect">
              <a:avLst/>
            </a:prstGeom>
            <a:solidFill>
              <a:srgbClr val="E2231A">
                <a:alpha val="100000"/>
              </a:srgbClr>
            </a:solidFill>
          </p:spPr>
          <p:txBody>
            <a:bodyPr/>
            <a:lstStyle/>
            <a:p/>
          </p:txBody>
        </p:sp>
        <p:sp>
          <p:nvSpPr>
            <p:cNvPr id="162" name="rc162"/>
            <p:cNvSpPr/>
            <p:nvPr/>
          </p:nvSpPr>
          <p:spPr>
            <a:xfrm>
              <a:off x="5673354" y="5180747"/>
              <a:ext cx="201456" cy="201456"/>
            </a:xfrm>
            <a:prstGeom prst="rect">
              <a:avLst/>
            </a:prstGeom>
            <a:solidFill>
              <a:srgbClr val="80BD41">
                <a:alpha val="100000"/>
              </a:srgbClr>
            </a:solidFill>
          </p:spPr>
          <p:txBody>
            <a:bodyPr/>
            <a:lstStyle/>
            <a:p/>
          </p:txBody>
        </p:sp>
        <p:sp>
          <p:nvSpPr>
            <p:cNvPr id="163" name="tx163"/>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89913" y="1594448"/>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2000-2025</a:t>
              </a:r>
            </a:p>
          </p:txBody>
        </p:sp>
        <p:sp>
          <p:nvSpPr>
            <p:cNvPr id="167" name="pl167"/>
            <p:cNvSpPr/>
            <p:nvPr/>
          </p:nvSpPr>
          <p:spPr>
            <a:xfrm>
              <a:off x="22855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899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943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98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2377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421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65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5537399" cy="129091"/>
            </a:xfrm>
            <a:prstGeom prst="rect">
              <a:avLst/>
            </a:prstGeom>
            <a:solidFill>
              <a:srgbClr val="80BD41">
                <a:alpha val="100000"/>
              </a:srgbClr>
            </a:solidFill>
          </p:spPr>
          <p:txBody>
            <a:bodyPr/>
            <a:lstStyle/>
            <a:p/>
          </p:txBody>
        </p:sp>
        <p:sp>
          <p:nvSpPr>
            <p:cNvPr id="179" name="rc179"/>
            <p:cNvSpPr/>
            <p:nvPr/>
          </p:nvSpPr>
          <p:spPr>
            <a:xfrm>
              <a:off x="6870721" y="5954972"/>
              <a:ext cx="416783" cy="129091"/>
            </a:xfrm>
            <a:prstGeom prst="rect">
              <a:avLst/>
            </a:prstGeom>
            <a:solidFill>
              <a:srgbClr val="E2231A">
                <a:alpha val="100000"/>
              </a:srgbClr>
            </a:solidFill>
          </p:spPr>
          <p:txBody>
            <a:bodyPr/>
            <a:lstStyle/>
            <a:p/>
          </p:txBody>
        </p:sp>
        <p:sp>
          <p:nvSpPr>
            <p:cNvPr id="180" name="rc180"/>
            <p:cNvSpPr/>
            <p:nvPr/>
          </p:nvSpPr>
          <p:spPr>
            <a:xfrm>
              <a:off x="1333322" y="5793607"/>
              <a:ext cx="5853057" cy="129091"/>
            </a:xfrm>
            <a:prstGeom prst="rect">
              <a:avLst/>
            </a:prstGeom>
            <a:solidFill>
              <a:srgbClr val="80BD41">
                <a:alpha val="100000"/>
              </a:srgbClr>
            </a:solidFill>
          </p:spPr>
          <p:txBody>
            <a:bodyPr/>
            <a:lstStyle/>
            <a:p/>
          </p:txBody>
        </p:sp>
        <p:sp>
          <p:nvSpPr>
            <p:cNvPr id="181" name="rc181"/>
            <p:cNvSpPr/>
            <p:nvPr/>
          </p:nvSpPr>
          <p:spPr>
            <a:xfrm>
              <a:off x="7186380" y="5793607"/>
              <a:ext cx="578849" cy="129091"/>
            </a:xfrm>
            <a:prstGeom prst="rect">
              <a:avLst/>
            </a:prstGeom>
            <a:solidFill>
              <a:srgbClr val="E2231A">
                <a:alpha val="100000"/>
              </a:srgbClr>
            </a:solidFill>
          </p:spPr>
          <p:txBody>
            <a:bodyPr/>
            <a:lstStyle/>
            <a:p/>
          </p:txBody>
        </p:sp>
        <p:sp>
          <p:nvSpPr>
            <p:cNvPr id="182" name="rc182"/>
            <p:cNvSpPr/>
            <p:nvPr/>
          </p:nvSpPr>
          <p:spPr>
            <a:xfrm>
              <a:off x="1333322" y="5632243"/>
              <a:ext cx="6017790" cy="129091"/>
            </a:xfrm>
            <a:prstGeom prst="rect">
              <a:avLst/>
            </a:prstGeom>
            <a:solidFill>
              <a:srgbClr val="80BD41">
                <a:alpha val="100000"/>
              </a:srgbClr>
            </a:solidFill>
          </p:spPr>
          <p:txBody>
            <a:bodyPr/>
            <a:lstStyle/>
            <a:p/>
          </p:txBody>
        </p:sp>
        <p:sp>
          <p:nvSpPr>
            <p:cNvPr id="183" name="rc183"/>
            <p:cNvSpPr/>
            <p:nvPr/>
          </p:nvSpPr>
          <p:spPr>
            <a:xfrm>
              <a:off x="7351112" y="5632243"/>
              <a:ext cx="523240" cy="129091"/>
            </a:xfrm>
            <a:prstGeom prst="rect">
              <a:avLst/>
            </a:prstGeom>
            <a:solidFill>
              <a:srgbClr val="E2231A">
                <a:alpha val="100000"/>
              </a:srgbClr>
            </a:solidFill>
          </p:spPr>
          <p:txBody>
            <a:bodyPr/>
            <a:lstStyle/>
            <a:p/>
          </p:txBody>
        </p:sp>
        <p:sp>
          <p:nvSpPr>
            <p:cNvPr id="184" name="tx184"/>
            <p:cNvSpPr/>
            <p:nvPr/>
          </p:nvSpPr>
          <p:spPr>
            <a:xfrm>
              <a:off x="744053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625.3</a:t>
              </a:r>
            </a:p>
          </p:txBody>
        </p:sp>
        <p:sp>
          <p:nvSpPr>
            <p:cNvPr id="185" name="tx185"/>
            <p:cNvSpPr/>
            <p:nvPr/>
          </p:nvSpPr>
          <p:spPr>
            <a:xfrm>
              <a:off x="794214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675.5</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686.9</a:t>
              </a:r>
            </a:p>
          </p:txBody>
        </p:sp>
        <p:sp>
          <p:nvSpPr>
            <p:cNvPr id="187" name="tx187"/>
            <p:cNvSpPr/>
            <p:nvPr/>
          </p:nvSpPr>
          <p:spPr>
            <a:xfrm>
              <a:off x="3966383"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581.5</a:t>
              </a:r>
            </a:p>
          </p:txBody>
        </p:sp>
        <p:sp>
          <p:nvSpPr>
            <p:cNvPr id="188" name="tx188"/>
            <p:cNvSpPr/>
            <p:nvPr/>
          </p:nvSpPr>
          <p:spPr>
            <a:xfrm>
              <a:off x="6973619"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43.8</a:t>
              </a:r>
            </a:p>
          </p:txBody>
        </p:sp>
        <p:sp>
          <p:nvSpPr>
            <p:cNvPr id="189" name="tx189"/>
            <p:cNvSpPr/>
            <p:nvPr/>
          </p:nvSpPr>
          <p:spPr>
            <a:xfrm>
              <a:off x="412421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614.7</a:t>
              </a:r>
            </a:p>
          </p:txBody>
        </p:sp>
        <p:sp>
          <p:nvSpPr>
            <p:cNvPr id="190" name="tx190"/>
            <p:cNvSpPr/>
            <p:nvPr/>
          </p:nvSpPr>
          <p:spPr>
            <a:xfrm>
              <a:off x="737031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60.8</a:t>
              </a:r>
            </a:p>
          </p:txBody>
        </p:sp>
        <p:sp>
          <p:nvSpPr>
            <p:cNvPr id="191" name="tx191"/>
            <p:cNvSpPr/>
            <p:nvPr/>
          </p:nvSpPr>
          <p:spPr>
            <a:xfrm>
              <a:off x="4251783"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632</a:t>
              </a:r>
            </a:p>
          </p:txBody>
        </p:sp>
        <p:sp>
          <p:nvSpPr>
            <p:cNvPr id="192" name="tx192"/>
            <p:cNvSpPr/>
            <p:nvPr/>
          </p:nvSpPr>
          <p:spPr>
            <a:xfrm>
              <a:off x="7552443" y="565772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1212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0256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693005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relatively constant within 1% compared to 2019 (93%).
The number of children vaccinated with MCV1 increased 9% compared to in 2019.
The number of surviving infants increased approximately 10%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7822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2376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26929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6148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96037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5099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965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94206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28760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163314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958547" y="4171149"/>
              <a:ext cx="420026" cy="734307"/>
            </a:xfrm>
            <a:prstGeom prst="rect">
              <a:avLst/>
            </a:prstGeom>
            <a:solidFill>
              <a:srgbClr val="1CABE2">
                <a:alpha val="100000"/>
              </a:srgbClr>
            </a:solidFill>
          </p:spPr>
          <p:txBody>
            <a:bodyPr/>
            <a:lstStyle/>
            <a:p/>
          </p:txBody>
        </p:sp>
        <p:sp>
          <p:nvSpPr>
            <p:cNvPr id="30" name="rc30"/>
            <p:cNvSpPr/>
            <p:nvPr/>
          </p:nvSpPr>
          <p:spPr>
            <a:xfrm>
              <a:off x="1425243" y="4887131"/>
              <a:ext cx="420026" cy="18324"/>
            </a:xfrm>
            <a:prstGeom prst="rect">
              <a:avLst/>
            </a:prstGeom>
            <a:solidFill>
              <a:srgbClr val="1CABE2">
                <a:alpha val="100000"/>
              </a:srgbClr>
            </a:solidFill>
          </p:spPr>
          <p:txBody>
            <a:bodyPr/>
            <a:lstStyle/>
            <a:p/>
          </p:txBody>
        </p:sp>
        <p:sp>
          <p:nvSpPr>
            <p:cNvPr id="31" name="rc31"/>
            <p:cNvSpPr/>
            <p:nvPr/>
          </p:nvSpPr>
          <p:spPr>
            <a:xfrm>
              <a:off x="1891939" y="4884513"/>
              <a:ext cx="420026" cy="20942"/>
            </a:xfrm>
            <a:prstGeom prst="rect">
              <a:avLst/>
            </a:prstGeom>
            <a:solidFill>
              <a:srgbClr val="1CABE2">
                <a:alpha val="100000"/>
              </a:srgbClr>
            </a:solidFill>
          </p:spPr>
          <p:txBody>
            <a:bodyPr/>
            <a:lstStyle/>
            <a:p/>
          </p:txBody>
        </p:sp>
        <p:sp>
          <p:nvSpPr>
            <p:cNvPr id="32" name="rc32"/>
            <p:cNvSpPr/>
            <p:nvPr/>
          </p:nvSpPr>
          <p:spPr>
            <a:xfrm>
              <a:off x="2358635" y="4853099"/>
              <a:ext cx="420026" cy="52357"/>
            </a:xfrm>
            <a:prstGeom prst="rect">
              <a:avLst/>
            </a:prstGeom>
            <a:solidFill>
              <a:srgbClr val="1CABE2">
                <a:alpha val="100000"/>
              </a:srgbClr>
            </a:solidFill>
          </p:spPr>
          <p:txBody>
            <a:bodyPr/>
            <a:lstStyle/>
            <a:p/>
          </p:txBody>
        </p:sp>
        <p:sp>
          <p:nvSpPr>
            <p:cNvPr id="33" name="rc33"/>
            <p:cNvSpPr/>
            <p:nvPr/>
          </p:nvSpPr>
          <p:spPr>
            <a:xfrm>
              <a:off x="2825330" y="4898911"/>
              <a:ext cx="420026" cy="6544"/>
            </a:xfrm>
            <a:prstGeom prst="rect">
              <a:avLst/>
            </a:prstGeom>
            <a:solidFill>
              <a:srgbClr val="1CABE2">
                <a:alpha val="100000"/>
              </a:srgbClr>
            </a:solidFill>
          </p:spPr>
          <p:txBody>
            <a:bodyPr/>
            <a:lstStyle/>
            <a:p/>
          </p:txBody>
        </p:sp>
        <p:sp>
          <p:nvSpPr>
            <p:cNvPr id="34" name="rc34"/>
            <p:cNvSpPr/>
            <p:nvPr/>
          </p:nvSpPr>
          <p:spPr>
            <a:xfrm>
              <a:off x="3292026" y="4841318"/>
              <a:ext cx="420026" cy="64137"/>
            </a:xfrm>
            <a:prstGeom prst="rect">
              <a:avLst/>
            </a:prstGeom>
            <a:solidFill>
              <a:srgbClr val="1CABE2">
                <a:alpha val="100000"/>
              </a:srgbClr>
            </a:solidFill>
          </p:spPr>
          <p:txBody>
            <a:bodyPr/>
            <a:lstStyle/>
            <a:p/>
          </p:txBody>
        </p:sp>
        <p:sp>
          <p:nvSpPr>
            <p:cNvPr id="35" name="rc35"/>
            <p:cNvSpPr/>
            <p:nvPr/>
          </p:nvSpPr>
          <p:spPr>
            <a:xfrm>
              <a:off x="3758722" y="4758856"/>
              <a:ext cx="420026" cy="146599"/>
            </a:xfrm>
            <a:prstGeom prst="rect">
              <a:avLst/>
            </a:prstGeom>
            <a:solidFill>
              <a:srgbClr val="1CABE2">
                <a:alpha val="100000"/>
              </a:srgbClr>
            </a:solidFill>
          </p:spPr>
          <p:txBody>
            <a:bodyPr/>
            <a:lstStyle/>
            <a:p/>
          </p:txBody>
        </p:sp>
        <p:sp>
          <p:nvSpPr>
            <p:cNvPr id="36" name="rc36"/>
            <p:cNvSpPr/>
            <p:nvPr/>
          </p:nvSpPr>
          <p:spPr>
            <a:xfrm>
              <a:off x="4225417" y="4743149"/>
              <a:ext cx="420026" cy="162306"/>
            </a:xfrm>
            <a:prstGeom prst="rect">
              <a:avLst/>
            </a:prstGeom>
            <a:solidFill>
              <a:srgbClr val="1CABE2">
                <a:alpha val="100000"/>
              </a:srgbClr>
            </a:solidFill>
          </p:spPr>
          <p:txBody>
            <a:bodyPr/>
            <a:lstStyle/>
            <a:p/>
          </p:txBody>
        </p:sp>
        <p:sp>
          <p:nvSpPr>
            <p:cNvPr id="37" name="rc37"/>
            <p:cNvSpPr/>
            <p:nvPr/>
          </p:nvSpPr>
          <p:spPr>
            <a:xfrm>
              <a:off x="4692113" y="4815140"/>
              <a:ext cx="420026" cy="90315"/>
            </a:xfrm>
            <a:prstGeom prst="rect">
              <a:avLst/>
            </a:prstGeom>
            <a:solidFill>
              <a:srgbClr val="1CABE2">
                <a:alpha val="100000"/>
              </a:srgbClr>
            </a:solidFill>
          </p:spPr>
          <p:txBody>
            <a:bodyPr/>
            <a:lstStyle/>
            <a:p/>
          </p:txBody>
        </p:sp>
        <p:sp>
          <p:nvSpPr>
            <p:cNvPr id="38" name="rc38"/>
            <p:cNvSpPr/>
            <p:nvPr/>
          </p:nvSpPr>
          <p:spPr>
            <a:xfrm>
              <a:off x="5158809" y="4685556"/>
              <a:ext cx="420026" cy="219899"/>
            </a:xfrm>
            <a:prstGeom prst="rect">
              <a:avLst/>
            </a:prstGeom>
            <a:solidFill>
              <a:srgbClr val="1CABE2">
                <a:alpha val="100000"/>
              </a:srgbClr>
            </a:solidFill>
          </p:spPr>
          <p:txBody>
            <a:bodyPr/>
            <a:lstStyle/>
            <a:p/>
          </p:txBody>
        </p:sp>
        <p:sp>
          <p:nvSpPr>
            <p:cNvPr id="39" name="rc39"/>
            <p:cNvSpPr/>
            <p:nvPr/>
          </p:nvSpPr>
          <p:spPr>
            <a:xfrm>
              <a:off x="5625505" y="3982663"/>
              <a:ext cx="420026" cy="922792"/>
            </a:xfrm>
            <a:prstGeom prst="rect">
              <a:avLst/>
            </a:prstGeom>
            <a:solidFill>
              <a:srgbClr val="1CABE2">
                <a:alpha val="100000"/>
              </a:srgbClr>
            </a:solidFill>
          </p:spPr>
          <p:txBody>
            <a:bodyPr/>
            <a:lstStyle/>
            <a:p/>
          </p:txBody>
        </p:sp>
        <p:sp>
          <p:nvSpPr>
            <p:cNvPr id="40" name="rc40"/>
            <p:cNvSpPr/>
            <p:nvPr/>
          </p:nvSpPr>
          <p:spPr>
            <a:xfrm>
              <a:off x="6092200" y="3994444"/>
              <a:ext cx="420026" cy="911012"/>
            </a:xfrm>
            <a:prstGeom prst="rect">
              <a:avLst/>
            </a:prstGeom>
            <a:solidFill>
              <a:srgbClr val="1CABE2">
                <a:alpha val="100000"/>
              </a:srgbClr>
            </a:solidFill>
          </p:spPr>
          <p:txBody>
            <a:bodyPr/>
            <a:lstStyle/>
            <a:p/>
          </p:txBody>
        </p:sp>
        <p:sp>
          <p:nvSpPr>
            <p:cNvPr id="41" name="rc41"/>
            <p:cNvSpPr/>
            <p:nvPr/>
          </p:nvSpPr>
          <p:spPr>
            <a:xfrm>
              <a:off x="6558896" y="4486600"/>
              <a:ext cx="420026" cy="418856"/>
            </a:xfrm>
            <a:prstGeom prst="rect">
              <a:avLst/>
            </a:prstGeom>
            <a:solidFill>
              <a:srgbClr val="1CABE2">
                <a:alpha val="100000"/>
              </a:srgbClr>
            </a:solidFill>
          </p:spPr>
          <p:txBody>
            <a:bodyPr/>
            <a:lstStyle/>
            <a:p/>
          </p:txBody>
        </p:sp>
        <p:sp>
          <p:nvSpPr>
            <p:cNvPr id="42" name="rc42"/>
            <p:cNvSpPr/>
            <p:nvPr/>
          </p:nvSpPr>
          <p:spPr>
            <a:xfrm>
              <a:off x="7025592" y="4469584"/>
              <a:ext cx="420026" cy="435872"/>
            </a:xfrm>
            <a:prstGeom prst="rect">
              <a:avLst/>
            </a:prstGeom>
            <a:solidFill>
              <a:srgbClr val="1CABE2">
                <a:alpha val="100000"/>
              </a:srgbClr>
            </a:solidFill>
          </p:spPr>
          <p:txBody>
            <a:bodyPr/>
            <a:lstStyle/>
            <a:p/>
          </p:txBody>
        </p:sp>
        <p:sp>
          <p:nvSpPr>
            <p:cNvPr id="43" name="pl43"/>
            <p:cNvSpPr/>
            <p:nvPr/>
          </p:nvSpPr>
          <p:spPr>
            <a:xfrm>
              <a:off x="1168561" y="1921760"/>
              <a:ext cx="6067044" cy="522915"/>
            </a:xfrm>
            <a:custGeom>
              <a:avLst/>
              <a:pathLst>
                <a:path w="6067044" h="522915">
                  <a:moveTo>
                    <a:pt x="0" y="461396"/>
                  </a:moveTo>
                  <a:lnTo>
                    <a:pt x="466695" y="522915"/>
                  </a:lnTo>
                  <a:lnTo>
                    <a:pt x="933391" y="369116"/>
                  </a:lnTo>
                  <a:lnTo>
                    <a:pt x="1400087" y="215318"/>
                  </a:lnTo>
                  <a:lnTo>
                    <a:pt x="1866782" y="0"/>
                  </a:lnTo>
                  <a:lnTo>
                    <a:pt x="2333478" y="30759"/>
                  </a:lnTo>
                  <a:lnTo>
                    <a:pt x="2800174" y="92279"/>
                  </a:lnTo>
                  <a:lnTo>
                    <a:pt x="3266869" y="123038"/>
                  </a:lnTo>
                  <a:lnTo>
                    <a:pt x="3733565" y="30759"/>
                  </a:lnTo>
                  <a:lnTo>
                    <a:pt x="4200261" y="215318"/>
                  </a:lnTo>
                  <a:lnTo>
                    <a:pt x="4666957" y="276837"/>
                  </a:lnTo>
                  <a:lnTo>
                    <a:pt x="5133652" y="338357"/>
                  </a:lnTo>
                  <a:lnTo>
                    <a:pt x="5600348" y="184558"/>
                  </a:lnTo>
                  <a:lnTo>
                    <a:pt x="6067044" y="153798"/>
                  </a:lnTo>
                </a:path>
              </a:pathLst>
            </a:custGeom>
            <a:ln w="27101" cap="flat">
              <a:solidFill>
                <a:srgbClr val="00833D">
                  <a:alpha val="100000"/>
                </a:srgbClr>
              </a:solidFill>
              <a:prstDash val="solid"/>
              <a:round/>
            </a:ln>
          </p:spPr>
          <p:txBody>
            <a:bodyPr/>
            <a:lstStyle/>
            <a:p/>
          </p:txBody>
        </p:sp>
        <p:sp>
          <p:nvSpPr>
            <p:cNvPr id="44" name="pl44"/>
            <p:cNvSpPr/>
            <p:nvPr/>
          </p:nvSpPr>
          <p:spPr>
            <a:xfrm>
              <a:off x="2101952" y="2475436"/>
              <a:ext cx="5133652" cy="1414948"/>
            </a:xfrm>
            <a:custGeom>
              <a:avLst/>
              <a:pathLst>
                <a:path w="5133652" h="1414948">
                  <a:moveTo>
                    <a:pt x="0" y="1414948"/>
                  </a:moveTo>
                  <a:lnTo>
                    <a:pt x="466695" y="984311"/>
                  </a:lnTo>
                  <a:lnTo>
                    <a:pt x="933391" y="645954"/>
                  </a:lnTo>
                  <a:lnTo>
                    <a:pt x="1400087" y="461396"/>
                  </a:lnTo>
                  <a:lnTo>
                    <a:pt x="1866782" y="399876"/>
                  </a:lnTo>
                  <a:lnTo>
                    <a:pt x="2333478" y="276837"/>
                  </a:lnTo>
                  <a:lnTo>
                    <a:pt x="2800174" y="307597"/>
                  </a:lnTo>
                  <a:lnTo>
                    <a:pt x="3266869" y="307597"/>
                  </a:lnTo>
                  <a:lnTo>
                    <a:pt x="3733565" y="276837"/>
                  </a:lnTo>
                  <a:lnTo>
                    <a:pt x="4200261" y="276837"/>
                  </a:lnTo>
                  <a:lnTo>
                    <a:pt x="4666957" y="61519"/>
                  </a:lnTo>
                  <a:lnTo>
                    <a:pt x="5133652" y="0"/>
                  </a:lnTo>
                </a:path>
              </a:pathLst>
            </a:custGeom>
            <a:ln w="27101" cap="flat">
              <a:solidFill>
                <a:srgbClr val="002759">
                  <a:alpha val="100000"/>
                </a:srgbClr>
              </a:solidFill>
              <a:prstDash val="solid"/>
              <a:round/>
            </a:ln>
          </p:spPr>
          <p:txBody>
            <a:bodyPr/>
            <a:lstStyle/>
            <a:p/>
          </p:txBody>
        </p:sp>
        <p:sp>
          <p:nvSpPr>
            <p:cNvPr id="45" name="pt45"/>
            <p:cNvSpPr/>
            <p:nvPr/>
          </p:nvSpPr>
          <p:spPr>
            <a:xfrm>
              <a:off x="1136959"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603655"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070351"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537046"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003742"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470438" y="19209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937134" y="19824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403829" y="2013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870525" y="19209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337221"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803916"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270612" y="222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737308"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7204004" y="20439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2070351" y="3858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34281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30897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50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4438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69083" y="404130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561</a:t>
              </a:r>
            </a:p>
          </p:txBody>
        </p:sp>
        <p:sp>
          <p:nvSpPr>
            <p:cNvPr id="72" name="tx72"/>
            <p:cNvSpPr/>
            <p:nvPr/>
          </p:nvSpPr>
          <p:spPr>
            <a:xfrm>
              <a:off x="1568938" y="475874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3" name="tx73"/>
            <p:cNvSpPr/>
            <p:nvPr/>
          </p:nvSpPr>
          <p:spPr>
            <a:xfrm>
              <a:off x="2035633" y="475467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4" name="tx74"/>
            <p:cNvSpPr/>
            <p:nvPr/>
          </p:nvSpPr>
          <p:spPr>
            <a:xfrm>
              <a:off x="2502329" y="47232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a:t>
              </a:r>
            </a:p>
          </p:txBody>
        </p:sp>
        <p:sp>
          <p:nvSpPr>
            <p:cNvPr id="75" name="tx75"/>
            <p:cNvSpPr/>
            <p:nvPr/>
          </p:nvSpPr>
          <p:spPr>
            <a:xfrm>
              <a:off x="3002184" y="4770582"/>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6" name="tx76"/>
            <p:cNvSpPr/>
            <p:nvPr/>
          </p:nvSpPr>
          <p:spPr>
            <a:xfrm>
              <a:off x="3435720" y="47114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7" name="tx77"/>
            <p:cNvSpPr/>
            <p:nvPr/>
          </p:nvSpPr>
          <p:spPr>
            <a:xfrm>
              <a:off x="3869257" y="46304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78" name="tx78"/>
            <p:cNvSpPr/>
            <p:nvPr/>
          </p:nvSpPr>
          <p:spPr>
            <a:xfrm>
              <a:off x="4335953" y="461476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79" name="tx79"/>
            <p:cNvSpPr/>
            <p:nvPr/>
          </p:nvSpPr>
          <p:spPr>
            <a:xfrm>
              <a:off x="4835808" y="468529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a:t>
              </a:r>
            </a:p>
          </p:txBody>
        </p:sp>
        <p:sp>
          <p:nvSpPr>
            <p:cNvPr id="80" name="tx80"/>
            <p:cNvSpPr/>
            <p:nvPr/>
          </p:nvSpPr>
          <p:spPr>
            <a:xfrm>
              <a:off x="5269344" y="45557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81" name="tx81"/>
            <p:cNvSpPr/>
            <p:nvPr/>
          </p:nvSpPr>
          <p:spPr>
            <a:xfrm>
              <a:off x="5736040" y="385282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705</a:t>
              </a:r>
            </a:p>
          </p:txBody>
        </p:sp>
        <p:sp>
          <p:nvSpPr>
            <p:cNvPr id="82" name="tx82"/>
            <p:cNvSpPr/>
            <p:nvPr/>
          </p:nvSpPr>
          <p:spPr>
            <a:xfrm>
              <a:off x="6202735" y="386460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696</a:t>
              </a:r>
            </a:p>
          </p:txBody>
        </p:sp>
        <p:sp>
          <p:nvSpPr>
            <p:cNvPr id="83" name="tx83"/>
            <p:cNvSpPr/>
            <p:nvPr/>
          </p:nvSpPr>
          <p:spPr>
            <a:xfrm>
              <a:off x="6669431" y="435669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320</a:t>
              </a:r>
            </a:p>
          </p:txBody>
        </p:sp>
        <p:sp>
          <p:nvSpPr>
            <p:cNvPr id="84" name="tx84"/>
            <p:cNvSpPr/>
            <p:nvPr/>
          </p:nvSpPr>
          <p:spPr>
            <a:xfrm>
              <a:off x="7136127" y="433968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333</a:t>
              </a:r>
            </a:p>
          </p:txBody>
        </p:sp>
        <p:sp>
          <p:nvSpPr>
            <p:cNvPr id="85" name="pl85"/>
            <p:cNvSpPr/>
            <p:nvPr/>
          </p:nvSpPr>
          <p:spPr>
            <a:xfrm>
              <a:off x="7254832" y="2075639"/>
              <a:ext cx="607471" cy="2537"/>
            </a:xfrm>
            <a:custGeom>
              <a:avLst/>
              <a:pathLst>
                <a:path w="607471" h="2537">
                  <a:moveTo>
                    <a:pt x="607471" y="2537"/>
                  </a:moveTo>
                  <a:lnTo>
                    <a:pt x="0" y="0"/>
                  </a:lnTo>
                </a:path>
              </a:pathLst>
            </a:custGeom>
          </p:spPr>
          <p:txBody>
            <a:bodyPr/>
            <a:lstStyle/>
            <a:p/>
          </p:txBody>
        </p:sp>
        <p:sp>
          <p:nvSpPr>
            <p:cNvPr id="86" name="pl86"/>
            <p:cNvSpPr/>
            <p:nvPr/>
          </p:nvSpPr>
          <p:spPr>
            <a:xfrm>
              <a:off x="7254831" y="2475552"/>
              <a:ext cx="607472" cy="3687"/>
            </a:xfrm>
            <a:custGeom>
              <a:avLst/>
              <a:pathLst>
                <a:path w="607472" h="3687">
                  <a:moveTo>
                    <a:pt x="607472" y="3687"/>
                  </a:moveTo>
                  <a:lnTo>
                    <a:pt x="0" y="0"/>
                  </a:lnTo>
                </a:path>
              </a:pathLst>
            </a:custGeom>
          </p:spPr>
          <p:txBody>
            <a:bodyPr/>
            <a:lstStyle/>
            <a:p/>
          </p:txBody>
        </p:sp>
        <p:sp>
          <p:nvSpPr>
            <p:cNvPr id="87" name="pg87"/>
            <p:cNvSpPr/>
            <p:nvPr/>
          </p:nvSpPr>
          <p:spPr>
            <a:xfrm>
              <a:off x="7793724" y="198977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03089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9" name="pg89"/>
            <p:cNvSpPr/>
            <p:nvPr/>
          </p:nvSpPr>
          <p:spPr>
            <a:xfrm>
              <a:off x="7793724" y="23908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43196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91" name="rc91"/>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20361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4" name="tx94"/>
            <p:cNvSpPr/>
            <p:nvPr/>
          </p:nvSpPr>
          <p:spPr>
            <a:xfrm>
              <a:off x="508103" y="35327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28782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6" name="tx96"/>
            <p:cNvSpPr/>
            <p:nvPr/>
          </p:nvSpPr>
          <p:spPr>
            <a:xfrm>
              <a:off x="508103" y="222379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508103" y="156933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8" name="tx98"/>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04805"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22659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69329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129573" y="5250522"/>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596299"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9338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4" name="tx124"/>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5" name="pl125"/>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6" name="pt126"/>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7" name="pl127"/>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8" name="pt128"/>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9" name="tx129"/>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629279" y="5900002"/>
              <a:ext cx="201456" cy="201456"/>
            </a:xfrm>
            <a:prstGeom prst="rect">
              <a:avLst/>
            </a:prstGeom>
            <a:solidFill>
              <a:srgbClr val="1CABE2">
                <a:alpha val="100000"/>
              </a:srgbClr>
            </a:solidFill>
          </p:spPr>
          <p:txBody>
            <a:bodyPr/>
            <a:lstStyle/>
            <a:p/>
          </p:txBody>
        </p:sp>
        <p:sp>
          <p:nvSpPr>
            <p:cNvPr id="132" name="tx132"/>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2051362" y="1334104"/>
              <a:ext cx="54215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Zambia, 2012-2025</a:t>
              </a:r>
            </a:p>
          </p:txBody>
        </p:sp>
        <p:sp>
          <p:nvSpPr>
            <p:cNvPr id="134" name="tx13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6" name="tx13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7" name="tx13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333 confirmed measles cases in Zambia. In the same year, MCV1 coverage was 92% and MCV2 coverage was 79%.
The number of cases in 2025 was 4% more than in 2024 (n=320).
The highest number of measles cases was reported in 2022 (n=705). In this year, MCV1 coverage was 88%.
Zambia reported measles vaccine stockouts in 2005 and 2020.
There were measles-containing vaccine supplementary immunization activities/campaigns in 2020, 2023, 2023, and 2024.</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experienced an increase in measles cases compared with 2024, while MCV1 coverage was 92% and MCV2 coverage was 79%.</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0220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90786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0135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11919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24937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3550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46069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56635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3102961"/>
              <a:ext cx="3485499" cy="1162638"/>
            </a:xfrm>
            <a:custGeom>
              <a:avLst/>
              <a:pathLst>
                <a:path w="3485499" h="1162638">
                  <a:moveTo>
                    <a:pt x="0" y="357734"/>
                  </a:moveTo>
                  <a:lnTo>
                    <a:pt x="139419" y="357734"/>
                  </a:lnTo>
                  <a:lnTo>
                    <a:pt x="278839" y="268301"/>
                  </a:lnTo>
                  <a:lnTo>
                    <a:pt x="418259" y="268301"/>
                  </a:lnTo>
                  <a:lnTo>
                    <a:pt x="557679" y="268301"/>
                  </a:lnTo>
                  <a:lnTo>
                    <a:pt x="697099" y="268301"/>
                  </a:lnTo>
                  <a:lnTo>
                    <a:pt x="836519" y="178867"/>
                  </a:lnTo>
                  <a:lnTo>
                    <a:pt x="975939" y="0"/>
                  </a:lnTo>
                  <a:lnTo>
                    <a:pt x="1115359" y="536602"/>
                  </a:lnTo>
                  <a:lnTo>
                    <a:pt x="1254779" y="1073204"/>
                  </a:lnTo>
                  <a:lnTo>
                    <a:pt x="1394199" y="357734"/>
                  </a:lnTo>
                  <a:lnTo>
                    <a:pt x="1533619" y="626036"/>
                  </a:lnTo>
                  <a:lnTo>
                    <a:pt x="1673039" y="447168"/>
                  </a:lnTo>
                  <a:lnTo>
                    <a:pt x="1812459" y="536602"/>
                  </a:lnTo>
                  <a:lnTo>
                    <a:pt x="1951879" y="357734"/>
                  </a:lnTo>
                  <a:lnTo>
                    <a:pt x="2091299" y="626036"/>
                  </a:lnTo>
                  <a:lnTo>
                    <a:pt x="2230719" y="1162638"/>
                  </a:lnTo>
                  <a:lnTo>
                    <a:pt x="2370139" y="1162638"/>
                  </a:lnTo>
                  <a:lnTo>
                    <a:pt x="2509559" y="894337"/>
                  </a:lnTo>
                  <a:lnTo>
                    <a:pt x="2648979" y="715469"/>
                  </a:lnTo>
                  <a:lnTo>
                    <a:pt x="2788399" y="804903"/>
                  </a:lnTo>
                  <a:lnTo>
                    <a:pt x="2927819" y="983770"/>
                  </a:lnTo>
                  <a:lnTo>
                    <a:pt x="3067239" y="357734"/>
                  </a:lnTo>
                  <a:lnTo>
                    <a:pt x="3206659" y="447168"/>
                  </a:lnTo>
                  <a:lnTo>
                    <a:pt x="3346079" y="626036"/>
                  </a:lnTo>
                  <a:lnTo>
                    <a:pt x="3485499" y="804903"/>
                  </a:lnTo>
                </a:path>
              </a:pathLst>
            </a:custGeom>
            <a:ln w="27101" cap="flat">
              <a:solidFill>
                <a:srgbClr val="0058AB">
                  <a:alpha val="80000"/>
                </a:srgbClr>
              </a:solidFill>
              <a:prstDash val="solid"/>
              <a:round/>
            </a:ln>
          </p:spPr>
          <p:txBody>
            <a:bodyPr/>
            <a:lstStyle/>
            <a:p/>
          </p:txBody>
        </p:sp>
        <p:sp>
          <p:nvSpPr>
            <p:cNvPr id="21" name="pl21"/>
            <p:cNvSpPr/>
            <p:nvPr/>
          </p:nvSpPr>
          <p:spPr>
            <a:xfrm>
              <a:off x="979796" y="3192394"/>
              <a:ext cx="3485499" cy="804903"/>
            </a:xfrm>
            <a:custGeom>
              <a:avLst/>
              <a:pathLst>
                <a:path w="3485499" h="804903">
                  <a:moveTo>
                    <a:pt x="0" y="0"/>
                  </a:moveTo>
                  <a:lnTo>
                    <a:pt x="139419" y="89433"/>
                  </a:lnTo>
                  <a:lnTo>
                    <a:pt x="278839" y="0"/>
                  </a:lnTo>
                  <a:lnTo>
                    <a:pt x="418259" y="178867"/>
                  </a:lnTo>
                  <a:lnTo>
                    <a:pt x="557679" y="268301"/>
                  </a:lnTo>
                  <a:lnTo>
                    <a:pt x="697099" y="178867"/>
                  </a:lnTo>
                  <a:lnTo>
                    <a:pt x="836519" y="268301"/>
                  </a:lnTo>
                  <a:lnTo>
                    <a:pt x="975939" y="268301"/>
                  </a:lnTo>
                  <a:lnTo>
                    <a:pt x="1115359" y="447168"/>
                  </a:lnTo>
                  <a:lnTo>
                    <a:pt x="1254779" y="536602"/>
                  </a:lnTo>
                  <a:lnTo>
                    <a:pt x="1394199" y="626036"/>
                  </a:lnTo>
                  <a:lnTo>
                    <a:pt x="1533619" y="626036"/>
                  </a:lnTo>
                  <a:lnTo>
                    <a:pt x="1673039" y="626036"/>
                  </a:lnTo>
                  <a:lnTo>
                    <a:pt x="1812459" y="626036"/>
                  </a:lnTo>
                  <a:lnTo>
                    <a:pt x="1951879" y="715469"/>
                  </a:lnTo>
                  <a:lnTo>
                    <a:pt x="2091299" y="715469"/>
                  </a:lnTo>
                  <a:lnTo>
                    <a:pt x="2230719" y="715469"/>
                  </a:lnTo>
                  <a:lnTo>
                    <a:pt x="2370139" y="715469"/>
                  </a:lnTo>
                  <a:lnTo>
                    <a:pt x="2509559" y="804903"/>
                  </a:lnTo>
                  <a:lnTo>
                    <a:pt x="2648979" y="804903"/>
                  </a:lnTo>
                  <a:lnTo>
                    <a:pt x="2788399" y="715469"/>
                  </a:lnTo>
                  <a:lnTo>
                    <a:pt x="2927819" y="626036"/>
                  </a:lnTo>
                  <a:lnTo>
                    <a:pt x="3067239" y="626036"/>
                  </a:lnTo>
                  <a:lnTo>
                    <a:pt x="3206659" y="626036"/>
                  </a:lnTo>
                  <a:lnTo>
                    <a:pt x="3346079" y="715469"/>
                  </a:lnTo>
                  <a:lnTo>
                    <a:pt x="3485499" y="715469"/>
                  </a:lnTo>
                </a:path>
              </a:pathLst>
            </a:custGeom>
            <a:ln w="27101" cap="flat">
              <a:solidFill>
                <a:srgbClr val="1CABE2">
                  <a:alpha val="80000"/>
                </a:srgbClr>
              </a:solidFill>
              <a:prstDash val="solid"/>
              <a:round/>
            </a:ln>
          </p:spPr>
          <p:txBody>
            <a:bodyPr/>
            <a:lstStyle/>
            <a:p/>
          </p:txBody>
        </p:sp>
        <p:sp>
          <p:nvSpPr>
            <p:cNvPr id="22" name="pl22"/>
            <p:cNvSpPr/>
            <p:nvPr/>
          </p:nvSpPr>
          <p:spPr>
            <a:xfrm>
              <a:off x="979796" y="2655792"/>
              <a:ext cx="3485499" cy="1252072"/>
            </a:xfrm>
            <a:custGeom>
              <a:avLst/>
              <a:pathLst>
                <a:path w="3485499" h="1252072">
                  <a:moveTo>
                    <a:pt x="0" y="0"/>
                  </a:moveTo>
                  <a:lnTo>
                    <a:pt x="139419" y="89433"/>
                  </a:lnTo>
                  <a:lnTo>
                    <a:pt x="278839" y="89433"/>
                  </a:lnTo>
                  <a:lnTo>
                    <a:pt x="418259" y="89433"/>
                  </a:lnTo>
                  <a:lnTo>
                    <a:pt x="557679" y="178867"/>
                  </a:lnTo>
                  <a:lnTo>
                    <a:pt x="697099" y="447168"/>
                  </a:lnTo>
                  <a:lnTo>
                    <a:pt x="836519" y="357734"/>
                  </a:lnTo>
                  <a:lnTo>
                    <a:pt x="975939" y="357734"/>
                  </a:lnTo>
                  <a:lnTo>
                    <a:pt x="1115359" y="536602"/>
                  </a:lnTo>
                  <a:lnTo>
                    <a:pt x="1254779" y="715469"/>
                  </a:lnTo>
                  <a:lnTo>
                    <a:pt x="1394199" y="715469"/>
                  </a:lnTo>
                  <a:lnTo>
                    <a:pt x="1533619" y="804903"/>
                  </a:lnTo>
                  <a:lnTo>
                    <a:pt x="1673039" y="804903"/>
                  </a:lnTo>
                  <a:lnTo>
                    <a:pt x="1812459" y="894337"/>
                  </a:lnTo>
                  <a:lnTo>
                    <a:pt x="1951879" y="894337"/>
                  </a:lnTo>
                  <a:lnTo>
                    <a:pt x="2091299" y="894337"/>
                  </a:lnTo>
                  <a:lnTo>
                    <a:pt x="2230719" y="1073204"/>
                  </a:lnTo>
                  <a:lnTo>
                    <a:pt x="2370139" y="1073204"/>
                  </a:lnTo>
                  <a:lnTo>
                    <a:pt x="2509559" y="1162638"/>
                  </a:lnTo>
                  <a:lnTo>
                    <a:pt x="2648979" y="1252072"/>
                  </a:lnTo>
                  <a:lnTo>
                    <a:pt x="2788399" y="1073204"/>
                  </a:lnTo>
                  <a:lnTo>
                    <a:pt x="2927819" y="983770"/>
                  </a:lnTo>
                  <a:lnTo>
                    <a:pt x="3067239" y="983770"/>
                  </a:lnTo>
                  <a:lnTo>
                    <a:pt x="3206659" y="1073204"/>
                  </a:lnTo>
                  <a:lnTo>
                    <a:pt x="3346079" y="1073204"/>
                  </a:lnTo>
                  <a:lnTo>
                    <a:pt x="3485499" y="1162638"/>
                  </a:lnTo>
                </a:path>
              </a:pathLst>
            </a:custGeom>
            <a:ln w="27101" cap="flat">
              <a:solidFill>
                <a:srgbClr val="00833D">
                  <a:alpha val="80000"/>
                </a:srgbClr>
              </a:solidFill>
              <a:prstDash val="solid"/>
              <a:round/>
            </a:ln>
          </p:spPr>
          <p:txBody>
            <a:bodyPr/>
            <a:lstStyle/>
            <a:p/>
          </p:txBody>
        </p:sp>
        <p:sp>
          <p:nvSpPr>
            <p:cNvPr id="23" name="pl23"/>
            <p:cNvSpPr/>
            <p:nvPr/>
          </p:nvSpPr>
          <p:spPr>
            <a:xfrm>
              <a:off x="979796" y="3102961"/>
              <a:ext cx="3485499" cy="1162638"/>
            </a:xfrm>
            <a:custGeom>
              <a:avLst/>
              <a:pathLst>
                <a:path w="3485499" h="1162638">
                  <a:moveTo>
                    <a:pt x="0" y="357734"/>
                  </a:moveTo>
                  <a:lnTo>
                    <a:pt x="139419" y="357734"/>
                  </a:lnTo>
                  <a:lnTo>
                    <a:pt x="278839" y="268301"/>
                  </a:lnTo>
                  <a:lnTo>
                    <a:pt x="418259" y="268301"/>
                  </a:lnTo>
                  <a:lnTo>
                    <a:pt x="557679" y="268301"/>
                  </a:lnTo>
                  <a:lnTo>
                    <a:pt x="697099" y="268301"/>
                  </a:lnTo>
                  <a:lnTo>
                    <a:pt x="836519" y="178867"/>
                  </a:lnTo>
                  <a:lnTo>
                    <a:pt x="975939" y="0"/>
                  </a:lnTo>
                  <a:lnTo>
                    <a:pt x="1115359" y="536602"/>
                  </a:lnTo>
                  <a:lnTo>
                    <a:pt x="1254779" y="1073204"/>
                  </a:lnTo>
                  <a:lnTo>
                    <a:pt x="1394199" y="357734"/>
                  </a:lnTo>
                  <a:lnTo>
                    <a:pt x="1533619" y="626036"/>
                  </a:lnTo>
                  <a:lnTo>
                    <a:pt x="1673039" y="447168"/>
                  </a:lnTo>
                  <a:lnTo>
                    <a:pt x="1812459" y="536602"/>
                  </a:lnTo>
                  <a:lnTo>
                    <a:pt x="1951879" y="357734"/>
                  </a:lnTo>
                  <a:lnTo>
                    <a:pt x="2091299" y="626036"/>
                  </a:lnTo>
                  <a:lnTo>
                    <a:pt x="2230719" y="1162638"/>
                  </a:lnTo>
                  <a:lnTo>
                    <a:pt x="2370139" y="1162638"/>
                  </a:lnTo>
                  <a:lnTo>
                    <a:pt x="2509559" y="894337"/>
                  </a:lnTo>
                  <a:lnTo>
                    <a:pt x="2648979" y="715469"/>
                  </a:lnTo>
                  <a:lnTo>
                    <a:pt x="2788399" y="804903"/>
                  </a:lnTo>
                  <a:lnTo>
                    <a:pt x="2927819" y="983770"/>
                  </a:lnTo>
                  <a:lnTo>
                    <a:pt x="3067239" y="357734"/>
                  </a:lnTo>
                  <a:lnTo>
                    <a:pt x="3206659" y="447168"/>
                  </a:lnTo>
                  <a:lnTo>
                    <a:pt x="3346079" y="626036"/>
                  </a:lnTo>
                  <a:lnTo>
                    <a:pt x="3485499" y="804903"/>
                  </a:lnTo>
                </a:path>
              </a:pathLst>
            </a:custGeom>
            <a:ln w="43362" cap="flat">
              <a:solidFill>
                <a:srgbClr val="000000">
                  <a:alpha val="100000"/>
                </a:srgbClr>
              </a:solidFill>
              <a:prstDash val="solid"/>
              <a:round/>
            </a:ln>
          </p:spPr>
          <p:txBody>
            <a:bodyPr/>
            <a:lstStyle/>
            <a:p/>
          </p:txBody>
        </p:sp>
        <p:sp>
          <p:nvSpPr>
            <p:cNvPr id="24" name="pl24"/>
            <p:cNvSpPr/>
            <p:nvPr/>
          </p:nvSpPr>
          <p:spPr>
            <a:xfrm>
              <a:off x="979796" y="3102961"/>
              <a:ext cx="3485499" cy="1162638"/>
            </a:xfrm>
            <a:custGeom>
              <a:avLst/>
              <a:pathLst>
                <a:path w="3485499" h="1162638">
                  <a:moveTo>
                    <a:pt x="0" y="357734"/>
                  </a:moveTo>
                  <a:lnTo>
                    <a:pt x="139419" y="357734"/>
                  </a:lnTo>
                  <a:lnTo>
                    <a:pt x="278839" y="268301"/>
                  </a:lnTo>
                  <a:lnTo>
                    <a:pt x="418259" y="268301"/>
                  </a:lnTo>
                  <a:lnTo>
                    <a:pt x="557679" y="268301"/>
                  </a:lnTo>
                  <a:lnTo>
                    <a:pt x="697099" y="268301"/>
                  </a:lnTo>
                  <a:lnTo>
                    <a:pt x="836519" y="178867"/>
                  </a:lnTo>
                  <a:lnTo>
                    <a:pt x="975939" y="0"/>
                  </a:lnTo>
                  <a:lnTo>
                    <a:pt x="1115359" y="536602"/>
                  </a:lnTo>
                  <a:lnTo>
                    <a:pt x="1254779" y="1073204"/>
                  </a:lnTo>
                  <a:lnTo>
                    <a:pt x="1394199" y="357734"/>
                  </a:lnTo>
                  <a:lnTo>
                    <a:pt x="1533619" y="626036"/>
                  </a:lnTo>
                  <a:lnTo>
                    <a:pt x="1673039" y="447168"/>
                  </a:lnTo>
                  <a:lnTo>
                    <a:pt x="1812459" y="536602"/>
                  </a:lnTo>
                  <a:lnTo>
                    <a:pt x="1951879" y="357734"/>
                  </a:lnTo>
                  <a:lnTo>
                    <a:pt x="2091299" y="626036"/>
                  </a:lnTo>
                  <a:lnTo>
                    <a:pt x="2230719" y="1162638"/>
                  </a:lnTo>
                  <a:lnTo>
                    <a:pt x="2370139" y="1162638"/>
                  </a:lnTo>
                  <a:lnTo>
                    <a:pt x="2509559" y="894337"/>
                  </a:lnTo>
                  <a:lnTo>
                    <a:pt x="2648979" y="715469"/>
                  </a:lnTo>
                  <a:lnTo>
                    <a:pt x="2788399" y="804903"/>
                  </a:lnTo>
                  <a:lnTo>
                    <a:pt x="2927819" y="983770"/>
                  </a:lnTo>
                  <a:lnTo>
                    <a:pt x="3067239" y="357734"/>
                  </a:lnTo>
                  <a:lnTo>
                    <a:pt x="3206659" y="447168"/>
                  </a:lnTo>
                  <a:lnTo>
                    <a:pt x="3346079" y="626036"/>
                  </a:lnTo>
                  <a:lnTo>
                    <a:pt x="3485499" y="804903"/>
                  </a:lnTo>
                </a:path>
              </a:pathLst>
            </a:custGeom>
            <a:ln w="27101" cap="flat">
              <a:solidFill>
                <a:srgbClr val="0058AB">
                  <a:alpha val="100000"/>
                </a:srgbClr>
              </a:solidFill>
              <a:prstDash val="solid"/>
              <a:round/>
            </a:ln>
          </p:spPr>
          <p:txBody>
            <a:bodyPr/>
            <a:lstStyle/>
            <a:p/>
          </p:txBody>
        </p:sp>
        <p:sp>
          <p:nvSpPr>
            <p:cNvPr id="25" name="pl25"/>
            <p:cNvSpPr/>
            <p:nvPr/>
          </p:nvSpPr>
          <p:spPr>
            <a:xfrm>
              <a:off x="805521" y="435503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19239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10296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19239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550129"/>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63956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31546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1590272" y="30363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306645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2287372"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17726" y="31546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012607"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42542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570287" y="34835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351238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267387"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42542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406807" y="3572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60310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5585" y="38688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777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577692" y="520673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31239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34180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2523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1630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1630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076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321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83400" y="6120905"/>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6" name="tx66"/>
            <p:cNvSpPr/>
            <p:nvPr/>
          </p:nvSpPr>
          <p:spPr>
            <a:xfrm>
              <a:off x="270786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0314"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80220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90786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0135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11919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24937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3550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46069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56635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371262"/>
              <a:ext cx="3485499" cy="1788674"/>
            </a:xfrm>
            <a:custGeom>
              <a:avLst/>
              <a:pathLst>
                <a:path w="3485499" h="1788674">
                  <a:moveTo>
                    <a:pt x="0" y="89433"/>
                  </a:moveTo>
                  <a:lnTo>
                    <a:pt x="139419" y="0"/>
                  </a:lnTo>
                  <a:lnTo>
                    <a:pt x="278839" y="0"/>
                  </a:lnTo>
                  <a:lnTo>
                    <a:pt x="418259" y="89433"/>
                  </a:lnTo>
                  <a:lnTo>
                    <a:pt x="557679" y="178867"/>
                  </a:lnTo>
                  <a:lnTo>
                    <a:pt x="697099" y="268301"/>
                  </a:lnTo>
                  <a:lnTo>
                    <a:pt x="836519" y="268301"/>
                  </a:lnTo>
                  <a:lnTo>
                    <a:pt x="975939" y="983770"/>
                  </a:lnTo>
                  <a:lnTo>
                    <a:pt x="1115359" y="268301"/>
                  </a:lnTo>
                  <a:lnTo>
                    <a:pt x="1254779" y="447168"/>
                  </a:lnTo>
                  <a:lnTo>
                    <a:pt x="1394199" y="1341505"/>
                  </a:lnTo>
                  <a:lnTo>
                    <a:pt x="1533619" y="536602"/>
                  </a:lnTo>
                  <a:lnTo>
                    <a:pt x="1673039" y="536602"/>
                  </a:lnTo>
                  <a:lnTo>
                    <a:pt x="1812459" y="357734"/>
                  </a:lnTo>
                  <a:lnTo>
                    <a:pt x="1951879" y="0"/>
                  </a:lnTo>
                  <a:lnTo>
                    <a:pt x="2091299" y="357734"/>
                  </a:lnTo>
                  <a:lnTo>
                    <a:pt x="2230719" y="1073204"/>
                  </a:lnTo>
                  <a:lnTo>
                    <a:pt x="2370139" y="1073204"/>
                  </a:lnTo>
                  <a:lnTo>
                    <a:pt x="2509559" y="983770"/>
                  </a:lnTo>
                  <a:lnTo>
                    <a:pt x="2648979" y="894337"/>
                  </a:lnTo>
                  <a:lnTo>
                    <a:pt x="2788399" y="1788674"/>
                  </a:lnTo>
                  <a:lnTo>
                    <a:pt x="2927819" y="626036"/>
                  </a:lnTo>
                  <a:lnTo>
                    <a:pt x="3067239" y="89433"/>
                  </a:lnTo>
                  <a:lnTo>
                    <a:pt x="3206659" y="178867"/>
                  </a:lnTo>
                  <a:lnTo>
                    <a:pt x="3346079" y="715469"/>
                  </a:lnTo>
                  <a:lnTo>
                    <a:pt x="3485499" y="626036"/>
                  </a:lnTo>
                </a:path>
              </a:pathLst>
            </a:custGeom>
            <a:ln w="27101" cap="flat">
              <a:solidFill>
                <a:srgbClr val="0058AB">
                  <a:alpha val="80000"/>
                </a:srgbClr>
              </a:solidFill>
              <a:prstDash val="solid"/>
              <a:round/>
            </a:ln>
          </p:spPr>
          <p:txBody>
            <a:bodyPr/>
            <a:lstStyle/>
            <a:p/>
          </p:txBody>
        </p:sp>
        <p:sp>
          <p:nvSpPr>
            <p:cNvPr id="85" name="pl85"/>
            <p:cNvSpPr/>
            <p:nvPr/>
          </p:nvSpPr>
          <p:spPr>
            <a:xfrm>
              <a:off x="5345047" y="3102961"/>
              <a:ext cx="3485499" cy="804903"/>
            </a:xfrm>
            <a:custGeom>
              <a:avLst/>
              <a:pathLst>
                <a:path w="3485499" h="804903">
                  <a:moveTo>
                    <a:pt x="0" y="0"/>
                  </a:moveTo>
                  <a:lnTo>
                    <a:pt x="139419" y="89433"/>
                  </a:lnTo>
                  <a:lnTo>
                    <a:pt x="278839" y="89433"/>
                  </a:lnTo>
                  <a:lnTo>
                    <a:pt x="418259" y="178867"/>
                  </a:lnTo>
                  <a:lnTo>
                    <a:pt x="557679" y="268301"/>
                  </a:lnTo>
                  <a:lnTo>
                    <a:pt x="697099" y="268301"/>
                  </a:lnTo>
                  <a:lnTo>
                    <a:pt x="836519" y="357734"/>
                  </a:lnTo>
                  <a:lnTo>
                    <a:pt x="975939" y="447168"/>
                  </a:lnTo>
                  <a:lnTo>
                    <a:pt x="1115359" y="536602"/>
                  </a:lnTo>
                  <a:lnTo>
                    <a:pt x="1254779" y="626036"/>
                  </a:lnTo>
                  <a:lnTo>
                    <a:pt x="1394199" y="715469"/>
                  </a:lnTo>
                  <a:lnTo>
                    <a:pt x="1533619" y="715469"/>
                  </a:lnTo>
                  <a:lnTo>
                    <a:pt x="1673039" y="715469"/>
                  </a:lnTo>
                  <a:lnTo>
                    <a:pt x="1812459" y="715469"/>
                  </a:lnTo>
                  <a:lnTo>
                    <a:pt x="1951879" y="715469"/>
                  </a:lnTo>
                  <a:lnTo>
                    <a:pt x="2091299" y="804903"/>
                  </a:lnTo>
                  <a:lnTo>
                    <a:pt x="2230719" y="715469"/>
                  </a:lnTo>
                  <a:lnTo>
                    <a:pt x="2370139" y="715469"/>
                  </a:lnTo>
                  <a:lnTo>
                    <a:pt x="2509559" y="804903"/>
                  </a:lnTo>
                  <a:lnTo>
                    <a:pt x="2648979" y="804903"/>
                  </a:lnTo>
                  <a:lnTo>
                    <a:pt x="2788399" y="804903"/>
                  </a:lnTo>
                  <a:lnTo>
                    <a:pt x="2927819" y="715469"/>
                  </a:lnTo>
                  <a:lnTo>
                    <a:pt x="3067239" y="626036"/>
                  </a:lnTo>
                  <a:lnTo>
                    <a:pt x="3206659" y="626036"/>
                  </a:lnTo>
                  <a:lnTo>
                    <a:pt x="3346079" y="715469"/>
                  </a:lnTo>
                  <a:lnTo>
                    <a:pt x="3485499" y="715469"/>
                  </a:lnTo>
                </a:path>
              </a:pathLst>
            </a:custGeom>
            <a:ln w="27101" cap="flat">
              <a:solidFill>
                <a:srgbClr val="1CABE2">
                  <a:alpha val="80000"/>
                </a:srgbClr>
              </a:solidFill>
              <a:prstDash val="solid"/>
              <a:round/>
            </a:ln>
          </p:spPr>
          <p:txBody>
            <a:bodyPr/>
            <a:lstStyle/>
            <a:p/>
          </p:txBody>
        </p:sp>
        <p:sp>
          <p:nvSpPr>
            <p:cNvPr id="86" name="pl86"/>
            <p:cNvSpPr/>
            <p:nvPr/>
          </p:nvSpPr>
          <p:spPr>
            <a:xfrm>
              <a:off x="5345047" y="2476925"/>
              <a:ext cx="3485499" cy="1162638"/>
            </a:xfrm>
            <a:custGeom>
              <a:avLst/>
              <a:pathLst>
                <a:path w="3485499" h="1162638">
                  <a:moveTo>
                    <a:pt x="0" y="0"/>
                  </a:moveTo>
                  <a:lnTo>
                    <a:pt x="139419" y="178867"/>
                  </a:lnTo>
                  <a:lnTo>
                    <a:pt x="278839" y="268301"/>
                  </a:lnTo>
                  <a:lnTo>
                    <a:pt x="418259" y="178867"/>
                  </a:lnTo>
                  <a:lnTo>
                    <a:pt x="557679" y="268301"/>
                  </a:lnTo>
                  <a:lnTo>
                    <a:pt x="697099" y="178867"/>
                  </a:lnTo>
                  <a:lnTo>
                    <a:pt x="836519" y="357734"/>
                  </a:lnTo>
                  <a:lnTo>
                    <a:pt x="975939" y="536602"/>
                  </a:lnTo>
                  <a:lnTo>
                    <a:pt x="1115359" y="715469"/>
                  </a:lnTo>
                  <a:lnTo>
                    <a:pt x="1254779" y="894337"/>
                  </a:lnTo>
                  <a:lnTo>
                    <a:pt x="1394199" y="983770"/>
                  </a:lnTo>
                  <a:lnTo>
                    <a:pt x="1533619" y="983770"/>
                  </a:lnTo>
                  <a:lnTo>
                    <a:pt x="1673039" y="1162638"/>
                  </a:lnTo>
                  <a:lnTo>
                    <a:pt x="1812459" y="1162638"/>
                  </a:lnTo>
                  <a:lnTo>
                    <a:pt x="1951879" y="894337"/>
                  </a:lnTo>
                  <a:lnTo>
                    <a:pt x="2091299" y="894337"/>
                  </a:lnTo>
                  <a:lnTo>
                    <a:pt x="2230719" y="804903"/>
                  </a:lnTo>
                  <a:lnTo>
                    <a:pt x="2370139" y="894337"/>
                  </a:lnTo>
                  <a:lnTo>
                    <a:pt x="2509559" y="983770"/>
                  </a:lnTo>
                  <a:lnTo>
                    <a:pt x="2648979" y="1073204"/>
                  </a:lnTo>
                  <a:lnTo>
                    <a:pt x="2788399" y="1073204"/>
                  </a:lnTo>
                  <a:lnTo>
                    <a:pt x="2927819" y="894337"/>
                  </a:lnTo>
                  <a:lnTo>
                    <a:pt x="3067239" y="894337"/>
                  </a:lnTo>
                  <a:lnTo>
                    <a:pt x="3206659" y="894337"/>
                  </a:lnTo>
                  <a:lnTo>
                    <a:pt x="3346079" y="983770"/>
                  </a:lnTo>
                  <a:lnTo>
                    <a:pt x="3485499" y="1073204"/>
                  </a:lnTo>
                </a:path>
              </a:pathLst>
            </a:custGeom>
            <a:ln w="27101" cap="flat">
              <a:solidFill>
                <a:srgbClr val="00833D">
                  <a:alpha val="80000"/>
                </a:srgbClr>
              </a:solidFill>
              <a:prstDash val="solid"/>
              <a:round/>
            </a:ln>
          </p:spPr>
          <p:txBody>
            <a:bodyPr/>
            <a:lstStyle/>
            <a:p/>
          </p:txBody>
        </p:sp>
        <p:sp>
          <p:nvSpPr>
            <p:cNvPr id="87" name="pl87"/>
            <p:cNvSpPr/>
            <p:nvPr/>
          </p:nvSpPr>
          <p:spPr>
            <a:xfrm>
              <a:off x="5345047" y="3371262"/>
              <a:ext cx="3485499" cy="1788674"/>
            </a:xfrm>
            <a:custGeom>
              <a:avLst/>
              <a:pathLst>
                <a:path w="3485499" h="1788674">
                  <a:moveTo>
                    <a:pt x="0" y="89433"/>
                  </a:moveTo>
                  <a:lnTo>
                    <a:pt x="139419" y="0"/>
                  </a:lnTo>
                  <a:lnTo>
                    <a:pt x="278839" y="0"/>
                  </a:lnTo>
                  <a:lnTo>
                    <a:pt x="418259" y="89433"/>
                  </a:lnTo>
                  <a:lnTo>
                    <a:pt x="557679" y="178867"/>
                  </a:lnTo>
                  <a:lnTo>
                    <a:pt x="697099" y="268301"/>
                  </a:lnTo>
                  <a:lnTo>
                    <a:pt x="836519" y="268301"/>
                  </a:lnTo>
                  <a:lnTo>
                    <a:pt x="975939" y="983770"/>
                  </a:lnTo>
                  <a:lnTo>
                    <a:pt x="1115359" y="268301"/>
                  </a:lnTo>
                  <a:lnTo>
                    <a:pt x="1254779" y="447168"/>
                  </a:lnTo>
                  <a:lnTo>
                    <a:pt x="1394199" y="1341505"/>
                  </a:lnTo>
                  <a:lnTo>
                    <a:pt x="1533619" y="536602"/>
                  </a:lnTo>
                  <a:lnTo>
                    <a:pt x="1673039" y="536602"/>
                  </a:lnTo>
                  <a:lnTo>
                    <a:pt x="1812459" y="357734"/>
                  </a:lnTo>
                  <a:lnTo>
                    <a:pt x="1951879" y="0"/>
                  </a:lnTo>
                  <a:lnTo>
                    <a:pt x="2091299" y="357734"/>
                  </a:lnTo>
                  <a:lnTo>
                    <a:pt x="2230719" y="1073204"/>
                  </a:lnTo>
                  <a:lnTo>
                    <a:pt x="2370139" y="1073204"/>
                  </a:lnTo>
                  <a:lnTo>
                    <a:pt x="2509559" y="983770"/>
                  </a:lnTo>
                  <a:lnTo>
                    <a:pt x="2648979" y="894337"/>
                  </a:lnTo>
                  <a:lnTo>
                    <a:pt x="2788399" y="1788674"/>
                  </a:lnTo>
                  <a:lnTo>
                    <a:pt x="2927819" y="626036"/>
                  </a:lnTo>
                  <a:lnTo>
                    <a:pt x="3067239" y="89433"/>
                  </a:lnTo>
                  <a:lnTo>
                    <a:pt x="3206659" y="178867"/>
                  </a:lnTo>
                  <a:lnTo>
                    <a:pt x="3346079" y="715469"/>
                  </a:lnTo>
                  <a:lnTo>
                    <a:pt x="3485499" y="626036"/>
                  </a:lnTo>
                </a:path>
              </a:pathLst>
            </a:custGeom>
            <a:ln w="43362" cap="flat">
              <a:solidFill>
                <a:srgbClr val="000000">
                  <a:alpha val="100000"/>
                </a:srgbClr>
              </a:solidFill>
              <a:prstDash val="solid"/>
              <a:round/>
            </a:ln>
          </p:spPr>
          <p:txBody>
            <a:bodyPr/>
            <a:lstStyle/>
            <a:p/>
          </p:txBody>
        </p:sp>
        <p:sp>
          <p:nvSpPr>
            <p:cNvPr id="88" name="pl88"/>
            <p:cNvSpPr/>
            <p:nvPr/>
          </p:nvSpPr>
          <p:spPr>
            <a:xfrm>
              <a:off x="5345047" y="3371262"/>
              <a:ext cx="3485499" cy="1788674"/>
            </a:xfrm>
            <a:custGeom>
              <a:avLst/>
              <a:pathLst>
                <a:path w="3485499" h="1788674">
                  <a:moveTo>
                    <a:pt x="0" y="89433"/>
                  </a:moveTo>
                  <a:lnTo>
                    <a:pt x="139419" y="0"/>
                  </a:lnTo>
                  <a:lnTo>
                    <a:pt x="278839" y="0"/>
                  </a:lnTo>
                  <a:lnTo>
                    <a:pt x="418259" y="89433"/>
                  </a:lnTo>
                  <a:lnTo>
                    <a:pt x="557679" y="178867"/>
                  </a:lnTo>
                  <a:lnTo>
                    <a:pt x="697099" y="268301"/>
                  </a:lnTo>
                  <a:lnTo>
                    <a:pt x="836519" y="268301"/>
                  </a:lnTo>
                  <a:lnTo>
                    <a:pt x="975939" y="983770"/>
                  </a:lnTo>
                  <a:lnTo>
                    <a:pt x="1115359" y="268301"/>
                  </a:lnTo>
                  <a:lnTo>
                    <a:pt x="1254779" y="447168"/>
                  </a:lnTo>
                  <a:lnTo>
                    <a:pt x="1394199" y="1341505"/>
                  </a:lnTo>
                  <a:lnTo>
                    <a:pt x="1533619" y="536602"/>
                  </a:lnTo>
                  <a:lnTo>
                    <a:pt x="1673039" y="536602"/>
                  </a:lnTo>
                  <a:lnTo>
                    <a:pt x="1812459" y="357734"/>
                  </a:lnTo>
                  <a:lnTo>
                    <a:pt x="1951879" y="0"/>
                  </a:lnTo>
                  <a:lnTo>
                    <a:pt x="2091299" y="357734"/>
                  </a:lnTo>
                  <a:lnTo>
                    <a:pt x="2230719" y="1073204"/>
                  </a:lnTo>
                  <a:lnTo>
                    <a:pt x="2370139" y="1073204"/>
                  </a:lnTo>
                  <a:lnTo>
                    <a:pt x="2509559" y="983770"/>
                  </a:lnTo>
                  <a:lnTo>
                    <a:pt x="2648979" y="894337"/>
                  </a:lnTo>
                  <a:lnTo>
                    <a:pt x="2788399" y="1788674"/>
                  </a:lnTo>
                  <a:lnTo>
                    <a:pt x="2927819" y="626036"/>
                  </a:lnTo>
                  <a:lnTo>
                    <a:pt x="3067239" y="89433"/>
                  </a:lnTo>
                  <a:lnTo>
                    <a:pt x="3206659" y="178867"/>
                  </a:lnTo>
                  <a:lnTo>
                    <a:pt x="3346079" y="715469"/>
                  </a:lnTo>
                  <a:lnTo>
                    <a:pt x="3485499" y="626036"/>
                  </a:lnTo>
                </a:path>
              </a:pathLst>
            </a:custGeom>
            <a:ln w="27101" cap="flat">
              <a:solidFill>
                <a:srgbClr val="0058AB">
                  <a:alpha val="100000"/>
                </a:srgbClr>
              </a:solidFill>
              <a:prstDash val="solid"/>
              <a:round/>
            </a:ln>
          </p:spPr>
          <p:txBody>
            <a:bodyPr/>
            <a:lstStyle/>
            <a:p/>
          </p:txBody>
        </p:sp>
        <p:sp>
          <p:nvSpPr>
            <p:cNvPr id="89" name="pl89"/>
            <p:cNvSpPr/>
            <p:nvPr/>
          </p:nvSpPr>
          <p:spPr>
            <a:xfrm>
              <a:off x="5170772" y="435503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19239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371262"/>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4444466"/>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997298"/>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81843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72899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8423"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8777" y="31546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9" name="pg99"/>
            <p:cNvSpPr/>
            <p:nvPr/>
          </p:nvSpPr>
          <p:spPr>
            <a:xfrm>
              <a:off x="5983658"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3335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6663912" y="43779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94265" y="4408254"/>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377858"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42542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5" name="pg105"/>
            <p:cNvSpPr/>
            <p:nvPr/>
          </p:nvSpPr>
          <p:spPr>
            <a:xfrm>
              <a:off x="7935538" y="39307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65891" y="396078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32638" y="37518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378063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2058" y="36624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69278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1" name="tx111"/>
            <p:cNvSpPr/>
            <p:nvPr/>
          </p:nvSpPr>
          <p:spPr>
            <a:xfrm>
              <a:off x="8890836" y="3777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5096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3" name="tx113"/>
            <p:cNvSpPr/>
            <p:nvPr/>
          </p:nvSpPr>
          <p:spPr>
            <a:xfrm>
              <a:off x="4942943" y="520673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31239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34180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2523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8155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8155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0601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6846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8651" y="6120905"/>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30" name="tx130"/>
            <p:cNvSpPr/>
            <p:nvPr/>
          </p:nvSpPr>
          <p:spPr>
            <a:xfrm>
              <a:off x="707311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5565"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4%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Zambia DTP drop-out was the same as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low (4%) in Zambia,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8787"/>
            </a:xfrm>
            <a:custGeom>
              <a:avLst/>
              <a:pathLst>
                <a:path w="2135265" h="118787">
                  <a:moveTo>
                    <a:pt x="0" y="42424"/>
                  </a:moveTo>
                  <a:lnTo>
                    <a:pt x="85410" y="42424"/>
                  </a:lnTo>
                  <a:lnTo>
                    <a:pt x="170821" y="42424"/>
                  </a:lnTo>
                  <a:lnTo>
                    <a:pt x="256231" y="50909"/>
                  </a:lnTo>
                  <a:lnTo>
                    <a:pt x="341642" y="50909"/>
                  </a:lnTo>
                  <a:lnTo>
                    <a:pt x="427053" y="59393"/>
                  </a:lnTo>
                  <a:lnTo>
                    <a:pt x="512463" y="59393"/>
                  </a:lnTo>
                  <a:lnTo>
                    <a:pt x="597874" y="67878"/>
                  </a:lnTo>
                  <a:lnTo>
                    <a:pt x="683284" y="67878"/>
                  </a:lnTo>
                  <a:lnTo>
                    <a:pt x="768695" y="59393"/>
                  </a:lnTo>
                  <a:lnTo>
                    <a:pt x="854106" y="59393"/>
                  </a:lnTo>
                  <a:lnTo>
                    <a:pt x="939516" y="59393"/>
                  </a:lnTo>
                  <a:lnTo>
                    <a:pt x="1024927" y="59393"/>
                  </a:lnTo>
                  <a:lnTo>
                    <a:pt x="1110337" y="33939"/>
                  </a:lnTo>
                  <a:lnTo>
                    <a:pt x="1195748" y="0"/>
                  </a:lnTo>
                  <a:lnTo>
                    <a:pt x="1281159" y="16969"/>
                  </a:lnTo>
                  <a:lnTo>
                    <a:pt x="1366569" y="0"/>
                  </a:lnTo>
                  <a:lnTo>
                    <a:pt x="1451980" y="0"/>
                  </a:lnTo>
                  <a:lnTo>
                    <a:pt x="1537390" y="67878"/>
                  </a:lnTo>
                  <a:lnTo>
                    <a:pt x="1622801" y="33939"/>
                  </a:lnTo>
                  <a:lnTo>
                    <a:pt x="1708212" y="118787"/>
                  </a:lnTo>
                  <a:lnTo>
                    <a:pt x="1793622" y="59393"/>
                  </a:lnTo>
                  <a:lnTo>
                    <a:pt x="1879033" y="33939"/>
                  </a:lnTo>
                  <a:lnTo>
                    <a:pt x="1964443" y="67878"/>
                  </a:lnTo>
                  <a:lnTo>
                    <a:pt x="2049854" y="76363"/>
                  </a:lnTo>
                  <a:lnTo>
                    <a:pt x="2135265"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223926"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60702"/>
              <a:ext cx="597874" cy="432726"/>
            </a:xfrm>
            <a:custGeom>
              <a:avLst/>
              <a:pathLst>
                <a:path w="597874" h="432726">
                  <a:moveTo>
                    <a:pt x="0" y="432726"/>
                  </a:moveTo>
                  <a:lnTo>
                    <a:pt x="85410" y="118787"/>
                  </a:lnTo>
                  <a:lnTo>
                    <a:pt x="170821" y="25454"/>
                  </a:lnTo>
                  <a:lnTo>
                    <a:pt x="256231" y="59393"/>
                  </a:lnTo>
                  <a:lnTo>
                    <a:pt x="341642" y="76363"/>
                  </a:lnTo>
                  <a:lnTo>
                    <a:pt x="427053" y="118787"/>
                  </a:lnTo>
                  <a:lnTo>
                    <a:pt x="512463" y="42424"/>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377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3002498"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7011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83" name="tx83"/>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4" name="tx84"/>
            <p:cNvSpPr/>
            <p:nvPr/>
          </p:nvSpPr>
          <p:spPr>
            <a:xfrm>
              <a:off x="2624645"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85" name="tx85"/>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595455"/>
              <a:ext cx="939516" cy="432726"/>
            </a:xfrm>
            <a:custGeom>
              <a:avLst/>
              <a:pathLst>
                <a:path w="939516" h="432726">
                  <a:moveTo>
                    <a:pt x="0" y="195151"/>
                  </a:moveTo>
                  <a:lnTo>
                    <a:pt x="85410" y="118787"/>
                  </a:lnTo>
                  <a:lnTo>
                    <a:pt x="170821" y="16969"/>
                  </a:lnTo>
                  <a:lnTo>
                    <a:pt x="256231" y="0"/>
                  </a:lnTo>
                  <a:lnTo>
                    <a:pt x="341642" y="42424"/>
                  </a:lnTo>
                  <a:lnTo>
                    <a:pt x="427053" y="50909"/>
                  </a:lnTo>
                  <a:lnTo>
                    <a:pt x="512463" y="76363"/>
                  </a:lnTo>
                  <a:lnTo>
                    <a:pt x="597874" y="76363"/>
                  </a:lnTo>
                  <a:lnTo>
                    <a:pt x="683284" y="432726"/>
                  </a:lnTo>
                  <a:lnTo>
                    <a:pt x="768695" y="364847"/>
                  </a:lnTo>
                  <a:lnTo>
                    <a:pt x="854106" y="135757"/>
                  </a:lnTo>
                  <a:lnTo>
                    <a:pt x="939516" y="135757"/>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319213"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0462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501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02498"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tx118"/>
            <p:cNvSpPr/>
            <p:nvPr/>
          </p:nvSpPr>
          <p:spPr>
            <a:xfrm>
              <a:off x="2099923" y="46982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19" name="tx119"/>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0" name="tx120"/>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1" name="tx121"/>
            <p:cNvSpPr/>
            <p:nvPr/>
          </p:nvSpPr>
          <p:spPr>
            <a:xfrm>
              <a:off x="3051698"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56252"/>
              <a:ext cx="2135265" cy="101818"/>
            </a:xfrm>
            <a:custGeom>
              <a:avLst/>
              <a:pathLst>
                <a:path w="2135265" h="101818">
                  <a:moveTo>
                    <a:pt x="0" y="33939"/>
                  </a:moveTo>
                  <a:lnTo>
                    <a:pt x="85410" y="33939"/>
                  </a:lnTo>
                  <a:lnTo>
                    <a:pt x="170821" y="33939"/>
                  </a:lnTo>
                  <a:lnTo>
                    <a:pt x="256231" y="42424"/>
                  </a:lnTo>
                  <a:lnTo>
                    <a:pt x="341642" y="42424"/>
                  </a:lnTo>
                  <a:lnTo>
                    <a:pt x="427053" y="50909"/>
                  </a:lnTo>
                  <a:lnTo>
                    <a:pt x="512463" y="50909"/>
                  </a:lnTo>
                  <a:lnTo>
                    <a:pt x="597874" y="42424"/>
                  </a:lnTo>
                  <a:lnTo>
                    <a:pt x="683284" y="25454"/>
                  </a:lnTo>
                  <a:lnTo>
                    <a:pt x="768695" y="16969"/>
                  </a:lnTo>
                  <a:lnTo>
                    <a:pt x="854106" y="50909"/>
                  </a:lnTo>
                  <a:lnTo>
                    <a:pt x="939516" y="93333"/>
                  </a:lnTo>
                  <a:lnTo>
                    <a:pt x="1024927" y="101818"/>
                  </a:lnTo>
                  <a:lnTo>
                    <a:pt x="1110337" y="101818"/>
                  </a:lnTo>
                  <a:lnTo>
                    <a:pt x="1195748" y="16969"/>
                  </a:lnTo>
                  <a:lnTo>
                    <a:pt x="1281159" y="8484"/>
                  </a:lnTo>
                  <a:lnTo>
                    <a:pt x="1366569" y="16969"/>
                  </a:lnTo>
                  <a:lnTo>
                    <a:pt x="1451980" y="25454"/>
                  </a:lnTo>
                  <a:lnTo>
                    <a:pt x="1537390" y="33939"/>
                  </a:lnTo>
                  <a:lnTo>
                    <a:pt x="1622801" y="33939"/>
                  </a:lnTo>
                  <a:lnTo>
                    <a:pt x="1708212" y="84848"/>
                  </a:lnTo>
                  <a:lnTo>
                    <a:pt x="1793622" y="33939"/>
                  </a:lnTo>
                  <a:lnTo>
                    <a:pt x="1879033" y="0"/>
                  </a:lnTo>
                  <a:lnTo>
                    <a:pt x="1964443" y="33939"/>
                  </a:lnTo>
                  <a:lnTo>
                    <a:pt x="2049854" y="33939"/>
                  </a:lnTo>
                  <a:lnTo>
                    <a:pt x="2135265" y="16969"/>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88209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6018113"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5418832"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584588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75854"/>
              <a:ext cx="2135265" cy="144242"/>
            </a:xfrm>
            <a:custGeom>
              <a:avLst/>
              <a:pathLst>
                <a:path w="2135265" h="144242">
                  <a:moveTo>
                    <a:pt x="0" y="101818"/>
                  </a:moveTo>
                  <a:lnTo>
                    <a:pt x="85410" y="110302"/>
                  </a:lnTo>
                  <a:lnTo>
                    <a:pt x="170821" y="110302"/>
                  </a:lnTo>
                  <a:lnTo>
                    <a:pt x="256231" y="110302"/>
                  </a:lnTo>
                  <a:lnTo>
                    <a:pt x="341642" y="101818"/>
                  </a:lnTo>
                  <a:lnTo>
                    <a:pt x="427053" y="101818"/>
                  </a:lnTo>
                  <a:lnTo>
                    <a:pt x="512463" y="101818"/>
                  </a:lnTo>
                  <a:lnTo>
                    <a:pt x="597874" y="33939"/>
                  </a:lnTo>
                  <a:lnTo>
                    <a:pt x="683284" y="84848"/>
                  </a:lnTo>
                  <a:lnTo>
                    <a:pt x="768695" y="59393"/>
                  </a:lnTo>
                  <a:lnTo>
                    <a:pt x="854106" y="8484"/>
                  </a:lnTo>
                  <a:lnTo>
                    <a:pt x="939516" y="118787"/>
                  </a:lnTo>
                  <a:lnTo>
                    <a:pt x="1024927" y="127272"/>
                  </a:lnTo>
                  <a:lnTo>
                    <a:pt x="1110337" y="144242"/>
                  </a:lnTo>
                  <a:lnTo>
                    <a:pt x="1195748" y="101818"/>
                  </a:lnTo>
                  <a:lnTo>
                    <a:pt x="1281159" y="59393"/>
                  </a:lnTo>
                  <a:lnTo>
                    <a:pt x="1366569" y="0"/>
                  </a:lnTo>
                  <a:lnTo>
                    <a:pt x="1451980" y="8484"/>
                  </a:lnTo>
                  <a:lnTo>
                    <a:pt x="1537390" y="25454"/>
                  </a:lnTo>
                  <a:lnTo>
                    <a:pt x="1622801" y="33939"/>
                  </a:lnTo>
                  <a:lnTo>
                    <a:pt x="1708212" y="8484"/>
                  </a:lnTo>
                  <a:lnTo>
                    <a:pt x="1793622" y="59393"/>
                  </a:lnTo>
                  <a:lnTo>
                    <a:pt x="1879033" y="76363"/>
                  </a:lnTo>
                  <a:lnTo>
                    <a:pt x="1964443" y="93333"/>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9" name="tx219"/>
            <p:cNvSpPr/>
            <p:nvPr/>
          </p:nvSpPr>
          <p:spPr>
            <a:xfrm>
              <a:off x="601811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0" name="tx220"/>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1" name="tx221"/>
            <p:cNvSpPr/>
            <p:nvPr/>
          </p:nvSpPr>
          <p:spPr>
            <a:xfrm>
              <a:off x="584588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981707"/>
              <a:ext cx="2135265" cy="144242"/>
            </a:xfrm>
            <a:custGeom>
              <a:avLst/>
              <a:pathLst>
                <a:path w="2135265" h="144242">
                  <a:moveTo>
                    <a:pt x="0" y="84848"/>
                  </a:moveTo>
                  <a:lnTo>
                    <a:pt x="85410" y="84848"/>
                  </a:lnTo>
                  <a:lnTo>
                    <a:pt x="170821" y="93333"/>
                  </a:lnTo>
                  <a:lnTo>
                    <a:pt x="256231" y="101818"/>
                  </a:lnTo>
                  <a:lnTo>
                    <a:pt x="341642" y="101818"/>
                  </a:lnTo>
                  <a:lnTo>
                    <a:pt x="427053" y="110302"/>
                  </a:lnTo>
                  <a:lnTo>
                    <a:pt x="512463" y="118787"/>
                  </a:lnTo>
                  <a:lnTo>
                    <a:pt x="597874" y="127272"/>
                  </a:lnTo>
                  <a:lnTo>
                    <a:pt x="683284" y="67878"/>
                  </a:lnTo>
                  <a:lnTo>
                    <a:pt x="768695" y="8484"/>
                  </a:lnTo>
                  <a:lnTo>
                    <a:pt x="854106" y="101818"/>
                  </a:lnTo>
                  <a:lnTo>
                    <a:pt x="939516" y="118787"/>
                  </a:lnTo>
                  <a:lnTo>
                    <a:pt x="1024927" y="144242"/>
                  </a:lnTo>
                  <a:lnTo>
                    <a:pt x="1110337" y="135757"/>
                  </a:lnTo>
                  <a:lnTo>
                    <a:pt x="1195748" y="76363"/>
                  </a:lnTo>
                  <a:lnTo>
                    <a:pt x="1281159" y="42424"/>
                  </a:lnTo>
                  <a:lnTo>
                    <a:pt x="1366569" y="0"/>
                  </a:lnTo>
                  <a:lnTo>
                    <a:pt x="1451980" y="8484"/>
                  </a:lnTo>
                  <a:lnTo>
                    <a:pt x="1537390" y="42424"/>
                  </a:lnTo>
                  <a:lnTo>
                    <a:pt x="1622801" y="59393"/>
                  </a:lnTo>
                  <a:lnTo>
                    <a:pt x="1708212" y="93333"/>
                  </a:lnTo>
                  <a:lnTo>
                    <a:pt x="1793622" y="33939"/>
                  </a:lnTo>
                  <a:lnTo>
                    <a:pt x="1879033" y="59393"/>
                  </a:lnTo>
                  <a:lnTo>
                    <a:pt x="1964443" y="76363"/>
                  </a:lnTo>
                  <a:lnTo>
                    <a:pt x="2049854" y="67878"/>
                  </a:lnTo>
                  <a:lnTo>
                    <a:pt x="2135265" y="33939"/>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05348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13889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224302"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56594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65135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73676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075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0784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42005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9" name="tx269"/>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0" name="tx270"/>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1" name="tx271"/>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840227" y="3428581"/>
              <a:ext cx="939516" cy="390302"/>
            </a:xfrm>
            <a:custGeom>
              <a:avLst/>
              <a:pathLst>
                <a:path w="939516" h="390302">
                  <a:moveTo>
                    <a:pt x="0" y="390302"/>
                  </a:moveTo>
                  <a:lnTo>
                    <a:pt x="85410" y="271514"/>
                  </a:lnTo>
                  <a:lnTo>
                    <a:pt x="170821" y="178181"/>
                  </a:lnTo>
                  <a:lnTo>
                    <a:pt x="256231" y="127272"/>
                  </a:lnTo>
                  <a:lnTo>
                    <a:pt x="341642" y="110302"/>
                  </a:lnTo>
                  <a:lnTo>
                    <a:pt x="427053" y="76363"/>
                  </a:lnTo>
                  <a:lnTo>
                    <a:pt x="512463" y="84848"/>
                  </a:lnTo>
                  <a:lnTo>
                    <a:pt x="597874" y="84848"/>
                  </a:lnTo>
                  <a:lnTo>
                    <a:pt x="683284" y="76363"/>
                  </a:lnTo>
                  <a:lnTo>
                    <a:pt x="768695" y="76363"/>
                  </a:lnTo>
                  <a:lnTo>
                    <a:pt x="854106" y="16969"/>
                  </a:lnTo>
                  <a:lnTo>
                    <a:pt x="939516" y="0"/>
                  </a:lnTo>
                </a:path>
              </a:pathLst>
            </a:custGeom>
            <a:ln w="27101" cap="flat">
              <a:solidFill>
                <a:srgbClr val="1CABE2">
                  <a:alpha val="100000"/>
                </a:srgbClr>
              </a:solidFill>
              <a:prstDash val="solid"/>
              <a:round/>
            </a:ln>
          </p:spPr>
          <p:txBody>
            <a:bodyPr/>
            <a:lstStyle/>
            <a:p/>
          </p:txBody>
        </p:sp>
        <p:sp>
          <p:nvSpPr>
            <p:cNvPr id="292" name="pt292"/>
            <p:cNvSpPr/>
            <p:nvPr/>
          </p:nvSpPr>
          <p:spPr>
            <a:xfrm>
              <a:off x="7822177"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907587"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992998"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078408"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163819"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24923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334640"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42005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0546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9087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676283"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76169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tx304"/>
            <p:cNvSpPr/>
            <p:nvPr/>
          </p:nvSpPr>
          <p:spPr>
            <a:xfrm>
              <a:off x="7688297" y="37265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305" name="tx305"/>
            <p:cNvSpPr/>
            <p:nvPr/>
          </p:nvSpPr>
          <p:spPr>
            <a:xfrm>
              <a:off x="8812300"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06" name="tx306"/>
            <p:cNvSpPr/>
            <p:nvPr/>
          </p:nvSpPr>
          <p:spPr>
            <a:xfrm>
              <a:off x="8213020"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07" name="tx307"/>
            <p:cNvSpPr/>
            <p:nvPr/>
          </p:nvSpPr>
          <p:spPr>
            <a:xfrm>
              <a:off x="8640073"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08" name="tx30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9" name="tx30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0" name="tx31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1" name="tx31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2" name="tx31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3" name="tx31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4" name="tx31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5" name="tx31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7" name="tx33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8" name="tx33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9" name="tx33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0" name="tx34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1" name="tx34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2" name="tx34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5" name="pt35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7" name="tx35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8" name="tx35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9" name="tx359"/>
            <p:cNvSpPr/>
            <p:nvPr/>
          </p:nvSpPr>
          <p:spPr>
            <a:xfrm>
              <a:off x="2397185" y="1330710"/>
              <a:ext cx="50414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Zambia, 2000-2025</a:t>
              </a:r>
            </a:p>
          </p:txBody>
        </p:sp>
        <p:sp>
          <p:nvSpPr>
            <p:cNvPr id="360" name="tx36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1" name="tx36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(79%), followed by ROTAC (80%).
Compared to 2019, coverage of 3 vaccines decreased (BCG, MCV1 and ROTAC) and 4 vaccines increased (DTP1, DTP3, IPV1 and MCV2).
Compared to 2024, coverage of 6 vaccines increased (BCG, DTP1, DTP3, IPV1, MCV1 and MCV2) and one vaccine remained constant (ROTAC).</a:t>
            </a:r>
          </a:p>
        </p:txBody>
      </p:sp>
      <p:sp>
        <p:nvSpPr>
          <p:cNvPr id="3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had its lowest coverage in MCV2 (79%), while most other routine vaccines clustered around 80-96%; 4 antigens increased since 2019, and 6 antigens increased since 2024.</a:t>
            </a:r>
          </a:p>
        </p:txBody>
      </p:sp>
      <p:grpSp xmlns:pic="http://schemas.openxmlformats.org/drawingml/2006/picture">
        <p:nvGrpSpPr>
          <p:cNvPr id="364" name=""/>
          <p:cNvGrpSpPr/>
          <p:nvPr/>
        </p:nvGrpSpPr>
        <p:grpSpPr>
          <a:xfrm>
            <a:off x="292608" y="1097280"/>
            <a:ext cx="8595360" cy="28575"/>
            <a:chOff x="292608" y="1097280"/>
            <a:chExt cx="8595360" cy="28575"/>
          </a:xfrm>
        </p:grpSpPr>
        <p:sp>
          <p:nvSpPr>
            <p:cNvPr id="3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806643"/>
            </a:xfrm>
            <a:custGeom>
              <a:avLst/>
              <a:pathLst>
                <a:path w="6518190" h="806643">
                  <a:moveTo>
                    <a:pt x="0" y="474496"/>
                  </a:moveTo>
                  <a:lnTo>
                    <a:pt x="260727" y="474496"/>
                  </a:lnTo>
                  <a:lnTo>
                    <a:pt x="521455" y="521945"/>
                  </a:lnTo>
                  <a:lnTo>
                    <a:pt x="782182" y="569395"/>
                  </a:lnTo>
                  <a:lnTo>
                    <a:pt x="1042910" y="569395"/>
                  </a:lnTo>
                  <a:lnTo>
                    <a:pt x="1303638" y="616844"/>
                  </a:lnTo>
                  <a:lnTo>
                    <a:pt x="1564365" y="664294"/>
                  </a:lnTo>
                  <a:lnTo>
                    <a:pt x="1825093" y="711744"/>
                  </a:lnTo>
                  <a:lnTo>
                    <a:pt x="2085820" y="379596"/>
                  </a:lnTo>
                  <a:lnTo>
                    <a:pt x="2346548" y="47449"/>
                  </a:lnTo>
                  <a:lnTo>
                    <a:pt x="2607276" y="569395"/>
                  </a:lnTo>
                  <a:lnTo>
                    <a:pt x="2868003" y="664294"/>
                  </a:lnTo>
                  <a:lnTo>
                    <a:pt x="3128731" y="806643"/>
                  </a:lnTo>
                  <a:lnTo>
                    <a:pt x="3389458" y="759193"/>
                  </a:lnTo>
                  <a:lnTo>
                    <a:pt x="3650186" y="427046"/>
                  </a:lnTo>
                  <a:lnTo>
                    <a:pt x="3910914" y="237248"/>
                  </a:lnTo>
                  <a:lnTo>
                    <a:pt x="4171641" y="0"/>
                  </a:lnTo>
                  <a:lnTo>
                    <a:pt x="4432369" y="47449"/>
                  </a:lnTo>
                  <a:lnTo>
                    <a:pt x="4693096" y="237248"/>
                  </a:lnTo>
                  <a:lnTo>
                    <a:pt x="4953824" y="332147"/>
                  </a:lnTo>
                  <a:lnTo>
                    <a:pt x="5214552" y="521945"/>
                  </a:lnTo>
                  <a:lnTo>
                    <a:pt x="5475279" y="189798"/>
                  </a:lnTo>
                  <a:lnTo>
                    <a:pt x="5736007" y="332147"/>
                  </a:lnTo>
                  <a:lnTo>
                    <a:pt x="5996734" y="427046"/>
                  </a:lnTo>
                  <a:lnTo>
                    <a:pt x="6257462" y="379596"/>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2438893" y="1120597"/>
              <a:ext cx="5214552" cy="806643"/>
            </a:xfrm>
            <a:custGeom>
              <a:avLst/>
              <a:pathLst>
                <a:path w="5214552" h="806643">
                  <a:moveTo>
                    <a:pt x="0" y="616844"/>
                  </a:moveTo>
                  <a:lnTo>
                    <a:pt x="260727" y="664294"/>
                  </a:lnTo>
                  <a:lnTo>
                    <a:pt x="521455" y="711744"/>
                  </a:lnTo>
                  <a:lnTo>
                    <a:pt x="782182" y="379596"/>
                  </a:lnTo>
                  <a:lnTo>
                    <a:pt x="1042910" y="47449"/>
                  </a:lnTo>
                  <a:lnTo>
                    <a:pt x="1303638" y="569395"/>
                  </a:lnTo>
                  <a:lnTo>
                    <a:pt x="1564365" y="664294"/>
                  </a:lnTo>
                  <a:lnTo>
                    <a:pt x="1825093" y="806643"/>
                  </a:lnTo>
                  <a:lnTo>
                    <a:pt x="2085820" y="759193"/>
                  </a:lnTo>
                  <a:lnTo>
                    <a:pt x="2346548" y="427046"/>
                  </a:lnTo>
                  <a:lnTo>
                    <a:pt x="2607276" y="237248"/>
                  </a:lnTo>
                  <a:lnTo>
                    <a:pt x="2868003" y="0"/>
                  </a:lnTo>
                  <a:lnTo>
                    <a:pt x="3128731" y="47449"/>
                  </a:lnTo>
                  <a:lnTo>
                    <a:pt x="3389458" y="237248"/>
                  </a:lnTo>
                  <a:lnTo>
                    <a:pt x="3650186" y="332147"/>
                  </a:lnTo>
                  <a:lnTo>
                    <a:pt x="3910914" y="521945"/>
                  </a:lnTo>
                  <a:lnTo>
                    <a:pt x="4171641" y="189798"/>
                  </a:lnTo>
                  <a:lnTo>
                    <a:pt x="4432369" y="332147"/>
                  </a:lnTo>
                  <a:lnTo>
                    <a:pt x="4693096" y="427046"/>
                  </a:lnTo>
                  <a:lnTo>
                    <a:pt x="4953824" y="379596"/>
                  </a:lnTo>
                  <a:lnTo>
                    <a:pt x="5214552" y="189798"/>
                  </a:lnTo>
                </a:path>
              </a:pathLst>
            </a:custGeom>
            <a:ln w="27101" cap="flat">
              <a:solidFill>
                <a:srgbClr val="80BD41">
                  <a:alpha val="100000"/>
                </a:srgbClr>
              </a:solidFill>
              <a:prstDash val="solid"/>
              <a:round/>
            </a:ln>
          </p:spPr>
          <p:txBody>
            <a:bodyPr/>
            <a:lstStyle/>
            <a:p/>
          </p:txBody>
        </p:sp>
        <p:sp>
          <p:nvSpPr>
            <p:cNvPr id="40" name="pl40"/>
            <p:cNvSpPr/>
            <p:nvPr/>
          </p:nvSpPr>
          <p:spPr>
            <a:xfrm>
              <a:off x="2178165" y="1120597"/>
              <a:ext cx="5475279" cy="806643"/>
            </a:xfrm>
            <a:custGeom>
              <a:avLst/>
              <a:pathLst>
                <a:path w="5475279" h="806643">
                  <a:moveTo>
                    <a:pt x="0" y="569395"/>
                  </a:moveTo>
                  <a:lnTo>
                    <a:pt x="260727" y="616844"/>
                  </a:lnTo>
                  <a:lnTo>
                    <a:pt x="521455" y="664294"/>
                  </a:lnTo>
                  <a:lnTo>
                    <a:pt x="782182" y="711744"/>
                  </a:lnTo>
                  <a:lnTo>
                    <a:pt x="1042910" y="379596"/>
                  </a:lnTo>
                  <a:lnTo>
                    <a:pt x="1303638" y="47449"/>
                  </a:lnTo>
                  <a:lnTo>
                    <a:pt x="1564365" y="569395"/>
                  </a:lnTo>
                  <a:lnTo>
                    <a:pt x="1825093" y="664294"/>
                  </a:lnTo>
                  <a:lnTo>
                    <a:pt x="2085820" y="806643"/>
                  </a:lnTo>
                  <a:lnTo>
                    <a:pt x="2346548" y="759193"/>
                  </a:lnTo>
                  <a:lnTo>
                    <a:pt x="2607276" y="427046"/>
                  </a:lnTo>
                  <a:lnTo>
                    <a:pt x="2868003" y="237248"/>
                  </a:lnTo>
                  <a:lnTo>
                    <a:pt x="3128731" y="0"/>
                  </a:lnTo>
                  <a:lnTo>
                    <a:pt x="3389458" y="47449"/>
                  </a:lnTo>
                  <a:lnTo>
                    <a:pt x="3650186" y="237248"/>
                  </a:lnTo>
                  <a:lnTo>
                    <a:pt x="3910914" y="332147"/>
                  </a:lnTo>
                  <a:lnTo>
                    <a:pt x="4171641" y="521945"/>
                  </a:lnTo>
                  <a:lnTo>
                    <a:pt x="4432369" y="189798"/>
                  </a:lnTo>
                  <a:lnTo>
                    <a:pt x="4693096" y="332147"/>
                  </a:lnTo>
                  <a:lnTo>
                    <a:pt x="4953824" y="427046"/>
                  </a:lnTo>
                  <a:lnTo>
                    <a:pt x="5214552" y="379596"/>
                  </a:lnTo>
                  <a:lnTo>
                    <a:pt x="5475279" y="189798"/>
                  </a:lnTo>
                </a:path>
              </a:pathLst>
            </a:custGeom>
            <a:ln w="27101" cap="flat">
              <a:solidFill>
                <a:srgbClr val="EE00EE">
                  <a:alpha val="100000"/>
                </a:srgbClr>
              </a:solidFill>
              <a:prstDash val="solid"/>
              <a:round/>
            </a:ln>
          </p:spPr>
          <p:txBody>
            <a:bodyPr/>
            <a:lstStyle/>
            <a:p/>
          </p:txBody>
        </p:sp>
        <p:sp>
          <p:nvSpPr>
            <p:cNvPr id="41" name="pl41"/>
            <p:cNvSpPr/>
            <p:nvPr/>
          </p:nvSpPr>
          <p:spPr>
            <a:xfrm>
              <a:off x="6349807" y="2401737"/>
              <a:ext cx="1303638" cy="1660736"/>
            </a:xfrm>
            <a:custGeom>
              <a:avLst/>
              <a:pathLst>
                <a:path w="1303638" h="1660736">
                  <a:moveTo>
                    <a:pt x="0" y="0"/>
                  </a:moveTo>
                  <a:lnTo>
                    <a:pt x="260727" y="1660736"/>
                  </a:lnTo>
                  <a:lnTo>
                    <a:pt x="521455" y="1423488"/>
                  </a:lnTo>
                  <a:lnTo>
                    <a:pt x="782182" y="569395"/>
                  </a:lnTo>
                  <a:lnTo>
                    <a:pt x="1042910" y="379596"/>
                  </a:lnTo>
                  <a:lnTo>
                    <a:pt x="1303638" y="759193"/>
                  </a:lnTo>
                </a:path>
              </a:pathLst>
            </a:custGeom>
            <a:ln w="27101" cap="flat">
              <a:solidFill>
                <a:srgbClr val="6A3D9A">
                  <a:alpha val="100000"/>
                </a:srgbClr>
              </a:solidFill>
              <a:prstDash val="solid"/>
              <a:round/>
            </a:ln>
          </p:spPr>
          <p:txBody>
            <a:bodyPr/>
            <a:lstStyle/>
            <a:p/>
          </p:txBody>
        </p:sp>
        <p:sp>
          <p:nvSpPr>
            <p:cNvPr id="42" name="pl42"/>
            <p:cNvSpPr/>
            <p:nvPr/>
          </p:nvSpPr>
          <p:spPr>
            <a:xfrm>
              <a:off x="5828352" y="1500194"/>
              <a:ext cx="1825093" cy="2419930"/>
            </a:xfrm>
            <a:custGeom>
              <a:avLst/>
              <a:pathLst>
                <a:path w="1825093" h="2419930">
                  <a:moveTo>
                    <a:pt x="0" y="2419930"/>
                  </a:moveTo>
                  <a:lnTo>
                    <a:pt x="260727" y="664294"/>
                  </a:lnTo>
                  <a:lnTo>
                    <a:pt x="521455" y="142348"/>
                  </a:lnTo>
                  <a:lnTo>
                    <a:pt x="782182" y="332147"/>
                  </a:lnTo>
                  <a:lnTo>
                    <a:pt x="1042910" y="427046"/>
                  </a:lnTo>
                  <a:lnTo>
                    <a:pt x="1303638" y="664294"/>
                  </a:lnTo>
                  <a:lnTo>
                    <a:pt x="1564365" y="237248"/>
                  </a:lnTo>
                  <a:lnTo>
                    <a:pt x="1825093" y="0"/>
                  </a:lnTo>
                </a:path>
              </a:pathLst>
            </a:custGeom>
            <a:ln w="27101" cap="flat">
              <a:solidFill>
                <a:srgbClr val="E31A1C">
                  <a:alpha val="100000"/>
                </a:srgbClr>
              </a:solidFill>
              <a:prstDash val="solid"/>
              <a:round/>
            </a:ln>
          </p:spPr>
          <p:txBody>
            <a:bodyPr/>
            <a:lstStyle/>
            <a:p/>
          </p:txBody>
        </p:sp>
        <p:sp>
          <p:nvSpPr>
            <p:cNvPr id="43" name="pl43"/>
            <p:cNvSpPr/>
            <p:nvPr/>
          </p:nvSpPr>
          <p:spPr>
            <a:xfrm>
              <a:off x="7392717" y="2022140"/>
              <a:ext cx="260727" cy="948992"/>
            </a:xfrm>
            <a:custGeom>
              <a:avLst/>
              <a:pathLst>
                <a:path w="260727" h="948992">
                  <a:moveTo>
                    <a:pt x="0" y="948992"/>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806643"/>
            </a:xfrm>
            <a:custGeom>
              <a:avLst/>
              <a:pathLst>
                <a:path w="6518190" h="806643">
                  <a:moveTo>
                    <a:pt x="0" y="569395"/>
                  </a:moveTo>
                  <a:lnTo>
                    <a:pt x="260727" y="616844"/>
                  </a:lnTo>
                  <a:lnTo>
                    <a:pt x="521455" y="616844"/>
                  </a:lnTo>
                  <a:lnTo>
                    <a:pt x="782182" y="616844"/>
                  </a:lnTo>
                  <a:lnTo>
                    <a:pt x="1042910" y="569395"/>
                  </a:lnTo>
                  <a:lnTo>
                    <a:pt x="1303638" y="569395"/>
                  </a:lnTo>
                  <a:lnTo>
                    <a:pt x="1564365" y="569395"/>
                  </a:lnTo>
                  <a:lnTo>
                    <a:pt x="1825093" y="189798"/>
                  </a:lnTo>
                  <a:lnTo>
                    <a:pt x="2085820" y="474496"/>
                  </a:lnTo>
                  <a:lnTo>
                    <a:pt x="2346548" y="332147"/>
                  </a:lnTo>
                  <a:lnTo>
                    <a:pt x="2607276" y="47449"/>
                  </a:lnTo>
                  <a:lnTo>
                    <a:pt x="2868003" y="664294"/>
                  </a:lnTo>
                  <a:lnTo>
                    <a:pt x="3128731" y="711744"/>
                  </a:lnTo>
                  <a:lnTo>
                    <a:pt x="3389458" y="806643"/>
                  </a:lnTo>
                  <a:lnTo>
                    <a:pt x="3650186" y="569395"/>
                  </a:lnTo>
                  <a:lnTo>
                    <a:pt x="3910914" y="332147"/>
                  </a:lnTo>
                  <a:lnTo>
                    <a:pt x="4171641" y="0"/>
                  </a:lnTo>
                  <a:lnTo>
                    <a:pt x="4432369" y="47449"/>
                  </a:lnTo>
                  <a:lnTo>
                    <a:pt x="4693096" y="142348"/>
                  </a:lnTo>
                  <a:lnTo>
                    <a:pt x="4953824" y="189798"/>
                  </a:lnTo>
                  <a:lnTo>
                    <a:pt x="5214552" y="47449"/>
                  </a:lnTo>
                  <a:lnTo>
                    <a:pt x="5475279" y="332147"/>
                  </a:lnTo>
                  <a:lnTo>
                    <a:pt x="5736007" y="427046"/>
                  </a:lnTo>
                  <a:lnTo>
                    <a:pt x="5996734" y="521945"/>
                  </a:lnTo>
                  <a:lnTo>
                    <a:pt x="6257462" y="284697"/>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4785441" y="1879791"/>
              <a:ext cx="2868003" cy="2182682"/>
            </a:xfrm>
            <a:custGeom>
              <a:avLst/>
              <a:pathLst>
                <a:path w="2868003" h="2182682">
                  <a:moveTo>
                    <a:pt x="0" y="2182682"/>
                  </a:moveTo>
                  <a:lnTo>
                    <a:pt x="260727" y="1518387"/>
                  </a:lnTo>
                  <a:lnTo>
                    <a:pt x="521455" y="996441"/>
                  </a:lnTo>
                  <a:lnTo>
                    <a:pt x="782182" y="711744"/>
                  </a:lnTo>
                  <a:lnTo>
                    <a:pt x="1042910" y="616844"/>
                  </a:lnTo>
                  <a:lnTo>
                    <a:pt x="1303638" y="427046"/>
                  </a:lnTo>
                  <a:lnTo>
                    <a:pt x="1564365" y="474496"/>
                  </a:lnTo>
                  <a:lnTo>
                    <a:pt x="1825093" y="474496"/>
                  </a:lnTo>
                  <a:lnTo>
                    <a:pt x="2085820" y="427046"/>
                  </a:lnTo>
                  <a:lnTo>
                    <a:pt x="2346548" y="427046"/>
                  </a:lnTo>
                  <a:lnTo>
                    <a:pt x="2607276" y="94899"/>
                  </a:lnTo>
                  <a:lnTo>
                    <a:pt x="286800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168047"/>
              <a:ext cx="2868003" cy="806643"/>
            </a:xfrm>
            <a:custGeom>
              <a:avLst/>
              <a:pathLst>
                <a:path w="2868003" h="806643">
                  <a:moveTo>
                    <a:pt x="0" y="806643"/>
                  </a:moveTo>
                  <a:lnTo>
                    <a:pt x="260727" y="616844"/>
                  </a:lnTo>
                  <a:lnTo>
                    <a:pt x="521455" y="0"/>
                  </a:lnTo>
                  <a:lnTo>
                    <a:pt x="782182" y="0"/>
                  </a:lnTo>
                  <a:lnTo>
                    <a:pt x="1042910" y="189798"/>
                  </a:lnTo>
                  <a:lnTo>
                    <a:pt x="1303638" y="237248"/>
                  </a:lnTo>
                  <a:lnTo>
                    <a:pt x="1564365" y="427046"/>
                  </a:lnTo>
                  <a:lnTo>
                    <a:pt x="1825093" y="237248"/>
                  </a:lnTo>
                  <a:lnTo>
                    <a:pt x="2085820" y="616844"/>
                  </a:lnTo>
                  <a:lnTo>
                    <a:pt x="2346548" y="616844"/>
                  </a:lnTo>
                  <a:lnTo>
                    <a:pt x="2607276" y="427046"/>
                  </a:lnTo>
                  <a:lnTo>
                    <a:pt x="2868003" y="284697"/>
                  </a:lnTo>
                </a:path>
              </a:pathLst>
            </a:custGeom>
            <a:ln w="27101" cap="flat">
              <a:solidFill>
                <a:srgbClr val="9A32CD">
                  <a:alpha val="100000"/>
                </a:srgbClr>
              </a:solidFill>
              <a:prstDash val="solid"/>
              <a:round/>
            </a:ln>
          </p:spPr>
          <p:txBody>
            <a:bodyPr/>
            <a:lstStyle/>
            <a:p/>
          </p:txBody>
        </p:sp>
        <p:sp>
          <p:nvSpPr>
            <p:cNvPr id="47" name="pl47"/>
            <p:cNvSpPr/>
            <p:nvPr/>
          </p:nvSpPr>
          <p:spPr>
            <a:xfrm>
              <a:off x="4785441" y="1073148"/>
              <a:ext cx="2868003" cy="2419930"/>
            </a:xfrm>
            <a:custGeom>
              <a:avLst/>
              <a:pathLst>
                <a:path w="2868003" h="2419930">
                  <a:moveTo>
                    <a:pt x="0" y="1091341"/>
                  </a:moveTo>
                  <a:lnTo>
                    <a:pt x="260727" y="664294"/>
                  </a:lnTo>
                  <a:lnTo>
                    <a:pt x="521455" y="94899"/>
                  </a:lnTo>
                  <a:lnTo>
                    <a:pt x="782182" y="0"/>
                  </a:lnTo>
                  <a:lnTo>
                    <a:pt x="1042910" y="237248"/>
                  </a:lnTo>
                  <a:lnTo>
                    <a:pt x="1303638" y="284697"/>
                  </a:lnTo>
                  <a:lnTo>
                    <a:pt x="1564365" y="427046"/>
                  </a:lnTo>
                  <a:lnTo>
                    <a:pt x="1825093" y="427046"/>
                  </a:lnTo>
                  <a:lnTo>
                    <a:pt x="2085820" y="2419930"/>
                  </a:lnTo>
                  <a:lnTo>
                    <a:pt x="2346548" y="2040333"/>
                  </a:lnTo>
                  <a:lnTo>
                    <a:pt x="2607276" y="759193"/>
                  </a:lnTo>
                  <a:lnTo>
                    <a:pt x="2868003" y="759193"/>
                  </a:lnTo>
                </a:path>
              </a:pathLst>
            </a:custGeom>
            <a:ln w="27101" cap="flat">
              <a:solidFill>
                <a:srgbClr val="836FFF">
                  <a:alpha val="100000"/>
                </a:srgbClr>
              </a:solidFill>
              <a:prstDash val="solid"/>
              <a:round/>
            </a:ln>
          </p:spPr>
          <p:txBody>
            <a:bodyPr/>
            <a:lstStyle/>
            <a:p/>
          </p:txBody>
        </p:sp>
        <p:sp>
          <p:nvSpPr>
            <p:cNvPr id="48" name="pl48"/>
            <p:cNvSpPr/>
            <p:nvPr/>
          </p:nvSpPr>
          <p:spPr>
            <a:xfrm>
              <a:off x="5567624" y="1073148"/>
              <a:ext cx="2085820" cy="474496"/>
            </a:xfrm>
            <a:custGeom>
              <a:avLst/>
              <a:pathLst>
                <a:path w="2085820" h="474496">
                  <a:moveTo>
                    <a:pt x="0" y="0"/>
                  </a:moveTo>
                  <a:lnTo>
                    <a:pt x="260727" y="94899"/>
                  </a:lnTo>
                  <a:lnTo>
                    <a:pt x="521455" y="142348"/>
                  </a:lnTo>
                  <a:lnTo>
                    <a:pt x="782182" y="0"/>
                  </a:lnTo>
                  <a:lnTo>
                    <a:pt x="1042910" y="284697"/>
                  </a:lnTo>
                  <a:lnTo>
                    <a:pt x="1303638" y="379596"/>
                  </a:lnTo>
                  <a:lnTo>
                    <a:pt x="1564365" y="474496"/>
                  </a:lnTo>
                  <a:lnTo>
                    <a:pt x="1825093" y="237248"/>
                  </a:lnTo>
                  <a:lnTo>
                    <a:pt x="2085820" y="189798"/>
                  </a:lnTo>
                </a:path>
              </a:pathLst>
            </a:custGeom>
            <a:ln w="27101" cap="flat">
              <a:solidFill>
                <a:srgbClr val="FB9A99">
                  <a:alpha val="100000"/>
                </a:srgbClr>
              </a:solidFill>
              <a:prstDash val="solid"/>
              <a:round/>
            </a:ln>
          </p:spPr>
          <p:txBody>
            <a:bodyPr/>
            <a:lstStyle/>
            <a:p/>
          </p:txBody>
        </p:sp>
        <p:sp>
          <p:nvSpPr>
            <p:cNvPr id="49" name="pl49"/>
            <p:cNvSpPr/>
            <p:nvPr/>
          </p:nvSpPr>
          <p:spPr>
            <a:xfrm>
              <a:off x="7665868" y="791929"/>
              <a:ext cx="692992" cy="462721"/>
            </a:xfrm>
            <a:custGeom>
              <a:avLst/>
              <a:pathLst>
                <a:path w="692992" h="462721">
                  <a:moveTo>
                    <a:pt x="692992" y="0"/>
                  </a:moveTo>
                  <a:lnTo>
                    <a:pt x="0" y="462721"/>
                  </a:lnTo>
                </a:path>
              </a:pathLst>
            </a:custGeom>
          </p:spPr>
          <p:txBody>
            <a:bodyPr/>
            <a:lstStyle/>
            <a:p/>
          </p:txBody>
        </p:sp>
        <p:sp>
          <p:nvSpPr>
            <p:cNvPr id="50" name="pl50"/>
            <p:cNvSpPr/>
            <p:nvPr/>
          </p:nvSpPr>
          <p:spPr>
            <a:xfrm>
              <a:off x="7669517" y="1053059"/>
              <a:ext cx="622914" cy="204607"/>
            </a:xfrm>
            <a:custGeom>
              <a:avLst/>
              <a:pathLst>
                <a:path w="622914" h="204607">
                  <a:moveTo>
                    <a:pt x="622914" y="0"/>
                  </a:moveTo>
                  <a:lnTo>
                    <a:pt x="0" y="204607"/>
                  </a:lnTo>
                </a:path>
              </a:pathLst>
            </a:custGeom>
          </p:spPr>
          <p:txBody>
            <a:bodyPr/>
            <a:lstStyle/>
            <a:p/>
          </p:txBody>
        </p:sp>
        <p:sp>
          <p:nvSpPr>
            <p:cNvPr id="51" name="pl51"/>
            <p:cNvSpPr/>
            <p:nvPr/>
          </p:nvSpPr>
          <p:spPr>
            <a:xfrm>
              <a:off x="7671585" y="1308142"/>
              <a:ext cx="711359" cy="2197"/>
            </a:xfrm>
            <a:custGeom>
              <a:avLst/>
              <a:pathLst>
                <a:path w="711359" h="2197">
                  <a:moveTo>
                    <a:pt x="711359" y="0"/>
                  </a:moveTo>
                  <a:lnTo>
                    <a:pt x="0" y="2197"/>
                  </a:lnTo>
                </a:path>
              </a:pathLst>
            </a:custGeom>
          </p:spPr>
          <p:txBody>
            <a:bodyPr/>
            <a:lstStyle/>
            <a:p/>
          </p:txBody>
        </p:sp>
        <p:sp>
          <p:nvSpPr>
            <p:cNvPr id="52" name="pl52"/>
            <p:cNvSpPr/>
            <p:nvPr/>
          </p:nvSpPr>
          <p:spPr>
            <a:xfrm>
              <a:off x="7665005" y="1319169"/>
              <a:ext cx="663579" cy="503626"/>
            </a:xfrm>
            <a:custGeom>
              <a:avLst/>
              <a:pathLst>
                <a:path w="663579" h="503626">
                  <a:moveTo>
                    <a:pt x="663579" y="503626"/>
                  </a:moveTo>
                  <a:lnTo>
                    <a:pt x="0" y="0"/>
                  </a:lnTo>
                </a:path>
              </a:pathLst>
            </a:custGeom>
          </p:spPr>
          <p:txBody>
            <a:bodyPr/>
            <a:lstStyle/>
            <a:p/>
          </p:txBody>
        </p:sp>
        <p:sp>
          <p:nvSpPr>
            <p:cNvPr id="53" name="pl53"/>
            <p:cNvSpPr/>
            <p:nvPr/>
          </p:nvSpPr>
          <p:spPr>
            <a:xfrm>
              <a:off x="7669599" y="1315575"/>
              <a:ext cx="767495" cy="246097"/>
            </a:xfrm>
            <a:custGeom>
              <a:avLst/>
              <a:pathLst>
                <a:path w="767495" h="246097">
                  <a:moveTo>
                    <a:pt x="767495" y="246097"/>
                  </a:moveTo>
                  <a:lnTo>
                    <a:pt x="0" y="0"/>
                  </a:lnTo>
                </a:path>
              </a:pathLst>
            </a:custGeom>
          </p:spPr>
          <p:txBody>
            <a:bodyPr/>
            <a:lstStyle/>
            <a:p/>
          </p:txBody>
        </p:sp>
        <p:sp>
          <p:nvSpPr>
            <p:cNvPr id="54" name="pl54"/>
            <p:cNvSpPr/>
            <p:nvPr/>
          </p:nvSpPr>
          <p:spPr>
            <a:xfrm>
              <a:off x="7664068" y="1461972"/>
              <a:ext cx="718876" cy="624435"/>
            </a:xfrm>
            <a:custGeom>
              <a:avLst/>
              <a:pathLst>
                <a:path w="718876" h="624435">
                  <a:moveTo>
                    <a:pt x="718876" y="624435"/>
                  </a:moveTo>
                  <a:lnTo>
                    <a:pt x="0" y="0"/>
                  </a:lnTo>
                </a:path>
              </a:pathLst>
            </a:custGeom>
          </p:spPr>
          <p:txBody>
            <a:bodyPr/>
            <a:lstStyle/>
            <a:p/>
          </p:txBody>
        </p:sp>
        <p:sp>
          <p:nvSpPr>
            <p:cNvPr id="55" name="pl55"/>
            <p:cNvSpPr/>
            <p:nvPr/>
          </p:nvSpPr>
          <p:spPr>
            <a:xfrm>
              <a:off x="7662442" y="1510079"/>
              <a:ext cx="762583" cy="837811"/>
            </a:xfrm>
            <a:custGeom>
              <a:avLst/>
              <a:pathLst>
                <a:path w="762583" h="837811">
                  <a:moveTo>
                    <a:pt x="762583" y="837811"/>
                  </a:moveTo>
                  <a:lnTo>
                    <a:pt x="0" y="0"/>
                  </a:lnTo>
                </a:path>
              </a:pathLst>
            </a:custGeom>
          </p:spPr>
          <p:txBody>
            <a:bodyPr/>
            <a:lstStyle/>
            <a:p/>
          </p:txBody>
        </p:sp>
        <p:sp>
          <p:nvSpPr>
            <p:cNvPr id="56" name="pl56"/>
            <p:cNvSpPr/>
            <p:nvPr/>
          </p:nvSpPr>
          <p:spPr>
            <a:xfrm>
              <a:off x="7662346" y="1842261"/>
              <a:ext cx="690427" cy="769381"/>
            </a:xfrm>
            <a:custGeom>
              <a:avLst/>
              <a:pathLst>
                <a:path w="690427" h="769381">
                  <a:moveTo>
                    <a:pt x="690427" y="769381"/>
                  </a:moveTo>
                  <a:lnTo>
                    <a:pt x="0" y="0"/>
                  </a:lnTo>
                </a:path>
              </a:pathLst>
            </a:custGeom>
          </p:spPr>
          <p:txBody>
            <a:bodyPr/>
            <a:lstStyle/>
            <a:p/>
          </p:txBody>
        </p:sp>
        <p:sp>
          <p:nvSpPr>
            <p:cNvPr id="57" name="pl57"/>
            <p:cNvSpPr/>
            <p:nvPr/>
          </p:nvSpPr>
          <p:spPr>
            <a:xfrm>
              <a:off x="7660824" y="1890190"/>
              <a:ext cx="698036" cy="983726"/>
            </a:xfrm>
            <a:custGeom>
              <a:avLst/>
              <a:pathLst>
                <a:path w="698036" h="983726">
                  <a:moveTo>
                    <a:pt x="698036" y="983726"/>
                  </a:moveTo>
                  <a:lnTo>
                    <a:pt x="0" y="0"/>
                  </a:lnTo>
                </a:path>
              </a:pathLst>
            </a:custGeom>
          </p:spPr>
          <p:txBody>
            <a:bodyPr/>
            <a:lstStyle/>
            <a:p/>
          </p:txBody>
        </p:sp>
        <p:sp>
          <p:nvSpPr>
            <p:cNvPr id="58" name="pl58"/>
            <p:cNvSpPr/>
            <p:nvPr/>
          </p:nvSpPr>
          <p:spPr>
            <a:xfrm>
              <a:off x="7660546" y="2032615"/>
              <a:ext cx="746483" cy="1101224"/>
            </a:xfrm>
            <a:custGeom>
              <a:avLst/>
              <a:pathLst>
                <a:path w="746483" h="1101224">
                  <a:moveTo>
                    <a:pt x="746483" y="1101224"/>
                  </a:moveTo>
                  <a:lnTo>
                    <a:pt x="0" y="0"/>
                  </a:lnTo>
                </a:path>
              </a:pathLst>
            </a:custGeom>
          </p:spPr>
          <p:txBody>
            <a:bodyPr/>
            <a:lstStyle/>
            <a:p/>
          </p:txBody>
        </p:sp>
        <p:sp>
          <p:nvSpPr>
            <p:cNvPr id="59" name="pl59"/>
            <p:cNvSpPr/>
            <p:nvPr/>
          </p:nvSpPr>
          <p:spPr>
            <a:xfrm>
              <a:off x="7669458" y="3166279"/>
              <a:ext cx="713486" cy="238327"/>
            </a:xfrm>
            <a:custGeom>
              <a:avLst/>
              <a:pathLst>
                <a:path w="713486" h="238327">
                  <a:moveTo>
                    <a:pt x="713486" y="238327"/>
                  </a:moveTo>
                  <a:lnTo>
                    <a:pt x="0" y="0"/>
                  </a:lnTo>
                </a:path>
              </a:pathLst>
            </a:custGeom>
          </p:spPr>
          <p:txBody>
            <a:bodyPr/>
            <a:lstStyle/>
            <a:p/>
          </p:txBody>
        </p:sp>
        <p:sp>
          <p:nvSpPr>
            <p:cNvPr id="60" name="pg60"/>
            <p:cNvSpPr/>
            <p:nvPr/>
          </p:nvSpPr>
          <p:spPr>
            <a:xfrm>
              <a:off x="8290281" y="6997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412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62" name="pg62"/>
            <p:cNvSpPr/>
            <p:nvPr/>
          </p:nvSpPr>
          <p:spPr>
            <a:xfrm>
              <a:off x="8223851" y="96232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100386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64" name="pg64"/>
            <p:cNvSpPr/>
            <p:nvPr/>
          </p:nvSpPr>
          <p:spPr>
            <a:xfrm>
              <a:off x="8314365" y="12236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2651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6" name="pg66"/>
            <p:cNvSpPr/>
            <p:nvPr/>
          </p:nvSpPr>
          <p:spPr>
            <a:xfrm>
              <a:off x="8260004" y="174623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6908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8" name="pg68"/>
            <p:cNvSpPr/>
            <p:nvPr/>
          </p:nvSpPr>
          <p:spPr>
            <a:xfrm>
              <a:off x="8368515" y="148228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52382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70" name="pg70"/>
            <p:cNvSpPr/>
            <p:nvPr/>
          </p:nvSpPr>
          <p:spPr>
            <a:xfrm>
              <a:off x="8314365" y="20090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506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88%</a:t>
              </a:r>
            </a:p>
          </p:txBody>
        </p:sp>
        <p:sp>
          <p:nvSpPr>
            <p:cNvPr id="72" name="pg72"/>
            <p:cNvSpPr/>
            <p:nvPr/>
          </p:nvSpPr>
          <p:spPr>
            <a:xfrm>
              <a:off x="8356446" y="22696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79306" y="231115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74" name="pg74"/>
            <p:cNvSpPr/>
            <p:nvPr/>
          </p:nvSpPr>
          <p:spPr>
            <a:xfrm>
              <a:off x="8284194" y="253395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57549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6" name="pg76"/>
            <p:cNvSpPr/>
            <p:nvPr/>
          </p:nvSpPr>
          <p:spPr>
            <a:xfrm>
              <a:off x="8290281" y="27953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368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79%</a:t>
              </a:r>
            </a:p>
          </p:txBody>
        </p:sp>
        <p:sp>
          <p:nvSpPr>
            <p:cNvPr id="78" name="pg78"/>
            <p:cNvSpPr/>
            <p:nvPr/>
          </p:nvSpPr>
          <p:spPr>
            <a:xfrm>
              <a:off x="8338449" y="305471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9624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76%</a:t>
              </a:r>
            </a:p>
          </p:txBody>
        </p:sp>
        <p:sp>
          <p:nvSpPr>
            <p:cNvPr id="80" name="pg80"/>
            <p:cNvSpPr/>
            <p:nvPr/>
          </p:nvSpPr>
          <p:spPr>
            <a:xfrm>
              <a:off x="8314365" y="33257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72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67224" y="401416"/>
              <a:ext cx="28971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Zambia,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(52%), followed by IPVC (76%).
Coverage of 5 vaccines increased (DTP3, HEPB3, HIB3, IPV1 and MCV2) and 3 vaccines decreased (MCV1, ROTAC and RUBELLA) compared to respective coverage in 2019.
Coverage of 8 vaccines increased (DTP3, HEPB3, HIB3, IPV1, IPVC, MCV1, MCV2 and RUBELLA), 1 vaccine decreased (HPVC), and 1 vaccine was the same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630082" y="907931"/>
              <a:ext cx="722164" cy="0"/>
            </a:xfrm>
            <a:custGeom>
              <a:avLst/>
              <a:pathLst>
                <a:path w="722164" h="0">
                  <a:moveTo>
                    <a:pt x="0" y="0"/>
                  </a:moveTo>
                  <a:lnTo>
                    <a:pt x="361082" y="0"/>
                  </a:lnTo>
                  <a:lnTo>
                    <a:pt x="433298" y="0"/>
                  </a:lnTo>
                  <a:lnTo>
                    <a:pt x="505514"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1" name="pl21"/>
            <p:cNvSpPr/>
            <p:nvPr/>
          </p:nvSpPr>
          <p:spPr>
            <a:xfrm>
              <a:off x="7846732" y="1320786"/>
              <a:ext cx="722164" cy="0"/>
            </a:xfrm>
            <a:custGeom>
              <a:avLst/>
              <a:pathLst>
                <a:path w="722164" h="0">
                  <a:moveTo>
                    <a:pt x="0" y="0"/>
                  </a:moveTo>
                  <a:lnTo>
                    <a:pt x="433298" y="0"/>
                  </a:lnTo>
                  <a:lnTo>
                    <a:pt x="433298" y="0"/>
                  </a:lnTo>
                  <a:lnTo>
                    <a:pt x="433298" y="0"/>
                  </a:lnTo>
                  <a:lnTo>
                    <a:pt x="433298" y="0"/>
                  </a:lnTo>
                  <a:lnTo>
                    <a:pt x="577731"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7557866" y="1733641"/>
              <a:ext cx="505514" cy="0"/>
            </a:xfrm>
            <a:custGeom>
              <a:avLst/>
              <a:pathLst>
                <a:path w="505514" h="0">
                  <a:moveTo>
                    <a:pt x="0" y="0"/>
                  </a:moveTo>
                  <a:lnTo>
                    <a:pt x="144432" y="0"/>
                  </a:lnTo>
                  <a:lnTo>
                    <a:pt x="216649" y="0"/>
                  </a:lnTo>
                  <a:lnTo>
                    <a:pt x="288865"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2146496"/>
              <a:ext cx="505514" cy="0"/>
            </a:xfrm>
            <a:custGeom>
              <a:avLst/>
              <a:pathLst>
                <a:path w="505514" h="0">
                  <a:moveTo>
                    <a:pt x="0" y="0"/>
                  </a:moveTo>
                  <a:lnTo>
                    <a:pt x="144432" y="0"/>
                  </a:lnTo>
                  <a:lnTo>
                    <a:pt x="216649" y="0"/>
                  </a:lnTo>
                  <a:lnTo>
                    <a:pt x="288865"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559351"/>
              <a:ext cx="505514" cy="0"/>
            </a:xfrm>
            <a:custGeom>
              <a:avLst/>
              <a:pathLst>
                <a:path w="505514" h="0">
                  <a:moveTo>
                    <a:pt x="0" y="0"/>
                  </a:moveTo>
                  <a:lnTo>
                    <a:pt x="144432" y="0"/>
                  </a:lnTo>
                  <a:lnTo>
                    <a:pt x="216649" y="0"/>
                  </a:lnTo>
                  <a:lnTo>
                    <a:pt x="288865"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2972206"/>
              <a:ext cx="1011029" cy="0"/>
            </a:xfrm>
            <a:custGeom>
              <a:avLst/>
              <a:pathLst>
                <a:path w="1011029" h="0">
                  <a:moveTo>
                    <a:pt x="0" y="0"/>
                  </a:moveTo>
                  <a:lnTo>
                    <a:pt x="0" y="0"/>
                  </a:lnTo>
                  <a:lnTo>
                    <a:pt x="361082" y="0"/>
                  </a:lnTo>
                  <a:lnTo>
                    <a:pt x="505514" y="0"/>
                  </a:lnTo>
                  <a:lnTo>
                    <a:pt x="649947" y="0"/>
                  </a:lnTo>
                  <a:lnTo>
                    <a:pt x="794380" y="0"/>
                  </a:lnTo>
                  <a:lnTo>
                    <a:pt x="1011029"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3385062"/>
              <a:ext cx="722164" cy="0"/>
            </a:xfrm>
            <a:custGeom>
              <a:avLst/>
              <a:pathLst>
                <a:path w="722164" h="0">
                  <a:moveTo>
                    <a:pt x="0" y="0"/>
                  </a:moveTo>
                  <a:lnTo>
                    <a:pt x="144432" y="0"/>
                  </a:lnTo>
                  <a:lnTo>
                    <a:pt x="288865" y="0"/>
                  </a:lnTo>
                  <a:lnTo>
                    <a:pt x="361082" y="0"/>
                  </a:lnTo>
                  <a:lnTo>
                    <a:pt x="433298" y="0"/>
                  </a:lnTo>
                  <a:lnTo>
                    <a:pt x="50551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474620" y="3797917"/>
              <a:ext cx="722164" cy="0"/>
            </a:xfrm>
            <a:custGeom>
              <a:avLst/>
              <a:pathLst>
                <a:path w="722164" h="0">
                  <a:moveTo>
                    <a:pt x="0" y="0"/>
                  </a:moveTo>
                  <a:lnTo>
                    <a:pt x="0" y="0"/>
                  </a:lnTo>
                  <a:lnTo>
                    <a:pt x="72216" y="0"/>
                  </a:lnTo>
                  <a:lnTo>
                    <a:pt x="72216" y="0"/>
                  </a:lnTo>
                  <a:lnTo>
                    <a:pt x="72216" y="0"/>
                  </a:lnTo>
                  <a:lnTo>
                    <a:pt x="577731"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4210772"/>
              <a:ext cx="577731" cy="0"/>
            </a:xfrm>
            <a:custGeom>
              <a:avLst/>
              <a:pathLst>
                <a:path w="577731" h="0">
                  <a:moveTo>
                    <a:pt x="0" y="0"/>
                  </a:moveTo>
                  <a:lnTo>
                    <a:pt x="0" y="0"/>
                  </a:lnTo>
                  <a:lnTo>
                    <a:pt x="288865" y="0"/>
                  </a:lnTo>
                  <a:lnTo>
                    <a:pt x="288865"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4623627"/>
              <a:ext cx="722164" cy="0"/>
            </a:xfrm>
            <a:custGeom>
              <a:avLst/>
              <a:pathLst>
                <a:path w="722164" h="0">
                  <a:moveTo>
                    <a:pt x="0" y="0"/>
                  </a:moveTo>
                  <a:lnTo>
                    <a:pt x="144432" y="0"/>
                  </a:lnTo>
                  <a:lnTo>
                    <a:pt x="288865" y="0"/>
                  </a:lnTo>
                  <a:lnTo>
                    <a:pt x="361082" y="0"/>
                  </a:lnTo>
                  <a:lnTo>
                    <a:pt x="433298" y="0"/>
                  </a:lnTo>
                  <a:lnTo>
                    <a:pt x="505514"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4741426" y="5036482"/>
              <a:ext cx="3249738" cy="0"/>
            </a:xfrm>
            <a:custGeom>
              <a:avLst/>
              <a:pathLst>
                <a:path w="3249738" h="0">
                  <a:moveTo>
                    <a:pt x="0" y="0"/>
                  </a:moveTo>
                  <a:lnTo>
                    <a:pt x="577731" y="0"/>
                  </a:lnTo>
                  <a:lnTo>
                    <a:pt x="2527574" y="0"/>
                  </a:lnTo>
                  <a:lnTo>
                    <a:pt x="2527574" y="0"/>
                  </a:lnTo>
                  <a:lnTo>
                    <a:pt x="3033089" y="0"/>
                  </a:lnTo>
                  <a:lnTo>
                    <a:pt x="3033089" y="0"/>
                  </a:lnTo>
                  <a:lnTo>
                    <a:pt x="3249738"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7001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3692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31465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7283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1174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1174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71174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00613"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0071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35066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0061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07283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48406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98958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134016"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85618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56731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504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0061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0623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0623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868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Zambia,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(94%) and 2024 (94%). DTP1 coverage increased in 2025 (96%) compared to 2024, and was higher than in 2019. In 2019-2025, DTP1 coverage was at it's lowest level in 2020 (88%).
In 2024, 8 vaccines had lower coverage than in 2019.
In 2025, 5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298429"/>
              <a:ext cx="5670825" cy="1503704"/>
            </a:xfrm>
            <a:custGeom>
              <a:avLst/>
              <a:pathLst>
                <a:path w="5670825" h="1503704">
                  <a:moveTo>
                    <a:pt x="0" y="0"/>
                  </a:moveTo>
                  <a:lnTo>
                    <a:pt x="945137" y="710842"/>
                  </a:lnTo>
                  <a:lnTo>
                    <a:pt x="1890275" y="1503704"/>
                  </a:lnTo>
                  <a:lnTo>
                    <a:pt x="2835412" y="902222"/>
                  </a:lnTo>
                  <a:lnTo>
                    <a:pt x="3780550" y="1175623"/>
                  </a:lnTo>
                  <a:lnTo>
                    <a:pt x="4725687" y="1066263"/>
                  </a:lnTo>
                  <a:lnTo>
                    <a:pt x="5670825" y="1284984"/>
                  </a:lnTo>
                </a:path>
              </a:pathLst>
            </a:custGeom>
            <a:ln w="29811" cap="flat">
              <a:solidFill>
                <a:srgbClr val="FF0000">
                  <a:alpha val="100000"/>
                </a:srgbClr>
              </a:solidFill>
              <a:prstDash val="solid"/>
              <a:round/>
            </a:ln>
          </p:spPr>
          <p:txBody>
            <a:bodyPr/>
            <a:lstStyle/>
            <a:p/>
          </p:txBody>
        </p:sp>
        <p:sp>
          <p:nvSpPr>
            <p:cNvPr id="25" name="pl25"/>
            <p:cNvSpPr/>
            <p:nvPr/>
          </p:nvSpPr>
          <p:spPr>
            <a:xfrm>
              <a:off x="3025530" y="3145972"/>
              <a:ext cx="4725687" cy="956903"/>
            </a:xfrm>
            <a:custGeom>
              <a:avLst/>
              <a:pathLst>
                <a:path w="4725687" h="956903">
                  <a:moveTo>
                    <a:pt x="0" y="0"/>
                  </a:moveTo>
                  <a:lnTo>
                    <a:pt x="945137" y="956903"/>
                  </a:lnTo>
                  <a:lnTo>
                    <a:pt x="1890275" y="820202"/>
                  </a:lnTo>
                  <a:lnTo>
                    <a:pt x="2835412" y="328081"/>
                  </a:lnTo>
                  <a:lnTo>
                    <a:pt x="3780550" y="218720"/>
                  </a:lnTo>
                  <a:lnTo>
                    <a:pt x="4725687" y="437441"/>
                  </a:lnTo>
                </a:path>
              </a:pathLst>
            </a:custGeom>
            <a:ln w="29811" cap="flat">
              <a:solidFill>
                <a:srgbClr val="0058AB">
                  <a:alpha val="100000"/>
                </a:srgbClr>
              </a:solidFill>
              <a:prstDash val="solid"/>
              <a:round/>
            </a:ln>
          </p:spPr>
          <p:txBody>
            <a:bodyPr/>
            <a:lstStyle/>
            <a:p/>
          </p:txBody>
        </p:sp>
        <p:sp>
          <p:nvSpPr>
            <p:cNvPr id="26" name="pt26"/>
            <p:cNvSpPr/>
            <p:nvPr/>
          </p:nvSpPr>
          <p:spPr>
            <a:xfrm>
              <a:off x="2055566"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40" name="tx40"/>
            <p:cNvSpPr/>
            <p:nvPr/>
          </p:nvSpPr>
          <p:spPr>
            <a:xfrm>
              <a:off x="3970668"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1" name="tx41"/>
            <p:cNvSpPr/>
            <p:nvPr/>
          </p:nvSpPr>
          <p:spPr>
            <a:xfrm>
              <a:off x="4915805"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42" name="tx42"/>
            <p:cNvSpPr/>
            <p:nvPr/>
          </p:nvSpPr>
          <p:spPr>
            <a:xfrm>
              <a:off x="5860943"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3" name="tx43"/>
            <p:cNvSpPr/>
            <p:nvPr/>
          </p:nvSpPr>
          <p:spPr>
            <a:xfrm>
              <a:off x="6806080"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4" name="tx44"/>
            <p:cNvSpPr/>
            <p:nvPr/>
          </p:nvSpPr>
          <p:spPr>
            <a:xfrm>
              <a:off x="775121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45" name="tx45"/>
            <p:cNvSpPr/>
            <p:nvPr/>
          </p:nvSpPr>
          <p:spPr>
            <a:xfrm>
              <a:off x="2080392"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6" name="tx46"/>
            <p:cNvSpPr/>
            <p:nvPr/>
          </p:nvSpPr>
          <p:spPr>
            <a:xfrm>
              <a:off x="3025530"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47" name="tx47"/>
            <p:cNvSpPr/>
            <p:nvPr/>
          </p:nvSpPr>
          <p:spPr>
            <a:xfrm>
              <a:off x="3970668"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8" name="tx48"/>
            <p:cNvSpPr/>
            <p:nvPr/>
          </p:nvSpPr>
          <p:spPr>
            <a:xfrm>
              <a:off x="4915805"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49" name="tx49"/>
            <p:cNvSpPr/>
            <p:nvPr/>
          </p:nvSpPr>
          <p:spPr>
            <a:xfrm>
              <a:off x="5860943"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0" name="tx50"/>
            <p:cNvSpPr/>
            <p:nvPr/>
          </p:nvSpPr>
          <p:spPr>
            <a:xfrm>
              <a:off x="6806080"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51" name="tx51"/>
            <p:cNvSpPr/>
            <p:nvPr/>
          </p:nvSpPr>
          <p:spPr>
            <a:xfrm>
              <a:off x="7751218"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55340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540038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3668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Zambia,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Zambia was 2019.
In 2025, first dose (HPV1) programme coverage among girls was 52%. In 2025, last dose (HPVc) programme coverage among girls was 52%.</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52%, following switch to single dose in 2023.</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511595"/>
            </a:xfrm>
            <a:custGeom>
              <a:avLst/>
              <a:pathLst>
                <a:path w="6481656" h="511595">
                  <a:moveTo>
                    <a:pt x="0" y="300938"/>
                  </a:moveTo>
                  <a:lnTo>
                    <a:pt x="259266" y="300938"/>
                  </a:lnTo>
                  <a:lnTo>
                    <a:pt x="518532" y="331032"/>
                  </a:lnTo>
                  <a:lnTo>
                    <a:pt x="777798" y="361126"/>
                  </a:lnTo>
                  <a:lnTo>
                    <a:pt x="1037065" y="361126"/>
                  </a:lnTo>
                  <a:lnTo>
                    <a:pt x="1296331" y="391220"/>
                  </a:lnTo>
                  <a:lnTo>
                    <a:pt x="1555597" y="421314"/>
                  </a:lnTo>
                  <a:lnTo>
                    <a:pt x="1814863" y="451408"/>
                  </a:lnTo>
                  <a:lnTo>
                    <a:pt x="2074130" y="240750"/>
                  </a:lnTo>
                  <a:lnTo>
                    <a:pt x="2333396" y="30093"/>
                  </a:lnTo>
                  <a:lnTo>
                    <a:pt x="2592662" y="361126"/>
                  </a:lnTo>
                  <a:lnTo>
                    <a:pt x="2851928" y="421314"/>
                  </a:lnTo>
                  <a:lnTo>
                    <a:pt x="3111195" y="511595"/>
                  </a:lnTo>
                  <a:lnTo>
                    <a:pt x="3370461" y="481501"/>
                  </a:lnTo>
                  <a:lnTo>
                    <a:pt x="3629727" y="270844"/>
                  </a:lnTo>
                  <a:lnTo>
                    <a:pt x="3888994" y="150469"/>
                  </a:lnTo>
                  <a:lnTo>
                    <a:pt x="4148260" y="0"/>
                  </a:lnTo>
                  <a:lnTo>
                    <a:pt x="4407526" y="30093"/>
                  </a:lnTo>
                  <a:lnTo>
                    <a:pt x="4666792" y="150469"/>
                  </a:lnTo>
                  <a:lnTo>
                    <a:pt x="4926059" y="210657"/>
                  </a:lnTo>
                  <a:lnTo>
                    <a:pt x="5185325" y="331032"/>
                  </a:lnTo>
                  <a:lnTo>
                    <a:pt x="5444591" y="120375"/>
                  </a:lnTo>
                  <a:lnTo>
                    <a:pt x="5703857" y="210657"/>
                  </a:lnTo>
                  <a:lnTo>
                    <a:pt x="5963124" y="270844"/>
                  </a:lnTo>
                  <a:lnTo>
                    <a:pt x="6222390" y="240750"/>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5068747" y="2737448"/>
              <a:ext cx="2851928" cy="1384317"/>
            </a:xfrm>
            <a:custGeom>
              <a:avLst/>
              <a:pathLst>
                <a:path w="2851928" h="1384317">
                  <a:moveTo>
                    <a:pt x="0" y="1384317"/>
                  </a:moveTo>
                  <a:lnTo>
                    <a:pt x="259266" y="963003"/>
                  </a:lnTo>
                  <a:lnTo>
                    <a:pt x="518532" y="631971"/>
                  </a:lnTo>
                  <a:lnTo>
                    <a:pt x="777798" y="451408"/>
                  </a:lnTo>
                  <a:lnTo>
                    <a:pt x="1037065" y="391220"/>
                  </a:lnTo>
                  <a:lnTo>
                    <a:pt x="1296331" y="270844"/>
                  </a:lnTo>
                  <a:lnTo>
                    <a:pt x="1555597" y="300938"/>
                  </a:lnTo>
                  <a:lnTo>
                    <a:pt x="1814863" y="300938"/>
                  </a:lnTo>
                  <a:lnTo>
                    <a:pt x="2074130" y="270844"/>
                  </a:lnTo>
                  <a:lnTo>
                    <a:pt x="2333396" y="270844"/>
                  </a:lnTo>
                  <a:lnTo>
                    <a:pt x="2592662" y="60187"/>
                  </a:lnTo>
                  <a:lnTo>
                    <a:pt x="2851928"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286040"/>
              <a:ext cx="2851928" cy="511595"/>
            </a:xfrm>
            <a:custGeom>
              <a:avLst/>
              <a:pathLst>
                <a:path w="2851928" h="511595">
                  <a:moveTo>
                    <a:pt x="0" y="511595"/>
                  </a:moveTo>
                  <a:lnTo>
                    <a:pt x="259266" y="391220"/>
                  </a:lnTo>
                  <a:lnTo>
                    <a:pt x="518532" y="0"/>
                  </a:lnTo>
                  <a:lnTo>
                    <a:pt x="777798" y="0"/>
                  </a:lnTo>
                  <a:lnTo>
                    <a:pt x="1037065" y="120375"/>
                  </a:lnTo>
                  <a:lnTo>
                    <a:pt x="1296331" y="150469"/>
                  </a:lnTo>
                  <a:lnTo>
                    <a:pt x="1555597" y="270844"/>
                  </a:lnTo>
                  <a:lnTo>
                    <a:pt x="1814863" y="150469"/>
                  </a:lnTo>
                  <a:lnTo>
                    <a:pt x="2074130" y="391220"/>
                  </a:lnTo>
                  <a:lnTo>
                    <a:pt x="2333396" y="391220"/>
                  </a:lnTo>
                  <a:lnTo>
                    <a:pt x="2592662" y="270844"/>
                  </a:lnTo>
                  <a:lnTo>
                    <a:pt x="2851928" y="180563"/>
                  </a:lnTo>
                </a:path>
              </a:pathLst>
            </a:custGeom>
            <a:ln w="27101" cap="flat">
              <a:solidFill>
                <a:srgbClr val="00BFC4">
                  <a:alpha val="100000"/>
                </a:srgbClr>
              </a:solidFill>
              <a:prstDash val="solid"/>
              <a:round/>
            </a:ln>
          </p:spPr>
          <p:txBody>
            <a:bodyPr/>
            <a:lstStyle/>
            <a:p/>
          </p:txBody>
        </p:sp>
        <p:sp>
          <p:nvSpPr>
            <p:cNvPr id="30" name="pl30"/>
            <p:cNvSpPr/>
            <p:nvPr/>
          </p:nvSpPr>
          <p:spPr>
            <a:xfrm>
              <a:off x="6624344" y="3068481"/>
              <a:ext cx="1296331" cy="1053285"/>
            </a:xfrm>
            <a:custGeom>
              <a:avLst/>
              <a:pathLst>
                <a:path w="1296331" h="1053285">
                  <a:moveTo>
                    <a:pt x="0" y="0"/>
                  </a:moveTo>
                  <a:lnTo>
                    <a:pt x="259266" y="1053285"/>
                  </a:lnTo>
                  <a:lnTo>
                    <a:pt x="518532" y="902816"/>
                  </a:lnTo>
                  <a:lnTo>
                    <a:pt x="777798" y="361126"/>
                  </a:lnTo>
                  <a:lnTo>
                    <a:pt x="1037065" y="240750"/>
                  </a:lnTo>
                  <a:lnTo>
                    <a:pt x="1296331" y="481501"/>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990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282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116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40833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2759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30301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958" y="2309724"/>
              <a:ext cx="242983" cy="62415"/>
            </a:xfrm>
            <a:custGeom>
              <a:avLst/>
              <a:pathLst>
                <a:path w="242983" h="62415">
                  <a:moveTo>
                    <a:pt x="242983" y="0"/>
                  </a:moveTo>
                  <a:lnTo>
                    <a:pt x="0" y="62415"/>
                  </a:lnTo>
                </a:path>
              </a:pathLst>
            </a:custGeom>
          </p:spPr>
          <p:txBody>
            <a:bodyPr/>
            <a:lstStyle/>
            <a:p/>
          </p:txBody>
        </p:sp>
        <p:sp>
          <p:nvSpPr>
            <p:cNvPr id="41" name="pl41"/>
            <p:cNvSpPr/>
            <p:nvPr/>
          </p:nvSpPr>
          <p:spPr>
            <a:xfrm>
              <a:off x="7936608" y="2470997"/>
              <a:ext cx="243333" cy="67100"/>
            </a:xfrm>
            <a:custGeom>
              <a:avLst/>
              <a:pathLst>
                <a:path w="243333" h="67100">
                  <a:moveTo>
                    <a:pt x="243333" y="67100"/>
                  </a:moveTo>
                  <a:lnTo>
                    <a:pt x="0" y="0"/>
                  </a:lnTo>
                </a:path>
              </a:pathLst>
            </a:custGeom>
          </p:spPr>
          <p:txBody>
            <a:bodyPr/>
            <a:lstStyle/>
            <a:p/>
          </p:txBody>
        </p:sp>
        <p:sp>
          <p:nvSpPr>
            <p:cNvPr id="42" name="pl42"/>
            <p:cNvSpPr/>
            <p:nvPr/>
          </p:nvSpPr>
          <p:spPr>
            <a:xfrm>
              <a:off x="7936476" y="2741918"/>
              <a:ext cx="243466" cy="68872"/>
            </a:xfrm>
            <a:custGeom>
              <a:avLst/>
              <a:pathLst>
                <a:path w="243466" h="68872">
                  <a:moveTo>
                    <a:pt x="243466" y="68872"/>
                  </a:moveTo>
                  <a:lnTo>
                    <a:pt x="0" y="0"/>
                  </a:lnTo>
                </a:path>
              </a:pathLst>
            </a:custGeom>
          </p:spPr>
          <p:txBody>
            <a:bodyPr/>
            <a:lstStyle/>
            <a:p/>
          </p:txBody>
        </p:sp>
        <p:sp>
          <p:nvSpPr>
            <p:cNvPr id="43" name="pl43"/>
            <p:cNvSpPr/>
            <p:nvPr/>
          </p:nvSpPr>
          <p:spPr>
            <a:xfrm>
              <a:off x="7940023" y="3549983"/>
              <a:ext cx="239918" cy="3"/>
            </a:xfrm>
            <a:custGeom>
              <a:avLst/>
              <a:pathLst>
                <a:path w="239918" h="3">
                  <a:moveTo>
                    <a:pt x="239918" y="3"/>
                  </a:moveTo>
                  <a:lnTo>
                    <a:pt x="0" y="0"/>
                  </a:lnTo>
                </a:path>
              </a:pathLst>
            </a:custGeom>
          </p:spPr>
          <p:txBody>
            <a:bodyPr/>
            <a:lstStyle/>
            <a:p/>
          </p:txBody>
        </p:sp>
        <p:sp>
          <p:nvSpPr>
            <p:cNvPr id="44" name="pg44"/>
            <p:cNvSpPr/>
            <p:nvPr/>
          </p:nvSpPr>
          <p:spPr>
            <a:xfrm>
              <a:off x="8111362" y="21984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393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6" name="pg46"/>
            <p:cNvSpPr/>
            <p:nvPr/>
          </p:nvSpPr>
          <p:spPr>
            <a:xfrm>
              <a:off x="8111362" y="24710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1191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88%</a:t>
              </a:r>
            </a:p>
          </p:txBody>
        </p:sp>
        <p:sp>
          <p:nvSpPr>
            <p:cNvPr id="48" name="pg48"/>
            <p:cNvSpPr/>
            <p:nvPr/>
          </p:nvSpPr>
          <p:spPr>
            <a:xfrm>
              <a:off x="8111362" y="274449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853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50" name="pg50"/>
            <p:cNvSpPr/>
            <p:nvPr/>
          </p:nvSpPr>
          <p:spPr>
            <a:xfrm>
              <a:off x="8111362" y="34590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998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52%</a:t>
              </a:r>
            </a:p>
          </p:txBody>
        </p:sp>
        <p:sp>
          <p:nvSpPr>
            <p:cNvPr id="52" name="pg52"/>
            <p:cNvSpPr/>
            <p:nvPr/>
          </p:nvSpPr>
          <p:spPr>
            <a:xfrm>
              <a:off x="1143573" y="25372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293" y="2581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54" name="pg54"/>
            <p:cNvSpPr/>
            <p:nvPr/>
          </p:nvSpPr>
          <p:spPr>
            <a:xfrm>
              <a:off x="4772650" y="41029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818370" y="414667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33</a:t>
              </a:r>
            </a:p>
          </p:txBody>
        </p:sp>
        <p:sp>
          <p:nvSpPr>
            <p:cNvPr id="56" name="pg56"/>
            <p:cNvSpPr/>
            <p:nvPr/>
          </p:nvSpPr>
          <p:spPr>
            <a:xfrm>
              <a:off x="5132687" y="263459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8407" y="268148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77</a:t>
              </a:r>
            </a:p>
          </p:txBody>
        </p:sp>
        <p:sp>
          <p:nvSpPr>
            <p:cNvPr id="58" name="pg58"/>
            <p:cNvSpPr/>
            <p:nvPr/>
          </p:nvSpPr>
          <p:spPr>
            <a:xfrm>
              <a:off x="6327766" y="30492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373486" y="30930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12196" y="1705910"/>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Zambia has all 4 of the  SDG vaccines.
In 2025, Zambia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Zambia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94% in 2024 to 96% in 2025.
• DTP3 coverage increased 4 percentage points from 87% in 2024 to 91% in 2025.
• There were there were 13,000 fewer zero-dose children in 2025. This leaves 27,000 children without vaccination, vulnerable to vaccine-preventable diseases and a further 34,000 with incomplete protection.
• Zambia accounted for 1% of zero-dose children in Eastern and Southern Africa (ESAR) and 0.2% of zero-dose children globally.
• MCV1 coverage increased 1 percentage point from 91% in 2024 to 92% in 2025. There were 55,000 children who missed out on the first measles vaccination.
• MCV2 coverage increased 2 percentage points from 77% in 2024 to 79% in 2025.
• Last dose coverage of HPV vaccination (HPVc) among girls decreased from 60% to 52%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week</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Zambia,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Zambia.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(1.75m)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(0.75m)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P7TF5XRZ5TZD-1674051314-8184</_dlc_DocId>
    <_dlc_DocIdUrl xmlns="5ce71423-0d49-4a04-8822-86064e799dcd">
      <Url>https://unicef.sharepoint.com/teams/DAPM-DataComm/_layouts/15/DocIdRedir.aspx?ID=P7TF5XRZ5TZD-1674051314-8184</Url>
      <Description>P7TF5XRZ5TZD-1674051314-8184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AC9EAF3-EB9E-4F29-A84F-C4CC32CCA14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7b280061-f558-4300-a1cb-1aa77ca46307</vt:lpwstr>
  </property>
</Properties>
</file>