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6f796258cc23d61efaa977da8053e58ff58b4d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c0af1eb1fb09f43d5d9cd0241f4249ce82246ec.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cf848b617dfa36db9d683343666ab2c22c4086b.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63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63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63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63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6344"/>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6344"/>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63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6344"/>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6344"/>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63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63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63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63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6344"/>
              <a:ext cx="311052"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6344"/>
              <a:ext cx="311052"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63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63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618233"/>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618233"/>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618233"/>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618233"/>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618233"/>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618233"/>
              <a:ext cx="311052"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618233"/>
              <a:ext cx="311052"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618233"/>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618233"/>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949177"/>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949177"/>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949177"/>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949177"/>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949177"/>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949177"/>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949177"/>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949177"/>
              <a:ext cx="311052"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949177"/>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949177"/>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949177"/>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949177"/>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949177"/>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949177"/>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949177"/>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949177"/>
              <a:ext cx="311052"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3611066"/>
              <a:ext cx="311052"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3611066"/>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3611066"/>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3611066"/>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3611066"/>
              <a:ext cx="311052"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3611066"/>
              <a:ext cx="311052"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3611066"/>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3611066"/>
              <a:ext cx="311052"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3611066"/>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3611066"/>
              <a:ext cx="311052"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3611066"/>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3611066"/>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3611066"/>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3611066"/>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3611066"/>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3611066"/>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3611066"/>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3611066"/>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3611066"/>
              <a:ext cx="311052"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3133311" y="2287289"/>
              <a:ext cx="311052" cy="33094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06" name="rc106"/>
            <p:cNvSpPr/>
            <p:nvPr/>
          </p:nvSpPr>
          <p:spPr>
            <a:xfrm>
              <a:off x="3444364" y="2287289"/>
              <a:ext cx="311052" cy="33094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16" y="2287289"/>
              <a:ext cx="311052"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8" name="rc108"/>
            <p:cNvSpPr/>
            <p:nvPr/>
          </p:nvSpPr>
          <p:spPr>
            <a:xfrm>
              <a:off x="4066468" y="2287289"/>
              <a:ext cx="311052" cy="33094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09" name="rc109"/>
            <p:cNvSpPr/>
            <p:nvPr/>
          </p:nvSpPr>
          <p:spPr>
            <a:xfrm>
              <a:off x="4377521" y="2287289"/>
              <a:ext cx="311052"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0" name="rc110"/>
            <p:cNvSpPr/>
            <p:nvPr/>
          </p:nvSpPr>
          <p:spPr>
            <a:xfrm>
              <a:off x="4688573" y="2287289"/>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1" name="rc111"/>
            <p:cNvSpPr/>
            <p:nvPr/>
          </p:nvSpPr>
          <p:spPr>
            <a:xfrm>
              <a:off x="4999625" y="2287289"/>
              <a:ext cx="311052"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2" name="rc112"/>
            <p:cNvSpPr/>
            <p:nvPr/>
          </p:nvSpPr>
          <p:spPr>
            <a:xfrm>
              <a:off x="5310677" y="2287289"/>
              <a:ext cx="311052"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3" name="rc113"/>
            <p:cNvSpPr/>
            <p:nvPr/>
          </p:nvSpPr>
          <p:spPr>
            <a:xfrm>
              <a:off x="5621730" y="2287289"/>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4" name="rc114"/>
            <p:cNvSpPr/>
            <p:nvPr/>
          </p:nvSpPr>
          <p:spPr>
            <a:xfrm>
              <a:off x="5932782" y="2287289"/>
              <a:ext cx="311052"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5" name="rc115"/>
            <p:cNvSpPr/>
            <p:nvPr/>
          </p:nvSpPr>
          <p:spPr>
            <a:xfrm>
              <a:off x="6243834" y="2287289"/>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6" name="rc116"/>
            <p:cNvSpPr/>
            <p:nvPr/>
          </p:nvSpPr>
          <p:spPr>
            <a:xfrm>
              <a:off x="6554887" y="2287289"/>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7" name="rc117"/>
            <p:cNvSpPr/>
            <p:nvPr/>
          </p:nvSpPr>
          <p:spPr>
            <a:xfrm>
              <a:off x="6865939" y="2287289"/>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8" name="rc118"/>
            <p:cNvSpPr/>
            <p:nvPr/>
          </p:nvSpPr>
          <p:spPr>
            <a:xfrm>
              <a:off x="7176991" y="2287289"/>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9" name="rc119"/>
            <p:cNvSpPr/>
            <p:nvPr/>
          </p:nvSpPr>
          <p:spPr>
            <a:xfrm>
              <a:off x="7488044" y="2287289"/>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0" name="rc120"/>
            <p:cNvSpPr/>
            <p:nvPr/>
          </p:nvSpPr>
          <p:spPr>
            <a:xfrm>
              <a:off x="7799096" y="2287289"/>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1" name="rc121"/>
            <p:cNvSpPr/>
            <p:nvPr/>
          </p:nvSpPr>
          <p:spPr>
            <a:xfrm>
              <a:off x="8110148" y="2287289"/>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2" name="rc122"/>
            <p:cNvSpPr/>
            <p:nvPr/>
          </p:nvSpPr>
          <p:spPr>
            <a:xfrm>
              <a:off x="8421201" y="2287289"/>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3" name="rc123"/>
            <p:cNvSpPr/>
            <p:nvPr/>
          </p:nvSpPr>
          <p:spPr>
            <a:xfrm>
              <a:off x="8732253" y="2287289"/>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4" name="rc124"/>
            <p:cNvSpPr/>
            <p:nvPr/>
          </p:nvSpPr>
          <p:spPr>
            <a:xfrm>
              <a:off x="4066468" y="3280122"/>
              <a:ext cx="311052"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21" y="3280122"/>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4688573"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4999625" y="3280122"/>
              <a:ext cx="311052"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8" name="rc128"/>
            <p:cNvSpPr/>
            <p:nvPr/>
          </p:nvSpPr>
          <p:spPr>
            <a:xfrm>
              <a:off x="5310677" y="3280122"/>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5621730"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5932782" y="3280122"/>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6243834" y="3280122"/>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6554887" y="3280122"/>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3" name="rc133"/>
            <p:cNvSpPr/>
            <p:nvPr/>
          </p:nvSpPr>
          <p:spPr>
            <a:xfrm>
              <a:off x="6865939" y="3280122"/>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4" name="rc134"/>
            <p:cNvSpPr/>
            <p:nvPr/>
          </p:nvSpPr>
          <p:spPr>
            <a:xfrm>
              <a:off x="7176991" y="3280122"/>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7488044" y="3280122"/>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6" name="rc136"/>
            <p:cNvSpPr/>
            <p:nvPr/>
          </p:nvSpPr>
          <p:spPr>
            <a:xfrm>
              <a:off x="7799096" y="3280122"/>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7" name="rc137"/>
            <p:cNvSpPr/>
            <p:nvPr/>
          </p:nvSpPr>
          <p:spPr>
            <a:xfrm>
              <a:off x="8110148" y="3280122"/>
              <a:ext cx="311052"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1"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3"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6554887" y="3942011"/>
              <a:ext cx="311052" cy="330944"/>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41" name="rc141"/>
            <p:cNvSpPr/>
            <p:nvPr/>
          </p:nvSpPr>
          <p:spPr>
            <a:xfrm>
              <a:off x="6865939" y="3942011"/>
              <a:ext cx="311052"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2" name="rc142"/>
            <p:cNvSpPr/>
            <p:nvPr/>
          </p:nvSpPr>
          <p:spPr>
            <a:xfrm>
              <a:off x="7176991" y="3942011"/>
              <a:ext cx="311052"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3" name="rc143"/>
            <p:cNvSpPr/>
            <p:nvPr/>
          </p:nvSpPr>
          <p:spPr>
            <a:xfrm>
              <a:off x="7488044" y="3942011"/>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4" name="rc144"/>
            <p:cNvSpPr/>
            <p:nvPr/>
          </p:nvSpPr>
          <p:spPr>
            <a:xfrm>
              <a:off x="7799096" y="3942011"/>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5" name="rc145"/>
            <p:cNvSpPr/>
            <p:nvPr/>
          </p:nvSpPr>
          <p:spPr>
            <a:xfrm>
              <a:off x="8110148" y="3942011"/>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6" name="rc146"/>
            <p:cNvSpPr/>
            <p:nvPr/>
          </p:nvSpPr>
          <p:spPr>
            <a:xfrm>
              <a:off x="8421201" y="3942011"/>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8732253" y="3942011"/>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8" name="rc148"/>
            <p:cNvSpPr/>
            <p:nvPr/>
          </p:nvSpPr>
          <p:spPr>
            <a:xfrm>
              <a:off x="7799096" y="4272955"/>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9" name="rc149"/>
            <p:cNvSpPr/>
            <p:nvPr/>
          </p:nvSpPr>
          <p:spPr>
            <a:xfrm>
              <a:off x="8110148" y="4272955"/>
              <a:ext cx="311052"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0" name="rc150"/>
            <p:cNvSpPr/>
            <p:nvPr/>
          </p:nvSpPr>
          <p:spPr>
            <a:xfrm>
              <a:off x="8421201" y="4272955"/>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1" name="rc151"/>
            <p:cNvSpPr/>
            <p:nvPr/>
          </p:nvSpPr>
          <p:spPr>
            <a:xfrm>
              <a:off x="8732253" y="4272955"/>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2" name="rc152"/>
            <p:cNvSpPr/>
            <p:nvPr/>
          </p:nvSpPr>
          <p:spPr>
            <a:xfrm>
              <a:off x="955945"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1266997"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1578050"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5" name="rc155"/>
            <p:cNvSpPr/>
            <p:nvPr/>
          </p:nvSpPr>
          <p:spPr>
            <a:xfrm>
              <a:off x="1889102" y="4603899"/>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6" name="rc156"/>
            <p:cNvSpPr/>
            <p:nvPr/>
          </p:nvSpPr>
          <p:spPr>
            <a:xfrm>
              <a:off x="2200154"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2511207" y="4603899"/>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2822259" y="4603899"/>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9" name="rc159"/>
            <p:cNvSpPr/>
            <p:nvPr/>
          </p:nvSpPr>
          <p:spPr>
            <a:xfrm>
              <a:off x="3133311" y="4603899"/>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0" name="rc160"/>
            <p:cNvSpPr/>
            <p:nvPr/>
          </p:nvSpPr>
          <p:spPr>
            <a:xfrm>
              <a:off x="3444364" y="4603899"/>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1" name="rc161"/>
            <p:cNvSpPr/>
            <p:nvPr/>
          </p:nvSpPr>
          <p:spPr>
            <a:xfrm>
              <a:off x="3755416"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4066468"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4377521"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4688573"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4999625"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677"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5621730"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5932782"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6243834"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6554887"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6865939" y="4603899"/>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7176991" y="460389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7488044" y="4603899"/>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4" name="rc174"/>
            <p:cNvSpPr/>
            <p:nvPr/>
          </p:nvSpPr>
          <p:spPr>
            <a:xfrm>
              <a:off x="7799096" y="4603899"/>
              <a:ext cx="311052"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5" name="rc175"/>
            <p:cNvSpPr/>
            <p:nvPr/>
          </p:nvSpPr>
          <p:spPr>
            <a:xfrm>
              <a:off x="8110148" y="4603899"/>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8421201"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8732253"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3133311" y="5265788"/>
              <a:ext cx="311052" cy="330944"/>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79" name="rc179"/>
            <p:cNvSpPr/>
            <p:nvPr/>
          </p:nvSpPr>
          <p:spPr>
            <a:xfrm>
              <a:off x="3444364" y="5265788"/>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3755416" y="5265788"/>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4066468" y="5265788"/>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4377521" y="5265788"/>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3" name="rc183"/>
            <p:cNvSpPr/>
            <p:nvPr/>
          </p:nvSpPr>
          <p:spPr>
            <a:xfrm>
              <a:off x="4688573" y="5265788"/>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4" name="rc184"/>
            <p:cNvSpPr/>
            <p:nvPr/>
          </p:nvSpPr>
          <p:spPr>
            <a:xfrm>
              <a:off x="4999625" y="5265788"/>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5" name="rc185"/>
            <p:cNvSpPr/>
            <p:nvPr/>
          </p:nvSpPr>
          <p:spPr>
            <a:xfrm>
              <a:off x="5310677" y="5265788"/>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5621730" y="5265788"/>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782" y="5265788"/>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34" y="5265788"/>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6554887" y="5265788"/>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6865939" y="5265788"/>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7176991" y="5265788"/>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7488044" y="5265788"/>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3" name="rc193"/>
            <p:cNvSpPr/>
            <p:nvPr/>
          </p:nvSpPr>
          <p:spPr>
            <a:xfrm>
              <a:off x="7799096" y="5265788"/>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4" name="rc194"/>
            <p:cNvSpPr/>
            <p:nvPr/>
          </p:nvSpPr>
          <p:spPr>
            <a:xfrm>
              <a:off x="8110148" y="5265788"/>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5" name="rc195"/>
            <p:cNvSpPr/>
            <p:nvPr/>
          </p:nvSpPr>
          <p:spPr>
            <a:xfrm>
              <a:off x="8421201" y="5265788"/>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8732253" y="5265788"/>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5621730" y="4934844"/>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8" name="rc198"/>
            <p:cNvSpPr/>
            <p:nvPr/>
          </p:nvSpPr>
          <p:spPr>
            <a:xfrm>
              <a:off x="5932782" y="49348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34" y="4934844"/>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0" name="rc200"/>
            <p:cNvSpPr/>
            <p:nvPr/>
          </p:nvSpPr>
          <p:spPr>
            <a:xfrm>
              <a:off x="6554887" y="4934844"/>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6865939" y="4934844"/>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7176991" y="4934844"/>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3" name="rc203"/>
            <p:cNvSpPr/>
            <p:nvPr/>
          </p:nvSpPr>
          <p:spPr>
            <a:xfrm>
              <a:off x="7488044" y="4934844"/>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4" name="rc204"/>
            <p:cNvSpPr/>
            <p:nvPr/>
          </p:nvSpPr>
          <p:spPr>
            <a:xfrm>
              <a:off x="7799096" y="4934844"/>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5" name="rc205"/>
            <p:cNvSpPr/>
            <p:nvPr/>
          </p:nvSpPr>
          <p:spPr>
            <a:xfrm>
              <a:off x="8110148" y="4934844"/>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6" name="rc206"/>
            <p:cNvSpPr/>
            <p:nvPr/>
          </p:nvSpPr>
          <p:spPr>
            <a:xfrm>
              <a:off x="8421201" y="49348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8732253" y="49348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tx208"/>
            <p:cNvSpPr/>
            <p:nvPr/>
          </p:nvSpPr>
          <p:spPr>
            <a:xfrm>
              <a:off x="105118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09" name="tx209"/>
            <p:cNvSpPr/>
            <p:nvPr/>
          </p:nvSpPr>
          <p:spPr>
            <a:xfrm>
              <a:off x="136223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0" name="tx210"/>
            <p:cNvSpPr/>
            <p:nvPr/>
          </p:nvSpPr>
          <p:spPr>
            <a:xfrm>
              <a:off x="167328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1" name="tx211"/>
            <p:cNvSpPr/>
            <p:nvPr/>
          </p:nvSpPr>
          <p:spPr>
            <a:xfrm>
              <a:off x="198433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2" name="tx212"/>
            <p:cNvSpPr/>
            <p:nvPr/>
          </p:nvSpPr>
          <p:spPr>
            <a:xfrm>
              <a:off x="229539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3" name="tx213"/>
            <p:cNvSpPr/>
            <p:nvPr/>
          </p:nvSpPr>
          <p:spPr>
            <a:xfrm>
              <a:off x="260644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4" name="tx214"/>
            <p:cNvSpPr/>
            <p:nvPr/>
          </p:nvSpPr>
          <p:spPr>
            <a:xfrm>
              <a:off x="291749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5" name="tx215"/>
            <p:cNvSpPr/>
            <p:nvPr/>
          </p:nvSpPr>
          <p:spPr>
            <a:xfrm>
              <a:off x="322854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6" name="tx216"/>
            <p:cNvSpPr/>
            <p:nvPr/>
          </p:nvSpPr>
          <p:spPr>
            <a:xfrm>
              <a:off x="353960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7" name="tx217"/>
            <p:cNvSpPr/>
            <p:nvPr/>
          </p:nvSpPr>
          <p:spPr>
            <a:xfrm>
              <a:off x="385065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8" name="tx218"/>
            <p:cNvSpPr/>
            <p:nvPr/>
          </p:nvSpPr>
          <p:spPr>
            <a:xfrm>
              <a:off x="41617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9" name="tx219"/>
            <p:cNvSpPr/>
            <p:nvPr/>
          </p:nvSpPr>
          <p:spPr>
            <a:xfrm>
              <a:off x="4472757"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0" name="tx220"/>
            <p:cNvSpPr/>
            <p:nvPr/>
          </p:nvSpPr>
          <p:spPr>
            <a:xfrm>
              <a:off x="478380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1" name="tx221"/>
            <p:cNvSpPr/>
            <p:nvPr/>
          </p:nvSpPr>
          <p:spPr>
            <a:xfrm>
              <a:off x="509486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2" name="tx222"/>
            <p:cNvSpPr/>
            <p:nvPr/>
          </p:nvSpPr>
          <p:spPr>
            <a:xfrm>
              <a:off x="540591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3" name="tx223"/>
            <p:cNvSpPr/>
            <p:nvPr/>
          </p:nvSpPr>
          <p:spPr>
            <a:xfrm>
              <a:off x="571696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4" name="tx224"/>
            <p:cNvSpPr/>
            <p:nvPr/>
          </p:nvSpPr>
          <p:spPr>
            <a:xfrm>
              <a:off x="602801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5" name="tx225"/>
            <p:cNvSpPr/>
            <p:nvPr/>
          </p:nvSpPr>
          <p:spPr>
            <a:xfrm>
              <a:off x="633907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6" name="tx226"/>
            <p:cNvSpPr/>
            <p:nvPr/>
          </p:nvSpPr>
          <p:spPr>
            <a:xfrm>
              <a:off x="665012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7" name="tx227"/>
            <p:cNvSpPr/>
            <p:nvPr/>
          </p:nvSpPr>
          <p:spPr>
            <a:xfrm>
              <a:off x="696117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8" name="tx228"/>
            <p:cNvSpPr/>
            <p:nvPr/>
          </p:nvSpPr>
          <p:spPr>
            <a:xfrm>
              <a:off x="7272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9" name="tx229"/>
            <p:cNvSpPr/>
            <p:nvPr/>
          </p:nvSpPr>
          <p:spPr>
            <a:xfrm>
              <a:off x="75832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0" name="tx230"/>
            <p:cNvSpPr/>
            <p:nvPr/>
          </p:nvSpPr>
          <p:spPr>
            <a:xfrm>
              <a:off x="789433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1" name="tx231"/>
            <p:cNvSpPr/>
            <p:nvPr/>
          </p:nvSpPr>
          <p:spPr>
            <a:xfrm>
              <a:off x="8184291"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2" name="tx232"/>
            <p:cNvSpPr/>
            <p:nvPr/>
          </p:nvSpPr>
          <p:spPr>
            <a:xfrm>
              <a:off x="8516437"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3" name="tx233"/>
            <p:cNvSpPr/>
            <p:nvPr/>
          </p:nvSpPr>
          <p:spPr>
            <a:xfrm>
              <a:off x="882748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4" name="tx234"/>
            <p:cNvSpPr/>
            <p:nvPr/>
          </p:nvSpPr>
          <p:spPr>
            <a:xfrm>
              <a:off x="105118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5" name="tx235"/>
            <p:cNvSpPr/>
            <p:nvPr/>
          </p:nvSpPr>
          <p:spPr>
            <a:xfrm>
              <a:off x="136223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167328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7" name="tx237"/>
            <p:cNvSpPr/>
            <p:nvPr/>
          </p:nvSpPr>
          <p:spPr>
            <a:xfrm>
              <a:off x="1963245"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229539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9" name="tx239"/>
            <p:cNvSpPr/>
            <p:nvPr/>
          </p:nvSpPr>
          <p:spPr>
            <a:xfrm>
              <a:off x="260644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0" name="tx240"/>
            <p:cNvSpPr/>
            <p:nvPr/>
          </p:nvSpPr>
          <p:spPr>
            <a:xfrm>
              <a:off x="291749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1" name="tx241"/>
            <p:cNvSpPr/>
            <p:nvPr/>
          </p:nvSpPr>
          <p:spPr>
            <a:xfrm>
              <a:off x="322854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2" name="tx242"/>
            <p:cNvSpPr/>
            <p:nvPr/>
          </p:nvSpPr>
          <p:spPr>
            <a:xfrm>
              <a:off x="353960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3" name="tx243"/>
            <p:cNvSpPr/>
            <p:nvPr/>
          </p:nvSpPr>
          <p:spPr>
            <a:xfrm>
              <a:off x="385065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4" name="tx244"/>
            <p:cNvSpPr/>
            <p:nvPr/>
          </p:nvSpPr>
          <p:spPr>
            <a:xfrm>
              <a:off x="4140611" y="274220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5" name="tx245"/>
            <p:cNvSpPr/>
            <p:nvPr/>
          </p:nvSpPr>
          <p:spPr>
            <a:xfrm>
              <a:off x="4472757"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6" name="tx246"/>
            <p:cNvSpPr/>
            <p:nvPr/>
          </p:nvSpPr>
          <p:spPr>
            <a:xfrm>
              <a:off x="4762716"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5094862"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8" name="tx248"/>
            <p:cNvSpPr/>
            <p:nvPr/>
          </p:nvSpPr>
          <p:spPr>
            <a:xfrm>
              <a:off x="540591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571696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602801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1" name="tx251"/>
            <p:cNvSpPr/>
            <p:nvPr/>
          </p:nvSpPr>
          <p:spPr>
            <a:xfrm>
              <a:off x="633907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6629030"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53" name="tx253"/>
            <p:cNvSpPr/>
            <p:nvPr/>
          </p:nvSpPr>
          <p:spPr>
            <a:xfrm>
              <a:off x="6940082"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7272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5" name="tx255"/>
            <p:cNvSpPr/>
            <p:nvPr/>
          </p:nvSpPr>
          <p:spPr>
            <a:xfrm>
              <a:off x="75832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6" name="tx256"/>
            <p:cNvSpPr/>
            <p:nvPr/>
          </p:nvSpPr>
          <p:spPr>
            <a:xfrm>
              <a:off x="7873239"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7" name="tx257"/>
            <p:cNvSpPr/>
            <p:nvPr/>
          </p:nvSpPr>
          <p:spPr>
            <a:xfrm>
              <a:off x="8184291"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8" name="tx258"/>
            <p:cNvSpPr/>
            <p:nvPr/>
          </p:nvSpPr>
          <p:spPr>
            <a:xfrm>
              <a:off x="8516437"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882748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105118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1" name="tx261"/>
            <p:cNvSpPr/>
            <p:nvPr/>
          </p:nvSpPr>
          <p:spPr>
            <a:xfrm>
              <a:off x="136223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1673286"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3" name="tx263"/>
            <p:cNvSpPr/>
            <p:nvPr/>
          </p:nvSpPr>
          <p:spPr>
            <a:xfrm>
              <a:off x="1963245"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229539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260644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6" name="tx266"/>
            <p:cNvSpPr/>
            <p:nvPr/>
          </p:nvSpPr>
          <p:spPr>
            <a:xfrm>
              <a:off x="291749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7" name="tx267"/>
            <p:cNvSpPr/>
            <p:nvPr/>
          </p:nvSpPr>
          <p:spPr>
            <a:xfrm>
              <a:off x="322854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8" name="tx268"/>
            <p:cNvSpPr/>
            <p:nvPr/>
          </p:nvSpPr>
          <p:spPr>
            <a:xfrm>
              <a:off x="3539600"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9" name="tx269"/>
            <p:cNvSpPr/>
            <p:nvPr/>
          </p:nvSpPr>
          <p:spPr>
            <a:xfrm>
              <a:off x="385065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4140611" y="307315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1" name="tx271"/>
            <p:cNvSpPr/>
            <p:nvPr/>
          </p:nvSpPr>
          <p:spPr>
            <a:xfrm>
              <a:off x="4472757"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2" name="tx272"/>
            <p:cNvSpPr/>
            <p:nvPr/>
          </p:nvSpPr>
          <p:spPr>
            <a:xfrm>
              <a:off x="4762716"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540591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4" name="tx274"/>
            <p:cNvSpPr/>
            <p:nvPr/>
          </p:nvSpPr>
          <p:spPr>
            <a:xfrm>
              <a:off x="571696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5" name="tx275"/>
            <p:cNvSpPr/>
            <p:nvPr/>
          </p:nvSpPr>
          <p:spPr>
            <a:xfrm>
              <a:off x="602801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6" name="tx276"/>
            <p:cNvSpPr/>
            <p:nvPr/>
          </p:nvSpPr>
          <p:spPr>
            <a:xfrm>
              <a:off x="633907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6629030"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8" name="tx278"/>
            <p:cNvSpPr/>
            <p:nvPr/>
          </p:nvSpPr>
          <p:spPr>
            <a:xfrm>
              <a:off x="6940082"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9" name="tx279"/>
            <p:cNvSpPr/>
            <p:nvPr/>
          </p:nvSpPr>
          <p:spPr>
            <a:xfrm>
              <a:off x="72722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7583280"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1" name="tx281"/>
            <p:cNvSpPr/>
            <p:nvPr/>
          </p:nvSpPr>
          <p:spPr>
            <a:xfrm>
              <a:off x="7873239"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2" name="tx282"/>
            <p:cNvSpPr/>
            <p:nvPr/>
          </p:nvSpPr>
          <p:spPr>
            <a:xfrm>
              <a:off x="8184291"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83" name="tx283"/>
            <p:cNvSpPr/>
            <p:nvPr/>
          </p:nvSpPr>
          <p:spPr>
            <a:xfrm>
              <a:off x="8516437"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882748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1963245"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6" name="tx286"/>
            <p:cNvSpPr/>
            <p:nvPr/>
          </p:nvSpPr>
          <p:spPr>
            <a:xfrm>
              <a:off x="229539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7" name="tx287"/>
            <p:cNvSpPr/>
            <p:nvPr/>
          </p:nvSpPr>
          <p:spPr>
            <a:xfrm>
              <a:off x="260644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8" name="tx288"/>
            <p:cNvSpPr/>
            <p:nvPr/>
          </p:nvSpPr>
          <p:spPr>
            <a:xfrm>
              <a:off x="291749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3207454"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0" name="tx290"/>
            <p:cNvSpPr/>
            <p:nvPr/>
          </p:nvSpPr>
          <p:spPr>
            <a:xfrm>
              <a:off x="353960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1" name="tx291"/>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2" name="tx292"/>
            <p:cNvSpPr/>
            <p:nvPr/>
          </p:nvSpPr>
          <p:spPr>
            <a:xfrm>
              <a:off x="414061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3" name="tx293"/>
            <p:cNvSpPr/>
            <p:nvPr/>
          </p:nvSpPr>
          <p:spPr>
            <a:xfrm>
              <a:off x="4451664"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4762716"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9" name="tx299"/>
            <p:cNvSpPr/>
            <p:nvPr/>
          </p:nvSpPr>
          <p:spPr>
            <a:xfrm>
              <a:off x="6629030"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0" name="tx300"/>
            <p:cNvSpPr/>
            <p:nvPr/>
          </p:nvSpPr>
          <p:spPr>
            <a:xfrm>
              <a:off x="694008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1" name="tx301"/>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75832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3" name="tx303"/>
            <p:cNvSpPr/>
            <p:nvPr/>
          </p:nvSpPr>
          <p:spPr>
            <a:xfrm>
              <a:off x="7873239"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4" name="tx304"/>
            <p:cNvSpPr/>
            <p:nvPr/>
          </p:nvSpPr>
          <p:spPr>
            <a:xfrm>
              <a:off x="818429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5" name="tx305"/>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478380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8" name="tx308"/>
            <p:cNvSpPr/>
            <p:nvPr/>
          </p:nvSpPr>
          <p:spPr>
            <a:xfrm>
              <a:off x="571696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9" name="tx309"/>
            <p:cNvSpPr/>
            <p:nvPr/>
          </p:nvSpPr>
          <p:spPr>
            <a:xfrm>
              <a:off x="602801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0" name="tx310"/>
            <p:cNvSpPr/>
            <p:nvPr/>
          </p:nvSpPr>
          <p:spPr>
            <a:xfrm>
              <a:off x="6339071" y="24149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1" name="tx311"/>
            <p:cNvSpPr/>
            <p:nvPr/>
          </p:nvSpPr>
          <p:spPr>
            <a:xfrm>
              <a:off x="6650123" y="24139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2" name="tx312"/>
            <p:cNvSpPr/>
            <p:nvPr/>
          </p:nvSpPr>
          <p:spPr>
            <a:xfrm>
              <a:off x="696117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3" name="tx313"/>
            <p:cNvSpPr/>
            <p:nvPr/>
          </p:nvSpPr>
          <p:spPr>
            <a:xfrm>
              <a:off x="7272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4" name="tx314"/>
            <p:cNvSpPr/>
            <p:nvPr/>
          </p:nvSpPr>
          <p:spPr>
            <a:xfrm>
              <a:off x="7583280" y="24149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5" name="tx315"/>
            <p:cNvSpPr/>
            <p:nvPr/>
          </p:nvSpPr>
          <p:spPr>
            <a:xfrm>
              <a:off x="7894332" y="24149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6" name="tx316"/>
            <p:cNvSpPr/>
            <p:nvPr/>
          </p:nvSpPr>
          <p:spPr>
            <a:xfrm>
              <a:off x="8184291"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7" name="tx317"/>
            <p:cNvSpPr/>
            <p:nvPr/>
          </p:nvSpPr>
          <p:spPr>
            <a:xfrm>
              <a:off x="8516437"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8" name="tx318"/>
            <p:cNvSpPr/>
            <p:nvPr/>
          </p:nvSpPr>
          <p:spPr>
            <a:xfrm>
              <a:off x="882748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9" name="tx319"/>
            <p:cNvSpPr/>
            <p:nvPr/>
          </p:nvSpPr>
          <p:spPr>
            <a:xfrm>
              <a:off x="4140611" y="34040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0" name="tx320"/>
            <p:cNvSpPr/>
            <p:nvPr/>
          </p:nvSpPr>
          <p:spPr>
            <a:xfrm>
              <a:off x="4451664"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1" name="tx321"/>
            <p:cNvSpPr/>
            <p:nvPr/>
          </p:nvSpPr>
          <p:spPr>
            <a:xfrm>
              <a:off x="4762716"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540591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571696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602801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633907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6" name="tx326"/>
            <p:cNvSpPr/>
            <p:nvPr/>
          </p:nvSpPr>
          <p:spPr>
            <a:xfrm>
              <a:off x="6629030"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7" name="tx327"/>
            <p:cNvSpPr/>
            <p:nvPr/>
          </p:nvSpPr>
          <p:spPr>
            <a:xfrm>
              <a:off x="6940082"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8" name="tx328"/>
            <p:cNvSpPr/>
            <p:nvPr/>
          </p:nvSpPr>
          <p:spPr>
            <a:xfrm>
              <a:off x="72722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7583280"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0" name="tx330"/>
            <p:cNvSpPr/>
            <p:nvPr/>
          </p:nvSpPr>
          <p:spPr>
            <a:xfrm>
              <a:off x="7873239"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8184291"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2" name="tx332"/>
            <p:cNvSpPr/>
            <p:nvPr/>
          </p:nvSpPr>
          <p:spPr>
            <a:xfrm>
              <a:off x="8516437"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882748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6961175" y="4066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5" name="tx335"/>
            <p:cNvSpPr/>
            <p:nvPr/>
          </p:nvSpPr>
          <p:spPr>
            <a:xfrm>
              <a:off x="7251134"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6" name="tx336"/>
            <p:cNvSpPr/>
            <p:nvPr/>
          </p:nvSpPr>
          <p:spPr>
            <a:xfrm>
              <a:off x="75832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7" name="tx337"/>
            <p:cNvSpPr/>
            <p:nvPr/>
          </p:nvSpPr>
          <p:spPr>
            <a:xfrm>
              <a:off x="7894332"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8" name="tx338"/>
            <p:cNvSpPr/>
            <p:nvPr/>
          </p:nvSpPr>
          <p:spPr>
            <a:xfrm>
              <a:off x="8184291"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9" name="tx339"/>
            <p:cNvSpPr/>
            <p:nvPr/>
          </p:nvSpPr>
          <p:spPr>
            <a:xfrm>
              <a:off x="8516437" y="4066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8827489" y="4066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1" name="tx341"/>
            <p:cNvSpPr/>
            <p:nvPr/>
          </p:nvSpPr>
          <p:spPr>
            <a:xfrm>
              <a:off x="7894332" y="439962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2" name="tx342"/>
            <p:cNvSpPr/>
            <p:nvPr/>
          </p:nvSpPr>
          <p:spPr>
            <a:xfrm>
              <a:off x="820538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3" name="tx343"/>
            <p:cNvSpPr/>
            <p:nvPr/>
          </p:nvSpPr>
          <p:spPr>
            <a:xfrm>
              <a:off x="8516437"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4" name="tx344"/>
            <p:cNvSpPr/>
            <p:nvPr/>
          </p:nvSpPr>
          <p:spPr>
            <a:xfrm>
              <a:off x="882748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5" name="tx345"/>
            <p:cNvSpPr/>
            <p:nvPr/>
          </p:nvSpPr>
          <p:spPr>
            <a:xfrm>
              <a:off x="105118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136223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167328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1984338"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9" name="tx349"/>
            <p:cNvSpPr/>
            <p:nvPr/>
          </p:nvSpPr>
          <p:spPr>
            <a:xfrm>
              <a:off x="229539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2585350"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2896402" y="47278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3207454" y="47278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3" name="tx353"/>
            <p:cNvSpPr/>
            <p:nvPr/>
          </p:nvSpPr>
          <p:spPr>
            <a:xfrm>
              <a:off x="3518507"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4" name="tx354"/>
            <p:cNvSpPr/>
            <p:nvPr/>
          </p:nvSpPr>
          <p:spPr>
            <a:xfrm>
              <a:off x="385065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41617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447275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478380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509486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540591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571696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602801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633907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665012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696117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5" name="tx365"/>
            <p:cNvSpPr/>
            <p:nvPr/>
          </p:nvSpPr>
          <p:spPr>
            <a:xfrm>
              <a:off x="7272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6" name="tx366"/>
            <p:cNvSpPr/>
            <p:nvPr/>
          </p:nvSpPr>
          <p:spPr>
            <a:xfrm>
              <a:off x="75832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7" name="tx367"/>
            <p:cNvSpPr/>
            <p:nvPr/>
          </p:nvSpPr>
          <p:spPr>
            <a:xfrm>
              <a:off x="7873239"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8" name="tx368"/>
            <p:cNvSpPr/>
            <p:nvPr/>
          </p:nvSpPr>
          <p:spPr>
            <a:xfrm>
              <a:off x="8184291"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9" name="tx369"/>
            <p:cNvSpPr/>
            <p:nvPr/>
          </p:nvSpPr>
          <p:spPr>
            <a:xfrm>
              <a:off x="851643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0" name="tx370"/>
            <p:cNvSpPr/>
            <p:nvPr/>
          </p:nvSpPr>
          <p:spPr>
            <a:xfrm>
              <a:off x="882748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1" name="tx371"/>
            <p:cNvSpPr/>
            <p:nvPr/>
          </p:nvSpPr>
          <p:spPr>
            <a:xfrm>
              <a:off x="3518507"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385065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416170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4472757"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5" name="tx375"/>
            <p:cNvSpPr/>
            <p:nvPr/>
          </p:nvSpPr>
          <p:spPr>
            <a:xfrm>
              <a:off x="4783809"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6" name="tx376"/>
            <p:cNvSpPr/>
            <p:nvPr/>
          </p:nvSpPr>
          <p:spPr>
            <a:xfrm>
              <a:off x="509486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7" name="tx377"/>
            <p:cNvSpPr/>
            <p:nvPr/>
          </p:nvSpPr>
          <p:spPr>
            <a:xfrm>
              <a:off x="5405914"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8" name="tx378"/>
            <p:cNvSpPr/>
            <p:nvPr/>
          </p:nvSpPr>
          <p:spPr>
            <a:xfrm>
              <a:off x="571696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9" name="tx379"/>
            <p:cNvSpPr/>
            <p:nvPr/>
          </p:nvSpPr>
          <p:spPr>
            <a:xfrm>
              <a:off x="602801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6339071"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1" name="tx381"/>
            <p:cNvSpPr/>
            <p:nvPr/>
          </p:nvSpPr>
          <p:spPr>
            <a:xfrm>
              <a:off x="6650123"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2" name="tx382"/>
            <p:cNvSpPr/>
            <p:nvPr/>
          </p:nvSpPr>
          <p:spPr>
            <a:xfrm>
              <a:off x="696117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3" name="tx383"/>
            <p:cNvSpPr/>
            <p:nvPr/>
          </p:nvSpPr>
          <p:spPr>
            <a:xfrm>
              <a:off x="7272228"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4" name="tx384"/>
            <p:cNvSpPr/>
            <p:nvPr/>
          </p:nvSpPr>
          <p:spPr>
            <a:xfrm>
              <a:off x="75832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5" name="tx385"/>
            <p:cNvSpPr/>
            <p:nvPr/>
          </p:nvSpPr>
          <p:spPr>
            <a:xfrm>
              <a:off x="7873239"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6" name="tx386"/>
            <p:cNvSpPr/>
            <p:nvPr/>
          </p:nvSpPr>
          <p:spPr>
            <a:xfrm>
              <a:off x="8184291"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7" name="tx387"/>
            <p:cNvSpPr/>
            <p:nvPr/>
          </p:nvSpPr>
          <p:spPr>
            <a:xfrm>
              <a:off x="8516437"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8" name="tx388"/>
            <p:cNvSpPr/>
            <p:nvPr/>
          </p:nvSpPr>
          <p:spPr>
            <a:xfrm>
              <a:off x="882748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571696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0" name="tx390"/>
            <p:cNvSpPr/>
            <p:nvPr/>
          </p:nvSpPr>
          <p:spPr>
            <a:xfrm>
              <a:off x="602801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6339071"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2" name="tx392"/>
            <p:cNvSpPr/>
            <p:nvPr/>
          </p:nvSpPr>
          <p:spPr>
            <a:xfrm>
              <a:off x="665012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3" name="tx393"/>
            <p:cNvSpPr/>
            <p:nvPr/>
          </p:nvSpPr>
          <p:spPr>
            <a:xfrm>
              <a:off x="696117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7272228"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75832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6" name="tx396"/>
            <p:cNvSpPr/>
            <p:nvPr/>
          </p:nvSpPr>
          <p:spPr>
            <a:xfrm>
              <a:off x="7873239"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7" name="tx397"/>
            <p:cNvSpPr/>
            <p:nvPr/>
          </p:nvSpPr>
          <p:spPr>
            <a:xfrm>
              <a:off x="8184291"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8" name="tx398"/>
            <p:cNvSpPr/>
            <p:nvPr/>
          </p:nvSpPr>
          <p:spPr>
            <a:xfrm>
              <a:off x="851643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882748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509486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1" name="tx401"/>
            <p:cNvSpPr/>
            <p:nvPr/>
          </p:nvSpPr>
          <p:spPr>
            <a:xfrm>
              <a:off x="5073768"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2" name="tx402"/>
            <p:cNvSpPr/>
            <p:nvPr/>
          </p:nvSpPr>
          <p:spPr>
            <a:xfrm>
              <a:off x="3207454" y="241263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03" name="tx403"/>
            <p:cNvSpPr/>
            <p:nvPr/>
          </p:nvSpPr>
          <p:spPr>
            <a:xfrm>
              <a:off x="353960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04" name="tx404"/>
            <p:cNvSpPr/>
            <p:nvPr/>
          </p:nvSpPr>
          <p:spPr>
            <a:xfrm>
              <a:off x="385065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05" name="tx405"/>
            <p:cNvSpPr/>
            <p:nvPr/>
          </p:nvSpPr>
          <p:spPr>
            <a:xfrm>
              <a:off x="4140611" y="241263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06" name="tx406"/>
            <p:cNvSpPr/>
            <p:nvPr/>
          </p:nvSpPr>
          <p:spPr>
            <a:xfrm>
              <a:off x="4451664"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07" name="tx407"/>
            <p:cNvSpPr/>
            <p:nvPr/>
          </p:nvSpPr>
          <p:spPr>
            <a:xfrm>
              <a:off x="5073768"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08" name="tx408"/>
            <p:cNvSpPr/>
            <p:nvPr/>
          </p:nvSpPr>
          <p:spPr>
            <a:xfrm>
              <a:off x="5405914" y="241369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09" name="tx409"/>
            <p:cNvSpPr/>
            <p:nvPr/>
          </p:nvSpPr>
          <p:spPr>
            <a:xfrm>
              <a:off x="5073768"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0" name="tx410"/>
            <p:cNvSpPr/>
            <p:nvPr/>
          </p:nvSpPr>
          <p:spPr>
            <a:xfrm>
              <a:off x="6650123"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11" name="tx411"/>
            <p:cNvSpPr/>
            <p:nvPr/>
          </p:nvSpPr>
          <p:spPr>
            <a:xfrm>
              <a:off x="3207454"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12" name="tx41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13" name="tx41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14" name="tx41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15" name="tx41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16" name="tx41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17" name="tx41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18" name="tx41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19" name="tx41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0" name="tx42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1" name="tx42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22" name="tx42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23" name="tx42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24" name="tx42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25" name="tx42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26" name="tx42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27" name="tx42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28" name="tx42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29" name="tx42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0" name="tx43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1" name="tx43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32" name="tx43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33" name="tx43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34" name="tx43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35" name="tx43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36" name="tx43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37" name="tx43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38" name="tx438"/>
            <p:cNvSpPr/>
            <p:nvPr/>
          </p:nvSpPr>
          <p:spPr>
            <a:xfrm>
              <a:off x="551705" y="538853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39" name="tx439"/>
            <p:cNvSpPr/>
            <p:nvPr/>
          </p:nvSpPr>
          <p:spPr>
            <a:xfrm>
              <a:off x="564092" y="5057587"/>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40" name="tx440"/>
            <p:cNvSpPr/>
            <p:nvPr/>
          </p:nvSpPr>
          <p:spPr>
            <a:xfrm>
              <a:off x="551705" y="472664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41" name="tx441"/>
            <p:cNvSpPr/>
            <p:nvPr/>
          </p:nvSpPr>
          <p:spPr>
            <a:xfrm>
              <a:off x="601364" y="4395699"/>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42" name="tx442"/>
            <p:cNvSpPr/>
            <p:nvPr/>
          </p:nvSpPr>
          <p:spPr>
            <a:xfrm>
              <a:off x="619917" y="406715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43" name="tx443"/>
            <p:cNvSpPr/>
            <p:nvPr/>
          </p:nvSpPr>
          <p:spPr>
            <a:xfrm>
              <a:off x="520490" y="371400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44" name="tx444"/>
            <p:cNvSpPr/>
            <p:nvPr/>
          </p:nvSpPr>
          <p:spPr>
            <a:xfrm>
              <a:off x="632360" y="34038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45" name="tx445"/>
            <p:cNvSpPr/>
            <p:nvPr/>
          </p:nvSpPr>
          <p:spPr>
            <a:xfrm>
              <a:off x="576534" y="307290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46" name="tx446"/>
            <p:cNvSpPr/>
            <p:nvPr/>
          </p:nvSpPr>
          <p:spPr>
            <a:xfrm>
              <a:off x="576534" y="2743378"/>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47" name="tx447"/>
            <p:cNvSpPr/>
            <p:nvPr/>
          </p:nvSpPr>
          <p:spPr>
            <a:xfrm>
              <a:off x="508103" y="239055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48" name="tx448"/>
            <p:cNvSpPr/>
            <p:nvPr/>
          </p:nvSpPr>
          <p:spPr>
            <a:xfrm>
              <a:off x="620027"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49" name="tx449"/>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50" name="pic450"/>
            <p:cNvPicPr/>
            <p:nvPr/>
          </p:nvPicPr>
          <p:blipFill>
            <a:blip r:embed="rId2" cstate="print"/>
            <a:stretch>
              <a:fillRect/>
            </a:stretch>
          </p:blipFill>
          <p:spPr>
            <a:xfrm>
              <a:off x="4653227" y="5838594"/>
              <a:ext cx="2160000" cy="219455"/>
            </a:xfrm>
            <a:prstGeom prst="rect">
              <a:avLst/>
            </a:prstGeom>
          </p:spPr>
        </p:pic>
        <p:sp>
          <p:nvSpPr>
            <p:cNvPr id="451" name="pl451"/>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2" name="pl452"/>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3" name="pl453"/>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4" name="pl454"/>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5" name="pl455"/>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6" name="pl456"/>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7" name="pl457"/>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8" name="pl458"/>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9" name="pl459"/>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0" name="pl460"/>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1" name="pl461"/>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2" name="pl462"/>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3" name="tx463"/>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64" name="tx464"/>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65" name="tx465"/>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66" name="tx466"/>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67" name="tx467"/>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68" name="tx468"/>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69" name="tx469"/>
            <p:cNvSpPr/>
            <p:nvPr/>
          </p:nvSpPr>
          <p:spPr>
            <a:xfrm>
              <a:off x="924840" y="1332266"/>
              <a:ext cx="300998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Viet Nam, 2000-2025</a:t>
              </a:r>
            </a:p>
          </p:txBody>
        </p:sp>
        <p:sp>
          <p:nvSpPr>
            <p:cNvPr id="470" name="tx47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71" name="tx47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72" name="tx47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11 (82%) vaccines in the schedule achieved coverage of 90% or more. Vaccine coverage ranged from 86% to 99%.
Since 2003, estimates have been made for 7 new vaccines. IPVC is the newest vaccine reported (2022), which achieved 86% coverage in 2025.
In 2025, Viet Nam did not report any stockouts of vaccines or supplies.</a:t>
            </a:r>
          </a:p>
        </p:txBody>
      </p:sp>
      <p:sp>
        <p:nvSpPr>
          <p:cNvPr id="4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remained unchanged since 2024 for all antigens, with nine achieving at least 90% coverage, indicating good reach of at least some antigens.</a:t>
            </a:r>
          </a:p>
        </p:txBody>
      </p:sp>
      <p:grpSp xmlns:pic="http://schemas.openxmlformats.org/drawingml/2006/picture">
        <p:nvGrpSpPr>
          <p:cNvPr id="475" name=""/>
          <p:cNvGrpSpPr/>
          <p:nvPr/>
        </p:nvGrpSpPr>
        <p:grpSpPr>
          <a:xfrm>
            <a:off x="292608" y="1005840"/>
            <a:ext cx="8595360" cy="28575"/>
            <a:chOff x="292608" y="1005840"/>
            <a:chExt cx="8595360" cy="28575"/>
          </a:xfrm>
        </p:grpSpPr>
        <p:sp>
          <p:nvSpPr>
            <p:cNvPr id="47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837957"/>
            </a:xfrm>
            <a:custGeom>
              <a:avLst/>
              <a:pathLst>
                <a:path w="6481656" h="837957">
                  <a:moveTo>
                    <a:pt x="0" y="79805"/>
                  </a:moveTo>
                  <a:lnTo>
                    <a:pt x="259266" y="0"/>
                  </a:lnTo>
                  <a:lnTo>
                    <a:pt x="518532" y="558638"/>
                  </a:lnTo>
                  <a:lnTo>
                    <a:pt x="777798" y="0"/>
                  </a:lnTo>
                  <a:lnTo>
                    <a:pt x="1037065" y="39902"/>
                  </a:lnTo>
                  <a:lnTo>
                    <a:pt x="1296331" y="39902"/>
                  </a:lnTo>
                  <a:lnTo>
                    <a:pt x="1555597" y="199513"/>
                  </a:lnTo>
                  <a:lnTo>
                    <a:pt x="1814863" y="279319"/>
                  </a:lnTo>
                  <a:lnTo>
                    <a:pt x="2074130" y="79805"/>
                  </a:lnTo>
                  <a:lnTo>
                    <a:pt x="2333396" y="79805"/>
                  </a:lnTo>
                  <a:lnTo>
                    <a:pt x="2592662" y="239416"/>
                  </a:lnTo>
                  <a:lnTo>
                    <a:pt x="2851928" y="79805"/>
                  </a:lnTo>
                  <a:lnTo>
                    <a:pt x="3111195" y="0"/>
                  </a:lnTo>
                  <a:lnTo>
                    <a:pt x="3370461" y="638443"/>
                  </a:lnTo>
                  <a:lnTo>
                    <a:pt x="3629727" y="159610"/>
                  </a:lnTo>
                  <a:lnTo>
                    <a:pt x="3888994" y="39902"/>
                  </a:lnTo>
                  <a:lnTo>
                    <a:pt x="4148260" y="119708"/>
                  </a:lnTo>
                  <a:lnTo>
                    <a:pt x="4407526" y="39902"/>
                  </a:lnTo>
                  <a:lnTo>
                    <a:pt x="4666792" y="837957"/>
                  </a:lnTo>
                  <a:lnTo>
                    <a:pt x="4926059" y="119708"/>
                  </a:lnTo>
                  <a:lnTo>
                    <a:pt x="5185325" y="119708"/>
                  </a:lnTo>
                  <a:lnTo>
                    <a:pt x="5444591" y="478832"/>
                  </a:lnTo>
                  <a:lnTo>
                    <a:pt x="5703857" y="279319"/>
                  </a:lnTo>
                  <a:lnTo>
                    <a:pt x="5963124" y="758151"/>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596108"/>
            </a:xfrm>
            <a:custGeom>
              <a:avLst/>
              <a:pathLst>
                <a:path w="6481656" h="1596108">
                  <a:moveTo>
                    <a:pt x="0" y="119708"/>
                  </a:moveTo>
                  <a:lnTo>
                    <a:pt x="259266" y="119708"/>
                  </a:lnTo>
                  <a:lnTo>
                    <a:pt x="518532" y="957665"/>
                  </a:lnTo>
                  <a:lnTo>
                    <a:pt x="777798" y="0"/>
                  </a:lnTo>
                  <a:lnTo>
                    <a:pt x="1037065" y="119708"/>
                  </a:lnTo>
                  <a:lnTo>
                    <a:pt x="1296331" y="159610"/>
                  </a:lnTo>
                  <a:lnTo>
                    <a:pt x="1555597" y="199513"/>
                  </a:lnTo>
                  <a:lnTo>
                    <a:pt x="1814863" y="279319"/>
                  </a:lnTo>
                  <a:lnTo>
                    <a:pt x="2074130" y="239416"/>
                  </a:lnTo>
                  <a:lnTo>
                    <a:pt x="2333396" y="119708"/>
                  </a:lnTo>
                  <a:lnTo>
                    <a:pt x="2592662" y="239416"/>
                  </a:lnTo>
                  <a:lnTo>
                    <a:pt x="2851928" y="159610"/>
                  </a:lnTo>
                  <a:lnTo>
                    <a:pt x="3111195" y="79805"/>
                  </a:lnTo>
                  <a:lnTo>
                    <a:pt x="3370461" y="1596108"/>
                  </a:lnTo>
                  <a:lnTo>
                    <a:pt x="3629727" y="159610"/>
                  </a:lnTo>
                  <a:lnTo>
                    <a:pt x="3888994" y="79805"/>
                  </a:lnTo>
                  <a:lnTo>
                    <a:pt x="4148260" y="119708"/>
                  </a:lnTo>
                  <a:lnTo>
                    <a:pt x="4407526" y="199513"/>
                  </a:lnTo>
                  <a:lnTo>
                    <a:pt x="4666792" y="957665"/>
                  </a:lnTo>
                  <a:lnTo>
                    <a:pt x="4926059" y="399027"/>
                  </a:lnTo>
                  <a:lnTo>
                    <a:pt x="5185325" y="199513"/>
                  </a:lnTo>
                  <a:lnTo>
                    <a:pt x="5444591" y="638443"/>
                  </a:lnTo>
                  <a:lnTo>
                    <a:pt x="5703857" y="319221"/>
                  </a:lnTo>
                  <a:lnTo>
                    <a:pt x="5963124" y="1356692"/>
                  </a:lnTo>
                  <a:lnTo>
                    <a:pt x="6222390" y="79805"/>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678346"/>
            </a:xfrm>
            <a:custGeom>
              <a:avLst/>
              <a:pathLst>
                <a:path w="6481656" h="678346">
                  <a:moveTo>
                    <a:pt x="0" y="79805"/>
                  </a:moveTo>
                  <a:lnTo>
                    <a:pt x="259266" y="39902"/>
                  </a:lnTo>
                  <a:lnTo>
                    <a:pt x="518532" y="119708"/>
                  </a:lnTo>
                  <a:lnTo>
                    <a:pt x="777798" y="239416"/>
                  </a:lnTo>
                  <a:lnTo>
                    <a:pt x="1037065" y="79805"/>
                  </a:lnTo>
                  <a:lnTo>
                    <a:pt x="1296331" y="159610"/>
                  </a:lnTo>
                  <a:lnTo>
                    <a:pt x="1555597" y="239416"/>
                  </a:lnTo>
                  <a:lnTo>
                    <a:pt x="1814863" y="638443"/>
                  </a:lnTo>
                  <a:lnTo>
                    <a:pt x="2074130" y="279319"/>
                  </a:lnTo>
                  <a:lnTo>
                    <a:pt x="2333396" y="79805"/>
                  </a:lnTo>
                  <a:lnTo>
                    <a:pt x="2592662" y="39902"/>
                  </a:lnTo>
                  <a:lnTo>
                    <a:pt x="2851928" y="119708"/>
                  </a:lnTo>
                  <a:lnTo>
                    <a:pt x="3111195" y="119708"/>
                  </a:lnTo>
                  <a:lnTo>
                    <a:pt x="3370461" y="39902"/>
                  </a:lnTo>
                  <a:lnTo>
                    <a:pt x="3629727" y="79805"/>
                  </a:lnTo>
                  <a:lnTo>
                    <a:pt x="3888994" y="79805"/>
                  </a:lnTo>
                  <a:lnTo>
                    <a:pt x="4148260" y="0"/>
                  </a:lnTo>
                  <a:lnTo>
                    <a:pt x="4407526" y="79805"/>
                  </a:lnTo>
                  <a:lnTo>
                    <a:pt x="4666792" y="79805"/>
                  </a:lnTo>
                  <a:lnTo>
                    <a:pt x="4926059" y="159610"/>
                  </a:lnTo>
                  <a:lnTo>
                    <a:pt x="5185325" y="79805"/>
                  </a:lnTo>
                  <a:lnTo>
                    <a:pt x="5444591" y="399027"/>
                  </a:lnTo>
                  <a:lnTo>
                    <a:pt x="5703857" y="438929"/>
                  </a:lnTo>
                  <a:lnTo>
                    <a:pt x="5963124" y="678346"/>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3253883" y="1358515"/>
              <a:ext cx="4666792" cy="3192217"/>
            </a:xfrm>
            <a:custGeom>
              <a:avLst/>
              <a:pathLst>
                <a:path w="4666792" h="3192217">
                  <a:moveTo>
                    <a:pt x="0" y="3192217"/>
                  </a:moveTo>
                  <a:lnTo>
                    <a:pt x="259266" y="39902"/>
                  </a:lnTo>
                  <a:lnTo>
                    <a:pt x="518532" y="79805"/>
                  </a:lnTo>
                  <a:lnTo>
                    <a:pt x="777798" y="0"/>
                  </a:lnTo>
                  <a:lnTo>
                    <a:pt x="1037065" y="199513"/>
                  </a:lnTo>
                  <a:lnTo>
                    <a:pt x="1296331" y="598540"/>
                  </a:lnTo>
                  <a:lnTo>
                    <a:pt x="1555597" y="478832"/>
                  </a:lnTo>
                  <a:lnTo>
                    <a:pt x="1814863" y="159610"/>
                  </a:lnTo>
                  <a:lnTo>
                    <a:pt x="2074130" y="239416"/>
                  </a:lnTo>
                  <a:lnTo>
                    <a:pt x="2333396" y="119708"/>
                  </a:lnTo>
                  <a:lnTo>
                    <a:pt x="2592662" y="199513"/>
                  </a:lnTo>
                  <a:lnTo>
                    <a:pt x="2851928" y="319221"/>
                  </a:lnTo>
                  <a:lnTo>
                    <a:pt x="3111195" y="239416"/>
                  </a:lnTo>
                  <a:lnTo>
                    <a:pt x="3370461" y="199513"/>
                  </a:lnTo>
                  <a:lnTo>
                    <a:pt x="3629727" y="518735"/>
                  </a:lnTo>
                  <a:lnTo>
                    <a:pt x="3888994" y="678346"/>
                  </a:lnTo>
                  <a:lnTo>
                    <a:pt x="4148260" y="478832"/>
                  </a:lnTo>
                  <a:lnTo>
                    <a:pt x="4407526" y="119708"/>
                  </a:lnTo>
                  <a:lnTo>
                    <a:pt x="4666792" y="11970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215506" y="451235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394" y="930555"/>
              <a:ext cx="252548" cy="378002"/>
            </a:xfrm>
            <a:custGeom>
              <a:avLst/>
              <a:pathLst>
                <a:path w="252548" h="378002">
                  <a:moveTo>
                    <a:pt x="252548" y="0"/>
                  </a:moveTo>
                  <a:lnTo>
                    <a:pt x="0" y="378002"/>
                  </a:lnTo>
                </a:path>
              </a:pathLst>
            </a:custGeom>
          </p:spPr>
          <p:txBody>
            <a:bodyPr/>
            <a:lstStyle/>
            <a:p/>
          </p:txBody>
        </p:sp>
        <p:sp>
          <p:nvSpPr>
            <p:cNvPr id="42" name="pl42"/>
            <p:cNvSpPr/>
            <p:nvPr/>
          </p:nvSpPr>
          <p:spPr>
            <a:xfrm>
              <a:off x="7933936" y="1211479"/>
              <a:ext cx="246005" cy="139515"/>
            </a:xfrm>
            <a:custGeom>
              <a:avLst/>
              <a:pathLst>
                <a:path w="246005" h="139515">
                  <a:moveTo>
                    <a:pt x="246005" y="0"/>
                  </a:moveTo>
                  <a:lnTo>
                    <a:pt x="0" y="139515"/>
                  </a:lnTo>
                </a:path>
              </a:pathLst>
            </a:custGeom>
          </p:spPr>
          <p:txBody>
            <a:bodyPr/>
            <a:lstStyle/>
            <a:p/>
          </p:txBody>
        </p:sp>
        <p:sp>
          <p:nvSpPr>
            <p:cNvPr id="43" name="pl43"/>
            <p:cNvSpPr/>
            <p:nvPr/>
          </p:nvSpPr>
          <p:spPr>
            <a:xfrm>
              <a:off x="7937895" y="1402346"/>
              <a:ext cx="242046" cy="55219"/>
            </a:xfrm>
            <a:custGeom>
              <a:avLst/>
              <a:pathLst>
                <a:path w="242046" h="55219">
                  <a:moveTo>
                    <a:pt x="242046" y="55219"/>
                  </a:moveTo>
                  <a:lnTo>
                    <a:pt x="0" y="0"/>
                  </a:lnTo>
                </a:path>
              </a:pathLst>
            </a:custGeom>
          </p:spPr>
          <p:txBody>
            <a:bodyPr/>
            <a:lstStyle/>
            <a:p/>
          </p:txBody>
        </p:sp>
        <p:sp>
          <p:nvSpPr>
            <p:cNvPr id="44" name="pl44"/>
            <p:cNvSpPr/>
            <p:nvPr/>
          </p:nvSpPr>
          <p:spPr>
            <a:xfrm>
              <a:off x="7930638" y="1487315"/>
              <a:ext cx="249303" cy="227505"/>
            </a:xfrm>
            <a:custGeom>
              <a:avLst/>
              <a:pathLst>
                <a:path w="249303" h="227505">
                  <a:moveTo>
                    <a:pt x="249303" y="227505"/>
                  </a:moveTo>
                  <a:lnTo>
                    <a:pt x="0" y="0"/>
                  </a:lnTo>
                </a:path>
              </a:pathLst>
            </a:custGeom>
          </p:spPr>
          <p:txBody>
            <a:bodyPr/>
            <a:lstStyle/>
            <a:p/>
          </p:txBody>
        </p:sp>
        <p:sp>
          <p:nvSpPr>
            <p:cNvPr id="45" name="pg45"/>
            <p:cNvSpPr/>
            <p:nvPr/>
          </p:nvSpPr>
          <p:spPr>
            <a:xfrm>
              <a:off x="8111362" y="82196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8628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09776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13860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9" name="pg49"/>
            <p:cNvSpPr/>
            <p:nvPr/>
          </p:nvSpPr>
          <p:spPr>
            <a:xfrm>
              <a:off x="8111362" y="137169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41253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51" name="pg51"/>
            <p:cNvSpPr/>
            <p:nvPr/>
          </p:nvSpPr>
          <p:spPr>
            <a:xfrm>
              <a:off x="8111362" y="164623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68707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68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Viet Nam,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achieved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78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961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133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305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086895"/>
              <a:ext cx="1861912" cy="159860"/>
            </a:xfrm>
            <a:prstGeom prst="rect">
              <a:avLst/>
            </a:prstGeom>
            <a:solidFill>
              <a:srgbClr val="D9D9D9">
                <a:alpha val="60000"/>
              </a:srgbClr>
            </a:solidFill>
          </p:spPr>
          <p:txBody>
            <a:bodyPr/>
            <a:lstStyle/>
            <a:p/>
          </p:txBody>
        </p:sp>
        <p:sp>
          <p:nvSpPr>
            <p:cNvPr id="10" name="pl10"/>
            <p:cNvSpPr/>
            <p:nvPr/>
          </p:nvSpPr>
          <p:spPr>
            <a:xfrm>
              <a:off x="194713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51515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102216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543708" y="51145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85432" y="49546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648017" y="47948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773188" y="4634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814911" y="44751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856635" y="43152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898358" y="41553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981805" y="39955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981805" y="38356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981805" y="367581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981805" y="35159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981805" y="33560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2002667" y="31962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2023529" y="303637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2023529" y="28765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2023529" y="27166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023529" y="2556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023529" y="23969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44391" y="2237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65252" y="20772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65252" y="19173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65252" y="17574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5252" y="15976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5252" y="14377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5252" y="127790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65252" y="11180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17525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696794" y="513290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738518" y="4975019"/>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801103" y="481515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580749" y="465529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582724" y="449543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655307" y="433363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692566" y="417377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815878" y="4014887"/>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754004" y="385405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758468" y="369419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754043" y="353530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789366" y="33754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788141" y="32165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795767" y="305475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835476" y="289683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782530" y="273503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800192" y="257513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809003" y="241628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821015" y="22573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841876" y="209753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837451" y="193569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846263" y="17778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837451" y="161795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815442" y="145615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850727" y="12972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833065" y="11383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103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1276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5448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9620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2275410" y="1494231"/>
              <a:ext cx="1861912" cy="162934"/>
            </a:xfrm>
            <a:prstGeom prst="rect">
              <a:avLst/>
            </a:prstGeom>
            <a:solidFill>
              <a:srgbClr val="D9D9D9">
                <a:alpha val="60000"/>
              </a:srgbClr>
            </a:solidFill>
          </p:spPr>
          <p:txBody>
            <a:bodyPr/>
            <a:lstStyle/>
            <a:p/>
          </p:txBody>
        </p:sp>
        <p:sp>
          <p:nvSpPr>
            <p:cNvPr id="73" name="pl73"/>
            <p:cNvSpPr/>
            <p:nvPr/>
          </p:nvSpPr>
          <p:spPr>
            <a:xfrm>
              <a:off x="383691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340493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82849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3308316"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3329178"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341262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3412625"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3454348"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537795"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621242"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42104"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662966"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683828"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70468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746413"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74641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850722"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892445"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892445"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913307"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913307"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913307"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93416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93416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955031"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955031"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99675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996754"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99675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981581"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3461402"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3482264"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565711"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565711"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607434"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690881"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3389055"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3449665"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3461638"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3434017"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3481314"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558360"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540621"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636196"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726518"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669108"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685506"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685506"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720868"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693170"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706368"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727268"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722843"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773378"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777765"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78222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6418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0591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763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93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4206912" y="3123576"/>
              <a:ext cx="1861912" cy="162934"/>
            </a:xfrm>
            <a:prstGeom prst="rect">
              <a:avLst/>
            </a:prstGeom>
            <a:solidFill>
              <a:srgbClr val="D9D9D9">
                <a:alpha val="60000"/>
              </a:srgbClr>
            </a:solidFill>
          </p:spPr>
          <p:txBody>
            <a:bodyPr/>
            <a:lstStyle/>
            <a:p/>
          </p:txBody>
        </p:sp>
        <p:sp>
          <p:nvSpPr>
            <p:cNvPr id="136" name="pl136"/>
            <p:cNvSpPr/>
            <p:nvPr/>
          </p:nvSpPr>
          <p:spPr>
            <a:xfrm>
              <a:off x="57684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533643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82258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5198094"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5239818"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5364988"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5385850"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5469297"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5531882"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5552744"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5552744"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5573606"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5615329"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561532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5782224"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5803085"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823947"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823947"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844809"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844809"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844809"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84480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86567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907394"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90739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928256"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928256"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928256"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92825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97566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5351180"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5392904"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5518074"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5538936"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5622383"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5330555"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5320557"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5360305"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5385553"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5365519"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5409538"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5567698"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5570898"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5658020"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5600610"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5617008"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5621472"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5603810"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5652370"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5637870"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5679632"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5684018"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5704880"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5709266"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5700455"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5713730"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65733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9906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4078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8250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2879175"/>
              <a:ext cx="1861912" cy="325869"/>
            </a:xfrm>
            <a:prstGeom prst="rect">
              <a:avLst/>
            </a:prstGeom>
            <a:solidFill>
              <a:srgbClr val="D9D9D9">
                <a:alpha val="60000"/>
              </a:srgbClr>
            </a:solidFill>
          </p:spPr>
          <p:txBody>
            <a:bodyPr/>
            <a:lstStyle/>
            <a:p/>
          </p:txBody>
        </p:sp>
        <p:sp>
          <p:nvSpPr>
            <p:cNvPr id="199" name="pl199"/>
            <p:cNvSpPr/>
            <p:nvPr/>
          </p:nvSpPr>
          <p:spPr>
            <a:xfrm>
              <a:off x="740785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9758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610736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628914"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6879255"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7004425" y="42968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7317352"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379937"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754683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7588555"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7776311"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776311"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797173"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81803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838896"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85975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626045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6782000"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7032341" y="46410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7157511"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7470438" y="3989323"/>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7533023" y="36653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7323455" y="3339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7356368"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7548510"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7583872" y="2360948"/>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7569372" y="203604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7603509"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7611134" y="1382370"/>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7636382"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5048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9221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93393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97565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8069916" y="1494231"/>
              <a:ext cx="1861912" cy="162934"/>
            </a:xfrm>
            <a:prstGeom prst="rect">
              <a:avLst/>
            </a:prstGeom>
            <a:solidFill>
              <a:srgbClr val="D9D9D9">
                <a:alpha val="60000"/>
              </a:srgbClr>
            </a:solidFill>
          </p:spPr>
          <p:txBody>
            <a:bodyPr/>
            <a:lstStyle/>
            <a:p/>
          </p:txBody>
        </p:sp>
        <p:sp>
          <p:nvSpPr>
            <p:cNvPr id="236" name="pl236"/>
            <p:cNvSpPr/>
            <p:nvPr/>
          </p:nvSpPr>
          <p:spPr>
            <a:xfrm>
              <a:off x="963141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919944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866472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8935927"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8998512"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9207130"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9207130"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9227992"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9269715"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9311439"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9353163"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9415748"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9478333"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9499195"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9540918"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956178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9624366"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9666089"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9686951"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9707813"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9707813"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9707813"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972867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9749536"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9749536"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9770398"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979126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9791260"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97912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881781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9089013"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9151599"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9360216"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9360216"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9381078"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9422801"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9464525"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9506249"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9192411"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9290281"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9306756"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9308731"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9338404"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9458439"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9451563"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9459150"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9480050"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9480012"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9484476"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9500873"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9508537"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9535010"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953821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956788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9572270"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959882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104363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10853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112708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116880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10001418" y="1820100"/>
              <a:ext cx="1861912" cy="162934"/>
            </a:xfrm>
            <a:prstGeom prst="rect">
              <a:avLst/>
            </a:prstGeom>
            <a:solidFill>
              <a:srgbClr val="D9D9D9">
                <a:alpha val="60000"/>
              </a:srgbClr>
            </a:solidFill>
          </p:spPr>
          <p:txBody>
            <a:bodyPr/>
            <a:lstStyle/>
            <a:p/>
          </p:txBody>
        </p:sp>
        <p:sp>
          <p:nvSpPr>
            <p:cNvPr id="299" name="pl299"/>
            <p:cNvSpPr/>
            <p:nvPr/>
          </p:nvSpPr>
          <p:spPr>
            <a:xfrm>
              <a:off x="1147947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1104749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1024157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10491917"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10637950"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10721397"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10846567"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10867429"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10909153"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10930014"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11034323"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11055185"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11076047"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11180356"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11222079"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11242941"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11284664"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11284664"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11409835"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11472420"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11618453"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11639314"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1163931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11639314"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11701900"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11701900"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11722761"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11722761"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1172276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10394662"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10645003"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10791036"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10874483"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10999653"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11020515"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11062239"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11083100"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11187409"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11208271"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11229133"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11333442"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11375165"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11396027"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11437750"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11437750"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11182034"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11257895"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11390690"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11398316"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11424789"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11407127"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11474099"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11478563"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11499386"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11503772"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11530323"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356" name="rc35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7" name="tx35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58" name="rc35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9" name="tx35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(97%)</a:t>
              </a:r>
            </a:p>
          </p:txBody>
        </p:sp>
        <p:sp>
          <p:nvSpPr>
            <p:cNvPr id="360" name="rc36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1" name="tx36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(93%)</a:t>
              </a:r>
            </a:p>
          </p:txBody>
        </p:sp>
        <p:sp>
          <p:nvSpPr>
            <p:cNvPr id="362" name="rc36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3" name="tx363"/>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(86%)</a:t>
              </a:r>
            </a:p>
          </p:txBody>
        </p:sp>
        <p:sp>
          <p:nvSpPr>
            <p:cNvPr id="364" name="rc36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5" name="tx36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366" name="rc36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7" name="tx36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368" name="pl368"/>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9" name="pl369"/>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778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11961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16133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20305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tx374"/>
            <p:cNvSpPr/>
            <p:nvPr/>
          </p:nvSpPr>
          <p:spPr>
            <a:xfrm rot="-5400000">
              <a:off x="2986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75" name="tx375"/>
            <p:cNvSpPr/>
            <p:nvPr/>
          </p:nvSpPr>
          <p:spPr>
            <a:xfrm rot="-5400000">
              <a:off x="71584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6" name="tx376"/>
            <p:cNvSpPr/>
            <p:nvPr/>
          </p:nvSpPr>
          <p:spPr>
            <a:xfrm rot="-5400000">
              <a:off x="113382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77" name="tx377"/>
            <p:cNvSpPr/>
            <p:nvPr/>
          </p:nvSpPr>
          <p:spPr>
            <a:xfrm rot="-5400000">
              <a:off x="155102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78" name="tx378"/>
            <p:cNvSpPr/>
            <p:nvPr/>
          </p:nvSpPr>
          <p:spPr>
            <a:xfrm rot="-5400000">
              <a:off x="19675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79" name="pl379"/>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0" name="pl380"/>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1" name="pl381"/>
            <p:cNvSpPr/>
            <p:nvPr/>
          </p:nvSpPr>
          <p:spPr>
            <a:xfrm>
              <a:off x="27103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31276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35448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39620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tx385"/>
            <p:cNvSpPr/>
            <p:nvPr/>
          </p:nvSpPr>
          <p:spPr>
            <a:xfrm rot="-5400000">
              <a:off x="22301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6" name="tx386"/>
            <p:cNvSpPr/>
            <p:nvPr/>
          </p:nvSpPr>
          <p:spPr>
            <a:xfrm rot="-5400000">
              <a:off x="264735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87" name="tx387"/>
            <p:cNvSpPr/>
            <p:nvPr/>
          </p:nvSpPr>
          <p:spPr>
            <a:xfrm rot="-5400000">
              <a:off x="30653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8" name="tx388"/>
            <p:cNvSpPr/>
            <p:nvPr/>
          </p:nvSpPr>
          <p:spPr>
            <a:xfrm rot="-5400000">
              <a:off x="348253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89" name="tx389"/>
            <p:cNvSpPr/>
            <p:nvPr/>
          </p:nvSpPr>
          <p:spPr>
            <a:xfrm rot="-5400000">
              <a:off x="389908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0" name="pl390"/>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91" name="pl391"/>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46418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50591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54763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5893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tx396"/>
            <p:cNvSpPr/>
            <p:nvPr/>
          </p:nvSpPr>
          <p:spPr>
            <a:xfrm rot="-5400000">
              <a:off x="416164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97" name="tx397"/>
            <p:cNvSpPr/>
            <p:nvPr/>
          </p:nvSpPr>
          <p:spPr>
            <a:xfrm rot="-5400000">
              <a:off x="457885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8" name="tx398"/>
            <p:cNvSpPr/>
            <p:nvPr/>
          </p:nvSpPr>
          <p:spPr>
            <a:xfrm rot="-5400000">
              <a:off x="499682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9" name="tx399"/>
            <p:cNvSpPr/>
            <p:nvPr/>
          </p:nvSpPr>
          <p:spPr>
            <a:xfrm rot="-5400000">
              <a:off x="541403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0" name="tx400"/>
            <p:cNvSpPr/>
            <p:nvPr/>
          </p:nvSpPr>
          <p:spPr>
            <a:xfrm rot="-5400000">
              <a:off x="5830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1" name="pl401"/>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02" name="pl402"/>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pl403"/>
            <p:cNvSpPr/>
            <p:nvPr/>
          </p:nvSpPr>
          <p:spPr>
            <a:xfrm>
              <a:off x="65733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9906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74078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78250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tx407"/>
            <p:cNvSpPr/>
            <p:nvPr/>
          </p:nvSpPr>
          <p:spPr>
            <a:xfrm rot="-5400000">
              <a:off x="6093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08" name="tx408"/>
            <p:cNvSpPr/>
            <p:nvPr/>
          </p:nvSpPr>
          <p:spPr>
            <a:xfrm rot="-5400000">
              <a:off x="651035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9" name="tx409"/>
            <p:cNvSpPr/>
            <p:nvPr/>
          </p:nvSpPr>
          <p:spPr>
            <a:xfrm rot="-5400000">
              <a:off x="692832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0" name="tx410"/>
            <p:cNvSpPr/>
            <p:nvPr/>
          </p:nvSpPr>
          <p:spPr>
            <a:xfrm rot="-5400000">
              <a:off x="734553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1" name="tx411"/>
            <p:cNvSpPr/>
            <p:nvPr/>
          </p:nvSpPr>
          <p:spPr>
            <a:xfrm rot="-5400000">
              <a:off x="77620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2" name="pl412"/>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13" name="pl413"/>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4" name="pl414"/>
            <p:cNvSpPr/>
            <p:nvPr/>
          </p:nvSpPr>
          <p:spPr>
            <a:xfrm>
              <a:off x="85048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89221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93393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97565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tx418"/>
            <p:cNvSpPr/>
            <p:nvPr/>
          </p:nvSpPr>
          <p:spPr>
            <a:xfrm rot="-5400000">
              <a:off x="80246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19" name="tx419"/>
            <p:cNvSpPr/>
            <p:nvPr/>
          </p:nvSpPr>
          <p:spPr>
            <a:xfrm rot="-5400000">
              <a:off x="844185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0" name="tx420"/>
            <p:cNvSpPr/>
            <p:nvPr/>
          </p:nvSpPr>
          <p:spPr>
            <a:xfrm rot="-5400000">
              <a:off x="885982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1" name="tx421"/>
            <p:cNvSpPr/>
            <p:nvPr/>
          </p:nvSpPr>
          <p:spPr>
            <a:xfrm rot="-5400000">
              <a:off x="92770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2" name="tx422"/>
            <p:cNvSpPr/>
            <p:nvPr/>
          </p:nvSpPr>
          <p:spPr>
            <a:xfrm rot="-5400000">
              <a:off x="96935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3" name="pl423"/>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24" name="pl424"/>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104363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0853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12708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116880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99561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30" name="tx430"/>
            <p:cNvSpPr/>
            <p:nvPr/>
          </p:nvSpPr>
          <p:spPr>
            <a:xfrm rot="-5400000">
              <a:off x="1037335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1" name="tx431"/>
            <p:cNvSpPr/>
            <p:nvPr/>
          </p:nvSpPr>
          <p:spPr>
            <a:xfrm rot="-5400000">
              <a:off x="1079132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2" name="tx432"/>
            <p:cNvSpPr/>
            <p:nvPr/>
          </p:nvSpPr>
          <p:spPr>
            <a:xfrm rot="-5400000">
              <a:off x="1120853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3" name="tx433"/>
            <p:cNvSpPr/>
            <p:nvPr/>
          </p:nvSpPr>
          <p:spPr>
            <a:xfrm rot="-5400000">
              <a:off x="116250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4" name="tx434"/>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5" name="tx435"/>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6" name="pt436"/>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7" name="pt437"/>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9" name="pt439"/>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0" name="pt440"/>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1" name="pt441"/>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2" name="tx442"/>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43" name="tx443"/>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44" name="tx444"/>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45" name="tx445"/>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46" name="tx446"/>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47" name="tx447"/>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48" name="tx448"/>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449" name="tx449"/>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50" name="tx450"/>
            <p:cNvSpPr/>
            <p:nvPr/>
          </p:nvSpPr>
          <p:spPr>
            <a:xfrm>
              <a:off x="5364989" y="6568512"/>
              <a:ext cx="64983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vnm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0091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17074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54057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91040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48582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85565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2254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4064478"/>
              <a:ext cx="235719" cy="51518"/>
            </a:xfrm>
            <a:prstGeom prst="rect">
              <a:avLst/>
            </a:prstGeom>
            <a:solidFill>
              <a:srgbClr val="1CABE2">
                <a:alpha val="85098"/>
              </a:srgbClr>
            </a:solidFill>
          </p:spPr>
          <p:txBody>
            <a:bodyPr/>
            <a:lstStyle/>
            <a:p/>
          </p:txBody>
        </p:sp>
        <p:sp>
          <p:nvSpPr>
            <p:cNvPr id="25" name="rc25"/>
            <p:cNvSpPr/>
            <p:nvPr/>
          </p:nvSpPr>
          <p:spPr>
            <a:xfrm>
              <a:off x="1684176" y="4098529"/>
              <a:ext cx="235719" cy="17468"/>
            </a:xfrm>
            <a:prstGeom prst="rect">
              <a:avLst/>
            </a:prstGeom>
            <a:solidFill>
              <a:srgbClr val="1CABE2">
                <a:alpha val="85098"/>
              </a:srgbClr>
            </a:solidFill>
          </p:spPr>
          <p:txBody>
            <a:bodyPr/>
            <a:lstStyle/>
            <a:p/>
          </p:txBody>
        </p:sp>
        <p:sp>
          <p:nvSpPr>
            <p:cNvPr id="26" name="rc26"/>
            <p:cNvSpPr/>
            <p:nvPr/>
          </p:nvSpPr>
          <p:spPr>
            <a:xfrm>
              <a:off x="1946086" y="3851490"/>
              <a:ext cx="235719" cy="264507"/>
            </a:xfrm>
            <a:prstGeom prst="rect">
              <a:avLst/>
            </a:prstGeom>
            <a:solidFill>
              <a:srgbClr val="1CABE2">
                <a:alpha val="85098"/>
              </a:srgbClr>
            </a:solidFill>
          </p:spPr>
          <p:txBody>
            <a:bodyPr/>
            <a:lstStyle/>
            <a:p/>
          </p:txBody>
        </p:sp>
        <p:sp>
          <p:nvSpPr>
            <p:cNvPr id="27" name="rc27"/>
            <p:cNvSpPr/>
            <p:nvPr/>
          </p:nvSpPr>
          <p:spPr>
            <a:xfrm>
              <a:off x="2207996" y="4098121"/>
              <a:ext cx="235719" cy="17876"/>
            </a:xfrm>
            <a:prstGeom prst="rect">
              <a:avLst/>
            </a:prstGeom>
            <a:solidFill>
              <a:srgbClr val="1CABE2">
                <a:alpha val="85098"/>
              </a:srgbClr>
            </a:solidFill>
          </p:spPr>
          <p:txBody>
            <a:bodyPr/>
            <a:lstStyle/>
            <a:p/>
          </p:txBody>
        </p:sp>
        <p:sp>
          <p:nvSpPr>
            <p:cNvPr id="28" name="rc28"/>
            <p:cNvSpPr/>
            <p:nvPr/>
          </p:nvSpPr>
          <p:spPr>
            <a:xfrm>
              <a:off x="2469906" y="4080187"/>
              <a:ext cx="235719" cy="35810"/>
            </a:xfrm>
            <a:prstGeom prst="rect">
              <a:avLst/>
            </a:prstGeom>
            <a:solidFill>
              <a:srgbClr val="1CABE2">
                <a:alpha val="85098"/>
              </a:srgbClr>
            </a:solidFill>
          </p:spPr>
          <p:txBody>
            <a:bodyPr/>
            <a:lstStyle/>
            <a:p/>
          </p:txBody>
        </p:sp>
        <p:sp>
          <p:nvSpPr>
            <p:cNvPr id="29" name="rc29"/>
            <p:cNvSpPr/>
            <p:nvPr/>
          </p:nvSpPr>
          <p:spPr>
            <a:xfrm>
              <a:off x="2731817" y="4081097"/>
              <a:ext cx="235719" cy="34900"/>
            </a:xfrm>
            <a:prstGeom prst="rect">
              <a:avLst/>
            </a:prstGeom>
            <a:solidFill>
              <a:srgbClr val="1CABE2">
                <a:alpha val="85098"/>
              </a:srgbClr>
            </a:solidFill>
          </p:spPr>
          <p:txBody>
            <a:bodyPr/>
            <a:lstStyle/>
            <a:p/>
          </p:txBody>
        </p:sp>
        <p:sp>
          <p:nvSpPr>
            <p:cNvPr id="30" name="rc30"/>
            <p:cNvSpPr/>
            <p:nvPr/>
          </p:nvSpPr>
          <p:spPr>
            <a:xfrm>
              <a:off x="2993727" y="4010601"/>
              <a:ext cx="235719" cy="105395"/>
            </a:xfrm>
            <a:prstGeom prst="rect">
              <a:avLst/>
            </a:prstGeom>
            <a:solidFill>
              <a:srgbClr val="1CABE2">
                <a:alpha val="85098"/>
              </a:srgbClr>
            </a:solidFill>
          </p:spPr>
          <p:txBody>
            <a:bodyPr/>
            <a:lstStyle/>
            <a:p/>
          </p:txBody>
        </p:sp>
        <p:sp>
          <p:nvSpPr>
            <p:cNvPr id="31" name="rc31"/>
            <p:cNvSpPr/>
            <p:nvPr/>
          </p:nvSpPr>
          <p:spPr>
            <a:xfrm>
              <a:off x="3255637" y="3970533"/>
              <a:ext cx="235719" cy="145464"/>
            </a:xfrm>
            <a:prstGeom prst="rect">
              <a:avLst/>
            </a:prstGeom>
            <a:solidFill>
              <a:srgbClr val="1CABE2">
                <a:alpha val="85098"/>
              </a:srgbClr>
            </a:solidFill>
          </p:spPr>
          <p:txBody>
            <a:bodyPr/>
            <a:lstStyle/>
            <a:p/>
          </p:txBody>
        </p:sp>
        <p:sp>
          <p:nvSpPr>
            <p:cNvPr id="32" name="rc32"/>
            <p:cNvSpPr/>
            <p:nvPr/>
          </p:nvSpPr>
          <p:spPr>
            <a:xfrm>
              <a:off x="3517547" y="4060026"/>
              <a:ext cx="235719" cy="55971"/>
            </a:xfrm>
            <a:prstGeom prst="rect">
              <a:avLst/>
            </a:prstGeom>
            <a:solidFill>
              <a:srgbClr val="1CABE2">
                <a:alpha val="85098"/>
              </a:srgbClr>
            </a:solidFill>
          </p:spPr>
          <p:txBody>
            <a:bodyPr/>
            <a:lstStyle/>
            <a:p/>
          </p:txBody>
        </p:sp>
        <p:sp>
          <p:nvSpPr>
            <p:cNvPr id="33" name="rc33"/>
            <p:cNvSpPr/>
            <p:nvPr/>
          </p:nvSpPr>
          <p:spPr>
            <a:xfrm>
              <a:off x="3779457" y="4059606"/>
              <a:ext cx="235719" cy="56391"/>
            </a:xfrm>
            <a:prstGeom prst="rect">
              <a:avLst/>
            </a:prstGeom>
            <a:solidFill>
              <a:srgbClr val="1CABE2">
                <a:alpha val="85098"/>
              </a:srgbClr>
            </a:solidFill>
          </p:spPr>
          <p:txBody>
            <a:bodyPr/>
            <a:lstStyle/>
            <a:p/>
          </p:txBody>
        </p:sp>
        <p:sp>
          <p:nvSpPr>
            <p:cNvPr id="34" name="rc34"/>
            <p:cNvSpPr/>
            <p:nvPr/>
          </p:nvSpPr>
          <p:spPr>
            <a:xfrm>
              <a:off x="4041368" y="3983783"/>
              <a:ext cx="235719" cy="132214"/>
            </a:xfrm>
            <a:prstGeom prst="rect">
              <a:avLst/>
            </a:prstGeom>
            <a:solidFill>
              <a:srgbClr val="1CABE2">
                <a:alpha val="85098"/>
              </a:srgbClr>
            </a:solidFill>
          </p:spPr>
          <p:txBody>
            <a:bodyPr/>
            <a:lstStyle/>
            <a:p/>
          </p:txBody>
        </p:sp>
        <p:sp>
          <p:nvSpPr>
            <p:cNvPr id="35" name="rc35"/>
            <p:cNvSpPr/>
            <p:nvPr/>
          </p:nvSpPr>
          <p:spPr>
            <a:xfrm>
              <a:off x="4303278" y="4058077"/>
              <a:ext cx="235719" cy="57920"/>
            </a:xfrm>
            <a:prstGeom prst="rect">
              <a:avLst/>
            </a:prstGeom>
            <a:solidFill>
              <a:srgbClr val="1CABE2">
                <a:alpha val="85098"/>
              </a:srgbClr>
            </a:solidFill>
          </p:spPr>
          <p:txBody>
            <a:bodyPr/>
            <a:lstStyle/>
            <a:p/>
          </p:txBody>
        </p:sp>
        <p:sp>
          <p:nvSpPr>
            <p:cNvPr id="36" name="rc36"/>
            <p:cNvSpPr/>
            <p:nvPr/>
          </p:nvSpPr>
          <p:spPr>
            <a:xfrm>
              <a:off x="4565188" y="4096123"/>
              <a:ext cx="235719" cy="19874"/>
            </a:xfrm>
            <a:prstGeom prst="rect">
              <a:avLst/>
            </a:prstGeom>
            <a:solidFill>
              <a:srgbClr val="1CABE2">
                <a:alpha val="85098"/>
              </a:srgbClr>
            </a:solidFill>
          </p:spPr>
          <p:txBody>
            <a:bodyPr/>
            <a:lstStyle/>
            <a:p/>
          </p:txBody>
        </p:sp>
        <p:sp>
          <p:nvSpPr>
            <p:cNvPr id="37" name="rc37"/>
            <p:cNvSpPr/>
            <p:nvPr/>
          </p:nvSpPr>
          <p:spPr>
            <a:xfrm>
              <a:off x="4827098" y="3774143"/>
              <a:ext cx="235719" cy="341854"/>
            </a:xfrm>
            <a:prstGeom prst="rect">
              <a:avLst/>
            </a:prstGeom>
            <a:solidFill>
              <a:srgbClr val="1CABE2">
                <a:alpha val="85098"/>
              </a:srgbClr>
            </a:solidFill>
          </p:spPr>
          <p:txBody>
            <a:bodyPr/>
            <a:lstStyle/>
            <a:p/>
          </p:txBody>
        </p:sp>
        <p:sp>
          <p:nvSpPr>
            <p:cNvPr id="38" name="rc38"/>
            <p:cNvSpPr/>
            <p:nvPr/>
          </p:nvSpPr>
          <p:spPr>
            <a:xfrm>
              <a:off x="5089008" y="4009753"/>
              <a:ext cx="235719" cy="106244"/>
            </a:xfrm>
            <a:prstGeom prst="rect">
              <a:avLst/>
            </a:prstGeom>
            <a:solidFill>
              <a:srgbClr val="1CABE2">
                <a:alpha val="85098"/>
              </a:srgbClr>
            </a:solidFill>
          </p:spPr>
          <p:txBody>
            <a:bodyPr/>
            <a:lstStyle/>
            <a:p/>
          </p:txBody>
        </p:sp>
        <p:sp>
          <p:nvSpPr>
            <p:cNvPr id="39" name="rc39"/>
            <p:cNvSpPr/>
            <p:nvPr/>
          </p:nvSpPr>
          <p:spPr>
            <a:xfrm>
              <a:off x="5350919" y="4073362"/>
              <a:ext cx="235719" cy="42634"/>
            </a:xfrm>
            <a:prstGeom prst="rect">
              <a:avLst/>
            </a:prstGeom>
            <a:solidFill>
              <a:srgbClr val="1CABE2">
                <a:alpha val="85098"/>
              </a:srgbClr>
            </a:solidFill>
          </p:spPr>
          <p:txBody>
            <a:bodyPr/>
            <a:lstStyle/>
            <a:p/>
          </p:txBody>
        </p:sp>
        <p:sp>
          <p:nvSpPr>
            <p:cNvPr id="40" name="rc40"/>
            <p:cNvSpPr/>
            <p:nvPr/>
          </p:nvSpPr>
          <p:spPr>
            <a:xfrm>
              <a:off x="5612829" y="4035169"/>
              <a:ext cx="235719" cy="80828"/>
            </a:xfrm>
            <a:prstGeom prst="rect">
              <a:avLst/>
            </a:prstGeom>
            <a:solidFill>
              <a:srgbClr val="1CABE2">
                <a:alpha val="85098"/>
              </a:srgbClr>
            </a:solidFill>
          </p:spPr>
          <p:txBody>
            <a:bodyPr/>
            <a:lstStyle/>
            <a:p/>
          </p:txBody>
        </p:sp>
        <p:sp>
          <p:nvSpPr>
            <p:cNvPr id="41" name="rc41"/>
            <p:cNvSpPr/>
            <p:nvPr/>
          </p:nvSpPr>
          <p:spPr>
            <a:xfrm>
              <a:off x="5874739" y="4076370"/>
              <a:ext cx="235719" cy="39627"/>
            </a:xfrm>
            <a:prstGeom prst="rect">
              <a:avLst/>
            </a:prstGeom>
            <a:solidFill>
              <a:srgbClr val="1CABE2">
                <a:alpha val="85098"/>
              </a:srgbClr>
            </a:solidFill>
          </p:spPr>
          <p:txBody>
            <a:bodyPr/>
            <a:lstStyle/>
            <a:p/>
          </p:txBody>
        </p:sp>
        <p:sp>
          <p:nvSpPr>
            <p:cNvPr id="42" name="rc42"/>
            <p:cNvSpPr/>
            <p:nvPr/>
          </p:nvSpPr>
          <p:spPr>
            <a:xfrm>
              <a:off x="6136649" y="3710047"/>
              <a:ext cx="235719" cy="405950"/>
            </a:xfrm>
            <a:prstGeom prst="rect">
              <a:avLst/>
            </a:prstGeom>
            <a:solidFill>
              <a:srgbClr val="1CABE2">
                <a:alpha val="85098"/>
              </a:srgbClr>
            </a:solidFill>
          </p:spPr>
          <p:txBody>
            <a:bodyPr/>
            <a:lstStyle/>
            <a:p/>
          </p:txBody>
        </p:sp>
        <p:sp>
          <p:nvSpPr>
            <p:cNvPr id="43" name="rc43"/>
            <p:cNvSpPr/>
            <p:nvPr/>
          </p:nvSpPr>
          <p:spPr>
            <a:xfrm>
              <a:off x="6398559" y="4041093"/>
              <a:ext cx="235719" cy="74904"/>
            </a:xfrm>
            <a:prstGeom prst="rect">
              <a:avLst/>
            </a:prstGeom>
            <a:solidFill>
              <a:srgbClr val="1CABE2">
                <a:alpha val="85098"/>
              </a:srgbClr>
            </a:solidFill>
          </p:spPr>
          <p:txBody>
            <a:bodyPr/>
            <a:lstStyle/>
            <a:p/>
          </p:txBody>
        </p:sp>
        <p:sp>
          <p:nvSpPr>
            <p:cNvPr id="44" name="rc44"/>
            <p:cNvSpPr/>
            <p:nvPr/>
          </p:nvSpPr>
          <p:spPr>
            <a:xfrm>
              <a:off x="6660470" y="4041746"/>
              <a:ext cx="235719" cy="74251"/>
            </a:xfrm>
            <a:prstGeom prst="rect">
              <a:avLst/>
            </a:prstGeom>
            <a:solidFill>
              <a:srgbClr val="1CABE2">
                <a:alpha val="85098"/>
              </a:srgbClr>
            </a:solidFill>
          </p:spPr>
          <p:txBody>
            <a:bodyPr/>
            <a:lstStyle/>
            <a:p/>
          </p:txBody>
        </p:sp>
        <p:sp>
          <p:nvSpPr>
            <p:cNvPr id="45" name="rc45"/>
            <p:cNvSpPr/>
            <p:nvPr/>
          </p:nvSpPr>
          <p:spPr>
            <a:xfrm>
              <a:off x="6922380" y="3880504"/>
              <a:ext cx="235719" cy="235493"/>
            </a:xfrm>
            <a:prstGeom prst="rect">
              <a:avLst/>
            </a:prstGeom>
            <a:solidFill>
              <a:srgbClr val="1CABE2">
                <a:alpha val="85098"/>
              </a:srgbClr>
            </a:solidFill>
          </p:spPr>
          <p:txBody>
            <a:bodyPr/>
            <a:lstStyle/>
            <a:p/>
          </p:txBody>
        </p:sp>
        <p:sp>
          <p:nvSpPr>
            <p:cNvPr id="46" name="rc46"/>
            <p:cNvSpPr/>
            <p:nvPr/>
          </p:nvSpPr>
          <p:spPr>
            <a:xfrm>
              <a:off x="7184290" y="3974557"/>
              <a:ext cx="235719" cy="141440"/>
            </a:xfrm>
            <a:prstGeom prst="rect">
              <a:avLst/>
            </a:prstGeom>
            <a:solidFill>
              <a:srgbClr val="1CABE2">
                <a:alpha val="85098"/>
              </a:srgbClr>
            </a:solidFill>
          </p:spPr>
          <p:txBody>
            <a:bodyPr/>
            <a:lstStyle/>
            <a:p/>
          </p:txBody>
        </p:sp>
        <p:sp>
          <p:nvSpPr>
            <p:cNvPr id="47" name="rc47"/>
            <p:cNvSpPr/>
            <p:nvPr/>
          </p:nvSpPr>
          <p:spPr>
            <a:xfrm>
              <a:off x="7446200" y="3770955"/>
              <a:ext cx="235719" cy="345041"/>
            </a:xfrm>
            <a:prstGeom prst="rect">
              <a:avLst/>
            </a:prstGeom>
            <a:solidFill>
              <a:srgbClr val="1CABE2">
                <a:alpha val="85098"/>
              </a:srgbClr>
            </a:solidFill>
          </p:spPr>
          <p:txBody>
            <a:bodyPr/>
            <a:lstStyle/>
            <a:p/>
          </p:txBody>
        </p:sp>
        <p:sp>
          <p:nvSpPr>
            <p:cNvPr id="48" name="rc48"/>
            <p:cNvSpPr/>
            <p:nvPr/>
          </p:nvSpPr>
          <p:spPr>
            <a:xfrm>
              <a:off x="7708110" y="4099141"/>
              <a:ext cx="235719" cy="16855"/>
            </a:xfrm>
            <a:prstGeom prst="rect">
              <a:avLst/>
            </a:prstGeom>
            <a:solidFill>
              <a:srgbClr val="1CABE2">
                <a:alpha val="85098"/>
              </a:srgbClr>
            </a:solidFill>
          </p:spPr>
          <p:txBody>
            <a:bodyPr/>
            <a:lstStyle/>
            <a:p/>
          </p:txBody>
        </p:sp>
        <p:sp>
          <p:nvSpPr>
            <p:cNvPr id="49" name="rc49"/>
            <p:cNvSpPr/>
            <p:nvPr/>
          </p:nvSpPr>
          <p:spPr>
            <a:xfrm>
              <a:off x="7970021" y="4099474"/>
              <a:ext cx="235719" cy="16523"/>
            </a:xfrm>
            <a:prstGeom prst="rect">
              <a:avLst/>
            </a:prstGeom>
            <a:solidFill>
              <a:srgbClr val="1CABE2">
                <a:alpha val="85098"/>
              </a:srgbClr>
            </a:solidFill>
          </p:spPr>
          <p:txBody>
            <a:bodyPr/>
            <a:lstStyle/>
            <a:p/>
          </p:txBody>
        </p:sp>
        <p:sp>
          <p:nvSpPr>
            <p:cNvPr id="50" name="rc50"/>
            <p:cNvSpPr/>
            <p:nvPr/>
          </p:nvSpPr>
          <p:spPr>
            <a:xfrm>
              <a:off x="1422266" y="4047306"/>
              <a:ext cx="235719" cy="17172"/>
            </a:xfrm>
            <a:prstGeom prst="rect">
              <a:avLst/>
            </a:prstGeom>
            <a:solidFill>
              <a:srgbClr val="B3B3B3">
                <a:alpha val="85098"/>
              </a:srgbClr>
            </a:solidFill>
          </p:spPr>
          <p:txBody>
            <a:bodyPr/>
            <a:lstStyle/>
            <a:p/>
          </p:txBody>
        </p:sp>
        <p:sp>
          <p:nvSpPr>
            <p:cNvPr id="51" name="rc51"/>
            <p:cNvSpPr/>
            <p:nvPr/>
          </p:nvSpPr>
          <p:spPr>
            <a:xfrm>
              <a:off x="1684176" y="4046124"/>
              <a:ext cx="235719" cy="52404"/>
            </a:xfrm>
            <a:prstGeom prst="rect">
              <a:avLst/>
            </a:prstGeom>
            <a:solidFill>
              <a:srgbClr val="B3B3B3">
                <a:alpha val="85098"/>
              </a:srgbClr>
            </a:solidFill>
          </p:spPr>
          <p:txBody>
            <a:bodyPr/>
            <a:lstStyle/>
            <a:p/>
          </p:txBody>
        </p:sp>
        <p:sp>
          <p:nvSpPr>
            <p:cNvPr id="52" name="rc52"/>
            <p:cNvSpPr/>
            <p:nvPr/>
          </p:nvSpPr>
          <p:spPr>
            <a:xfrm>
              <a:off x="1946086" y="3675151"/>
              <a:ext cx="235719" cy="176339"/>
            </a:xfrm>
            <a:prstGeom prst="rect">
              <a:avLst/>
            </a:prstGeom>
            <a:solidFill>
              <a:srgbClr val="B3B3B3">
                <a:alpha val="85098"/>
              </a:srgbClr>
            </a:solidFill>
          </p:spPr>
          <p:txBody>
            <a:bodyPr/>
            <a:lstStyle/>
            <a:p/>
          </p:txBody>
        </p:sp>
        <p:sp>
          <p:nvSpPr>
            <p:cNvPr id="53" name="rc53"/>
            <p:cNvSpPr/>
            <p:nvPr/>
          </p:nvSpPr>
          <p:spPr>
            <a:xfrm>
              <a:off x="2207996" y="4098121"/>
              <a:ext cx="235719" cy="0"/>
            </a:xfrm>
            <a:prstGeom prst="rect">
              <a:avLst/>
            </a:prstGeom>
            <a:solidFill>
              <a:srgbClr val="B3B3B3">
                <a:alpha val="85098"/>
              </a:srgbClr>
            </a:solidFill>
          </p:spPr>
          <p:txBody>
            <a:bodyPr/>
            <a:lstStyle/>
            <a:p/>
          </p:txBody>
        </p:sp>
        <p:sp>
          <p:nvSpPr>
            <p:cNvPr id="54" name="rc54"/>
            <p:cNvSpPr/>
            <p:nvPr/>
          </p:nvSpPr>
          <p:spPr>
            <a:xfrm>
              <a:off x="2469906" y="4044378"/>
              <a:ext cx="235719" cy="35808"/>
            </a:xfrm>
            <a:prstGeom prst="rect">
              <a:avLst/>
            </a:prstGeom>
            <a:solidFill>
              <a:srgbClr val="B3B3B3">
                <a:alpha val="85098"/>
              </a:srgbClr>
            </a:solidFill>
          </p:spPr>
          <p:txBody>
            <a:bodyPr/>
            <a:lstStyle/>
            <a:p/>
          </p:txBody>
        </p:sp>
        <p:sp>
          <p:nvSpPr>
            <p:cNvPr id="55" name="rc55"/>
            <p:cNvSpPr/>
            <p:nvPr/>
          </p:nvSpPr>
          <p:spPr>
            <a:xfrm>
              <a:off x="2731817" y="4028748"/>
              <a:ext cx="235719" cy="52349"/>
            </a:xfrm>
            <a:prstGeom prst="rect">
              <a:avLst/>
            </a:prstGeom>
            <a:solidFill>
              <a:srgbClr val="B3B3B3">
                <a:alpha val="85098"/>
              </a:srgbClr>
            </a:solidFill>
          </p:spPr>
          <p:txBody>
            <a:bodyPr/>
            <a:lstStyle/>
            <a:p/>
          </p:txBody>
        </p:sp>
        <p:sp>
          <p:nvSpPr>
            <p:cNvPr id="56" name="rc56"/>
            <p:cNvSpPr/>
            <p:nvPr/>
          </p:nvSpPr>
          <p:spPr>
            <a:xfrm>
              <a:off x="2993727" y="4010601"/>
              <a:ext cx="235719" cy="0"/>
            </a:xfrm>
            <a:prstGeom prst="rect">
              <a:avLst/>
            </a:prstGeom>
            <a:solidFill>
              <a:srgbClr val="B3B3B3">
                <a:alpha val="85098"/>
              </a:srgbClr>
            </a:solidFill>
          </p:spPr>
          <p:txBody>
            <a:bodyPr/>
            <a:lstStyle/>
            <a:p/>
          </p:txBody>
        </p:sp>
        <p:sp>
          <p:nvSpPr>
            <p:cNvPr id="57" name="rc57"/>
            <p:cNvSpPr/>
            <p:nvPr/>
          </p:nvSpPr>
          <p:spPr>
            <a:xfrm>
              <a:off x="3255637" y="3970533"/>
              <a:ext cx="235719" cy="0"/>
            </a:xfrm>
            <a:prstGeom prst="rect">
              <a:avLst/>
            </a:prstGeom>
            <a:solidFill>
              <a:srgbClr val="B3B3B3">
                <a:alpha val="85098"/>
              </a:srgbClr>
            </a:solidFill>
          </p:spPr>
          <p:txBody>
            <a:bodyPr/>
            <a:lstStyle/>
            <a:p/>
          </p:txBody>
        </p:sp>
        <p:sp>
          <p:nvSpPr>
            <p:cNvPr id="58" name="rc58"/>
            <p:cNvSpPr/>
            <p:nvPr/>
          </p:nvSpPr>
          <p:spPr>
            <a:xfrm>
              <a:off x="3517547" y="3985396"/>
              <a:ext cx="235719" cy="74629"/>
            </a:xfrm>
            <a:prstGeom prst="rect">
              <a:avLst/>
            </a:prstGeom>
            <a:solidFill>
              <a:srgbClr val="B3B3B3">
                <a:alpha val="85098"/>
              </a:srgbClr>
            </a:solidFill>
          </p:spPr>
          <p:txBody>
            <a:bodyPr/>
            <a:lstStyle/>
            <a:p/>
          </p:txBody>
        </p:sp>
        <p:sp>
          <p:nvSpPr>
            <p:cNvPr id="59" name="rc59"/>
            <p:cNvSpPr/>
            <p:nvPr/>
          </p:nvSpPr>
          <p:spPr>
            <a:xfrm>
              <a:off x="3779457" y="4040809"/>
              <a:ext cx="235719" cy="18796"/>
            </a:xfrm>
            <a:prstGeom prst="rect">
              <a:avLst/>
            </a:prstGeom>
            <a:solidFill>
              <a:srgbClr val="B3B3B3">
                <a:alpha val="85098"/>
              </a:srgbClr>
            </a:solidFill>
          </p:spPr>
          <p:txBody>
            <a:bodyPr/>
            <a:lstStyle/>
            <a:p/>
          </p:txBody>
        </p:sp>
        <p:sp>
          <p:nvSpPr>
            <p:cNvPr id="60" name="rc60"/>
            <p:cNvSpPr/>
            <p:nvPr/>
          </p:nvSpPr>
          <p:spPr>
            <a:xfrm>
              <a:off x="4041368" y="3983783"/>
              <a:ext cx="235719" cy="0"/>
            </a:xfrm>
            <a:prstGeom prst="rect">
              <a:avLst/>
            </a:prstGeom>
            <a:solidFill>
              <a:srgbClr val="B3B3B3">
                <a:alpha val="85098"/>
              </a:srgbClr>
            </a:solidFill>
          </p:spPr>
          <p:txBody>
            <a:bodyPr/>
            <a:lstStyle/>
            <a:p/>
          </p:txBody>
        </p:sp>
        <p:sp>
          <p:nvSpPr>
            <p:cNvPr id="61" name="rc61"/>
            <p:cNvSpPr/>
            <p:nvPr/>
          </p:nvSpPr>
          <p:spPr>
            <a:xfrm>
              <a:off x="4303278" y="4019464"/>
              <a:ext cx="235719" cy="38613"/>
            </a:xfrm>
            <a:prstGeom prst="rect">
              <a:avLst/>
            </a:prstGeom>
            <a:solidFill>
              <a:srgbClr val="B3B3B3">
                <a:alpha val="85098"/>
              </a:srgbClr>
            </a:solidFill>
          </p:spPr>
          <p:txBody>
            <a:bodyPr/>
            <a:lstStyle/>
            <a:p/>
          </p:txBody>
        </p:sp>
        <p:sp>
          <p:nvSpPr>
            <p:cNvPr id="62" name="rc62"/>
            <p:cNvSpPr/>
            <p:nvPr/>
          </p:nvSpPr>
          <p:spPr>
            <a:xfrm>
              <a:off x="4565188" y="4056373"/>
              <a:ext cx="235719" cy="39749"/>
            </a:xfrm>
            <a:prstGeom prst="rect">
              <a:avLst/>
            </a:prstGeom>
            <a:solidFill>
              <a:srgbClr val="B3B3B3">
                <a:alpha val="85098"/>
              </a:srgbClr>
            </a:solidFill>
          </p:spPr>
          <p:txBody>
            <a:bodyPr/>
            <a:lstStyle/>
            <a:p/>
          </p:txBody>
        </p:sp>
        <p:sp>
          <p:nvSpPr>
            <p:cNvPr id="63" name="rc63"/>
            <p:cNvSpPr/>
            <p:nvPr/>
          </p:nvSpPr>
          <p:spPr>
            <a:xfrm>
              <a:off x="4827098" y="3291525"/>
              <a:ext cx="235719" cy="482617"/>
            </a:xfrm>
            <a:prstGeom prst="rect">
              <a:avLst/>
            </a:prstGeom>
            <a:solidFill>
              <a:srgbClr val="B3B3B3">
                <a:alpha val="85098"/>
              </a:srgbClr>
            </a:solidFill>
          </p:spPr>
          <p:txBody>
            <a:bodyPr/>
            <a:lstStyle/>
            <a:p/>
          </p:txBody>
        </p:sp>
        <p:sp>
          <p:nvSpPr>
            <p:cNvPr id="64" name="rc64"/>
            <p:cNvSpPr/>
            <p:nvPr/>
          </p:nvSpPr>
          <p:spPr>
            <a:xfrm>
              <a:off x="5089008" y="4009753"/>
              <a:ext cx="235719" cy="0"/>
            </a:xfrm>
            <a:prstGeom prst="rect">
              <a:avLst/>
            </a:prstGeom>
            <a:solidFill>
              <a:srgbClr val="B3B3B3">
                <a:alpha val="85098"/>
              </a:srgbClr>
            </a:solidFill>
          </p:spPr>
          <p:txBody>
            <a:bodyPr/>
            <a:lstStyle/>
            <a:p/>
          </p:txBody>
        </p:sp>
        <p:sp>
          <p:nvSpPr>
            <p:cNvPr id="65" name="rc65"/>
            <p:cNvSpPr/>
            <p:nvPr/>
          </p:nvSpPr>
          <p:spPr>
            <a:xfrm>
              <a:off x="5350919" y="4052044"/>
              <a:ext cx="235719" cy="21318"/>
            </a:xfrm>
            <a:prstGeom prst="rect">
              <a:avLst/>
            </a:prstGeom>
            <a:solidFill>
              <a:srgbClr val="B3B3B3">
                <a:alpha val="85098"/>
              </a:srgbClr>
            </a:solidFill>
          </p:spPr>
          <p:txBody>
            <a:bodyPr/>
            <a:lstStyle/>
            <a:p/>
          </p:txBody>
        </p:sp>
        <p:sp>
          <p:nvSpPr>
            <p:cNvPr id="66" name="rc66"/>
            <p:cNvSpPr/>
            <p:nvPr/>
          </p:nvSpPr>
          <p:spPr>
            <a:xfrm>
              <a:off x="5612829" y="4035169"/>
              <a:ext cx="235719" cy="0"/>
            </a:xfrm>
            <a:prstGeom prst="rect">
              <a:avLst/>
            </a:prstGeom>
            <a:solidFill>
              <a:srgbClr val="B3B3B3">
                <a:alpha val="85098"/>
              </a:srgbClr>
            </a:solidFill>
          </p:spPr>
          <p:txBody>
            <a:bodyPr/>
            <a:lstStyle/>
            <a:p/>
          </p:txBody>
        </p:sp>
        <p:sp>
          <p:nvSpPr>
            <p:cNvPr id="67" name="rc67"/>
            <p:cNvSpPr/>
            <p:nvPr/>
          </p:nvSpPr>
          <p:spPr>
            <a:xfrm>
              <a:off x="5874739" y="3997113"/>
              <a:ext cx="235719" cy="79256"/>
            </a:xfrm>
            <a:prstGeom prst="rect">
              <a:avLst/>
            </a:prstGeom>
            <a:solidFill>
              <a:srgbClr val="B3B3B3">
                <a:alpha val="85098"/>
              </a:srgbClr>
            </a:solidFill>
          </p:spPr>
          <p:txBody>
            <a:bodyPr/>
            <a:lstStyle/>
            <a:p/>
          </p:txBody>
        </p:sp>
        <p:sp>
          <p:nvSpPr>
            <p:cNvPr id="68" name="rc68"/>
            <p:cNvSpPr/>
            <p:nvPr/>
          </p:nvSpPr>
          <p:spPr>
            <a:xfrm>
              <a:off x="6136649" y="3654689"/>
              <a:ext cx="235719" cy="55357"/>
            </a:xfrm>
            <a:prstGeom prst="rect">
              <a:avLst/>
            </a:prstGeom>
            <a:solidFill>
              <a:srgbClr val="B3B3B3">
                <a:alpha val="85098"/>
              </a:srgbClr>
            </a:solidFill>
          </p:spPr>
          <p:txBody>
            <a:bodyPr/>
            <a:lstStyle/>
            <a:p/>
          </p:txBody>
        </p:sp>
        <p:sp>
          <p:nvSpPr>
            <p:cNvPr id="69" name="rc69"/>
            <p:cNvSpPr/>
            <p:nvPr/>
          </p:nvSpPr>
          <p:spPr>
            <a:xfrm>
              <a:off x="6398559" y="3910010"/>
              <a:ext cx="235719" cy="131082"/>
            </a:xfrm>
            <a:prstGeom prst="rect">
              <a:avLst/>
            </a:prstGeom>
            <a:solidFill>
              <a:srgbClr val="B3B3B3">
                <a:alpha val="85098"/>
              </a:srgbClr>
            </a:solidFill>
          </p:spPr>
          <p:txBody>
            <a:bodyPr/>
            <a:lstStyle/>
            <a:p/>
          </p:txBody>
        </p:sp>
        <p:sp>
          <p:nvSpPr>
            <p:cNvPr id="70" name="rc70"/>
            <p:cNvSpPr/>
            <p:nvPr/>
          </p:nvSpPr>
          <p:spPr>
            <a:xfrm>
              <a:off x="6660470" y="4004620"/>
              <a:ext cx="235719" cy="37125"/>
            </a:xfrm>
            <a:prstGeom prst="rect">
              <a:avLst/>
            </a:prstGeom>
            <a:solidFill>
              <a:srgbClr val="B3B3B3">
                <a:alpha val="85098"/>
              </a:srgbClr>
            </a:solidFill>
          </p:spPr>
          <p:txBody>
            <a:bodyPr/>
            <a:lstStyle/>
            <a:p/>
          </p:txBody>
        </p:sp>
        <p:sp>
          <p:nvSpPr>
            <p:cNvPr id="71" name="rc71"/>
            <p:cNvSpPr/>
            <p:nvPr/>
          </p:nvSpPr>
          <p:spPr>
            <a:xfrm>
              <a:off x="6922380" y="3808045"/>
              <a:ext cx="235719" cy="72459"/>
            </a:xfrm>
            <a:prstGeom prst="rect">
              <a:avLst/>
            </a:prstGeom>
            <a:solidFill>
              <a:srgbClr val="B3B3B3">
                <a:alpha val="85098"/>
              </a:srgbClr>
            </a:solidFill>
          </p:spPr>
          <p:txBody>
            <a:bodyPr/>
            <a:lstStyle/>
            <a:p/>
          </p:txBody>
        </p:sp>
        <p:sp>
          <p:nvSpPr>
            <p:cNvPr id="72" name="rc72"/>
            <p:cNvSpPr/>
            <p:nvPr/>
          </p:nvSpPr>
          <p:spPr>
            <a:xfrm>
              <a:off x="7184290" y="3956877"/>
              <a:ext cx="235719" cy="17680"/>
            </a:xfrm>
            <a:prstGeom prst="rect">
              <a:avLst/>
            </a:prstGeom>
            <a:solidFill>
              <a:srgbClr val="B3B3B3">
                <a:alpha val="85098"/>
              </a:srgbClr>
            </a:solidFill>
          </p:spPr>
          <p:txBody>
            <a:bodyPr/>
            <a:lstStyle/>
            <a:p/>
          </p:txBody>
        </p:sp>
        <p:sp>
          <p:nvSpPr>
            <p:cNvPr id="73" name="rc73"/>
            <p:cNvSpPr/>
            <p:nvPr/>
          </p:nvSpPr>
          <p:spPr>
            <a:xfrm>
              <a:off x="7446200" y="3512175"/>
              <a:ext cx="235719" cy="258780"/>
            </a:xfrm>
            <a:prstGeom prst="rect">
              <a:avLst/>
            </a:prstGeom>
            <a:solidFill>
              <a:srgbClr val="B3B3B3">
                <a:alpha val="85098"/>
              </a:srgbClr>
            </a:solidFill>
          </p:spPr>
          <p:txBody>
            <a:bodyPr/>
            <a:lstStyle/>
            <a:p/>
          </p:txBody>
        </p:sp>
        <p:sp>
          <p:nvSpPr>
            <p:cNvPr id="74" name="rc74"/>
            <p:cNvSpPr/>
            <p:nvPr/>
          </p:nvSpPr>
          <p:spPr>
            <a:xfrm>
              <a:off x="7708110" y="4065431"/>
              <a:ext cx="235719" cy="33710"/>
            </a:xfrm>
            <a:prstGeom prst="rect">
              <a:avLst/>
            </a:prstGeom>
            <a:solidFill>
              <a:srgbClr val="B3B3B3">
                <a:alpha val="85098"/>
              </a:srgbClr>
            </a:solidFill>
          </p:spPr>
          <p:txBody>
            <a:bodyPr/>
            <a:lstStyle/>
            <a:p/>
          </p:txBody>
        </p:sp>
        <p:sp>
          <p:nvSpPr>
            <p:cNvPr id="75" name="rc75"/>
            <p:cNvSpPr/>
            <p:nvPr/>
          </p:nvSpPr>
          <p:spPr>
            <a:xfrm>
              <a:off x="7970021" y="4066429"/>
              <a:ext cx="235719" cy="33044"/>
            </a:xfrm>
            <a:prstGeom prst="rect">
              <a:avLst/>
            </a:prstGeom>
            <a:solidFill>
              <a:srgbClr val="B3B3B3">
                <a:alpha val="85098"/>
              </a:srgbClr>
            </a:solidFill>
          </p:spPr>
          <p:txBody>
            <a:bodyPr/>
            <a:lstStyle/>
            <a:p/>
          </p:txBody>
        </p:sp>
        <p:sp>
          <p:nvSpPr>
            <p:cNvPr id="76" name="pl76"/>
            <p:cNvSpPr/>
            <p:nvPr/>
          </p:nvSpPr>
          <p:spPr>
            <a:xfrm>
              <a:off x="1540125" y="2075428"/>
              <a:ext cx="6547754" cy="432847"/>
            </a:xfrm>
            <a:custGeom>
              <a:avLst/>
              <a:pathLst>
                <a:path w="6547754" h="432847">
                  <a:moveTo>
                    <a:pt x="0" y="41223"/>
                  </a:moveTo>
                  <a:lnTo>
                    <a:pt x="261910" y="0"/>
                  </a:lnTo>
                  <a:lnTo>
                    <a:pt x="523820" y="288565"/>
                  </a:lnTo>
                  <a:lnTo>
                    <a:pt x="785730" y="0"/>
                  </a:lnTo>
                  <a:lnTo>
                    <a:pt x="1047640" y="20611"/>
                  </a:lnTo>
                  <a:lnTo>
                    <a:pt x="1309550" y="20611"/>
                  </a:lnTo>
                  <a:lnTo>
                    <a:pt x="1571461" y="103059"/>
                  </a:lnTo>
                  <a:lnTo>
                    <a:pt x="1833371" y="144282"/>
                  </a:lnTo>
                  <a:lnTo>
                    <a:pt x="2095281" y="41223"/>
                  </a:lnTo>
                  <a:lnTo>
                    <a:pt x="2357191" y="41223"/>
                  </a:lnTo>
                  <a:lnTo>
                    <a:pt x="2619101" y="123670"/>
                  </a:lnTo>
                  <a:lnTo>
                    <a:pt x="2881012" y="41223"/>
                  </a:lnTo>
                  <a:lnTo>
                    <a:pt x="3142922" y="0"/>
                  </a:lnTo>
                  <a:lnTo>
                    <a:pt x="3404832" y="329788"/>
                  </a:lnTo>
                  <a:lnTo>
                    <a:pt x="3666742" y="82447"/>
                  </a:lnTo>
                  <a:lnTo>
                    <a:pt x="3928652" y="20611"/>
                  </a:lnTo>
                  <a:lnTo>
                    <a:pt x="4190563" y="61835"/>
                  </a:lnTo>
                  <a:lnTo>
                    <a:pt x="4452473" y="20611"/>
                  </a:lnTo>
                  <a:lnTo>
                    <a:pt x="4714383" y="432847"/>
                  </a:lnTo>
                  <a:lnTo>
                    <a:pt x="4976293" y="61835"/>
                  </a:lnTo>
                  <a:lnTo>
                    <a:pt x="5238203" y="61835"/>
                  </a:lnTo>
                  <a:lnTo>
                    <a:pt x="5500114" y="247341"/>
                  </a:lnTo>
                  <a:lnTo>
                    <a:pt x="5762024" y="144282"/>
                  </a:lnTo>
                  <a:lnTo>
                    <a:pt x="6023934" y="391624"/>
                  </a:lnTo>
                  <a:lnTo>
                    <a:pt x="6285844" y="0"/>
                  </a:lnTo>
                  <a:lnTo>
                    <a:pt x="6547754" y="0"/>
                  </a:lnTo>
                </a:path>
              </a:pathLst>
            </a:custGeom>
            <a:ln w="27101" cap="flat">
              <a:solidFill>
                <a:srgbClr val="0058AB">
                  <a:alpha val="100000"/>
                </a:srgbClr>
              </a:solidFill>
              <a:prstDash val="solid"/>
              <a:round/>
            </a:ln>
          </p:spPr>
          <p:txBody>
            <a:bodyPr/>
            <a:lstStyle/>
            <a:p/>
          </p:txBody>
        </p:sp>
        <p:sp>
          <p:nvSpPr>
            <p:cNvPr id="77" name="pl77"/>
            <p:cNvSpPr/>
            <p:nvPr/>
          </p:nvSpPr>
          <p:spPr>
            <a:xfrm>
              <a:off x="1540125" y="2075428"/>
              <a:ext cx="6547754" cy="824472"/>
            </a:xfrm>
            <a:custGeom>
              <a:avLst/>
              <a:pathLst>
                <a:path w="6547754" h="824472">
                  <a:moveTo>
                    <a:pt x="0" y="61835"/>
                  </a:moveTo>
                  <a:lnTo>
                    <a:pt x="261910" y="61835"/>
                  </a:lnTo>
                  <a:lnTo>
                    <a:pt x="523820" y="494683"/>
                  </a:lnTo>
                  <a:lnTo>
                    <a:pt x="785730" y="0"/>
                  </a:lnTo>
                  <a:lnTo>
                    <a:pt x="1047640" y="61835"/>
                  </a:lnTo>
                  <a:lnTo>
                    <a:pt x="1309550" y="82447"/>
                  </a:lnTo>
                  <a:lnTo>
                    <a:pt x="1571461" y="103059"/>
                  </a:lnTo>
                  <a:lnTo>
                    <a:pt x="1833371" y="144282"/>
                  </a:lnTo>
                  <a:lnTo>
                    <a:pt x="2095281" y="123670"/>
                  </a:lnTo>
                  <a:lnTo>
                    <a:pt x="2357191" y="61835"/>
                  </a:lnTo>
                  <a:lnTo>
                    <a:pt x="2619101" y="123670"/>
                  </a:lnTo>
                  <a:lnTo>
                    <a:pt x="2881012" y="82447"/>
                  </a:lnTo>
                  <a:lnTo>
                    <a:pt x="3142922" y="41223"/>
                  </a:lnTo>
                  <a:lnTo>
                    <a:pt x="3404832" y="824472"/>
                  </a:lnTo>
                  <a:lnTo>
                    <a:pt x="3666742" y="82447"/>
                  </a:lnTo>
                  <a:lnTo>
                    <a:pt x="3928652" y="41223"/>
                  </a:lnTo>
                  <a:lnTo>
                    <a:pt x="4190563" y="61835"/>
                  </a:lnTo>
                  <a:lnTo>
                    <a:pt x="4452473" y="103059"/>
                  </a:lnTo>
                  <a:lnTo>
                    <a:pt x="4714383" y="494683"/>
                  </a:lnTo>
                  <a:lnTo>
                    <a:pt x="4976293" y="206118"/>
                  </a:lnTo>
                  <a:lnTo>
                    <a:pt x="5238203" y="103059"/>
                  </a:lnTo>
                  <a:lnTo>
                    <a:pt x="5500114" y="329788"/>
                  </a:lnTo>
                  <a:lnTo>
                    <a:pt x="5762024" y="164894"/>
                  </a:lnTo>
                  <a:lnTo>
                    <a:pt x="6023934" y="700801"/>
                  </a:lnTo>
                  <a:lnTo>
                    <a:pt x="6285844" y="41223"/>
                  </a:lnTo>
                  <a:lnTo>
                    <a:pt x="6547754" y="41223"/>
                  </a:lnTo>
                </a:path>
              </a:pathLst>
            </a:custGeom>
            <a:ln w="27101" cap="flat">
              <a:solidFill>
                <a:srgbClr val="F26A21">
                  <a:alpha val="100000"/>
                </a:srgbClr>
              </a:solidFill>
              <a:prstDash val="solid"/>
              <a:round/>
            </a:ln>
          </p:spPr>
          <p:txBody>
            <a:bodyPr/>
            <a:lstStyle/>
            <a:p/>
          </p:txBody>
        </p:sp>
        <p:sp>
          <p:nvSpPr>
            <p:cNvPr id="78" name="tx78"/>
            <p:cNvSpPr/>
            <p:nvPr/>
          </p:nvSpPr>
          <p:spPr>
            <a:xfrm>
              <a:off x="147983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78938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98938"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540848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5612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71803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979950"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724186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503770"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776568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275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47983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0" name="tx90"/>
            <p:cNvSpPr/>
            <p:nvPr/>
          </p:nvSpPr>
          <p:spPr>
            <a:xfrm>
              <a:off x="278938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1" name="tx91"/>
            <p:cNvSpPr/>
            <p:nvPr/>
          </p:nvSpPr>
          <p:spPr>
            <a:xfrm>
              <a:off x="409893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2" name="tx92"/>
            <p:cNvSpPr/>
            <p:nvPr/>
          </p:nvSpPr>
          <p:spPr>
            <a:xfrm>
              <a:off x="5408489"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6456129"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4" name="tx94"/>
            <p:cNvSpPr/>
            <p:nvPr/>
          </p:nvSpPr>
          <p:spPr>
            <a:xfrm>
              <a:off x="6718039"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5" name="tx95"/>
            <p:cNvSpPr/>
            <p:nvPr/>
          </p:nvSpPr>
          <p:spPr>
            <a:xfrm>
              <a:off x="6979950"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6" name="tx96"/>
            <p:cNvSpPr/>
            <p:nvPr/>
          </p:nvSpPr>
          <p:spPr>
            <a:xfrm>
              <a:off x="724186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7" name="tx97"/>
            <p:cNvSpPr/>
            <p:nvPr/>
          </p:nvSpPr>
          <p:spPr>
            <a:xfrm>
              <a:off x="7503770"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98" name="tx98"/>
            <p:cNvSpPr/>
            <p:nvPr/>
          </p:nvSpPr>
          <p:spPr>
            <a:xfrm>
              <a:off x="776568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9" name="tx99"/>
            <p:cNvSpPr/>
            <p:nvPr/>
          </p:nvSpPr>
          <p:spPr>
            <a:xfrm>
              <a:off x="80275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0" name="tx100"/>
            <p:cNvSpPr/>
            <p:nvPr/>
          </p:nvSpPr>
          <p:spPr>
            <a:xfrm>
              <a:off x="1479836" y="40511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1" name="tx101"/>
            <p:cNvSpPr/>
            <p:nvPr/>
          </p:nvSpPr>
          <p:spPr>
            <a:xfrm>
              <a:off x="2789387" y="405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2" name="tx102"/>
            <p:cNvSpPr/>
            <p:nvPr/>
          </p:nvSpPr>
          <p:spPr>
            <a:xfrm>
              <a:off x="4068793" y="40094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03" name="tx103"/>
            <p:cNvSpPr/>
            <p:nvPr/>
          </p:nvSpPr>
          <p:spPr>
            <a:xfrm>
              <a:off x="5408489" y="40541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4" name="tx104"/>
            <p:cNvSpPr/>
            <p:nvPr/>
          </p:nvSpPr>
          <p:spPr>
            <a:xfrm>
              <a:off x="6456129" y="4038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5" name="tx105"/>
            <p:cNvSpPr/>
            <p:nvPr/>
          </p:nvSpPr>
          <p:spPr>
            <a:xfrm>
              <a:off x="6718039" y="4038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6" name="tx106"/>
            <p:cNvSpPr/>
            <p:nvPr/>
          </p:nvSpPr>
          <p:spPr>
            <a:xfrm>
              <a:off x="6949805" y="39578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07" name="tx107"/>
            <p:cNvSpPr/>
            <p:nvPr/>
          </p:nvSpPr>
          <p:spPr>
            <a:xfrm>
              <a:off x="7211715" y="400616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08" name="tx108"/>
            <p:cNvSpPr/>
            <p:nvPr/>
          </p:nvSpPr>
          <p:spPr>
            <a:xfrm>
              <a:off x="7473625" y="390435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109" name="tx109"/>
            <p:cNvSpPr/>
            <p:nvPr/>
          </p:nvSpPr>
          <p:spPr>
            <a:xfrm>
              <a:off x="7765680" y="40670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0" name="tx110"/>
            <p:cNvSpPr/>
            <p:nvPr/>
          </p:nvSpPr>
          <p:spPr>
            <a:xfrm>
              <a:off x="8027590" y="40672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1" name="tx111"/>
            <p:cNvSpPr/>
            <p:nvPr/>
          </p:nvSpPr>
          <p:spPr>
            <a:xfrm>
              <a:off x="1479836" y="4016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2" name="tx112"/>
            <p:cNvSpPr/>
            <p:nvPr/>
          </p:nvSpPr>
          <p:spPr>
            <a:xfrm>
              <a:off x="2789387" y="40158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3" name="tx113"/>
            <p:cNvSpPr/>
            <p:nvPr/>
          </p:nvSpPr>
          <p:spPr>
            <a:xfrm>
              <a:off x="5408489" y="40235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4" name="tx114"/>
            <p:cNvSpPr/>
            <p:nvPr/>
          </p:nvSpPr>
          <p:spPr>
            <a:xfrm>
              <a:off x="6425984" y="39351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15" name="tx115"/>
            <p:cNvSpPr/>
            <p:nvPr/>
          </p:nvSpPr>
          <p:spPr>
            <a:xfrm>
              <a:off x="6718039" y="3982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6" name="tx116"/>
            <p:cNvSpPr/>
            <p:nvPr/>
          </p:nvSpPr>
          <p:spPr>
            <a:xfrm>
              <a:off x="6979950" y="38051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7" name="tx117"/>
            <p:cNvSpPr/>
            <p:nvPr/>
          </p:nvSpPr>
          <p:spPr>
            <a:xfrm>
              <a:off x="7241860" y="39266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8" name="tx118"/>
            <p:cNvSpPr/>
            <p:nvPr/>
          </p:nvSpPr>
          <p:spPr>
            <a:xfrm>
              <a:off x="7473625" y="36011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119" name="tx119"/>
            <p:cNvSpPr/>
            <p:nvPr/>
          </p:nvSpPr>
          <p:spPr>
            <a:xfrm>
              <a:off x="7765680" y="40431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20" name="tx120"/>
            <p:cNvSpPr/>
            <p:nvPr/>
          </p:nvSpPr>
          <p:spPr>
            <a:xfrm>
              <a:off x="8027590" y="40425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21" name="tx121"/>
            <p:cNvSpPr/>
            <p:nvPr/>
          </p:nvSpPr>
          <p:spPr>
            <a:xfrm>
              <a:off x="1479836" y="392958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2" name="tx122"/>
            <p:cNvSpPr/>
            <p:nvPr/>
          </p:nvSpPr>
          <p:spPr>
            <a:xfrm>
              <a:off x="2789387" y="3910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23" name="tx123"/>
            <p:cNvSpPr/>
            <p:nvPr/>
          </p:nvSpPr>
          <p:spPr>
            <a:xfrm>
              <a:off x="4068793" y="38657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a:t>
              </a:r>
            </a:p>
          </p:txBody>
        </p:sp>
        <p:sp>
          <p:nvSpPr>
            <p:cNvPr id="124" name="tx124"/>
            <p:cNvSpPr/>
            <p:nvPr/>
          </p:nvSpPr>
          <p:spPr>
            <a:xfrm>
              <a:off x="5408489" y="39340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5" name="tx125"/>
            <p:cNvSpPr/>
            <p:nvPr/>
          </p:nvSpPr>
          <p:spPr>
            <a:xfrm>
              <a:off x="6425984" y="37919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a:t>
              </a:r>
            </a:p>
          </p:txBody>
        </p:sp>
        <p:sp>
          <p:nvSpPr>
            <p:cNvPr id="126" name="tx126"/>
            <p:cNvSpPr/>
            <p:nvPr/>
          </p:nvSpPr>
          <p:spPr>
            <a:xfrm>
              <a:off x="6718039" y="38865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7" name="tx127"/>
            <p:cNvSpPr/>
            <p:nvPr/>
          </p:nvSpPr>
          <p:spPr>
            <a:xfrm>
              <a:off x="6949805" y="369132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244</a:t>
              </a:r>
            </a:p>
          </p:txBody>
        </p:sp>
        <p:sp>
          <p:nvSpPr>
            <p:cNvPr id="128" name="tx128"/>
            <p:cNvSpPr/>
            <p:nvPr/>
          </p:nvSpPr>
          <p:spPr>
            <a:xfrm>
              <a:off x="7211715" y="38388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a:t>
              </a:r>
            </a:p>
          </p:txBody>
        </p:sp>
        <p:sp>
          <p:nvSpPr>
            <p:cNvPr id="129" name="tx129"/>
            <p:cNvSpPr/>
            <p:nvPr/>
          </p:nvSpPr>
          <p:spPr>
            <a:xfrm>
              <a:off x="7473625" y="33941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479</a:t>
              </a:r>
            </a:p>
          </p:txBody>
        </p:sp>
        <p:sp>
          <p:nvSpPr>
            <p:cNvPr id="130" name="tx130"/>
            <p:cNvSpPr/>
            <p:nvPr/>
          </p:nvSpPr>
          <p:spPr>
            <a:xfrm>
              <a:off x="7765680" y="3947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31" name="tx131"/>
            <p:cNvSpPr/>
            <p:nvPr/>
          </p:nvSpPr>
          <p:spPr>
            <a:xfrm>
              <a:off x="8027590" y="39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32" name="tx132"/>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694200" y="34337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4" name="tx134"/>
            <p:cNvSpPr/>
            <p:nvPr/>
          </p:nvSpPr>
          <p:spPr>
            <a:xfrm>
              <a:off x="577692" y="280354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5" name="tx135"/>
            <p:cNvSpPr/>
            <p:nvPr/>
          </p:nvSpPr>
          <p:spPr>
            <a:xfrm>
              <a:off x="577692" y="217337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729166" y="4979579"/>
              <a:ext cx="201456" cy="201456"/>
            </a:xfrm>
            <a:prstGeom prst="rect">
              <a:avLst/>
            </a:prstGeom>
            <a:solidFill>
              <a:srgbClr val="B3B3B3">
                <a:alpha val="85098"/>
              </a:srgbClr>
            </a:solidFill>
          </p:spPr>
          <p:txBody>
            <a:bodyPr/>
            <a:lstStyle/>
            <a:p/>
          </p:txBody>
        </p:sp>
        <p:sp>
          <p:nvSpPr>
            <p:cNvPr id="159" name="rc159"/>
            <p:cNvSpPr/>
            <p:nvPr/>
          </p:nvSpPr>
          <p:spPr>
            <a:xfrm>
              <a:off x="5631320" y="4979579"/>
              <a:ext cx="201456" cy="201456"/>
            </a:xfrm>
            <a:prstGeom prst="rect">
              <a:avLst/>
            </a:prstGeom>
            <a:solidFill>
              <a:srgbClr val="1CABE2">
                <a:alpha val="85098"/>
              </a:srgbClr>
            </a:solidFill>
          </p:spPr>
          <p:txBody>
            <a:bodyPr/>
            <a:lstStyle/>
            <a:p/>
          </p:txBody>
        </p:sp>
        <p:sp>
          <p:nvSpPr>
            <p:cNvPr id="160" name="tx160"/>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1083092" y="1594448"/>
              <a:ext cx="158423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Viet Nam, 2000-2025</a:t>
              </a:r>
            </a:p>
          </p:txBody>
        </p:sp>
        <p:sp>
          <p:nvSpPr>
            <p:cNvPr id="164" name="pl164"/>
            <p:cNvSpPr/>
            <p:nvPr/>
          </p:nvSpPr>
          <p:spPr>
            <a:xfrm>
              <a:off x="245988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3513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1037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8" name="pl168"/>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9" name="pl169"/>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0" name="pl170"/>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9751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7275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64799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422266" y="5726143"/>
              <a:ext cx="2466717" cy="119033"/>
            </a:xfrm>
            <a:prstGeom prst="rect">
              <a:avLst/>
            </a:prstGeom>
            <a:solidFill>
              <a:srgbClr val="1CABE2">
                <a:alpha val="85098"/>
              </a:srgbClr>
            </a:solidFill>
          </p:spPr>
          <p:txBody>
            <a:bodyPr/>
            <a:lstStyle/>
            <a:p/>
          </p:txBody>
        </p:sp>
        <p:sp>
          <p:nvSpPr>
            <p:cNvPr id="175" name="rc175"/>
            <p:cNvSpPr/>
            <p:nvPr/>
          </p:nvSpPr>
          <p:spPr>
            <a:xfrm>
              <a:off x="1422266" y="5577352"/>
              <a:ext cx="555086" cy="119033"/>
            </a:xfrm>
            <a:prstGeom prst="rect">
              <a:avLst/>
            </a:prstGeom>
            <a:solidFill>
              <a:srgbClr val="1CABE2">
                <a:alpha val="85098"/>
              </a:srgbClr>
            </a:solidFill>
          </p:spPr>
          <p:txBody>
            <a:bodyPr/>
            <a:lstStyle/>
            <a:p/>
          </p:txBody>
        </p:sp>
        <p:sp>
          <p:nvSpPr>
            <p:cNvPr id="176" name="rc176"/>
            <p:cNvSpPr/>
            <p:nvPr/>
          </p:nvSpPr>
          <p:spPr>
            <a:xfrm>
              <a:off x="1422266" y="5428560"/>
              <a:ext cx="544128" cy="119033"/>
            </a:xfrm>
            <a:prstGeom prst="rect">
              <a:avLst/>
            </a:prstGeom>
            <a:solidFill>
              <a:srgbClr val="1CABE2">
                <a:alpha val="85098"/>
              </a:srgbClr>
            </a:solidFill>
          </p:spPr>
          <p:txBody>
            <a:bodyPr/>
            <a:lstStyle/>
            <a:p/>
          </p:txBody>
        </p:sp>
        <p:sp>
          <p:nvSpPr>
            <p:cNvPr id="177" name="rc177"/>
            <p:cNvSpPr/>
            <p:nvPr/>
          </p:nvSpPr>
          <p:spPr>
            <a:xfrm>
              <a:off x="3888984" y="5726143"/>
              <a:ext cx="4316756" cy="119033"/>
            </a:xfrm>
            <a:prstGeom prst="rect">
              <a:avLst/>
            </a:prstGeom>
            <a:solidFill>
              <a:srgbClr val="B3B3B3">
                <a:alpha val="85098"/>
              </a:srgbClr>
            </a:solidFill>
          </p:spPr>
          <p:txBody>
            <a:bodyPr/>
            <a:lstStyle/>
            <a:p/>
          </p:txBody>
        </p:sp>
        <p:sp>
          <p:nvSpPr>
            <p:cNvPr id="178" name="rc178"/>
            <p:cNvSpPr/>
            <p:nvPr/>
          </p:nvSpPr>
          <p:spPr>
            <a:xfrm>
              <a:off x="1977352" y="5577352"/>
              <a:ext cx="1110130" cy="119033"/>
            </a:xfrm>
            <a:prstGeom prst="rect">
              <a:avLst/>
            </a:prstGeom>
            <a:solidFill>
              <a:srgbClr val="B3B3B3">
                <a:alpha val="85098"/>
              </a:srgbClr>
            </a:solidFill>
          </p:spPr>
          <p:txBody>
            <a:bodyPr/>
            <a:lstStyle/>
            <a:p/>
          </p:txBody>
        </p:sp>
        <p:sp>
          <p:nvSpPr>
            <p:cNvPr id="179" name="rc179"/>
            <p:cNvSpPr/>
            <p:nvPr/>
          </p:nvSpPr>
          <p:spPr>
            <a:xfrm>
              <a:off x="1966395" y="5428560"/>
              <a:ext cx="1088216" cy="119033"/>
            </a:xfrm>
            <a:prstGeom prst="rect">
              <a:avLst/>
            </a:prstGeom>
            <a:solidFill>
              <a:srgbClr val="B3B3B3">
                <a:alpha val="85098"/>
              </a:srgbClr>
            </a:solidFill>
          </p:spPr>
          <p:txBody>
            <a:bodyPr/>
            <a:lstStyle/>
            <a:p/>
          </p:txBody>
        </p:sp>
        <p:sp>
          <p:nvSpPr>
            <p:cNvPr id="180" name="tx180"/>
            <p:cNvSpPr/>
            <p:nvPr/>
          </p:nvSpPr>
          <p:spPr>
            <a:xfrm>
              <a:off x="8350421"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163.4</a:t>
              </a:r>
            </a:p>
          </p:txBody>
        </p:sp>
        <p:sp>
          <p:nvSpPr>
            <p:cNvPr id="181" name="tx181"/>
            <p:cNvSpPr/>
            <p:nvPr/>
          </p:nvSpPr>
          <p:spPr>
            <a:xfrm>
              <a:off x="3200009"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40.1</a:t>
              </a:r>
            </a:p>
          </p:txBody>
        </p:sp>
        <p:sp>
          <p:nvSpPr>
            <p:cNvPr id="182" name="tx182"/>
            <p:cNvSpPr/>
            <p:nvPr/>
          </p:nvSpPr>
          <p:spPr>
            <a:xfrm>
              <a:off x="3167138"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39.3</a:t>
              </a:r>
            </a:p>
          </p:txBody>
        </p:sp>
        <p:sp>
          <p:nvSpPr>
            <p:cNvPr id="183" name="tx183"/>
            <p:cNvSpPr/>
            <p:nvPr/>
          </p:nvSpPr>
          <p:spPr>
            <a:xfrm>
              <a:off x="254309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59.4</a:t>
              </a:r>
            </a:p>
          </p:txBody>
        </p:sp>
        <p:sp>
          <p:nvSpPr>
            <p:cNvPr id="184" name="tx184"/>
            <p:cNvSpPr/>
            <p:nvPr/>
          </p:nvSpPr>
          <p:spPr>
            <a:xfrm>
              <a:off x="1587282"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85" name="tx185"/>
            <p:cNvSpPr/>
            <p:nvPr/>
          </p:nvSpPr>
          <p:spPr>
            <a:xfrm>
              <a:off x="1581803"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13.1</a:t>
              </a:r>
            </a:p>
          </p:txBody>
        </p:sp>
        <p:sp>
          <p:nvSpPr>
            <p:cNvPr id="186" name="tx186"/>
            <p:cNvSpPr/>
            <p:nvPr/>
          </p:nvSpPr>
          <p:spPr>
            <a:xfrm>
              <a:off x="5950898" y="574252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104</a:t>
              </a:r>
            </a:p>
          </p:txBody>
        </p:sp>
        <p:sp>
          <p:nvSpPr>
            <p:cNvPr id="187" name="tx187"/>
            <p:cNvSpPr/>
            <p:nvPr/>
          </p:nvSpPr>
          <p:spPr>
            <a:xfrm>
              <a:off x="241989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26.8</a:t>
              </a:r>
            </a:p>
          </p:txBody>
        </p:sp>
        <p:sp>
          <p:nvSpPr>
            <p:cNvPr id="188" name="tx188"/>
            <p:cNvSpPr/>
            <p:nvPr/>
          </p:nvSpPr>
          <p:spPr>
            <a:xfrm>
              <a:off x="2397976"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26.2</a:t>
              </a:r>
            </a:p>
          </p:txBody>
        </p:sp>
        <p:sp>
          <p:nvSpPr>
            <p:cNvPr id="189" name="tx189"/>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37322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4" name="tx194"/>
            <p:cNvSpPr/>
            <p:nvPr/>
          </p:nvSpPr>
          <p:spPr>
            <a:xfrm>
              <a:off x="540962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5" name="tx195"/>
            <p:cNvSpPr/>
            <p:nvPr/>
          </p:nvSpPr>
          <p:spPr>
            <a:xfrm>
              <a:off x="748486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96" name="tx196"/>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7" name="tx19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9" name="tx19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Viet Nam.
In 2025, DTP1 coverage in Viet Nam remained constant 99%. The number of children missing out on any DTP vaccination (zero-dose children) remained constant at from 13,000 in 2024 to 13,000 in 2025.
DTP3 coverage remained constant 97% in 2025, leaving 39,000 children vulnerable to vaccine-preventable diseases.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97%, leaving 39,000 children un- or under-vaccinated, including 13,000 zero-dose and 26,000 with only partial protection.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59298"/>
            </a:xfrm>
            <a:custGeom>
              <a:avLst/>
              <a:pathLst>
                <a:path w="3397293" h="459298">
                  <a:moveTo>
                    <a:pt x="0" y="43742"/>
                  </a:moveTo>
                  <a:lnTo>
                    <a:pt x="135891" y="0"/>
                  </a:lnTo>
                  <a:lnTo>
                    <a:pt x="271783" y="306198"/>
                  </a:lnTo>
                  <a:lnTo>
                    <a:pt x="407675" y="0"/>
                  </a:lnTo>
                  <a:lnTo>
                    <a:pt x="543566" y="21871"/>
                  </a:lnTo>
                  <a:lnTo>
                    <a:pt x="679458" y="21871"/>
                  </a:lnTo>
                  <a:lnTo>
                    <a:pt x="815350" y="109356"/>
                  </a:lnTo>
                  <a:lnTo>
                    <a:pt x="951242" y="153099"/>
                  </a:lnTo>
                  <a:lnTo>
                    <a:pt x="1087133" y="43742"/>
                  </a:lnTo>
                  <a:lnTo>
                    <a:pt x="1223025" y="43742"/>
                  </a:lnTo>
                  <a:lnTo>
                    <a:pt x="1358917" y="131228"/>
                  </a:lnTo>
                  <a:lnTo>
                    <a:pt x="1494809" y="43742"/>
                  </a:lnTo>
                  <a:lnTo>
                    <a:pt x="1630700" y="0"/>
                  </a:lnTo>
                  <a:lnTo>
                    <a:pt x="1766592" y="349941"/>
                  </a:lnTo>
                  <a:lnTo>
                    <a:pt x="1902484" y="87485"/>
                  </a:lnTo>
                  <a:lnTo>
                    <a:pt x="2038375" y="21871"/>
                  </a:lnTo>
                  <a:lnTo>
                    <a:pt x="2174267" y="65614"/>
                  </a:lnTo>
                  <a:lnTo>
                    <a:pt x="2310159" y="21871"/>
                  </a:lnTo>
                  <a:lnTo>
                    <a:pt x="2446051" y="459298"/>
                  </a:lnTo>
                  <a:lnTo>
                    <a:pt x="2581942" y="65614"/>
                  </a:lnTo>
                  <a:lnTo>
                    <a:pt x="2717834" y="65614"/>
                  </a:lnTo>
                  <a:lnTo>
                    <a:pt x="2853726" y="262456"/>
                  </a:lnTo>
                  <a:lnTo>
                    <a:pt x="2989618" y="153099"/>
                  </a:lnTo>
                  <a:lnTo>
                    <a:pt x="3125509" y="415555"/>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59298"/>
            </a:xfrm>
            <a:custGeom>
              <a:avLst/>
              <a:pathLst>
                <a:path w="3397293" h="459298">
                  <a:moveTo>
                    <a:pt x="0" y="43742"/>
                  </a:moveTo>
                  <a:lnTo>
                    <a:pt x="135891" y="0"/>
                  </a:lnTo>
                  <a:lnTo>
                    <a:pt x="271783" y="306198"/>
                  </a:lnTo>
                  <a:lnTo>
                    <a:pt x="407675" y="0"/>
                  </a:lnTo>
                  <a:lnTo>
                    <a:pt x="543566" y="21871"/>
                  </a:lnTo>
                  <a:lnTo>
                    <a:pt x="679458" y="21871"/>
                  </a:lnTo>
                  <a:lnTo>
                    <a:pt x="815350" y="109356"/>
                  </a:lnTo>
                  <a:lnTo>
                    <a:pt x="951242" y="153099"/>
                  </a:lnTo>
                  <a:lnTo>
                    <a:pt x="1087133" y="43742"/>
                  </a:lnTo>
                  <a:lnTo>
                    <a:pt x="1223025" y="43742"/>
                  </a:lnTo>
                  <a:lnTo>
                    <a:pt x="1358917" y="131228"/>
                  </a:lnTo>
                  <a:lnTo>
                    <a:pt x="1494809" y="43742"/>
                  </a:lnTo>
                  <a:lnTo>
                    <a:pt x="1630700" y="0"/>
                  </a:lnTo>
                  <a:lnTo>
                    <a:pt x="1766592" y="349941"/>
                  </a:lnTo>
                  <a:lnTo>
                    <a:pt x="1902484" y="87485"/>
                  </a:lnTo>
                  <a:lnTo>
                    <a:pt x="2038375" y="21871"/>
                  </a:lnTo>
                  <a:lnTo>
                    <a:pt x="2174267" y="65614"/>
                  </a:lnTo>
                  <a:lnTo>
                    <a:pt x="2310159" y="21871"/>
                  </a:lnTo>
                  <a:lnTo>
                    <a:pt x="2446051" y="459298"/>
                  </a:lnTo>
                  <a:lnTo>
                    <a:pt x="2581942" y="65614"/>
                  </a:lnTo>
                  <a:lnTo>
                    <a:pt x="2717834" y="65614"/>
                  </a:lnTo>
                  <a:lnTo>
                    <a:pt x="2853726" y="262456"/>
                  </a:lnTo>
                  <a:lnTo>
                    <a:pt x="2989618" y="153099"/>
                  </a:lnTo>
                  <a:lnTo>
                    <a:pt x="3125509" y="415555"/>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59298"/>
            </a:xfrm>
            <a:custGeom>
              <a:avLst/>
              <a:pathLst>
                <a:path w="3397293" h="459298">
                  <a:moveTo>
                    <a:pt x="0" y="43742"/>
                  </a:moveTo>
                  <a:lnTo>
                    <a:pt x="135891" y="0"/>
                  </a:lnTo>
                  <a:lnTo>
                    <a:pt x="271783" y="306198"/>
                  </a:lnTo>
                  <a:lnTo>
                    <a:pt x="407675" y="0"/>
                  </a:lnTo>
                  <a:lnTo>
                    <a:pt x="543566" y="21871"/>
                  </a:lnTo>
                  <a:lnTo>
                    <a:pt x="679458" y="21871"/>
                  </a:lnTo>
                  <a:lnTo>
                    <a:pt x="815350" y="109356"/>
                  </a:lnTo>
                  <a:lnTo>
                    <a:pt x="951242" y="153099"/>
                  </a:lnTo>
                  <a:lnTo>
                    <a:pt x="1087133" y="43742"/>
                  </a:lnTo>
                  <a:lnTo>
                    <a:pt x="1223025" y="43742"/>
                  </a:lnTo>
                  <a:lnTo>
                    <a:pt x="1358917" y="131228"/>
                  </a:lnTo>
                  <a:lnTo>
                    <a:pt x="1494809" y="43742"/>
                  </a:lnTo>
                  <a:lnTo>
                    <a:pt x="1630700" y="0"/>
                  </a:lnTo>
                  <a:lnTo>
                    <a:pt x="1766592" y="349941"/>
                  </a:lnTo>
                  <a:lnTo>
                    <a:pt x="1902484" y="87485"/>
                  </a:lnTo>
                  <a:lnTo>
                    <a:pt x="2038375" y="21871"/>
                  </a:lnTo>
                  <a:lnTo>
                    <a:pt x="2174267" y="65614"/>
                  </a:lnTo>
                  <a:lnTo>
                    <a:pt x="2310159" y="21871"/>
                  </a:lnTo>
                  <a:lnTo>
                    <a:pt x="2446051" y="459298"/>
                  </a:lnTo>
                  <a:lnTo>
                    <a:pt x="2581942" y="65614"/>
                  </a:lnTo>
                  <a:lnTo>
                    <a:pt x="2717834" y="65614"/>
                  </a:lnTo>
                  <a:lnTo>
                    <a:pt x="2853726" y="262456"/>
                  </a:lnTo>
                  <a:lnTo>
                    <a:pt x="2989618" y="153099"/>
                  </a:lnTo>
                  <a:lnTo>
                    <a:pt x="3125509" y="415555"/>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90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90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1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6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133" y="499074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60" name="tx60"/>
            <p:cNvSpPr/>
            <p:nvPr/>
          </p:nvSpPr>
          <p:spPr>
            <a:xfrm>
              <a:off x="28592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71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27746" y="1405107"/>
              <a:ext cx="25837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Viet Nam, 2000-2025</a:t>
              </a:r>
            </a:p>
          </p:txBody>
        </p:sp>
        <p:sp>
          <p:nvSpPr>
            <p:cNvPr id="63" name="pl63"/>
            <p:cNvSpPr/>
            <p:nvPr/>
          </p:nvSpPr>
          <p:spPr>
            <a:xfrm>
              <a:off x="5267799" y="38374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966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55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67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262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85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504006"/>
              <a:ext cx="3397293" cy="1555687"/>
            </a:xfrm>
            <a:custGeom>
              <a:avLst/>
              <a:pathLst>
                <a:path w="3397293" h="1555687">
                  <a:moveTo>
                    <a:pt x="0" y="148160"/>
                  </a:moveTo>
                  <a:lnTo>
                    <a:pt x="135891" y="0"/>
                  </a:lnTo>
                  <a:lnTo>
                    <a:pt x="271783" y="1037125"/>
                  </a:lnTo>
                  <a:lnTo>
                    <a:pt x="407675" y="0"/>
                  </a:lnTo>
                  <a:lnTo>
                    <a:pt x="543566" y="74080"/>
                  </a:lnTo>
                  <a:lnTo>
                    <a:pt x="679458" y="74080"/>
                  </a:lnTo>
                  <a:lnTo>
                    <a:pt x="815350" y="370401"/>
                  </a:lnTo>
                  <a:lnTo>
                    <a:pt x="951242" y="518562"/>
                  </a:lnTo>
                  <a:lnTo>
                    <a:pt x="1087133" y="148160"/>
                  </a:lnTo>
                  <a:lnTo>
                    <a:pt x="1223025" y="148160"/>
                  </a:lnTo>
                  <a:lnTo>
                    <a:pt x="1358917" y="444482"/>
                  </a:lnTo>
                  <a:lnTo>
                    <a:pt x="1494809" y="148160"/>
                  </a:lnTo>
                  <a:lnTo>
                    <a:pt x="1630700" y="0"/>
                  </a:lnTo>
                  <a:lnTo>
                    <a:pt x="1766592" y="1185286"/>
                  </a:lnTo>
                  <a:lnTo>
                    <a:pt x="1902484" y="296321"/>
                  </a:lnTo>
                  <a:lnTo>
                    <a:pt x="2038375" y="74080"/>
                  </a:lnTo>
                  <a:lnTo>
                    <a:pt x="2174267" y="222241"/>
                  </a:lnTo>
                  <a:lnTo>
                    <a:pt x="2310159" y="74080"/>
                  </a:lnTo>
                  <a:lnTo>
                    <a:pt x="2446051" y="1555687"/>
                  </a:lnTo>
                  <a:lnTo>
                    <a:pt x="2581942" y="222241"/>
                  </a:lnTo>
                  <a:lnTo>
                    <a:pt x="2717834" y="222241"/>
                  </a:lnTo>
                  <a:lnTo>
                    <a:pt x="2853726" y="888964"/>
                  </a:lnTo>
                  <a:lnTo>
                    <a:pt x="2989618" y="518562"/>
                  </a:lnTo>
                  <a:lnTo>
                    <a:pt x="3125509" y="1407527"/>
                  </a:lnTo>
                  <a:lnTo>
                    <a:pt x="3261401" y="0"/>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26248"/>
              <a:ext cx="3397293" cy="666723"/>
            </a:xfrm>
            <a:custGeom>
              <a:avLst/>
              <a:pathLst>
                <a:path w="3397293" h="666723">
                  <a:moveTo>
                    <a:pt x="0" y="666723"/>
                  </a:moveTo>
                  <a:lnTo>
                    <a:pt x="135891" y="592643"/>
                  </a:lnTo>
                  <a:lnTo>
                    <a:pt x="271783" y="592643"/>
                  </a:lnTo>
                  <a:lnTo>
                    <a:pt x="407675" y="518562"/>
                  </a:lnTo>
                  <a:lnTo>
                    <a:pt x="543566" y="444482"/>
                  </a:lnTo>
                  <a:lnTo>
                    <a:pt x="679458" y="370401"/>
                  </a:lnTo>
                  <a:lnTo>
                    <a:pt x="815350" y="296321"/>
                  </a:lnTo>
                  <a:lnTo>
                    <a:pt x="951242" y="296321"/>
                  </a:lnTo>
                  <a:lnTo>
                    <a:pt x="1087133" y="222241"/>
                  </a:lnTo>
                  <a:lnTo>
                    <a:pt x="1223025" y="148160"/>
                  </a:lnTo>
                  <a:lnTo>
                    <a:pt x="1358917" y="148160"/>
                  </a:lnTo>
                  <a:lnTo>
                    <a:pt x="1494809" y="74080"/>
                  </a:lnTo>
                  <a:lnTo>
                    <a:pt x="1630700" y="148160"/>
                  </a:lnTo>
                  <a:lnTo>
                    <a:pt x="1766592" y="148160"/>
                  </a:lnTo>
                  <a:lnTo>
                    <a:pt x="1902484" y="148160"/>
                  </a:lnTo>
                  <a:lnTo>
                    <a:pt x="2038375" y="148160"/>
                  </a:lnTo>
                  <a:lnTo>
                    <a:pt x="2174267" y="74080"/>
                  </a:lnTo>
                  <a:lnTo>
                    <a:pt x="2310159" y="74080"/>
                  </a:lnTo>
                  <a:lnTo>
                    <a:pt x="2446051" y="74080"/>
                  </a:lnTo>
                  <a:lnTo>
                    <a:pt x="2581942" y="0"/>
                  </a:lnTo>
                  <a:lnTo>
                    <a:pt x="2717834" y="222241"/>
                  </a:lnTo>
                  <a:lnTo>
                    <a:pt x="2853726" y="370401"/>
                  </a:lnTo>
                  <a:lnTo>
                    <a:pt x="2989618" y="148160"/>
                  </a:lnTo>
                  <a:lnTo>
                    <a:pt x="3125509" y="148160"/>
                  </a:lnTo>
                  <a:lnTo>
                    <a:pt x="3261401" y="148160"/>
                  </a:lnTo>
                  <a:lnTo>
                    <a:pt x="3397293" y="7408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78087"/>
              <a:ext cx="3397293" cy="740803"/>
            </a:xfrm>
            <a:custGeom>
              <a:avLst/>
              <a:pathLst>
                <a:path w="3397293" h="740803">
                  <a:moveTo>
                    <a:pt x="0" y="370401"/>
                  </a:moveTo>
                  <a:lnTo>
                    <a:pt x="135891" y="444482"/>
                  </a:lnTo>
                  <a:lnTo>
                    <a:pt x="271783" y="518562"/>
                  </a:lnTo>
                  <a:lnTo>
                    <a:pt x="407675" y="444482"/>
                  </a:lnTo>
                  <a:lnTo>
                    <a:pt x="543566" y="370401"/>
                  </a:lnTo>
                  <a:lnTo>
                    <a:pt x="679458" y="370401"/>
                  </a:lnTo>
                  <a:lnTo>
                    <a:pt x="815350" y="148160"/>
                  </a:lnTo>
                  <a:lnTo>
                    <a:pt x="951242" y="148160"/>
                  </a:lnTo>
                  <a:lnTo>
                    <a:pt x="1087133" y="74080"/>
                  </a:lnTo>
                  <a:lnTo>
                    <a:pt x="1223025" y="74080"/>
                  </a:lnTo>
                  <a:lnTo>
                    <a:pt x="1358917" y="74080"/>
                  </a:lnTo>
                  <a:lnTo>
                    <a:pt x="1494809" y="74080"/>
                  </a:lnTo>
                  <a:lnTo>
                    <a:pt x="1630700" y="0"/>
                  </a:lnTo>
                  <a:lnTo>
                    <a:pt x="1766592" y="74080"/>
                  </a:lnTo>
                  <a:lnTo>
                    <a:pt x="1902484" y="74080"/>
                  </a:lnTo>
                  <a:lnTo>
                    <a:pt x="2038375" y="74080"/>
                  </a:lnTo>
                  <a:lnTo>
                    <a:pt x="2174267" y="74080"/>
                  </a:lnTo>
                  <a:lnTo>
                    <a:pt x="2310159" y="74080"/>
                  </a:lnTo>
                  <a:lnTo>
                    <a:pt x="2446051" y="148160"/>
                  </a:lnTo>
                  <a:lnTo>
                    <a:pt x="2581942" y="148160"/>
                  </a:lnTo>
                  <a:lnTo>
                    <a:pt x="2717834" y="296321"/>
                  </a:lnTo>
                  <a:lnTo>
                    <a:pt x="2853726" y="740803"/>
                  </a:lnTo>
                  <a:lnTo>
                    <a:pt x="2989618" y="222241"/>
                  </a:lnTo>
                  <a:lnTo>
                    <a:pt x="3125509" y="444482"/>
                  </a:lnTo>
                  <a:lnTo>
                    <a:pt x="3261401" y="444482"/>
                  </a:lnTo>
                  <a:lnTo>
                    <a:pt x="3397293" y="444482"/>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2624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504006"/>
              <a:ext cx="3397293" cy="1555687"/>
            </a:xfrm>
            <a:custGeom>
              <a:avLst/>
              <a:pathLst>
                <a:path w="3397293" h="1555687">
                  <a:moveTo>
                    <a:pt x="0" y="148160"/>
                  </a:moveTo>
                  <a:lnTo>
                    <a:pt x="135891" y="0"/>
                  </a:lnTo>
                  <a:lnTo>
                    <a:pt x="271783" y="1037125"/>
                  </a:lnTo>
                  <a:lnTo>
                    <a:pt x="407675" y="0"/>
                  </a:lnTo>
                  <a:lnTo>
                    <a:pt x="543566" y="74080"/>
                  </a:lnTo>
                  <a:lnTo>
                    <a:pt x="679458" y="74080"/>
                  </a:lnTo>
                  <a:lnTo>
                    <a:pt x="815350" y="370401"/>
                  </a:lnTo>
                  <a:lnTo>
                    <a:pt x="951242" y="518562"/>
                  </a:lnTo>
                  <a:lnTo>
                    <a:pt x="1087133" y="148160"/>
                  </a:lnTo>
                  <a:lnTo>
                    <a:pt x="1223025" y="148160"/>
                  </a:lnTo>
                  <a:lnTo>
                    <a:pt x="1358917" y="444482"/>
                  </a:lnTo>
                  <a:lnTo>
                    <a:pt x="1494809" y="148160"/>
                  </a:lnTo>
                  <a:lnTo>
                    <a:pt x="1630700" y="0"/>
                  </a:lnTo>
                  <a:lnTo>
                    <a:pt x="1766592" y="1185286"/>
                  </a:lnTo>
                  <a:lnTo>
                    <a:pt x="1902484" y="296321"/>
                  </a:lnTo>
                  <a:lnTo>
                    <a:pt x="2038375" y="74080"/>
                  </a:lnTo>
                  <a:lnTo>
                    <a:pt x="2174267" y="222241"/>
                  </a:lnTo>
                  <a:lnTo>
                    <a:pt x="2310159" y="74080"/>
                  </a:lnTo>
                  <a:lnTo>
                    <a:pt x="2446051" y="1555687"/>
                  </a:lnTo>
                  <a:lnTo>
                    <a:pt x="2581942" y="222241"/>
                  </a:lnTo>
                  <a:lnTo>
                    <a:pt x="2717834" y="222241"/>
                  </a:lnTo>
                  <a:lnTo>
                    <a:pt x="2853726" y="888964"/>
                  </a:lnTo>
                  <a:lnTo>
                    <a:pt x="2989618" y="518562"/>
                  </a:lnTo>
                  <a:lnTo>
                    <a:pt x="3125509" y="1407527"/>
                  </a:lnTo>
                  <a:lnTo>
                    <a:pt x="3261401" y="0"/>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311397"/>
              <a:ext cx="0" cy="340769"/>
            </a:xfrm>
            <a:custGeom>
              <a:avLst/>
              <a:pathLst>
                <a:path w="0" h="340769">
                  <a:moveTo>
                    <a:pt x="0" y="34076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311397"/>
              <a:ext cx="0" cy="266689"/>
            </a:xfrm>
            <a:custGeom>
              <a:avLst/>
              <a:pathLst>
                <a:path w="0" h="266689">
                  <a:moveTo>
                    <a:pt x="0" y="26668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311397"/>
              <a:ext cx="0" cy="637091"/>
            </a:xfrm>
            <a:custGeom>
              <a:avLst/>
              <a:pathLst>
                <a:path w="0" h="637091">
                  <a:moveTo>
                    <a:pt x="0" y="63709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311397"/>
              <a:ext cx="0" cy="266689"/>
            </a:xfrm>
            <a:custGeom>
              <a:avLst/>
              <a:pathLst>
                <a:path w="0" h="266689">
                  <a:moveTo>
                    <a:pt x="0" y="26668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311397"/>
              <a:ext cx="0" cy="414850"/>
            </a:xfrm>
            <a:custGeom>
              <a:avLst/>
              <a:pathLst>
                <a:path w="0" h="414850">
                  <a:moveTo>
                    <a:pt x="0" y="41485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311397"/>
              <a:ext cx="0" cy="192608"/>
            </a:xfrm>
            <a:custGeom>
              <a:avLst/>
              <a:pathLst>
                <a:path w="0" h="192608">
                  <a:moveTo>
                    <a:pt x="0" y="1926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311397"/>
              <a:ext cx="0" cy="192608"/>
            </a:xfrm>
            <a:custGeom>
              <a:avLst/>
              <a:pathLst>
                <a:path w="0" h="192608">
                  <a:moveTo>
                    <a:pt x="0" y="1926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504006"/>
              <a:ext cx="3397293" cy="1555687"/>
            </a:xfrm>
            <a:custGeom>
              <a:avLst/>
              <a:pathLst>
                <a:path w="3397293" h="1555687">
                  <a:moveTo>
                    <a:pt x="0" y="148160"/>
                  </a:moveTo>
                  <a:lnTo>
                    <a:pt x="135891" y="0"/>
                  </a:lnTo>
                  <a:lnTo>
                    <a:pt x="271783" y="1037125"/>
                  </a:lnTo>
                  <a:lnTo>
                    <a:pt x="407675" y="0"/>
                  </a:lnTo>
                  <a:lnTo>
                    <a:pt x="543566" y="74080"/>
                  </a:lnTo>
                  <a:lnTo>
                    <a:pt x="679458" y="74080"/>
                  </a:lnTo>
                  <a:lnTo>
                    <a:pt x="815350" y="370401"/>
                  </a:lnTo>
                  <a:lnTo>
                    <a:pt x="951242" y="518562"/>
                  </a:lnTo>
                  <a:lnTo>
                    <a:pt x="1087133" y="148160"/>
                  </a:lnTo>
                  <a:lnTo>
                    <a:pt x="1223025" y="148160"/>
                  </a:lnTo>
                  <a:lnTo>
                    <a:pt x="1358917" y="444482"/>
                  </a:lnTo>
                  <a:lnTo>
                    <a:pt x="1494809" y="148160"/>
                  </a:lnTo>
                  <a:lnTo>
                    <a:pt x="1630700" y="0"/>
                  </a:lnTo>
                  <a:lnTo>
                    <a:pt x="1766592" y="1185286"/>
                  </a:lnTo>
                  <a:lnTo>
                    <a:pt x="1902484" y="296321"/>
                  </a:lnTo>
                  <a:lnTo>
                    <a:pt x="2038375" y="74080"/>
                  </a:lnTo>
                  <a:lnTo>
                    <a:pt x="2174267" y="222241"/>
                  </a:lnTo>
                  <a:lnTo>
                    <a:pt x="2310159" y="74080"/>
                  </a:lnTo>
                  <a:lnTo>
                    <a:pt x="2446051" y="1555687"/>
                  </a:lnTo>
                  <a:lnTo>
                    <a:pt x="2581942" y="222241"/>
                  </a:lnTo>
                  <a:lnTo>
                    <a:pt x="2717834" y="222241"/>
                  </a:lnTo>
                  <a:lnTo>
                    <a:pt x="2853726" y="888964"/>
                  </a:lnTo>
                  <a:lnTo>
                    <a:pt x="2989618" y="518562"/>
                  </a:lnTo>
                  <a:lnTo>
                    <a:pt x="3125509" y="1407527"/>
                  </a:lnTo>
                  <a:lnTo>
                    <a:pt x="3261401" y="0"/>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407519" y="22426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0" name="tx90"/>
            <p:cNvSpPr/>
            <p:nvPr/>
          </p:nvSpPr>
          <p:spPr>
            <a:xfrm>
              <a:off x="6086977" y="22426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748386" y="224127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445895" y="22426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989462" y="22413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24127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804812" y="224127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7612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98377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8" name="tx98"/>
            <p:cNvSpPr/>
            <p:nvPr/>
          </p:nvSpPr>
          <p:spPr>
            <a:xfrm>
              <a:off x="5003259" y="3414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6741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933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757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757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088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713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42832" y="499074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114" name="tx114"/>
            <p:cNvSpPr/>
            <p:nvPr/>
          </p:nvSpPr>
          <p:spPr>
            <a:xfrm>
              <a:off x="71759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3841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5491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0129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476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7810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2448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7087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7321564" cy="114824"/>
            </a:xfrm>
            <a:prstGeom prst="rect">
              <a:avLst/>
            </a:prstGeom>
            <a:solidFill>
              <a:srgbClr val="1CABE2">
                <a:alpha val="80000"/>
              </a:srgbClr>
            </a:solidFill>
          </p:spPr>
          <p:txBody>
            <a:bodyPr/>
            <a:lstStyle/>
            <a:p/>
          </p:txBody>
        </p:sp>
        <p:sp>
          <p:nvSpPr>
            <p:cNvPr id="128" name="rc128"/>
            <p:cNvSpPr/>
            <p:nvPr/>
          </p:nvSpPr>
          <p:spPr>
            <a:xfrm>
              <a:off x="1317178" y="5743865"/>
              <a:ext cx="1647573" cy="114824"/>
            </a:xfrm>
            <a:prstGeom prst="rect">
              <a:avLst/>
            </a:prstGeom>
            <a:solidFill>
              <a:srgbClr val="1CABE2">
                <a:alpha val="80000"/>
              </a:srgbClr>
            </a:solidFill>
          </p:spPr>
          <p:txBody>
            <a:bodyPr/>
            <a:lstStyle/>
            <a:p/>
          </p:txBody>
        </p:sp>
        <p:sp>
          <p:nvSpPr>
            <p:cNvPr id="129" name="rc129"/>
            <p:cNvSpPr/>
            <p:nvPr/>
          </p:nvSpPr>
          <p:spPr>
            <a:xfrm>
              <a:off x="1317178" y="5600334"/>
              <a:ext cx="1615051" cy="114824"/>
            </a:xfrm>
            <a:prstGeom prst="rect">
              <a:avLst/>
            </a:prstGeom>
            <a:solidFill>
              <a:srgbClr val="1CABE2">
                <a:alpha val="80000"/>
              </a:srgbClr>
            </a:solidFill>
          </p:spPr>
          <p:txBody>
            <a:bodyPr/>
            <a:lstStyle/>
            <a:p/>
          </p:txBody>
        </p:sp>
        <p:sp>
          <p:nvSpPr>
            <p:cNvPr id="130" name="tx130"/>
            <p:cNvSpPr/>
            <p:nvPr/>
          </p:nvSpPr>
          <p:spPr>
            <a:xfrm>
              <a:off x="820770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59,000</a:t>
              </a:r>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35373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6" name="tx136"/>
            <p:cNvSpPr/>
            <p:nvPr/>
          </p:nvSpPr>
          <p:spPr>
            <a:xfrm>
              <a:off x="581758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7" name="tx137"/>
            <p:cNvSpPr/>
            <p:nvPr/>
          </p:nvSpPr>
          <p:spPr>
            <a:xfrm>
              <a:off x="828143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38" name="tx13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Viet Nam (99%) was 9 percentage points higher than the global average (90%) and 8 percentage points higher than the average across all EAPR countries (91%).
National DTP1 coverage was 3 percentage points higher than in 2019 (96%).
This equates to 13,000 zero-dose children in 2025 compared to 59,000 zero-dose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Viet Nam DTP1 coverage was 99% - this is 3 percentage points higher than in 2019 and higher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Viet Nam ranked number 21 out of 27 countries for lowest DTP1 coverage (based on tied ranks).
Viet Nam was in the top 10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Viet Nam had the highest coverage, but was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Viet Nam was in the top 20 zero-dose countries globally in 2021 but not in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Viet Nam was in the top 20 zero-dose countries globally in 2021 but not in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F26A21">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Viet Nam ranked number 4 out of 27 countries with 187,000 zero-dose children.
In 2025, Viet Nam ranked number 10 out of 27 countries with 13,000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8299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7822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67344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86866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88061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07583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27105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632698"/>
              <a:ext cx="200644" cy="1052688"/>
            </a:xfrm>
            <a:prstGeom prst="rect">
              <a:avLst/>
            </a:prstGeom>
            <a:solidFill>
              <a:srgbClr val="80BD41">
                <a:alpha val="100000"/>
              </a:srgbClr>
            </a:solidFill>
          </p:spPr>
          <p:txBody>
            <a:bodyPr/>
            <a:lstStyle/>
            <a:p/>
          </p:txBody>
        </p:sp>
        <p:sp>
          <p:nvSpPr>
            <p:cNvPr id="27" name="rc27"/>
            <p:cNvSpPr/>
            <p:nvPr/>
          </p:nvSpPr>
          <p:spPr>
            <a:xfrm>
              <a:off x="1423662" y="3588836"/>
              <a:ext cx="200644" cy="32896"/>
            </a:xfrm>
            <a:prstGeom prst="rect">
              <a:avLst/>
            </a:prstGeom>
            <a:solidFill>
              <a:srgbClr val="0058AB">
                <a:alpha val="100000"/>
              </a:srgbClr>
            </a:solidFill>
          </p:spPr>
          <p:txBody>
            <a:bodyPr/>
            <a:lstStyle/>
            <a:p/>
          </p:txBody>
        </p:sp>
        <p:sp>
          <p:nvSpPr>
            <p:cNvPr id="28" name="rc28"/>
            <p:cNvSpPr/>
            <p:nvPr/>
          </p:nvSpPr>
          <p:spPr>
            <a:xfrm>
              <a:off x="1423662" y="3621733"/>
              <a:ext cx="200644" cy="10965"/>
            </a:xfrm>
            <a:prstGeom prst="rect">
              <a:avLst/>
            </a:prstGeom>
            <a:solidFill>
              <a:srgbClr val="1CABE2">
                <a:alpha val="100000"/>
              </a:srgbClr>
            </a:solidFill>
          </p:spPr>
          <p:txBody>
            <a:bodyPr/>
            <a:lstStyle/>
            <a:p/>
          </p:txBody>
        </p:sp>
        <p:sp>
          <p:nvSpPr>
            <p:cNvPr id="29" name="rc29"/>
            <p:cNvSpPr/>
            <p:nvPr/>
          </p:nvSpPr>
          <p:spPr>
            <a:xfrm>
              <a:off x="1646600" y="3614589"/>
              <a:ext cx="200644" cy="1070797"/>
            </a:xfrm>
            <a:prstGeom prst="rect">
              <a:avLst/>
            </a:prstGeom>
            <a:solidFill>
              <a:srgbClr val="80BD41">
                <a:alpha val="100000"/>
              </a:srgbClr>
            </a:solidFill>
          </p:spPr>
          <p:txBody>
            <a:bodyPr/>
            <a:lstStyle/>
            <a:p/>
          </p:txBody>
        </p:sp>
        <p:sp>
          <p:nvSpPr>
            <p:cNvPr id="30" name="rc30"/>
            <p:cNvSpPr/>
            <p:nvPr/>
          </p:nvSpPr>
          <p:spPr>
            <a:xfrm>
              <a:off x="1646600" y="3569972"/>
              <a:ext cx="200644" cy="11154"/>
            </a:xfrm>
            <a:prstGeom prst="rect">
              <a:avLst/>
            </a:prstGeom>
            <a:solidFill>
              <a:srgbClr val="0058AB">
                <a:alpha val="100000"/>
              </a:srgbClr>
            </a:solidFill>
          </p:spPr>
          <p:txBody>
            <a:bodyPr/>
            <a:lstStyle/>
            <a:p/>
          </p:txBody>
        </p:sp>
        <p:sp>
          <p:nvSpPr>
            <p:cNvPr id="31" name="rc31"/>
            <p:cNvSpPr/>
            <p:nvPr/>
          </p:nvSpPr>
          <p:spPr>
            <a:xfrm>
              <a:off x="1646600" y="3581127"/>
              <a:ext cx="200644" cy="33462"/>
            </a:xfrm>
            <a:prstGeom prst="rect">
              <a:avLst/>
            </a:prstGeom>
            <a:solidFill>
              <a:srgbClr val="1CABE2">
                <a:alpha val="100000"/>
              </a:srgbClr>
            </a:solidFill>
          </p:spPr>
          <p:txBody>
            <a:bodyPr/>
            <a:lstStyle/>
            <a:p/>
          </p:txBody>
        </p:sp>
        <p:sp>
          <p:nvSpPr>
            <p:cNvPr id="32" name="rc32"/>
            <p:cNvSpPr/>
            <p:nvPr/>
          </p:nvSpPr>
          <p:spPr>
            <a:xfrm>
              <a:off x="1869538" y="3840894"/>
              <a:ext cx="200644" cy="844492"/>
            </a:xfrm>
            <a:prstGeom prst="rect">
              <a:avLst/>
            </a:prstGeom>
            <a:solidFill>
              <a:srgbClr val="80BD41">
                <a:alpha val="100000"/>
              </a:srgbClr>
            </a:solidFill>
          </p:spPr>
          <p:txBody>
            <a:bodyPr/>
            <a:lstStyle/>
            <a:p/>
          </p:txBody>
        </p:sp>
        <p:sp>
          <p:nvSpPr>
            <p:cNvPr id="33" name="rc33"/>
            <p:cNvSpPr/>
            <p:nvPr/>
          </p:nvSpPr>
          <p:spPr>
            <a:xfrm>
              <a:off x="1869538" y="3559396"/>
              <a:ext cx="200644" cy="168898"/>
            </a:xfrm>
            <a:prstGeom prst="rect">
              <a:avLst/>
            </a:prstGeom>
            <a:solidFill>
              <a:srgbClr val="0058AB">
                <a:alpha val="100000"/>
              </a:srgbClr>
            </a:solidFill>
          </p:spPr>
          <p:txBody>
            <a:bodyPr/>
            <a:lstStyle/>
            <a:p/>
          </p:txBody>
        </p:sp>
        <p:sp>
          <p:nvSpPr>
            <p:cNvPr id="34" name="rc34"/>
            <p:cNvSpPr/>
            <p:nvPr/>
          </p:nvSpPr>
          <p:spPr>
            <a:xfrm>
              <a:off x="1869538" y="3728294"/>
              <a:ext cx="200644" cy="112599"/>
            </a:xfrm>
            <a:prstGeom prst="rect">
              <a:avLst/>
            </a:prstGeom>
            <a:solidFill>
              <a:srgbClr val="1CABE2">
                <a:alpha val="100000"/>
              </a:srgbClr>
            </a:solidFill>
          </p:spPr>
          <p:txBody>
            <a:bodyPr/>
            <a:lstStyle/>
            <a:p/>
          </p:txBody>
        </p:sp>
        <p:sp>
          <p:nvSpPr>
            <p:cNvPr id="35" name="rc35"/>
            <p:cNvSpPr/>
            <p:nvPr/>
          </p:nvSpPr>
          <p:spPr>
            <a:xfrm>
              <a:off x="2092476" y="3555288"/>
              <a:ext cx="200644" cy="1130099"/>
            </a:xfrm>
            <a:prstGeom prst="rect">
              <a:avLst/>
            </a:prstGeom>
            <a:solidFill>
              <a:srgbClr val="80BD41">
                <a:alpha val="100000"/>
              </a:srgbClr>
            </a:solidFill>
          </p:spPr>
          <p:txBody>
            <a:bodyPr/>
            <a:lstStyle/>
            <a:p/>
          </p:txBody>
        </p:sp>
        <p:sp>
          <p:nvSpPr>
            <p:cNvPr id="36" name="rc36"/>
            <p:cNvSpPr/>
            <p:nvPr/>
          </p:nvSpPr>
          <p:spPr>
            <a:xfrm>
              <a:off x="2092476" y="3543873"/>
              <a:ext cx="200644" cy="11414"/>
            </a:xfrm>
            <a:prstGeom prst="rect">
              <a:avLst/>
            </a:prstGeom>
            <a:solidFill>
              <a:srgbClr val="0058AB">
                <a:alpha val="100000"/>
              </a:srgbClr>
            </a:solidFill>
          </p:spPr>
          <p:txBody>
            <a:bodyPr/>
            <a:lstStyle/>
            <a:p/>
          </p:txBody>
        </p:sp>
        <p:sp>
          <p:nvSpPr>
            <p:cNvPr id="37" name="rc37"/>
            <p:cNvSpPr/>
            <p:nvPr/>
          </p:nvSpPr>
          <p:spPr>
            <a:xfrm>
              <a:off x="2092476" y="3555288"/>
              <a:ext cx="200644" cy="0"/>
            </a:xfrm>
            <a:prstGeom prst="rect">
              <a:avLst/>
            </a:prstGeom>
            <a:solidFill>
              <a:srgbClr val="1CABE2">
                <a:alpha val="100000"/>
              </a:srgbClr>
            </a:solidFill>
          </p:spPr>
          <p:txBody>
            <a:bodyPr/>
            <a:lstStyle/>
            <a:p/>
          </p:txBody>
        </p:sp>
        <p:sp>
          <p:nvSpPr>
            <p:cNvPr id="38" name="rc38"/>
            <p:cNvSpPr/>
            <p:nvPr/>
          </p:nvSpPr>
          <p:spPr>
            <a:xfrm>
              <a:off x="2315413" y="3587825"/>
              <a:ext cx="200644" cy="1097562"/>
            </a:xfrm>
            <a:prstGeom prst="rect">
              <a:avLst/>
            </a:prstGeom>
            <a:solidFill>
              <a:srgbClr val="80BD41">
                <a:alpha val="100000"/>
              </a:srgbClr>
            </a:solidFill>
          </p:spPr>
          <p:txBody>
            <a:bodyPr/>
            <a:lstStyle/>
            <a:p/>
          </p:txBody>
        </p:sp>
        <p:sp>
          <p:nvSpPr>
            <p:cNvPr id="39" name="rc39"/>
            <p:cNvSpPr/>
            <p:nvPr/>
          </p:nvSpPr>
          <p:spPr>
            <a:xfrm>
              <a:off x="2315413" y="3542093"/>
              <a:ext cx="200644" cy="22866"/>
            </a:xfrm>
            <a:prstGeom prst="rect">
              <a:avLst/>
            </a:prstGeom>
            <a:solidFill>
              <a:srgbClr val="0058AB">
                <a:alpha val="100000"/>
              </a:srgbClr>
            </a:solidFill>
          </p:spPr>
          <p:txBody>
            <a:bodyPr/>
            <a:lstStyle/>
            <a:p/>
          </p:txBody>
        </p:sp>
        <p:sp>
          <p:nvSpPr>
            <p:cNvPr id="40" name="rc40"/>
            <p:cNvSpPr/>
            <p:nvPr/>
          </p:nvSpPr>
          <p:spPr>
            <a:xfrm>
              <a:off x="2315413" y="3564959"/>
              <a:ext cx="200644" cy="22865"/>
            </a:xfrm>
            <a:prstGeom prst="rect">
              <a:avLst/>
            </a:prstGeom>
            <a:solidFill>
              <a:srgbClr val="1CABE2">
                <a:alpha val="100000"/>
              </a:srgbClr>
            </a:solidFill>
          </p:spPr>
          <p:txBody>
            <a:bodyPr/>
            <a:lstStyle/>
            <a:p/>
          </p:txBody>
        </p:sp>
        <p:sp>
          <p:nvSpPr>
            <p:cNvPr id="41" name="rc41"/>
            <p:cNvSpPr/>
            <p:nvPr/>
          </p:nvSpPr>
          <p:spPr>
            <a:xfrm>
              <a:off x="2538351" y="3626853"/>
              <a:ext cx="200644" cy="1058533"/>
            </a:xfrm>
            <a:prstGeom prst="rect">
              <a:avLst/>
            </a:prstGeom>
            <a:solidFill>
              <a:srgbClr val="80BD41">
                <a:alpha val="100000"/>
              </a:srgbClr>
            </a:solidFill>
          </p:spPr>
          <p:txBody>
            <a:bodyPr/>
            <a:lstStyle/>
            <a:p/>
          </p:txBody>
        </p:sp>
        <p:sp>
          <p:nvSpPr>
            <p:cNvPr id="42" name="rc42"/>
            <p:cNvSpPr/>
            <p:nvPr/>
          </p:nvSpPr>
          <p:spPr>
            <a:xfrm>
              <a:off x="2538351" y="3571141"/>
              <a:ext cx="200644" cy="22285"/>
            </a:xfrm>
            <a:prstGeom prst="rect">
              <a:avLst/>
            </a:prstGeom>
            <a:solidFill>
              <a:srgbClr val="0058AB">
                <a:alpha val="100000"/>
              </a:srgbClr>
            </a:solidFill>
          </p:spPr>
          <p:txBody>
            <a:bodyPr/>
            <a:lstStyle/>
            <a:p/>
          </p:txBody>
        </p:sp>
        <p:sp>
          <p:nvSpPr>
            <p:cNvPr id="43" name="rc43"/>
            <p:cNvSpPr/>
            <p:nvPr/>
          </p:nvSpPr>
          <p:spPr>
            <a:xfrm>
              <a:off x="2538351" y="3593426"/>
              <a:ext cx="200644" cy="33427"/>
            </a:xfrm>
            <a:prstGeom prst="rect">
              <a:avLst/>
            </a:prstGeom>
            <a:solidFill>
              <a:srgbClr val="1CABE2">
                <a:alpha val="100000"/>
              </a:srgbClr>
            </a:solidFill>
          </p:spPr>
          <p:txBody>
            <a:bodyPr/>
            <a:lstStyle/>
            <a:p/>
          </p:txBody>
        </p:sp>
        <p:sp>
          <p:nvSpPr>
            <p:cNvPr id="44" name="rc44"/>
            <p:cNvSpPr/>
            <p:nvPr/>
          </p:nvSpPr>
          <p:spPr>
            <a:xfrm>
              <a:off x="2761289" y="3631031"/>
              <a:ext cx="200644" cy="1054356"/>
            </a:xfrm>
            <a:prstGeom prst="rect">
              <a:avLst/>
            </a:prstGeom>
            <a:solidFill>
              <a:srgbClr val="80BD41">
                <a:alpha val="100000"/>
              </a:srgbClr>
            </a:solidFill>
          </p:spPr>
          <p:txBody>
            <a:bodyPr/>
            <a:lstStyle/>
            <a:p/>
          </p:txBody>
        </p:sp>
        <p:sp>
          <p:nvSpPr>
            <p:cNvPr id="45" name="rc45"/>
            <p:cNvSpPr/>
            <p:nvPr/>
          </p:nvSpPr>
          <p:spPr>
            <a:xfrm>
              <a:off x="2761289" y="3563731"/>
              <a:ext cx="200644" cy="67299"/>
            </a:xfrm>
            <a:prstGeom prst="rect">
              <a:avLst/>
            </a:prstGeom>
            <a:solidFill>
              <a:srgbClr val="0058AB">
                <a:alpha val="100000"/>
              </a:srgbClr>
            </a:solidFill>
          </p:spPr>
          <p:txBody>
            <a:bodyPr/>
            <a:lstStyle/>
            <a:p/>
          </p:txBody>
        </p:sp>
        <p:sp>
          <p:nvSpPr>
            <p:cNvPr id="46" name="rc46"/>
            <p:cNvSpPr/>
            <p:nvPr/>
          </p:nvSpPr>
          <p:spPr>
            <a:xfrm>
              <a:off x="2761289" y="3631031"/>
              <a:ext cx="200644" cy="0"/>
            </a:xfrm>
            <a:prstGeom prst="rect">
              <a:avLst/>
            </a:prstGeom>
            <a:solidFill>
              <a:srgbClr val="1CABE2">
                <a:alpha val="100000"/>
              </a:srgbClr>
            </a:solidFill>
          </p:spPr>
          <p:txBody>
            <a:bodyPr/>
            <a:lstStyle/>
            <a:p/>
          </p:txBody>
        </p:sp>
        <p:sp>
          <p:nvSpPr>
            <p:cNvPr id="47" name="rc47"/>
            <p:cNvSpPr/>
            <p:nvPr/>
          </p:nvSpPr>
          <p:spPr>
            <a:xfrm>
              <a:off x="2984227" y="3617213"/>
              <a:ext cx="200644" cy="1068174"/>
            </a:xfrm>
            <a:prstGeom prst="rect">
              <a:avLst/>
            </a:prstGeom>
            <a:solidFill>
              <a:srgbClr val="80BD41">
                <a:alpha val="100000"/>
              </a:srgbClr>
            </a:solidFill>
          </p:spPr>
          <p:txBody>
            <a:bodyPr/>
            <a:lstStyle/>
            <a:p/>
          </p:txBody>
        </p:sp>
        <p:sp>
          <p:nvSpPr>
            <p:cNvPr id="48" name="rc48"/>
            <p:cNvSpPr/>
            <p:nvPr/>
          </p:nvSpPr>
          <p:spPr>
            <a:xfrm>
              <a:off x="2984227" y="3524328"/>
              <a:ext cx="200644" cy="92884"/>
            </a:xfrm>
            <a:prstGeom prst="rect">
              <a:avLst/>
            </a:prstGeom>
            <a:solidFill>
              <a:srgbClr val="0058AB">
                <a:alpha val="100000"/>
              </a:srgbClr>
            </a:solidFill>
          </p:spPr>
          <p:txBody>
            <a:bodyPr/>
            <a:lstStyle/>
            <a:p/>
          </p:txBody>
        </p:sp>
        <p:sp>
          <p:nvSpPr>
            <p:cNvPr id="49" name="rc49"/>
            <p:cNvSpPr/>
            <p:nvPr/>
          </p:nvSpPr>
          <p:spPr>
            <a:xfrm>
              <a:off x="2984227" y="3617213"/>
              <a:ext cx="200644" cy="0"/>
            </a:xfrm>
            <a:prstGeom prst="rect">
              <a:avLst/>
            </a:prstGeom>
            <a:solidFill>
              <a:srgbClr val="1CABE2">
                <a:alpha val="100000"/>
              </a:srgbClr>
            </a:solidFill>
          </p:spPr>
          <p:txBody>
            <a:bodyPr/>
            <a:lstStyle/>
            <a:p/>
          </p:txBody>
        </p:sp>
        <p:sp>
          <p:nvSpPr>
            <p:cNvPr id="50" name="rc50"/>
            <p:cNvSpPr/>
            <p:nvPr/>
          </p:nvSpPr>
          <p:spPr>
            <a:xfrm>
              <a:off x="3207165" y="3577433"/>
              <a:ext cx="200644" cy="1107953"/>
            </a:xfrm>
            <a:prstGeom prst="rect">
              <a:avLst/>
            </a:prstGeom>
            <a:solidFill>
              <a:srgbClr val="80BD41">
                <a:alpha val="100000"/>
              </a:srgbClr>
            </a:solidFill>
          </p:spPr>
          <p:txBody>
            <a:bodyPr/>
            <a:lstStyle/>
            <a:p/>
          </p:txBody>
        </p:sp>
        <p:sp>
          <p:nvSpPr>
            <p:cNvPr id="51" name="rc51"/>
            <p:cNvSpPr/>
            <p:nvPr/>
          </p:nvSpPr>
          <p:spPr>
            <a:xfrm>
              <a:off x="3207165" y="3494039"/>
              <a:ext cx="200644" cy="35740"/>
            </a:xfrm>
            <a:prstGeom prst="rect">
              <a:avLst/>
            </a:prstGeom>
            <a:solidFill>
              <a:srgbClr val="0058AB">
                <a:alpha val="100000"/>
              </a:srgbClr>
            </a:solidFill>
          </p:spPr>
          <p:txBody>
            <a:bodyPr/>
            <a:lstStyle/>
            <a:p/>
          </p:txBody>
        </p:sp>
        <p:sp>
          <p:nvSpPr>
            <p:cNvPr id="52" name="rc52"/>
            <p:cNvSpPr/>
            <p:nvPr/>
          </p:nvSpPr>
          <p:spPr>
            <a:xfrm>
              <a:off x="3207165" y="3529779"/>
              <a:ext cx="200644" cy="47654"/>
            </a:xfrm>
            <a:prstGeom prst="rect">
              <a:avLst/>
            </a:prstGeom>
            <a:solidFill>
              <a:srgbClr val="1CABE2">
                <a:alpha val="100000"/>
              </a:srgbClr>
            </a:solidFill>
          </p:spPr>
          <p:txBody>
            <a:bodyPr/>
            <a:lstStyle/>
            <a:p/>
          </p:txBody>
        </p:sp>
        <p:sp>
          <p:nvSpPr>
            <p:cNvPr id="53" name="rc53"/>
            <p:cNvSpPr/>
            <p:nvPr/>
          </p:nvSpPr>
          <p:spPr>
            <a:xfrm>
              <a:off x="3430103" y="3533125"/>
              <a:ext cx="200644" cy="1152261"/>
            </a:xfrm>
            <a:prstGeom prst="rect">
              <a:avLst/>
            </a:prstGeom>
            <a:solidFill>
              <a:srgbClr val="80BD41">
                <a:alpha val="100000"/>
              </a:srgbClr>
            </a:solidFill>
          </p:spPr>
          <p:txBody>
            <a:bodyPr/>
            <a:lstStyle/>
            <a:p/>
          </p:txBody>
        </p:sp>
        <p:sp>
          <p:nvSpPr>
            <p:cNvPr id="54" name="rc54"/>
            <p:cNvSpPr/>
            <p:nvPr/>
          </p:nvSpPr>
          <p:spPr>
            <a:xfrm>
              <a:off x="3430103" y="3485114"/>
              <a:ext cx="200644" cy="36008"/>
            </a:xfrm>
            <a:prstGeom prst="rect">
              <a:avLst/>
            </a:prstGeom>
            <a:solidFill>
              <a:srgbClr val="0058AB">
                <a:alpha val="100000"/>
              </a:srgbClr>
            </a:solidFill>
          </p:spPr>
          <p:txBody>
            <a:bodyPr/>
            <a:lstStyle/>
            <a:p/>
          </p:txBody>
        </p:sp>
        <p:sp>
          <p:nvSpPr>
            <p:cNvPr id="55" name="rc55"/>
            <p:cNvSpPr/>
            <p:nvPr/>
          </p:nvSpPr>
          <p:spPr>
            <a:xfrm>
              <a:off x="3430103" y="3521122"/>
              <a:ext cx="200644" cy="12002"/>
            </a:xfrm>
            <a:prstGeom prst="rect">
              <a:avLst/>
            </a:prstGeom>
            <a:solidFill>
              <a:srgbClr val="1CABE2">
                <a:alpha val="100000"/>
              </a:srgbClr>
            </a:solidFill>
          </p:spPr>
          <p:txBody>
            <a:bodyPr/>
            <a:lstStyle/>
            <a:p/>
          </p:txBody>
        </p:sp>
        <p:sp>
          <p:nvSpPr>
            <p:cNvPr id="56" name="rc56"/>
            <p:cNvSpPr/>
            <p:nvPr/>
          </p:nvSpPr>
          <p:spPr>
            <a:xfrm>
              <a:off x="3653041" y="3563755"/>
              <a:ext cx="200644" cy="1121632"/>
            </a:xfrm>
            <a:prstGeom prst="rect">
              <a:avLst/>
            </a:prstGeom>
            <a:solidFill>
              <a:srgbClr val="80BD41">
                <a:alpha val="100000"/>
              </a:srgbClr>
            </a:solidFill>
          </p:spPr>
          <p:txBody>
            <a:bodyPr/>
            <a:lstStyle/>
            <a:p/>
          </p:txBody>
        </p:sp>
        <p:sp>
          <p:nvSpPr>
            <p:cNvPr id="57" name="rc57"/>
            <p:cNvSpPr/>
            <p:nvPr/>
          </p:nvSpPr>
          <p:spPr>
            <a:xfrm>
              <a:off x="3653041" y="3479330"/>
              <a:ext cx="200644" cy="84424"/>
            </a:xfrm>
            <a:prstGeom prst="rect">
              <a:avLst/>
            </a:prstGeom>
            <a:solidFill>
              <a:srgbClr val="0058AB">
                <a:alpha val="100000"/>
              </a:srgbClr>
            </a:solidFill>
          </p:spPr>
          <p:txBody>
            <a:bodyPr/>
            <a:lstStyle/>
            <a:p/>
          </p:txBody>
        </p:sp>
        <p:sp>
          <p:nvSpPr>
            <p:cNvPr id="58" name="rc58"/>
            <p:cNvSpPr/>
            <p:nvPr/>
          </p:nvSpPr>
          <p:spPr>
            <a:xfrm>
              <a:off x="3653041" y="3563755"/>
              <a:ext cx="200644" cy="0"/>
            </a:xfrm>
            <a:prstGeom prst="rect">
              <a:avLst/>
            </a:prstGeom>
            <a:solidFill>
              <a:srgbClr val="1CABE2">
                <a:alpha val="100000"/>
              </a:srgbClr>
            </a:solidFill>
          </p:spPr>
          <p:txBody>
            <a:bodyPr/>
            <a:lstStyle/>
            <a:p/>
          </p:txBody>
        </p:sp>
        <p:sp>
          <p:nvSpPr>
            <p:cNvPr id="59" name="rc59"/>
            <p:cNvSpPr/>
            <p:nvPr/>
          </p:nvSpPr>
          <p:spPr>
            <a:xfrm>
              <a:off x="3875979" y="3514229"/>
              <a:ext cx="200644" cy="1171157"/>
            </a:xfrm>
            <a:prstGeom prst="rect">
              <a:avLst/>
            </a:prstGeom>
            <a:solidFill>
              <a:srgbClr val="80BD41">
                <a:alpha val="100000"/>
              </a:srgbClr>
            </a:solidFill>
          </p:spPr>
          <p:txBody>
            <a:bodyPr/>
            <a:lstStyle/>
            <a:p/>
          </p:txBody>
        </p:sp>
        <p:sp>
          <p:nvSpPr>
            <p:cNvPr id="60" name="rc60"/>
            <p:cNvSpPr/>
            <p:nvPr/>
          </p:nvSpPr>
          <p:spPr>
            <a:xfrm>
              <a:off x="3875979" y="3452589"/>
              <a:ext cx="200644" cy="36984"/>
            </a:xfrm>
            <a:prstGeom prst="rect">
              <a:avLst/>
            </a:prstGeom>
            <a:solidFill>
              <a:srgbClr val="0058AB">
                <a:alpha val="100000"/>
              </a:srgbClr>
            </a:solidFill>
          </p:spPr>
          <p:txBody>
            <a:bodyPr/>
            <a:lstStyle/>
            <a:p/>
          </p:txBody>
        </p:sp>
        <p:sp>
          <p:nvSpPr>
            <p:cNvPr id="61" name="rc61"/>
            <p:cNvSpPr/>
            <p:nvPr/>
          </p:nvSpPr>
          <p:spPr>
            <a:xfrm>
              <a:off x="3875979" y="3489574"/>
              <a:ext cx="200644" cy="24655"/>
            </a:xfrm>
            <a:prstGeom prst="rect">
              <a:avLst/>
            </a:prstGeom>
            <a:solidFill>
              <a:srgbClr val="1CABE2">
                <a:alpha val="100000"/>
              </a:srgbClr>
            </a:solidFill>
          </p:spPr>
          <p:txBody>
            <a:bodyPr/>
            <a:lstStyle/>
            <a:p/>
          </p:txBody>
        </p:sp>
        <p:sp>
          <p:nvSpPr>
            <p:cNvPr id="62" name="rc62"/>
            <p:cNvSpPr/>
            <p:nvPr/>
          </p:nvSpPr>
          <p:spPr>
            <a:xfrm>
              <a:off x="4098916" y="3454379"/>
              <a:ext cx="200644" cy="1231007"/>
            </a:xfrm>
            <a:prstGeom prst="rect">
              <a:avLst/>
            </a:prstGeom>
            <a:solidFill>
              <a:srgbClr val="80BD41">
                <a:alpha val="100000"/>
              </a:srgbClr>
            </a:solidFill>
          </p:spPr>
          <p:txBody>
            <a:bodyPr/>
            <a:lstStyle/>
            <a:p/>
          </p:txBody>
        </p:sp>
        <p:sp>
          <p:nvSpPr>
            <p:cNvPr id="63" name="rc63"/>
            <p:cNvSpPr/>
            <p:nvPr/>
          </p:nvSpPr>
          <p:spPr>
            <a:xfrm>
              <a:off x="4098916" y="3416307"/>
              <a:ext cx="200644" cy="12690"/>
            </a:xfrm>
            <a:prstGeom prst="rect">
              <a:avLst/>
            </a:prstGeom>
            <a:solidFill>
              <a:srgbClr val="0058AB">
                <a:alpha val="100000"/>
              </a:srgbClr>
            </a:solidFill>
          </p:spPr>
          <p:txBody>
            <a:bodyPr/>
            <a:lstStyle/>
            <a:p/>
          </p:txBody>
        </p:sp>
        <p:sp>
          <p:nvSpPr>
            <p:cNvPr id="64" name="rc64"/>
            <p:cNvSpPr/>
            <p:nvPr/>
          </p:nvSpPr>
          <p:spPr>
            <a:xfrm>
              <a:off x="4098916" y="3428997"/>
              <a:ext cx="200644" cy="25381"/>
            </a:xfrm>
            <a:prstGeom prst="rect">
              <a:avLst/>
            </a:prstGeom>
            <a:solidFill>
              <a:srgbClr val="1CABE2">
                <a:alpha val="100000"/>
              </a:srgbClr>
            </a:solidFill>
          </p:spPr>
          <p:txBody>
            <a:bodyPr/>
            <a:lstStyle/>
            <a:p/>
          </p:txBody>
        </p:sp>
        <p:sp>
          <p:nvSpPr>
            <p:cNvPr id="65" name="rc65"/>
            <p:cNvSpPr/>
            <p:nvPr/>
          </p:nvSpPr>
          <p:spPr>
            <a:xfrm>
              <a:off x="4321854" y="3927800"/>
              <a:ext cx="200644" cy="757586"/>
            </a:xfrm>
            <a:prstGeom prst="rect">
              <a:avLst/>
            </a:prstGeom>
            <a:solidFill>
              <a:srgbClr val="80BD41">
                <a:alpha val="100000"/>
              </a:srgbClr>
            </a:solidFill>
          </p:spPr>
          <p:txBody>
            <a:bodyPr/>
            <a:lstStyle/>
            <a:p/>
          </p:txBody>
        </p:sp>
        <p:sp>
          <p:nvSpPr>
            <p:cNvPr id="66" name="rc66"/>
            <p:cNvSpPr/>
            <p:nvPr/>
          </p:nvSpPr>
          <p:spPr>
            <a:xfrm>
              <a:off x="4321854" y="3401342"/>
              <a:ext cx="200644" cy="218287"/>
            </a:xfrm>
            <a:prstGeom prst="rect">
              <a:avLst/>
            </a:prstGeom>
            <a:solidFill>
              <a:srgbClr val="0058AB">
                <a:alpha val="100000"/>
              </a:srgbClr>
            </a:solidFill>
          </p:spPr>
          <p:txBody>
            <a:bodyPr/>
            <a:lstStyle/>
            <a:p/>
          </p:txBody>
        </p:sp>
        <p:sp>
          <p:nvSpPr>
            <p:cNvPr id="67" name="rc67"/>
            <p:cNvSpPr/>
            <p:nvPr/>
          </p:nvSpPr>
          <p:spPr>
            <a:xfrm>
              <a:off x="4321854" y="3619629"/>
              <a:ext cx="200644" cy="308170"/>
            </a:xfrm>
            <a:prstGeom prst="rect">
              <a:avLst/>
            </a:prstGeom>
            <a:solidFill>
              <a:srgbClr val="1CABE2">
                <a:alpha val="100000"/>
              </a:srgbClr>
            </a:solidFill>
          </p:spPr>
          <p:txBody>
            <a:bodyPr/>
            <a:lstStyle/>
            <a:p/>
          </p:txBody>
        </p:sp>
        <p:sp>
          <p:nvSpPr>
            <p:cNvPr id="68" name="rc68"/>
            <p:cNvSpPr/>
            <p:nvPr/>
          </p:nvSpPr>
          <p:spPr>
            <a:xfrm>
              <a:off x="4544792" y="3396413"/>
              <a:ext cx="200644" cy="1288974"/>
            </a:xfrm>
            <a:prstGeom prst="rect">
              <a:avLst/>
            </a:prstGeom>
            <a:solidFill>
              <a:srgbClr val="80BD41">
                <a:alpha val="100000"/>
              </a:srgbClr>
            </a:solidFill>
          </p:spPr>
          <p:txBody>
            <a:bodyPr/>
            <a:lstStyle/>
            <a:p/>
          </p:txBody>
        </p:sp>
        <p:sp>
          <p:nvSpPr>
            <p:cNvPr id="69" name="rc69"/>
            <p:cNvSpPr/>
            <p:nvPr/>
          </p:nvSpPr>
          <p:spPr>
            <a:xfrm>
              <a:off x="4544792" y="3328572"/>
              <a:ext cx="200644" cy="67841"/>
            </a:xfrm>
            <a:prstGeom prst="rect">
              <a:avLst/>
            </a:prstGeom>
            <a:solidFill>
              <a:srgbClr val="0058AB">
                <a:alpha val="100000"/>
              </a:srgbClr>
            </a:solidFill>
          </p:spPr>
          <p:txBody>
            <a:bodyPr/>
            <a:lstStyle/>
            <a:p/>
          </p:txBody>
        </p:sp>
        <p:sp>
          <p:nvSpPr>
            <p:cNvPr id="70" name="rc70"/>
            <p:cNvSpPr/>
            <p:nvPr/>
          </p:nvSpPr>
          <p:spPr>
            <a:xfrm>
              <a:off x="4544792" y="3396413"/>
              <a:ext cx="200644" cy="0"/>
            </a:xfrm>
            <a:prstGeom prst="rect">
              <a:avLst/>
            </a:prstGeom>
            <a:solidFill>
              <a:srgbClr val="1CABE2">
                <a:alpha val="100000"/>
              </a:srgbClr>
            </a:solidFill>
          </p:spPr>
          <p:txBody>
            <a:bodyPr/>
            <a:lstStyle/>
            <a:p/>
          </p:txBody>
        </p:sp>
        <p:sp>
          <p:nvSpPr>
            <p:cNvPr id="71" name="rc71"/>
            <p:cNvSpPr/>
            <p:nvPr/>
          </p:nvSpPr>
          <p:spPr>
            <a:xfrm>
              <a:off x="4767730" y="3365010"/>
              <a:ext cx="200644" cy="1320376"/>
            </a:xfrm>
            <a:prstGeom prst="rect">
              <a:avLst/>
            </a:prstGeom>
            <a:solidFill>
              <a:srgbClr val="80BD41">
                <a:alpha val="100000"/>
              </a:srgbClr>
            </a:solidFill>
          </p:spPr>
          <p:txBody>
            <a:bodyPr/>
            <a:lstStyle/>
            <a:p/>
          </p:txBody>
        </p:sp>
        <p:sp>
          <p:nvSpPr>
            <p:cNvPr id="72" name="rc72"/>
            <p:cNvSpPr/>
            <p:nvPr/>
          </p:nvSpPr>
          <p:spPr>
            <a:xfrm>
              <a:off x="4767730" y="3324173"/>
              <a:ext cx="200644" cy="27223"/>
            </a:xfrm>
            <a:prstGeom prst="rect">
              <a:avLst/>
            </a:prstGeom>
            <a:solidFill>
              <a:srgbClr val="0058AB">
                <a:alpha val="100000"/>
              </a:srgbClr>
            </a:solidFill>
          </p:spPr>
          <p:txBody>
            <a:bodyPr/>
            <a:lstStyle/>
            <a:p/>
          </p:txBody>
        </p:sp>
        <p:sp>
          <p:nvSpPr>
            <p:cNvPr id="73" name="rc73"/>
            <p:cNvSpPr/>
            <p:nvPr/>
          </p:nvSpPr>
          <p:spPr>
            <a:xfrm>
              <a:off x="4767730" y="3351397"/>
              <a:ext cx="200644" cy="13612"/>
            </a:xfrm>
            <a:prstGeom prst="rect">
              <a:avLst/>
            </a:prstGeom>
            <a:solidFill>
              <a:srgbClr val="1CABE2">
                <a:alpha val="100000"/>
              </a:srgbClr>
            </a:solidFill>
          </p:spPr>
          <p:txBody>
            <a:bodyPr/>
            <a:lstStyle/>
            <a:p/>
          </p:txBody>
        </p:sp>
        <p:sp>
          <p:nvSpPr>
            <p:cNvPr id="74" name="rc74"/>
            <p:cNvSpPr/>
            <p:nvPr/>
          </p:nvSpPr>
          <p:spPr>
            <a:xfrm>
              <a:off x="4990668" y="3446701"/>
              <a:ext cx="200644" cy="1238685"/>
            </a:xfrm>
            <a:prstGeom prst="rect">
              <a:avLst/>
            </a:prstGeom>
            <a:solidFill>
              <a:srgbClr val="80BD41">
                <a:alpha val="100000"/>
              </a:srgbClr>
            </a:solidFill>
          </p:spPr>
          <p:txBody>
            <a:bodyPr/>
            <a:lstStyle/>
            <a:p/>
          </p:txBody>
        </p:sp>
        <p:sp>
          <p:nvSpPr>
            <p:cNvPr id="75" name="rc75"/>
            <p:cNvSpPr/>
            <p:nvPr/>
          </p:nvSpPr>
          <p:spPr>
            <a:xfrm>
              <a:off x="4990668" y="3395090"/>
              <a:ext cx="200644" cy="51611"/>
            </a:xfrm>
            <a:prstGeom prst="rect">
              <a:avLst/>
            </a:prstGeom>
            <a:solidFill>
              <a:srgbClr val="0058AB">
                <a:alpha val="100000"/>
              </a:srgbClr>
            </a:solidFill>
          </p:spPr>
          <p:txBody>
            <a:bodyPr/>
            <a:lstStyle/>
            <a:p/>
          </p:txBody>
        </p:sp>
        <p:sp>
          <p:nvSpPr>
            <p:cNvPr id="76" name="rc76"/>
            <p:cNvSpPr/>
            <p:nvPr/>
          </p:nvSpPr>
          <p:spPr>
            <a:xfrm>
              <a:off x="4990668" y="3446701"/>
              <a:ext cx="200644" cy="0"/>
            </a:xfrm>
            <a:prstGeom prst="rect">
              <a:avLst/>
            </a:prstGeom>
            <a:solidFill>
              <a:srgbClr val="1CABE2">
                <a:alpha val="100000"/>
              </a:srgbClr>
            </a:solidFill>
          </p:spPr>
          <p:txBody>
            <a:bodyPr/>
            <a:lstStyle/>
            <a:p/>
          </p:txBody>
        </p:sp>
        <p:sp>
          <p:nvSpPr>
            <p:cNvPr id="77" name="rc77"/>
            <p:cNvSpPr/>
            <p:nvPr/>
          </p:nvSpPr>
          <p:spPr>
            <a:xfrm>
              <a:off x="5213606" y="3496099"/>
              <a:ext cx="200644" cy="1189287"/>
            </a:xfrm>
            <a:prstGeom prst="rect">
              <a:avLst/>
            </a:prstGeom>
            <a:solidFill>
              <a:srgbClr val="80BD41">
                <a:alpha val="100000"/>
              </a:srgbClr>
            </a:solidFill>
          </p:spPr>
          <p:txBody>
            <a:bodyPr/>
            <a:lstStyle/>
            <a:p/>
          </p:txBody>
        </p:sp>
        <p:sp>
          <p:nvSpPr>
            <p:cNvPr id="78" name="rc78"/>
            <p:cNvSpPr/>
            <p:nvPr/>
          </p:nvSpPr>
          <p:spPr>
            <a:xfrm>
              <a:off x="5213606" y="3420187"/>
              <a:ext cx="200644" cy="25303"/>
            </a:xfrm>
            <a:prstGeom prst="rect">
              <a:avLst/>
            </a:prstGeom>
            <a:solidFill>
              <a:srgbClr val="0058AB">
                <a:alpha val="100000"/>
              </a:srgbClr>
            </a:solidFill>
          </p:spPr>
          <p:txBody>
            <a:bodyPr/>
            <a:lstStyle/>
            <a:p/>
          </p:txBody>
        </p:sp>
        <p:sp>
          <p:nvSpPr>
            <p:cNvPr id="79" name="rc79"/>
            <p:cNvSpPr/>
            <p:nvPr/>
          </p:nvSpPr>
          <p:spPr>
            <a:xfrm>
              <a:off x="5213606" y="3445491"/>
              <a:ext cx="200644" cy="50608"/>
            </a:xfrm>
            <a:prstGeom prst="rect">
              <a:avLst/>
            </a:prstGeom>
            <a:solidFill>
              <a:srgbClr val="1CABE2">
                <a:alpha val="100000"/>
              </a:srgbClr>
            </a:solidFill>
          </p:spPr>
          <p:txBody>
            <a:bodyPr/>
            <a:lstStyle/>
            <a:p/>
          </p:txBody>
        </p:sp>
        <p:sp>
          <p:nvSpPr>
            <p:cNvPr id="80" name="rc80"/>
            <p:cNvSpPr/>
            <p:nvPr/>
          </p:nvSpPr>
          <p:spPr>
            <a:xfrm>
              <a:off x="5436544" y="3801697"/>
              <a:ext cx="200644" cy="883689"/>
            </a:xfrm>
            <a:prstGeom prst="rect">
              <a:avLst/>
            </a:prstGeom>
            <a:solidFill>
              <a:srgbClr val="80BD41">
                <a:alpha val="100000"/>
              </a:srgbClr>
            </a:solidFill>
          </p:spPr>
          <p:txBody>
            <a:bodyPr/>
            <a:lstStyle/>
            <a:p/>
          </p:txBody>
        </p:sp>
        <p:sp>
          <p:nvSpPr>
            <p:cNvPr id="81" name="rc81"/>
            <p:cNvSpPr/>
            <p:nvPr/>
          </p:nvSpPr>
          <p:spPr>
            <a:xfrm>
              <a:off x="5436544" y="3507134"/>
              <a:ext cx="200644" cy="259215"/>
            </a:xfrm>
            <a:prstGeom prst="rect">
              <a:avLst/>
            </a:prstGeom>
            <a:solidFill>
              <a:srgbClr val="0058AB">
                <a:alpha val="100000"/>
              </a:srgbClr>
            </a:solidFill>
          </p:spPr>
          <p:txBody>
            <a:bodyPr/>
            <a:lstStyle/>
            <a:p/>
          </p:txBody>
        </p:sp>
        <p:sp>
          <p:nvSpPr>
            <p:cNvPr id="82" name="rc82"/>
            <p:cNvSpPr/>
            <p:nvPr/>
          </p:nvSpPr>
          <p:spPr>
            <a:xfrm>
              <a:off x="5436544" y="3766349"/>
              <a:ext cx="200644" cy="35348"/>
            </a:xfrm>
            <a:prstGeom prst="rect">
              <a:avLst/>
            </a:prstGeom>
            <a:solidFill>
              <a:srgbClr val="1CABE2">
                <a:alpha val="100000"/>
              </a:srgbClr>
            </a:solidFill>
          </p:spPr>
          <p:txBody>
            <a:bodyPr/>
            <a:lstStyle/>
            <a:p/>
          </p:txBody>
        </p:sp>
        <p:sp>
          <p:nvSpPr>
            <p:cNvPr id="83" name="rc83"/>
            <p:cNvSpPr/>
            <p:nvPr/>
          </p:nvSpPr>
          <p:spPr>
            <a:xfrm>
              <a:off x="5659482" y="3621179"/>
              <a:ext cx="200644" cy="1064208"/>
            </a:xfrm>
            <a:prstGeom prst="rect">
              <a:avLst/>
            </a:prstGeom>
            <a:solidFill>
              <a:srgbClr val="80BD41">
                <a:alpha val="100000"/>
              </a:srgbClr>
            </a:solidFill>
          </p:spPr>
          <p:txBody>
            <a:bodyPr/>
            <a:lstStyle/>
            <a:p/>
          </p:txBody>
        </p:sp>
        <p:sp>
          <p:nvSpPr>
            <p:cNvPr id="84" name="rc84"/>
            <p:cNvSpPr/>
            <p:nvPr/>
          </p:nvSpPr>
          <p:spPr>
            <a:xfrm>
              <a:off x="5659482" y="3489648"/>
              <a:ext cx="200644" cy="47829"/>
            </a:xfrm>
            <a:prstGeom prst="rect">
              <a:avLst/>
            </a:prstGeom>
            <a:solidFill>
              <a:srgbClr val="0058AB">
                <a:alpha val="100000"/>
              </a:srgbClr>
            </a:solidFill>
          </p:spPr>
          <p:txBody>
            <a:bodyPr/>
            <a:lstStyle/>
            <a:p/>
          </p:txBody>
        </p:sp>
        <p:sp>
          <p:nvSpPr>
            <p:cNvPr id="85" name="rc85"/>
            <p:cNvSpPr/>
            <p:nvPr/>
          </p:nvSpPr>
          <p:spPr>
            <a:xfrm>
              <a:off x="5659482" y="3537477"/>
              <a:ext cx="200644" cy="83701"/>
            </a:xfrm>
            <a:prstGeom prst="rect">
              <a:avLst/>
            </a:prstGeom>
            <a:solidFill>
              <a:srgbClr val="1CABE2">
                <a:alpha val="100000"/>
              </a:srgbClr>
            </a:solidFill>
          </p:spPr>
          <p:txBody>
            <a:bodyPr/>
            <a:lstStyle/>
            <a:p/>
          </p:txBody>
        </p:sp>
        <p:sp>
          <p:nvSpPr>
            <p:cNvPr id="86" name="rc86"/>
            <p:cNvSpPr/>
            <p:nvPr/>
          </p:nvSpPr>
          <p:spPr>
            <a:xfrm>
              <a:off x="5882419" y="3571185"/>
              <a:ext cx="200644" cy="1114201"/>
            </a:xfrm>
            <a:prstGeom prst="rect">
              <a:avLst/>
            </a:prstGeom>
            <a:solidFill>
              <a:srgbClr val="80BD41">
                <a:alpha val="100000"/>
              </a:srgbClr>
            </a:solidFill>
          </p:spPr>
          <p:txBody>
            <a:bodyPr/>
            <a:lstStyle/>
            <a:p/>
          </p:txBody>
        </p:sp>
        <p:sp>
          <p:nvSpPr>
            <p:cNvPr id="87" name="rc87"/>
            <p:cNvSpPr/>
            <p:nvPr/>
          </p:nvSpPr>
          <p:spPr>
            <a:xfrm>
              <a:off x="5882419" y="3500066"/>
              <a:ext cx="200644" cy="47412"/>
            </a:xfrm>
            <a:prstGeom prst="rect">
              <a:avLst/>
            </a:prstGeom>
            <a:solidFill>
              <a:srgbClr val="0058AB">
                <a:alpha val="100000"/>
              </a:srgbClr>
            </a:solidFill>
          </p:spPr>
          <p:txBody>
            <a:bodyPr/>
            <a:lstStyle/>
            <a:p/>
          </p:txBody>
        </p:sp>
        <p:sp>
          <p:nvSpPr>
            <p:cNvPr id="88" name="rc88"/>
            <p:cNvSpPr/>
            <p:nvPr/>
          </p:nvSpPr>
          <p:spPr>
            <a:xfrm>
              <a:off x="5882419" y="3547479"/>
              <a:ext cx="200644" cy="23706"/>
            </a:xfrm>
            <a:prstGeom prst="rect">
              <a:avLst/>
            </a:prstGeom>
            <a:solidFill>
              <a:srgbClr val="1CABE2">
                <a:alpha val="100000"/>
              </a:srgbClr>
            </a:solidFill>
          </p:spPr>
          <p:txBody>
            <a:bodyPr/>
            <a:lstStyle/>
            <a:p/>
          </p:txBody>
        </p:sp>
        <p:sp>
          <p:nvSpPr>
            <p:cNvPr id="89" name="rc89"/>
            <p:cNvSpPr/>
            <p:nvPr/>
          </p:nvSpPr>
          <p:spPr>
            <a:xfrm>
              <a:off x="6105357" y="3725320"/>
              <a:ext cx="200644" cy="960066"/>
            </a:xfrm>
            <a:prstGeom prst="rect">
              <a:avLst/>
            </a:prstGeom>
            <a:solidFill>
              <a:srgbClr val="80BD41">
                <a:alpha val="100000"/>
              </a:srgbClr>
            </a:solidFill>
          </p:spPr>
          <p:txBody>
            <a:bodyPr/>
            <a:lstStyle/>
            <a:p/>
          </p:txBody>
        </p:sp>
        <p:sp>
          <p:nvSpPr>
            <p:cNvPr id="90" name="rc90"/>
            <p:cNvSpPr/>
            <p:nvPr/>
          </p:nvSpPr>
          <p:spPr>
            <a:xfrm>
              <a:off x="6105357" y="3528680"/>
              <a:ext cx="200644" cy="150371"/>
            </a:xfrm>
            <a:prstGeom prst="rect">
              <a:avLst/>
            </a:prstGeom>
            <a:solidFill>
              <a:srgbClr val="0058AB">
                <a:alpha val="100000"/>
              </a:srgbClr>
            </a:solidFill>
          </p:spPr>
          <p:txBody>
            <a:bodyPr/>
            <a:lstStyle/>
            <a:p/>
          </p:txBody>
        </p:sp>
        <p:sp>
          <p:nvSpPr>
            <p:cNvPr id="91" name="rc91"/>
            <p:cNvSpPr/>
            <p:nvPr/>
          </p:nvSpPr>
          <p:spPr>
            <a:xfrm>
              <a:off x="6105357" y="3679052"/>
              <a:ext cx="200644" cy="46268"/>
            </a:xfrm>
            <a:prstGeom prst="rect">
              <a:avLst/>
            </a:prstGeom>
            <a:solidFill>
              <a:srgbClr val="1CABE2">
                <a:alpha val="100000"/>
              </a:srgbClr>
            </a:solidFill>
          </p:spPr>
          <p:txBody>
            <a:bodyPr/>
            <a:lstStyle/>
            <a:p/>
          </p:txBody>
        </p:sp>
        <p:sp>
          <p:nvSpPr>
            <p:cNvPr id="92" name="rc92"/>
            <p:cNvSpPr/>
            <p:nvPr/>
          </p:nvSpPr>
          <p:spPr>
            <a:xfrm>
              <a:off x="6328295" y="3658053"/>
              <a:ext cx="200644" cy="1027334"/>
            </a:xfrm>
            <a:prstGeom prst="rect">
              <a:avLst/>
            </a:prstGeom>
            <a:solidFill>
              <a:srgbClr val="80BD41">
                <a:alpha val="100000"/>
              </a:srgbClr>
            </a:solidFill>
          </p:spPr>
          <p:txBody>
            <a:bodyPr/>
            <a:lstStyle/>
            <a:p/>
          </p:txBody>
        </p:sp>
        <p:sp>
          <p:nvSpPr>
            <p:cNvPr id="93" name="rc93"/>
            <p:cNvSpPr/>
            <p:nvPr/>
          </p:nvSpPr>
          <p:spPr>
            <a:xfrm>
              <a:off x="6328295" y="3556448"/>
              <a:ext cx="200644" cy="90315"/>
            </a:xfrm>
            <a:prstGeom prst="rect">
              <a:avLst/>
            </a:prstGeom>
            <a:solidFill>
              <a:srgbClr val="0058AB">
                <a:alpha val="100000"/>
              </a:srgbClr>
            </a:solidFill>
          </p:spPr>
          <p:txBody>
            <a:bodyPr/>
            <a:lstStyle/>
            <a:p/>
          </p:txBody>
        </p:sp>
        <p:sp>
          <p:nvSpPr>
            <p:cNvPr id="94" name="rc94"/>
            <p:cNvSpPr/>
            <p:nvPr/>
          </p:nvSpPr>
          <p:spPr>
            <a:xfrm>
              <a:off x="6328295" y="3646763"/>
              <a:ext cx="200644" cy="11289"/>
            </a:xfrm>
            <a:prstGeom prst="rect">
              <a:avLst/>
            </a:prstGeom>
            <a:solidFill>
              <a:srgbClr val="1CABE2">
                <a:alpha val="100000"/>
              </a:srgbClr>
            </a:solidFill>
          </p:spPr>
          <p:txBody>
            <a:bodyPr/>
            <a:lstStyle/>
            <a:p/>
          </p:txBody>
        </p:sp>
        <p:sp>
          <p:nvSpPr>
            <p:cNvPr id="95" name="rc95"/>
            <p:cNvSpPr/>
            <p:nvPr/>
          </p:nvSpPr>
          <p:spPr>
            <a:xfrm>
              <a:off x="6551233" y="3969339"/>
              <a:ext cx="200644" cy="716048"/>
            </a:xfrm>
            <a:prstGeom prst="rect">
              <a:avLst/>
            </a:prstGeom>
            <a:solidFill>
              <a:srgbClr val="80BD41">
                <a:alpha val="100000"/>
              </a:srgbClr>
            </a:solidFill>
          </p:spPr>
          <p:txBody>
            <a:bodyPr/>
            <a:lstStyle/>
            <a:p/>
          </p:txBody>
        </p:sp>
        <p:sp>
          <p:nvSpPr>
            <p:cNvPr id="96" name="rc96"/>
            <p:cNvSpPr/>
            <p:nvPr/>
          </p:nvSpPr>
          <p:spPr>
            <a:xfrm>
              <a:off x="6551233" y="3583774"/>
              <a:ext cx="200644" cy="220322"/>
            </a:xfrm>
            <a:prstGeom prst="rect">
              <a:avLst/>
            </a:prstGeom>
            <a:solidFill>
              <a:srgbClr val="0058AB">
                <a:alpha val="100000"/>
              </a:srgbClr>
            </a:solidFill>
          </p:spPr>
          <p:txBody>
            <a:bodyPr/>
            <a:lstStyle/>
            <a:p/>
          </p:txBody>
        </p:sp>
        <p:sp>
          <p:nvSpPr>
            <p:cNvPr id="97" name="rc97"/>
            <p:cNvSpPr/>
            <p:nvPr/>
          </p:nvSpPr>
          <p:spPr>
            <a:xfrm>
              <a:off x="6551233" y="3804097"/>
              <a:ext cx="200644" cy="165241"/>
            </a:xfrm>
            <a:prstGeom prst="rect">
              <a:avLst/>
            </a:prstGeom>
            <a:solidFill>
              <a:srgbClr val="1CABE2">
                <a:alpha val="100000"/>
              </a:srgbClr>
            </a:solidFill>
          </p:spPr>
          <p:txBody>
            <a:bodyPr/>
            <a:lstStyle/>
            <a:p/>
          </p:txBody>
        </p:sp>
        <p:sp>
          <p:nvSpPr>
            <p:cNvPr id="98" name="rc98"/>
            <p:cNvSpPr/>
            <p:nvPr/>
          </p:nvSpPr>
          <p:spPr>
            <a:xfrm>
              <a:off x="6774171" y="3641403"/>
              <a:ext cx="200644" cy="1043984"/>
            </a:xfrm>
            <a:prstGeom prst="rect">
              <a:avLst/>
            </a:prstGeom>
            <a:solidFill>
              <a:srgbClr val="80BD41">
                <a:alpha val="100000"/>
              </a:srgbClr>
            </a:solidFill>
          </p:spPr>
          <p:txBody>
            <a:bodyPr/>
            <a:lstStyle/>
            <a:p/>
          </p:txBody>
        </p:sp>
        <p:sp>
          <p:nvSpPr>
            <p:cNvPr id="99" name="rc99"/>
            <p:cNvSpPr/>
            <p:nvPr/>
          </p:nvSpPr>
          <p:spPr>
            <a:xfrm>
              <a:off x="6774171" y="3609114"/>
              <a:ext cx="200644" cy="10763"/>
            </a:xfrm>
            <a:prstGeom prst="rect">
              <a:avLst/>
            </a:prstGeom>
            <a:solidFill>
              <a:srgbClr val="0058AB">
                <a:alpha val="100000"/>
              </a:srgbClr>
            </a:solidFill>
          </p:spPr>
          <p:txBody>
            <a:bodyPr/>
            <a:lstStyle/>
            <a:p/>
          </p:txBody>
        </p:sp>
        <p:sp>
          <p:nvSpPr>
            <p:cNvPr id="100" name="rc100"/>
            <p:cNvSpPr/>
            <p:nvPr/>
          </p:nvSpPr>
          <p:spPr>
            <a:xfrm>
              <a:off x="6774171" y="3619877"/>
              <a:ext cx="200644" cy="21525"/>
            </a:xfrm>
            <a:prstGeom prst="rect">
              <a:avLst/>
            </a:prstGeom>
            <a:solidFill>
              <a:srgbClr val="1CABE2">
                <a:alpha val="100000"/>
              </a:srgbClr>
            </a:solidFill>
          </p:spPr>
          <p:txBody>
            <a:bodyPr/>
            <a:lstStyle/>
            <a:p/>
          </p:txBody>
        </p:sp>
        <p:sp>
          <p:nvSpPr>
            <p:cNvPr id="101" name="rc101"/>
            <p:cNvSpPr/>
            <p:nvPr/>
          </p:nvSpPr>
          <p:spPr>
            <a:xfrm>
              <a:off x="6997109" y="3661997"/>
              <a:ext cx="200644" cy="1023389"/>
            </a:xfrm>
            <a:prstGeom prst="rect">
              <a:avLst/>
            </a:prstGeom>
            <a:solidFill>
              <a:srgbClr val="80BD41">
                <a:alpha val="100000"/>
              </a:srgbClr>
            </a:solidFill>
          </p:spPr>
          <p:txBody>
            <a:bodyPr/>
            <a:lstStyle/>
            <a:p/>
          </p:txBody>
        </p:sp>
        <p:sp>
          <p:nvSpPr>
            <p:cNvPr id="102" name="rc102"/>
            <p:cNvSpPr/>
            <p:nvPr/>
          </p:nvSpPr>
          <p:spPr>
            <a:xfrm>
              <a:off x="6997109" y="3630346"/>
              <a:ext cx="200644" cy="10550"/>
            </a:xfrm>
            <a:prstGeom prst="rect">
              <a:avLst/>
            </a:prstGeom>
            <a:solidFill>
              <a:srgbClr val="0058AB">
                <a:alpha val="100000"/>
              </a:srgbClr>
            </a:solidFill>
          </p:spPr>
          <p:txBody>
            <a:bodyPr/>
            <a:lstStyle/>
            <a:p/>
          </p:txBody>
        </p:sp>
        <p:sp>
          <p:nvSpPr>
            <p:cNvPr id="103" name="rc103"/>
            <p:cNvSpPr/>
            <p:nvPr/>
          </p:nvSpPr>
          <p:spPr>
            <a:xfrm>
              <a:off x="6997109" y="3640896"/>
              <a:ext cx="200644" cy="21100"/>
            </a:xfrm>
            <a:prstGeom prst="rect">
              <a:avLst/>
            </a:prstGeom>
            <a:solidFill>
              <a:srgbClr val="1CABE2">
                <a:alpha val="100000"/>
              </a:srgbClr>
            </a:solidFill>
          </p:spPr>
          <p:txBody>
            <a:bodyPr/>
            <a:lstStyle/>
            <a:p/>
          </p:txBody>
        </p:sp>
        <p:sp>
          <p:nvSpPr>
            <p:cNvPr id="104" name="rc104"/>
            <p:cNvSpPr/>
            <p:nvPr/>
          </p:nvSpPr>
          <p:spPr>
            <a:xfrm>
              <a:off x="7220047" y="3646636"/>
              <a:ext cx="200644" cy="12426"/>
            </a:xfrm>
            <a:prstGeom prst="rect">
              <a:avLst/>
            </a:prstGeom>
            <a:solidFill>
              <a:srgbClr val="F26A21">
                <a:alpha val="100000"/>
              </a:srgbClr>
            </a:solidFill>
          </p:spPr>
          <p:txBody>
            <a:bodyPr/>
            <a:lstStyle/>
            <a:p/>
          </p:txBody>
        </p:sp>
        <p:sp>
          <p:nvSpPr>
            <p:cNvPr id="105" name="rc105"/>
            <p:cNvSpPr/>
            <p:nvPr/>
          </p:nvSpPr>
          <p:spPr>
            <a:xfrm>
              <a:off x="7220047" y="3659063"/>
              <a:ext cx="200644" cy="1026323"/>
            </a:xfrm>
            <a:prstGeom prst="rect">
              <a:avLst/>
            </a:prstGeom>
            <a:solidFill>
              <a:srgbClr val="FFC20E">
                <a:alpha val="100000"/>
              </a:srgbClr>
            </a:solidFill>
          </p:spPr>
          <p:txBody>
            <a:bodyPr/>
            <a:lstStyle/>
            <a:p/>
          </p:txBody>
        </p:sp>
        <p:sp>
          <p:nvSpPr>
            <p:cNvPr id="106" name="rc106"/>
            <p:cNvSpPr/>
            <p:nvPr/>
          </p:nvSpPr>
          <p:spPr>
            <a:xfrm>
              <a:off x="7442985" y="3659628"/>
              <a:ext cx="200644" cy="14636"/>
            </a:xfrm>
            <a:prstGeom prst="rect">
              <a:avLst/>
            </a:prstGeom>
            <a:solidFill>
              <a:srgbClr val="F26A21">
                <a:alpha val="100000"/>
              </a:srgbClr>
            </a:solidFill>
          </p:spPr>
          <p:txBody>
            <a:bodyPr/>
            <a:lstStyle/>
            <a:p/>
          </p:txBody>
        </p:sp>
        <p:sp>
          <p:nvSpPr>
            <p:cNvPr id="107" name="rc107"/>
            <p:cNvSpPr/>
            <p:nvPr/>
          </p:nvSpPr>
          <p:spPr>
            <a:xfrm>
              <a:off x="7442985" y="3674264"/>
              <a:ext cx="200644" cy="1011122"/>
            </a:xfrm>
            <a:prstGeom prst="rect">
              <a:avLst/>
            </a:prstGeom>
            <a:solidFill>
              <a:srgbClr val="FFC20E">
                <a:alpha val="100000"/>
              </a:srgbClr>
            </a:solidFill>
          </p:spPr>
          <p:txBody>
            <a:bodyPr/>
            <a:lstStyle/>
            <a:p/>
          </p:txBody>
        </p:sp>
        <p:sp>
          <p:nvSpPr>
            <p:cNvPr id="108" name="rc108"/>
            <p:cNvSpPr/>
            <p:nvPr/>
          </p:nvSpPr>
          <p:spPr>
            <a:xfrm>
              <a:off x="7665922" y="3667679"/>
              <a:ext cx="200644" cy="17238"/>
            </a:xfrm>
            <a:prstGeom prst="rect">
              <a:avLst/>
            </a:prstGeom>
            <a:solidFill>
              <a:srgbClr val="F26A21">
                <a:alpha val="100000"/>
              </a:srgbClr>
            </a:solidFill>
          </p:spPr>
          <p:txBody>
            <a:bodyPr/>
            <a:lstStyle/>
            <a:p/>
          </p:txBody>
        </p:sp>
        <p:sp>
          <p:nvSpPr>
            <p:cNvPr id="109" name="rc109"/>
            <p:cNvSpPr/>
            <p:nvPr/>
          </p:nvSpPr>
          <p:spPr>
            <a:xfrm>
              <a:off x="7665922" y="3684918"/>
              <a:ext cx="200644" cy="1000469"/>
            </a:xfrm>
            <a:prstGeom prst="rect">
              <a:avLst/>
            </a:prstGeom>
            <a:solidFill>
              <a:srgbClr val="FFC20E">
                <a:alpha val="100000"/>
              </a:srgbClr>
            </a:solidFill>
          </p:spPr>
          <p:txBody>
            <a:bodyPr/>
            <a:lstStyle/>
            <a:p/>
          </p:txBody>
        </p:sp>
        <p:sp>
          <p:nvSpPr>
            <p:cNvPr id="110" name="rc110"/>
            <p:cNvSpPr/>
            <p:nvPr/>
          </p:nvSpPr>
          <p:spPr>
            <a:xfrm>
              <a:off x="7888860" y="3671244"/>
              <a:ext cx="200644" cy="20304"/>
            </a:xfrm>
            <a:prstGeom prst="rect">
              <a:avLst/>
            </a:prstGeom>
            <a:solidFill>
              <a:srgbClr val="F26A21">
                <a:alpha val="100000"/>
              </a:srgbClr>
            </a:solidFill>
          </p:spPr>
          <p:txBody>
            <a:bodyPr/>
            <a:lstStyle/>
            <a:p/>
          </p:txBody>
        </p:sp>
        <p:sp>
          <p:nvSpPr>
            <p:cNvPr id="111" name="rc111"/>
            <p:cNvSpPr/>
            <p:nvPr/>
          </p:nvSpPr>
          <p:spPr>
            <a:xfrm>
              <a:off x="7888860" y="3691548"/>
              <a:ext cx="200644" cy="993838"/>
            </a:xfrm>
            <a:prstGeom prst="rect">
              <a:avLst/>
            </a:prstGeom>
            <a:solidFill>
              <a:srgbClr val="FFC20E">
                <a:alpha val="100000"/>
              </a:srgbClr>
            </a:solidFill>
          </p:spPr>
          <p:txBody>
            <a:bodyPr/>
            <a:lstStyle/>
            <a:p/>
          </p:txBody>
        </p:sp>
        <p:sp>
          <p:nvSpPr>
            <p:cNvPr id="112" name="rc112"/>
            <p:cNvSpPr/>
            <p:nvPr/>
          </p:nvSpPr>
          <p:spPr>
            <a:xfrm>
              <a:off x="8111798" y="3670724"/>
              <a:ext cx="200644" cy="23914"/>
            </a:xfrm>
            <a:prstGeom prst="rect">
              <a:avLst/>
            </a:prstGeom>
            <a:solidFill>
              <a:srgbClr val="F26A21">
                <a:alpha val="100000"/>
              </a:srgbClr>
            </a:solidFill>
          </p:spPr>
          <p:txBody>
            <a:bodyPr/>
            <a:lstStyle/>
            <a:p/>
          </p:txBody>
        </p:sp>
        <p:sp>
          <p:nvSpPr>
            <p:cNvPr id="113" name="rc113"/>
            <p:cNvSpPr/>
            <p:nvPr/>
          </p:nvSpPr>
          <p:spPr>
            <a:xfrm>
              <a:off x="8111798" y="3694639"/>
              <a:ext cx="200644" cy="990748"/>
            </a:xfrm>
            <a:prstGeom prst="rect">
              <a:avLst/>
            </a:prstGeom>
            <a:solidFill>
              <a:srgbClr val="FFC20E">
                <a:alpha val="100000"/>
              </a:srgbClr>
            </a:solidFill>
          </p:spPr>
          <p:txBody>
            <a:bodyPr/>
            <a:lstStyle/>
            <a:p/>
          </p:txBody>
        </p:sp>
        <p:sp>
          <p:nvSpPr>
            <p:cNvPr id="114" name="pl114"/>
            <p:cNvSpPr/>
            <p:nvPr/>
          </p:nvSpPr>
          <p:spPr>
            <a:xfrm>
              <a:off x="1523984" y="2071041"/>
              <a:ext cx="5573446" cy="554558"/>
            </a:xfrm>
            <a:custGeom>
              <a:avLst/>
              <a:pathLst>
                <a:path w="5573446" h="554558">
                  <a:moveTo>
                    <a:pt x="0" y="52815"/>
                  </a:moveTo>
                  <a:lnTo>
                    <a:pt x="222937" y="0"/>
                  </a:lnTo>
                  <a:lnTo>
                    <a:pt x="445875" y="369705"/>
                  </a:lnTo>
                  <a:lnTo>
                    <a:pt x="668813" y="0"/>
                  </a:lnTo>
                  <a:lnTo>
                    <a:pt x="891751" y="26407"/>
                  </a:lnTo>
                  <a:lnTo>
                    <a:pt x="1114689" y="26407"/>
                  </a:lnTo>
                  <a:lnTo>
                    <a:pt x="1337627" y="132037"/>
                  </a:lnTo>
                  <a:lnTo>
                    <a:pt x="1560565" y="184852"/>
                  </a:lnTo>
                  <a:lnTo>
                    <a:pt x="1783502" y="52815"/>
                  </a:lnTo>
                  <a:lnTo>
                    <a:pt x="2006440" y="52815"/>
                  </a:lnTo>
                  <a:lnTo>
                    <a:pt x="2229378" y="158445"/>
                  </a:lnTo>
                  <a:lnTo>
                    <a:pt x="2452316" y="52815"/>
                  </a:lnTo>
                  <a:lnTo>
                    <a:pt x="2675254" y="0"/>
                  </a:lnTo>
                  <a:lnTo>
                    <a:pt x="2898192" y="422520"/>
                  </a:lnTo>
                  <a:lnTo>
                    <a:pt x="3121130" y="105630"/>
                  </a:lnTo>
                  <a:lnTo>
                    <a:pt x="3344068" y="26407"/>
                  </a:lnTo>
                  <a:lnTo>
                    <a:pt x="3567005" y="79222"/>
                  </a:lnTo>
                  <a:lnTo>
                    <a:pt x="3789943" y="26407"/>
                  </a:lnTo>
                  <a:lnTo>
                    <a:pt x="4012881" y="554558"/>
                  </a:lnTo>
                  <a:lnTo>
                    <a:pt x="4235819" y="79222"/>
                  </a:lnTo>
                  <a:lnTo>
                    <a:pt x="4458757" y="79222"/>
                  </a:lnTo>
                  <a:lnTo>
                    <a:pt x="4681695" y="316890"/>
                  </a:lnTo>
                  <a:lnTo>
                    <a:pt x="4904633" y="184852"/>
                  </a:lnTo>
                  <a:lnTo>
                    <a:pt x="5127571" y="501743"/>
                  </a:lnTo>
                  <a:lnTo>
                    <a:pt x="5350508" y="0"/>
                  </a:lnTo>
                  <a:lnTo>
                    <a:pt x="5573446" y="0"/>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2071041"/>
              <a:ext cx="5573446" cy="1056301"/>
            </a:xfrm>
            <a:custGeom>
              <a:avLst/>
              <a:pathLst>
                <a:path w="5573446" h="1056301">
                  <a:moveTo>
                    <a:pt x="0" y="79222"/>
                  </a:moveTo>
                  <a:lnTo>
                    <a:pt x="222937" y="79222"/>
                  </a:lnTo>
                  <a:lnTo>
                    <a:pt x="445875" y="633780"/>
                  </a:lnTo>
                  <a:lnTo>
                    <a:pt x="668813" y="0"/>
                  </a:lnTo>
                  <a:lnTo>
                    <a:pt x="891751" y="79222"/>
                  </a:lnTo>
                  <a:lnTo>
                    <a:pt x="1114689" y="105630"/>
                  </a:lnTo>
                  <a:lnTo>
                    <a:pt x="1337627" y="132037"/>
                  </a:lnTo>
                  <a:lnTo>
                    <a:pt x="1560565" y="184852"/>
                  </a:lnTo>
                  <a:lnTo>
                    <a:pt x="1783502" y="158445"/>
                  </a:lnTo>
                  <a:lnTo>
                    <a:pt x="2006440" y="79222"/>
                  </a:lnTo>
                  <a:lnTo>
                    <a:pt x="2229378" y="158445"/>
                  </a:lnTo>
                  <a:lnTo>
                    <a:pt x="2452316" y="105630"/>
                  </a:lnTo>
                  <a:lnTo>
                    <a:pt x="2675254" y="52815"/>
                  </a:lnTo>
                  <a:lnTo>
                    <a:pt x="2898192" y="1056301"/>
                  </a:lnTo>
                  <a:lnTo>
                    <a:pt x="3121130" y="105630"/>
                  </a:lnTo>
                  <a:lnTo>
                    <a:pt x="3344068" y="52815"/>
                  </a:lnTo>
                  <a:lnTo>
                    <a:pt x="3567005" y="79222"/>
                  </a:lnTo>
                  <a:lnTo>
                    <a:pt x="3789943" y="132037"/>
                  </a:lnTo>
                  <a:lnTo>
                    <a:pt x="4012881" y="633780"/>
                  </a:lnTo>
                  <a:lnTo>
                    <a:pt x="4235819" y="264075"/>
                  </a:lnTo>
                  <a:lnTo>
                    <a:pt x="4458757" y="132037"/>
                  </a:lnTo>
                  <a:lnTo>
                    <a:pt x="4681695" y="422520"/>
                  </a:lnTo>
                  <a:lnTo>
                    <a:pt x="4904633" y="211260"/>
                  </a:lnTo>
                  <a:lnTo>
                    <a:pt x="5127571" y="897855"/>
                  </a:lnTo>
                  <a:lnTo>
                    <a:pt x="5350508" y="52815"/>
                  </a:lnTo>
                  <a:lnTo>
                    <a:pt x="5573446" y="52815"/>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257034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3685034"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479972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69147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91441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137351"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6360289"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583227"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68061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70291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455656"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257034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3685034"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4799724"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5691475"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2" name="tx132"/>
            <p:cNvSpPr/>
            <p:nvPr/>
          </p:nvSpPr>
          <p:spPr>
            <a:xfrm>
              <a:off x="591441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6137351"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4" name="tx134"/>
            <p:cNvSpPr/>
            <p:nvPr/>
          </p:nvSpPr>
          <p:spPr>
            <a:xfrm>
              <a:off x="6360289"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583227" y="3037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6" name="tx136"/>
            <p:cNvSpPr/>
            <p:nvPr/>
          </p:nvSpPr>
          <p:spPr>
            <a:xfrm>
              <a:off x="680616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702910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2318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301840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1" name="tx141"/>
            <p:cNvSpPr/>
            <p:nvPr/>
          </p:nvSpPr>
          <p:spPr>
            <a:xfrm>
              <a:off x="508103" y="221362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22891"/>
              <a:ext cx="201456" cy="201456"/>
            </a:xfrm>
            <a:prstGeom prst="rect">
              <a:avLst/>
            </a:prstGeom>
            <a:solidFill>
              <a:srgbClr val="80BD41">
                <a:alpha val="100000"/>
              </a:srgbClr>
            </a:solidFill>
          </p:spPr>
          <p:txBody>
            <a:bodyPr/>
            <a:lstStyle/>
            <a:p/>
          </p:txBody>
        </p:sp>
        <p:sp>
          <p:nvSpPr>
            <p:cNvPr id="164" name="rc164"/>
            <p:cNvSpPr/>
            <p:nvPr/>
          </p:nvSpPr>
          <p:spPr>
            <a:xfrm>
              <a:off x="2665435" y="5522891"/>
              <a:ext cx="201456" cy="201456"/>
            </a:xfrm>
            <a:prstGeom prst="rect">
              <a:avLst/>
            </a:prstGeom>
            <a:solidFill>
              <a:srgbClr val="1CABE2">
                <a:alpha val="100000"/>
              </a:srgbClr>
            </a:solidFill>
          </p:spPr>
          <p:txBody>
            <a:bodyPr/>
            <a:lstStyle/>
            <a:p/>
          </p:txBody>
        </p:sp>
        <p:sp>
          <p:nvSpPr>
            <p:cNvPr id="165" name="rc165"/>
            <p:cNvSpPr/>
            <p:nvPr/>
          </p:nvSpPr>
          <p:spPr>
            <a:xfrm>
              <a:off x="3738259" y="5522891"/>
              <a:ext cx="201456" cy="201456"/>
            </a:xfrm>
            <a:prstGeom prst="rect">
              <a:avLst/>
            </a:prstGeom>
            <a:solidFill>
              <a:srgbClr val="0058AB">
                <a:alpha val="100000"/>
              </a:srgbClr>
            </a:solidFill>
          </p:spPr>
          <p:txBody>
            <a:bodyPr/>
            <a:lstStyle/>
            <a:p/>
          </p:txBody>
        </p:sp>
        <p:sp>
          <p:nvSpPr>
            <p:cNvPr id="166" name="rc166"/>
            <p:cNvSpPr/>
            <p:nvPr/>
          </p:nvSpPr>
          <p:spPr>
            <a:xfrm>
              <a:off x="4733592" y="5522891"/>
              <a:ext cx="201456" cy="201456"/>
            </a:xfrm>
            <a:prstGeom prst="rect">
              <a:avLst/>
            </a:prstGeom>
            <a:solidFill>
              <a:srgbClr val="FFC20E">
                <a:alpha val="100000"/>
              </a:srgbClr>
            </a:solidFill>
          </p:spPr>
          <p:txBody>
            <a:bodyPr/>
            <a:lstStyle/>
            <a:p/>
          </p:txBody>
        </p:sp>
        <p:sp>
          <p:nvSpPr>
            <p:cNvPr id="167" name="rc167"/>
            <p:cNvSpPr/>
            <p:nvPr/>
          </p:nvSpPr>
          <p:spPr>
            <a:xfrm>
              <a:off x="6637725" y="5522891"/>
              <a:ext cx="201455" cy="201456"/>
            </a:xfrm>
            <a:prstGeom prst="rect">
              <a:avLst/>
            </a:prstGeom>
            <a:solidFill>
              <a:srgbClr val="F26A21">
                <a:alpha val="100000"/>
              </a:srgbClr>
            </a:solidFill>
          </p:spPr>
          <p:txBody>
            <a:bodyPr/>
            <a:lstStyle/>
            <a:p/>
          </p:txBody>
        </p:sp>
        <p:sp>
          <p:nvSpPr>
            <p:cNvPr id="168" name="tx168"/>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223" y="1513317"/>
              <a:ext cx="436150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Viet Nam</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Viet Nam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Viet Nam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Viet Nam</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3942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51703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49465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402822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00584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98346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4632692"/>
              <a:ext cx="214223" cy="417919"/>
            </a:xfrm>
            <a:prstGeom prst="rect">
              <a:avLst/>
            </a:prstGeom>
            <a:solidFill>
              <a:srgbClr val="0058AB">
                <a:alpha val="100000"/>
              </a:srgbClr>
            </a:solidFill>
          </p:spPr>
          <p:txBody>
            <a:bodyPr/>
            <a:lstStyle/>
            <a:p/>
          </p:txBody>
        </p:sp>
        <p:sp>
          <p:nvSpPr>
            <p:cNvPr id="40" name="rc40"/>
            <p:cNvSpPr/>
            <p:nvPr/>
          </p:nvSpPr>
          <p:spPr>
            <a:xfrm>
              <a:off x="1589675" y="4908909"/>
              <a:ext cx="214223" cy="141702"/>
            </a:xfrm>
            <a:prstGeom prst="rect">
              <a:avLst/>
            </a:prstGeom>
            <a:solidFill>
              <a:srgbClr val="0058AB">
                <a:alpha val="100000"/>
              </a:srgbClr>
            </a:solidFill>
          </p:spPr>
          <p:txBody>
            <a:bodyPr/>
            <a:lstStyle/>
            <a:p/>
          </p:txBody>
        </p:sp>
        <p:sp>
          <p:nvSpPr>
            <p:cNvPr id="41" name="rc41"/>
            <p:cNvSpPr/>
            <p:nvPr/>
          </p:nvSpPr>
          <p:spPr>
            <a:xfrm>
              <a:off x="1827702" y="2904937"/>
              <a:ext cx="214223" cy="2145674"/>
            </a:xfrm>
            <a:prstGeom prst="rect">
              <a:avLst/>
            </a:prstGeom>
            <a:solidFill>
              <a:srgbClr val="0058AB">
                <a:alpha val="100000"/>
              </a:srgbClr>
            </a:solidFill>
          </p:spPr>
          <p:txBody>
            <a:bodyPr/>
            <a:lstStyle/>
            <a:p/>
          </p:txBody>
        </p:sp>
        <p:sp>
          <p:nvSpPr>
            <p:cNvPr id="42" name="rc42"/>
            <p:cNvSpPr/>
            <p:nvPr/>
          </p:nvSpPr>
          <p:spPr>
            <a:xfrm>
              <a:off x="2065728" y="4905596"/>
              <a:ext cx="214223" cy="145014"/>
            </a:xfrm>
            <a:prstGeom prst="rect">
              <a:avLst/>
            </a:prstGeom>
            <a:solidFill>
              <a:srgbClr val="0058AB">
                <a:alpha val="100000"/>
              </a:srgbClr>
            </a:solidFill>
          </p:spPr>
          <p:txBody>
            <a:bodyPr/>
            <a:lstStyle/>
            <a:p/>
          </p:txBody>
        </p:sp>
        <p:sp>
          <p:nvSpPr>
            <p:cNvPr id="43" name="rc43"/>
            <p:cNvSpPr/>
            <p:nvPr/>
          </p:nvSpPr>
          <p:spPr>
            <a:xfrm>
              <a:off x="2303754" y="4760122"/>
              <a:ext cx="214223" cy="290489"/>
            </a:xfrm>
            <a:prstGeom prst="rect">
              <a:avLst/>
            </a:prstGeom>
            <a:solidFill>
              <a:srgbClr val="0058AB">
                <a:alpha val="100000"/>
              </a:srgbClr>
            </a:solidFill>
          </p:spPr>
          <p:txBody>
            <a:bodyPr/>
            <a:lstStyle/>
            <a:p/>
          </p:txBody>
        </p:sp>
        <p:sp>
          <p:nvSpPr>
            <p:cNvPr id="44" name="rc44"/>
            <p:cNvSpPr/>
            <p:nvPr/>
          </p:nvSpPr>
          <p:spPr>
            <a:xfrm>
              <a:off x="2541780" y="4767503"/>
              <a:ext cx="214223" cy="283107"/>
            </a:xfrm>
            <a:prstGeom prst="rect">
              <a:avLst/>
            </a:prstGeom>
            <a:solidFill>
              <a:srgbClr val="0058AB">
                <a:alpha val="100000"/>
              </a:srgbClr>
            </a:solidFill>
          </p:spPr>
          <p:txBody>
            <a:bodyPr/>
            <a:lstStyle/>
            <a:p/>
          </p:txBody>
        </p:sp>
        <p:sp>
          <p:nvSpPr>
            <p:cNvPr id="45" name="rc45"/>
            <p:cNvSpPr/>
            <p:nvPr/>
          </p:nvSpPr>
          <p:spPr>
            <a:xfrm>
              <a:off x="2779807" y="4195644"/>
              <a:ext cx="214223" cy="854967"/>
            </a:xfrm>
            <a:prstGeom prst="rect">
              <a:avLst/>
            </a:prstGeom>
            <a:solidFill>
              <a:srgbClr val="0058AB">
                <a:alpha val="100000"/>
              </a:srgbClr>
            </a:solidFill>
          </p:spPr>
          <p:txBody>
            <a:bodyPr/>
            <a:lstStyle/>
            <a:p/>
          </p:txBody>
        </p:sp>
        <p:sp>
          <p:nvSpPr>
            <p:cNvPr id="46" name="rc46"/>
            <p:cNvSpPr/>
            <p:nvPr/>
          </p:nvSpPr>
          <p:spPr>
            <a:xfrm>
              <a:off x="3017833" y="3870608"/>
              <a:ext cx="214223" cy="1180003"/>
            </a:xfrm>
            <a:prstGeom prst="rect">
              <a:avLst/>
            </a:prstGeom>
            <a:solidFill>
              <a:srgbClr val="0058AB">
                <a:alpha val="100000"/>
              </a:srgbClr>
            </a:solidFill>
          </p:spPr>
          <p:txBody>
            <a:bodyPr/>
            <a:lstStyle/>
            <a:p/>
          </p:txBody>
        </p:sp>
        <p:sp>
          <p:nvSpPr>
            <p:cNvPr id="47" name="rc47"/>
            <p:cNvSpPr/>
            <p:nvPr/>
          </p:nvSpPr>
          <p:spPr>
            <a:xfrm>
              <a:off x="3255859" y="4596571"/>
              <a:ext cx="214223" cy="454040"/>
            </a:xfrm>
            <a:prstGeom prst="rect">
              <a:avLst/>
            </a:prstGeom>
            <a:solidFill>
              <a:srgbClr val="0058AB">
                <a:alpha val="100000"/>
              </a:srgbClr>
            </a:solidFill>
          </p:spPr>
          <p:txBody>
            <a:bodyPr/>
            <a:lstStyle/>
            <a:p/>
          </p:txBody>
        </p:sp>
        <p:sp>
          <p:nvSpPr>
            <p:cNvPr id="48" name="rc48"/>
            <p:cNvSpPr/>
            <p:nvPr/>
          </p:nvSpPr>
          <p:spPr>
            <a:xfrm>
              <a:off x="3493885" y="4593167"/>
              <a:ext cx="214223" cy="457444"/>
            </a:xfrm>
            <a:prstGeom prst="rect">
              <a:avLst/>
            </a:prstGeom>
            <a:solidFill>
              <a:srgbClr val="0058AB">
                <a:alpha val="100000"/>
              </a:srgbClr>
            </a:solidFill>
          </p:spPr>
          <p:txBody>
            <a:bodyPr/>
            <a:lstStyle/>
            <a:p/>
          </p:txBody>
        </p:sp>
        <p:sp>
          <p:nvSpPr>
            <p:cNvPr id="49" name="rc49"/>
            <p:cNvSpPr/>
            <p:nvPr/>
          </p:nvSpPr>
          <p:spPr>
            <a:xfrm>
              <a:off x="3731911" y="3978091"/>
              <a:ext cx="214223" cy="1072520"/>
            </a:xfrm>
            <a:prstGeom prst="rect">
              <a:avLst/>
            </a:prstGeom>
            <a:solidFill>
              <a:srgbClr val="0058AB">
                <a:alpha val="100000"/>
              </a:srgbClr>
            </a:solidFill>
          </p:spPr>
          <p:txBody>
            <a:bodyPr/>
            <a:lstStyle/>
            <a:p/>
          </p:txBody>
        </p:sp>
        <p:sp>
          <p:nvSpPr>
            <p:cNvPr id="50" name="rc50"/>
            <p:cNvSpPr/>
            <p:nvPr/>
          </p:nvSpPr>
          <p:spPr>
            <a:xfrm>
              <a:off x="3969938" y="4580765"/>
              <a:ext cx="214223" cy="469846"/>
            </a:xfrm>
            <a:prstGeom prst="rect">
              <a:avLst/>
            </a:prstGeom>
            <a:solidFill>
              <a:srgbClr val="0058AB">
                <a:alpha val="100000"/>
              </a:srgbClr>
            </a:solidFill>
          </p:spPr>
          <p:txBody>
            <a:bodyPr/>
            <a:lstStyle/>
            <a:p/>
          </p:txBody>
        </p:sp>
        <p:sp>
          <p:nvSpPr>
            <p:cNvPr id="51" name="rc51"/>
            <p:cNvSpPr/>
            <p:nvPr/>
          </p:nvSpPr>
          <p:spPr>
            <a:xfrm>
              <a:off x="4207964" y="4889392"/>
              <a:ext cx="214223" cy="161219"/>
            </a:xfrm>
            <a:prstGeom prst="rect">
              <a:avLst/>
            </a:prstGeom>
            <a:solidFill>
              <a:srgbClr val="0058AB">
                <a:alpha val="100000"/>
              </a:srgbClr>
            </a:solidFill>
          </p:spPr>
          <p:txBody>
            <a:bodyPr/>
            <a:lstStyle/>
            <a:p/>
          </p:txBody>
        </p:sp>
        <p:sp>
          <p:nvSpPr>
            <p:cNvPr id="52" name="rc52"/>
            <p:cNvSpPr/>
            <p:nvPr/>
          </p:nvSpPr>
          <p:spPr>
            <a:xfrm>
              <a:off x="4445990" y="2277501"/>
              <a:ext cx="214223" cy="2773110"/>
            </a:xfrm>
            <a:prstGeom prst="rect">
              <a:avLst/>
            </a:prstGeom>
            <a:solidFill>
              <a:srgbClr val="0058AB">
                <a:alpha val="100000"/>
              </a:srgbClr>
            </a:solidFill>
          </p:spPr>
          <p:txBody>
            <a:bodyPr/>
            <a:lstStyle/>
            <a:p/>
          </p:txBody>
        </p:sp>
        <p:sp>
          <p:nvSpPr>
            <p:cNvPr id="53" name="rc53"/>
            <p:cNvSpPr/>
            <p:nvPr/>
          </p:nvSpPr>
          <p:spPr>
            <a:xfrm>
              <a:off x="4684016" y="4188763"/>
              <a:ext cx="214223" cy="861848"/>
            </a:xfrm>
            <a:prstGeom prst="rect">
              <a:avLst/>
            </a:prstGeom>
            <a:solidFill>
              <a:srgbClr val="0058AB">
                <a:alpha val="100000"/>
              </a:srgbClr>
            </a:solidFill>
          </p:spPr>
          <p:txBody>
            <a:bodyPr/>
            <a:lstStyle/>
            <a:p/>
          </p:txBody>
        </p:sp>
        <p:sp>
          <p:nvSpPr>
            <p:cNvPr id="54" name="rc54"/>
            <p:cNvSpPr/>
            <p:nvPr/>
          </p:nvSpPr>
          <p:spPr>
            <a:xfrm>
              <a:off x="4922043" y="4704760"/>
              <a:ext cx="214223" cy="345851"/>
            </a:xfrm>
            <a:prstGeom prst="rect">
              <a:avLst/>
            </a:prstGeom>
            <a:solidFill>
              <a:srgbClr val="0058AB">
                <a:alpha val="100000"/>
              </a:srgbClr>
            </a:solidFill>
          </p:spPr>
          <p:txBody>
            <a:bodyPr/>
            <a:lstStyle/>
            <a:p/>
          </p:txBody>
        </p:sp>
        <p:sp>
          <p:nvSpPr>
            <p:cNvPr id="55" name="rc55"/>
            <p:cNvSpPr/>
            <p:nvPr/>
          </p:nvSpPr>
          <p:spPr>
            <a:xfrm>
              <a:off x="5160069" y="4394937"/>
              <a:ext cx="214223" cy="655674"/>
            </a:xfrm>
            <a:prstGeom prst="rect">
              <a:avLst/>
            </a:prstGeom>
            <a:solidFill>
              <a:srgbClr val="0058AB">
                <a:alpha val="100000"/>
              </a:srgbClr>
            </a:solidFill>
          </p:spPr>
          <p:txBody>
            <a:bodyPr/>
            <a:lstStyle/>
            <a:p/>
          </p:txBody>
        </p:sp>
        <p:sp>
          <p:nvSpPr>
            <p:cNvPr id="56" name="rc56"/>
            <p:cNvSpPr/>
            <p:nvPr/>
          </p:nvSpPr>
          <p:spPr>
            <a:xfrm>
              <a:off x="5398095" y="4729154"/>
              <a:ext cx="214223" cy="321457"/>
            </a:xfrm>
            <a:prstGeom prst="rect">
              <a:avLst/>
            </a:prstGeom>
            <a:solidFill>
              <a:srgbClr val="0058AB">
                <a:alpha val="100000"/>
              </a:srgbClr>
            </a:solidFill>
          </p:spPr>
          <p:txBody>
            <a:bodyPr/>
            <a:lstStyle/>
            <a:p/>
          </p:txBody>
        </p:sp>
        <p:sp>
          <p:nvSpPr>
            <p:cNvPr id="57" name="rc57"/>
            <p:cNvSpPr/>
            <p:nvPr/>
          </p:nvSpPr>
          <p:spPr>
            <a:xfrm>
              <a:off x="5636121" y="1757558"/>
              <a:ext cx="214223" cy="3293053"/>
            </a:xfrm>
            <a:prstGeom prst="rect">
              <a:avLst/>
            </a:prstGeom>
            <a:solidFill>
              <a:srgbClr val="0058AB">
                <a:alpha val="100000"/>
              </a:srgbClr>
            </a:solidFill>
          </p:spPr>
          <p:txBody>
            <a:bodyPr/>
            <a:lstStyle/>
            <a:p/>
          </p:txBody>
        </p:sp>
        <p:sp>
          <p:nvSpPr>
            <p:cNvPr id="58" name="rc58"/>
            <p:cNvSpPr/>
            <p:nvPr/>
          </p:nvSpPr>
          <p:spPr>
            <a:xfrm>
              <a:off x="5874148" y="4442989"/>
              <a:ext cx="214223" cy="607622"/>
            </a:xfrm>
            <a:prstGeom prst="rect">
              <a:avLst/>
            </a:prstGeom>
            <a:solidFill>
              <a:srgbClr val="0058AB">
                <a:alpha val="100000"/>
              </a:srgbClr>
            </a:solidFill>
          </p:spPr>
          <p:txBody>
            <a:bodyPr/>
            <a:lstStyle/>
            <a:p/>
          </p:txBody>
        </p:sp>
        <p:sp>
          <p:nvSpPr>
            <p:cNvPr id="59" name="rc59"/>
            <p:cNvSpPr/>
            <p:nvPr/>
          </p:nvSpPr>
          <p:spPr>
            <a:xfrm>
              <a:off x="6112174" y="4448285"/>
              <a:ext cx="214223" cy="602326"/>
            </a:xfrm>
            <a:prstGeom prst="rect">
              <a:avLst/>
            </a:prstGeom>
            <a:solidFill>
              <a:srgbClr val="0058AB">
                <a:alpha val="100000"/>
              </a:srgbClr>
            </a:solidFill>
          </p:spPr>
          <p:txBody>
            <a:bodyPr/>
            <a:lstStyle/>
            <a:p/>
          </p:txBody>
        </p:sp>
        <p:sp>
          <p:nvSpPr>
            <p:cNvPr id="60" name="rc60"/>
            <p:cNvSpPr/>
            <p:nvPr/>
          </p:nvSpPr>
          <p:spPr>
            <a:xfrm>
              <a:off x="6350200" y="3140300"/>
              <a:ext cx="214223" cy="1910311"/>
            </a:xfrm>
            <a:prstGeom prst="rect">
              <a:avLst/>
            </a:prstGeom>
            <a:solidFill>
              <a:srgbClr val="0058AB">
                <a:alpha val="100000"/>
              </a:srgbClr>
            </a:solidFill>
          </p:spPr>
          <p:txBody>
            <a:bodyPr/>
            <a:lstStyle/>
            <a:p/>
          </p:txBody>
        </p:sp>
        <p:sp>
          <p:nvSpPr>
            <p:cNvPr id="61" name="rc61"/>
            <p:cNvSpPr/>
            <p:nvPr/>
          </p:nvSpPr>
          <p:spPr>
            <a:xfrm>
              <a:off x="6588226" y="3903253"/>
              <a:ext cx="214223" cy="1147358"/>
            </a:xfrm>
            <a:prstGeom prst="rect">
              <a:avLst/>
            </a:prstGeom>
            <a:solidFill>
              <a:srgbClr val="0058AB">
                <a:alpha val="100000"/>
              </a:srgbClr>
            </a:solidFill>
          </p:spPr>
          <p:txBody>
            <a:bodyPr/>
            <a:lstStyle/>
            <a:p/>
          </p:txBody>
        </p:sp>
        <p:sp>
          <p:nvSpPr>
            <p:cNvPr id="62" name="rc62"/>
            <p:cNvSpPr/>
            <p:nvPr/>
          </p:nvSpPr>
          <p:spPr>
            <a:xfrm>
              <a:off x="6826253" y="2251645"/>
              <a:ext cx="214223" cy="2798966"/>
            </a:xfrm>
            <a:prstGeom prst="rect">
              <a:avLst/>
            </a:prstGeom>
            <a:solidFill>
              <a:srgbClr val="0058AB">
                <a:alpha val="100000"/>
              </a:srgbClr>
            </a:solidFill>
          </p:spPr>
          <p:txBody>
            <a:bodyPr/>
            <a:lstStyle/>
            <a:p/>
          </p:txBody>
        </p:sp>
        <p:sp>
          <p:nvSpPr>
            <p:cNvPr id="63" name="rc63"/>
            <p:cNvSpPr/>
            <p:nvPr/>
          </p:nvSpPr>
          <p:spPr>
            <a:xfrm>
              <a:off x="7064279" y="4913878"/>
              <a:ext cx="214223" cy="136733"/>
            </a:xfrm>
            <a:prstGeom prst="rect">
              <a:avLst/>
            </a:prstGeom>
            <a:solidFill>
              <a:srgbClr val="0058AB">
                <a:alpha val="100000"/>
              </a:srgbClr>
            </a:solidFill>
          </p:spPr>
          <p:txBody>
            <a:bodyPr/>
            <a:lstStyle/>
            <a:p/>
          </p:txBody>
        </p:sp>
        <p:sp>
          <p:nvSpPr>
            <p:cNvPr id="64" name="rc64"/>
            <p:cNvSpPr/>
            <p:nvPr/>
          </p:nvSpPr>
          <p:spPr>
            <a:xfrm>
              <a:off x="7302305" y="4916577"/>
              <a:ext cx="214223" cy="134034"/>
            </a:xfrm>
            <a:prstGeom prst="rect">
              <a:avLst/>
            </a:prstGeom>
            <a:solidFill>
              <a:srgbClr val="0058AB">
                <a:alpha val="100000"/>
              </a:srgbClr>
            </a:solidFill>
          </p:spPr>
          <p:txBody>
            <a:bodyPr/>
            <a:lstStyle/>
            <a:p/>
          </p:txBody>
        </p:sp>
        <p:sp>
          <p:nvSpPr>
            <p:cNvPr id="65" name="rc65"/>
            <p:cNvSpPr/>
            <p:nvPr/>
          </p:nvSpPr>
          <p:spPr>
            <a:xfrm>
              <a:off x="8492436" y="4746800"/>
              <a:ext cx="214223" cy="303811"/>
            </a:xfrm>
            <a:prstGeom prst="rect">
              <a:avLst/>
            </a:prstGeom>
            <a:solidFill>
              <a:srgbClr val="69DBFF">
                <a:alpha val="100000"/>
              </a:srgbClr>
            </a:solidFill>
          </p:spPr>
          <p:txBody>
            <a:bodyPr/>
            <a:lstStyle/>
            <a:p/>
          </p:txBody>
        </p:sp>
        <p:sp>
          <p:nvSpPr>
            <p:cNvPr id="66" name="pl66"/>
            <p:cNvSpPr/>
            <p:nvPr/>
          </p:nvSpPr>
          <p:spPr>
            <a:xfrm>
              <a:off x="6219286" y="4442989"/>
              <a:ext cx="2380262" cy="303811"/>
            </a:xfrm>
            <a:custGeom>
              <a:avLst/>
              <a:pathLst>
                <a:path w="2380262" h="303811">
                  <a:moveTo>
                    <a:pt x="0" y="0"/>
                  </a:moveTo>
                  <a:lnTo>
                    <a:pt x="238026" y="30381"/>
                  </a:lnTo>
                  <a:lnTo>
                    <a:pt x="476052" y="60762"/>
                  </a:lnTo>
                  <a:lnTo>
                    <a:pt x="714078" y="91143"/>
                  </a:lnTo>
                  <a:lnTo>
                    <a:pt x="952104" y="121524"/>
                  </a:lnTo>
                  <a:lnTo>
                    <a:pt x="1190131" y="151905"/>
                  </a:lnTo>
                  <a:lnTo>
                    <a:pt x="1428157" y="182286"/>
                  </a:lnTo>
                  <a:lnTo>
                    <a:pt x="1666183" y="212667"/>
                  </a:lnTo>
                  <a:lnTo>
                    <a:pt x="1904209" y="243048"/>
                  </a:lnTo>
                  <a:lnTo>
                    <a:pt x="2142236" y="273430"/>
                  </a:lnTo>
                  <a:lnTo>
                    <a:pt x="2380262" y="303811"/>
                  </a:lnTo>
                </a:path>
              </a:pathLst>
            </a:custGeom>
            <a:ln w="13550" cap="flat">
              <a:solidFill>
                <a:srgbClr val="000000">
                  <a:alpha val="100000"/>
                </a:srgbClr>
              </a:solidFill>
              <a:prstDash val="solid"/>
              <a:round/>
            </a:ln>
          </p:spPr>
          <p:txBody>
            <a:bodyPr/>
            <a:lstStyle/>
            <a:p/>
          </p:txBody>
        </p:sp>
        <p:sp>
          <p:nvSpPr>
            <p:cNvPr id="67" name="pt67"/>
            <p:cNvSpPr/>
            <p:nvPr/>
          </p:nvSpPr>
          <p:spPr>
            <a:xfrm>
              <a:off x="6194460" y="44181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44485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44789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45093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5396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5700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6004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6308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6612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6915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7219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708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a:off x="508103" y="294841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19260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81921" y="1330710"/>
              <a:ext cx="60944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Viet Nam</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71%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71% below the annual IA2030 goal, positioning the programme to reach, and potentially exceed the 2030 goal if current progress continues.</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437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50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864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578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291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793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507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221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93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609339"/>
              <a:ext cx="239888" cy="698682"/>
            </a:xfrm>
            <a:prstGeom prst="rect">
              <a:avLst/>
            </a:prstGeom>
            <a:solidFill>
              <a:srgbClr val="80BD41">
                <a:alpha val="100000"/>
              </a:srgbClr>
            </a:solidFill>
          </p:spPr>
          <p:txBody>
            <a:bodyPr/>
            <a:lstStyle/>
            <a:p/>
          </p:txBody>
        </p:sp>
        <p:sp>
          <p:nvSpPr>
            <p:cNvPr id="27" name="rc27"/>
            <p:cNvSpPr/>
            <p:nvPr/>
          </p:nvSpPr>
          <p:spPr>
            <a:xfrm>
              <a:off x="1296273" y="3587730"/>
              <a:ext cx="239888" cy="21608"/>
            </a:xfrm>
            <a:prstGeom prst="rect">
              <a:avLst/>
            </a:prstGeom>
            <a:solidFill>
              <a:srgbClr val="1CABE2">
                <a:alpha val="100000"/>
              </a:srgbClr>
            </a:solidFill>
          </p:spPr>
          <p:txBody>
            <a:bodyPr/>
            <a:lstStyle/>
            <a:p/>
          </p:txBody>
        </p:sp>
        <p:sp>
          <p:nvSpPr>
            <p:cNvPr id="28" name="rc28"/>
            <p:cNvSpPr/>
            <p:nvPr/>
          </p:nvSpPr>
          <p:spPr>
            <a:xfrm>
              <a:off x="1562816" y="3582665"/>
              <a:ext cx="239888" cy="725355"/>
            </a:xfrm>
            <a:prstGeom prst="rect">
              <a:avLst/>
            </a:prstGeom>
            <a:solidFill>
              <a:srgbClr val="80BD41">
                <a:alpha val="100000"/>
              </a:srgbClr>
            </a:solidFill>
          </p:spPr>
          <p:txBody>
            <a:bodyPr/>
            <a:lstStyle/>
            <a:p/>
          </p:txBody>
        </p:sp>
        <p:sp>
          <p:nvSpPr>
            <p:cNvPr id="29" name="rc29"/>
            <p:cNvSpPr/>
            <p:nvPr/>
          </p:nvSpPr>
          <p:spPr>
            <a:xfrm>
              <a:off x="1562816" y="3575338"/>
              <a:ext cx="239888" cy="7326"/>
            </a:xfrm>
            <a:prstGeom prst="rect">
              <a:avLst/>
            </a:prstGeom>
            <a:solidFill>
              <a:srgbClr val="1CABE2">
                <a:alpha val="100000"/>
              </a:srgbClr>
            </a:solidFill>
          </p:spPr>
          <p:txBody>
            <a:bodyPr/>
            <a:lstStyle/>
            <a:p/>
          </p:txBody>
        </p:sp>
        <p:sp>
          <p:nvSpPr>
            <p:cNvPr id="30" name="rc30"/>
            <p:cNvSpPr/>
            <p:nvPr/>
          </p:nvSpPr>
          <p:spPr>
            <a:xfrm>
              <a:off x="1829360" y="3679335"/>
              <a:ext cx="239888" cy="628685"/>
            </a:xfrm>
            <a:prstGeom prst="rect">
              <a:avLst/>
            </a:prstGeom>
            <a:solidFill>
              <a:srgbClr val="80BD41">
                <a:alpha val="100000"/>
              </a:srgbClr>
            </a:solidFill>
          </p:spPr>
          <p:txBody>
            <a:bodyPr/>
            <a:lstStyle/>
            <a:p/>
          </p:txBody>
        </p:sp>
        <p:sp>
          <p:nvSpPr>
            <p:cNvPr id="31" name="rc31"/>
            <p:cNvSpPr/>
            <p:nvPr/>
          </p:nvSpPr>
          <p:spPr>
            <a:xfrm>
              <a:off x="1829360" y="3568391"/>
              <a:ext cx="239888" cy="110944"/>
            </a:xfrm>
            <a:prstGeom prst="rect">
              <a:avLst/>
            </a:prstGeom>
            <a:solidFill>
              <a:srgbClr val="1CABE2">
                <a:alpha val="100000"/>
              </a:srgbClr>
            </a:solidFill>
          </p:spPr>
          <p:txBody>
            <a:bodyPr/>
            <a:lstStyle/>
            <a:p/>
          </p:txBody>
        </p:sp>
        <p:sp>
          <p:nvSpPr>
            <p:cNvPr id="32" name="rc32"/>
            <p:cNvSpPr/>
            <p:nvPr/>
          </p:nvSpPr>
          <p:spPr>
            <a:xfrm>
              <a:off x="2095903" y="3565692"/>
              <a:ext cx="239888" cy="742328"/>
            </a:xfrm>
            <a:prstGeom prst="rect">
              <a:avLst/>
            </a:prstGeom>
            <a:solidFill>
              <a:srgbClr val="80BD41">
                <a:alpha val="100000"/>
              </a:srgbClr>
            </a:solidFill>
          </p:spPr>
          <p:txBody>
            <a:bodyPr/>
            <a:lstStyle/>
            <a:p/>
          </p:txBody>
        </p:sp>
        <p:sp>
          <p:nvSpPr>
            <p:cNvPr id="33" name="rc33"/>
            <p:cNvSpPr/>
            <p:nvPr/>
          </p:nvSpPr>
          <p:spPr>
            <a:xfrm>
              <a:off x="2095903" y="3558194"/>
              <a:ext cx="239888" cy="7498"/>
            </a:xfrm>
            <a:prstGeom prst="rect">
              <a:avLst/>
            </a:prstGeom>
            <a:solidFill>
              <a:srgbClr val="1CABE2">
                <a:alpha val="100000"/>
              </a:srgbClr>
            </a:solidFill>
          </p:spPr>
          <p:txBody>
            <a:bodyPr/>
            <a:lstStyle/>
            <a:p/>
          </p:txBody>
        </p:sp>
        <p:sp>
          <p:nvSpPr>
            <p:cNvPr id="34" name="rc34"/>
            <p:cNvSpPr/>
            <p:nvPr/>
          </p:nvSpPr>
          <p:spPr>
            <a:xfrm>
              <a:off x="2362446" y="3572046"/>
              <a:ext cx="239888" cy="735975"/>
            </a:xfrm>
            <a:prstGeom prst="rect">
              <a:avLst/>
            </a:prstGeom>
            <a:solidFill>
              <a:srgbClr val="80BD41">
                <a:alpha val="100000"/>
              </a:srgbClr>
            </a:solidFill>
          </p:spPr>
          <p:txBody>
            <a:bodyPr/>
            <a:lstStyle/>
            <a:p/>
          </p:txBody>
        </p:sp>
        <p:sp>
          <p:nvSpPr>
            <p:cNvPr id="35" name="rc35"/>
            <p:cNvSpPr/>
            <p:nvPr/>
          </p:nvSpPr>
          <p:spPr>
            <a:xfrm>
              <a:off x="2362446" y="3557025"/>
              <a:ext cx="239888" cy="15020"/>
            </a:xfrm>
            <a:prstGeom prst="rect">
              <a:avLst/>
            </a:prstGeom>
            <a:solidFill>
              <a:srgbClr val="1CABE2">
                <a:alpha val="100000"/>
              </a:srgbClr>
            </a:solidFill>
          </p:spPr>
          <p:txBody>
            <a:bodyPr/>
            <a:lstStyle/>
            <a:p/>
          </p:txBody>
        </p:sp>
        <p:sp>
          <p:nvSpPr>
            <p:cNvPr id="36" name="rc36"/>
            <p:cNvSpPr/>
            <p:nvPr/>
          </p:nvSpPr>
          <p:spPr>
            <a:xfrm>
              <a:off x="2628989" y="3590744"/>
              <a:ext cx="239888" cy="717276"/>
            </a:xfrm>
            <a:prstGeom prst="rect">
              <a:avLst/>
            </a:prstGeom>
            <a:solidFill>
              <a:srgbClr val="80BD41">
                <a:alpha val="100000"/>
              </a:srgbClr>
            </a:solidFill>
          </p:spPr>
          <p:txBody>
            <a:bodyPr/>
            <a:lstStyle/>
            <a:p/>
          </p:txBody>
        </p:sp>
        <p:sp>
          <p:nvSpPr>
            <p:cNvPr id="37" name="rc37"/>
            <p:cNvSpPr/>
            <p:nvPr/>
          </p:nvSpPr>
          <p:spPr>
            <a:xfrm>
              <a:off x="2628989" y="3576106"/>
              <a:ext cx="239888" cy="14638"/>
            </a:xfrm>
            <a:prstGeom prst="rect">
              <a:avLst/>
            </a:prstGeom>
            <a:solidFill>
              <a:srgbClr val="1CABE2">
                <a:alpha val="100000"/>
              </a:srgbClr>
            </a:solidFill>
          </p:spPr>
          <p:txBody>
            <a:bodyPr/>
            <a:lstStyle/>
            <a:p/>
          </p:txBody>
        </p:sp>
        <p:sp>
          <p:nvSpPr>
            <p:cNvPr id="38" name="rc38"/>
            <p:cNvSpPr/>
            <p:nvPr/>
          </p:nvSpPr>
          <p:spPr>
            <a:xfrm>
              <a:off x="2895532" y="3615446"/>
              <a:ext cx="239888" cy="692575"/>
            </a:xfrm>
            <a:prstGeom prst="rect">
              <a:avLst/>
            </a:prstGeom>
            <a:solidFill>
              <a:srgbClr val="80BD41">
                <a:alpha val="100000"/>
              </a:srgbClr>
            </a:solidFill>
          </p:spPr>
          <p:txBody>
            <a:bodyPr/>
            <a:lstStyle/>
            <a:p/>
          </p:txBody>
        </p:sp>
        <p:sp>
          <p:nvSpPr>
            <p:cNvPr id="39" name="rc39"/>
            <p:cNvSpPr/>
            <p:nvPr/>
          </p:nvSpPr>
          <p:spPr>
            <a:xfrm>
              <a:off x="2895532" y="3571239"/>
              <a:ext cx="239888" cy="44207"/>
            </a:xfrm>
            <a:prstGeom prst="rect">
              <a:avLst/>
            </a:prstGeom>
            <a:solidFill>
              <a:srgbClr val="1CABE2">
                <a:alpha val="100000"/>
              </a:srgbClr>
            </a:solidFill>
          </p:spPr>
          <p:txBody>
            <a:bodyPr/>
            <a:lstStyle/>
            <a:p/>
          </p:txBody>
        </p:sp>
        <p:sp>
          <p:nvSpPr>
            <p:cNvPr id="40" name="rc40"/>
            <p:cNvSpPr/>
            <p:nvPr/>
          </p:nvSpPr>
          <p:spPr>
            <a:xfrm>
              <a:off x="3162075" y="3606369"/>
              <a:ext cx="239888" cy="701651"/>
            </a:xfrm>
            <a:prstGeom prst="rect">
              <a:avLst/>
            </a:prstGeom>
            <a:solidFill>
              <a:srgbClr val="80BD41">
                <a:alpha val="100000"/>
              </a:srgbClr>
            </a:solidFill>
          </p:spPr>
          <p:txBody>
            <a:bodyPr/>
            <a:lstStyle/>
            <a:p/>
          </p:txBody>
        </p:sp>
        <p:sp>
          <p:nvSpPr>
            <p:cNvPr id="41" name="rc41"/>
            <p:cNvSpPr/>
            <p:nvPr/>
          </p:nvSpPr>
          <p:spPr>
            <a:xfrm>
              <a:off x="3162075" y="3545356"/>
              <a:ext cx="239888" cy="61013"/>
            </a:xfrm>
            <a:prstGeom prst="rect">
              <a:avLst/>
            </a:prstGeom>
            <a:solidFill>
              <a:srgbClr val="1CABE2">
                <a:alpha val="100000"/>
              </a:srgbClr>
            </a:solidFill>
          </p:spPr>
          <p:txBody>
            <a:bodyPr/>
            <a:lstStyle/>
            <a:p/>
          </p:txBody>
        </p:sp>
        <p:sp>
          <p:nvSpPr>
            <p:cNvPr id="42" name="rc42"/>
            <p:cNvSpPr/>
            <p:nvPr/>
          </p:nvSpPr>
          <p:spPr>
            <a:xfrm>
              <a:off x="3428618" y="3548937"/>
              <a:ext cx="239888" cy="759084"/>
            </a:xfrm>
            <a:prstGeom prst="rect">
              <a:avLst/>
            </a:prstGeom>
            <a:solidFill>
              <a:srgbClr val="80BD41">
                <a:alpha val="100000"/>
              </a:srgbClr>
            </a:solidFill>
          </p:spPr>
          <p:txBody>
            <a:bodyPr/>
            <a:lstStyle/>
            <a:p/>
          </p:txBody>
        </p:sp>
        <p:sp>
          <p:nvSpPr>
            <p:cNvPr id="43" name="rc43"/>
            <p:cNvSpPr/>
            <p:nvPr/>
          </p:nvSpPr>
          <p:spPr>
            <a:xfrm>
              <a:off x="3428618" y="3525460"/>
              <a:ext cx="239888" cy="23476"/>
            </a:xfrm>
            <a:prstGeom prst="rect">
              <a:avLst/>
            </a:prstGeom>
            <a:solidFill>
              <a:srgbClr val="1CABE2">
                <a:alpha val="100000"/>
              </a:srgbClr>
            </a:solidFill>
          </p:spPr>
          <p:txBody>
            <a:bodyPr/>
            <a:lstStyle/>
            <a:p/>
          </p:txBody>
        </p:sp>
        <p:sp>
          <p:nvSpPr>
            <p:cNvPr id="44" name="rc44"/>
            <p:cNvSpPr/>
            <p:nvPr/>
          </p:nvSpPr>
          <p:spPr>
            <a:xfrm>
              <a:off x="3695161" y="3543250"/>
              <a:ext cx="239888" cy="764770"/>
            </a:xfrm>
            <a:prstGeom prst="rect">
              <a:avLst/>
            </a:prstGeom>
            <a:solidFill>
              <a:srgbClr val="80BD41">
                <a:alpha val="100000"/>
              </a:srgbClr>
            </a:solidFill>
          </p:spPr>
          <p:txBody>
            <a:bodyPr/>
            <a:lstStyle/>
            <a:p/>
          </p:txBody>
        </p:sp>
        <p:sp>
          <p:nvSpPr>
            <p:cNvPr id="45" name="rc45"/>
            <p:cNvSpPr/>
            <p:nvPr/>
          </p:nvSpPr>
          <p:spPr>
            <a:xfrm>
              <a:off x="3695161" y="3519598"/>
              <a:ext cx="239888" cy="23652"/>
            </a:xfrm>
            <a:prstGeom prst="rect">
              <a:avLst/>
            </a:prstGeom>
            <a:solidFill>
              <a:srgbClr val="1CABE2">
                <a:alpha val="100000"/>
              </a:srgbClr>
            </a:solidFill>
          </p:spPr>
          <p:txBody>
            <a:bodyPr/>
            <a:lstStyle/>
            <a:p/>
          </p:txBody>
        </p:sp>
        <p:sp>
          <p:nvSpPr>
            <p:cNvPr id="46" name="rc46"/>
            <p:cNvSpPr/>
            <p:nvPr/>
          </p:nvSpPr>
          <p:spPr>
            <a:xfrm>
              <a:off x="3961705" y="3571254"/>
              <a:ext cx="239888" cy="736767"/>
            </a:xfrm>
            <a:prstGeom prst="rect">
              <a:avLst/>
            </a:prstGeom>
            <a:solidFill>
              <a:srgbClr val="80BD41">
                <a:alpha val="100000"/>
              </a:srgbClr>
            </a:solidFill>
          </p:spPr>
          <p:txBody>
            <a:bodyPr/>
            <a:lstStyle/>
            <a:p/>
          </p:txBody>
        </p:sp>
        <p:sp>
          <p:nvSpPr>
            <p:cNvPr id="47" name="rc47"/>
            <p:cNvSpPr/>
            <p:nvPr/>
          </p:nvSpPr>
          <p:spPr>
            <a:xfrm>
              <a:off x="3961705" y="3515798"/>
              <a:ext cx="239888" cy="55455"/>
            </a:xfrm>
            <a:prstGeom prst="rect">
              <a:avLst/>
            </a:prstGeom>
            <a:solidFill>
              <a:srgbClr val="1CABE2">
                <a:alpha val="100000"/>
              </a:srgbClr>
            </a:solidFill>
          </p:spPr>
          <p:txBody>
            <a:bodyPr/>
            <a:lstStyle/>
            <a:p/>
          </p:txBody>
        </p:sp>
        <p:sp>
          <p:nvSpPr>
            <p:cNvPr id="48" name="rc48"/>
            <p:cNvSpPr/>
            <p:nvPr/>
          </p:nvSpPr>
          <p:spPr>
            <a:xfrm>
              <a:off x="4228248" y="3522527"/>
              <a:ext cx="239888" cy="785494"/>
            </a:xfrm>
            <a:prstGeom prst="rect">
              <a:avLst/>
            </a:prstGeom>
            <a:solidFill>
              <a:srgbClr val="80BD41">
                <a:alpha val="100000"/>
              </a:srgbClr>
            </a:solidFill>
          </p:spPr>
          <p:txBody>
            <a:bodyPr/>
            <a:lstStyle/>
            <a:p/>
          </p:txBody>
        </p:sp>
        <p:sp>
          <p:nvSpPr>
            <p:cNvPr id="49" name="rc49"/>
            <p:cNvSpPr/>
            <p:nvPr/>
          </p:nvSpPr>
          <p:spPr>
            <a:xfrm>
              <a:off x="4228248" y="3498233"/>
              <a:ext cx="239888" cy="24293"/>
            </a:xfrm>
            <a:prstGeom prst="rect">
              <a:avLst/>
            </a:prstGeom>
            <a:solidFill>
              <a:srgbClr val="1CABE2">
                <a:alpha val="100000"/>
              </a:srgbClr>
            </a:solidFill>
          </p:spPr>
          <p:txBody>
            <a:bodyPr/>
            <a:lstStyle/>
            <a:p/>
          </p:txBody>
        </p:sp>
        <p:sp>
          <p:nvSpPr>
            <p:cNvPr id="50" name="rc50"/>
            <p:cNvSpPr/>
            <p:nvPr/>
          </p:nvSpPr>
          <p:spPr>
            <a:xfrm>
              <a:off x="4494791" y="3482736"/>
              <a:ext cx="239888" cy="825285"/>
            </a:xfrm>
            <a:prstGeom prst="rect">
              <a:avLst/>
            </a:prstGeom>
            <a:solidFill>
              <a:srgbClr val="80BD41">
                <a:alpha val="100000"/>
              </a:srgbClr>
            </a:solidFill>
          </p:spPr>
          <p:txBody>
            <a:bodyPr/>
            <a:lstStyle/>
            <a:p/>
          </p:txBody>
        </p:sp>
        <p:sp>
          <p:nvSpPr>
            <p:cNvPr id="51" name="rc51"/>
            <p:cNvSpPr/>
            <p:nvPr/>
          </p:nvSpPr>
          <p:spPr>
            <a:xfrm>
              <a:off x="4494791" y="3474400"/>
              <a:ext cx="239888" cy="8336"/>
            </a:xfrm>
            <a:prstGeom prst="rect">
              <a:avLst/>
            </a:prstGeom>
            <a:solidFill>
              <a:srgbClr val="1CABE2">
                <a:alpha val="100000"/>
              </a:srgbClr>
            </a:solidFill>
          </p:spPr>
          <p:txBody>
            <a:bodyPr/>
            <a:lstStyle/>
            <a:p/>
          </p:txBody>
        </p:sp>
        <p:sp>
          <p:nvSpPr>
            <p:cNvPr id="52" name="rc52"/>
            <p:cNvSpPr/>
            <p:nvPr/>
          </p:nvSpPr>
          <p:spPr>
            <a:xfrm>
              <a:off x="4761334" y="3607957"/>
              <a:ext cx="239888" cy="700064"/>
            </a:xfrm>
            <a:prstGeom prst="rect">
              <a:avLst/>
            </a:prstGeom>
            <a:solidFill>
              <a:srgbClr val="80BD41">
                <a:alpha val="100000"/>
              </a:srgbClr>
            </a:solidFill>
          </p:spPr>
          <p:txBody>
            <a:bodyPr/>
            <a:lstStyle/>
            <a:p/>
          </p:txBody>
        </p:sp>
        <p:sp>
          <p:nvSpPr>
            <p:cNvPr id="53" name="rc53"/>
            <p:cNvSpPr/>
            <p:nvPr/>
          </p:nvSpPr>
          <p:spPr>
            <a:xfrm>
              <a:off x="4761334" y="3464570"/>
              <a:ext cx="239888" cy="143386"/>
            </a:xfrm>
            <a:prstGeom prst="rect">
              <a:avLst/>
            </a:prstGeom>
            <a:solidFill>
              <a:srgbClr val="1CABE2">
                <a:alpha val="100000"/>
              </a:srgbClr>
            </a:solidFill>
          </p:spPr>
          <p:txBody>
            <a:bodyPr/>
            <a:lstStyle/>
            <a:p/>
          </p:txBody>
        </p:sp>
        <p:sp>
          <p:nvSpPr>
            <p:cNvPr id="54" name="rc54"/>
            <p:cNvSpPr/>
            <p:nvPr/>
          </p:nvSpPr>
          <p:spPr>
            <a:xfrm>
              <a:off x="5027877" y="3461332"/>
              <a:ext cx="239888" cy="846689"/>
            </a:xfrm>
            <a:prstGeom prst="rect">
              <a:avLst/>
            </a:prstGeom>
            <a:solidFill>
              <a:srgbClr val="80BD41">
                <a:alpha val="100000"/>
              </a:srgbClr>
            </a:solidFill>
          </p:spPr>
          <p:txBody>
            <a:bodyPr/>
            <a:lstStyle/>
            <a:p/>
          </p:txBody>
        </p:sp>
        <p:sp>
          <p:nvSpPr>
            <p:cNvPr id="55" name="rc55"/>
            <p:cNvSpPr/>
            <p:nvPr/>
          </p:nvSpPr>
          <p:spPr>
            <a:xfrm>
              <a:off x="5027877" y="3416769"/>
              <a:ext cx="239888" cy="44562"/>
            </a:xfrm>
            <a:prstGeom prst="rect">
              <a:avLst/>
            </a:prstGeom>
            <a:solidFill>
              <a:srgbClr val="1CABE2">
                <a:alpha val="100000"/>
              </a:srgbClr>
            </a:solidFill>
          </p:spPr>
          <p:txBody>
            <a:bodyPr/>
            <a:lstStyle/>
            <a:p/>
          </p:txBody>
        </p:sp>
        <p:sp>
          <p:nvSpPr>
            <p:cNvPr id="56" name="rc56"/>
            <p:cNvSpPr/>
            <p:nvPr/>
          </p:nvSpPr>
          <p:spPr>
            <a:xfrm>
              <a:off x="5294420" y="3431763"/>
              <a:ext cx="239888" cy="876258"/>
            </a:xfrm>
            <a:prstGeom prst="rect">
              <a:avLst/>
            </a:prstGeom>
            <a:solidFill>
              <a:srgbClr val="80BD41">
                <a:alpha val="100000"/>
              </a:srgbClr>
            </a:solidFill>
          </p:spPr>
          <p:txBody>
            <a:bodyPr/>
            <a:lstStyle/>
            <a:p/>
          </p:txBody>
        </p:sp>
        <p:sp>
          <p:nvSpPr>
            <p:cNvPr id="57" name="rc57"/>
            <p:cNvSpPr/>
            <p:nvPr/>
          </p:nvSpPr>
          <p:spPr>
            <a:xfrm>
              <a:off x="5294420" y="3413880"/>
              <a:ext cx="239888" cy="17882"/>
            </a:xfrm>
            <a:prstGeom prst="rect">
              <a:avLst/>
            </a:prstGeom>
            <a:solidFill>
              <a:srgbClr val="1CABE2">
                <a:alpha val="100000"/>
              </a:srgbClr>
            </a:solidFill>
          </p:spPr>
          <p:txBody>
            <a:bodyPr/>
            <a:lstStyle/>
            <a:p/>
          </p:txBody>
        </p:sp>
        <p:sp>
          <p:nvSpPr>
            <p:cNvPr id="58" name="rc58"/>
            <p:cNvSpPr/>
            <p:nvPr/>
          </p:nvSpPr>
          <p:spPr>
            <a:xfrm>
              <a:off x="5560963" y="3494365"/>
              <a:ext cx="239888" cy="813655"/>
            </a:xfrm>
            <a:prstGeom prst="rect">
              <a:avLst/>
            </a:prstGeom>
            <a:solidFill>
              <a:srgbClr val="80BD41">
                <a:alpha val="100000"/>
              </a:srgbClr>
            </a:solidFill>
          </p:spPr>
          <p:txBody>
            <a:bodyPr/>
            <a:lstStyle/>
            <a:p/>
          </p:txBody>
        </p:sp>
        <p:sp>
          <p:nvSpPr>
            <p:cNvPr id="59" name="rc59"/>
            <p:cNvSpPr/>
            <p:nvPr/>
          </p:nvSpPr>
          <p:spPr>
            <a:xfrm>
              <a:off x="5560963" y="3460463"/>
              <a:ext cx="239888" cy="33902"/>
            </a:xfrm>
            <a:prstGeom prst="rect">
              <a:avLst/>
            </a:prstGeom>
            <a:solidFill>
              <a:srgbClr val="1CABE2">
                <a:alpha val="100000"/>
              </a:srgbClr>
            </a:solidFill>
          </p:spPr>
          <p:txBody>
            <a:bodyPr/>
            <a:lstStyle/>
            <a:p/>
          </p:txBody>
        </p:sp>
        <p:sp>
          <p:nvSpPr>
            <p:cNvPr id="60" name="rc60"/>
            <p:cNvSpPr/>
            <p:nvPr/>
          </p:nvSpPr>
          <p:spPr>
            <a:xfrm>
              <a:off x="5827506" y="3493570"/>
              <a:ext cx="239888" cy="814450"/>
            </a:xfrm>
            <a:prstGeom prst="rect">
              <a:avLst/>
            </a:prstGeom>
            <a:solidFill>
              <a:srgbClr val="80BD41">
                <a:alpha val="100000"/>
              </a:srgbClr>
            </a:solidFill>
          </p:spPr>
          <p:txBody>
            <a:bodyPr/>
            <a:lstStyle/>
            <a:p/>
          </p:txBody>
        </p:sp>
        <p:sp>
          <p:nvSpPr>
            <p:cNvPr id="61" name="rc61"/>
            <p:cNvSpPr/>
            <p:nvPr/>
          </p:nvSpPr>
          <p:spPr>
            <a:xfrm>
              <a:off x="5827506" y="3476949"/>
              <a:ext cx="239888" cy="16621"/>
            </a:xfrm>
            <a:prstGeom prst="rect">
              <a:avLst/>
            </a:prstGeom>
            <a:solidFill>
              <a:srgbClr val="1CABE2">
                <a:alpha val="100000"/>
              </a:srgbClr>
            </a:solidFill>
          </p:spPr>
          <p:txBody>
            <a:bodyPr/>
            <a:lstStyle/>
            <a:p/>
          </p:txBody>
        </p:sp>
        <p:sp>
          <p:nvSpPr>
            <p:cNvPr id="62" name="rc62"/>
            <p:cNvSpPr/>
            <p:nvPr/>
          </p:nvSpPr>
          <p:spPr>
            <a:xfrm>
              <a:off x="6094049" y="3704332"/>
              <a:ext cx="239888" cy="603688"/>
            </a:xfrm>
            <a:prstGeom prst="rect">
              <a:avLst/>
            </a:prstGeom>
            <a:solidFill>
              <a:srgbClr val="80BD41">
                <a:alpha val="100000"/>
              </a:srgbClr>
            </a:solidFill>
          </p:spPr>
          <p:txBody>
            <a:bodyPr/>
            <a:lstStyle/>
            <a:p/>
          </p:txBody>
        </p:sp>
        <p:sp>
          <p:nvSpPr>
            <p:cNvPr id="63" name="rc63"/>
            <p:cNvSpPr/>
            <p:nvPr/>
          </p:nvSpPr>
          <p:spPr>
            <a:xfrm>
              <a:off x="6094049" y="3534062"/>
              <a:ext cx="239888" cy="170270"/>
            </a:xfrm>
            <a:prstGeom prst="rect">
              <a:avLst/>
            </a:prstGeom>
            <a:solidFill>
              <a:srgbClr val="1CABE2">
                <a:alpha val="100000"/>
              </a:srgbClr>
            </a:solidFill>
          </p:spPr>
          <p:txBody>
            <a:bodyPr/>
            <a:lstStyle/>
            <a:p/>
          </p:txBody>
        </p:sp>
        <p:sp>
          <p:nvSpPr>
            <p:cNvPr id="64" name="rc64"/>
            <p:cNvSpPr/>
            <p:nvPr/>
          </p:nvSpPr>
          <p:spPr>
            <a:xfrm>
              <a:off x="6360593" y="3553993"/>
              <a:ext cx="239888" cy="754027"/>
            </a:xfrm>
            <a:prstGeom prst="rect">
              <a:avLst/>
            </a:prstGeom>
            <a:solidFill>
              <a:srgbClr val="80BD41">
                <a:alpha val="100000"/>
              </a:srgbClr>
            </a:solidFill>
          </p:spPr>
          <p:txBody>
            <a:bodyPr/>
            <a:lstStyle/>
            <a:p/>
          </p:txBody>
        </p:sp>
        <p:sp>
          <p:nvSpPr>
            <p:cNvPr id="65" name="rc65"/>
            <p:cNvSpPr/>
            <p:nvPr/>
          </p:nvSpPr>
          <p:spPr>
            <a:xfrm>
              <a:off x="6360593" y="3522575"/>
              <a:ext cx="239888" cy="31417"/>
            </a:xfrm>
            <a:prstGeom prst="rect">
              <a:avLst/>
            </a:prstGeom>
            <a:solidFill>
              <a:srgbClr val="1CABE2">
                <a:alpha val="100000"/>
              </a:srgbClr>
            </a:solidFill>
          </p:spPr>
          <p:txBody>
            <a:bodyPr/>
            <a:lstStyle/>
            <a:p/>
          </p:txBody>
        </p:sp>
        <p:sp>
          <p:nvSpPr>
            <p:cNvPr id="66" name="rc66"/>
            <p:cNvSpPr/>
            <p:nvPr/>
          </p:nvSpPr>
          <p:spPr>
            <a:xfrm>
              <a:off x="6627136" y="3560563"/>
              <a:ext cx="239888" cy="747458"/>
            </a:xfrm>
            <a:prstGeom prst="rect">
              <a:avLst/>
            </a:prstGeom>
            <a:solidFill>
              <a:srgbClr val="80BD41">
                <a:alpha val="100000"/>
              </a:srgbClr>
            </a:solidFill>
          </p:spPr>
          <p:txBody>
            <a:bodyPr/>
            <a:lstStyle/>
            <a:p/>
          </p:txBody>
        </p:sp>
        <p:sp>
          <p:nvSpPr>
            <p:cNvPr id="67" name="rc67"/>
            <p:cNvSpPr/>
            <p:nvPr/>
          </p:nvSpPr>
          <p:spPr>
            <a:xfrm>
              <a:off x="6627136" y="3529419"/>
              <a:ext cx="239888" cy="31143"/>
            </a:xfrm>
            <a:prstGeom prst="rect">
              <a:avLst/>
            </a:prstGeom>
            <a:solidFill>
              <a:srgbClr val="1CABE2">
                <a:alpha val="100000"/>
              </a:srgbClr>
            </a:solidFill>
          </p:spPr>
          <p:txBody>
            <a:bodyPr/>
            <a:lstStyle/>
            <a:p/>
          </p:txBody>
        </p:sp>
        <p:sp>
          <p:nvSpPr>
            <p:cNvPr id="68" name="rc68"/>
            <p:cNvSpPr/>
            <p:nvPr/>
          </p:nvSpPr>
          <p:spPr>
            <a:xfrm>
              <a:off x="6893679" y="3646989"/>
              <a:ext cx="239888" cy="661031"/>
            </a:xfrm>
            <a:prstGeom prst="rect">
              <a:avLst/>
            </a:prstGeom>
            <a:solidFill>
              <a:srgbClr val="80BD41">
                <a:alpha val="100000"/>
              </a:srgbClr>
            </a:solidFill>
          </p:spPr>
          <p:txBody>
            <a:bodyPr/>
            <a:lstStyle/>
            <a:p/>
          </p:txBody>
        </p:sp>
        <p:sp>
          <p:nvSpPr>
            <p:cNvPr id="69" name="rc69"/>
            <p:cNvSpPr/>
            <p:nvPr/>
          </p:nvSpPr>
          <p:spPr>
            <a:xfrm>
              <a:off x="6893679" y="3548215"/>
              <a:ext cx="239888" cy="98774"/>
            </a:xfrm>
            <a:prstGeom prst="rect">
              <a:avLst/>
            </a:prstGeom>
            <a:solidFill>
              <a:srgbClr val="1CABE2">
                <a:alpha val="100000"/>
              </a:srgbClr>
            </a:solidFill>
          </p:spPr>
          <p:txBody>
            <a:bodyPr/>
            <a:lstStyle/>
            <a:p/>
          </p:txBody>
        </p:sp>
        <p:sp>
          <p:nvSpPr>
            <p:cNvPr id="70" name="rc70"/>
            <p:cNvSpPr/>
            <p:nvPr/>
          </p:nvSpPr>
          <p:spPr>
            <a:xfrm>
              <a:off x="7160222" y="3625780"/>
              <a:ext cx="239888" cy="682241"/>
            </a:xfrm>
            <a:prstGeom prst="rect">
              <a:avLst/>
            </a:prstGeom>
            <a:solidFill>
              <a:srgbClr val="80BD41">
                <a:alpha val="100000"/>
              </a:srgbClr>
            </a:solidFill>
          </p:spPr>
          <p:txBody>
            <a:bodyPr/>
            <a:lstStyle/>
            <a:p/>
          </p:txBody>
        </p:sp>
        <p:sp>
          <p:nvSpPr>
            <p:cNvPr id="71" name="rc71"/>
            <p:cNvSpPr/>
            <p:nvPr/>
          </p:nvSpPr>
          <p:spPr>
            <a:xfrm>
              <a:off x="7160222" y="3566455"/>
              <a:ext cx="239888" cy="59325"/>
            </a:xfrm>
            <a:prstGeom prst="rect">
              <a:avLst/>
            </a:prstGeom>
            <a:solidFill>
              <a:srgbClr val="1CABE2">
                <a:alpha val="100000"/>
              </a:srgbClr>
            </a:solidFill>
          </p:spPr>
          <p:txBody>
            <a:bodyPr/>
            <a:lstStyle/>
            <a:p/>
          </p:txBody>
        </p:sp>
        <p:sp>
          <p:nvSpPr>
            <p:cNvPr id="72" name="rc72"/>
            <p:cNvSpPr/>
            <p:nvPr/>
          </p:nvSpPr>
          <p:spPr>
            <a:xfrm>
              <a:off x="7426765" y="3729128"/>
              <a:ext cx="239888" cy="578893"/>
            </a:xfrm>
            <a:prstGeom prst="rect">
              <a:avLst/>
            </a:prstGeom>
            <a:solidFill>
              <a:srgbClr val="80BD41">
                <a:alpha val="100000"/>
              </a:srgbClr>
            </a:solidFill>
          </p:spPr>
          <p:txBody>
            <a:bodyPr/>
            <a:lstStyle/>
            <a:p/>
          </p:txBody>
        </p:sp>
        <p:sp>
          <p:nvSpPr>
            <p:cNvPr id="73" name="rc73"/>
            <p:cNvSpPr/>
            <p:nvPr/>
          </p:nvSpPr>
          <p:spPr>
            <a:xfrm>
              <a:off x="7426765" y="3584404"/>
              <a:ext cx="239888" cy="144723"/>
            </a:xfrm>
            <a:prstGeom prst="rect">
              <a:avLst/>
            </a:prstGeom>
            <a:solidFill>
              <a:srgbClr val="1CABE2">
                <a:alpha val="100000"/>
              </a:srgbClr>
            </a:solidFill>
          </p:spPr>
          <p:txBody>
            <a:bodyPr/>
            <a:lstStyle/>
            <a:p/>
          </p:txBody>
        </p:sp>
        <p:sp>
          <p:nvSpPr>
            <p:cNvPr id="74" name="rc74"/>
            <p:cNvSpPr/>
            <p:nvPr/>
          </p:nvSpPr>
          <p:spPr>
            <a:xfrm>
              <a:off x="7693308" y="3608119"/>
              <a:ext cx="239888" cy="699901"/>
            </a:xfrm>
            <a:prstGeom prst="rect">
              <a:avLst/>
            </a:prstGeom>
            <a:solidFill>
              <a:srgbClr val="80BD41">
                <a:alpha val="100000"/>
              </a:srgbClr>
            </a:solidFill>
          </p:spPr>
          <p:txBody>
            <a:bodyPr/>
            <a:lstStyle/>
            <a:p/>
          </p:txBody>
        </p:sp>
        <p:sp>
          <p:nvSpPr>
            <p:cNvPr id="75" name="rc75"/>
            <p:cNvSpPr/>
            <p:nvPr/>
          </p:nvSpPr>
          <p:spPr>
            <a:xfrm>
              <a:off x="7693308" y="3601050"/>
              <a:ext cx="239888" cy="7069"/>
            </a:xfrm>
            <a:prstGeom prst="rect">
              <a:avLst/>
            </a:prstGeom>
            <a:solidFill>
              <a:srgbClr val="1CABE2">
                <a:alpha val="100000"/>
              </a:srgbClr>
            </a:solidFill>
          </p:spPr>
          <p:txBody>
            <a:bodyPr/>
            <a:lstStyle/>
            <a:p/>
          </p:txBody>
        </p:sp>
        <p:sp>
          <p:nvSpPr>
            <p:cNvPr id="76" name="rc76"/>
            <p:cNvSpPr/>
            <p:nvPr/>
          </p:nvSpPr>
          <p:spPr>
            <a:xfrm>
              <a:off x="7959851" y="3621926"/>
              <a:ext cx="239888" cy="686094"/>
            </a:xfrm>
            <a:prstGeom prst="rect">
              <a:avLst/>
            </a:prstGeom>
            <a:solidFill>
              <a:srgbClr val="80BD41">
                <a:alpha val="100000"/>
              </a:srgbClr>
            </a:solidFill>
          </p:spPr>
          <p:txBody>
            <a:bodyPr/>
            <a:lstStyle/>
            <a:p/>
          </p:txBody>
        </p:sp>
        <p:sp>
          <p:nvSpPr>
            <p:cNvPr id="77" name="rc77"/>
            <p:cNvSpPr/>
            <p:nvPr/>
          </p:nvSpPr>
          <p:spPr>
            <a:xfrm>
              <a:off x="7959851" y="3614996"/>
              <a:ext cx="239888" cy="6930"/>
            </a:xfrm>
            <a:prstGeom prst="rect">
              <a:avLst/>
            </a:prstGeom>
            <a:solidFill>
              <a:srgbClr val="1CABE2">
                <a:alpha val="100000"/>
              </a:srgbClr>
            </a:solidFill>
          </p:spPr>
          <p:txBody>
            <a:bodyPr/>
            <a:lstStyle/>
            <a:p/>
          </p:txBody>
        </p:sp>
        <p:sp>
          <p:nvSpPr>
            <p:cNvPr id="78" name="pl78"/>
            <p:cNvSpPr/>
            <p:nvPr/>
          </p:nvSpPr>
          <p:spPr>
            <a:xfrm>
              <a:off x="1416218" y="2095023"/>
              <a:ext cx="6663577" cy="469423"/>
            </a:xfrm>
            <a:custGeom>
              <a:avLst/>
              <a:pathLst>
                <a:path w="6663577" h="469423">
                  <a:moveTo>
                    <a:pt x="0" y="44707"/>
                  </a:moveTo>
                  <a:lnTo>
                    <a:pt x="266543" y="0"/>
                  </a:lnTo>
                  <a:lnTo>
                    <a:pt x="533086" y="312949"/>
                  </a:lnTo>
                  <a:lnTo>
                    <a:pt x="799629" y="0"/>
                  </a:lnTo>
                  <a:lnTo>
                    <a:pt x="1066172" y="22353"/>
                  </a:lnTo>
                  <a:lnTo>
                    <a:pt x="1332715" y="22353"/>
                  </a:lnTo>
                  <a:lnTo>
                    <a:pt x="1599258" y="111767"/>
                  </a:lnTo>
                  <a:lnTo>
                    <a:pt x="1865801" y="156474"/>
                  </a:lnTo>
                  <a:lnTo>
                    <a:pt x="2132344" y="44707"/>
                  </a:lnTo>
                  <a:lnTo>
                    <a:pt x="2398888" y="44707"/>
                  </a:lnTo>
                  <a:lnTo>
                    <a:pt x="2665431" y="134121"/>
                  </a:lnTo>
                  <a:lnTo>
                    <a:pt x="2931974" y="44707"/>
                  </a:lnTo>
                  <a:lnTo>
                    <a:pt x="3198517" y="0"/>
                  </a:lnTo>
                  <a:lnTo>
                    <a:pt x="3465060" y="357656"/>
                  </a:lnTo>
                  <a:lnTo>
                    <a:pt x="3731603" y="89414"/>
                  </a:lnTo>
                  <a:lnTo>
                    <a:pt x="3998146" y="22353"/>
                  </a:lnTo>
                  <a:lnTo>
                    <a:pt x="4264689" y="67060"/>
                  </a:lnTo>
                  <a:lnTo>
                    <a:pt x="4531233" y="22353"/>
                  </a:lnTo>
                  <a:lnTo>
                    <a:pt x="4797776" y="469423"/>
                  </a:lnTo>
                  <a:lnTo>
                    <a:pt x="5064319" y="67060"/>
                  </a:lnTo>
                  <a:lnTo>
                    <a:pt x="5330862" y="67060"/>
                  </a:lnTo>
                  <a:lnTo>
                    <a:pt x="5597405" y="268242"/>
                  </a:lnTo>
                  <a:lnTo>
                    <a:pt x="5863948" y="156474"/>
                  </a:lnTo>
                  <a:lnTo>
                    <a:pt x="6130491" y="424716"/>
                  </a:lnTo>
                  <a:lnTo>
                    <a:pt x="6397034" y="0"/>
                  </a:lnTo>
                  <a:lnTo>
                    <a:pt x="6663577" y="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324790" y="34517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1" name="tx91"/>
            <p:cNvSpPr/>
            <p:nvPr/>
          </p:nvSpPr>
          <p:spPr>
            <a:xfrm>
              <a:off x="2657505" y="34401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2" name="tx92"/>
            <p:cNvSpPr/>
            <p:nvPr/>
          </p:nvSpPr>
          <p:spPr>
            <a:xfrm>
              <a:off x="4016347" y="33798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93" name="tx93"/>
            <p:cNvSpPr/>
            <p:nvPr/>
          </p:nvSpPr>
          <p:spPr>
            <a:xfrm>
              <a:off x="5322937"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4" name="tx94"/>
            <p:cNvSpPr/>
            <p:nvPr/>
          </p:nvSpPr>
          <p:spPr>
            <a:xfrm>
              <a:off x="6389109" y="3386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95" name="tx95"/>
            <p:cNvSpPr/>
            <p:nvPr/>
          </p:nvSpPr>
          <p:spPr>
            <a:xfrm>
              <a:off x="6655652" y="33946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a:t>
              </a:r>
            </a:p>
          </p:txBody>
        </p:sp>
        <p:sp>
          <p:nvSpPr>
            <p:cNvPr id="96" name="tx96"/>
            <p:cNvSpPr/>
            <p:nvPr/>
          </p:nvSpPr>
          <p:spPr>
            <a:xfrm>
              <a:off x="6922195" y="34134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7" name="tx97"/>
            <p:cNvSpPr/>
            <p:nvPr/>
          </p:nvSpPr>
          <p:spPr>
            <a:xfrm>
              <a:off x="7214864" y="34316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8" name="tx98"/>
            <p:cNvSpPr/>
            <p:nvPr/>
          </p:nvSpPr>
          <p:spPr>
            <a:xfrm>
              <a:off x="7455282" y="34484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9" name="tx99"/>
            <p:cNvSpPr/>
            <p:nvPr/>
          </p:nvSpPr>
          <p:spPr>
            <a:xfrm>
              <a:off x="7721825" y="34650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a:t>
              </a:r>
            </a:p>
          </p:txBody>
        </p:sp>
        <p:sp>
          <p:nvSpPr>
            <p:cNvPr id="100" name="tx100"/>
            <p:cNvSpPr/>
            <p:nvPr/>
          </p:nvSpPr>
          <p:spPr>
            <a:xfrm>
              <a:off x="7988368" y="34790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101" name="pl101"/>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9235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3" name="tx113"/>
            <p:cNvSpPr/>
            <p:nvPr/>
          </p:nvSpPr>
          <p:spPr>
            <a:xfrm>
              <a:off x="1324790" y="35634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4" name="tx114"/>
            <p:cNvSpPr/>
            <p:nvPr/>
          </p:nvSpPr>
          <p:spPr>
            <a:xfrm>
              <a:off x="2657505" y="39142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5" name="tx115"/>
            <p:cNvSpPr/>
            <p:nvPr/>
          </p:nvSpPr>
          <p:spPr>
            <a:xfrm>
              <a:off x="2657505" y="35483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6" name="tx116"/>
            <p:cNvSpPr/>
            <p:nvPr/>
          </p:nvSpPr>
          <p:spPr>
            <a:xfrm>
              <a:off x="3990221" y="39045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7" name="tx117"/>
            <p:cNvSpPr/>
            <p:nvPr/>
          </p:nvSpPr>
          <p:spPr>
            <a:xfrm>
              <a:off x="4016347" y="35084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8" name="tx118"/>
            <p:cNvSpPr/>
            <p:nvPr/>
          </p:nvSpPr>
          <p:spPr>
            <a:xfrm>
              <a:off x="5322937" y="38348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9" name="tx119"/>
            <p:cNvSpPr/>
            <p:nvPr/>
          </p:nvSpPr>
          <p:spPr>
            <a:xfrm>
              <a:off x="5322937" y="33877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0" name="tx120"/>
            <p:cNvSpPr/>
            <p:nvPr/>
          </p:nvSpPr>
          <p:spPr>
            <a:xfrm>
              <a:off x="6389109" y="38959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21" name="tx121"/>
            <p:cNvSpPr/>
            <p:nvPr/>
          </p:nvSpPr>
          <p:spPr>
            <a:xfrm>
              <a:off x="6389109" y="35032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2" name="tx122"/>
            <p:cNvSpPr/>
            <p:nvPr/>
          </p:nvSpPr>
          <p:spPr>
            <a:xfrm>
              <a:off x="6655652" y="390039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3" name="tx123"/>
            <p:cNvSpPr/>
            <p:nvPr/>
          </p:nvSpPr>
          <p:spPr>
            <a:xfrm>
              <a:off x="6655652" y="3509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4" name="tx124"/>
            <p:cNvSpPr/>
            <p:nvPr/>
          </p:nvSpPr>
          <p:spPr>
            <a:xfrm>
              <a:off x="6922195" y="3942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5" name="tx125"/>
            <p:cNvSpPr/>
            <p:nvPr/>
          </p:nvSpPr>
          <p:spPr>
            <a:xfrm>
              <a:off x="6922195" y="35625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6" name="tx126"/>
            <p:cNvSpPr/>
            <p:nvPr/>
          </p:nvSpPr>
          <p:spPr>
            <a:xfrm>
              <a:off x="7188738" y="3931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27" name="tx127"/>
            <p:cNvSpPr/>
            <p:nvPr/>
          </p:nvSpPr>
          <p:spPr>
            <a:xfrm>
              <a:off x="7188738" y="35610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28" name="tx128"/>
            <p:cNvSpPr/>
            <p:nvPr/>
          </p:nvSpPr>
          <p:spPr>
            <a:xfrm>
              <a:off x="7481407" y="39846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9" name="tx129"/>
            <p:cNvSpPr/>
            <p:nvPr/>
          </p:nvSpPr>
          <p:spPr>
            <a:xfrm>
              <a:off x="7455282" y="36217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30" name="tx130"/>
            <p:cNvSpPr/>
            <p:nvPr/>
          </p:nvSpPr>
          <p:spPr>
            <a:xfrm>
              <a:off x="7721825" y="39229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31" name="tx131"/>
            <p:cNvSpPr/>
            <p:nvPr/>
          </p:nvSpPr>
          <p:spPr>
            <a:xfrm>
              <a:off x="7721825" y="3569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32" name="tx132"/>
            <p:cNvSpPr/>
            <p:nvPr/>
          </p:nvSpPr>
          <p:spPr>
            <a:xfrm>
              <a:off x="8014493" y="39298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3" name="tx133"/>
            <p:cNvSpPr/>
            <p:nvPr/>
          </p:nvSpPr>
          <p:spPr>
            <a:xfrm>
              <a:off x="7988368" y="35834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34" name="tx134"/>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5" name="tx135"/>
            <p:cNvSpPr/>
            <p:nvPr/>
          </p:nvSpPr>
          <p:spPr>
            <a:xfrm>
              <a:off x="694404" y="372897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6" name="tx136"/>
            <p:cNvSpPr/>
            <p:nvPr/>
          </p:nvSpPr>
          <p:spPr>
            <a:xfrm>
              <a:off x="694404" y="320034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7" name="tx137"/>
            <p:cNvSpPr/>
            <p:nvPr/>
          </p:nvSpPr>
          <p:spPr>
            <a:xfrm>
              <a:off x="694404" y="2669937"/>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8" name="tx138"/>
            <p:cNvSpPr/>
            <p:nvPr/>
          </p:nvSpPr>
          <p:spPr>
            <a:xfrm>
              <a:off x="694404" y="2143486"/>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9" name="rc159"/>
            <p:cNvSpPr/>
            <p:nvPr/>
          </p:nvSpPr>
          <p:spPr>
            <a:xfrm>
              <a:off x="4056806" y="5180747"/>
              <a:ext cx="201456" cy="201456"/>
            </a:xfrm>
            <a:prstGeom prst="rect">
              <a:avLst/>
            </a:prstGeom>
            <a:solidFill>
              <a:srgbClr val="1CABE2">
                <a:alpha val="100000"/>
              </a:srgbClr>
            </a:solidFill>
          </p:spPr>
          <p:txBody>
            <a:bodyPr/>
            <a:lstStyle/>
            <a:p/>
          </p:txBody>
        </p:sp>
        <p:sp>
          <p:nvSpPr>
            <p:cNvPr id="160" name="rc160"/>
            <p:cNvSpPr/>
            <p:nvPr/>
          </p:nvSpPr>
          <p:spPr>
            <a:xfrm>
              <a:off x="6014964" y="5180747"/>
              <a:ext cx="201456" cy="201456"/>
            </a:xfrm>
            <a:prstGeom prst="rect">
              <a:avLst/>
            </a:prstGeom>
            <a:solidFill>
              <a:srgbClr val="80BD41">
                <a:alpha val="100000"/>
              </a:srgbClr>
            </a:solidFill>
          </p:spPr>
          <p:txBody>
            <a:bodyPr/>
            <a:lstStyle/>
            <a:p/>
          </p:txBody>
        </p:sp>
        <p:sp>
          <p:nvSpPr>
            <p:cNvPr id="161" name="tx161"/>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2" name="tx162"/>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4" name="tx164"/>
            <p:cNvSpPr/>
            <p:nvPr/>
          </p:nvSpPr>
          <p:spPr>
            <a:xfrm>
              <a:off x="951100" y="1594448"/>
              <a:ext cx="158423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Viet Nam, 2000-2025</a:t>
              </a:r>
            </a:p>
          </p:txBody>
        </p:sp>
        <p:sp>
          <p:nvSpPr>
            <p:cNvPr id="165" name="pl165"/>
            <p:cNvSpPr/>
            <p:nvPr/>
          </p:nvSpPr>
          <p:spPr>
            <a:xfrm>
              <a:off x="24025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6150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275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5087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7213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9338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311741" cy="129091"/>
            </a:xfrm>
            <a:prstGeom prst="rect">
              <a:avLst/>
            </a:prstGeom>
            <a:solidFill>
              <a:srgbClr val="80BD41">
                <a:alpha val="100000"/>
              </a:srgbClr>
            </a:solidFill>
          </p:spPr>
          <p:txBody>
            <a:bodyPr/>
            <a:lstStyle/>
            <a:p/>
          </p:txBody>
        </p:sp>
        <p:sp>
          <p:nvSpPr>
            <p:cNvPr id="176" name="rc176"/>
            <p:cNvSpPr/>
            <p:nvPr/>
          </p:nvSpPr>
          <p:spPr>
            <a:xfrm>
              <a:off x="7608015" y="5954972"/>
              <a:ext cx="262988" cy="129091"/>
            </a:xfrm>
            <a:prstGeom prst="rect">
              <a:avLst/>
            </a:prstGeom>
            <a:solidFill>
              <a:srgbClr val="1CABE2">
                <a:alpha val="100000"/>
              </a:srgbClr>
            </a:solidFill>
          </p:spPr>
          <p:txBody>
            <a:bodyPr/>
            <a:lstStyle/>
            <a:p/>
          </p:txBody>
        </p:sp>
        <p:sp>
          <p:nvSpPr>
            <p:cNvPr id="177" name="rc177"/>
            <p:cNvSpPr/>
            <p:nvPr/>
          </p:nvSpPr>
          <p:spPr>
            <a:xfrm>
              <a:off x="1296273" y="5793607"/>
              <a:ext cx="5858666" cy="129091"/>
            </a:xfrm>
            <a:prstGeom prst="rect">
              <a:avLst/>
            </a:prstGeom>
            <a:solidFill>
              <a:srgbClr val="80BD41">
                <a:alpha val="100000"/>
              </a:srgbClr>
            </a:solidFill>
          </p:spPr>
          <p:txBody>
            <a:bodyPr/>
            <a:lstStyle/>
            <a:p/>
          </p:txBody>
        </p:sp>
        <p:sp>
          <p:nvSpPr>
            <p:cNvPr id="178" name="rc178"/>
            <p:cNvSpPr/>
            <p:nvPr/>
          </p:nvSpPr>
          <p:spPr>
            <a:xfrm>
              <a:off x="7154940" y="5793607"/>
              <a:ext cx="59180" cy="129091"/>
            </a:xfrm>
            <a:prstGeom prst="rect">
              <a:avLst/>
            </a:prstGeom>
            <a:solidFill>
              <a:srgbClr val="1CABE2">
                <a:alpha val="100000"/>
              </a:srgbClr>
            </a:solidFill>
          </p:spPr>
          <p:txBody>
            <a:bodyPr/>
            <a:lstStyle/>
            <a:p/>
          </p:txBody>
        </p:sp>
        <p:sp>
          <p:nvSpPr>
            <p:cNvPr id="179" name="rc179"/>
            <p:cNvSpPr/>
            <p:nvPr/>
          </p:nvSpPr>
          <p:spPr>
            <a:xfrm>
              <a:off x="1296273" y="5632243"/>
              <a:ext cx="5743093" cy="129091"/>
            </a:xfrm>
            <a:prstGeom prst="rect">
              <a:avLst/>
            </a:prstGeom>
            <a:solidFill>
              <a:srgbClr val="80BD41">
                <a:alpha val="100000"/>
              </a:srgbClr>
            </a:solidFill>
          </p:spPr>
          <p:txBody>
            <a:bodyPr/>
            <a:lstStyle/>
            <a:p/>
          </p:txBody>
        </p:sp>
        <p:sp>
          <p:nvSpPr>
            <p:cNvPr id="180" name="rc180"/>
            <p:cNvSpPr/>
            <p:nvPr/>
          </p:nvSpPr>
          <p:spPr>
            <a:xfrm>
              <a:off x="7039367" y="5632243"/>
              <a:ext cx="58012" cy="129091"/>
            </a:xfrm>
            <a:prstGeom prst="rect">
              <a:avLst/>
            </a:prstGeom>
            <a:solidFill>
              <a:srgbClr val="1CABE2">
                <a:alpha val="100000"/>
              </a:srgbClr>
            </a:solidFill>
          </p:spPr>
          <p:txBody>
            <a:bodyPr/>
            <a:lstStyle/>
            <a:p/>
          </p:txBody>
        </p:sp>
        <p:sp>
          <p:nvSpPr>
            <p:cNvPr id="181" name="tx181"/>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a:t>
              </a:r>
            </a:p>
          </p:txBody>
        </p:sp>
        <p:sp>
          <p:nvSpPr>
            <p:cNvPr id="182" name="tx182"/>
            <p:cNvSpPr/>
            <p:nvPr/>
          </p:nvSpPr>
          <p:spPr>
            <a:xfrm>
              <a:off x="7397486"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a:t>
              </a:r>
            </a:p>
          </p:txBody>
        </p:sp>
        <p:sp>
          <p:nvSpPr>
            <p:cNvPr id="183" name="tx183"/>
            <p:cNvSpPr/>
            <p:nvPr/>
          </p:nvSpPr>
          <p:spPr>
            <a:xfrm>
              <a:off x="7274908"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1.31</a:t>
              </a:r>
            </a:p>
          </p:txBody>
        </p:sp>
        <p:sp>
          <p:nvSpPr>
            <p:cNvPr id="184" name="tx184"/>
            <p:cNvSpPr/>
            <p:nvPr/>
          </p:nvSpPr>
          <p:spPr>
            <a:xfrm>
              <a:off x="434665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85" name="tx185"/>
            <p:cNvSpPr/>
            <p:nvPr/>
          </p:nvSpPr>
          <p:spPr>
            <a:xfrm>
              <a:off x="763401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86" name="tx186"/>
            <p:cNvSpPr/>
            <p:nvPr/>
          </p:nvSpPr>
          <p:spPr>
            <a:xfrm>
              <a:off x="412011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87" name="tx187"/>
            <p:cNvSpPr/>
            <p:nvPr/>
          </p:nvSpPr>
          <p:spPr>
            <a:xfrm>
              <a:off x="707903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8" name="tx188"/>
            <p:cNvSpPr/>
            <p:nvPr/>
          </p:nvSpPr>
          <p:spPr>
            <a:xfrm>
              <a:off x="4092471"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9" name="tx189"/>
            <p:cNvSpPr/>
            <p:nvPr/>
          </p:nvSpPr>
          <p:spPr>
            <a:xfrm>
              <a:off x="696287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4" name="tx194"/>
            <p:cNvSpPr/>
            <p:nvPr/>
          </p:nvSpPr>
          <p:spPr>
            <a:xfrm>
              <a:off x="3334098"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5" name="tx195"/>
            <p:cNvSpPr/>
            <p:nvPr/>
          </p:nvSpPr>
          <p:spPr>
            <a:xfrm>
              <a:off x="554661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6" name="tx196"/>
            <p:cNvSpPr/>
            <p:nvPr/>
          </p:nvSpPr>
          <p:spPr>
            <a:xfrm>
              <a:off x="7759133"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higher than in 2019 (96%).
The number of children vaccinated with DTP1 decreased 9% compared to in 2019.
The number of surviving infants decreased approximately 12% compared to in 2019.
In 2025, 100,000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3"/>
            </a:xfrm>
            <a:custGeom>
              <a:avLst/>
              <a:pathLst>
                <a:path w="3397293" h="874853">
                  <a:moveTo>
                    <a:pt x="0" y="65614"/>
                  </a:moveTo>
                  <a:lnTo>
                    <a:pt x="135891" y="65614"/>
                  </a:lnTo>
                  <a:lnTo>
                    <a:pt x="271783" y="524912"/>
                  </a:lnTo>
                  <a:lnTo>
                    <a:pt x="407675" y="0"/>
                  </a:lnTo>
                  <a:lnTo>
                    <a:pt x="543566" y="65614"/>
                  </a:lnTo>
                  <a:lnTo>
                    <a:pt x="679458" y="87485"/>
                  </a:lnTo>
                  <a:lnTo>
                    <a:pt x="815350" y="109356"/>
                  </a:lnTo>
                  <a:lnTo>
                    <a:pt x="951242" y="153099"/>
                  </a:lnTo>
                  <a:lnTo>
                    <a:pt x="1087133" y="131228"/>
                  </a:lnTo>
                  <a:lnTo>
                    <a:pt x="1223025" y="65614"/>
                  </a:lnTo>
                  <a:lnTo>
                    <a:pt x="1358917" y="131228"/>
                  </a:lnTo>
                  <a:lnTo>
                    <a:pt x="1494809" y="87485"/>
                  </a:lnTo>
                  <a:lnTo>
                    <a:pt x="1630700" y="43742"/>
                  </a:lnTo>
                  <a:lnTo>
                    <a:pt x="1766592" y="874853"/>
                  </a:lnTo>
                  <a:lnTo>
                    <a:pt x="1902484" y="87485"/>
                  </a:lnTo>
                  <a:lnTo>
                    <a:pt x="2038375" y="43742"/>
                  </a:lnTo>
                  <a:lnTo>
                    <a:pt x="2174267" y="65614"/>
                  </a:lnTo>
                  <a:lnTo>
                    <a:pt x="2310159" y="109356"/>
                  </a:lnTo>
                  <a:lnTo>
                    <a:pt x="2446051" y="524912"/>
                  </a:lnTo>
                  <a:lnTo>
                    <a:pt x="2581942" y="218713"/>
                  </a:lnTo>
                  <a:lnTo>
                    <a:pt x="2717834" y="109356"/>
                  </a:lnTo>
                  <a:lnTo>
                    <a:pt x="2853726" y="349941"/>
                  </a:lnTo>
                  <a:lnTo>
                    <a:pt x="2989618" y="174970"/>
                  </a:lnTo>
                  <a:lnTo>
                    <a:pt x="3125509" y="743625"/>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3"/>
            </a:xfrm>
            <a:custGeom>
              <a:avLst/>
              <a:pathLst>
                <a:path w="3397293" h="874853">
                  <a:moveTo>
                    <a:pt x="0" y="65614"/>
                  </a:moveTo>
                  <a:lnTo>
                    <a:pt x="135891" y="65614"/>
                  </a:lnTo>
                  <a:lnTo>
                    <a:pt x="271783" y="524912"/>
                  </a:lnTo>
                  <a:lnTo>
                    <a:pt x="407675" y="0"/>
                  </a:lnTo>
                  <a:lnTo>
                    <a:pt x="543566" y="65614"/>
                  </a:lnTo>
                  <a:lnTo>
                    <a:pt x="679458" y="87485"/>
                  </a:lnTo>
                  <a:lnTo>
                    <a:pt x="815350" y="109356"/>
                  </a:lnTo>
                  <a:lnTo>
                    <a:pt x="951242" y="153099"/>
                  </a:lnTo>
                  <a:lnTo>
                    <a:pt x="1087133" y="131228"/>
                  </a:lnTo>
                  <a:lnTo>
                    <a:pt x="1223025" y="65614"/>
                  </a:lnTo>
                  <a:lnTo>
                    <a:pt x="1358917" y="131228"/>
                  </a:lnTo>
                  <a:lnTo>
                    <a:pt x="1494809" y="87485"/>
                  </a:lnTo>
                  <a:lnTo>
                    <a:pt x="1630700" y="43742"/>
                  </a:lnTo>
                  <a:lnTo>
                    <a:pt x="1766592" y="874853"/>
                  </a:lnTo>
                  <a:lnTo>
                    <a:pt x="1902484" y="87485"/>
                  </a:lnTo>
                  <a:lnTo>
                    <a:pt x="2038375" y="43742"/>
                  </a:lnTo>
                  <a:lnTo>
                    <a:pt x="2174267" y="65614"/>
                  </a:lnTo>
                  <a:lnTo>
                    <a:pt x="2310159" y="109356"/>
                  </a:lnTo>
                  <a:lnTo>
                    <a:pt x="2446051" y="524912"/>
                  </a:lnTo>
                  <a:lnTo>
                    <a:pt x="2581942" y="218713"/>
                  </a:lnTo>
                  <a:lnTo>
                    <a:pt x="2717834" y="109356"/>
                  </a:lnTo>
                  <a:lnTo>
                    <a:pt x="2853726" y="349941"/>
                  </a:lnTo>
                  <a:lnTo>
                    <a:pt x="2989618" y="174970"/>
                  </a:lnTo>
                  <a:lnTo>
                    <a:pt x="3125509" y="743625"/>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3"/>
            </a:xfrm>
            <a:custGeom>
              <a:avLst/>
              <a:pathLst>
                <a:path w="3397293" h="874853">
                  <a:moveTo>
                    <a:pt x="0" y="65614"/>
                  </a:moveTo>
                  <a:lnTo>
                    <a:pt x="135891" y="65614"/>
                  </a:lnTo>
                  <a:lnTo>
                    <a:pt x="271783" y="524912"/>
                  </a:lnTo>
                  <a:lnTo>
                    <a:pt x="407675" y="0"/>
                  </a:lnTo>
                  <a:lnTo>
                    <a:pt x="543566" y="65614"/>
                  </a:lnTo>
                  <a:lnTo>
                    <a:pt x="679458" y="87485"/>
                  </a:lnTo>
                  <a:lnTo>
                    <a:pt x="815350" y="109356"/>
                  </a:lnTo>
                  <a:lnTo>
                    <a:pt x="951242" y="153099"/>
                  </a:lnTo>
                  <a:lnTo>
                    <a:pt x="1087133" y="131228"/>
                  </a:lnTo>
                  <a:lnTo>
                    <a:pt x="1223025" y="65614"/>
                  </a:lnTo>
                  <a:lnTo>
                    <a:pt x="1358917" y="131228"/>
                  </a:lnTo>
                  <a:lnTo>
                    <a:pt x="1494809" y="87485"/>
                  </a:lnTo>
                  <a:lnTo>
                    <a:pt x="1630700" y="43742"/>
                  </a:lnTo>
                  <a:lnTo>
                    <a:pt x="1766592" y="874853"/>
                  </a:lnTo>
                  <a:lnTo>
                    <a:pt x="1902484" y="87485"/>
                  </a:lnTo>
                  <a:lnTo>
                    <a:pt x="2038375" y="43742"/>
                  </a:lnTo>
                  <a:lnTo>
                    <a:pt x="2174267" y="65614"/>
                  </a:lnTo>
                  <a:lnTo>
                    <a:pt x="2310159" y="109356"/>
                  </a:lnTo>
                  <a:lnTo>
                    <a:pt x="2446051" y="524912"/>
                  </a:lnTo>
                  <a:lnTo>
                    <a:pt x="2581942" y="218713"/>
                  </a:lnTo>
                  <a:lnTo>
                    <a:pt x="2717834" y="109356"/>
                  </a:lnTo>
                  <a:lnTo>
                    <a:pt x="2853726" y="349941"/>
                  </a:lnTo>
                  <a:lnTo>
                    <a:pt x="2989618" y="174970"/>
                  </a:lnTo>
                  <a:lnTo>
                    <a:pt x="3125509" y="743625"/>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90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90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1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6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133" y="499074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60" name="tx60"/>
            <p:cNvSpPr/>
            <p:nvPr/>
          </p:nvSpPr>
          <p:spPr>
            <a:xfrm>
              <a:off x="28592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71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27746" y="1405107"/>
              <a:ext cx="25837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Viet Nam,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22501"/>
              <a:ext cx="3397293" cy="1837193"/>
            </a:xfrm>
            <a:custGeom>
              <a:avLst/>
              <a:pathLst>
                <a:path w="3397293" h="1837193">
                  <a:moveTo>
                    <a:pt x="0" y="137789"/>
                  </a:moveTo>
                  <a:lnTo>
                    <a:pt x="135891" y="137789"/>
                  </a:lnTo>
                  <a:lnTo>
                    <a:pt x="271783" y="1102316"/>
                  </a:lnTo>
                  <a:lnTo>
                    <a:pt x="407675" y="0"/>
                  </a:lnTo>
                  <a:lnTo>
                    <a:pt x="543566" y="137789"/>
                  </a:lnTo>
                  <a:lnTo>
                    <a:pt x="679458" y="183719"/>
                  </a:lnTo>
                  <a:lnTo>
                    <a:pt x="815350" y="229649"/>
                  </a:lnTo>
                  <a:lnTo>
                    <a:pt x="951242" y="321508"/>
                  </a:lnTo>
                  <a:lnTo>
                    <a:pt x="1087133" y="275579"/>
                  </a:lnTo>
                  <a:lnTo>
                    <a:pt x="1223025" y="137789"/>
                  </a:lnTo>
                  <a:lnTo>
                    <a:pt x="1358917" y="275579"/>
                  </a:lnTo>
                  <a:lnTo>
                    <a:pt x="1494809" y="183719"/>
                  </a:lnTo>
                  <a:lnTo>
                    <a:pt x="1630700" y="91859"/>
                  </a:lnTo>
                  <a:lnTo>
                    <a:pt x="1766592" y="1837193"/>
                  </a:lnTo>
                  <a:lnTo>
                    <a:pt x="1902484" y="183719"/>
                  </a:lnTo>
                  <a:lnTo>
                    <a:pt x="2038375" y="91859"/>
                  </a:lnTo>
                  <a:lnTo>
                    <a:pt x="2174267" y="137789"/>
                  </a:lnTo>
                  <a:lnTo>
                    <a:pt x="2310159" y="229649"/>
                  </a:lnTo>
                  <a:lnTo>
                    <a:pt x="2446051" y="1102316"/>
                  </a:lnTo>
                  <a:lnTo>
                    <a:pt x="2581942" y="459298"/>
                  </a:lnTo>
                  <a:lnTo>
                    <a:pt x="2717834" y="229649"/>
                  </a:lnTo>
                  <a:lnTo>
                    <a:pt x="2853726" y="734877"/>
                  </a:lnTo>
                  <a:lnTo>
                    <a:pt x="2989618" y="367438"/>
                  </a:lnTo>
                  <a:lnTo>
                    <a:pt x="3125509" y="1561614"/>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81799"/>
              <a:ext cx="3397293" cy="643017"/>
            </a:xfrm>
            <a:custGeom>
              <a:avLst/>
              <a:pathLst>
                <a:path w="3397293" h="643017">
                  <a:moveTo>
                    <a:pt x="0" y="643017"/>
                  </a:moveTo>
                  <a:lnTo>
                    <a:pt x="135891" y="643017"/>
                  </a:lnTo>
                  <a:lnTo>
                    <a:pt x="271783" y="643017"/>
                  </a:lnTo>
                  <a:lnTo>
                    <a:pt x="407675" y="551158"/>
                  </a:lnTo>
                  <a:lnTo>
                    <a:pt x="543566" y="459298"/>
                  </a:lnTo>
                  <a:lnTo>
                    <a:pt x="679458" y="413368"/>
                  </a:lnTo>
                  <a:lnTo>
                    <a:pt x="815350" y="367438"/>
                  </a:lnTo>
                  <a:lnTo>
                    <a:pt x="951242" y="367438"/>
                  </a:lnTo>
                  <a:lnTo>
                    <a:pt x="1087133" y="229649"/>
                  </a:lnTo>
                  <a:lnTo>
                    <a:pt x="1223025" y="137789"/>
                  </a:lnTo>
                  <a:lnTo>
                    <a:pt x="1358917" y="137789"/>
                  </a:lnTo>
                  <a:lnTo>
                    <a:pt x="1494809" y="91859"/>
                  </a:lnTo>
                  <a:lnTo>
                    <a:pt x="1630700" y="91859"/>
                  </a:lnTo>
                  <a:lnTo>
                    <a:pt x="1766592" y="91859"/>
                  </a:lnTo>
                  <a:lnTo>
                    <a:pt x="1902484" y="91859"/>
                  </a:lnTo>
                  <a:lnTo>
                    <a:pt x="2038375" y="45929"/>
                  </a:lnTo>
                  <a:lnTo>
                    <a:pt x="2174267" y="0"/>
                  </a:lnTo>
                  <a:lnTo>
                    <a:pt x="2310159" y="0"/>
                  </a:lnTo>
                  <a:lnTo>
                    <a:pt x="2446051" y="0"/>
                  </a:lnTo>
                  <a:lnTo>
                    <a:pt x="2581942" y="0"/>
                  </a:lnTo>
                  <a:lnTo>
                    <a:pt x="2717834" y="137789"/>
                  </a:lnTo>
                  <a:lnTo>
                    <a:pt x="2853726" y="229649"/>
                  </a:lnTo>
                  <a:lnTo>
                    <a:pt x="2989618" y="45929"/>
                  </a:lnTo>
                  <a:lnTo>
                    <a:pt x="3125509" y="91859"/>
                  </a:lnTo>
                  <a:lnTo>
                    <a:pt x="3261401" y="91859"/>
                  </a:lnTo>
                  <a:lnTo>
                    <a:pt x="3397293" y="4592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589940"/>
              <a:ext cx="3397293" cy="643017"/>
            </a:xfrm>
            <a:custGeom>
              <a:avLst/>
              <a:pathLst>
                <a:path w="3397293" h="643017">
                  <a:moveTo>
                    <a:pt x="0" y="551158"/>
                  </a:moveTo>
                  <a:lnTo>
                    <a:pt x="135891" y="551158"/>
                  </a:lnTo>
                  <a:lnTo>
                    <a:pt x="271783" y="643017"/>
                  </a:lnTo>
                  <a:lnTo>
                    <a:pt x="407675" y="505228"/>
                  </a:lnTo>
                  <a:lnTo>
                    <a:pt x="543566" y="459298"/>
                  </a:lnTo>
                  <a:lnTo>
                    <a:pt x="679458" y="459298"/>
                  </a:lnTo>
                  <a:lnTo>
                    <a:pt x="815350" y="321508"/>
                  </a:lnTo>
                  <a:lnTo>
                    <a:pt x="951242" y="275579"/>
                  </a:lnTo>
                  <a:lnTo>
                    <a:pt x="1087133" y="137789"/>
                  </a:lnTo>
                  <a:lnTo>
                    <a:pt x="1223025" y="45929"/>
                  </a:lnTo>
                  <a:lnTo>
                    <a:pt x="1358917" y="45929"/>
                  </a:lnTo>
                  <a:lnTo>
                    <a:pt x="1494809" y="45929"/>
                  </a:lnTo>
                  <a:lnTo>
                    <a:pt x="1630700" y="0"/>
                  </a:lnTo>
                  <a:lnTo>
                    <a:pt x="1766592" y="91859"/>
                  </a:lnTo>
                  <a:lnTo>
                    <a:pt x="1902484" y="0"/>
                  </a:lnTo>
                  <a:lnTo>
                    <a:pt x="2038375" y="45929"/>
                  </a:lnTo>
                  <a:lnTo>
                    <a:pt x="2174267" y="45929"/>
                  </a:lnTo>
                  <a:lnTo>
                    <a:pt x="2310159" y="45929"/>
                  </a:lnTo>
                  <a:lnTo>
                    <a:pt x="2446051" y="91859"/>
                  </a:lnTo>
                  <a:lnTo>
                    <a:pt x="2581942" y="91859"/>
                  </a:lnTo>
                  <a:lnTo>
                    <a:pt x="2717834" y="183719"/>
                  </a:lnTo>
                  <a:lnTo>
                    <a:pt x="2853726" y="505228"/>
                  </a:lnTo>
                  <a:lnTo>
                    <a:pt x="2989618" y="91859"/>
                  </a:lnTo>
                  <a:lnTo>
                    <a:pt x="3125509" y="321508"/>
                  </a:lnTo>
                  <a:lnTo>
                    <a:pt x="3261401" y="321508"/>
                  </a:lnTo>
                  <a:lnTo>
                    <a:pt x="3397293" y="27557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22501"/>
              <a:ext cx="3397293" cy="1837193"/>
            </a:xfrm>
            <a:custGeom>
              <a:avLst/>
              <a:pathLst>
                <a:path w="3397293" h="1837193">
                  <a:moveTo>
                    <a:pt x="0" y="137789"/>
                  </a:moveTo>
                  <a:lnTo>
                    <a:pt x="135891" y="137789"/>
                  </a:lnTo>
                  <a:lnTo>
                    <a:pt x="271783" y="1102316"/>
                  </a:lnTo>
                  <a:lnTo>
                    <a:pt x="407675" y="0"/>
                  </a:lnTo>
                  <a:lnTo>
                    <a:pt x="543566" y="137789"/>
                  </a:lnTo>
                  <a:lnTo>
                    <a:pt x="679458" y="183719"/>
                  </a:lnTo>
                  <a:lnTo>
                    <a:pt x="815350" y="229649"/>
                  </a:lnTo>
                  <a:lnTo>
                    <a:pt x="951242" y="321508"/>
                  </a:lnTo>
                  <a:lnTo>
                    <a:pt x="1087133" y="275579"/>
                  </a:lnTo>
                  <a:lnTo>
                    <a:pt x="1223025" y="137789"/>
                  </a:lnTo>
                  <a:lnTo>
                    <a:pt x="1358917" y="275579"/>
                  </a:lnTo>
                  <a:lnTo>
                    <a:pt x="1494809" y="183719"/>
                  </a:lnTo>
                  <a:lnTo>
                    <a:pt x="1630700" y="91859"/>
                  </a:lnTo>
                  <a:lnTo>
                    <a:pt x="1766592" y="1837193"/>
                  </a:lnTo>
                  <a:lnTo>
                    <a:pt x="1902484" y="183719"/>
                  </a:lnTo>
                  <a:lnTo>
                    <a:pt x="2038375" y="91859"/>
                  </a:lnTo>
                  <a:lnTo>
                    <a:pt x="2174267" y="137789"/>
                  </a:lnTo>
                  <a:lnTo>
                    <a:pt x="2310159" y="229649"/>
                  </a:lnTo>
                  <a:lnTo>
                    <a:pt x="2446051" y="1102316"/>
                  </a:lnTo>
                  <a:lnTo>
                    <a:pt x="2581942" y="459298"/>
                  </a:lnTo>
                  <a:lnTo>
                    <a:pt x="2717834" y="229649"/>
                  </a:lnTo>
                  <a:lnTo>
                    <a:pt x="2853726" y="734877"/>
                  </a:lnTo>
                  <a:lnTo>
                    <a:pt x="2989618" y="367438"/>
                  </a:lnTo>
                  <a:lnTo>
                    <a:pt x="3125509" y="1561614"/>
                  </a:lnTo>
                  <a:lnTo>
                    <a:pt x="3261401" y="91859"/>
                  </a:lnTo>
                  <a:lnTo>
                    <a:pt x="3397293" y="918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360291"/>
              <a:ext cx="0" cy="64301"/>
            </a:xfrm>
            <a:custGeom>
              <a:avLst/>
              <a:pathLst>
                <a:path w="0" h="64301">
                  <a:moveTo>
                    <a:pt x="0" y="0"/>
                  </a:moveTo>
                  <a:lnTo>
                    <a:pt x="0" y="64301"/>
                  </a:lnTo>
                </a:path>
              </a:pathLst>
            </a:custGeom>
            <a:ln w="13550" cap="flat">
              <a:solidFill>
                <a:srgbClr val="0058AB">
                  <a:alpha val="100000"/>
                </a:srgbClr>
              </a:solidFill>
              <a:prstDash val="dot"/>
              <a:round/>
            </a:ln>
          </p:spPr>
          <p:txBody>
            <a:bodyPr/>
            <a:lstStyle/>
            <a:p/>
          </p:txBody>
        </p:sp>
        <p:sp>
          <p:nvSpPr>
            <p:cNvPr id="87" name="pl87"/>
            <p:cNvSpPr/>
            <p:nvPr/>
          </p:nvSpPr>
          <p:spPr>
            <a:xfrm>
              <a:off x="6117122" y="2406220"/>
              <a:ext cx="0" cy="18371"/>
            </a:xfrm>
            <a:custGeom>
              <a:avLst/>
              <a:pathLst>
                <a:path w="0" h="18371">
                  <a:moveTo>
                    <a:pt x="0" y="0"/>
                  </a:moveTo>
                  <a:lnTo>
                    <a:pt x="0" y="18371"/>
                  </a:lnTo>
                </a:path>
              </a:pathLst>
            </a:custGeom>
            <a:ln w="13550" cap="flat">
              <a:solidFill>
                <a:srgbClr val="0058AB">
                  <a:alpha val="100000"/>
                </a:srgbClr>
              </a:solidFill>
              <a:prstDash val="dot"/>
              <a:round/>
            </a:ln>
          </p:spPr>
          <p:txBody>
            <a:bodyPr/>
            <a:lstStyle/>
            <a:p/>
          </p:txBody>
        </p:sp>
        <p:sp>
          <p:nvSpPr>
            <p:cNvPr id="88" name="pl88"/>
            <p:cNvSpPr/>
            <p:nvPr/>
          </p:nvSpPr>
          <p:spPr>
            <a:xfrm>
              <a:off x="6796581" y="2424592"/>
              <a:ext cx="0" cy="73487"/>
            </a:xfrm>
            <a:custGeom>
              <a:avLst/>
              <a:pathLst>
                <a:path w="0" h="73487">
                  <a:moveTo>
                    <a:pt x="0" y="734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314361"/>
              <a:ext cx="0" cy="110231"/>
            </a:xfrm>
            <a:custGeom>
              <a:avLst/>
              <a:pathLst>
                <a:path w="0" h="110231">
                  <a:moveTo>
                    <a:pt x="0" y="0"/>
                  </a:moveTo>
                  <a:lnTo>
                    <a:pt x="0" y="110231"/>
                  </a:lnTo>
                </a:path>
              </a:pathLst>
            </a:custGeom>
            <a:ln w="13550" cap="flat">
              <a:solidFill>
                <a:srgbClr val="0058AB">
                  <a:alpha val="100000"/>
                </a:srgbClr>
              </a:solidFill>
              <a:prstDash val="dot"/>
              <a:round/>
            </a:ln>
          </p:spPr>
          <p:txBody>
            <a:bodyPr/>
            <a:lstStyle/>
            <a:p/>
          </p:txBody>
        </p:sp>
        <p:sp>
          <p:nvSpPr>
            <p:cNvPr id="90" name="pl90"/>
            <p:cNvSpPr/>
            <p:nvPr/>
          </p:nvSpPr>
          <p:spPr>
            <a:xfrm>
              <a:off x="8019606" y="2424592"/>
              <a:ext cx="0" cy="257207"/>
            </a:xfrm>
            <a:custGeom>
              <a:avLst/>
              <a:pathLst>
                <a:path w="0" h="257207">
                  <a:moveTo>
                    <a:pt x="0" y="2572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314361"/>
              <a:ext cx="0" cy="110231"/>
            </a:xfrm>
            <a:custGeom>
              <a:avLst/>
              <a:pathLst>
                <a:path w="0" h="110231">
                  <a:moveTo>
                    <a:pt x="0" y="0"/>
                  </a:moveTo>
                  <a:lnTo>
                    <a:pt x="0" y="110231"/>
                  </a:lnTo>
                </a:path>
              </a:pathLst>
            </a:custGeom>
            <a:ln w="13550" cap="flat">
              <a:solidFill>
                <a:srgbClr val="0058AB">
                  <a:alpha val="100000"/>
                </a:srgbClr>
              </a:solidFill>
              <a:prstDash val="dot"/>
              <a:round/>
            </a:ln>
          </p:spPr>
          <p:txBody>
            <a:bodyPr/>
            <a:lstStyle/>
            <a:p/>
          </p:txBody>
        </p:sp>
        <p:sp>
          <p:nvSpPr>
            <p:cNvPr id="92" name="pl92"/>
            <p:cNvSpPr/>
            <p:nvPr/>
          </p:nvSpPr>
          <p:spPr>
            <a:xfrm>
              <a:off x="8834957" y="2314361"/>
              <a:ext cx="0" cy="110231"/>
            </a:xfrm>
            <a:custGeom>
              <a:avLst/>
              <a:pathLst>
                <a:path w="0" h="110231">
                  <a:moveTo>
                    <a:pt x="0" y="0"/>
                  </a:moveTo>
                  <a:lnTo>
                    <a:pt x="0" y="110231"/>
                  </a:lnTo>
                </a:path>
              </a:pathLst>
            </a:custGeom>
            <a:ln w="13550" cap="flat">
              <a:solidFill>
                <a:srgbClr val="0058AB">
                  <a:alpha val="100000"/>
                </a:srgbClr>
              </a:solidFill>
              <a:prstDash val="dot"/>
              <a:round/>
            </a:ln>
          </p:spPr>
          <p:txBody>
            <a:bodyPr/>
            <a:lstStyle/>
            <a:p/>
          </p:txBody>
        </p:sp>
        <p:sp>
          <p:nvSpPr>
            <p:cNvPr id="93" name="pl93"/>
            <p:cNvSpPr/>
            <p:nvPr/>
          </p:nvSpPr>
          <p:spPr>
            <a:xfrm>
              <a:off x="5437664" y="2222501"/>
              <a:ext cx="3397293" cy="1837193"/>
            </a:xfrm>
            <a:custGeom>
              <a:avLst/>
              <a:pathLst>
                <a:path w="3397293" h="1837193">
                  <a:moveTo>
                    <a:pt x="0" y="137789"/>
                  </a:moveTo>
                  <a:lnTo>
                    <a:pt x="135891" y="137789"/>
                  </a:lnTo>
                  <a:lnTo>
                    <a:pt x="271783" y="1102316"/>
                  </a:lnTo>
                  <a:lnTo>
                    <a:pt x="407675" y="0"/>
                  </a:lnTo>
                  <a:lnTo>
                    <a:pt x="543566" y="137789"/>
                  </a:lnTo>
                  <a:lnTo>
                    <a:pt x="679458" y="183719"/>
                  </a:lnTo>
                  <a:lnTo>
                    <a:pt x="815350" y="229649"/>
                  </a:lnTo>
                  <a:lnTo>
                    <a:pt x="951242" y="321508"/>
                  </a:lnTo>
                  <a:lnTo>
                    <a:pt x="1087133" y="275579"/>
                  </a:lnTo>
                  <a:lnTo>
                    <a:pt x="1223025" y="137789"/>
                  </a:lnTo>
                  <a:lnTo>
                    <a:pt x="1358917" y="275579"/>
                  </a:lnTo>
                  <a:lnTo>
                    <a:pt x="1494809" y="183719"/>
                  </a:lnTo>
                  <a:lnTo>
                    <a:pt x="1630700" y="91859"/>
                  </a:lnTo>
                  <a:lnTo>
                    <a:pt x="1766592" y="1837193"/>
                  </a:lnTo>
                  <a:lnTo>
                    <a:pt x="1902484" y="183719"/>
                  </a:lnTo>
                  <a:lnTo>
                    <a:pt x="2038375" y="91859"/>
                  </a:lnTo>
                  <a:lnTo>
                    <a:pt x="2174267" y="137789"/>
                  </a:lnTo>
                  <a:lnTo>
                    <a:pt x="2310159" y="229649"/>
                  </a:lnTo>
                  <a:lnTo>
                    <a:pt x="2446051" y="1102316"/>
                  </a:lnTo>
                  <a:lnTo>
                    <a:pt x="2581942" y="459298"/>
                  </a:lnTo>
                  <a:lnTo>
                    <a:pt x="2717834" y="229649"/>
                  </a:lnTo>
                  <a:lnTo>
                    <a:pt x="2853726" y="734877"/>
                  </a:lnTo>
                  <a:lnTo>
                    <a:pt x="2989618" y="367438"/>
                  </a:lnTo>
                  <a:lnTo>
                    <a:pt x="3125509" y="1561614"/>
                  </a:lnTo>
                  <a:lnTo>
                    <a:pt x="3261401" y="91859"/>
                  </a:lnTo>
                  <a:lnTo>
                    <a:pt x="3397293" y="91859"/>
                  </a:lnTo>
                </a:path>
              </a:pathLst>
            </a:custGeom>
            <a:ln w="27101" cap="flat">
              <a:solidFill>
                <a:srgbClr val="0058AB">
                  <a:alpha val="100000"/>
                </a:srgbClr>
              </a:solidFill>
              <a:prstDash val="solid"/>
              <a:round/>
            </a:ln>
          </p:spPr>
          <p:txBody>
            <a:bodyPr/>
            <a:lstStyle/>
            <a:p/>
          </p:txBody>
        </p:sp>
        <p:sp>
          <p:nvSpPr>
            <p:cNvPr id="94" name="tx94"/>
            <p:cNvSpPr/>
            <p:nvPr/>
          </p:nvSpPr>
          <p:spPr>
            <a:xfrm>
              <a:off x="5407519" y="236842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086977" y="23657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766436" y="23674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445895" y="23657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7989462" y="23657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3657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804812" y="23657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268861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71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3" name="tx103"/>
            <p:cNvSpPr/>
            <p:nvPr/>
          </p:nvSpPr>
          <p:spPr>
            <a:xfrm>
              <a:off x="5003259" y="40075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0889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1703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757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757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088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713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42832" y="499074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122" name="tx122"/>
            <p:cNvSpPr/>
            <p:nvPr/>
          </p:nvSpPr>
          <p:spPr>
            <a:xfrm>
              <a:off x="71759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3841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371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6769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9168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5570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7968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0367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1CABE2">
                <a:alpha val="80000"/>
              </a:srgbClr>
            </a:solidFill>
          </p:spPr>
          <p:txBody>
            <a:bodyPr/>
            <a:lstStyle/>
            <a:p/>
          </p:txBody>
        </p:sp>
        <p:sp>
          <p:nvSpPr>
            <p:cNvPr id="136" name="rc136"/>
            <p:cNvSpPr/>
            <p:nvPr/>
          </p:nvSpPr>
          <p:spPr>
            <a:xfrm>
              <a:off x="1317178" y="5743865"/>
              <a:ext cx="1797308" cy="114824"/>
            </a:xfrm>
            <a:prstGeom prst="rect">
              <a:avLst/>
            </a:prstGeom>
            <a:solidFill>
              <a:srgbClr val="1CABE2">
                <a:alpha val="80000"/>
              </a:srgbClr>
            </a:solidFill>
          </p:spPr>
          <p:txBody>
            <a:bodyPr/>
            <a:lstStyle/>
            <a:p/>
          </p:txBody>
        </p:sp>
        <p:sp>
          <p:nvSpPr>
            <p:cNvPr id="137" name="rc137"/>
            <p:cNvSpPr/>
            <p:nvPr/>
          </p:nvSpPr>
          <p:spPr>
            <a:xfrm>
              <a:off x="1317178" y="5600334"/>
              <a:ext cx="1761829" cy="114824"/>
            </a:xfrm>
            <a:prstGeom prst="rect">
              <a:avLst/>
            </a:prstGeom>
            <a:solidFill>
              <a:srgbClr val="1CABE2">
                <a:alpha val="80000"/>
              </a:srgbClr>
            </a:solidFill>
          </p:spPr>
          <p:txBody>
            <a:bodyPr/>
            <a:lstStyle/>
            <a:p/>
          </p:txBody>
        </p:sp>
        <p:sp>
          <p:nvSpPr>
            <p:cNvPr id="138" name="tx138"/>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12975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529191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753177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Viet Nam (97%) was 12 percentage points higher than the global average (85%) and 8 percentage points higher than the average across all EAPR countries (89%).
National DTP3 coverage was 8 percentage points higher than in 2019 (89%).
This equates to 39,000 un- and undervaccinated children in 2025 compared to 163,000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Viet Nam DTP3 coverage was 97% - this is 8 percentage points higher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Viet Nam ranked number 23 out of 27 countries for lowest DTP3 coverage (based on tied ranks).
Viet Nam was in the top 10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Viet Nam had DTP3 coverage of 97% and was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79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99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41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338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258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03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959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878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798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47468"/>
              <a:ext cx="239888" cy="664541"/>
            </a:xfrm>
            <a:prstGeom prst="rect">
              <a:avLst/>
            </a:prstGeom>
            <a:solidFill>
              <a:srgbClr val="80BD41">
                <a:alpha val="100000"/>
              </a:srgbClr>
            </a:solidFill>
          </p:spPr>
          <p:txBody>
            <a:bodyPr/>
            <a:lstStyle/>
            <a:p/>
          </p:txBody>
        </p:sp>
        <p:sp>
          <p:nvSpPr>
            <p:cNvPr id="27" name="rc27"/>
            <p:cNvSpPr/>
            <p:nvPr/>
          </p:nvSpPr>
          <p:spPr>
            <a:xfrm>
              <a:off x="1296273" y="3519779"/>
              <a:ext cx="239888" cy="27689"/>
            </a:xfrm>
            <a:prstGeom prst="rect">
              <a:avLst/>
            </a:prstGeom>
            <a:solidFill>
              <a:srgbClr val="1CABE2">
                <a:alpha val="100000"/>
              </a:srgbClr>
            </a:solidFill>
          </p:spPr>
          <p:txBody>
            <a:bodyPr/>
            <a:lstStyle/>
            <a:p/>
          </p:txBody>
        </p:sp>
        <p:sp>
          <p:nvSpPr>
            <p:cNvPr id="28" name="rc28"/>
            <p:cNvSpPr/>
            <p:nvPr/>
          </p:nvSpPr>
          <p:spPr>
            <a:xfrm>
              <a:off x="1562816" y="3536036"/>
              <a:ext cx="239888" cy="675972"/>
            </a:xfrm>
            <a:prstGeom prst="rect">
              <a:avLst/>
            </a:prstGeom>
            <a:solidFill>
              <a:srgbClr val="80BD41">
                <a:alpha val="100000"/>
              </a:srgbClr>
            </a:solidFill>
          </p:spPr>
          <p:txBody>
            <a:bodyPr/>
            <a:lstStyle/>
            <a:p/>
          </p:txBody>
        </p:sp>
        <p:sp>
          <p:nvSpPr>
            <p:cNvPr id="29" name="rc29"/>
            <p:cNvSpPr/>
            <p:nvPr/>
          </p:nvSpPr>
          <p:spPr>
            <a:xfrm>
              <a:off x="1562816" y="3507871"/>
              <a:ext cx="239888" cy="28165"/>
            </a:xfrm>
            <a:prstGeom prst="rect">
              <a:avLst/>
            </a:prstGeom>
            <a:solidFill>
              <a:srgbClr val="1CABE2">
                <a:alpha val="100000"/>
              </a:srgbClr>
            </a:solidFill>
          </p:spPr>
          <p:txBody>
            <a:bodyPr/>
            <a:lstStyle/>
            <a:p/>
          </p:txBody>
        </p:sp>
        <p:sp>
          <p:nvSpPr>
            <p:cNvPr id="30" name="rc30"/>
            <p:cNvSpPr/>
            <p:nvPr/>
          </p:nvSpPr>
          <p:spPr>
            <a:xfrm>
              <a:off x="1829360" y="3678898"/>
              <a:ext cx="239888" cy="533111"/>
            </a:xfrm>
            <a:prstGeom prst="rect">
              <a:avLst/>
            </a:prstGeom>
            <a:solidFill>
              <a:srgbClr val="80BD41">
                <a:alpha val="100000"/>
              </a:srgbClr>
            </a:solidFill>
          </p:spPr>
          <p:txBody>
            <a:bodyPr/>
            <a:lstStyle/>
            <a:p/>
          </p:txBody>
        </p:sp>
        <p:sp>
          <p:nvSpPr>
            <p:cNvPr id="31" name="rc31"/>
            <p:cNvSpPr/>
            <p:nvPr/>
          </p:nvSpPr>
          <p:spPr>
            <a:xfrm>
              <a:off x="1829360" y="3501194"/>
              <a:ext cx="239888" cy="177703"/>
            </a:xfrm>
            <a:prstGeom prst="rect">
              <a:avLst/>
            </a:prstGeom>
            <a:solidFill>
              <a:srgbClr val="1CABE2">
                <a:alpha val="100000"/>
              </a:srgbClr>
            </a:solidFill>
          </p:spPr>
          <p:txBody>
            <a:bodyPr/>
            <a:lstStyle/>
            <a:p/>
          </p:txBody>
        </p:sp>
        <p:sp>
          <p:nvSpPr>
            <p:cNvPr id="32" name="rc32"/>
            <p:cNvSpPr/>
            <p:nvPr/>
          </p:nvSpPr>
          <p:spPr>
            <a:xfrm>
              <a:off x="2095903" y="3498600"/>
              <a:ext cx="239888" cy="713408"/>
            </a:xfrm>
            <a:prstGeom prst="rect">
              <a:avLst/>
            </a:prstGeom>
            <a:solidFill>
              <a:srgbClr val="80BD41">
                <a:alpha val="100000"/>
              </a:srgbClr>
            </a:solidFill>
          </p:spPr>
          <p:txBody>
            <a:bodyPr/>
            <a:lstStyle/>
            <a:p/>
          </p:txBody>
        </p:sp>
        <p:sp>
          <p:nvSpPr>
            <p:cNvPr id="33" name="rc33"/>
            <p:cNvSpPr/>
            <p:nvPr/>
          </p:nvSpPr>
          <p:spPr>
            <a:xfrm>
              <a:off x="2095903" y="3491394"/>
              <a:ext cx="239888" cy="7206"/>
            </a:xfrm>
            <a:prstGeom prst="rect">
              <a:avLst/>
            </a:prstGeom>
            <a:solidFill>
              <a:srgbClr val="1CABE2">
                <a:alpha val="100000"/>
              </a:srgbClr>
            </a:solidFill>
          </p:spPr>
          <p:txBody>
            <a:bodyPr/>
            <a:lstStyle/>
            <a:p/>
          </p:txBody>
        </p:sp>
        <p:sp>
          <p:nvSpPr>
            <p:cNvPr id="34" name="rc34"/>
            <p:cNvSpPr/>
            <p:nvPr/>
          </p:nvSpPr>
          <p:spPr>
            <a:xfrm>
              <a:off x="2362446" y="3519140"/>
              <a:ext cx="239888" cy="692868"/>
            </a:xfrm>
            <a:prstGeom prst="rect">
              <a:avLst/>
            </a:prstGeom>
            <a:solidFill>
              <a:srgbClr val="80BD41">
                <a:alpha val="100000"/>
              </a:srgbClr>
            </a:solidFill>
          </p:spPr>
          <p:txBody>
            <a:bodyPr/>
            <a:lstStyle/>
            <a:p/>
          </p:txBody>
        </p:sp>
        <p:sp>
          <p:nvSpPr>
            <p:cNvPr id="35" name="rc35"/>
            <p:cNvSpPr/>
            <p:nvPr/>
          </p:nvSpPr>
          <p:spPr>
            <a:xfrm>
              <a:off x="2362446" y="3490271"/>
              <a:ext cx="239888" cy="28869"/>
            </a:xfrm>
            <a:prstGeom prst="rect">
              <a:avLst/>
            </a:prstGeom>
            <a:solidFill>
              <a:srgbClr val="1CABE2">
                <a:alpha val="100000"/>
              </a:srgbClr>
            </a:solidFill>
          </p:spPr>
          <p:txBody>
            <a:bodyPr/>
            <a:lstStyle/>
            <a:p/>
          </p:txBody>
        </p:sp>
        <p:sp>
          <p:nvSpPr>
            <p:cNvPr id="36" name="rc36"/>
            <p:cNvSpPr/>
            <p:nvPr/>
          </p:nvSpPr>
          <p:spPr>
            <a:xfrm>
              <a:off x="2628989" y="3543778"/>
              <a:ext cx="239888" cy="668230"/>
            </a:xfrm>
            <a:prstGeom prst="rect">
              <a:avLst/>
            </a:prstGeom>
            <a:solidFill>
              <a:srgbClr val="80BD41">
                <a:alpha val="100000"/>
              </a:srgbClr>
            </a:solidFill>
          </p:spPr>
          <p:txBody>
            <a:bodyPr/>
            <a:lstStyle/>
            <a:p/>
          </p:txBody>
        </p:sp>
        <p:sp>
          <p:nvSpPr>
            <p:cNvPr id="37" name="rc37"/>
            <p:cNvSpPr/>
            <p:nvPr/>
          </p:nvSpPr>
          <p:spPr>
            <a:xfrm>
              <a:off x="2628989" y="3508608"/>
              <a:ext cx="239888" cy="35170"/>
            </a:xfrm>
            <a:prstGeom prst="rect">
              <a:avLst/>
            </a:prstGeom>
            <a:solidFill>
              <a:srgbClr val="1CABE2">
                <a:alpha val="100000"/>
              </a:srgbClr>
            </a:solidFill>
          </p:spPr>
          <p:txBody>
            <a:bodyPr/>
            <a:lstStyle/>
            <a:p/>
          </p:txBody>
        </p:sp>
        <p:sp>
          <p:nvSpPr>
            <p:cNvPr id="38" name="rc38"/>
            <p:cNvSpPr/>
            <p:nvPr/>
          </p:nvSpPr>
          <p:spPr>
            <a:xfrm>
              <a:off x="2895532" y="3546415"/>
              <a:ext cx="239888" cy="665593"/>
            </a:xfrm>
            <a:prstGeom prst="rect">
              <a:avLst/>
            </a:prstGeom>
            <a:solidFill>
              <a:srgbClr val="80BD41">
                <a:alpha val="100000"/>
              </a:srgbClr>
            </a:solidFill>
          </p:spPr>
          <p:txBody>
            <a:bodyPr/>
            <a:lstStyle/>
            <a:p/>
          </p:txBody>
        </p:sp>
        <p:sp>
          <p:nvSpPr>
            <p:cNvPr id="39" name="rc39"/>
            <p:cNvSpPr/>
            <p:nvPr/>
          </p:nvSpPr>
          <p:spPr>
            <a:xfrm>
              <a:off x="2895532" y="3503931"/>
              <a:ext cx="239888" cy="42484"/>
            </a:xfrm>
            <a:prstGeom prst="rect">
              <a:avLst/>
            </a:prstGeom>
            <a:solidFill>
              <a:srgbClr val="1CABE2">
                <a:alpha val="100000"/>
              </a:srgbClr>
            </a:solidFill>
          </p:spPr>
          <p:txBody>
            <a:bodyPr/>
            <a:lstStyle/>
            <a:p/>
          </p:txBody>
        </p:sp>
        <p:sp>
          <p:nvSpPr>
            <p:cNvPr id="40" name="rc40"/>
            <p:cNvSpPr/>
            <p:nvPr/>
          </p:nvSpPr>
          <p:spPr>
            <a:xfrm>
              <a:off x="3162075" y="3537692"/>
              <a:ext cx="239888" cy="674316"/>
            </a:xfrm>
            <a:prstGeom prst="rect">
              <a:avLst/>
            </a:prstGeom>
            <a:solidFill>
              <a:srgbClr val="80BD41">
                <a:alpha val="100000"/>
              </a:srgbClr>
            </a:solidFill>
          </p:spPr>
          <p:txBody>
            <a:bodyPr/>
            <a:lstStyle/>
            <a:p/>
          </p:txBody>
        </p:sp>
        <p:sp>
          <p:nvSpPr>
            <p:cNvPr id="41" name="rc41"/>
            <p:cNvSpPr/>
            <p:nvPr/>
          </p:nvSpPr>
          <p:spPr>
            <a:xfrm>
              <a:off x="3162075" y="3479056"/>
              <a:ext cx="239888" cy="58636"/>
            </a:xfrm>
            <a:prstGeom prst="rect">
              <a:avLst/>
            </a:prstGeom>
            <a:solidFill>
              <a:srgbClr val="1CABE2">
                <a:alpha val="100000"/>
              </a:srgbClr>
            </a:solidFill>
          </p:spPr>
          <p:txBody>
            <a:bodyPr/>
            <a:lstStyle/>
            <a:p/>
          </p:txBody>
        </p:sp>
        <p:sp>
          <p:nvSpPr>
            <p:cNvPr id="42" name="rc42"/>
            <p:cNvSpPr/>
            <p:nvPr/>
          </p:nvSpPr>
          <p:spPr>
            <a:xfrm>
              <a:off x="3428618" y="3512581"/>
              <a:ext cx="239888" cy="699428"/>
            </a:xfrm>
            <a:prstGeom prst="rect">
              <a:avLst/>
            </a:prstGeom>
            <a:solidFill>
              <a:srgbClr val="80BD41">
                <a:alpha val="100000"/>
              </a:srgbClr>
            </a:solidFill>
          </p:spPr>
          <p:txBody>
            <a:bodyPr/>
            <a:lstStyle/>
            <a:p/>
          </p:txBody>
        </p:sp>
        <p:sp>
          <p:nvSpPr>
            <p:cNvPr id="43" name="rc43"/>
            <p:cNvSpPr/>
            <p:nvPr/>
          </p:nvSpPr>
          <p:spPr>
            <a:xfrm>
              <a:off x="3428618" y="3459936"/>
              <a:ext cx="239888" cy="52645"/>
            </a:xfrm>
            <a:prstGeom prst="rect">
              <a:avLst/>
            </a:prstGeom>
            <a:solidFill>
              <a:srgbClr val="1CABE2">
                <a:alpha val="100000"/>
              </a:srgbClr>
            </a:solidFill>
          </p:spPr>
          <p:txBody>
            <a:bodyPr/>
            <a:lstStyle/>
            <a:p/>
          </p:txBody>
        </p:sp>
        <p:sp>
          <p:nvSpPr>
            <p:cNvPr id="44" name="rc44"/>
            <p:cNvSpPr/>
            <p:nvPr/>
          </p:nvSpPr>
          <p:spPr>
            <a:xfrm>
              <a:off x="3695161" y="3484609"/>
              <a:ext cx="239888" cy="727399"/>
            </a:xfrm>
            <a:prstGeom prst="rect">
              <a:avLst/>
            </a:prstGeom>
            <a:solidFill>
              <a:srgbClr val="80BD41">
                <a:alpha val="100000"/>
              </a:srgbClr>
            </a:solidFill>
          </p:spPr>
          <p:txBody>
            <a:bodyPr/>
            <a:lstStyle/>
            <a:p/>
          </p:txBody>
        </p:sp>
        <p:sp>
          <p:nvSpPr>
            <p:cNvPr id="45" name="rc45"/>
            <p:cNvSpPr/>
            <p:nvPr/>
          </p:nvSpPr>
          <p:spPr>
            <a:xfrm>
              <a:off x="3695161" y="3454301"/>
              <a:ext cx="239888" cy="30308"/>
            </a:xfrm>
            <a:prstGeom prst="rect">
              <a:avLst/>
            </a:prstGeom>
            <a:solidFill>
              <a:srgbClr val="1CABE2">
                <a:alpha val="100000"/>
              </a:srgbClr>
            </a:solidFill>
          </p:spPr>
          <p:txBody>
            <a:bodyPr/>
            <a:lstStyle/>
            <a:p/>
          </p:txBody>
        </p:sp>
        <p:sp>
          <p:nvSpPr>
            <p:cNvPr id="46" name="rc46"/>
            <p:cNvSpPr/>
            <p:nvPr/>
          </p:nvSpPr>
          <p:spPr>
            <a:xfrm>
              <a:off x="3961705" y="3503945"/>
              <a:ext cx="239888" cy="708063"/>
            </a:xfrm>
            <a:prstGeom prst="rect">
              <a:avLst/>
            </a:prstGeom>
            <a:solidFill>
              <a:srgbClr val="80BD41">
                <a:alpha val="100000"/>
              </a:srgbClr>
            </a:solidFill>
          </p:spPr>
          <p:txBody>
            <a:bodyPr/>
            <a:lstStyle/>
            <a:p/>
          </p:txBody>
        </p:sp>
        <p:sp>
          <p:nvSpPr>
            <p:cNvPr id="47" name="rc47"/>
            <p:cNvSpPr/>
            <p:nvPr/>
          </p:nvSpPr>
          <p:spPr>
            <a:xfrm>
              <a:off x="3961705" y="3450650"/>
              <a:ext cx="239888" cy="53295"/>
            </a:xfrm>
            <a:prstGeom prst="rect">
              <a:avLst/>
            </a:prstGeom>
            <a:solidFill>
              <a:srgbClr val="1CABE2">
                <a:alpha val="100000"/>
              </a:srgbClr>
            </a:solidFill>
          </p:spPr>
          <p:txBody>
            <a:bodyPr/>
            <a:lstStyle/>
            <a:p/>
          </p:txBody>
        </p:sp>
        <p:sp>
          <p:nvSpPr>
            <p:cNvPr id="48" name="rc48"/>
            <p:cNvSpPr/>
            <p:nvPr/>
          </p:nvSpPr>
          <p:spPr>
            <a:xfrm>
              <a:off x="4228248" y="3472681"/>
              <a:ext cx="239888" cy="739327"/>
            </a:xfrm>
            <a:prstGeom prst="rect">
              <a:avLst/>
            </a:prstGeom>
            <a:solidFill>
              <a:srgbClr val="80BD41">
                <a:alpha val="100000"/>
              </a:srgbClr>
            </a:solidFill>
          </p:spPr>
          <p:txBody>
            <a:bodyPr/>
            <a:lstStyle/>
            <a:p/>
          </p:txBody>
        </p:sp>
        <p:sp>
          <p:nvSpPr>
            <p:cNvPr id="49" name="rc49"/>
            <p:cNvSpPr/>
            <p:nvPr/>
          </p:nvSpPr>
          <p:spPr>
            <a:xfrm>
              <a:off x="4228248" y="3433769"/>
              <a:ext cx="239888" cy="38912"/>
            </a:xfrm>
            <a:prstGeom prst="rect">
              <a:avLst/>
            </a:prstGeom>
            <a:solidFill>
              <a:srgbClr val="1CABE2">
                <a:alpha val="100000"/>
              </a:srgbClr>
            </a:solidFill>
          </p:spPr>
          <p:txBody>
            <a:bodyPr/>
            <a:lstStyle/>
            <a:p/>
          </p:txBody>
        </p:sp>
        <p:sp>
          <p:nvSpPr>
            <p:cNvPr id="50" name="rc50"/>
            <p:cNvSpPr/>
            <p:nvPr/>
          </p:nvSpPr>
          <p:spPr>
            <a:xfrm>
              <a:off x="4494791" y="3434899"/>
              <a:ext cx="239888" cy="777110"/>
            </a:xfrm>
            <a:prstGeom prst="rect">
              <a:avLst/>
            </a:prstGeom>
            <a:solidFill>
              <a:srgbClr val="80BD41">
                <a:alpha val="100000"/>
              </a:srgbClr>
            </a:solidFill>
          </p:spPr>
          <p:txBody>
            <a:bodyPr/>
            <a:lstStyle/>
            <a:p/>
          </p:txBody>
        </p:sp>
        <p:sp>
          <p:nvSpPr>
            <p:cNvPr id="51" name="rc51"/>
            <p:cNvSpPr/>
            <p:nvPr/>
          </p:nvSpPr>
          <p:spPr>
            <a:xfrm>
              <a:off x="4494791" y="3410865"/>
              <a:ext cx="239888" cy="24034"/>
            </a:xfrm>
            <a:prstGeom prst="rect">
              <a:avLst/>
            </a:prstGeom>
            <a:solidFill>
              <a:srgbClr val="1CABE2">
                <a:alpha val="100000"/>
              </a:srgbClr>
            </a:solidFill>
          </p:spPr>
          <p:txBody>
            <a:bodyPr/>
            <a:lstStyle/>
            <a:p/>
          </p:txBody>
        </p:sp>
        <p:sp>
          <p:nvSpPr>
            <p:cNvPr id="52" name="rc52"/>
            <p:cNvSpPr/>
            <p:nvPr/>
          </p:nvSpPr>
          <p:spPr>
            <a:xfrm>
              <a:off x="4761334" y="3733760"/>
              <a:ext cx="239888" cy="478249"/>
            </a:xfrm>
            <a:prstGeom prst="rect">
              <a:avLst/>
            </a:prstGeom>
            <a:solidFill>
              <a:srgbClr val="80BD41">
                <a:alpha val="100000"/>
              </a:srgbClr>
            </a:solidFill>
          </p:spPr>
          <p:txBody>
            <a:bodyPr/>
            <a:lstStyle/>
            <a:p/>
          </p:txBody>
        </p:sp>
        <p:sp>
          <p:nvSpPr>
            <p:cNvPr id="53" name="rc53"/>
            <p:cNvSpPr/>
            <p:nvPr/>
          </p:nvSpPr>
          <p:spPr>
            <a:xfrm>
              <a:off x="4761334" y="3401418"/>
              <a:ext cx="239888" cy="332342"/>
            </a:xfrm>
            <a:prstGeom prst="rect">
              <a:avLst/>
            </a:prstGeom>
            <a:solidFill>
              <a:srgbClr val="1CABE2">
                <a:alpha val="100000"/>
              </a:srgbClr>
            </a:solidFill>
          </p:spPr>
          <p:txBody>
            <a:bodyPr/>
            <a:lstStyle/>
            <a:p/>
          </p:txBody>
        </p:sp>
        <p:sp>
          <p:nvSpPr>
            <p:cNvPr id="54" name="rc54"/>
            <p:cNvSpPr/>
            <p:nvPr/>
          </p:nvSpPr>
          <p:spPr>
            <a:xfrm>
              <a:off x="5027877" y="3398306"/>
              <a:ext cx="239888" cy="813703"/>
            </a:xfrm>
            <a:prstGeom prst="rect">
              <a:avLst/>
            </a:prstGeom>
            <a:solidFill>
              <a:srgbClr val="80BD41">
                <a:alpha val="100000"/>
              </a:srgbClr>
            </a:solidFill>
          </p:spPr>
          <p:txBody>
            <a:bodyPr/>
            <a:lstStyle/>
            <a:p/>
          </p:txBody>
        </p:sp>
        <p:sp>
          <p:nvSpPr>
            <p:cNvPr id="55" name="rc55"/>
            <p:cNvSpPr/>
            <p:nvPr/>
          </p:nvSpPr>
          <p:spPr>
            <a:xfrm>
              <a:off x="5027877" y="3355479"/>
              <a:ext cx="239888" cy="42826"/>
            </a:xfrm>
            <a:prstGeom prst="rect">
              <a:avLst/>
            </a:prstGeom>
            <a:solidFill>
              <a:srgbClr val="1CABE2">
                <a:alpha val="100000"/>
              </a:srgbClr>
            </a:solidFill>
          </p:spPr>
          <p:txBody>
            <a:bodyPr/>
            <a:lstStyle/>
            <a:p/>
          </p:txBody>
        </p:sp>
        <p:sp>
          <p:nvSpPr>
            <p:cNvPr id="56" name="rc56"/>
            <p:cNvSpPr/>
            <p:nvPr/>
          </p:nvSpPr>
          <p:spPr>
            <a:xfrm>
              <a:off x="5294420" y="3378482"/>
              <a:ext cx="239888" cy="833527"/>
            </a:xfrm>
            <a:prstGeom prst="rect">
              <a:avLst/>
            </a:prstGeom>
            <a:solidFill>
              <a:srgbClr val="80BD41">
                <a:alpha val="100000"/>
              </a:srgbClr>
            </a:solidFill>
          </p:spPr>
          <p:txBody>
            <a:bodyPr/>
            <a:lstStyle/>
            <a:p/>
          </p:txBody>
        </p:sp>
        <p:sp>
          <p:nvSpPr>
            <p:cNvPr id="57" name="rc57"/>
            <p:cNvSpPr/>
            <p:nvPr/>
          </p:nvSpPr>
          <p:spPr>
            <a:xfrm>
              <a:off x="5294420" y="3352703"/>
              <a:ext cx="239888" cy="25779"/>
            </a:xfrm>
            <a:prstGeom prst="rect">
              <a:avLst/>
            </a:prstGeom>
            <a:solidFill>
              <a:srgbClr val="1CABE2">
                <a:alpha val="100000"/>
              </a:srgbClr>
            </a:solidFill>
          </p:spPr>
          <p:txBody>
            <a:bodyPr/>
            <a:lstStyle/>
            <a:p/>
          </p:txBody>
        </p:sp>
        <p:sp>
          <p:nvSpPr>
            <p:cNvPr id="58" name="rc58"/>
            <p:cNvSpPr/>
            <p:nvPr/>
          </p:nvSpPr>
          <p:spPr>
            <a:xfrm>
              <a:off x="5560963" y="3430052"/>
              <a:ext cx="239888" cy="781957"/>
            </a:xfrm>
            <a:prstGeom prst="rect">
              <a:avLst/>
            </a:prstGeom>
            <a:solidFill>
              <a:srgbClr val="80BD41">
                <a:alpha val="100000"/>
              </a:srgbClr>
            </a:solidFill>
          </p:spPr>
          <p:txBody>
            <a:bodyPr/>
            <a:lstStyle/>
            <a:p/>
          </p:txBody>
        </p:sp>
        <p:sp>
          <p:nvSpPr>
            <p:cNvPr id="59" name="rc59"/>
            <p:cNvSpPr/>
            <p:nvPr/>
          </p:nvSpPr>
          <p:spPr>
            <a:xfrm>
              <a:off x="5560963" y="3397471"/>
              <a:ext cx="239888" cy="32581"/>
            </a:xfrm>
            <a:prstGeom prst="rect">
              <a:avLst/>
            </a:prstGeom>
            <a:solidFill>
              <a:srgbClr val="1CABE2">
                <a:alpha val="100000"/>
              </a:srgbClr>
            </a:solidFill>
          </p:spPr>
          <p:txBody>
            <a:bodyPr/>
            <a:lstStyle/>
            <a:p/>
          </p:txBody>
        </p:sp>
        <p:sp>
          <p:nvSpPr>
            <p:cNvPr id="60" name="rc60"/>
            <p:cNvSpPr/>
            <p:nvPr/>
          </p:nvSpPr>
          <p:spPr>
            <a:xfrm>
              <a:off x="5827506" y="3461236"/>
              <a:ext cx="239888" cy="750773"/>
            </a:xfrm>
            <a:prstGeom prst="rect">
              <a:avLst/>
            </a:prstGeom>
            <a:solidFill>
              <a:srgbClr val="80BD41">
                <a:alpha val="100000"/>
              </a:srgbClr>
            </a:solidFill>
          </p:spPr>
          <p:txBody>
            <a:bodyPr/>
            <a:lstStyle/>
            <a:p/>
          </p:txBody>
        </p:sp>
        <p:sp>
          <p:nvSpPr>
            <p:cNvPr id="61" name="rc61"/>
            <p:cNvSpPr/>
            <p:nvPr/>
          </p:nvSpPr>
          <p:spPr>
            <a:xfrm>
              <a:off x="5827506" y="3413314"/>
              <a:ext cx="239888" cy="47921"/>
            </a:xfrm>
            <a:prstGeom prst="rect">
              <a:avLst/>
            </a:prstGeom>
            <a:solidFill>
              <a:srgbClr val="1CABE2">
                <a:alpha val="100000"/>
              </a:srgbClr>
            </a:solidFill>
          </p:spPr>
          <p:txBody>
            <a:bodyPr/>
            <a:lstStyle/>
            <a:p/>
          </p:txBody>
        </p:sp>
        <p:sp>
          <p:nvSpPr>
            <p:cNvPr id="62" name="rc62"/>
            <p:cNvSpPr/>
            <p:nvPr/>
          </p:nvSpPr>
          <p:spPr>
            <a:xfrm>
              <a:off x="6094049" y="3654154"/>
              <a:ext cx="239888" cy="557855"/>
            </a:xfrm>
            <a:prstGeom prst="rect">
              <a:avLst/>
            </a:prstGeom>
            <a:solidFill>
              <a:srgbClr val="80BD41">
                <a:alpha val="100000"/>
              </a:srgbClr>
            </a:solidFill>
          </p:spPr>
          <p:txBody>
            <a:bodyPr/>
            <a:lstStyle/>
            <a:p/>
          </p:txBody>
        </p:sp>
        <p:sp>
          <p:nvSpPr>
            <p:cNvPr id="63" name="rc63"/>
            <p:cNvSpPr/>
            <p:nvPr/>
          </p:nvSpPr>
          <p:spPr>
            <a:xfrm>
              <a:off x="6094049" y="3468202"/>
              <a:ext cx="239888" cy="185951"/>
            </a:xfrm>
            <a:prstGeom prst="rect">
              <a:avLst/>
            </a:prstGeom>
            <a:solidFill>
              <a:srgbClr val="1CABE2">
                <a:alpha val="100000"/>
              </a:srgbClr>
            </a:solidFill>
          </p:spPr>
          <p:txBody>
            <a:bodyPr/>
            <a:lstStyle/>
            <a:p/>
          </p:txBody>
        </p:sp>
        <p:sp>
          <p:nvSpPr>
            <p:cNvPr id="64" name="rc64"/>
            <p:cNvSpPr/>
            <p:nvPr/>
          </p:nvSpPr>
          <p:spPr>
            <a:xfrm>
              <a:off x="6360593" y="3540196"/>
              <a:ext cx="239888" cy="671813"/>
            </a:xfrm>
            <a:prstGeom prst="rect">
              <a:avLst/>
            </a:prstGeom>
            <a:solidFill>
              <a:srgbClr val="80BD41">
                <a:alpha val="100000"/>
              </a:srgbClr>
            </a:solidFill>
          </p:spPr>
          <p:txBody>
            <a:bodyPr/>
            <a:lstStyle/>
            <a:p/>
          </p:txBody>
        </p:sp>
        <p:sp>
          <p:nvSpPr>
            <p:cNvPr id="65" name="rc65"/>
            <p:cNvSpPr/>
            <p:nvPr/>
          </p:nvSpPr>
          <p:spPr>
            <a:xfrm>
              <a:off x="6360593" y="3457163"/>
              <a:ext cx="239888" cy="83032"/>
            </a:xfrm>
            <a:prstGeom prst="rect">
              <a:avLst/>
            </a:prstGeom>
            <a:solidFill>
              <a:srgbClr val="1CABE2">
                <a:alpha val="100000"/>
              </a:srgbClr>
            </a:solidFill>
          </p:spPr>
          <p:txBody>
            <a:bodyPr/>
            <a:lstStyle/>
            <a:p/>
          </p:txBody>
        </p:sp>
        <p:sp>
          <p:nvSpPr>
            <p:cNvPr id="66" name="rc66"/>
            <p:cNvSpPr/>
            <p:nvPr/>
          </p:nvSpPr>
          <p:spPr>
            <a:xfrm>
              <a:off x="6627136" y="3508636"/>
              <a:ext cx="239888" cy="703373"/>
            </a:xfrm>
            <a:prstGeom prst="rect">
              <a:avLst/>
            </a:prstGeom>
            <a:solidFill>
              <a:srgbClr val="80BD41">
                <a:alpha val="100000"/>
              </a:srgbClr>
            </a:solidFill>
          </p:spPr>
          <p:txBody>
            <a:bodyPr/>
            <a:lstStyle/>
            <a:p/>
          </p:txBody>
        </p:sp>
        <p:sp>
          <p:nvSpPr>
            <p:cNvPr id="67" name="rc67"/>
            <p:cNvSpPr/>
            <p:nvPr/>
          </p:nvSpPr>
          <p:spPr>
            <a:xfrm>
              <a:off x="6627136" y="3463740"/>
              <a:ext cx="239888" cy="44895"/>
            </a:xfrm>
            <a:prstGeom prst="rect">
              <a:avLst/>
            </a:prstGeom>
            <a:solidFill>
              <a:srgbClr val="1CABE2">
                <a:alpha val="100000"/>
              </a:srgbClr>
            </a:solidFill>
          </p:spPr>
          <p:txBody>
            <a:bodyPr/>
            <a:lstStyle/>
            <a:p/>
          </p:txBody>
        </p:sp>
        <p:sp>
          <p:nvSpPr>
            <p:cNvPr id="68" name="rc68"/>
            <p:cNvSpPr/>
            <p:nvPr/>
          </p:nvSpPr>
          <p:spPr>
            <a:xfrm>
              <a:off x="6893679" y="3605938"/>
              <a:ext cx="239888" cy="606070"/>
            </a:xfrm>
            <a:prstGeom prst="rect">
              <a:avLst/>
            </a:prstGeom>
            <a:solidFill>
              <a:srgbClr val="80BD41">
                <a:alpha val="100000"/>
              </a:srgbClr>
            </a:solidFill>
          </p:spPr>
          <p:txBody>
            <a:bodyPr/>
            <a:lstStyle/>
            <a:p/>
          </p:txBody>
        </p:sp>
        <p:sp>
          <p:nvSpPr>
            <p:cNvPr id="69" name="rc69"/>
            <p:cNvSpPr/>
            <p:nvPr/>
          </p:nvSpPr>
          <p:spPr>
            <a:xfrm>
              <a:off x="6893679" y="3481804"/>
              <a:ext cx="239888" cy="124134"/>
            </a:xfrm>
            <a:prstGeom prst="rect">
              <a:avLst/>
            </a:prstGeom>
            <a:solidFill>
              <a:srgbClr val="1CABE2">
                <a:alpha val="100000"/>
              </a:srgbClr>
            </a:solidFill>
          </p:spPr>
          <p:txBody>
            <a:bodyPr/>
            <a:lstStyle/>
            <a:p/>
          </p:txBody>
        </p:sp>
        <p:sp>
          <p:nvSpPr>
            <p:cNvPr id="70" name="rc70"/>
            <p:cNvSpPr/>
            <p:nvPr/>
          </p:nvSpPr>
          <p:spPr>
            <a:xfrm>
              <a:off x="7160222" y="3563474"/>
              <a:ext cx="239888" cy="648535"/>
            </a:xfrm>
            <a:prstGeom prst="rect">
              <a:avLst/>
            </a:prstGeom>
            <a:solidFill>
              <a:srgbClr val="80BD41">
                <a:alpha val="100000"/>
              </a:srgbClr>
            </a:solidFill>
          </p:spPr>
          <p:txBody>
            <a:bodyPr/>
            <a:lstStyle/>
            <a:p/>
          </p:txBody>
        </p:sp>
        <p:sp>
          <p:nvSpPr>
            <p:cNvPr id="71" name="rc71"/>
            <p:cNvSpPr/>
            <p:nvPr/>
          </p:nvSpPr>
          <p:spPr>
            <a:xfrm>
              <a:off x="7160222" y="3499333"/>
              <a:ext cx="239888" cy="64140"/>
            </a:xfrm>
            <a:prstGeom prst="rect">
              <a:avLst/>
            </a:prstGeom>
            <a:solidFill>
              <a:srgbClr val="1CABE2">
                <a:alpha val="100000"/>
              </a:srgbClr>
            </a:solidFill>
          </p:spPr>
          <p:txBody>
            <a:bodyPr/>
            <a:lstStyle/>
            <a:p/>
          </p:txBody>
        </p:sp>
        <p:sp>
          <p:nvSpPr>
            <p:cNvPr id="72" name="rc72"/>
            <p:cNvSpPr/>
            <p:nvPr/>
          </p:nvSpPr>
          <p:spPr>
            <a:xfrm>
              <a:off x="7426765" y="3759982"/>
              <a:ext cx="239888" cy="452026"/>
            </a:xfrm>
            <a:prstGeom prst="rect">
              <a:avLst/>
            </a:prstGeom>
            <a:solidFill>
              <a:srgbClr val="80BD41">
                <a:alpha val="100000"/>
              </a:srgbClr>
            </a:solidFill>
          </p:spPr>
          <p:txBody>
            <a:bodyPr/>
            <a:lstStyle/>
            <a:p/>
          </p:txBody>
        </p:sp>
        <p:sp>
          <p:nvSpPr>
            <p:cNvPr id="73" name="rc73"/>
            <p:cNvSpPr/>
            <p:nvPr/>
          </p:nvSpPr>
          <p:spPr>
            <a:xfrm>
              <a:off x="7426765" y="3516583"/>
              <a:ext cx="239888" cy="243398"/>
            </a:xfrm>
            <a:prstGeom prst="rect">
              <a:avLst/>
            </a:prstGeom>
            <a:solidFill>
              <a:srgbClr val="1CABE2">
                <a:alpha val="100000"/>
              </a:srgbClr>
            </a:solidFill>
          </p:spPr>
          <p:txBody>
            <a:bodyPr/>
            <a:lstStyle/>
            <a:p/>
          </p:txBody>
        </p:sp>
        <p:sp>
          <p:nvSpPr>
            <p:cNvPr id="74" name="rc74"/>
            <p:cNvSpPr/>
            <p:nvPr/>
          </p:nvSpPr>
          <p:spPr>
            <a:xfrm>
              <a:off x="7693308" y="3552963"/>
              <a:ext cx="239888" cy="659046"/>
            </a:xfrm>
            <a:prstGeom prst="rect">
              <a:avLst/>
            </a:prstGeom>
            <a:solidFill>
              <a:srgbClr val="80BD41">
                <a:alpha val="100000"/>
              </a:srgbClr>
            </a:solidFill>
          </p:spPr>
          <p:txBody>
            <a:bodyPr/>
            <a:lstStyle/>
            <a:p/>
          </p:txBody>
        </p:sp>
        <p:sp>
          <p:nvSpPr>
            <p:cNvPr id="75" name="rc75"/>
            <p:cNvSpPr/>
            <p:nvPr/>
          </p:nvSpPr>
          <p:spPr>
            <a:xfrm>
              <a:off x="7693308" y="3532580"/>
              <a:ext cx="239888" cy="20383"/>
            </a:xfrm>
            <a:prstGeom prst="rect">
              <a:avLst/>
            </a:prstGeom>
            <a:solidFill>
              <a:srgbClr val="1CABE2">
                <a:alpha val="100000"/>
              </a:srgbClr>
            </a:solidFill>
          </p:spPr>
          <p:txBody>
            <a:bodyPr/>
            <a:lstStyle/>
            <a:p/>
          </p:txBody>
        </p:sp>
        <p:sp>
          <p:nvSpPr>
            <p:cNvPr id="76" name="rc76"/>
            <p:cNvSpPr/>
            <p:nvPr/>
          </p:nvSpPr>
          <p:spPr>
            <a:xfrm>
              <a:off x="7959851" y="3565964"/>
              <a:ext cx="239888" cy="646045"/>
            </a:xfrm>
            <a:prstGeom prst="rect">
              <a:avLst/>
            </a:prstGeom>
            <a:solidFill>
              <a:srgbClr val="80BD41">
                <a:alpha val="100000"/>
              </a:srgbClr>
            </a:solidFill>
          </p:spPr>
          <p:txBody>
            <a:bodyPr/>
            <a:lstStyle/>
            <a:p/>
          </p:txBody>
        </p:sp>
        <p:sp>
          <p:nvSpPr>
            <p:cNvPr id="77" name="rc77"/>
            <p:cNvSpPr/>
            <p:nvPr/>
          </p:nvSpPr>
          <p:spPr>
            <a:xfrm>
              <a:off x="7959851" y="3545983"/>
              <a:ext cx="239888" cy="19980"/>
            </a:xfrm>
            <a:prstGeom prst="rect">
              <a:avLst/>
            </a:prstGeom>
            <a:solidFill>
              <a:srgbClr val="1CABE2">
                <a:alpha val="100000"/>
              </a:srgbClr>
            </a:solidFill>
          </p:spPr>
          <p:txBody>
            <a:bodyPr/>
            <a:lstStyle/>
            <a:p/>
          </p:txBody>
        </p:sp>
        <p:sp>
          <p:nvSpPr>
            <p:cNvPr id="78" name="pl78"/>
            <p:cNvSpPr/>
            <p:nvPr/>
          </p:nvSpPr>
          <p:spPr>
            <a:xfrm>
              <a:off x="1416218" y="2085226"/>
              <a:ext cx="6663577" cy="859306"/>
            </a:xfrm>
            <a:custGeom>
              <a:avLst/>
              <a:pathLst>
                <a:path w="6663577" h="859306">
                  <a:moveTo>
                    <a:pt x="0" y="64447"/>
                  </a:moveTo>
                  <a:lnTo>
                    <a:pt x="266543" y="64447"/>
                  </a:lnTo>
                  <a:lnTo>
                    <a:pt x="533086" y="515583"/>
                  </a:lnTo>
                  <a:lnTo>
                    <a:pt x="799629" y="0"/>
                  </a:lnTo>
                  <a:lnTo>
                    <a:pt x="1066172" y="64447"/>
                  </a:lnTo>
                  <a:lnTo>
                    <a:pt x="1332715" y="85930"/>
                  </a:lnTo>
                  <a:lnTo>
                    <a:pt x="1599258" y="107413"/>
                  </a:lnTo>
                  <a:lnTo>
                    <a:pt x="1865801" y="150378"/>
                  </a:lnTo>
                  <a:lnTo>
                    <a:pt x="2132344" y="128895"/>
                  </a:lnTo>
                  <a:lnTo>
                    <a:pt x="2398888" y="64447"/>
                  </a:lnTo>
                  <a:lnTo>
                    <a:pt x="2665431" y="128895"/>
                  </a:lnTo>
                  <a:lnTo>
                    <a:pt x="2931974" y="85930"/>
                  </a:lnTo>
                  <a:lnTo>
                    <a:pt x="3198517" y="42965"/>
                  </a:lnTo>
                  <a:lnTo>
                    <a:pt x="3465060" y="859306"/>
                  </a:lnTo>
                  <a:lnTo>
                    <a:pt x="3731603" y="85930"/>
                  </a:lnTo>
                  <a:lnTo>
                    <a:pt x="3998146" y="42965"/>
                  </a:lnTo>
                  <a:lnTo>
                    <a:pt x="4264689" y="64447"/>
                  </a:lnTo>
                  <a:lnTo>
                    <a:pt x="4531233" y="107413"/>
                  </a:lnTo>
                  <a:lnTo>
                    <a:pt x="4797776" y="515583"/>
                  </a:lnTo>
                  <a:lnTo>
                    <a:pt x="5064319" y="214826"/>
                  </a:lnTo>
                  <a:lnTo>
                    <a:pt x="5330862" y="107413"/>
                  </a:lnTo>
                  <a:lnTo>
                    <a:pt x="5597405" y="343722"/>
                  </a:lnTo>
                  <a:lnTo>
                    <a:pt x="5863948" y="171861"/>
                  </a:lnTo>
                  <a:lnTo>
                    <a:pt x="6130491" y="730410"/>
                  </a:lnTo>
                  <a:lnTo>
                    <a:pt x="6397034" y="42965"/>
                  </a:lnTo>
                  <a:lnTo>
                    <a:pt x="6663577" y="42965"/>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8" name="tx88"/>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1324790" y="33838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1" name="tx91"/>
            <p:cNvSpPr/>
            <p:nvPr/>
          </p:nvSpPr>
          <p:spPr>
            <a:xfrm>
              <a:off x="2657505" y="33726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2" name="tx92"/>
            <p:cNvSpPr/>
            <p:nvPr/>
          </p:nvSpPr>
          <p:spPr>
            <a:xfrm>
              <a:off x="4016347" y="33147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93" name="tx93"/>
            <p:cNvSpPr/>
            <p:nvPr/>
          </p:nvSpPr>
          <p:spPr>
            <a:xfrm>
              <a:off x="5322937" y="3216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4" name="tx94"/>
            <p:cNvSpPr/>
            <p:nvPr/>
          </p:nvSpPr>
          <p:spPr>
            <a:xfrm>
              <a:off x="6389109" y="33212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95" name="tx95"/>
            <p:cNvSpPr/>
            <p:nvPr/>
          </p:nvSpPr>
          <p:spPr>
            <a:xfrm>
              <a:off x="6655652" y="332896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a:t>
              </a:r>
            </a:p>
          </p:txBody>
        </p:sp>
        <p:sp>
          <p:nvSpPr>
            <p:cNvPr id="96" name="tx96"/>
            <p:cNvSpPr/>
            <p:nvPr/>
          </p:nvSpPr>
          <p:spPr>
            <a:xfrm>
              <a:off x="6922195" y="33470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7" name="tx97"/>
            <p:cNvSpPr/>
            <p:nvPr/>
          </p:nvSpPr>
          <p:spPr>
            <a:xfrm>
              <a:off x="7214864" y="33645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8" name="tx98"/>
            <p:cNvSpPr/>
            <p:nvPr/>
          </p:nvSpPr>
          <p:spPr>
            <a:xfrm>
              <a:off x="7455282" y="33806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9" name="tx99"/>
            <p:cNvSpPr/>
            <p:nvPr/>
          </p:nvSpPr>
          <p:spPr>
            <a:xfrm>
              <a:off x="7721825" y="33966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a:t>
              </a:r>
            </a:p>
          </p:txBody>
        </p:sp>
        <p:sp>
          <p:nvSpPr>
            <p:cNvPr id="100" name="tx100"/>
            <p:cNvSpPr/>
            <p:nvPr/>
          </p:nvSpPr>
          <p:spPr>
            <a:xfrm>
              <a:off x="7988368" y="34100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101" name="pl101"/>
            <p:cNvSpPr/>
            <p:nvPr/>
          </p:nvSpPr>
          <p:spPr>
            <a:xfrm>
              <a:off x="1416218"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8446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3" name="tx113"/>
            <p:cNvSpPr/>
            <p:nvPr/>
          </p:nvSpPr>
          <p:spPr>
            <a:xfrm>
              <a:off x="1324790" y="34985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4" name="tx114"/>
            <p:cNvSpPr/>
            <p:nvPr/>
          </p:nvSpPr>
          <p:spPr>
            <a:xfrm>
              <a:off x="2657505" y="38428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5" name="tx115"/>
            <p:cNvSpPr/>
            <p:nvPr/>
          </p:nvSpPr>
          <p:spPr>
            <a:xfrm>
              <a:off x="2657505" y="34911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6" name="tx116"/>
            <p:cNvSpPr/>
            <p:nvPr/>
          </p:nvSpPr>
          <p:spPr>
            <a:xfrm>
              <a:off x="3990221" y="38228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7" name="tx117"/>
            <p:cNvSpPr/>
            <p:nvPr/>
          </p:nvSpPr>
          <p:spPr>
            <a:xfrm>
              <a:off x="4016347" y="34422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8" name="tx118"/>
            <p:cNvSpPr/>
            <p:nvPr/>
          </p:nvSpPr>
          <p:spPr>
            <a:xfrm>
              <a:off x="5322937" y="3760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9" name="tx119"/>
            <p:cNvSpPr/>
            <p:nvPr/>
          </p:nvSpPr>
          <p:spPr>
            <a:xfrm>
              <a:off x="5322937" y="33305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0" name="tx120"/>
            <p:cNvSpPr/>
            <p:nvPr/>
          </p:nvSpPr>
          <p:spPr>
            <a:xfrm>
              <a:off x="6389109" y="38410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21" name="tx121"/>
            <p:cNvSpPr/>
            <p:nvPr/>
          </p:nvSpPr>
          <p:spPr>
            <a:xfrm>
              <a:off x="6389109" y="34636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2" name="tx122"/>
            <p:cNvSpPr/>
            <p:nvPr/>
          </p:nvSpPr>
          <p:spPr>
            <a:xfrm>
              <a:off x="6655652" y="38252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23" name="tx123"/>
            <p:cNvSpPr/>
            <p:nvPr/>
          </p:nvSpPr>
          <p:spPr>
            <a:xfrm>
              <a:off x="6655652" y="34511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4" name="tx124"/>
            <p:cNvSpPr/>
            <p:nvPr/>
          </p:nvSpPr>
          <p:spPr>
            <a:xfrm>
              <a:off x="6922195" y="38739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25" name="tx125"/>
            <p:cNvSpPr/>
            <p:nvPr/>
          </p:nvSpPr>
          <p:spPr>
            <a:xfrm>
              <a:off x="6922195" y="35088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26" name="tx126"/>
            <p:cNvSpPr/>
            <p:nvPr/>
          </p:nvSpPr>
          <p:spPr>
            <a:xfrm>
              <a:off x="7188738" y="3852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7" name="tx127"/>
            <p:cNvSpPr/>
            <p:nvPr/>
          </p:nvSpPr>
          <p:spPr>
            <a:xfrm>
              <a:off x="7188738" y="34963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28" name="tx128"/>
            <p:cNvSpPr/>
            <p:nvPr/>
          </p:nvSpPr>
          <p:spPr>
            <a:xfrm>
              <a:off x="7455282" y="39509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29" name="tx129"/>
            <p:cNvSpPr/>
            <p:nvPr/>
          </p:nvSpPr>
          <p:spPr>
            <a:xfrm>
              <a:off x="7455282" y="3603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30" name="tx130"/>
            <p:cNvSpPr/>
            <p:nvPr/>
          </p:nvSpPr>
          <p:spPr>
            <a:xfrm>
              <a:off x="7747950" y="38473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1" name="tx131"/>
            <p:cNvSpPr/>
            <p:nvPr/>
          </p:nvSpPr>
          <p:spPr>
            <a:xfrm>
              <a:off x="7721825" y="35077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32" name="tx132"/>
            <p:cNvSpPr/>
            <p:nvPr/>
          </p:nvSpPr>
          <p:spPr>
            <a:xfrm>
              <a:off x="7988368" y="385508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33" name="tx133"/>
            <p:cNvSpPr/>
            <p:nvPr/>
          </p:nvSpPr>
          <p:spPr>
            <a:xfrm>
              <a:off x="7988368" y="3520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34" name="tx134"/>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5" name="tx135"/>
            <p:cNvSpPr/>
            <p:nvPr/>
          </p:nvSpPr>
          <p:spPr>
            <a:xfrm>
              <a:off x="694404" y="365356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6" name="tx136"/>
            <p:cNvSpPr/>
            <p:nvPr/>
          </p:nvSpPr>
          <p:spPr>
            <a:xfrm>
              <a:off x="694404" y="314552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7" name="tx137"/>
            <p:cNvSpPr/>
            <p:nvPr/>
          </p:nvSpPr>
          <p:spPr>
            <a:xfrm>
              <a:off x="694404" y="2635709"/>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8" name="tx138"/>
            <p:cNvSpPr/>
            <p:nvPr/>
          </p:nvSpPr>
          <p:spPr>
            <a:xfrm>
              <a:off x="694404" y="2129853"/>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6" name="tx156"/>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9" name="rc159"/>
            <p:cNvSpPr/>
            <p:nvPr/>
          </p:nvSpPr>
          <p:spPr>
            <a:xfrm>
              <a:off x="4433341" y="5080163"/>
              <a:ext cx="201456" cy="201456"/>
            </a:xfrm>
            <a:prstGeom prst="rect">
              <a:avLst/>
            </a:prstGeom>
            <a:solidFill>
              <a:srgbClr val="1CABE2">
                <a:alpha val="100000"/>
              </a:srgbClr>
            </a:solidFill>
          </p:spPr>
          <p:txBody>
            <a:bodyPr/>
            <a:lstStyle/>
            <a:p/>
          </p:txBody>
        </p:sp>
        <p:sp>
          <p:nvSpPr>
            <p:cNvPr id="160" name="rc160"/>
            <p:cNvSpPr/>
            <p:nvPr/>
          </p:nvSpPr>
          <p:spPr>
            <a:xfrm>
              <a:off x="5638429" y="5080163"/>
              <a:ext cx="201456" cy="201456"/>
            </a:xfrm>
            <a:prstGeom prst="rect">
              <a:avLst/>
            </a:prstGeom>
            <a:solidFill>
              <a:srgbClr val="80BD41">
                <a:alpha val="100000"/>
              </a:srgbClr>
            </a:solidFill>
          </p:spPr>
          <p:txBody>
            <a:bodyPr/>
            <a:lstStyle/>
            <a:p/>
          </p:txBody>
        </p:sp>
        <p:sp>
          <p:nvSpPr>
            <p:cNvPr id="161" name="tx161"/>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4" name="tx164"/>
            <p:cNvSpPr/>
            <p:nvPr/>
          </p:nvSpPr>
          <p:spPr>
            <a:xfrm>
              <a:off x="951100" y="1594448"/>
              <a:ext cx="158423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Viet Nam, 2000-2025</a:t>
              </a:r>
            </a:p>
          </p:txBody>
        </p:sp>
        <p:sp>
          <p:nvSpPr>
            <p:cNvPr id="165" name="pl165"/>
            <p:cNvSpPr/>
            <p:nvPr/>
          </p:nvSpPr>
          <p:spPr>
            <a:xfrm>
              <a:off x="24025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6150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275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5087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7213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9338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851511" cy="124062"/>
            </a:xfrm>
            <a:prstGeom prst="rect">
              <a:avLst/>
            </a:prstGeom>
            <a:solidFill>
              <a:srgbClr val="80BD41">
                <a:alpha val="100000"/>
              </a:srgbClr>
            </a:solidFill>
          </p:spPr>
          <p:txBody>
            <a:bodyPr/>
            <a:lstStyle/>
            <a:p/>
          </p:txBody>
        </p:sp>
        <p:sp>
          <p:nvSpPr>
            <p:cNvPr id="176" name="rc176"/>
            <p:cNvSpPr/>
            <p:nvPr/>
          </p:nvSpPr>
          <p:spPr>
            <a:xfrm>
              <a:off x="7147785" y="5840557"/>
              <a:ext cx="723218" cy="124062"/>
            </a:xfrm>
            <a:prstGeom prst="rect">
              <a:avLst/>
            </a:prstGeom>
            <a:solidFill>
              <a:srgbClr val="1CABE2">
                <a:alpha val="100000"/>
              </a:srgbClr>
            </a:solidFill>
          </p:spPr>
          <p:txBody>
            <a:bodyPr/>
            <a:lstStyle/>
            <a:p/>
          </p:txBody>
        </p:sp>
        <p:sp>
          <p:nvSpPr>
            <p:cNvPr id="177" name="rc177"/>
            <p:cNvSpPr/>
            <p:nvPr/>
          </p:nvSpPr>
          <p:spPr>
            <a:xfrm>
              <a:off x="1296273" y="5685479"/>
              <a:ext cx="5740310" cy="124062"/>
            </a:xfrm>
            <a:prstGeom prst="rect">
              <a:avLst/>
            </a:prstGeom>
            <a:solidFill>
              <a:srgbClr val="80BD41">
                <a:alpha val="100000"/>
              </a:srgbClr>
            </a:solidFill>
          </p:spPr>
          <p:txBody>
            <a:bodyPr/>
            <a:lstStyle/>
            <a:p/>
          </p:txBody>
        </p:sp>
        <p:sp>
          <p:nvSpPr>
            <p:cNvPr id="178" name="rc178"/>
            <p:cNvSpPr/>
            <p:nvPr/>
          </p:nvSpPr>
          <p:spPr>
            <a:xfrm>
              <a:off x="7036584" y="5685479"/>
              <a:ext cx="177536" cy="124062"/>
            </a:xfrm>
            <a:prstGeom prst="rect">
              <a:avLst/>
            </a:prstGeom>
            <a:solidFill>
              <a:srgbClr val="1CABE2">
                <a:alpha val="100000"/>
              </a:srgbClr>
            </a:solidFill>
          </p:spPr>
          <p:txBody>
            <a:bodyPr/>
            <a:lstStyle/>
            <a:p/>
          </p:txBody>
        </p:sp>
        <p:sp>
          <p:nvSpPr>
            <p:cNvPr id="179" name="rc179"/>
            <p:cNvSpPr/>
            <p:nvPr/>
          </p:nvSpPr>
          <p:spPr>
            <a:xfrm>
              <a:off x="1296273" y="5530401"/>
              <a:ext cx="5627073" cy="124062"/>
            </a:xfrm>
            <a:prstGeom prst="rect">
              <a:avLst/>
            </a:prstGeom>
            <a:solidFill>
              <a:srgbClr val="80BD41">
                <a:alpha val="100000"/>
              </a:srgbClr>
            </a:solidFill>
          </p:spPr>
          <p:txBody>
            <a:bodyPr/>
            <a:lstStyle/>
            <a:p/>
          </p:txBody>
        </p:sp>
        <p:sp>
          <p:nvSpPr>
            <p:cNvPr id="180" name="rc180"/>
            <p:cNvSpPr/>
            <p:nvPr/>
          </p:nvSpPr>
          <p:spPr>
            <a:xfrm>
              <a:off x="6923347" y="5530401"/>
              <a:ext cx="174032" cy="124062"/>
            </a:xfrm>
            <a:prstGeom prst="rect">
              <a:avLst/>
            </a:prstGeom>
            <a:solidFill>
              <a:srgbClr val="1CABE2">
                <a:alpha val="100000"/>
              </a:srgbClr>
            </a:solidFill>
          </p:spPr>
          <p:txBody>
            <a:bodyPr/>
            <a:lstStyle/>
            <a:p/>
          </p:txBody>
        </p:sp>
        <p:sp>
          <p:nvSpPr>
            <p:cNvPr id="181" name="tx181"/>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a:t>
              </a:r>
            </a:p>
          </p:txBody>
        </p:sp>
        <p:sp>
          <p:nvSpPr>
            <p:cNvPr id="182" name="tx182"/>
            <p:cNvSpPr/>
            <p:nvPr/>
          </p:nvSpPr>
          <p:spPr>
            <a:xfrm>
              <a:off x="739748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a:t>
              </a:r>
            </a:p>
          </p:txBody>
        </p:sp>
        <p:sp>
          <p:nvSpPr>
            <p:cNvPr id="183" name="tx183"/>
            <p:cNvSpPr/>
            <p:nvPr/>
          </p:nvSpPr>
          <p:spPr>
            <a:xfrm>
              <a:off x="7274908"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1.31</a:t>
              </a:r>
            </a:p>
          </p:txBody>
        </p:sp>
        <p:sp>
          <p:nvSpPr>
            <p:cNvPr id="184" name="tx184"/>
            <p:cNvSpPr/>
            <p:nvPr/>
          </p:nvSpPr>
          <p:spPr>
            <a:xfrm>
              <a:off x="4116535"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85" name="tx185"/>
            <p:cNvSpPr/>
            <p:nvPr/>
          </p:nvSpPr>
          <p:spPr>
            <a:xfrm>
              <a:off x="7403900"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0.16</a:t>
              </a:r>
            </a:p>
          </p:txBody>
        </p:sp>
        <p:sp>
          <p:nvSpPr>
            <p:cNvPr id="186" name="tx186"/>
            <p:cNvSpPr/>
            <p:nvPr/>
          </p:nvSpPr>
          <p:spPr>
            <a:xfrm>
              <a:off x="4091080"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7" name="tx187"/>
            <p:cNvSpPr/>
            <p:nvPr/>
          </p:nvSpPr>
          <p:spPr>
            <a:xfrm>
              <a:off x="701985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8" name="tx188"/>
            <p:cNvSpPr/>
            <p:nvPr/>
          </p:nvSpPr>
          <p:spPr>
            <a:xfrm>
              <a:off x="4004316"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89" name="tx189"/>
            <p:cNvSpPr/>
            <p:nvPr/>
          </p:nvSpPr>
          <p:spPr>
            <a:xfrm>
              <a:off x="6904869"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4" name="tx194"/>
            <p:cNvSpPr/>
            <p:nvPr/>
          </p:nvSpPr>
          <p:spPr>
            <a:xfrm>
              <a:off x="3334098"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5" name="tx195"/>
            <p:cNvSpPr/>
            <p:nvPr/>
          </p:nvSpPr>
          <p:spPr>
            <a:xfrm>
              <a:off x="5546615"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6" name="tx196"/>
            <p:cNvSpPr/>
            <p:nvPr/>
          </p:nvSpPr>
          <p:spPr>
            <a:xfrm>
              <a:off x="7759133"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7" name="tx197"/>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(97%) was higher than in 2019 (89%).
The number of children vaccinated with DTP3 decreased 4% compared to in 2019.
The number of surviving infants decreased approximately 12% compared to in 2019.
In 2025, 100,000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30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4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669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88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39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59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779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999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133250"/>
              <a:ext cx="239888" cy="78758"/>
            </a:xfrm>
            <a:prstGeom prst="rect">
              <a:avLst/>
            </a:prstGeom>
            <a:solidFill>
              <a:srgbClr val="E2231A">
                <a:alpha val="90196"/>
              </a:srgbClr>
            </a:solidFill>
          </p:spPr>
          <p:txBody>
            <a:bodyPr/>
            <a:lstStyle/>
            <a:p/>
          </p:txBody>
        </p:sp>
        <p:sp>
          <p:nvSpPr>
            <p:cNvPr id="26" name="rc26"/>
            <p:cNvSpPr/>
            <p:nvPr/>
          </p:nvSpPr>
          <p:spPr>
            <a:xfrm>
              <a:off x="1562816" y="4158600"/>
              <a:ext cx="239888" cy="53408"/>
            </a:xfrm>
            <a:prstGeom prst="rect">
              <a:avLst/>
            </a:prstGeom>
            <a:solidFill>
              <a:srgbClr val="E2231A">
                <a:alpha val="90196"/>
              </a:srgbClr>
            </a:solidFill>
          </p:spPr>
          <p:txBody>
            <a:bodyPr/>
            <a:lstStyle/>
            <a:p/>
          </p:txBody>
        </p:sp>
        <p:sp>
          <p:nvSpPr>
            <p:cNvPr id="27" name="rc27"/>
            <p:cNvSpPr/>
            <p:nvPr/>
          </p:nvSpPr>
          <p:spPr>
            <a:xfrm>
              <a:off x="1829360" y="4104180"/>
              <a:ext cx="239888" cy="107829"/>
            </a:xfrm>
            <a:prstGeom prst="rect">
              <a:avLst/>
            </a:prstGeom>
            <a:solidFill>
              <a:srgbClr val="E2231A">
                <a:alpha val="90196"/>
              </a:srgbClr>
            </a:solidFill>
          </p:spPr>
          <p:txBody>
            <a:bodyPr/>
            <a:lstStyle/>
            <a:p/>
          </p:txBody>
        </p:sp>
        <p:sp>
          <p:nvSpPr>
            <p:cNvPr id="28" name="rc28"/>
            <p:cNvSpPr/>
            <p:nvPr/>
          </p:nvSpPr>
          <p:spPr>
            <a:xfrm>
              <a:off x="2095903" y="4020705"/>
              <a:ext cx="239888" cy="191304"/>
            </a:xfrm>
            <a:prstGeom prst="rect">
              <a:avLst/>
            </a:prstGeom>
            <a:solidFill>
              <a:srgbClr val="E2231A">
                <a:alpha val="90196"/>
              </a:srgbClr>
            </a:solidFill>
          </p:spPr>
          <p:txBody>
            <a:bodyPr/>
            <a:lstStyle/>
            <a:p/>
          </p:txBody>
        </p:sp>
        <p:sp>
          <p:nvSpPr>
            <p:cNvPr id="29" name="rc29"/>
            <p:cNvSpPr/>
            <p:nvPr/>
          </p:nvSpPr>
          <p:spPr>
            <a:xfrm>
              <a:off x="2362446" y="4129894"/>
              <a:ext cx="239888" cy="82115"/>
            </a:xfrm>
            <a:prstGeom prst="rect">
              <a:avLst/>
            </a:prstGeom>
            <a:solidFill>
              <a:srgbClr val="E2231A">
                <a:alpha val="90196"/>
              </a:srgbClr>
            </a:solidFill>
          </p:spPr>
          <p:txBody>
            <a:bodyPr/>
            <a:lstStyle/>
            <a:p/>
          </p:txBody>
        </p:sp>
        <p:sp>
          <p:nvSpPr>
            <p:cNvPr id="30" name="rc30"/>
            <p:cNvSpPr/>
            <p:nvPr/>
          </p:nvSpPr>
          <p:spPr>
            <a:xfrm>
              <a:off x="2628989" y="4078628"/>
              <a:ext cx="239888" cy="133381"/>
            </a:xfrm>
            <a:prstGeom prst="rect">
              <a:avLst/>
            </a:prstGeom>
            <a:solidFill>
              <a:srgbClr val="E2231A">
                <a:alpha val="90196"/>
              </a:srgbClr>
            </a:solidFill>
          </p:spPr>
          <p:txBody>
            <a:bodyPr/>
            <a:lstStyle/>
            <a:p/>
          </p:txBody>
        </p:sp>
        <p:sp>
          <p:nvSpPr>
            <p:cNvPr id="31" name="rc31"/>
            <p:cNvSpPr/>
            <p:nvPr/>
          </p:nvSpPr>
          <p:spPr>
            <a:xfrm>
              <a:off x="2895532" y="4024034"/>
              <a:ext cx="239888" cy="187975"/>
            </a:xfrm>
            <a:prstGeom prst="rect">
              <a:avLst/>
            </a:prstGeom>
            <a:solidFill>
              <a:srgbClr val="E2231A">
                <a:alpha val="90196"/>
              </a:srgbClr>
            </a:solidFill>
          </p:spPr>
          <p:txBody>
            <a:bodyPr/>
            <a:lstStyle/>
            <a:p/>
          </p:txBody>
        </p:sp>
        <p:sp>
          <p:nvSpPr>
            <p:cNvPr id="32" name="rc32"/>
            <p:cNvSpPr/>
            <p:nvPr/>
          </p:nvSpPr>
          <p:spPr>
            <a:xfrm>
              <a:off x="3162075" y="3739459"/>
              <a:ext cx="239888" cy="472550"/>
            </a:xfrm>
            <a:prstGeom prst="rect">
              <a:avLst/>
            </a:prstGeom>
            <a:solidFill>
              <a:srgbClr val="E2231A">
                <a:alpha val="90196"/>
              </a:srgbClr>
            </a:solidFill>
          </p:spPr>
          <p:txBody>
            <a:bodyPr/>
            <a:lstStyle/>
            <a:p/>
          </p:txBody>
        </p:sp>
        <p:sp>
          <p:nvSpPr>
            <p:cNvPr id="33" name="rc33"/>
            <p:cNvSpPr/>
            <p:nvPr/>
          </p:nvSpPr>
          <p:spPr>
            <a:xfrm>
              <a:off x="3428618" y="3983831"/>
              <a:ext cx="239888" cy="228178"/>
            </a:xfrm>
            <a:prstGeom prst="rect">
              <a:avLst/>
            </a:prstGeom>
            <a:solidFill>
              <a:srgbClr val="E2231A">
                <a:alpha val="90196"/>
              </a:srgbClr>
            </a:solidFill>
          </p:spPr>
          <p:txBody>
            <a:bodyPr/>
            <a:lstStyle/>
            <a:p/>
          </p:txBody>
        </p:sp>
        <p:sp>
          <p:nvSpPr>
            <p:cNvPr id="34" name="rc34"/>
            <p:cNvSpPr/>
            <p:nvPr/>
          </p:nvSpPr>
          <p:spPr>
            <a:xfrm>
              <a:off x="3695161" y="4125802"/>
              <a:ext cx="239888" cy="86207"/>
            </a:xfrm>
            <a:prstGeom prst="rect">
              <a:avLst/>
            </a:prstGeom>
            <a:solidFill>
              <a:srgbClr val="E2231A">
                <a:alpha val="90196"/>
              </a:srgbClr>
            </a:solidFill>
          </p:spPr>
          <p:txBody>
            <a:bodyPr/>
            <a:lstStyle/>
            <a:p/>
          </p:txBody>
        </p:sp>
        <p:sp>
          <p:nvSpPr>
            <p:cNvPr id="35" name="rc35"/>
            <p:cNvSpPr/>
            <p:nvPr/>
          </p:nvSpPr>
          <p:spPr>
            <a:xfrm>
              <a:off x="3961705" y="4154261"/>
              <a:ext cx="239888" cy="57747"/>
            </a:xfrm>
            <a:prstGeom prst="rect">
              <a:avLst/>
            </a:prstGeom>
            <a:solidFill>
              <a:srgbClr val="E2231A">
                <a:alpha val="90196"/>
              </a:srgbClr>
            </a:solidFill>
          </p:spPr>
          <p:txBody>
            <a:bodyPr/>
            <a:lstStyle/>
            <a:p/>
          </p:txBody>
        </p:sp>
        <p:sp>
          <p:nvSpPr>
            <p:cNvPr id="36" name="rc36"/>
            <p:cNvSpPr/>
            <p:nvPr/>
          </p:nvSpPr>
          <p:spPr>
            <a:xfrm>
              <a:off x="4228248" y="4093951"/>
              <a:ext cx="239888" cy="118058"/>
            </a:xfrm>
            <a:prstGeom prst="rect">
              <a:avLst/>
            </a:prstGeom>
            <a:solidFill>
              <a:srgbClr val="E2231A">
                <a:alpha val="90196"/>
              </a:srgbClr>
            </a:solidFill>
          </p:spPr>
          <p:txBody>
            <a:bodyPr/>
            <a:lstStyle/>
            <a:p/>
          </p:txBody>
        </p:sp>
        <p:sp>
          <p:nvSpPr>
            <p:cNvPr id="37" name="rc37"/>
            <p:cNvSpPr/>
            <p:nvPr/>
          </p:nvSpPr>
          <p:spPr>
            <a:xfrm>
              <a:off x="4494791" y="4090477"/>
              <a:ext cx="239888" cy="121531"/>
            </a:xfrm>
            <a:prstGeom prst="rect">
              <a:avLst/>
            </a:prstGeom>
            <a:solidFill>
              <a:srgbClr val="E2231A">
                <a:alpha val="90196"/>
              </a:srgbClr>
            </a:solidFill>
          </p:spPr>
          <p:txBody>
            <a:bodyPr/>
            <a:lstStyle/>
            <a:p/>
          </p:txBody>
        </p:sp>
        <p:sp>
          <p:nvSpPr>
            <p:cNvPr id="38" name="rc38"/>
            <p:cNvSpPr/>
            <p:nvPr/>
          </p:nvSpPr>
          <p:spPr>
            <a:xfrm>
              <a:off x="4761334" y="4150525"/>
              <a:ext cx="239888" cy="61483"/>
            </a:xfrm>
            <a:prstGeom prst="rect">
              <a:avLst/>
            </a:prstGeom>
            <a:solidFill>
              <a:srgbClr val="E2231A">
                <a:alpha val="90196"/>
              </a:srgbClr>
            </a:solidFill>
          </p:spPr>
          <p:txBody>
            <a:bodyPr/>
            <a:lstStyle/>
            <a:p/>
          </p:txBody>
        </p:sp>
        <p:sp>
          <p:nvSpPr>
            <p:cNvPr id="39" name="rc39"/>
            <p:cNvSpPr/>
            <p:nvPr/>
          </p:nvSpPr>
          <p:spPr>
            <a:xfrm>
              <a:off x="5027877" y="4114557"/>
              <a:ext cx="239888" cy="97451"/>
            </a:xfrm>
            <a:prstGeom prst="rect">
              <a:avLst/>
            </a:prstGeom>
            <a:solidFill>
              <a:srgbClr val="E2231A">
                <a:alpha val="90196"/>
              </a:srgbClr>
            </a:solidFill>
          </p:spPr>
          <p:txBody>
            <a:bodyPr/>
            <a:lstStyle/>
            <a:p/>
          </p:txBody>
        </p:sp>
        <p:sp>
          <p:nvSpPr>
            <p:cNvPr id="40" name="rc40"/>
            <p:cNvSpPr/>
            <p:nvPr/>
          </p:nvSpPr>
          <p:spPr>
            <a:xfrm>
              <a:off x="5294420" y="4114241"/>
              <a:ext cx="239888" cy="97767"/>
            </a:xfrm>
            <a:prstGeom prst="rect">
              <a:avLst/>
            </a:prstGeom>
            <a:solidFill>
              <a:srgbClr val="E2231A">
                <a:alpha val="90196"/>
              </a:srgbClr>
            </a:solidFill>
          </p:spPr>
          <p:txBody>
            <a:bodyPr/>
            <a:lstStyle/>
            <a:p/>
          </p:txBody>
        </p:sp>
        <p:sp>
          <p:nvSpPr>
            <p:cNvPr id="41" name="rc41"/>
            <p:cNvSpPr/>
            <p:nvPr/>
          </p:nvSpPr>
          <p:spPr>
            <a:xfrm>
              <a:off x="5560963" y="4181118"/>
              <a:ext cx="239888" cy="30891"/>
            </a:xfrm>
            <a:prstGeom prst="rect">
              <a:avLst/>
            </a:prstGeom>
            <a:solidFill>
              <a:srgbClr val="E2231A">
                <a:alpha val="90196"/>
              </a:srgbClr>
            </a:solidFill>
          </p:spPr>
          <p:txBody>
            <a:bodyPr/>
            <a:lstStyle/>
            <a:p/>
          </p:txBody>
        </p:sp>
        <p:sp>
          <p:nvSpPr>
            <p:cNvPr id="42" name="rc42"/>
            <p:cNvSpPr/>
            <p:nvPr/>
          </p:nvSpPr>
          <p:spPr>
            <a:xfrm>
              <a:off x="5827506" y="4121139"/>
              <a:ext cx="239888" cy="90870"/>
            </a:xfrm>
            <a:prstGeom prst="rect">
              <a:avLst/>
            </a:prstGeom>
            <a:solidFill>
              <a:srgbClr val="E2231A">
                <a:alpha val="90196"/>
              </a:srgbClr>
            </a:solidFill>
          </p:spPr>
          <p:txBody>
            <a:bodyPr/>
            <a:lstStyle/>
            <a:p/>
          </p:txBody>
        </p:sp>
        <p:sp>
          <p:nvSpPr>
            <p:cNvPr id="43" name="rc43"/>
            <p:cNvSpPr/>
            <p:nvPr/>
          </p:nvSpPr>
          <p:spPr>
            <a:xfrm>
              <a:off x="6094049" y="4127384"/>
              <a:ext cx="239888" cy="84625"/>
            </a:xfrm>
            <a:prstGeom prst="rect">
              <a:avLst/>
            </a:prstGeom>
            <a:solidFill>
              <a:srgbClr val="E2231A">
                <a:alpha val="90196"/>
              </a:srgbClr>
            </a:solidFill>
          </p:spPr>
          <p:txBody>
            <a:bodyPr/>
            <a:lstStyle/>
            <a:p/>
          </p:txBody>
        </p:sp>
        <p:sp>
          <p:nvSpPr>
            <p:cNvPr id="44" name="rc44"/>
            <p:cNvSpPr/>
            <p:nvPr/>
          </p:nvSpPr>
          <p:spPr>
            <a:xfrm>
              <a:off x="6360593" y="4068873"/>
              <a:ext cx="239888" cy="143136"/>
            </a:xfrm>
            <a:prstGeom prst="rect">
              <a:avLst/>
            </a:prstGeom>
            <a:solidFill>
              <a:srgbClr val="E2231A">
                <a:alpha val="90196"/>
              </a:srgbClr>
            </a:solidFill>
          </p:spPr>
          <p:txBody>
            <a:bodyPr/>
            <a:lstStyle/>
            <a:p/>
          </p:txBody>
        </p:sp>
        <p:sp>
          <p:nvSpPr>
            <p:cNvPr id="45" name="rc45"/>
            <p:cNvSpPr/>
            <p:nvPr/>
          </p:nvSpPr>
          <p:spPr>
            <a:xfrm>
              <a:off x="6627136" y="4126875"/>
              <a:ext cx="239888" cy="85134"/>
            </a:xfrm>
            <a:prstGeom prst="rect">
              <a:avLst/>
            </a:prstGeom>
            <a:solidFill>
              <a:srgbClr val="E2231A">
                <a:alpha val="90196"/>
              </a:srgbClr>
            </a:solidFill>
          </p:spPr>
          <p:txBody>
            <a:bodyPr/>
            <a:lstStyle/>
            <a:p/>
          </p:txBody>
        </p:sp>
        <p:sp>
          <p:nvSpPr>
            <p:cNvPr id="46" name="rc46"/>
            <p:cNvSpPr/>
            <p:nvPr/>
          </p:nvSpPr>
          <p:spPr>
            <a:xfrm>
              <a:off x="6893679" y="3907388"/>
              <a:ext cx="239888" cy="304620"/>
            </a:xfrm>
            <a:prstGeom prst="rect">
              <a:avLst/>
            </a:prstGeom>
            <a:solidFill>
              <a:srgbClr val="E2231A">
                <a:alpha val="90196"/>
              </a:srgbClr>
            </a:solidFill>
          </p:spPr>
          <p:txBody>
            <a:bodyPr/>
            <a:lstStyle/>
            <a:p/>
          </p:txBody>
        </p:sp>
        <p:sp>
          <p:nvSpPr>
            <p:cNvPr id="47" name="rc47"/>
            <p:cNvSpPr/>
            <p:nvPr/>
          </p:nvSpPr>
          <p:spPr>
            <a:xfrm>
              <a:off x="7160222" y="3887672"/>
              <a:ext cx="239888" cy="324336"/>
            </a:xfrm>
            <a:prstGeom prst="rect">
              <a:avLst/>
            </a:prstGeom>
            <a:solidFill>
              <a:srgbClr val="E2231A">
                <a:alpha val="90196"/>
              </a:srgbClr>
            </a:solidFill>
          </p:spPr>
          <p:txBody>
            <a:bodyPr/>
            <a:lstStyle/>
            <a:p/>
          </p:txBody>
        </p:sp>
        <p:sp>
          <p:nvSpPr>
            <p:cNvPr id="48" name="rc48"/>
            <p:cNvSpPr/>
            <p:nvPr/>
          </p:nvSpPr>
          <p:spPr>
            <a:xfrm>
              <a:off x="7426765" y="3737280"/>
              <a:ext cx="239888" cy="474729"/>
            </a:xfrm>
            <a:prstGeom prst="rect">
              <a:avLst/>
            </a:prstGeom>
            <a:solidFill>
              <a:srgbClr val="E2231A">
                <a:alpha val="90196"/>
              </a:srgbClr>
            </a:solidFill>
          </p:spPr>
          <p:txBody>
            <a:bodyPr/>
            <a:lstStyle/>
            <a:p/>
          </p:txBody>
        </p:sp>
        <p:sp>
          <p:nvSpPr>
            <p:cNvPr id="49" name="rc49"/>
            <p:cNvSpPr/>
            <p:nvPr/>
          </p:nvSpPr>
          <p:spPr>
            <a:xfrm>
              <a:off x="7693308" y="4160475"/>
              <a:ext cx="239888" cy="51534"/>
            </a:xfrm>
            <a:prstGeom prst="rect">
              <a:avLst/>
            </a:prstGeom>
            <a:solidFill>
              <a:srgbClr val="E2231A">
                <a:alpha val="90196"/>
              </a:srgbClr>
            </a:solidFill>
          </p:spPr>
          <p:txBody>
            <a:bodyPr/>
            <a:lstStyle/>
            <a:p/>
          </p:txBody>
        </p:sp>
        <p:sp>
          <p:nvSpPr>
            <p:cNvPr id="50" name="rc50"/>
            <p:cNvSpPr/>
            <p:nvPr/>
          </p:nvSpPr>
          <p:spPr>
            <a:xfrm>
              <a:off x="7959851" y="4161492"/>
              <a:ext cx="239888" cy="50516"/>
            </a:xfrm>
            <a:prstGeom prst="rect">
              <a:avLst/>
            </a:prstGeom>
            <a:solidFill>
              <a:srgbClr val="E2231A">
                <a:alpha val="90196"/>
              </a:srgbClr>
            </a:solidFill>
          </p:spPr>
          <p:txBody>
            <a:bodyPr/>
            <a:lstStyle/>
            <a:p/>
          </p:txBody>
        </p:sp>
        <p:sp>
          <p:nvSpPr>
            <p:cNvPr id="51" name="rc51"/>
            <p:cNvSpPr/>
            <p:nvPr/>
          </p:nvSpPr>
          <p:spPr>
            <a:xfrm>
              <a:off x="3162075" y="2063743"/>
              <a:ext cx="239888" cy="1675716"/>
            </a:xfrm>
            <a:prstGeom prst="rect">
              <a:avLst/>
            </a:prstGeom>
            <a:solidFill>
              <a:srgbClr val="B3B3B3">
                <a:alpha val="90196"/>
              </a:srgbClr>
            </a:solidFill>
          </p:spPr>
          <p:txBody>
            <a:bodyPr/>
            <a:lstStyle/>
            <a:p/>
          </p:txBody>
        </p:sp>
        <p:sp>
          <p:nvSpPr>
            <p:cNvPr id="52" name="rc52"/>
            <p:cNvSpPr/>
            <p:nvPr/>
          </p:nvSpPr>
          <p:spPr>
            <a:xfrm>
              <a:off x="3695161" y="4105508"/>
              <a:ext cx="239888" cy="20294"/>
            </a:xfrm>
            <a:prstGeom prst="rect">
              <a:avLst/>
            </a:prstGeom>
            <a:solidFill>
              <a:srgbClr val="B3B3B3">
                <a:alpha val="90196"/>
              </a:srgbClr>
            </a:solidFill>
          </p:spPr>
          <p:txBody>
            <a:bodyPr/>
            <a:lstStyle/>
            <a:p/>
          </p:txBody>
        </p:sp>
        <p:sp>
          <p:nvSpPr>
            <p:cNvPr id="53" name="rc53"/>
            <p:cNvSpPr/>
            <p:nvPr/>
          </p:nvSpPr>
          <p:spPr>
            <a:xfrm>
              <a:off x="4228248" y="4008198"/>
              <a:ext cx="239888" cy="85752"/>
            </a:xfrm>
            <a:prstGeom prst="rect">
              <a:avLst/>
            </a:prstGeom>
            <a:solidFill>
              <a:srgbClr val="B3B3B3">
                <a:alpha val="90196"/>
              </a:srgbClr>
            </a:solidFill>
          </p:spPr>
          <p:txBody>
            <a:bodyPr/>
            <a:lstStyle/>
            <a:p/>
          </p:txBody>
        </p:sp>
        <p:sp>
          <p:nvSpPr>
            <p:cNvPr id="54" name="rc54"/>
            <p:cNvSpPr/>
            <p:nvPr/>
          </p:nvSpPr>
          <p:spPr>
            <a:xfrm>
              <a:off x="4494791" y="3724475"/>
              <a:ext cx="239888" cy="366002"/>
            </a:xfrm>
            <a:prstGeom prst="rect">
              <a:avLst/>
            </a:prstGeom>
            <a:solidFill>
              <a:srgbClr val="B3B3B3">
                <a:alpha val="90196"/>
              </a:srgbClr>
            </a:solidFill>
          </p:spPr>
          <p:txBody>
            <a:bodyPr/>
            <a:lstStyle/>
            <a:p/>
          </p:txBody>
        </p:sp>
        <p:sp>
          <p:nvSpPr>
            <p:cNvPr id="55" name="rc55"/>
            <p:cNvSpPr/>
            <p:nvPr/>
          </p:nvSpPr>
          <p:spPr>
            <a:xfrm>
              <a:off x="4761334" y="3805041"/>
              <a:ext cx="239888" cy="345484"/>
            </a:xfrm>
            <a:prstGeom prst="rect">
              <a:avLst/>
            </a:prstGeom>
            <a:solidFill>
              <a:srgbClr val="B3B3B3">
                <a:alpha val="90196"/>
              </a:srgbClr>
            </a:solidFill>
          </p:spPr>
          <p:txBody>
            <a:bodyPr/>
            <a:lstStyle/>
            <a:p/>
          </p:txBody>
        </p:sp>
        <p:sp>
          <p:nvSpPr>
            <p:cNvPr id="56" name="rc56"/>
            <p:cNvSpPr/>
            <p:nvPr/>
          </p:nvSpPr>
          <p:spPr>
            <a:xfrm>
              <a:off x="5027877" y="4033076"/>
              <a:ext cx="239888" cy="81481"/>
            </a:xfrm>
            <a:prstGeom prst="rect">
              <a:avLst/>
            </a:prstGeom>
            <a:solidFill>
              <a:srgbClr val="B3B3B3">
                <a:alpha val="90196"/>
              </a:srgbClr>
            </a:solidFill>
          </p:spPr>
          <p:txBody>
            <a:bodyPr/>
            <a:lstStyle/>
            <a:p/>
          </p:txBody>
        </p:sp>
        <p:sp>
          <p:nvSpPr>
            <p:cNvPr id="57" name="rc57"/>
            <p:cNvSpPr/>
            <p:nvPr/>
          </p:nvSpPr>
          <p:spPr>
            <a:xfrm>
              <a:off x="5294420" y="3968531"/>
              <a:ext cx="239888" cy="145710"/>
            </a:xfrm>
            <a:prstGeom prst="rect">
              <a:avLst/>
            </a:prstGeom>
            <a:solidFill>
              <a:srgbClr val="B3B3B3">
                <a:alpha val="90196"/>
              </a:srgbClr>
            </a:solidFill>
          </p:spPr>
          <p:txBody>
            <a:bodyPr/>
            <a:lstStyle/>
            <a:p/>
          </p:txBody>
        </p:sp>
        <p:sp>
          <p:nvSpPr>
            <p:cNvPr id="58" name="rc58"/>
            <p:cNvSpPr/>
            <p:nvPr/>
          </p:nvSpPr>
          <p:spPr>
            <a:xfrm>
              <a:off x="5560963" y="4053889"/>
              <a:ext cx="239888" cy="127229"/>
            </a:xfrm>
            <a:prstGeom prst="rect">
              <a:avLst/>
            </a:prstGeom>
            <a:solidFill>
              <a:srgbClr val="B3B3B3">
                <a:alpha val="90196"/>
              </a:srgbClr>
            </a:solidFill>
          </p:spPr>
          <p:txBody>
            <a:bodyPr/>
            <a:lstStyle/>
            <a:p/>
          </p:txBody>
        </p:sp>
        <p:sp>
          <p:nvSpPr>
            <p:cNvPr id="59" name="rc59"/>
            <p:cNvSpPr/>
            <p:nvPr/>
          </p:nvSpPr>
          <p:spPr>
            <a:xfrm>
              <a:off x="5827506" y="3982355"/>
              <a:ext cx="239888" cy="138783"/>
            </a:xfrm>
            <a:prstGeom prst="rect">
              <a:avLst/>
            </a:prstGeom>
            <a:solidFill>
              <a:srgbClr val="B3B3B3">
                <a:alpha val="90196"/>
              </a:srgbClr>
            </a:solidFill>
          </p:spPr>
          <p:txBody>
            <a:bodyPr/>
            <a:lstStyle/>
            <a:p/>
          </p:txBody>
        </p:sp>
        <p:sp>
          <p:nvSpPr>
            <p:cNvPr id="60" name="rc60"/>
            <p:cNvSpPr/>
            <p:nvPr/>
          </p:nvSpPr>
          <p:spPr>
            <a:xfrm>
              <a:off x="6094049" y="3893784"/>
              <a:ext cx="239888" cy="233599"/>
            </a:xfrm>
            <a:prstGeom prst="rect">
              <a:avLst/>
            </a:prstGeom>
            <a:solidFill>
              <a:srgbClr val="B3B3B3">
                <a:alpha val="90196"/>
              </a:srgbClr>
            </a:solidFill>
          </p:spPr>
          <p:txBody>
            <a:bodyPr/>
            <a:lstStyle/>
            <a:p/>
          </p:txBody>
        </p:sp>
        <p:sp>
          <p:nvSpPr>
            <p:cNvPr id="61" name="rc61"/>
            <p:cNvSpPr/>
            <p:nvPr/>
          </p:nvSpPr>
          <p:spPr>
            <a:xfrm>
              <a:off x="6360593" y="3968334"/>
              <a:ext cx="239888" cy="100538"/>
            </a:xfrm>
            <a:prstGeom prst="rect">
              <a:avLst/>
            </a:prstGeom>
            <a:solidFill>
              <a:srgbClr val="B3B3B3">
                <a:alpha val="90196"/>
              </a:srgbClr>
            </a:solidFill>
          </p:spPr>
          <p:txBody>
            <a:bodyPr/>
            <a:lstStyle/>
            <a:p/>
          </p:txBody>
        </p:sp>
        <p:sp>
          <p:nvSpPr>
            <p:cNvPr id="62" name="rc62"/>
            <p:cNvSpPr/>
            <p:nvPr/>
          </p:nvSpPr>
          <p:spPr>
            <a:xfrm>
              <a:off x="6627136" y="4008408"/>
              <a:ext cx="239888" cy="118466"/>
            </a:xfrm>
            <a:prstGeom prst="rect">
              <a:avLst/>
            </a:prstGeom>
            <a:solidFill>
              <a:srgbClr val="B3B3B3">
                <a:alpha val="90196"/>
              </a:srgbClr>
            </a:solidFill>
          </p:spPr>
          <p:txBody>
            <a:bodyPr/>
            <a:lstStyle/>
            <a:p/>
          </p:txBody>
        </p:sp>
        <p:sp>
          <p:nvSpPr>
            <p:cNvPr id="63" name="rc63"/>
            <p:cNvSpPr/>
            <p:nvPr/>
          </p:nvSpPr>
          <p:spPr>
            <a:xfrm>
              <a:off x="6893679" y="3788750"/>
              <a:ext cx="239888" cy="118638"/>
            </a:xfrm>
            <a:prstGeom prst="rect">
              <a:avLst/>
            </a:prstGeom>
            <a:solidFill>
              <a:srgbClr val="B3B3B3">
                <a:alpha val="90196"/>
              </a:srgbClr>
            </a:solidFill>
          </p:spPr>
          <p:txBody>
            <a:bodyPr/>
            <a:lstStyle/>
            <a:p/>
          </p:txBody>
        </p:sp>
        <p:sp>
          <p:nvSpPr>
            <p:cNvPr id="64" name="rc64"/>
            <p:cNvSpPr/>
            <p:nvPr/>
          </p:nvSpPr>
          <p:spPr>
            <a:xfrm>
              <a:off x="7160222" y="3672690"/>
              <a:ext cx="239888" cy="214981"/>
            </a:xfrm>
            <a:prstGeom prst="rect">
              <a:avLst/>
            </a:prstGeom>
            <a:solidFill>
              <a:srgbClr val="B3B3B3">
                <a:alpha val="90196"/>
              </a:srgbClr>
            </a:solidFill>
          </p:spPr>
          <p:txBody>
            <a:bodyPr/>
            <a:lstStyle/>
            <a:p/>
          </p:txBody>
        </p:sp>
        <p:sp>
          <p:nvSpPr>
            <p:cNvPr id="65" name="rc65"/>
            <p:cNvSpPr/>
            <p:nvPr/>
          </p:nvSpPr>
          <p:spPr>
            <a:xfrm>
              <a:off x="7693308" y="4075973"/>
              <a:ext cx="239888" cy="84502"/>
            </a:xfrm>
            <a:prstGeom prst="rect">
              <a:avLst/>
            </a:prstGeom>
            <a:solidFill>
              <a:srgbClr val="B3B3B3">
                <a:alpha val="90196"/>
              </a:srgbClr>
            </a:solidFill>
          </p:spPr>
          <p:txBody>
            <a:bodyPr/>
            <a:lstStyle/>
            <a:p/>
          </p:txBody>
        </p:sp>
        <p:sp>
          <p:nvSpPr>
            <p:cNvPr id="66" name="rc66"/>
            <p:cNvSpPr/>
            <p:nvPr/>
          </p:nvSpPr>
          <p:spPr>
            <a:xfrm>
              <a:off x="7959851" y="4079320"/>
              <a:ext cx="239888" cy="82172"/>
            </a:xfrm>
            <a:prstGeom prst="rect">
              <a:avLst/>
            </a:prstGeom>
            <a:solidFill>
              <a:srgbClr val="B3B3B3">
                <a:alpha val="90196"/>
              </a:srgbClr>
            </a:solidFill>
          </p:spPr>
          <p:txBody>
            <a:bodyPr/>
            <a:lstStyle/>
            <a:p/>
          </p:txBody>
        </p:sp>
        <p:sp>
          <p:nvSpPr>
            <p:cNvPr id="67" name="pl67"/>
            <p:cNvSpPr/>
            <p:nvPr/>
          </p:nvSpPr>
          <p:spPr>
            <a:xfrm>
              <a:off x="1416218" y="2085226"/>
              <a:ext cx="6663577" cy="365205"/>
            </a:xfrm>
            <a:custGeom>
              <a:avLst/>
              <a:pathLst>
                <a:path w="6663577" h="365205">
                  <a:moveTo>
                    <a:pt x="0" y="42965"/>
                  </a:moveTo>
                  <a:lnTo>
                    <a:pt x="266543" y="21482"/>
                  </a:lnTo>
                  <a:lnTo>
                    <a:pt x="533086" y="64447"/>
                  </a:lnTo>
                  <a:lnTo>
                    <a:pt x="799629" y="128895"/>
                  </a:lnTo>
                  <a:lnTo>
                    <a:pt x="1066172" y="42965"/>
                  </a:lnTo>
                  <a:lnTo>
                    <a:pt x="1332715" y="85930"/>
                  </a:lnTo>
                  <a:lnTo>
                    <a:pt x="1599258" y="128895"/>
                  </a:lnTo>
                  <a:lnTo>
                    <a:pt x="1865801" y="343722"/>
                  </a:lnTo>
                  <a:lnTo>
                    <a:pt x="2132344" y="150378"/>
                  </a:lnTo>
                  <a:lnTo>
                    <a:pt x="2398888" y="42965"/>
                  </a:lnTo>
                  <a:lnTo>
                    <a:pt x="2665431" y="21482"/>
                  </a:lnTo>
                  <a:lnTo>
                    <a:pt x="2931974" y="64447"/>
                  </a:lnTo>
                  <a:lnTo>
                    <a:pt x="3198517" y="64447"/>
                  </a:lnTo>
                  <a:lnTo>
                    <a:pt x="3465060" y="21482"/>
                  </a:lnTo>
                  <a:lnTo>
                    <a:pt x="3731603" y="42965"/>
                  </a:lnTo>
                  <a:lnTo>
                    <a:pt x="3998146" y="42965"/>
                  </a:lnTo>
                  <a:lnTo>
                    <a:pt x="4264689" y="0"/>
                  </a:lnTo>
                  <a:lnTo>
                    <a:pt x="4531233" y="42965"/>
                  </a:lnTo>
                  <a:lnTo>
                    <a:pt x="4797776" y="42965"/>
                  </a:lnTo>
                  <a:lnTo>
                    <a:pt x="5064319" y="85930"/>
                  </a:lnTo>
                  <a:lnTo>
                    <a:pt x="5330862" y="42965"/>
                  </a:lnTo>
                  <a:lnTo>
                    <a:pt x="5597405" y="214826"/>
                  </a:lnTo>
                  <a:lnTo>
                    <a:pt x="5863948" y="236309"/>
                  </a:lnTo>
                  <a:lnTo>
                    <a:pt x="6130491" y="365205"/>
                  </a:lnTo>
                  <a:lnTo>
                    <a:pt x="6397034" y="21482"/>
                  </a:lnTo>
                  <a:lnTo>
                    <a:pt x="6663577" y="21482"/>
                  </a:lnTo>
                </a:path>
              </a:pathLst>
            </a:custGeom>
            <a:ln w="27101" cap="flat">
              <a:solidFill>
                <a:srgbClr val="3283FE">
                  <a:alpha val="100000"/>
                </a:srgbClr>
              </a:solidFill>
              <a:prstDash val="solid"/>
              <a:round/>
            </a:ln>
          </p:spPr>
          <p:txBody>
            <a:bodyPr/>
            <a:lstStyle/>
            <a:p/>
          </p:txBody>
        </p:sp>
        <p:sp>
          <p:nvSpPr>
            <p:cNvPr id="68" name="pl68"/>
            <p:cNvSpPr/>
            <p:nvPr/>
          </p:nvSpPr>
          <p:spPr>
            <a:xfrm>
              <a:off x="3282020" y="2106708"/>
              <a:ext cx="4797776" cy="1718612"/>
            </a:xfrm>
            <a:custGeom>
              <a:avLst/>
              <a:pathLst>
                <a:path w="4797776" h="1718612">
                  <a:moveTo>
                    <a:pt x="0" y="1718612"/>
                  </a:moveTo>
                  <a:lnTo>
                    <a:pt x="266543" y="21482"/>
                  </a:lnTo>
                  <a:lnTo>
                    <a:pt x="533086" y="42965"/>
                  </a:lnTo>
                  <a:lnTo>
                    <a:pt x="799629" y="0"/>
                  </a:lnTo>
                  <a:lnTo>
                    <a:pt x="1066172" y="107413"/>
                  </a:lnTo>
                  <a:lnTo>
                    <a:pt x="1332715" y="322239"/>
                  </a:lnTo>
                  <a:lnTo>
                    <a:pt x="1599258" y="257791"/>
                  </a:lnTo>
                  <a:lnTo>
                    <a:pt x="1865801" y="85930"/>
                  </a:lnTo>
                  <a:lnTo>
                    <a:pt x="2132344" y="128895"/>
                  </a:lnTo>
                  <a:lnTo>
                    <a:pt x="2398888" y="64447"/>
                  </a:lnTo>
                  <a:lnTo>
                    <a:pt x="2665431" y="107413"/>
                  </a:lnTo>
                  <a:lnTo>
                    <a:pt x="2931974" y="171861"/>
                  </a:lnTo>
                  <a:lnTo>
                    <a:pt x="3198517" y="128895"/>
                  </a:lnTo>
                  <a:lnTo>
                    <a:pt x="3465060" y="107413"/>
                  </a:lnTo>
                  <a:lnTo>
                    <a:pt x="3731603" y="279274"/>
                  </a:lnTo>
                  <a:lnTo>
                    <a:pt x="3998146" y="365205"/>
                  </a:lnTo>
                  <a:lnTo>
                    <a:pt x="4264689" y="257791"/>
                  </a:lnTo>
                  <a:lnTo>
                    <a:pt x="4531233" y="64447"/>
                  </a:lnTo>
                  <a:lnTo>
                    <a:pt x="4797776" y="64447"/>
                  </a:lnTo>
                </a:path>
              </a:pathLst>
            </a:custGeom>
            <a:ln w="27101" cap="flat">
              <a:solidFill>
                <a:srgbClr val="FFA500">
                  <a:alpha val="100000"/>
                </a:srgbClr>
              </a:solidFill>
              <a:prstDash val="solid"/>
              <a:round/>
            </a:ln>
          </p:spPr>
          <p:txBody>
            <a:bodyPr/>
            <a:lstStyle/>
            <a:p/>
          </p:txBody>
        </p:sp>
        <p:sp>
          <p:nvSpPr>
            <p:cNvPr id="69" name="tx69"/>
            <p:cNvSpPr/>
            <p:nvPr/>
          </p:nvSpPr>
          <p:spPr>
            <a:xfrm>
              <a:off x="134588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0" name="tx70"/>
            <p:cNvSpPr/>
            <p:nvPr/>
          </p:nvSpPr>
          <p:spPr>
            <a:xfrm>
              <a:off x="267859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1" name="tx71"/>
            <p:cNvSpPr/>
            <p:nvPr/>
          </p:nvSpPr>
          <p:spPr>
            <a:xfrm>
              <a:off x="4011311"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2" name="tx72"/>
            <p:cNvSpPr/>
            <p:nvPr/>
          </p:nvSpPr>
          <p:spPr>
            <a:xfrm>
              <a:off x="4011311"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3" name="tx73"/>
            <p:cNvSpPr/>
            <p:nvPr/>
          </p:nvSpPr>
          <p:spPr>
            <a:xfrm>
              <a:off x="534402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4" name="tx74"/>
            <p:cNvSpPr/>
            <p:nvPr/>
          </p:nvSpPr>
          <p:spPr>
            <a:xfrm>
              <a:off x="5344027"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5" name="tx75"/>
            <p:cNvSpPr/>
            <p:nvPr/>
          </p:nvSpPr>
          <p:spPr>
            <a:xfrm>
              <a:off x="641019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6" name="tx76"/>
            <p:cNvSpPr/>
            <p:nvPr/>
          </p:nvSpPr>
          <p:spPr>
            <a:xfrm>
              <a:off x="6410199"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7" name="tx77"/>
            <p:cNvSpPr/>
            <p:nvPr/>
          </p:nvSpPr>
          <p:spPr>
            <a:xfrm>
              <a:off x="667674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8" name="tx78"/>
            <p:cNvSpPr/>
            <p:nvPr/>
          </p:nvSpPr>
          <p:spPr>
            <a:xfrm>
              <a:off x="6676742"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9" name="tx79"/>
            <p:cNvSpPr/>
            <p:nvPr/>
          </p:nvSpPr>
          <p:spPr>
            <a:xfrm>
              <a:off x="694328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0" name="tx80"/>
            <p:cNvSpPr/>
            <p:nvPr/>
          </p:nvSpPr>
          <p:spPr>
            <a:xfrm>
              <a:off x="694328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81" name="tx81"/>
            <p:cNvSpPr/>
            <p:nvPr/>
          </p:nvSpPr>
          <p:spPr>
            <a:xfrm>
              <a:off x="720982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2" name="tx82"/>
            <p:cNvSpPr/>
            <p:nvPr/>
          </p:nvSpPr>
          <p:spPr>
            <a:xfrm>
              <a:off x="7209828"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83" name="tx83"/>
            <p:cNvSpPr/>
            <p:nvPr/>
          </p:nvSpPr>
          <p:spPr>
            <a:xfrm>
              <a:off x="7476372"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84" name="tx84"/>
            <p:cNvSpPr/>
            <p:nvPr/>
          </p:nvSpPr>
          <p:spPr>
            <a:xfrm>
              <a:off x="7476372"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5" name="tx85"/>
            <p:cNvSpPr/>
            <p:nvPr/>
          </p:nvSpPr>
          <p:spPr>
            <a:xfrm>
              <a:off x="774291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6" name="tx86"/>
            <p:cNvSpPr/>
            <p:nvPr/>
          </p:nvSpPr>
          <p:spPr>
            <a:xfrm>
              <a:off x="774291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7" name="tx87"/>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8" name="tx88"/>
            <p:cNvSpPr/>
            <p:nvPr/>
          </p:nvSpPr>
          <p:spPr>
            <a:xfrm>
              <a:off x="800945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9" name="tx89"/>
            <p:cNvSpPr/>
            <p:nvPr/>
          </p:nvSpPr>
          <p:spPr>
            <a:xfrm>
              <a:off x="1386073" y="4132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0" name="tx90"/>
            <p:cNvSpPr/>
            <p:nvPr/>
          </p:nvSpPr>
          <p:spPr>
            <a:xfrm>
              <a:off x="2673584" y="41048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1" name="tx91"/>
            <p:cNvSpPr/>
            <p:nvPr/>
          </p:nvSpPr>
          <p:spPr>
            <a:xfrm>
              <a:off x="4051504" y="41426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2" name="tx92"/>
            <p:cNvSpPr/>
            <p:nvPr/>
          </p:nvSpPr>
          <p:spPr>
            <a:xfrm>
              <a:off x="5339016" y="41226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3" name="tx93"/>
            <p:cNvSpPr/>
            <p:nvPr/>
          </p:nvSpPr>
          <p:spPr>
            <a:xfrm>
              <a:off x="6405188" y="41000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4" name="tx94"/>
            <p:cNvSpPr/>
            <p:nvPr/>
          </p:nvSpPr>
          <p:spPr>
            <a:xfrm>
              <a:off x="6716935" y="4129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5" name="tx95"/>
            <p:cNvSpPr/>
            <p:nvPr/>
          </p:nvSpPr>
          <p:spPr>
            <a:xfrm>
              <a:off x="6938274" y="40192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6" name="tx96"/>
            <p:cNvSpPr/>
            <p:nvPr/>
          </p:nvSpPr>
          <p:spPr>
            <a:xfrm>
              <a:off x="7204817" y="40094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7" name="tx97"/>
            <p:cNvSpPr/>
            <p:nvPr/>
          </p:nvSpPr>
          <p:spPr>
            <a:xfrm>
              <a:off x="7471361" y="39342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8" name="tx98"/>
            <p:cNvSpPr/>
            <p:nvPr/>
          </p:nvSpPr>
          <p:spPr>
            <a:xfrm>
              <a:off x="7783108" y="41458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9" name="tx99"/>
            <p:cNvSpPr/>
            <p:nvPr/>
          </p:nvSpPr>
          <p:spPr>
            <a:xfrm>
              <a:off x="8049651" y="41463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0" name="tx100"/>
            <p:cNvSpPr/>
            <p:nvPr/>
          </p:nvSpPr>
          <p:spPr>
            <a:xfrm>
              <a:off x="5339016" y="40009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1" name="tx101"/>
            <p:cNvSpPr/>
            <p:nvPr/>
          </p:nvSpPr>
          <p:spPr>
            <a:xfrm>
              <a:off x="6405188" y="39781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2" name="tx102"/>
            <p:cNvSpPr/>
            <p:nvPr/>
          </p:nvSpPr>
          <p:spPr>
            <a:xfrm>
              <a:off x="6671731" y="40272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3" name="tx103"/>
            <p:cNvSpPr/>
            <p:nvPr/>
          </p:nvSpPr>
          <p:spPr>
            <a:xfrm>
              <a:off x="6938274" y="38076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4" name="tx104"/>
            <p:cNvSpPr/>
            <p:nvPr/>
          </p:nvSpPr>
          <p:spPr>
            <a:xfrm>
              <a:off x="7204817" y="37397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5" name="tx105"/>
            <p:cNvSpPr/>
            <p:nvPr/>
          </p:nvSpPr>
          <p:spPr>
            <a:xfrm>
              <a:off x="7783108" y="4077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6" name="tx106"/>
            <p:cNvSpPr/>
            <p:nvPr/>
          </p:nvSpPr>
          <p:spPr>
            <a:xfrm>
              <a:off x="8049651" y="40799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7" name="tx107"/>
            <p:cNvSpPr/>
            <p:nvPr/>
          </p:nvSpPr>
          <p:spPr>
            <a:xfrm>
              <a:off x="5339016" y="38504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08" name="tx108"/>
            <p:cNvSpPr/>
            <p:nvPr/>
          </p:nvSpPr>
          <p:spPr>
            <a:xfrm>
              <a:off x="6405188" y="38502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09" name="tx109"/>
            <p:cNvSpPr/>
            <p:nvPr/>
          </p:nvSpPr>
          <p:spPr>
            <a:xfrm>
              <a:off x="6671731" y="38903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0" name="tx110"/>
            <p:cNvSpPr/>
            <p:nvPr/>
          </p:nvSpPr>
          <p:spPr>
            <a:xfrm>
              <a:off x="6938274" y="36707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11" name="tx111"/>
            <p:cNvSpPr/>
            <p:nvPr/>
          </p:nvSpPr>
          <p:spPr>
            <a:xfrm>
              <a:off x="7204817" y="35545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12" name="tx112"/>
            <p:cNvSpPr/>
            <p:nvPr/>
          </p:nvSpPr>
          <p:spPr>
            <a:xfrm>
              <a:off x="7737904" y="39579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3" name="tx113"/>
            <p:cNvSpPr/>
            <p:nvPr/>
          </p:nvSpPr>
          <p:spPr>
            <a:xfrm>
              <a:off x="8004447" y="39612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4" name="tx114"/>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15" name="tx115"/>
            <p:cNvSpPr/>
            <p:nvPr/>
          </p:nvSpPr>
          <p:spPr>
            <a:xfrm>
              <a:off x="577897" y="3581809"/>
              <a:ext cx="3105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0.3M</a:t>
              </a:r>
            </a:p>
          </p:txBody>
        </p:sp>
        <p:sp>
          <p:nvSpPr>
            <p:cNvPr id="116" name="tx116"/>
            <p:cNvSpPr/>
            <p:nvPr/>
          </p:nvSpPr>
          <p:spPr>
            <a:xfrm>
              <a:off x="577897" y="300386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0.6M</a:t>
              </a:r>
            </a:p>
          </p:txBody>
        </p:sp>
        <p:sp>
          <p:nvSpPr>
            <p:cNvPr id="117" name="tx117"/>
            <p:cNvSpPr/>
            <p:nvPr/>
          </p:nvSpPr>
          <p:spPr>
            <a:xfrm>
              <a:off x="577897" y="242584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0.9M</a:t>
              </a:r>
            </a:p>
          </p:txBody>
        </p:sp>
        <p:sp>
          <p:nvSpPr>
            <p:cNvPr id="118" name="tx118"/>
            <p:cNvSpPr/>
            <p:nvPr/>
          </p:nvSpPr>
          <p:spPr>
            <a:xfrm>
              <a:off x="577897" y="1849531"/>
              <a:ext cx="3105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1.2M</a:t>
              </a:r>
            </a:p>
          </p:txBody>
        </p:sp>
        <p:sp>
          <p:nvSpPr>
            <p:cNvPr id="119" name="tx11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36" name="tx13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7" name="pl13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8" name="pl13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9" name="tx13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0" name="tx14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1" name="rc141"/>
            <p:cNvSpPr/>
            <p:nvPr/>
          </p:nvSpPr>
          <p:spPr>
            <a:xfrm>
              <a:off x="4678790" y="5080163"/>
              <a:ext cx="201456" cy="201456"/>
            </a:xfrm>
            <a:prstGeom prst="rect">
              <a:avLst/>
            </a:prstGeom>
            <a:solidFill>
              <a:srgbClr val="E2231A">
                <a:alpha val="90196"/>
              </a:srgbClr>
            </a:solidFill>
          </p:spPr>
          <p:txBody>
            <a:bodyPr/>
            <a:lstStyle/>
            <a:p/>
          </p:txBody>
        </p:sp>
        <p:sp>
          <p:nvSpPr>
            <p:cNvPr id="142" name="rc142"/>
            <p:cNvSpPr/>
            <p:nvPr/>
          </p:nvSpPr>
          <p:spPr>
            <a:xfrm>
              <a:off x="5642950" y="5080163"/>
              <a:ext cx="201456" cy="201456"/>
            </a:xfrm>
            <a:prstGeom prst="rect">
              <a:avLst/>
            </a:prstGeom>
            <a:solidFill>
              <a:srgbClr val="B3B3B3">
                <a:alpha val="90196"/>
              </a:srgbClr>
            </a:solidFill>
          </p:spPr>
          <p:txBody>
            <a:bodyPr/>
            <a:lstStyle/>
            <a:p/>
          </p:txBody>
        </p:sp>
        <p:sp>
          <p:nvSpPr>
            <p:cNvPr id="143" name="tx14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4" name="tx14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5" name="tx14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6" name="tx146"/>
            <p:cNvSpPr/>
            <p:nvPr/>
          </p:nvSpPr>
          <p:spPr>
            <a:xfrm>
              <a:off x="951100" y="1594448"/>
              <a:ext cx="158423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Viet Nam, 2000-2025</a:t>
              </a:r>
            </a:p>
          </p:txBody>
        </p:sp>
        <p:sp>
          <p:nvSpPr>
            <p:cNvPr id="147" name="pl147"/>
            <p:cNvSpPr/>
            <p:nvPr/>
          </p:nvSpPr>
          <p:spPr>
            <a:xfrm>
              <a:off x="26609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3901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1194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0255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75481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840557"/>
              <a:ext cx="4055147" cy="124062"/>
            </a:xfrm>
            <a:prstGeom prst="rect">
              <a:avLst/>
            </a:prstGeom>
            <a:solidFill>
              <a:srgbClr val="E2231A">
                <a:alpha val="90196"/>
              </a:srgbClr>
            </a:solidFill>
          </p:spPr>
          <p:txBody>
            <a:bodyPr/>
            <a:lstStyle/>
            <a:p/>
          </p:txBody>
        </p:sp>
        <p:sp>
          <p:nvSpPr>
            <p:cNvPr id="157" name="rc157"/>
            <p:cNvSpPr/>
            <p:nvPr/>
          </p:nvSpPr>
          <p:spPr>
            <a:xfrm>
              <a:off x="1296273" y="5685479"/>
              <a:ext cx="1459994" cy="124062"/>
            </a:xfrm>
            <a:prstGeom prst="rect">
              <a:avLst/>
            </a:prstGeom>
            <a:solidFill>
              <a:srgbClr val="E2231A">
                <a:alpha val="90196"/>
              </a:srgbClr>
            </a:solidFill>
          </p:spPr>
          <p:txBody>
            <a:bodyPr/>
            <a:lstStyle/>
            <a:p/>
          </p:txBody>
        </p:sp>
        <p:sp>
          <p:nvSpPr>
            <p:cNvPr id="158" name="rc158"/>
            <p:cNvSpPr/>
            <p:nvPr/>
          </p:nvSpPr>
          <p:spPr>
            <a:xfrm>
              <a:off x="1296273" y="5530401"/>
              <a:ext cx="1431173" cy="124062"/>
            </a:xfrm>
            <a:prstGeom prst="rect">
              <a:avLst/>
            </a:prstGeom>
            <a:solidFill>
              <a:srgbClr val="E2231A">
                <a:alpha val="90196"/>
              </a:srgbClr>
            </a:solidFill>
          </p:spPr>
          <p:txBody>
            <a:bodyPr/>
            <a:lstStyle/>
            <a:p/>
          </p:txBody>
        </p:sp>
        <p:sp>
          <p:nvSpPr>
            <p:cNvPr id="159" name="rc159"/>
            <p:cNvSpPr/>
            <p:nvPr/>
          </p:nvSpPr>
          <p:spPr>
            <a:xfrm>
              <a:off x="5351421" y="5840557"/>
              <a:ext cx="2848319" cy="124062"/>
            </a:xfrm>
            <a:prstGeom prst="rect">
              <a:avLst/>
            </a:prstGeom>
            <a:solidFill>
              <a:srgbClr val="B3B3B3">
                <a:alpha val="90196"/>
              </a:srgbClr>
            </a:solidFill>
          </p:spPr>
          <p:txBody>
            <a:bodyPr/>
            <a:lstStyle/>
            <a:p/>
          </p:txBody>
        </p:sp>
        <p:sp>
          <p:nvSpPr>
            <p:cNvPr id="160" name="rc160"/>
            <p:cNvSpPr/>
            <p:nvPr/>
          </p:nvSpPr>
          <p:spPr>
            <a:xfrm>
              <a:off x="2756268" y="5685479"/>
              <a:ext cx="2394005" cy="124062"/>
            </a:xfrm>
            <a:prstGeom prst="rect">
              <a:avLst/>
            </a:prstGeom>
            <a:solidFill>
              <a:srgbClr val="B3B3B3">
                <a:alpha val="90196"/>
              </a:srgbClr>
            </a:solidFill>
          </p:spPr>
          <p:txBody>
            <a:bodyPr/>
            <a:lstStyle/>
            <a:p/>
          </p:txBody>
        </p:sp>
        <p:sp>
          <p:nvSpPr>
            <p:cNvPr id="161" name="rc161"/>
            <p:cNvSpPr/>
            <p:nvPr/>
          </p:nvSpPr>
          <p:spPr>
            <a:xfrm>
              <a:off x="2727447" y="5530401"/>
              <a:ext cx="2328011" cy="124062"/>
            </a:xfrm>
            <a:prstGeom prst="rect">
              <a:avLst/>
            </a:prstGeom>
            <a:solidFill>
              <a:srgbClr val="B3B3B3">
                <a:alpha val="90196"/>
              </a:srgbClr>
            </a:solidFill>
          </p:spPr>
          <p:txBody>
            <a:bodyPr/>
            <a:lstStyle/>
            <a:p/>
          </p:txBody>
        </p:sp>
        <p:sp>
          <p:nvSpPr>
            <p:cNvPr id="162" name="tx162"/>
            <p:cNvSpPr/>
            <p:nvPr/>
          </p:nvSpPr>
          <p:spPr>
            <a:xfrm>
              <a:off x="834442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126.5</a:t>
              </a:r>
            </a:p>
          </p:txBody>
        </p:sp>
        <p:sp>
          <p:nvSpPr>
            <p:cNvPr id="163" name="tx163"/>
            <p:cNvSpPr/>
            <p:nvPr/>
          </p:nvSpPr>
          <p:spPr>
            <a:xfrm>
              <a:off x="526280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70.6</a:t>
              </a:r>
            </a:p>
          </p:txBody>
        </p:sp>
        <p:sp>
          <p:nvSpPr>
            <p:cNvPr id="164" name="tx164"/>
            <p:cNvSpPr/>
            <p:nvPr/>
          </p:nvSpPr>
          <p:spPr>
            <a:xfrm>
              <a:off x="516798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68.9</a:t>
              </a:r>
            </a:p>
          </p:txBody>
        </p:sp>
        <p:sp>
          <p:nvSpPr>
            <p:cNvPr id="165" name="tx165"/>
            <p:cNvSpPr/>
            <p:nvPr/>
          </p:nvSpPr>
          <p:spPr>
            <a:xfrm>
              <a:off x="3211320"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74.3</a:t>
              </a:r>
            </a:p>
          </p:txBody>
        </p:sp>
        <p:sp>
          <p:nvSpPr>
            <p:cNvPr id="166" name="tx166"/>
            <p:cNvSpPr/>
            <p:nvPr/>
          </p:nvSpPr>
          <p:spPr>
            <a:xfrm>
              <a:off x="191374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26.7</a:t>
              </a:r>
            </a:p>
          </p:txBody>
        </p:sp>
        <p:sp>
          <p:nvSpPr>
            <p:cNvPr id="167" name="tx167"/>
            <p:cNvSpPr/>
            <p:nvPr/>
          </p:nvSpPr>
          <p:spPr>
            <a:xfrm>
              <a:off x="189933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26.2</a:t>
              </a:r>
            </a:p>
          </p:txBody>
        </p:sp>
        <p:sp>
          <p:nvSpPr>
            <p:cNvPr id="168" name="tx168"/>
            <p:cNvSpPr/>
            <p:nvPr/>
          </p:nvSpPr>
          <p:spPr>
            <a:xfrm>
              <a:off x="666305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52.2</a:t>
              </a:r>
            </a:p>
          </p:txBody>
        </p:sp>
        <p:sp>
          <p:nvSpPr>
            <p:cNvPr id="169" name="tx169"/>
            <p:cNvSpPr/>
            <p:nvPr/>
          </p:nvSpPr>
          <p:spPr>
            <a:xfrm>
              <a:off x="3840744"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43.9</a:t>
              </a:r>
            </a:p>
          </p:txBody>
        </p:sp>
        <p:sp>
          <p:nvSpPr>
            <p:cNvPr id="170" name="tx170"/>
            <p:cNvSpPr/>
            <p:nvPr/>
          </p:nvSpPr>
          <p:spPr>
            <a:xfrm>
              <a:off x="377892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42.6</a:t>
              </a:r>
            </a:p>
          </p:txBody>
        </p:sp>
        <p:sp>
          <p:nvSpPr>
            <p:cNvPr id="171" name="tx17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4" name="tx174"/>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90125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6" name="tx176"/>
            <p:cNvSpPr/>
            <p:nvPr/>
          </p:nvSpPr>
          <p:spPr>
            <a:xfrm>
              <a:off x="659168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7" name="tx177"/>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98%. This is greater than in 2019, where coverage was 95%.
26,000 children missed their routine first dose of measles vaccine.
MCV2 is typically administered to children between 18 months and five years old. MCV2 coverage remained constant at 95% in 2025.</a:t>
            </a:r>
          </a:p>
        </p:txBody>
      </p:sp>
      <p:sp>
        <p:nvSpPr>
          <p:cNvPr id="18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98% in 2025, leaving 26,000 children without any protection against measles. MCV2 coverage also remained constant at 95%</a:t>
            </a:r>
          </a:p>
        </p:txBody>
      </p:sp>
      <p:grpSp xmlns:pic="http://schemas.openxmlformats.org/drawingml/2006/picture">
        <p:nvGrpSpPr>
          <p:cNvPr id="182" name=""/>
          <p:cNvGrpSpPr/>
          <p:nvPr/>
        </p:nvGrpSpPr>
        <p:grpSpPr>
          <a:xfrm>
            <a:off x="292608" y="1097280"/>
            <a:ext cx="8595360" cy="28575"/>
            <a:chOff x="292608" y="1097280"/>
            <a:chExt cx="8595360" cy="28575"/>
          </a:xfrm>
        </p:grpSpPr>
        <p:sp>
          <p:nvSpPr>
            <p:cNvPr id="18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71812"/>
            </a:xfrm>
            <a:custGeom>
              <a:avLst/>
              <a:pathLst>
                <a:path w="3397293" h="371812">
                  <a:moveTo>
                    <a:pt x="0" y="43742"/>
                  </a:moveTo>
                  <a:lnTo>
                    <a:pt x="135891" y="21871"/>
                  </a:lnTo>
                  <a:lnTo>
                    <a:pt x="271783" y="65614"/>
                  </a:lnTo>
                  <a:lnTo>
                    <a:pt x="407675" y="131228"/>
                  </a:lnTo>
                  <a:lnTo>
                    <a:pt x="543566" y="43742"/>
                  </a:lnTo>
                  <a:lnTo>
                    <a:pt x="679458" y="87485"/>
                  </a:lnTo>
                  <a:lnTo>
                    <a:pt x="815350" y="131228"/>
                  </a:lnTo>
                  <a:lnTo>
                    <a:pt x="951242" y="349941"/>
                  </a:lnTo>
                  <a:lnTo>
                    <a:pt x="1087133" y="153099"/>
                  </a:lnTo>
                  <a:lnTo>
                    <a:pt x="1223025" y="43742"/>
                  </a:lnTo>
                  <a:lnTo>
                    <a:pt x="1358917" y="21871"/>
                  </a:lnTo>
                  <a:lnTo>
                    <a:pt x="1494809" y="65614"/>
                  </a:lnTo>
                  <a:lnTo>
                    <a:pt x="1630700" y="65614"/>
                  </a:lnTo>
                  <a:lnTo>
                    <a:pt x="1766592" y="21871"/>
                  </a:lnTo>
                  <a:lnTo>
                    <a:pt x="1902484" y="43742"/>
                  </a:lnTo>
                  <a:lnTo>
                    <a:pt x="2038375" y="43742"/>
                  </a:lnTo>
                  <a:lnTo>
                    <a:pt x="2174267" y="0"/>
                  </a:lnTo>
                  <a:lnTo>
                    <a:pt x="2310159" y="43742"/>
                  </a:lnTo>
                  <a:lnTo>
                    <a:pt x="2446051" y="43742"/>
                  </a:lnTo>
                  <a:lnTo>
                    <a:pt x="2581942" y="87485"/>
                  </a:lnTo>
                  <a:lnTo>
                    <a:pt x="2717834" y="43742"/>
                  </a:lnTo>
                  <a:lnTo>
                    <a:pt x="2853726" y="218713"/>
                  </a:lnTo>
                  <a:lnTo>
                    <a:pt x="2989618" y="240584"/>
                  </a:lnTo>
                  <a:lnTo>
                    <a:pt x="3125509" y="371812"/>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71812"/>
            </a:xfrm>
            <a:custGeom>
              <a:avLst/>
              <a:pathLst>
                <a:path w="3397293" h="371812">
                  <a:moveTo>
                    <a:pt x="0" y="43742"/>
                  </a:moveTo>
                  <a:lnTo>
                    <a:pt x="135891" y="21871"/>
                  </a:lnTo>
                  <a:lnTo>
                    <a:pt x="271783" y="65614"/>
                  </a:lnTo>
                  <a:lnTo>
                    <a:pt x="407675" y="131228"/>
                  </a:lnTo>
                  <a:lnTo>
                    <a:pt x="543566" y="43742"/>
                  </a:lnTo>
                  <a:lnTo>
                    <a:pt x="679458" y="87485"/>
                  </a:lnTo>
                  <a:lnTo>
                    <a:pt x="815350" y="131228"/>
                  </a:lnTo>
                  <a:lnTo>
                    <a:pt x="951242" y="349941"/>
                  </a:lnTo>
                  <a:lnTo>
                    <a:pt x="1087133" y="153099"/>
                  </a:lnTo>
                  <a:lnTo>
                    <a:pt x="1223025" y="43742"/>
                  </a:lnTo>
                  <a:lnTo>
                    <a:pt x="1358917" y="21871"/>
                  </a:lnTo>
                  <a:lnTo>
                    <a:pt x="1494809" y="65614"/>
                  </a:lnTo>
                  <a:lnTo>
                    <a:pt x="1630700" y="65614"/>
                  </a:lnTo>
                  <a:lnTo>
                    <a:pt x="1766592" y="21871"/>
                  </a:lnTo>
                  <a:lnTo>
                    <a:pt x="1902484" y="43742"/>
                  </a:lnTo>
                  <a:lnTo>
                    <a:pt x="2038375" y="43742"/>
                  </a:lnTo>
                  <a:lnTo>
                    <a:pt x="2174267" y="0"/>
                  </a:lnTo>
                  <a:lnTo>
                    <a:pt x="2310159" y="43742"/>
                  </a:lnTo>
                  <a:lnTo>
                    <a:pt x="2446051" y="43742"/>
                  </a:lnTo>
                  <a:lnTo>
                    <a:pt x="2581942" y="87485"/>
                  </a:lnTo>
                  <a:lnTo>
                    <a:pt x="2717834" y="43742"/>
                  </a:lnTo>
                  <a:lnTo>
                    <a:pt x="2853726" y="218713"/>
                  </a:lnTo>
                  <a:lnTo>
                    <a:pt x="2989618" y="240584"/>
                  </a:lnTo>
                  <a:lnTo>
                    <a:pt x="3125509" y="371812"/>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71812"/>
            </a:xfrm>
            <a:custGeom>
              <a:avLst/>
              <a:pathLst>
                <a:path w="3397293" h="371812">
                  <a:moveTo>
                    <a:pt x="0" y="43742"/>
                  </a:moveTo>
                  <a:lnTo>
                    <a:pt x="135891" y="21871"/>
                  </a:lnTo>
                  <a:lnTo>
                    <a:pt x="271783" y="65614"/>
                  </a:lnTo>
                  <a:lnTo>
                    <a:pt x="407675" y="131228"/>
                  </a:lnTo>
                  <a:lnTo>
                    <a:pt x="543566" y="43742"/>
                  </a:lnTo>
                  <a:lnTo>
                    <a:pt x="679458" y="87485"/>
                  </a:lnTo>
                  <a:lnTo>
                    <a:pt x="815350" y="131228"/>
                  </a:lnTo>
                  <a:lnTo>
                    <a:pt x="951242" y="349941"/>
                  </a:lnTo>
                  <a:lnTo>
                    <a:pt x="1087133" y="153099"/>
                  </a:lnTo>
                  <a:lnTo>
                    <a:pt x="1223025" y="43742"/>
                  </a:lnTo>
                  <a:lnTo>
                    <a:pt x="1358917" y="21871"/>
                  </a:lnTo>
                  <a:lnTo>
                    <a:pt x="1494809" y="65614"/>
                  </a:lnTo>
                  <a:lnTo>
                    <a:pt x="1630700" y="65614"/>
                  </a:lnTo>
                  <a:lnTo>
                    <a:pt x="1766592" y="21871"/>
                  </a:lnTo>
                  <a:lnTo>
                    <a:pt x="1902484" y="43742"/>
                  </a:lnTo>
                  <a:lnTo>
                    <a:pt x="2038375" y="43742"/>
                  </a:lnTo>
                  <a:lnTo>
                    <a:pt x="2174267" y="0"/>
                  </a:lnTo>
                  <a:lnTo>
                    <a:pt x="2310159" y="43742"/>
                  </a:lnTo>
                  <a:lnTo>
                    <a:pt x="2446051" y="43742"/>
                  </a:lnTo>
                  <a:lnTo>
                    <a:pt x="2581942" y="87485"/>
                  </a:lnTo>
                  <a:lnTo>
                    <a:pt x="2717834" y="43742"/>
                  </a:lnTo>
                  <a:lnTo>
                    <a:pt x="2853726" y="218713"/>
                  </a:lnTo>
                  <a:lnTo>
                    <a:pt x="2989618" y="240584"/>
                  </a:lnTo>
                  <a:lnTo>
                    <a:pt x="3125509" y="371812"/>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90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90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1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6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6133" y="499074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60" name="tx60"/>
            <p:cNvSpPr/>
            <p:nvPr/>
          </p:nvSpPr>
          <p:spPr>
            <a:xfrm>
              <a:off x="28592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71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10817" y="1403693"/>
              <a:ext cx="26175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Viet Nam,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55096"/>
              <a:ext cx="3397293" cy="1346219"/>
            </a:xfrm>
            <a:custGeom>
              <a:avLst/>
              <a:pathLst>
                <a:path w="3397293" h="1346219">
                  <a:moveTo>
                    <a:pt x="0" y="158378"/>
                  </a:moveTo>
                  <a:lnTo>
                    <a:pt x="135891" y="79189"/>
                  </a:lnTo>
                  <a:lnTo>
                    <a:pt x="271783" y="237568"/>
                  </a:lnTo>
                  <a:lnTo>
                    <a:pt x="407675" y="475136"/>
                  </a:lnTo>
                  <a:lnTo>
                    <a:pt x="543566" y="158378"/>
                  </a:lnTo>
                  <a:lnTo>
                    <a:pt x="679458" y="316757"/>
                  </a:lnTo>
                  <a:lnTo>
                    <a:pt x="815350" y="475136"/>
                  </a:lnTo>
                  <a:lnTo>
                    <a:pt x="951242" y="1267029"/>
                  </a:lnTo>
                  <a:lnTo>
                    <a:pt x="1087133" y="554325"/>
                  </a:lnTo>
                  <a:lnTo>
                    <a:pt x="1223025" y="158378"/>
                  </a:lnTo>
                  <a:lnTo>
                    <a:pt x="1358917" y="79189"/>
                  </a:lnTo>
                  <a:lnTo>
                    <a:pt x="1494809" y="237568"/>
                  </a:lnTo>
                  <a:lnTo>
                    <a:pt x="1630700" y="237568"/>
                  </a:lnTo>
                  <a:lnTo>
                    <a:pt x="1766592" y="79189"/>
                  </a:lnTo>
                  <a:lnTo>
                    <a:pt x="1902484" y="158378"/>
                  </a:lnTo>
                  <a:lnTo>
                    <a:pt x="2038375" y="158378"/>
                  </a:lnTo>
                  <a:lnTo>
                    <a:pt x="2174267" y="0"/>
                  </a:lnTo>
                  <a:lnTo>
                    <a:pt x="2310159" y="158378"/>
                  </a:lnTo>
                  <a:lnTo>
                    <a:pt x="2446051" y="158378"/>
                  </a:lnTo>
                  <a:lnTo>
                    <a:pt x="2581942" y="316757"/>
                  </a:lnTo>
                  <a:lnTo>
                    <a:pt x="2717834" y="158378"/>
                  </a:lnTo>
                  <a:lnTo>
                    <a:pt x="2853726" y="791893"/>
                  </a:lnTo>
                  <a:lnTo>
                    <a:pt x="2989618" y="871083"/>
                  </a:lnTo>
                  <a:lnTo>
                    <a:pt x="3125509" y="1346219"/>
                  </a:lnTo>
                  <a:lnTo>
                    <a:pt x="3261401" y="79189"/>
                  </a:lnTo>
                  <a:lnTo>
                    <a:pt x="3397293" y="7918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792665"/>
              <a:ext cx="3397293" cy="950272"/>
            </a:xfrm>
            <a:custGeom>
              <a:avLst/>
              <a:pathLst>
                <a:path w="3397293" h="950272">
                  <a:moveTo>
                    <a:pt x="0" y="950272"/>
                  </a:moveTo>
                  <a:lnTo>
                    <a:pt x="135891" y="950272"/>
                  </a:lnTo>
                  <a:lnTo>
                    <a:pt x="271783" y="950272"/>
                  </a:lnTo>
                  <a:lnTo>
                    <a:pt x="407675" y="871083"/>
                  </a:lnTo>
                  <a:lnTo>
                    <a:pt x="543566" y="712704"/>
                  </a:lnTo>
                  <a:lnTo>
                    <a:pt x="679458" y="712704"/>
                  </a:lnTo>
                  <a:lnTo>
                    <a:pt x="815350" y="395946"/>
                  </a:lnTo>
                  <a:lnTo>
                    <a:pt x="951242" y="475136"/>
                  </a:lnTo>
                  <a:lnTo>
                    <a:pt x="1087133" y="237568"/>
                  </a:lnTo>
                  <a:lnTo>
                    <a:pt x="1223025" y="158378"/>
                  </a:lnTo>
                  <a:lnTo>
                    <a:pt x="1358917" y="158378"/>
                  </a:lnTo>
                  <a:lnTo>
                    <a:pt x="1494809" y="79189"/>
                  </a:lnTo>
                  <a:lnTo>
                    <a:pt x="1630700" y="79189"/>
                  </a:lnTo>
                  <a:lnTo>
                    <a:pt x="1766592" y="0"/>
                  </a:lnTo>
                  <a:lnTo>
                    <a:pt x="1902484" y="79189"/>
                  </a:lnTo>
                  <a:lnTo>
                    <a:pt x="2038375" y="79189"/>
                  </a:lnTo>
                  <a:lnTo>
                    <a:pt x="2174267" y="0"/>
                  </a:lnTo>
                  <a:lnTo>
                    <a:pt x="2310159" y="0"/>
                  </a:lnTo>
                  <a:lnTo>
                    <a:pt x="2446051" y="0"/>
                  </a:lnTo>
                  <a:lnTo>
                    <a:pt x="2581942" y="79189"/>
                  </a:lnTo>
                  <a:lnTo>
                    <a:pt x="2717834" y="316757"/>
                  </a:lnTo>
                  <a:lnTo>
                    <a:pt x="2853726" y="712704"/>
                  </a:lnTo>
                  <a:lnTo>
                    <a:pt x="2989618" y="237568"/>
                  </a:lnTo>
                  <a:lnTo>
                    <a:pt x="3125509" y="554325"/>
                  </a:lnTo>
                  <a:lnTo>
                    <a:pt x="3261401" y="475136"/>
                  </a:lnTo>
                  <a:lnTo>
                    <a:pt x="3397293" y="475136"/>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55096"/>
              <a:ext cx="3397293" cy="1346219"/>
            </a:xfrm>
            <a:custGeom>
              <a:avLst/>
              <a:pathLst>
                <a:path w="3397293" h="1346219">
                  <a:moveTo>
                    <a:pt x="0" y="158378"/>
                  </a:moveTo>
                  <a:lnTo>
                    <a:pt x="135891" y="79189"/>
                  </a:lnTo>
                  <a:lnTo>
                    <a:pt x="271783" y="237568"/>
                  </a:lnTo>
                  <a:lnTo>
                    <a:pt x="407675" y="475136"/>
                  </a:lnTo>
                  <a:lnTo>
                    <a:pt x="543566" y="158378"/>
                  </a:lnTo>
                  <a:lnTo>
                    <a:pt x="679458" y="316757"/>
                  </a:lnTo>
                  <a:lnTo>
                    <a:pt x="815350" y="475136"/>
                  </a:lnTo>
                  <a:lnTo>
                    <a:pt x="951242" y="1267029"/>
                  </a:lnTo>
                  <a:lnTo>
                    <a:pt x="1087133" y="554325"/>
                  </a:lnTo>
                  <a:lnTo>
                    <a:pt x="1223025" y="158378"/>
                  </a:lnTo>
                  <a:lnTo>
                    <a:pt x="1358917" y="79189"/>
                  </a:lnTo>
                  <a:lnTo>
                    <a:pt x="1494809" y="237568"/>
                  </a:lnTo>
                  <a:lnTo>
                    <a:pt x="1630700" y="237568"/>
                  </a:lnTo>
                  <a:lnTo>
                    <a:pt x="1766592" y="79189"/>
                  </a:lnTo>
                  <a:lnTo>
                    <a:pt x="1902484" y="158378"/>
                  </a:lnTo>
                  <a:lnTo>
                    <a:pt x="2038375" y="158378"/>
                  </a:lnTo>
                  <a:lnTo>
                    <a:pt x="2174267" y="0"/>
                  </a:lnTo>
                  <a:lnTo>
                    <a:pt x="2310159" y="158378"/>
                  </a:lnTo>
                  <a:lnTo>
                    <a:pt x="2446051" y="158378"/>
                  </a:lnTo>
                  <a:lnTo>
                    <a:pt x="2581942" y="316757"/>
                  </a:lnTo>
                  <a:lnTo>
                    <a:pt x="2717834" y="158378"/>
                  </a:lnTo>
                  <a:lnTo>
                    <a:pt x="2853726" y="791893"/>
                  </a:lnTo>
                  <a:lnTo>
                    <a:pt x="2989618" y="871083"/>
                  </a:lnTo>
                  <a:lnTo>
                    <a:pt x="3125509" y="1346219"/>
                  </a:lnTo>
                  <a:lnTo>
                    <a:pt x="3261401" y="79189"/>
                  </a:lnTo>
                  <a:lnTo>
                    <a:pt x="3397293" y="79189"/>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285081"/>
            </a:xfrm>
            <a:custGeom>
              <a:avLst/>
              <a:pathLst>
                <a:path w="0" h="285081">
                  <a:moveTo>
                    <a:pt x="0" y="28508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205892"/>
            </a:xfrm>
            <a:custGeom>
              <a:avLst/>
              <a:pathLst>
                <a:path w="0" h="205892">
                  <a:moveTo>
                    <a:pt x="0" y="20589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285081"/>
            </a:xfrm>
            <a:custGeom>
              <a:avLst/>
              <a:pathLst>
                <a:path w="0" h="285081">
                  <a:moveTo>
                    <a:pt x="0" y="2850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205892"/>
            </a:xfrm>
            <a:custGeom>
              <a:avLst/>
              <a:pathLst>
                <a:path w="0" h="205892">
                  <a:moveTo>
                    <a:pt x="0" y="2058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205892"/>
            </a:xfrm>
            <a:custGeom>
              <a:avLst/>
              <a:pathLst>
                <a:path w="0" h="205892">
                  <a:moveTo>
                    <a:pt x="0" y="2058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55096"/>
              <a:ext cx="3397293" cy="1346219"/>
            </a:xfrm>
            <a:custGeom>
              <a:avLst/>
              <a:pathLst>
                <a:path w="3397293" h="1346219">
                  <a:moveTo>
                    <a:pt x="0" y="158378"/>
                  </a:moveTo>
                  <a:lnTo>
                    <a:pt x="135891" y="79189"/>
                  </a:lnTo>
                  <a:lnTo>
                    <a:pt x="271783" y="237568"/>
                  </a:lnTo>
                  <a:lnTo>
                    <a:pt x="407675" y="475136"/>
                  </a:lnTo>
                  <a:lnTo>
                    <a:pt x="543566" y="158378"/>
                  </a:lnTo>
                  <a:lnTo>
                    <a:pt x="679458" y="316757"/>
                  </a:lnTo>
                  <a:lnTo>
                    <a:pt x="815350" y="475136"/>
                  </a:lnTo>
                  <a:lnTo>
                    <a:pt x="951242" y="1267029"/>
                  </a:lnTo>
                  <a:lnTo>
                    <a:pt x="1087133" y="554325"/>
                  </a:lnTo>
                  <a:lnTo>
                    <a:pt x="1223025" y="158378"/>
                  </a:lnTo>
                  <a:lnTo>
                    <a:pt x="1358917" y="79189"/>
                  </a:lnTo>
                  <a:lnTo>
                    <a:pt x="1494809" y="237568"/>
                  </a:lnTo>
                  <a:lnTo>
                    <a:pt x="1630700" y="237568"/>
                  </a:lnTo>
                  <a:lnTo>
                    <a:pt x="1766592" y="79189"/>
                  </a:lnTo>
                  <a:lnTo>
                    <a:pt x="1902484" y="158378"/>
                  </a:lnTo>
                  <a:lnTo>
                    <a:pt x="2038375" y="158378"/>
                  </a:lnTo>
                  <a:lnTo>
                    <a:pt x="2174267" y="0"/>
                  </a:lnTo>
                  <a:lnTo>
                    <a:pt x="2310159" y="158378"/>
                  </a:lnTo>
                  <a:lnTo>
                    <a:pt x="2446051" y="158378"/>
                  </a:lnTo>
                  <a:lnTo>
                    <a:pt x="2581942" y="316757"/>
                  </a:lnTo>
                  <a:lnTo>
                    <a:pt x="2717834" y="158378"/>
                  </a:lnTo>
                  <a:lnTo>
                    <a:pt x="2853726" y="791893"/>
                  </a:lnTo>
                  <a:lnTo>
                    <a:pt x="2989618" y="871083"/>
                  </a:lnTo>
                  <a:lnTo>
                    <a:pt x="3125509" y="1346219"/>
                  </a:lnTo>
                  <a:lnTo>
                    <a:pt x="3261401" y="79189"/>
                  </a:lnTo>
                  <a:lnTo>
                    <a:pt x="3397293" y="79189"/>
                  </a:lnTo>
                </a:path>
              </a:pathLst>
            </a:custGeom>
            <a:ln w="27101" cap="flat">
              <a:solidFill>
                <a:srgbClr val="0058AB">
                  <a:alpha val="100000"/>
                </a:srgbClr>
              </a:solidFill>
              <a:prstDash val="solid"/>
              <a:round/>
            </a:ln>
          </p:spPr>
          <p:txBody>
            <a:bodyPr/>
            <a:lstStyle/>
            <a:p/>
          </p:txBody>
        </p:sp>
        <p:sp>
          <p:nvSpPr>
            <p:cNvPr id="90" name="tx90"/>
            <p:cNvSpPr/>
            <p:nvPr/>
          </p:nvSpPr>
          <p:spPr>
            <a:xfrm>
              <a:off x="5407519"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86977"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66436" y="23562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45895"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3562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804812" y="23562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22873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757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757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088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713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42832" y="499074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115" name="tx115"/>
            <p:cNvSpPr/>
            <p:nvPr/>
          </p:nvSpPr>
          <p:spPr>
            <a:xfrm>
              <a:off x="71759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3841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027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2737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2448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159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8825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593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2304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E2231A">
                <a:alpha val="80000"/>
              </a:srgbClr>
            </a:solidFill>
          </p:spPr>
          <p:txBody>
            <a:bodyPr/>
            <a:lstStyle/>
            <a:p/>
          </p:txBody>
        </p:sp>
        <p:sp>
          <p:nvSpPr>
            <p:cNvPr id="130" name="rc130"/>
            <p:cNvSpPr/>
            <p:nvPr/>
          </p:nvSpPr>
          <p:spPr>
            <a:xfrm>
              <a:off x="1317178" y="5743865"/>
              <a:ext cx="2636019" cy="114824"/>
            </a:xfrm>
            <a:prstGeom prst="rect">
              <a:avLst/>
            </a:prstGeom>
            <a:solidFill>
              <a:srgbClr val="E2231A">
                <a:alpha val="80000"/>
              </a:srgbClr>
            </a:solidFill>
          </p:spPr>
          <p:txBody>
            <a:bodyPr/>
            <a:lstStyle/>
            <a:p/>
          </p:txBody>
        </p:sp>
        <p:sp>
          <p:nvSpPr>
            <p:cNvPr id="131" name="rc131"/>
            <p:cNvSpPr/>
            <p:nvPr/>
          </p:nvSpPr>
          <p:spPr>
            <a:xfrm>
              <a:off x="1317178" y="5600334"/>
              <a:ext cx="2583983" cy="114824"/>
            </a:xfrm>
            <a:prstGeom prst="rect">
              <a:avLst/>
            </a:prstGeom>
            <a:solidFill>
              <a:srgbClr val="E2231A">
                <a:alpha val="80000"/>
              </a:srgbClr>
            </a:solidFill>
          </p:spPr>
          <p:txBody>
            <a:bodyPr/>
            <a:lstStyle/>
            <a:p/>
          </p:txBody>
        </p:sp>
        <p:sp>
          <p:nvSpPr>
            <p:cNvPr id="132" name="tx132"/>
            <p:cNvSpPr/>
            <p:nvPr/>
          </p:nvSpPr>
          <p:spPr>
            <a:xfrm>
              <a:off x="820770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74,000</a:t>
              </a:r>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86097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483204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9" name="tx139"/>
            <p:cNvSpPr/>
            <p:nvPr/>
          </p:nvSpPr>
          <p:spPr>
            <a:xfrm>
              <a:off x="680312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Viet Nam (98%) was 14 percentage points higher than the global average (84%) and 9 percentage points higher than the average across all EAPR countries (89%).
National MCV1 coverage was 3 percentage points higher than in 2019 (95%).
This equates to 26,000 unvaccinated children in 2025 compared to 74,000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Viet Nam MCV1 coverage was 98% - this is 3 percentage points higher than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Viet Nam ranked number 24 out of 27 countries for lowest MCV1 coverage (based on tied ranks).
Viet Nam was in the top 10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Viet Nam had MCV1 coverage of 98% and was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437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50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864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578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291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793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507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221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93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609339"/>
              <a:ext cx="239888" cy="698682"/>
            </a:xfrm>
            <a:prstGeom prst="rect">
              <a:avLst/>
            </a:prstGeom>
            <a:solidFill>
              <a:srgbClr val="80BD41">
                <a:alpha val="100000"/>
              </a:srgbClr>
            </a:solidFill>
          </p:spPr>
          <p:txBody>
            <a:bodyPr/>
            <a:lstStyle/>
            <a:p/>
          </p:txBody>
        </p:sp>
        <p:sp>
          <p:nvSpPr>
            <p:cNvPr id="27" name="rc27"/>
            <p:cNvSpPr/>
            <p:nvPr/>
          </p:nvSpPr>
          <p:spPr>
            <a:xfrm>
              <a:off x="1296273" y="3587730"/>
              <a:ext cx="239888" cy="21608"/>
            </a:xfrm>
            <a:prstGeom prst="rect">
              <a:avLst/>
            </a:prstGeom>
            <a:solidFill>
              <a:srgbClr val="E2231A">
                <a:alpha val="100000"/>
              </a:srgbClr>
            </a:solidFill>
          </p:spPr>
          <p:txBody>
            <a:bodyPr/>
            <a:lstStyle/>
            <a:p/>
          </p:txBody>
        </p:sp>
        <p:sp>
          <p:nvSpPr>
            <p:cNvPr id="28" name="rc28"/>
            <p:cNvSpPr/>
            <p:nvPr/>
          </p:nvSpPr>
          <p:spPr>
            <a:xfrm>
              <a:off x="1562816" y="3589992"/>
              <a:ext cx="239888" cy="718029"/>
            </a:xfrm>
            <a:prstGeom prst="rect">
              <a:avLst/>
            </a:prstGeom>
            <a:solidFill>
              <a:srgbClr val="80BD41">
                <a:alpha val="100000"/>
              </a:srgbClr>
            </a:solidFill>
          </p:spPr>
          <p:txBody>
            <a:bodyPr/>
            <a:lstStyle/>
            <a:p/>
          </p:txBody>
        </p:sp>
        <p:sp>
          <p:nvSpPr>
            <p:cNvPr id="29" name="rc29"/>
            <p:cNvSpPr/>
            <p:nvPr/>
          </p:nvSpPr>
          <p:spPr>
            <a:xfrm>
              <a:off x="1562816" y="3575338"/>
              <a:ext cx="239888" cy="14653"/>
            </a:xfrm>
            <a:prstGeom prst="rect">
              <a:avLst/>
            </a:prstGeom>
            <a:solidFill>
              <a:srgbClr val="E2231A">
                <a:alpha val="100000"/>
              </a:srgbClr>
            </a:solidFill>
          </p:spPr>
          <p:txBody>
            <a:bodyPr/>
            <a:lstStyle/>
            <a:p/>
          </p:txBody>
        </p:sp>
        <p:sp>
          <p:nvSpPr>
            <p:cNvPr id="30" name="rc30"/>
            <p:cNvSpPr/>
            <p:nvPr/>
          </p:nvSpPr>
          <p:spPr>
            <a:xfrm>
              <a:off x="1829360" y="3597976"/>
              <a:ext cx="239888" cy="710045"/>
            </a:xfrm>
            <a:prstGeom prst="rect">
              <a:avLst/>
            </a:prstGeom>
            <a:solidFill>
              <a:srgbClr val="80BD41">
                <a:alpha val="100000"/>
              </a:srgbClr>
            </a:solidFill>
          </p:spPr>
          <p:txBody>
            <a:bodyPr/>
            <a:lstStyle/>
            <a:p/>
          </p:txBody>
        </p:sp>
        <p:sp>
          <p:nvSpPr>
            <p:cNvPr id="31" name="rc31"/>
            <p:cNvSpPr/>
            <p:nvPr/>
          </p:nvSpPr>
          <p:spPr>
            <a:xfrm>
              <a:off x="1829360" y="3568391"/>
              <a:ext cx="239888" cy="29584"/>
            </a:xfrm>
            <a:prstGeom prst="rect">
              <a:avLst/>
            </a:prstGeom>
            <a:solidFill>
              <a:srgbClr val="E2231A">
                <a:alpha val="100000"/>
              </a:srgbClr>
            </a:solidFill>
          </p:spPr>
          <p:txBody>
            <a:bodyPr/>
            <a:lstStyle/>
            <a:p/>
          </p:txBody>
        </p:sp>
        <p:sp>
          <p:nvSpPr>
            <p:cNvPr id="32" name="rc32"/>
            <p:cNvSpPr/>
            <p:nvPr/>
          </p:nvSpPr>
          <p:spPr>
            <a:xfrm>
              <a:off x="2095903" y="3610682"/>
              <a:ext cx="239888" cy="697338"/>
            </a:xfrm>
            <a:prstGeom prst="rect">
              <a:avLst/>
            </a:prstGeom>
            <a:solidFill>
              <a:srgbClr val="80BD41">
                <a:alpha val="100000"/>
              </a:srgbClr>
            </a:solidFill>
          </p:spPr>
          <p:txBody>
            <a:bodyPr/>
            <a:lstStyle/>
            <a:p/>
          </p:txBody>
        </p:sp>
        <p:sp>
          <p:nvSpPr>
            <p:cNvPr id="33" name="rc33"/>
            <p:cNvSpPr/>
            <p:nvPr/>
          </p:nvSpPr>
          <p:spPr>
            <a:xfrm>
              <a:off x="2095903" y="3558194"/>
              <a:ext cx="239888" cy="52488"/>
            </a:xfrm>
            <a:prstGeom prst="rect">
              <a:avLst/>
            </a:prstGeom>
            <a:solidFill>
              <a:srgbClr val="E2231A">
                <a:alpha val="100000"/>
              </a:srgbClr>
            </a:solidFill>
          </p:spPr>
          <p:txBody>
            <a:bodyPr/>
            <a:lstStyle/>
            <a:p/>
          </p:txBody>
        </p:sp>
        <p:sp>
          <p:nvSpPr>
            <p:cNvPr id="34" name="rc34"/>
            <p:cNvSpPr/>
            <p:nvPr/>
          </p:nvSpPr>
          <p:spPr>
            <a:xfrm>
              <a:off x="2362446" y="3579555"/>
              <a:ext cx="239888" cy="728465"/>
            </a:xfrm>
            <a:prstGeom prst="rect">
              <a:avLst/>
            </a:prstGeom>
            <a:solidFill>
              <a:srgbClr val="80BD41">
                <a:alpha val="100000"/>
              </a:srgbClr>
            </a:solidFill>
          </p:spPr>
          <p:txBody>
            <a:bodyPr/>
            <a:lstStyle/>
            <a:p/>
          </p:txBody>
        </p:sp>
        <p:sp>
          <p:nvSpPr>
            <p:cNvPr id="35" name="rc35"/>
            <p:cNvSpPr/>
            <p:nvPr/>
          </p:nvSpPr>
          <p:spPr>
            <a:xfrm>
              <a:off x="2362446" y="3557025"/>
              <a:ext cx="239888" cy="22529"/>
            </a:xfrm>
            <a:prstGeom prst="rect">
              <a:avLst/>
            </a:prstGeom>
            <a:solidFill>
              <a:srgbClr val="E2231A">
                <a:alpha val="100000"/>
              </a:srgbClr>
            </a:solidFill>
          </p:spPr>
          <p:txBody>
            <a:bodyPr/>
            <a:lstStyle/>
            <a:p/>
          </p:txBody>
        </p:sp>
        <p:sp>
          <p:nvSpPr>
            <p:cNvPr id="36" name="rc36"/>
            <p:cNvSpPr/>
            <p:nvPr/>
          </p:nvSpPr>
          <p:spPr>
            <a:xfrm>
              <a:off x="2628989" y="3612702"/>
              <a:ext cx="239888" cy="695319"/>
            </a:xfrm>
            <a:prstGeom prst="rect">
              <a:avLst/>
            </a:prstGeom>
            <a:solidFill>
              <a:srgbClr val="80BD41">
                <a:alpha val="100000"/>
              </a:srgbClr>
            </a:solidFill>
          </p:spPr>
          <p:txBody>
            <a:bodyPr/>
            <a:lstStyle/>
            <a:p/>
          </p:txBody>
        </p:sp>
        <p:sp>
          <p:nvSpPr>
            <p:cNvPr id="37" name="rc37"/>
            <p:cNvSpPr/>
            <p:nvPr/>
          </p:nvSpPr>
          <p:spPr>
            <a:xfrm>
              <a:off x="2628989" y="3576106"/>
              <a:ext cx="239888" cy="36595"/>
            </a:xfrm>
            <a:prstGeom prst="rect">
              <a:avLst/>
            </a:prstGeom>
            <a:solidFill>
              <a:srgbClr val="E2231A">
                <a:alpha val="100000"/>
              </a:srgbClr>
            </a:solidFill>
          </p:spPr>
          <p:txBody>
            <a:bodyPr/>
            <a:lstStyle/>
            <a:p/>
          </p:txBody>
        </p:sp>
        <p:sp>
          <p:nvSpPr>
            <p:cNvPr id="38" name="rc38"/>
            <p:cNvSpPr/>
            <p:nvPr/>
          </p:nvSpPr>
          <p:spPr>
            <a:xfrm>
              <a:off x="2895532" y="3622813"/>
              <a:ext cx="239888" cy="685207"/>
            </a:xfrm>
            <a:prstGeom prst="rect">
              <a:avLst/>
            </a:prstGeom>
            <a:solidFill>
              <a:srgbClr val="80BD41">
                <a:alpha val="100000"/>
              </a:srgbClr>
            </a:solidFill>
          </p:spPr>
          <p:txBody>
            <a:bodyPr/>
            <a:lstStyle/>
            <a:p/>
          </p:txBody>
        </p:sp>
        <p:sp>
          <p:nvSpPr>
            <p:cNvPr id="39" name="rc39"/>
            <p:cNvSpPr/>
            <p:nvPr/>
          </p:nvSpPr>
          <p:spPr>
            <a:xfrm>
              <a:off x="2895532" y="3571239"/>
              <a:ext cx="239888" cy="51574"/>
            </a:xfrm>
            <a:prstGeom prst="rect">
              <a:avLst/>
            </a:prstGeom>
            <a:solidFill>
              <a:srgbClr val="E2231A">
                <a:alpha val="100000"/>
              </a:srgbClr>
            </a:solidFill>
          </p:spPr>
          <p:txBody>
            <a:bodyPr/>
            <a:lstStyle/>
            <a:p/>
          </p:txBody>
        </p:sp>
        <p:sp>
          <p:nvSpPr>
            <p:cNvPr id="40" name="rc40"/>
            <p:cNvSpPr/>
            <p:nvPr/>
          </p:nvSpPr>
          <p:spPr>
            <a:xfrm>
              <a:off x="3162075" y="3675009"/>
              <a:ext cx="239888" cy="633012"/>
            </a:xfrm>
            <a:prstGeom prst="rect">
              <a:avLst/>
            </a:prstGeom>
            <a:solidFill>
              <a:srgbClr val="80BD41">
                <a:alpha val="100000"/>
              </a:srgbClr>
            </a:solidFill>
          </p:spPr>
          <p:txBody>
            <a:bodyPr/>
            <a:lstStyle/>
            <a:p/>
          </p:txBody>
        </p:sp>
        <p:sp>
          <p:nvSpPr>
            <p:cNvPr id="41" name="rc41"/>
            <p:cNvSpPr/>
            <p:nvPr/>
          </p:nvSpPr>
          <p:spPr>
            <a:xfrm>
              <a:off x="3162075" y="3545356"/>
              <a:ext cx="239888" cy="129653"/>
            </a:xfrm>
            <a:prstGeom prst="rect">
              <a:avLst/>
            </a:prstGeom>
            <a:solidFill>
              <a:srgbClr val="E2231A">
                <a:alpha val="100000"/>
              </a:srgbClr>
            </a:solidFill>
          </p:spPr>
          <p:txBody>
            <a:bodyPr/>
            <a:lstStyle/>
            <a:p/>
          </p:txBody>
        </p:sp>
        <p:sp>
          <p:nvSpPr>
            <p:cNvPr id="42" name="rc42"/>
            <p:cNvSpPr/>
            <p:nvPr/>
          </p:nvSpPr>
          <p:spPr>
            <a:xfrm>
              <a:off x="3428618" y="3588065"/>
              <a:ext cx="239888" cy="719955"/>
            </a:xfrm>
            <a:prstGeom prst="rect">
              <a:avLst/>
            </a:prstGeom>
            <a:solidFill>
              <a:srgbClr val="80BD41">
                <a:alpha val="100000"/>
              </a:srgbClr>
            </a:solidFill>
          </p:spPr>
          <p:txBody>
            <a:bodyPr/>
            <a:lstStyle/>
            <a:p/>
          </p:txBody>
        </p:sp>
        <p:sp>
          <p:nvSpPr>
            <p:cNvPr id="43" name="rc43"/>
            <p:cNvSpPr/>
            <p:nvPr/>
          </p:nvSpPr>
          <p:spPr>
            <a:xfrm>
              <a:off x="3428618" y="3525460"/>
              <a:ext cx="239888" cy="62605"/>
            </a:xfrm>
            <a:prstGeom prst="rect">
              <a:avLst/>
            </a:prstGeom>
            <a:solidFill>
              <a:srgbClr val="E2231A">
                <a:alpha val="100000"/>
              </a:srgbClr>
            </a:solidFill>
          </p:spPr>
          <p:txBody>
            <a:bodyPr/>
            <a:lstStyle/>
            <a:p/>
          </p:txBody>
        </p:sp>
        <p:sp>
          <p:nvSpPr>
            <p:cNvPr id="44" name="rc44"/>
            <p:cNvSpPr/>
            <p:nvPr/>
          </p:nvSpPr>
          <p:spPr>
            <a:xfrm>
              <a:off x="3695161" y="3543250"/>
              <a:ext cx="239888" cy="764770"/>
            </a:xfrm>
            <a:prstGeom prst="rect">
              <a:avLst/>
            </a:prstGeom>
            <a:solidFill>
              <a:srgbClr val="80BD41">
                <a:alpha val="100000"/>
              </a:srgbClr>
            </a:solidFill>
          </p:spPr>
          <p:txBody>
            <a:bodyPr/>
            <a:lstStyle/>
            <a:p/>
          </p:txBody>
        </p:sp>
        <p:sp>
          <p:nvSpPr>
            <p:cNvPr id="45" name="rc45"/>
            <p:cNvSpPr/>
            <p:nvPr/>
          </p:nvSpPr>
          <p:spPr>
            <a:xfrm>
              <a:off x="3695161" y="3519598"/>
              <a:ext cx="239888" cy="23652"/>
            </a:xfrm>
            <a:prstGeom prst="rect">
              <a:avLst/>
            </a:prstGeom>
            <a:solidFill>
              <a:srgbClr val="E2231A">
                <a:alpha val="100000"/>
              </a:srgbClr>
            </a:solidFill>
          </p:spPr>
          <p:txBody>
            <a:bodyPr/>
            <a:lstStyle/>
            <a:p/>
          </p:txBody>
        </p:sp>
        <p:sp>
          <p:nvSpPr>
            <p:cNvPr id="46" name="rc46"/>
            <p:cNvSpPr/>
            <p:nvPr/>
          </p:nvSpPr>
          <p:spPr>
            <a:xfrm>
              <a:off x="3961705" y="3531643"/>
              <a:ext cx="239888" cy="776378"/>
            </a:xfrm>
            <a:prstGeom prst="rect">
              <a:avLst/>
            </a:prstGeom>
            <a:solidFill>
              <a:srgbClr val="80BD41">
                <a:alpha val="100000"/>
              </a:srgbClr>
            </a:solidFill>
          </p:spPr>
          <p:txBody>
            <a:bodyPr/>
            <a:lstStyle/>
            <a:p/>
          </p:txBody>
        </p:sp>
        <p:sp>
          <p:nvSpPr>
            <p:cNvPr id="47" name="rc47"/>
            <p:cNvSpPr/>
            <p:nvPr/>
          </p:nvSpPr>
          <p:spPr>
            <a:xfrm>
              <a:off x="3961705" y="3515798"/>
              <a:ext cx="239888" cy="15844"/>
            </a:xfrm>
            <a:prstGeom prst="rect">
              <a:avLst/>
            </a:prstGeom>
            <a:solidFill>
              <a:srgbClr val="E2231A">
                <a:alpha val="100000"/>
              </a:srgbClr>
            </a:solidFill>
          </p:spPr>
          <p:txBody>
            <a:bodyPr/>
            <a:lstStyle/>
            <a:p/>
          </p:txBody>
        </p:sp>
        <p:sp>
          <p:nvSpPr>
            <p:cNvPr id="48" name="rc48"/>
            <p:cNvSpPr/>
            <p:nvPr/>
          </p:nvSpPr>
          <p:spPr>
            <a:xfrm>
              <a:off x="4228248" y="3530624"/>
              <a:ext cx="239888" cy="777396"/>
            </a:xfrm>
            <a:prstGeom prst="rect">
              <a:avLst/>
            </a:prstGeom>
            <a:solidFill>
              <a:srgbClr val="80BD41">
                <a:alpha val="100000"/>
              </a:srgbClr>
            </a:solidFill>
          </p:spPr>
          <p:txBody>
            <a:bodyPr/>
            <a:lstStyle/>
            <a:p/>
          </p:txBody>
        </p:sp>
        <p:sp>
          <p:nvSpPr>
            <p:cNvPr id="49" name="rc49"/>
            <p:cNvSpPr/>
            <p:nvPr/>
          </p:nvSpPr>
          <p:spPr>
            <a:xfrm>
              <a:off x="4228248" y="3498233"/>
              <a:ext cx="239888" cy="32391"/>
            </a:xfrm>
            <a:prstGeom prst="rect">
              <a:avLst/>
            </a:prstGeom>
            <a:solidFill>
              <a:srgbClr val="E2231A">
                <a:alpha val="100000"/>
              </a:srgbClr>
            </a:solidFill>
          </p:spPr>
          <p:txBody>
            <a:bodyPr/>
            <a:lstStyle/>
            <a:p/>
          </p:txBody>
        </p:sp>
        <p:sp>
          <p:nvSpPr>
            <p:cNvPr id="50" name="rc50"/>
            <p:cNvSpPr/>
            <p:nvPr/>
          </p:nvSpPr>
          <p:spPr>
            <a:xfrm>
              <a:off x="4494791" y="3507745"/>
              <a:ext cx="239888" cy="800276"/>
            </a:xfrm>
            <a:prstGeom prst="rect">
              <a:avLst/>
            </a:prstGeom>
            <a:solidFill>
              <a:srgbClr val="80BD41">
                <a:alpha val="100000"/>
              </a:srgbClr>
            </a:solidFill>
          </p:spPr>
          <p:txBody>
            <a:bodyPr/>
            <a:lstStyle/>
            <a:p/>
          </p:txBody>
        </p:sp>
        <p:sp>
          <p:nvSpPr>
            <p:cNvPr id="51" name="rc51"/>
            <p:cNvSpPr/>
            <p:nvPr/>
          </p:nvSpPr>
          <p:spPr>
            <a:xfrm>
              <a:off x="4494791" y="3474400"/>
              <a:ext cx="239888" cy="33344"/>
            </a:xfrm>
            <a:prstGeom prst="rect">
              <a:avLst/>
            </a:prstGeom>
            <a:solidFill>
              <a:srgbClr val="E2231A">
                <a:alpha val="100000"/>
              </a:srgbClr>
            </a:solidFill>
          </p:spPr>
          <p:txBody>
            <a:bodyPr/>
            <a:lstStyle/>
            <a:p/>
          </p:txBody>
        </p:sp>
        <p:sp>
          <p:nvSpPr>
            <p:cNvPr id="52" name="rc52"/>
            <p:cNvSpPr/>
            <p:nvPr/>
          </p:nvSpPr>
          <p:spPr>
            <a:xfrm>
              <a:off x="4761334" y="3481439"/>
              <a:ext cx="239888" cy="826581"/>
            </a:xfrm>
            <a:prstGeom prst="rect">
              <a:avLst/>
            </a:prstGeom>
            <a:solidFill>
              <a:srgbClr val="80BD41">
                <a:alpha val="100000"/>
              </a:srgbClr>
            </a:solidFill>
          </p:spPr>
          <p:txBody>
            <a:bodyPr/>
            <a:lstStyle/>
            <a:p/>
          </p:txBody>
        </p:sp>
        <p:sp>
          <p:nvSpPr>
            <p:cNvPr id="53" name="rc53"/>
            <p:cNvSpPr/>
            <p:nvPr/>
          </p:nvSpPr>
          <p:spPr>
            <a:xfrm>
              <a:off x="4761334" y="3464570"/>
              <a:ext cx="239888" cy="16869"/>
            </a:xfrm>
            <a:prstGeom prst="rect">
              <a:avLst/>
            </a:prstGeom>
            <a:solidFill>
              <a:srgbClr val="E2231A">
                <a:alpha val="100000"/>
              </a:srgbClr>
            </a:solidFill>
          </p:spPr>
          <p:txBody>
            <a:bodyPr/>
            <a:lstStyle/>
            <a:p/>
          </p:txBody>
        </p:sp>
        <p:sp>
          <p:nvSpPr>
            <p:cNvPr id="54" name="rc54"/>
            <p:cNvSpPr/>
            <p:nvPr/>
          </p:nvSpPr>
          <p:spPr>
            <a:xfrm>
              <a:off x="5027877" y="3443507"/>
              <a:ext cx="239888" cy="864514"/>
            </a:xfrm>
            <a:prstGeom prst="rect">
              <a:avLst/>
            </a:prstGeom>
            <a:solidFill>
              <a:srgbClr val="80BD41">
                <a:alpha val="100000"/>
              </a:srgbClr>
            </a:solidFill>
          </p:spPr>
          <p:txBody>
            <a:bodyPr/>
            <a:lstStyle/>
            <a:p/>
          </p:txBody>
        </p:sp>
        <p:sp>
          <p:nvSpPr>
            <p:cNvPr id="55" name="rc55"/>
            <p:cNvSpPr/>
            <p:nvPr/>
          </p:nvSpPr>
          <p:spPr>
            <a:xfrm>
              <a:off x="5027877" y="3416769"/>
              <a:ext cx="239888" cy="26737"/>
            </a:xfrm>
            <a:prstGeom prst="rect">
              <a:avLst/>
            </a:prstGeom>
            <a:solidFill>
              <a:srgbClr val="E2231A">
                <a:alpha val="100000"/>
              </a:srgbClr>
            </a:solidFill>
          </p:spPr>
          <p:txBody>
            <a:bodyPr/>
            <a:lstStyle/>
            <a:p/>
          </p:txBody>
        </p:sp>
        <p:sp>
          <p:nvSpPr>
            <p:cNvPr id="56" name="rc56"/>
            <p:cNvSpPr/>
            <p:nvPr/>
          </p:nvSpPr>
          <p:spPr>
            <a:xfrm>
              <a:off x="5294420" y="3440705"/>
              <a:ext cx="239888" cy="867316"/>
            </a:xfrm>
            <a:prstGeom prst="rect">
              <a:avLst/>
            </a:prstGeom>
            <a:solidFill>
              <a:srgbClr val="80BD41">
                <a:alpha val="100000"/>
              </a:srgbClr>
            </a:solidFill>
          </p:spPr>
          <p:txBody>
            <a:bodyPr/>
            <a:lstStyle/>
            <a:p/>
          </p:txBody>
        </p:sp>
        <p:sp>
          <p:nvSpPr>
            <p:cNvPr id="57" name="rc57"/>
            <p:cNvSpPr/>
            <p:nvPr/>
          </p:nvSpPr>
          <p:spPr>
            <a:xfrm>
              <a:off x="5294420" y="3413880"/>
              <a:ext cx="239888" cy="26824"/>
            </a:xfrm>
            <a:prstGeom prst="rect">
              <a:avLst/>
            </a:prstGeom>
            <a:solidFill>
              <a:srgbClr val="E2231A">
                <a:alpha val="100000"/>
              </a:srgbClr>
            </a:solidFill>
          </p:spPr>
          <p:txBody>
            <a:bodyPr/>
            <a:lstStyle/>
            <a:p/>
          </p:txBody>
        </p:sp>
        <p:sp>
          <p:nvSpPr>
            <p:cNvPr id="58" name="rc58"/>
            <p:cNvSpPr/>
            <p:nvPr/>
          </p:nvSpPr>
          <p:spPr>
            <a:xfrm>
              <a:off x="5560963" y="3468939"/>
              <a:ext cx="239888" cy="839082"/>
            </a:xfrm>
            <a:prstGeom prst="rect">
              <a:avLst/>
            </a:prstGeom>
            <a:solidFill>
              <a:srgbClr val="80BD41">
                <a:alpha val="100000"/>
              </a:srgbClr>
            </a:solidFill>
          </p:spPr>
          <p:txBody>
            <a:bodyPr/>
            <a:lstStyle/>
            <a:p/>
          </p:txBody>
        </p:sp>
        <p:sp>
          <p:nvSpPr>
            <p:cNvPr id="59" name="rc59"/>
            <p:cNvSpPr/>
            <p:nvPr/>
          </p:nvSpPr>
          <p:spPr>
            <a:xfrm>
              <a:off x="5560963" y="3460463"/>
              <a:ext cx="239888" cy="8475"/>
            </a:xfrm>
            <a:prstGeom prst="rect">
              <a:avLst/>
            </a:prstGeom>
            <a:solidFill>
              <a:srgbClr val="E2231A">
                <a:alpha val="100000"/>
              </a:srgbClr>
            </a:solidFill>
          </p:spPr>
          <p:txBody>
            <a:bodyPr/>
            <a:lstStyle/>
            <a:p/>
          </p:txBody>
        </p:sp>
        <p:sp>
          <p:nvSpPr>
            <p:cNvPr id="60" name="rc60"/>
            <p:cNvSpPr/>
            <p:nvPr/>
          </p:nvSpPr>
          <p:spPr>
            <a:xfrm>
              <a:off x="5827506" y="3501881"/>
              <a:ext cx="239888" cy="806140"/>
            </a:xfrm>
            <a:prstGeom prst="rect">
              <a:avLst/>
            </a:prstGeom>
            <a:solidFill>
              <a:srgbClr val="80BD41">
                <a:alpha val="100000"/>
              </a:srgbClr>
            </a:solidFill>
          </p:spPr>
          <p:txBody>
            <a:bodyPr/>
            <a:lstStyle/>
            <a:p/>
          </p:txBody>
        </p:sp>
        <p:sp>
          <p:nvSpPr>
            <p:cNvPr id="61" name="rc61"/>
            <p:cNvSpPr/>
            <p:nvPr/>
          </p:nvSpPr>
          <p:spPr>
            <a:xfrm>
              <a:off x="5827506" y="3476949"/>
              <a:ext cx="239888" cy="24931"/>
            </a:xfrm>
            <a:prstGeom prst="rect">
              <a:avLst/>
            </a:prstGeom>
            <a:solidFill>
              <a:srgbClr val="E2231A">
                <a:alpha val="100000"/>
              </a:srgbClr>
            </a:solidFill>
          </p:spPr>
          <p:txBody>
            <a:bodyPr/>
            <a:lstStyle/>
            <a:p/>
          </p:txBody>
        </p:sp>
        <p:sp>
          <p:nvSpPr>
            <p:cNvPr id="62" name="rc62"/>
            <p:cNvSpPr/>
            <p:nvPr/>
          </p:nvSpPr>
          <p:spPr>
            <a:xfrm>
              <a:off x="6094049" y="3557280"/>
              <a:ext cx="239888" cy="750740"/>
            </a:xfrm>
            <a:prstGeom prst="rect">
              <a:avLst/>
            </a:prstGeom>
            <a:solidFill>
              <a:srgbClr val="80BD41">
                <a:alpha val="100000"/>
              </a:srgbClr>
            </a:solidFill>
          </p:spPr>
          <p:txBody>
            <a:bodyPr/>
            <a:lstStyle/>
            <a:p/>
          </p:txBody>
        </p:sp>
        <p:sp>
          <p:nvSpPr>
            <p:cNvPr id="63" name="rc63"/>
            <p:cNvSpPr/>
            <p:nvPr/>
          </p:nvSpPr>
          <p:spPr>
            <a:xfrm>
              <a:off x="6094049" y="3534062"/>
              <a:ext cx="239888" cy="23218"/>
            </a:xfrm>
            <a:prstGeom prst="rect">
              <a:avLst/>
            </a:prstGeom>
            <a:solidFill>
              <a:srgbClr val="E2231A">
                <a:alpha val="100000"/>
              </a:srgbClr>
            </a:solidFill>
          </p:spPr>
          <p:txBody>
            <a:bodyPr/>
            <a:lstStyle/>
            <a:p/>
          </p:txBody>
        </p:sp>
        <p:sp>
          <p:nvSpPr>
            <p:cNvPr id="64" name="rc64"/>
            <p:cNvSpPr/>
            <p:nvPr/>
          </p:nvSpPr>
          <p:spPr>
            <a:xfrm>
              <a:off x="6360593" y="3561848"/>
              <a:ext cx="239888" cy="746173"/>
            </a:xfrm>
            <a:prstGeom prst="rect">
              <a:avLst/>
            </a:prstGeom>
            <a:solidFill>
              <a:srgbClr val="80BD41">
                <a:alpha val="100000"/>
              </a:srgbClr>
            </a:solidFill>
          </p:spPr>
          <p:txBody>
            <a:bodyPr/>
            <a:lstStyle/>
            <a:p/>
          </p:txBody>
        </p:sp>
        <p:sp>
          <p:nvSpPr>
            <p:cNvPr id="65" name="rc65"/>
            <p:cNvSpPr/>
            <p:nvPr/>
          </p:nvSpPr>
          <p:spPr>
            <a:xfrm>
              <a:off x="6360593" y="3522575"/>
              <a:ext cx="239888" cy="39272"/>
            </a:xfrm>
            <a:prstGeom prst="rect">
              <a:avLst/>
            </a:prstGeom>
            <a:solidFill>
              <a:srgbClr val="E2231A">
                <a:alpha val="100000"/>
              </a:srgbClr>
            </a:solidFill>
          </p:spPr>
          <p:txBody>
            <a:bodyPr/>
            <a:lstStyle/>
            <a:p/>
          </p:txBody>
        </p:sp>
        <p:sp>
          <p:nvSpPr>
            <p:cNvPr id="66" name="rc66"/>
            <p:cNvSpPr/>
            <p:nvPr/>
          </p:nvSpPr>
          <p:spPr>
            <a:xfrm>
              <a:off x="6627136" y="3552777"/>
              <a:ext cx="239888" cy="755243"/>
            </a:xfrm>
            <a:prstGeom prst="rect">
              <a:avLst/>
            </a:prstGeom>
            <a:solidFill>
              <a:srgbClr val="80BD41">
                <a:alpha val="100000"/>
              </a:srgbClr>
            </a:solidFill>
          </p:spPr>
          <p:txBody>
            <a:bodyPr/>
            <a:lstStyle/>
            <a:p/>
          </p:txBody>
        </p:sp>
        <p:sp>
          <p:nvSpPr>
            <p:cNvPr id="67" name="rc67"/>
            <p:cNvSpPr/>
            <p:nvPr/>
          </p:nvSpPr>
          <p:spPr>
            <a:xfrm>
              <a:off x="6627136" y="3529419"/>
              <a:ext cx="239888" cy="23358"/>
            </a:xfrm>
            <a:prstGeom prst="rect">
              <a:avLst/>
            </a:prstGeom>
            <a:solidFill>
              <a:srgbClr val="E2231A">
                <a:alpha val="100000"/>
              </a:srgbClr>
            </a:solidFill>
          </p:spPr>
          <p:txBody>
            <a:bodyPr/>
            <a:lstStyle/>
            <a:p/>
          </p:txBody>
        </p:sp>
        <p:sp>
          <p:nvSpPr>
            <p:cNvPr id="68" name="rc68"/>
            <p:cNvSpPr/>
            <p:nvPr/>
          </p:nvSpPr>
          <p:spPr>
            <a:xfrm>
              <a:off x="6893679" y="3631793"/>
              <a:ext cx="239888" cy="676227"/>
            </a:xfrm>
            <a:prstGeom prst="rect">
              <a:avLst/>
            </a:prstGeom>
            <a:solidFill>
              <a:srgbClr val="80BD41">
                <a:alpha val="100000"/>
              </a:srgbClr>
            </a:solidFill>
          </p:spPr>
          <p:txBody>
            <a:bodyPr/>
            <a:lstStyle/>
            <a:p/>
          </p:txBody>
        </p:sp>
        <p:sp>
          <p:nvSpPr>
            <p:cNvPr id="69" name="rc69"/>
            <p:cNvSpPr/>
            <p:nvPr/>
          </p:nvSpPr>
          <p:spPr>
            <a:xfrm>
              <a:off x="6893679" y="3548215"/>
              <a:ext cx="239888" cy="83578"/>
            </a:xfrm>
            <a:prstGeom prst="rect">
              <a:avLst/>
            </a:prstGeom>
            <a:solidFill>
              <a:srgbClr val="E2231A">
                <a:alpha val="100000"/>
              </a:srgbClr>
            </a:solidFill>
          </p:spPr>
          <p:txBody>
            <a:bodyPr/>
            <a:lstStyle/>
            <a:p/>
          </p:txBody>
        </p:sp>
        <p:sp>
          <p:nvSpPr>
            <p:cNvPr id="70" name="rc70"/>
            <p:cNvSpPr/>
            <p:nvPr/>
          </p:nvSpPr>
          <p:spPr>
            <a:xfrm>
              <a:off x="7160222" y="3655443"/>
              <a:ext cx="239888" cy="652578"/>
            </a:xfrm>
            <a:prstGeom prst="rect">
              <a:avLst/>
            </a:prstGeom>
            <a:solidFill>
              <a:srgbClr val="80BD41">
                <a:alpha val="100000"/>
              </a:srgbClr>
            </a:solidFill>
          </p:spPr>
          <p:txBody>
            <a:bodyPr/>
            <a:lstStyle/>
            <a:p/>
          </p:txBody>
        </p:sp>
        <p:sp>
          <p:nvSpPr>
            <p:cNvPr id="71" name="rc71"/>
            <p:cNvSpPr/>
            <p:nvPr/>
          </p:nvSpPr>
          <p:spPr>
            <a:xfrm>
              <a:off x="7160222" y="3566455"/>
              <a:ext cx="239888" cy="88988"/>
            </a:xfrm>
            <a:prstGeom prst="rect">
              <a:avLst/>
            </a:prstGeom>
            <a:solidFill>
              <a:srgbClr val="E2231A">
                <a:alpha val="100000"/>
              </a:srgbClr>
            </a:solidFill>
          </p:spPr>
          <p:txBody>
            <a:bodyPr/>
            <a:lstStyle/>
            <a:p/>
          </p:txBody>
        </p:sp>
        <p:sp>
          <p:nvSpPr>
            <p:cNvPr id="72" name="rc72"/>
            <p:cNvSpPr/>
            <p:nvPr/>
          </p:nvSpPr>
          <p:spPr>
            <a:xfrm>
              <a:off x="7426765" y="3714656"/>
              <a:ext cx="239888" cy="593365"/>
            </a:xfrm>
            <a:prstGeom prst="rect">
              <a:avLst/>
            </a:prstGeom>
            <a:solidFill>
              <a:srgbClr val="80BD41">
                <a:alpha val="100000"/>
              </a:srgbClr>
            </a:solidFill>
          </p:spPr>
          <p:txBody>
            <a:bodyPr/>
            <a:lstStyle/>
            <a:p/>
          </p:txBody>
        </p:sp>
        <p:sp>
          <p:nvSpPr>
            <p:cNvPr id="73" name="rc73"/>
            <p:cNvSpPr/>
            <p:nvPr/>
          </p:nvSpPr>
          <p:spPr>
            <a:xfrm>
              <a:off x="7426765" y="3584404"/>
              <a:ext cx="239888" cy="130251"/>
            </a:xfrm>
            <a:prstGeom prst="rect">
              <a:avLst/>
            </a:prstGeom>
            <a:solidFill>
              <a:srgbClr val="E2231A">
                <a:alpha val="100000"/>
              </a:srgbClr>
            </a:solidFill>
          </p:spPr>
          <p:txBody>
            <a:bodyPr/>
            <a:lstStyle/>
            <a:p/>
          </p:txBody>
        </p:sp>
        <p:sp>
          <p:nvSpPr>
            <p:cNvPr id="74" name="rc74"/>
            <p:cNvSpPr/>
            <p:nvPr/>
          </p:nvSpPr>
          <p:spPr>
            <a:xfrm>
              <a:off x="7693308" y="3615189"/>
              <a:ext cx="239888" cy="692832"/>
            </a:xfrm>
            <a:prstGeom prst="rect">
              <a:avLst/>
            </a:prstGeom>
            <a:solidFill>
              <a:srgbClr val="80BD41">
                <a:alpha val="100000"/>
              </a:srgbClr>
            </a:solidFill>
          </p:spPr>
          <p:txBody>
            <a:bodyPr/>
            <a:lstStyle/>
            <a:p/>
          </p:txBody>
        </p:sp>
        <p:sp>
          <p:nvSpPr>
            <p:cNvPr id="75" name="rc75"/>
            <p:cNvSpPr/>
            <p:nvPr/>
          </p:nvSpPr>
          <p:spPr>
            <a:xfrm>
              <a:off x="7693308" y="3601050"/>
              <a:ext cx="239888" cy="14139"/>
            </a:xfrm>
            <a:prstGeom prst="rect">
              <a:avLst/>
            </a:prstGeom>
            <a:solidFill>
              <a:srgbClr val="E2231A">
                <a:alpha val="100000"/>
              </a:srgbClr>
            </a:solidFill>
          </p:spPr>
          <p:txBody>
            <a:bodyPr/>
            <a:lstStyle/>
            <a:p/>
          </p:txBody>
        </p:sp>
        <p:sp>
          <p:nvSpPr>
            <p:cNvPr id="76" name="rc76"/>
            <p:cNvSpPr/>
            <p:nvPr/>
          </p:nvSpPr>
          <p:spPr>
            <a:xfrm>
              <a:off x="7959851" y="3628856"/>
              <a:ext cx="239888" cy="679164"/>
            </a:xfrm>
            <a:prstGeom prst="rect">
              <a:avLst/>
            </a:prstGeom>
            <a:solidFill>
              <a:srgbClr val="80BD41">
                <a:alpha val="100000"/>
              </a:srgbClr>
            </a:solidFill>
          </p:spPr>
          <p:txBody>
            <a:bodyPr/>
            <a:lstStyle/>
            <a:p/>
          </p:txBody>
        </p:sp>
        <p:sp>
          <p:nvSpPr>
            <p:cNvPr id="77" name="rc77"/>
            <p:cNvSpPr/>
            <p:nvPr/>
          </p:nvSpPr>
          <p:spPr>
            <a:xfrm>
              <a:off x="7959851" y="3614996"/>
              <a:ext cx="239888" cy="13860"/>
            </a:xfrm>
            <a:prstGeom prst="rect">
              <a:avLst/>
            </a:prstGeom>
            <a:solidFill>
              <a:srgbClr val="E2231A">
                <a:alpha val="100000"/>
              </a:srgbClr>
            </a:solidFill>
          </p:spPr>
          <p:txBody>
            <a:bodyPr/>
            <a:lstStyle/>
            <a:p/>
          </p:txBody>
        </p:sp>
        <p:sp>
          <p:nvSpPr>
            <p:cNvPr id="78" name="pl78"/>
            <p:cNvSpPr/>
            <p:nvPr/>
          </p:nvSpPr>
          <p:spPr>
            <a:xfrm>
              <a:off x="1416218" y="2095023"/>
              <a:ext cx="6663577" cy="380009"/>
            </a:xfrm>
            <a:custGeom>
              <a:avLst/>
              <a:pathLst>
                <a:path w="6663577" h="380009">
                  <a:moveTo>
                    <a:pt x="0" y="44707"/>
                  </a:moveTo>
                  <a:lnTo>
                    <a:pt x="266543" y="22353"/>
                  </a:lnTo>
                  <a:lnTo>
                    <a:pt x="533086" y="67060"/>
                  </a:lnTo>
                  <a:lnTo>
                    <a:pt x="799629" y="134121"/>
                  </a:lnTo>
                  <a:lnTo>
                    <a:pt x="1066172" y="44707"/>
                  </a:lnTo>
                  <a:lnTo>
                    <a:pt x="1332715" y="89414"/>
                  </a:lnTo>
                  <a:lnTo>
                    <a:pt x="1599258" y="134121"/>
                  </a:lnTo>
                  <a:lnTo>
                    <a:pt x="1865801" y="357656"/>
                  </a:lnTo>
                  <a:lnTo>
                    <a:pt x="2132344" y="156474"/>
                  </a:lnTo>
                  <a:lnTo>
                    <a:pt x="2398888" y="44707"/>
                  </a:lnTo>
                  <a:lnTo>
                    <a:pt x="2665431" y="22353"/>
                  </a:lnTo>
                  <a:lnTo>
                    <a:pt x="2931974" y="67060"/>
                  </a:lnTo>
                  <a:lnTo>
                    <a:pt x="3198517" y="67060"/>
                  </a:lnTo>
                  <a:lnTo>
                    <a:pt x="3465060" y="22353"/>
                  </a:lnTo>
                  <a:lnTo>
                    <a:pt x="3731603" y="44707"/>
                  </a:lnTo>
                  <a:lnTo>
                    <a:pt x="3998146" y="44707"/>
                  </a:lnTo>
                  <a:lnTo>
                    <a:pt x="4264689" y="0"/>
                  </a:lnTo>
                  <a:lnTo>
                    <a:pt x="4531233" y="44707"/>
                  </a:lnTo>
                  <a:lnTo>
                    <a:pt x="4797776" y="44707"/>
                  </a:lnTo>
                  <a:lnTo>
                    <a:pt x="5064319" y="89414"/>
                  </a:lnTo>
                  <a:lnTo>
                    <a:pt x="5330862" y="44707"/>
                  </a:lnTo>
                  <a:lnTo>
                    <a:pt x="5597405" y="223535"/>
                  </a:lnTo>
                  <a:lnTo>
                    <a:pt x="5863948" y="245888"/>
                  </a:lnTo>
                  <a:lnTo>
                    <a:pt x="6130491" y="380009"/>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324790" y="34517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1" name="tx91"/>
            <p:cNvSpPr/>
            <p:nvPr/>
          </p:nvSpPr>
          <p:spPr>
            <a:xfrm>
              <a:off x="2657505" y="34401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2" name="tx92"/>
            <p:cNvSpPr/>
            <p:nvPr/>
          </p:nvSpPr>
          <p:spPr>
            <a:xfrm>
              <a:off x="4016347" y="33798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93" name="tx93"/>
            <p:cNvSpPr/>
            <p:nvPr/>
          </p:nvSpPr>
          <p:spPr>
            <a:xfrm>
              <a:off x="5322937"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4" name="tx94"/>
            <p:cNvSpPr/>
            <p:nvPr/>
          </p:nvSpPr>
          <p:spPr>
            <a:xfrm>
              <a:off x="6389109" y="3386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1.49</a:t>
              </a:r>
            </a:p>
          </p:txBody>
        </p:sp>
        <p:sp>
          <p:nvSpPr>
            <p:cNvPr id="95" name="tx95"/>
            <p:cNvSpPr/>
            <p:nvPr/>
          </p:nvSpPr>
          <p:spPr>
            <a:xfrm>
              <a:off x="6655652" y="33946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a:t>
              </a:r>
            </a:p>
          </p:txBody>
        </p:sp>
        <p:sp>
          <p:nvSpPr>
            <p:cNvPr id="96" name="tx96"/>
            <p:cNvSpPr/>
            <p:nvPr/>
          </p:nvSpPr>
          <p:spPr>
            <a:xfrm>
              <a:off x="6922195" y="34134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7" name="tx97"/>
            <p:cNvSpPr/>
            <p:nvPr/>
          </p:nvSpPr>
          <p:spPr>
            <a:xfrm>
              <a:off x="7214864" y="34316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8" name="tx98"/>
            <p:cNvSpPr/>
            <p:nvPr/>
          </p:nvSpPr>
          <p:spPr>
            <a:xfrm>
              <a:off x="7455282" y="34484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9" name="tx99"/>
            <p:cNvSpPr/>
            <p:nvPr/>
          </p:nvSpPr>
          <p:spPr>
            <a:xfrm>
              <a:off x="7721825" y="34650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1.34</a:t>
              </a:r>
            </a:p>
          </p:txBody>
        </p:sp>
        <p:sp>
          <p:nvSpPr>
            <p:cNvPr id="100" name="tx100"/>
            <p:cNvSpPr/>
            <p:nvPr/>
          </p:nvSpPr>
          <p:spPr>
            <a:xfrm>
              <a:off x="7988368" y="34790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101" name="pl101"/>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9235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3" name="tx113"/>
            <p:cNvSpPr/>
            <p:nvPr/>
          </p:nvSpPr>
          <p:spPr>
            <a:xfrm>
              <a:off x="1324790" y="35634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4" name="tx114"/>
            <p:cNvSpPr/>
            <p:nvPr/>
          </p:nvSpPr>
          <p:spPr>
            <a:xfrm>
              <a:off x="2657505" y="39252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5" name="tx115"/>
            <p:cNvSpPr/>
            <p:nvPr/>
          </p:nvSpPr>
          <p:spPr>
            <a:xfrm>
              <a:off x="2657505" y="35593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6" name="tx116"/>
            <p:cNvSpPr/>
            <p:nvPr/>
          </p:nvSpPr>
          <p:spPr>
            <a:xfrm>
              <a:off x="3990221" y="388593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7" name="tx117"/>
            <p:cNvSpPr/>
            <p:nvPr/>
          </p:nvSpPr>
          <p:spPr>
            <a:xfrm>
              <a:off x="3990221" y="34886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8" name="tx118"/>
            <p:cNvSpPr/>
            <p:nvPr/>
          </p:nvSpPr>
          <p:spPr>
            <a:xfrm>
              <a:off x="5322937" y="3839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9" name="tx119"/>
            <p:cNvSpPr/>
            <p:nvPr/>
          </p:nvSpPr>
          <p:spPr>
            <a:xfrm>
              <a:off x="5322937" y="33922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0" name="tx120"/>
            <p:cNvSpPr/>
            <p:nvPr/>
          </p:nvSpPr>
          <p:spPr>
            <a:xfrm>
              <a:off x="6389109" y="39010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1" name="tx121"/>
            <p:cNvSpPr/>
            <p:nvPr/>
          </p:nvSpPr>
          <p:spPr>
            <a:xfrm>
              <a:off x="6389109" y="35071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2" name="tx122"/>
            <p:cNvSpPr/>
            <p:nvPr/>
          </p:nvSpPr>
          <p:spPr>
            <a:xfrm>
              <a:off x="6655652" y="38953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23" name="tx123"/>
            <p:cNvSpPr/>
            <p:nvPr/>
          </p:nvSpPr>
          <p:spPr>
            <a:xfrm>
              <a:off x="6655652" y="3506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4" name="tx124"/>
            <p:cNvSpPr/>
            <p:nvPr/>
          </p:nvSpPr>
          <p:spPr>
            <a:xfrm>
              <a:off x="6922195" y="39348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5" name="tx125"/>
            <p:cNvSpPr/>
            <p:nvPr/>
          </p:nvSpPr>
          <p:spPr>
            <a:xfrm>
              <a:off x="6922195" y="3554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6" name="tx126"/>
            <p:cNvSpPr/>
            <p:nvPr/>
          </p:nvSpPr>
          <p:spPr>
            <a:xfrm>
              <a:off x="7188738" y="39466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7" name="tx127"/>
            <p:cNvSpPr/>
            <p:nvPr/>
          </p:nvSpPr>
          <p:spPr>
            <a:xfrm>
              <a:off x="7188738" y="3575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8" name="tx128"/>
            <p:cNvSpPr/>
            <p:nvPr/>
          </p:nvSpPr>
          <p:spPr>
            <a:xfrm>
              <a:off x="7455282" y="397743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9" name="tx129"/>
            <p:cNvSpPr/>
            <p:nvPr/>
          </p:nvSpPr>
          <p:spPr>
            <a:xfrm>
              <a:off x="7455282" y="3614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30" name="tx130"/>
            <p:cNvSpPr/>
            <p:nvPr/>
          </p:nvSpPr>
          <p:spPr>
            <a:xfrm>
              <a:off x="7721825" y="39265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31" name="tx131"/>
            <p:cNvSpPr/>
            <p:nvPr/>
          </p:nvSpPr>
          <p:spPr>
            <a:xfrm>
              <a:off x="7721825" y="35730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32" name="tx132"/>
            <p:cNvSpPr/>
            <p:nvPr/>
          </p:nvSpPr>
          <p:spPr>
            <a:xfrm>
              <a:off x="7988368" y="39333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33" name="tx133"/>
            <p:cNvSpPr/>
            <p:nvPr/>
          </p:nvSpPr>
          <p:spPr>
            <a:xfrm>
              <a:off x="7988368" y="35868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34" name="tx134"/>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5" name="tx135"/>
            <p:cNvSpPr/>
            <p:nvPr/>
          </p:nvSpPr>
          <p:spPr>
            <a:xfrm>
              <a:off x="694404" y="372897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6" name="tx136"/>
            <p:cNvSpPr/>
            <p:nvPr/>
          </p:nvSpPr>
          <p:spPr>
            <a:xfrm>
              <a:off x="694404" y="320034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7" name="tx137"/>
            <p:cNvSpPr/>
            <p:nvPr/>
          </p:nvSpPr>
          <p:spPr>
            <a:xfrm>
              <a:off x="694404" y="2669937"/>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8" name="tx138"/>
            <p:cNvSpPr/>
            <p:nvPr/>
          </p:nvSpPr>
          <p:spPr>
            <a:xfrm>
              <a:off x="694404" y="2143486"/>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9" name="rc159"/>
            <p:cNvSpPr/>
            <p:nvPr/>
          </p:nvSpPr>
          <p:spPr>
            <a:xfrm>
              <a:off x="4448859" y="5180747"/>
              <a:ext cx="201456" cy="201456"/>
            </a:xfrm>
            <a:prstGeom prst="rect">
              <a:avLst/>
            </a:prstGeom>
            <a:solidFill>
              <a:srgbClr val="E2231A">
                <a:alpha val="100000"/>
              </a:srgbClr>
            </a:solidFill>
          </p:spPr>
          <p:txBody>
            <a:bodyPr/>
            <a:lstStyle/>
            <a:p/>
          </p:txBody>
        </p:sp>
        <p:sp>
          <p:nvSpPr>
            <p:cNvPr id="160" name="rc160"/>
            <p:cNvSpPr/>
            <p:nvPr/>
          </p:nvSpPr>
          <p:spPr>
            <a:xfrm>
              <a:off x="5653947" y="5180747"/>
              <a:ext cx="201456" cy="201456"/>
            </a:xfrm>
            <a:prstGeom prst="rect">
              <a:avLst/>
            </a:prstGeom>
            <a:solidFill>
              <a:srgbClr val="80BD41">
                <a:alpha val="100000"/>
              </a:srgbClr>
            </a:solidFill>
          </p:spPr>
          <p:txBody>
            <a:bodyPr/>
            <a:lstStyle/>
            <a:p/>
          </p:txBody>
        </p:sp>
        <p:sp>
          <p:nvSpPr>
            <p:cNvPr id="161" name="tx161"/>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4" name="tx164"/>
            <p:cNvSpPr/>
            <p:nvPr/>
          </p:nvSpPr>
          <p:spPr>
            <a:xfrm>
              <a:off x="951100" y="1594448"/>
              <a:ext cx="158423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Viet Nam, 2000-2025</a:t>
              </a:r>
            </a:p>
          </p:txBody>
        </p:sp>
        <p:sp>
          <p:nvSpPr>
            <p:cNvPr id="165" name="pl165"/>
            <p:cNvSpPr/>
            <p:nvPr/>
          </p:nvSpPr>
          <p:spPr>
            <a:xfrm>
              <a:off x="24025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6150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275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5087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7213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9338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245994" cy="129091"/>
            </a:xfrm>
            <a:prstGeom prst="rect">
              <a:avLst/>
            </a:prstGeom>
            <a:solidFill>
              <a:srgbClr val="80BD41">
                <a:alpha val="100000"/>
              </a:srgbClr>
            </a:solidFill>
          </p:spPr>
          <p:txBody>
            <a:bodyPr/>
            <a:lstStyle/>
            <a:p/>
          </p:txBody>
        </p:sp>
        <p:sp>
          <p:nvSpPr>
            <p:cNvPr id="176" name="rc176"/>
            <p:cNvSpPr/>
            <p:nvPr/>
          </p:nvSpPr>
          <p:spPr>
            <a:xfrm>
              <a:off x="7542268" y="5954972"/>
              <a:ext cx="328735" cy="129091"/>
            </a:xfrm>
            <a:prstGeom prst="rect">
              <a:avLst/>
            </a:prstGeom>
            <a:solidFill>
              <a:srgbClr val="E2231A">
                <a:alpha val="100000"/>
              </a:srgbClr>
            </a:solidFill>
          </p:spPr>
          <p:txBody>
            <a:bodyPr/>
            <a:lstStyle/>
            <a:p/>
          </p:txBody>
        </p:sp>
        <p:sp>
          <p:nvSpPr>
            <p:cNvPr id="177" name="rc177"/>
            <p:cNvSpPr/>
            <p:nvPr/>
          </p:nvSpPr>
          <p:spPr>
            <a:xfrm>
              <a:off x="1296273" y="5793607"/>
              <a:ext cx="5799490" cy="129091"/>
            </a:xfrm>
            <a:prstGeom prst="rect">
              <a:avLst/>
            </a:prstGeom>
            <a:solidFill>
              <a:srgbClr val="80BD41">
                <a:alpha val="100000"/>
              </a:srgbClr>
            </a:solidFill>
          </p:spPr>
          <p:txBody>
            <a:bodyPr/>
            <a:lstStyle/>
            <a:p/>
          </p:txBody>
        </p:sp>
        <p:sp>
          <p:nvSpPr>
            <p:cNvPr id="178" name="rc178"/>
            <p:cNvSpPr/>
            <p:nvPr/>
          </p:nvSpPr>
          <p:spPr>
            <a:xfrm>
              <a:off x="7095764" y="5793607"/>
              <a:ext cx="118356" cy="129091"/>
            </a:xfrm>
            <a:prstGeom prst="rect">
              <a:avLst/>
            </a:prstGeom>
            <a:solidFill>
              <a:srgbClr val="E2231A">
                <a:alpha val="100000"/>
              </a:srgbClr>
            </a:solidFill>
          </p:spPr>
          <p:txBody>
            <a:bodyPr/>
            <a:lstStyle/>
            <a:p/>
          </p:txBody>
        </p:sp>
        <p:sp>
          <p:nvSpPr>
            <p:cNvPr id="179" name="rc179"/>
            <p:cNvSpPr/>
            <p:nvPr/>
          </p:nvSpPr>
          <p:spPr>
            <a:xfrm>
              <a:off x="1296273" y="5632243"/>
              <a:ext cx="5685085" cy="129091"/>
            </a:xfrm>
            <a:prstGeom prst="rect">
              <a:avLst/>
            </a:prstGeom>
            <a:solidFill>
              <a:srgbClr val="80BD41">
                <a:alpha val="100000"/>
              </a:srgbClr>
            </a:solidFill>
          </p:spPr>
          <p:txBody>
            <a:bodyPr/>
            <a:lstStyle/>
            <a:p/>
          </p:txBody>
        </p:sp>
        <p:sp>
          <p:nvSpPr>
            <p:cNvPr id="180" name="rc180"/>
            <p:cNvSpPr/>
            <p:nvPr/>
          </p:nvSpPr>
          <p:spPr>
            <a:xfrm>
              <a:off x="6981359" y="5632243"/>
              <a:ext cx="116019" cy="129091"/>
            </a:xfrm>
            <a:prstGeom prst="rect">
              <a:avLst/>
            </a:prstGeom>
            <a:solidFill>
              <a:srgbClr val="E2231A">
                <a:alpha val="100000"/>
              </a:srgbClr>
            </a:solidFill>
          </p:spPr>
          <p:txBody>
            <a:bodyPr/>
            <a:lstStyle/>
            <a:p/>
          </p:txBody>
        </p:sp>
        <p:sp>
          <p:nvSpPr>
            <p:cNvPr id="181" name="tx181"/>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1.49</a:t>
              </a:r>
            </a:p>
          </p:txBody>
        </p:sp>
        <p:sp>
          <p:nvSpPr>
            <p:cNvPr id="182" name="tx182"/>
            <p:cNvSpPr/>
            <p:nvPr/>
          </p:nvSpPr>
          <p:spPr>
            <a:xfrm>
              <a:off x="7397486"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a:t>
              </a:r>
            </a:p>
          </p:txBody>
        </p:sp>
        <p:sp>
          <p:nvSpPr>
            <p:cNvPr id="183" name="tx183"/>
            <p:cNvSpPr/>
            <p:nvPr/>
          </p:nvSpPr>
          <p:spPr>
            <a:xfrm>
              <a:off x="7274908"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1.31</a:t>
              </a:r>
            </a:p>
          </p:txBody>
        </p:sp>
        <p:sp>
          <p:nvSpPr>
            <p:cNvPr id="184" name="tx184"/>
            <p:cNvSpPr/>
            <p:nvPr/>
          </p:nvSpPr>
          <p:spPr>
            <a:xfrm>
              <a:off x="4313777"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85" name="tx185"/>
            <p:cNvSpPr/>
            <p:nvPr/>
          </p:nvSpPr>
          <p:spPr>
            <a:xfrm>
              <a:off x="760114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86" name="tx186"/>
            <p:cNvSpPr/>
            <p:nvPr/>
          </p:nvSpPr>
          <p:spPr>
            <a:xfrm>
              <a:off x="4090525"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87" name="tx187"/>
            <p:cNvSpPr/>
            <p:nvPr/>
          </p:nvSpPr>
          <p:spPr>
            <a:xfrm>
              <a:off x="704944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88" name="tx188"/>
            <p:cNvSpPr/>
            <p:nvPr/>
          </p:nvSpPr>
          <p:spPr>
            <a:xfrm>
              <a:off x="403332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89" name="tx189"/>
            <p:cNvSpPr/>
            <p:nvPr/>
          </p:nvSpPr>
          <p:spPr>
            <a:xfrm>
              <a:off x="6933875"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4" name="tx194"/>
            <p:cNvSpPr/>
            <p:nvPr/>
          </p:nvSpPr>
          <p:spPr>
            <a:xfrm>
              <a:off x="3334098"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5" name="tx195"/>
            <p:cNvSpPr/>
            <p:nvPr/>
          </p:nvSpPr>
          <p:spPr>
            <a:xfrm>
              <a:off x="554661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6" name="tx196"/>
            <p:cNvSpPr/>
            <p:nvPr/>
          </p:nvSpPr>
          <p:spPr>
            <a:xfrm>
              <a:off x="7759133"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higher than in 2019 (95%).
The number of children vaccinated with MCV1 decreased 9% compared to in 2019.
The number of surviving infants decreased approximately 12% compared to in 2019.
In 2025, 100,000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60248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99653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339059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78465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217870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9" name="pl9"/>
            <p:cNvSpPr/>
            <p:nvPr/>
          </p:nvSpPr>
          <p:spPr>
            <a:xfrm>
              <a:off x="959174" y="490545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429951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369356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308762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959174" y="248167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4" name="pl14"/>
            <p:cNvSpPr/>
            <p:nvPr/>
          </p:nvSpPr>
          <p:spPr>
            <a:xfrm>
              <a:off x="959174" y="187573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5" name="pl15"/>
            <p:cNvSpPr/>
            <p:nvPr/>
          </p:nvSpPr>
          <p:spPr>
            <a:xfrm>
              <a:off x="12366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9080"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6152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239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8640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488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1128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7372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3616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9860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86104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32348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8592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4836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028541" y="4865645"/>
              <a:ext cx="416196" cy="39810"/>
            </a:xfrm>
            <a:prstGeom prst="rect">
              <a:avLst/>
            </a:prstGeom>
            <a:solidFill>
              <a:srgbClr val="1CABE2">
                <a:alpha val="100000"/>
              </a:srgbClr>
            </a:solidFill>
          </p:spPr>
          <p:txBody>
            <a:bodyPr/>
            <a:lstStyle/>
            <a:p/>
          </p:txBody>
        </p:sp>
        <p:sp>
          <p:nvSpPr>
            <p:cNvPr id="30" name="rc30"/>
            <p:cNvSpPr/>
            <p:nvPr/>
          </p:nvSpPr>
          <p:spPr>
            <a:xfrm>
              <a:off x="1490981" y="4825956"/>
              <a:ext cx="416196" cy="79499"/>
            </a:xfrm>
            <a:prstGeom prst="rect">
              <a:avLst/>
            </a:prstGeom>
            <a:solidFill>
              <a:srgbClr val="1CABE2">
                <a:alpha val="100000"/>
              </a:srgbClr>
            </a:solidFill>
          </p:spPr>
          <p:txBody>
            <a:bodyPr/>
            <a:lstStyle/>
            <a:p/>
          </p:txBody>
        </p:sp>
        <p:sp>
          <p:nvSpPr>
            <p:cNvPr id="31" name="rc31"/>
            <p:cNvSpPr/>
            <p:nvPr/>
          </p:nvSpPr>
          <p:spPr>
            <a:xfrm>
              <a:off x="1953422" y="3982663"/>
              <a:ext cx="416196" cy="922792"/>
            </a:xfrm>
            <a:prstGeom prst="rect">
              <a:avLst/>
            </a:prstGeom>
            <a:solidFill>
              <a:srgbClr val="1CABE2">
                <a:alpha val="100000"/>
              </a:srgbClr>
            </a:solidFill>
          </p:spPr>
          <p:txBody>
            <a:bodyPr/>
            <a:lstStyle/>
            <a:p/>
          </p:txBody>
        </p:sp>
        <p:sp>
          <p:nvSpPr>
            <p:cNvPr id="32" name="rc32"/>
            <p:cNvSpPr/>
            <p:nvPr/>
          </p:nvSpPr>
          <p:spPr>
            <a:xfrm>
              <a:off x="2415863" y="4853345"/>
              <a:ext cx="416196" cy="52111"/>
            </a:xfrm>
            <a:prstGeom prst="rect">
              <a:avLst/>
            </a:prstGeom>
            <a:solidFill>
              <a:srgbClr val="1CABE2">
                <a:alpha val="100000"/>
              </a:srgbClr>
            </a:solidFill>
          </p:spPr>
          <p:txBody>
            <a:bodyPr/>
            <a:lstStyle/>
            <a:p/>
          </p:txBody>
        </p:sp>
        <p:sp>
          <p:nvSpPr>
            <p:cNvPr id="33" name="rc33"/>
            <p:cNvSpPr/>
            <p:nvPr/>
          </p:nvSpPr>
          <p:spPr>
            <a:xfrm>
              <a:off x="2878304" y="4873704"/>
              <a:ext cx="416196" cy="31751"/>
            </a:xfrm>
            <a:prstGeom prst="rect">
              <a:avLst/>
            </a:prstGeom>
            <a:solidFill>
              <a:srgbClr val="1CABE2">
                <a:alpha val="100000"/>
              </a:srgbClr>
            </a:solidFill>
          </p:spPr>
          <p:txBody>
            <a:bodyPr/>
            <a:lstStyle/>
            <a:p/>
          </p:txBody>
        </p:sp>
        <p:sp>
          <p:nvSpPr>
            <p:cNvPr id="34" name="rc34"/>
            <p:cNvSpPr/>
            <p:nvPr/>
          </p:nvSpPr>
          <p:spPr>
            <a:xfrm>
              <a:off x="3340745" y="4869947"/>
              <a:ext cx="416196" cy="35508"/>
            </a:xfrm>
            <a:prstGeom prst="rect">
              <a:avLst/>
            </a:prstGeom>
            <a:solidFill>
              <a:srgbClr val="1CABE2">
                <a:alpha val="100000"/>
              </a:srgbClr>
            </a:solidFill>
          </p:spPr>
          <p:txBody>
            <a:bodyPr/>
            <a:lstStyle/>
            <a:p/>
          </p:txBody>
        </p:sp>
        <p:sp>
          <p:nvSpPr>
            <p:cNvPr id="35" name="rc35"/>
            <p:cNvSpPr/>
            <p:nvPr/>
          </p:nvSpPr>
          <p:spPr>
            <a:xfrm>
              <a:off x="3803185" y="4853405"/>
              <a:ext cx="416196" cy="52050"/>
            </a:xfrm>
            <a:prstGeom prst="rect">
              <a:avLst/>
            </a:prstGeom>
            <a:solidFill>
              <a:srgbClr val="1CABE2">
                <a:alpha val="100000"/>
              </a:srgbClr>
            </a:solidFill>
          </p:spPr>
          <p:txBody>
            <a:bodyPr/>
            <a:lstStyle/>
            <a:p/>
          </p:txBody>
        </p:sp>
        <p:sp>
          <p:nvSpPr>
            <p:cNvPr id="36" name="rc36"/>
            <p:cNvSpPr/>
            <p:nvPr/>
          </p:nvSpPr>
          <p:spPr>
            <a:xfrm>
              <a:off x="4265626" y="4553160"/>
              <a:ext cx="416196" cy="352295"/>
            </a:xfrm>
            <a:prstGeom prst="rect">
              <a:avLst/>
            </a:prstGeom>
            <a:solidFill>
              <a:srgbClr val="1CABE2">
                <a:alpha val="100000"/>
              </a:srgbClr>
            </a:solidFill>
          </p:spPr>
          <p:txBody>
            <a:bodyPr/>
            <a:lstStyle/>
            <a:p/>
          </p:txBody>
        </p:sp>
        <p:sp>
          <p:nvSpPr>
            <p:cNvPr id="37" name="rc37"/>
            <p:cNvSpPr/>
            <p:nvPr/>
          </p:nvSpPr>
          <p:spPr>
            <a:xfrm>
              <a:off x="4728067" y="4862191"/>
              <a:ext cx="416196" cy="43264"/>
            </a:xfrm>
            <a:prstGeom prst="rect">
              <a:avLst/>
            </a:prstGeom>
            <a:solidFill>
              <a:srgbClr val="1CABE2">
                <a:alpha val="100000"/>
              </a:srgbClr>
            </a:solidFill>
          </p:spPr>
          <p:txBody>
            <a:bodyPr/>
            <a:lstStyle/>
            <a:p/>
          </p:txBody>
        </p:sp>
        <p:sp>
          <p:nvSpPr>
            <p:cNvPr id="38" name="rc38"/>
            <p:cNvSpPr/>
            <p:nvPr/>
          </p:nvSpPr>
          <p:spPr>
            <a:xfrm>
              <a:off x="5190508" y="4894549"/>
              <a:ext cx="416196" cy="10906"/>
            </a:xfrm>
            <a:prstGeom prst="rect">
              <a:avLst/>
            </a:prstGeom>
            <a:solidFill>
              <a:srgbClr val="1CABE2">
                <a:alpha val="100000"/>
              </a:srgbClr>
            </a:solidFill>
          </p:spPr>
          <p:txBody>
            <a:bodyPr/>
            <a:lstStyle/>
            <a:p/>
          </p:txBody>
        </p:sp>
        <p:sp>
          <p:nvSpPr>
            <p:cNvPr id="39" name="rc39"/>
            <p:cNvSpPr/>
            <p:nvPr/>
          </p:nvSpPr>
          <p:spPr>
            <a:xfrm>
              <a:off x="5652949" y="4903153"/>
              <a:ext cx="416196" cy="2302"/>
            </a:xfrm>
            <a:prstGeom prst="rect">
              <a:avLst/>
            </a:prstGeom>
            <a:solidFill>
              <a:srgbClr val="1CABE2">
                <a:alpha val="100000"/>
              </a:srgbClr>
            </a:solidFill>
          </p:spPr>
          <p:txBody>
            <a:bodyPr/>
            <a:lstStyle/>
            <a:p/>
          </p:txBody>
        </p:sp>
        <p:sp>
          <p:nvSpPr>
            <p:cNvPr id="40" name="rc40"/>
            <p:cNvSpPr/>
            <p:nvPr/>
          </p:nvSpPr>
          <p:spPr>
            <a:xfrm>
              <a:off x="6115389" y="4899518"/>
              <a:ext cx="416196" cy="5938"/>
            </a:xfrm>
            <a:prstGeom prst="rect">
              <a:avLst/>
            </a:prstGeom>
            <a:solidFill>
              <a:srgbClr val="1CABE2">
                <a:alpha val="100000"/>
              </a:srgbClr>
            </a:solidFill>
          </p:spPr>
          <p:txBody>
            <a:bodyPr/>
            <a:lstStyle/>
            <a:p/>
          </p:txBody>
        </p:sp>
        <p:sp>
          <p:nvSpPr>
            <p:cNvPr id="41" name="rc41"/>
            <p:cNvSpPr/>
            <p:nvPr/>
          </p:nvSpPr>
          <p:spPr>
            <a:xfrm>
              <a:off x="6577830" y="4777905"/>
              <a:ext cx="416196" cy="127551"/>
            </a:xfrm>
            <a:prstGeom prst="rect">
              <a:avLst/>
            </a:prstGeom>
            <a:solidFill>
              <a:srgbClr val="1CABE2">
                <a:alpha val="100000"/>
              </a:srgbClr>
            </a:solidFill>
          </p:spPr>
          <p:txBody>
            <a:bodyPr/>
            <a:lstStyle/>
            <a:p/>
          </p:txBody>
        </p:sp>
        <p:sp>
          <p:nvSpPr>
            <p:cNvPr id="42" name="rc42"/>
            <p:cNvSpPr/>
            <p:nvPr/>
          </p:nvSpPr>
          <p:spPr>
            <a:xfrm>
              <a:off x="7040271" y="4896306"/>
              <a:ext cx="416196" cy="9149"/>
            </a:xfrm>
            <a:prstGeom prst="rect">
              <a:avLst/>
            </a:prstGeom>
            <a:solidFill>
              <a:srgbClr val="1CABE2">
                <a:alpha val="100000"/>
              </a:srgbClr>
            </a:solidFill>
          </p:spPr>
          <p:txBody>
            <a:bodyPr/>
            <a:lstStyle/>
            <a:p/>
          </p:txBody>
        </p:sp>
        <p:sp>
          <p:nvSpPr>
            <p:cNvPr id="43" name="pl43"/>
            <p:cNvSpPr/>
            <p:nvPr/>
          </p:nvSpPr>
          <p:spPr>
            <a:xfrm>
              <a:off x="1236639" y="1860241"/>
              <a:ext cx="6011730" cy="522915"/>
            </a:xfrm>
            <a:custGeom>
              <a:avLst/>
              <a:pathLst>
                <a:path w="6011730" h="522915">
                  <a:moveTo>
                    <a:pt x="0" y="92279"/>
                  </a:moveTo>
                  <a:lnTo>
                    <a:pt x="462440" y="30759"/>
                  </a:lnTo>
                  <a:lnTo>
                    <a:pt x="924881" y="61519"/>
                  </a:lnTo>
                  <a:lnTo>
                    <a:pt x="1387322" y="61519"/>
                  </a:lnTo>
                  <a:lnTo>
                    <a:pt x="1849763" y="0"/>
                  </a:lnTo>
                  <a:lnTo>
                    <a:pt x="2312204" y="61519"/>
                  </a:lnTo>
                  <a:lnTo>
                    <a:pt x="2774644" y="61519"/>
                  </a:lnTo>
                  <a:lnTo>
                    <a:pt x="3237085" y="123038"/>
                  </a:lnTo>
                  <a:lnTo>
                    <a:pt x="3699526" y="61519"/>
                  </a:lnTo>
                  <a:lnTo>
                    <a:pt x="4161967" y="307597"/>
                  </a:lnTo>
                  <a:lnTo>
                    <a:pt x="4624408" y="338357"/>
                  </a:lnTo>
                  <a:lnTo>
                    <a:pt x="5086848" y="522915"/>
                  </a:lnTo>
                  <a:lnTo>
                    <a:pt x="5549289" y="30759"/>
                  </a:lnTo>
                  <a:lnTo>
                    <a:pt x="6011730" y="30759"/>
                  </a:lnTo>
                </a:path>
              </a:pathLst>
            </a:custGeom>
            <a:ln w="27101" cap="flat">
              <a:solidFill>
                <a:srgbClr val="00833D">
                  <a:alpha val="100000"/>
                </a:srgbClr>
              </a:solidFill>
              <a:prstDash val="solid"/>
              <a:round/>
            </a:ln>
          </p:spPr>
          <p:txBody>
            <a:bodyPr/>
            <a:lstStyle/>
            <a:p/>
          </p:txBody>
        </p:sp>
        <p:sp>
          <p:nvSpPr>
            <p:cNvPr id="44" name="pl44"/>
            <p:cNvSpPr/>
            <p:nvPr/>
          </p:nvSpPr>
          <p:spPr>
            <a:xfrm>
              <a:off x="1236639" y="1983280"/>
              <a:ext cx="6011730" cy="430636"/>
            </a:xfrm>
            <a:custGeom>
              <a:avLst/>
              <a:pathLst>
                <a:path w="6011730" h="430636">
                  <a:moveTo>
                    <a:pt x="0" y="369116"/>
                  </a:moveTo>
                  <a:lnTo>
                    <a:pt x="462440" y="276837"/>
                  </a:lnTo>
                  <a:lnTo>
                    <a:pt x="924881" y="30759"/>
                  </a:lnTo>
                  <a:lnTo>
                    <a:pt x="1387322" y="92279"/>
                  </a:lnTo>
                  <a:lnTo>
                    <a:pt x="1849763" y="0"/>
                  </a:lnTo>
                  <a:lnTo>
                    <a:pt x="2312204" y="61519"/>
                  </a:lnTo>
                  <a:lnTo>
                    <a:pt x="2774644" y="153798"/>
                  </a:lnTo>
                  <a:lnTo>
                    <a:pt x="3237085" y="92279"/>
                  </a:lnTo>
                  <a:lnTo>
                    <a:pt x="3699526" y="61519"/>
                  </a:lnTo>
                  <a:lnTo>
                    <a:pt x="4161967" y="307597"/>
                  </a:lnTo>
                  <a:lnTo>
                    <a:pt x="4624408" y="430636"/>
                  </a:lnTo>
                  <a:lnTo>
                    <a:pt x="5086848" y="276837"/>
                  </a:lnTo>
                  <a:lnTo>
                    <a:pt x="5549289" y="0"/>
                  </a:lnTo>
                  <a:lnTo>
                    <a:pt x="6011730" y="0"/>
                  </a:lnTo>
                </a:path>
              </a:pathLst>
            </a:custGeom>
            <a:ln w="27101" cap="flat">
              <a:solidFill>
                <a:srgbClr val="002759">
                  <a:alpha val="100000"/>
                </a:srgbClr>
              </a:solidFill>
              <a:prstDash val="solid"/>
              <a:round/>
            </a:ln>
          </p:spPr>
          <p:txBody>
            <a:bodyPr/>
            <a:lstStyle/>
            <a:p/>
          </p:txBody>
        </p:sp>
        <p:sp>
          <p:nvSpPr>
            <p:cNvPr id="45" name="pt45"/>
            <p:cNvSpPr/>
            <p:nvPr/>
          </p:nvSpPr>
          <p:spPr>
            <a:xfrm>
              <a:off x="1205038" y="19209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667479"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129919"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592360"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054801"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517242"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979683"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442123" y="19516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904564"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367005" y="21362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5829446"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291887" y="23515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6754327"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7216768"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1205038" y="23207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1667479" y="22285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2129919" y="19824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2592360" y="20439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054801" y="19516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3517242" y="2013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3979683" y="21054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442123" y="20439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04564" y="2013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367005" y="22592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829446" y="2382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6291887" y="22285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6754327" y="19516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7216768" y="19516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tx73"/>
            <p:cNvSpPr/>
            <p:nvPr/>
          </p:nvSpPr>
          <p:spPr>
            <a:xfrm>
              <a:off x="1137161" y="473580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657</a:t>
              </a:r>
            </a:p>
          </p:txBody>
        </p:sp>
        <p:sp>
          <p:nvSpPr>
            <p:cNvPr id="74" name="tx74"/>
            <p:cNvSpPr/>
            <p:nvPr/>
          </p:nvSpPr>
          <p:spPr>
            <a:xfrm>
              <a:off x="1549877" y="468068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1,312</a:t>
              </a:r>
            </a:p>
          </p:txBody>
        </p:sp>
        <p:sp>
          <p:nvSpPr>
            <p:cNvPr id="75" name="tx75"/>
            <p:cNvSpPr/>
            <p:nvPr/>
          </p:nvSpPr>
          <p:spPr>
            <a:xfrm>
              <a:off x="1979159" y="383739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15,229</a:t>
              </a:r>
            </a:p>
          </p:txBody>
        </p:sp>
        <p:sp>
          <p:nvSpPr>
            <p:cNvPr id="76" name="tx76"/>
            <p:cNvSpPr/>
            <p:nvPr/>
          </p:nvSpPr>
          <p:spPr>
            <a:xfrm>
              <a:off x="2524483" y="472350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860</a:t>
              </a:r>
            </a:p>
          </p:txBody>
        </p:sp>
        <p:sp>
          <p:nvSpPr>
            <p:cNvPr id="77" name="tx77"/>
            <p:cNvSpPr/>
            <p:nvPr/>
          </p:nvSpPr>
          <p:spPr>
            <a:xfrm>
              <a:off x="2986924" y="474386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524</a:t>
              </a:r>
            </a:p>
          </p:txBody>
        </p:sp>
        <p:sp>
          <p:nvSpPr>
            <p:cNvPr id="78" name="tx78"/>
            <p:cNvSpPr/>
            <p:nvPr/>
          </p:nvSpPr>
          <p:spPr>
            <a:xfrm>
              <a:off x="3449365" y="474010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586</a:t>
              </a:r>
            </a:p>
          </p:txBody>
        </p:sp>
        <p:sp>
          <p:nvSpPr>
            <p:cNvPr id="79" name="tx79"/>
            <p:cNvSpPr/>
            <p:nvPr/>
          </p:nvSpPr>
          <p:spPr>
            <a:xfrm>
              <a:off x="3911806" y="472356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859</a:t>
              </a:r>
            </a:p>
          </p:txBody>
        </p:sp>
        <p:sp>
          <p:nvSpPr>
            <p:cNvPr id="80" name="tx80"/>
            <p:cNvSpPr/>
            <p:nvPr/>
          </p:nvSpPr>
          <p:spPr>
            <a:xfrm>
              <a:off x="4324522" y="44078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5,814</a:t>
              </a:r>
            </a:p>
          </p:txBody>
        </p:sp>
        <p:sp>
          <p:nvSpPr>
            <p:cNvPr id="81" name="tx81"/>
            <p:cNvSpPr/>
            <p:nvPr/>
          </p:nvSpPr>
          <p:spPr>
            <a:xfrm>
              <a:off x="4836687" y="473380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714</a:t>
              </a:r>
            </a:p>
          </p:txBody>
        </p:sp>
        <p:sp>
          <p:nvSpPr>
            <p:cNvPr id="82" name="tx82"/>
            <p:cNvSpPr/>
            <p:nvPr/>
          </p:nvSpPr>
          <p:spPr>
            <a:xfrm>
              <a:off x="5299128" y="476470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180</a:t>
              </a:r>
            </a:p>
          </p:txBody>
        </p:sp>
        <p:sp>
          <p:nvSpPr>
            <p:cNvPr id="83" name="tx83"/>
            <p:cNvSpPr/>
            <p:nvPr/>
          </p:nvSpPr>
          <p:spPr>
            <a:xfrm>
              <a:off x="5794728" y="477325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84" name="tx84"/>
            <p:cNvSpPr/>
            <p:nvPr/>
          </p:nvSpPr>
          <p:spPr>
            <a:xfrm>
              <a:off x="6257169" y="476967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98</a:t>
              </a:r>
            </a:p>
          </p:txBody>
        </p:sp>
        <p:sp>
          <p:nvSpPr>
            <p:cNvPr id="85" name="tx85"/>
            <p:cNvSpPr/>
            <p:nvPr/>
          </p:nvSpPr>
          <p:spPr>
            <a:xfrm>
              <a:off x="6636726" y="463263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2,105</a:t>
              </a:r>
            </a:p>
          </p:txBody>
        </p:sp>
        <p:sp>
          <p:nvSpPr>
            <p:cNvPr id="86" name="tx86"/>
            <p:cNvSpPr/>
            <p:nvPr/>
          </p:nvSpPr>
          <p:spPr>
            <a:xfrm>
              <a:off x="7148891" y="476646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a:t>
              </a:r>
            </a:p>
          </p:txBody>
        </p:sp>
        <p:sp>
          <p:nvSpPr>
            <p:cNvPr id="87" name="pl87"/>
            <p:cNvSpPr/>
            <p:nvPr/>
          </p:nvSpPr>
          <p:spPr>
            <a:xfrm>
              <a:off x="7266688" y="1802819"/>
              <a:ext cx="595615" cy="85550"/>
            </a:xfrm>
            <a:custGeom>
              <a:avLst/>
              <a:pathLst>
                <a:path w="595615" h="85550">
                  <a:moveTo>
                    <a:pt x="595615" y="0"/>
                  </a:moveTo>
                  <a:lnTo>
                    <a:pt x="0" y="85550"/>
                  </a:lnTo>
                </a:path>
              </a:pathLst>
            </a:custGeom>
          </p:spPr>
          <p:txBody>
            <a:bodyPr/>
            <a:lstStyle/>
            <a:p/>
          </p:txBody>
        </p:sp>
        <p:sp>
          <p:nvSpPr>
            <p:cNvPr id="88" name="pl88"/>
            <p:cNvSpPr/>
            <p:nvPr/>
          </p:nvSpPr>
          <p:spPr>
            <a:xfrm>
              <a:off x="7266851" y="1985665"/>
              <a:ext cx="595452" cy="76867"/>
            </a:xfrm>
            <a:custGeom>
              <a:avLst/>
              <a:pathLst>
                <a:path w="595452" h="76867">
                  <a:moveTo>
                    <a:pt x="595452" y="76867"/>
                  </a:moveTo>
                  <a:lnTo>
                    <a:pt x="0" y="0"/>
                  </a:lnTo>
                </a:path>
              </a:pathLst>
            </a:custGeom>
          </p:spPr>
          <p:txBody>
            <a:bodyPr/>
            <a:lstStyle/>
            <a:p/>
          </p:txBody>
        </p:sp>
        <p:sp>
          <p:nvSpPr>
            <p:cNvPr id="89" name="pg89"/>
            <p:cNvSpPr/>
            <p:nvPr/>
          </p:nvSpPr>
          <p:spPr>
            <a:xfrm>
              <a:off x="7793724" y="170991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90" name="tx90"/>
            <p:cNvSpPr/>
            <p:nvPr/>
          </p:nvSpPr>
          <p:spPr>
            <a:xfrm>
              <a:off x="7816584" y="17510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91" name="pg91"/>
            <p:cNvSpPr/>
            <p:nvPr/>
          </p:nvSpPr>
          <p:spPr>
            <a:xfrm>
              <a:off x="7793724" y="197754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2" name="tx92"/>
            <p:cNvSpPr/>
            <p:nvPr/>
          </p:nvSpPr>
          <p:spPr>
            <a:xfrm>
              <a:off x="7816584" y="201866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93" name="rc93"/>
            <p:cNvSpPr/>
            <p:nvPr/>
          </p:nvSpPr>
          <p:spPr>
            <a:xfrm>
              <a:off x="959174" y="1578789"/>
              <a:ext cx="7676517" cy="3485079"/>
            </a:xfrm>
            <a:prstGeom prst="rect">
              <a:avLst/>
            </a:prstGeom>
            <a:ln w="13550" cap="rnd">
              <a:solidFill>
                <a:srgbClr val="BEBEBE">
                  <a:alpha val="100000"/>
                </a:srgbClr>
              </a:solidFill>
              <a:prstDash val="solid"/>
              <a:round/>
            </a:ln>
          </p:spPr>
          <p:txBody>
            <a:bodyPr/>
            <a:lstStyle/>
            <a:p/>
          </p:txBody>
        </p:sp>
        <p:sp>
          <p:nvSpPr>
            <p:cNvPr id="94" name="tx94"/>
            <p:cNvSpPr/>
            <p:nvPr/>
          </p:nvSpPr>
          <p:spPr>
            <a:xfrm>
              <a:off x="825913"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508103" y="423570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6" name="tx96"/>
            <p:cNvSpPr/>
            <p:nvPr/>
          </p:nvSpPr>
          <p:spPr>
            <a:xfrm>
              <a:off x="508103" y="362975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7" name="tx97"/>
            <p:cNvSpPr/>
            <p:nvPr/>
          </p:nvSpPr>
          <p:spPr>
            <a:xfrm>
              <a:off x="508103" y="302381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98" name="tx98"/>
            <p:cNvSpPr/>
            <p:nvPr/>
          </p:nvSpPr>
          <p:spPr>
            <a:xfrm>
              <a:off x="508103" y="241786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99" name="tx99"/>
            <p:cNvSpPr/>
            <p:nvPr/>
          </p:nvSpPr>
          <p:spPr>
            <a:xfrm>
              <a:off x="508103" y="181192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100" name="tx100"/>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01" name="tx101"/>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102" name="tx102"/>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4" name="tx104"/>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5" name="tx105"/>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6" name="tx106"/>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7" name="tx107"/>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8" name="tx108"/>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9" name="tx109"/>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10" name="tx110"/>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11" name="tx111"/>
            <p:cNvSpPr/>
            <p:nvPr/>
          </p:nvSpPr>
          <p:spPr>
            <a:xfrm rot="-5400000">
              <a:off x="10944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12" name="tx112"/>
            <p:cNvSpPr/>
            <p:nvPr/>
          </p:nvSpPr>
          <p:spPr>
            <a:xfrm rot="-5400000">
              <a:off x="1556825"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3" name="tx113"/>
            <p:cNvSpPr/>
            <p:nvPr/>
          </p:nvSpPr>
          <p:spPr>
            <a:xfrm rot="-5400000">
              <a:off x="201929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4" name="tx114"/>
            <p:cNvSpPr/>
            <p:nvPr/>
          </p:nvSpPr>
          <p:spPr>
            <a:xfrm rot="-5400000">
              <a:off x="24817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5" name="tx115"/>
            <p:cNvSpPr/>
            <p:nvPr/>
          </p:nvSpPr>
          <p:spPr>
            <a:xfrm rot="-5400000">
              <a:off x="294417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6" name="tx116"/>
            <p:cNvSpPr/>
            <p:nvPr/>
          </p:nvSpPr>
          <p:spPr>
            <a:xfrm rot="-5400000">
              <a:off x="3406619"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7" name="tx117"/>
            <p:cNvSpPr/>
            <p:nvPr/>
          </p:nvSpPr>
          <p:spPr>
            <a:xfrm rot="-5400000">
              <a:off x="386906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8" name="tx118"/>
            <p:cNvSpPr/>
            <p:nvPr/>
          </p:nvSpPr>
          <p:spPr>
            <a:xfrm rot="-5400000">
              <a:off x="433150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9" name="tx119"/>
            <p:cNvSpPr/>
            <p:nvPr/>
          </p:nvSpPr>
          <p:spPr>
            <a:xfrm rot="-5400000">
              <a:off x="4763556"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20" name="tx120"/>
            <p:cNvSpPr/>
            <p:nvPr/>
          </p:nvSpPr>
          <p:spPr>
            <a:xfrm rot="-5400000">
              <a:off x="525638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21" name="tx121"/>
            <p:cNvSpPr/>
            <p:nvPr/>
          </p:nvSpPr>
          <p:spPr>
            <a:xfrm rot="-5400000">
              <a:off x="5663726"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22" name="tx122"/>
            <p:cNvSpPr/>
            <p:nvPr/>
          </p:nvSpPr>
          <p:spPr>
            <a:xfrm rot="-5400000">
              <a:off x="6155932" y="5245437"/>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3" name="tx123"/>
            <p:cNvSpPr/>
            <p:nvPr/>
          </p:nvSpPr>
          <p:spPr>
            <a:xfrm rot="-5400000">
              <a:off x="6613319"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4" name="tx124"/>
            <p:cNvSpPr/>
            <p:nvPr/>
          </p:nvSpPr>
          <p:spPr>
            <a:xfrm rot="-5400000">
              <a:off x="7075760"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5" name="tx125"/>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6" name="tx126"/>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7" name="pl127"/>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8" name="pt128"/>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9" name="pl129"/>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30" name="pt130"/>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31" name="tx131"/>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2" name="tx132"/>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3" name="rc133"/>
            <p:cNvSpPr/>
            <p:nvPr/>
          </p:nvSpPr>
          <p:spPr>
            <a:xfrm>
              <a:off x="5664595" y="5900002"/>
              <a:ext cx="201456" cy="201456"/>
            </a:xfrm>
            <a:prstGeom prst="rect">
              <a:avLst/>
            </a:prstGeom>
            <a:solidFill>
              <a:srgbClr val="1CABE2">
                <a:alpha val="100000"/>
              </a:srgbClr>
            </a:solidFill>
          </p:spPr>
          <p:txBody>
            <a:bodyPr/>
            <a:lstStyle/>
            <a:p/>
          </p:txBody>
        </p:sp>
        <p:sp>
          <p:nvSpPr>
            <p:cNvPr id="134" name="tx134"/>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5" name="tx135"/>
            <p:cNvSpPr/>
            <p:nvPr/>
          </p:nvSpPr>
          <p:spPr>
            <a:xfrm>
              <a:off x="2027407" y="1334104"/>
              <a:ext cx="55400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Viet Nam, 2012-2025</a:t>
              </a:r>
            </a:p>
          </p:txBody>
        </p:sp>
        <p:sp>
          <p:nvSpPr>
            <p:cNvPr id="136" name="tx136"/>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8" name="tx138"/>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9" name="tx139"/>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151 confirmed measles cases in Viet Nam. In the same year, MCV1 coverage was 98% and MCV2 coverage was 95%.
The number of cases in 2025 was 93% lower than in 2024 (n=2,105).
The highest number of measles cases was reported in 2014 (n=15,229). In this year, MCV1 coverage was 97%.
Viet Nam reported measles vaccine stockouts in 2005, 2006, 2007, 2008, 2022, 2023, and 2023.
There were measles-containing vaccine supplementary immunization activities/campaigns in 2020, 2022, 2024, 2025, and 2025.</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Viet Nam saw a decrease in measles cases compared with 2024, while MCV1 coverage was 98% and MCV2 coverage was 95%.</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40437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32500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24563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494406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86468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78531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79796" y="2299599"/>
              <a:ext cx="3485499" cy="1565090"/>
            </a:xfrm>
            <a:custGeom>
              <a:avLst/>
              <a:pathLst>
                <a:path w="3485499" h="1565090">
                  <a:moveTo>
                    <a:pt x="0" y="1511121"/>
                  </a:moveTo>
                  <a:lnTo>
                    <a:pt x="139419" y="1403184"/>
                  </a:lnTo>
                  <a:lnTo>
                    <a:pt x="278839" y="917466"/>
                  </a:lnTo>
                  <a:lnTo>
                    <a:pt x="418259" y="1565090"/>
                  </a:lnTo>
                  <a:lnTo>
                    <a:pt x="557679" y="1457152"/>
                  </a:lnTo>
                  <a:lnTo>
                    <a:pt x="697099" y="1403184"/>
                  </a:lnTo>
                  <a:lnTo>
                    <a:pt x="836519" y="1565090"/>
                  </a:lnTo>
                  <a:lnTo>
                    <a:pt x="975939" y="1565090"/>
                  </a:lnTo>
                  <a:lnTo>
                    <a:pt x="1115359" y="1349215"/>
                  </a:lnTo>
                  <a:lnTo>
                    <a:pt x="1254779" y="1511121"/>
                  </a:lnTo>
                  <a:lnTo>
                    <a:pt x="1394199" y="1565090"/>
                  </a:lnTo>
                  <a:lnTo>
                    <a:pt x="1533619" y="1457152"/>
                  </a:lnTo>
                  <a:lnTo>
                    <a:pt x="1673039" y="1457152"/>
                  </a:lnTo>
                  <a:lnTo>
                    <a:pt x="1812459" y="0"/>
                  </a:lnTo>
                  <a:lnTo>
                    <a:pt x="1951879" y="1565090"/>
                  </a:lnTo>
                  <a:lnTo>
                    <a:pt x="2091299" y="1511121"/>
                  </a:lnTo>
                  <a:lnTo>
                    <a:pt x="2230719" y="1565090"/>
                  </a:lnTo>
                  <a:lnTo>
                    <a:pt x="2370139" y="1349215"/>
                  </a:lnTo>
                  <a:lnTo>
                    <a:pt x="2509559" y="1349215"/>
                  </a:lnTo>
                  <a:lnTo>
                    <a:pt x="2648979" y="1187309"/>
                  </a:lnTo>
                  <a:lnTo>
                    <a:pt x="2788399" y="1457152"/>
                  </a:lnTo>
                  <a:lnTo>
                    <a:pt x="2927819" y="1295246"/>
                  </a:lnTo>
                  <a:lnTo>
                    <a:pt x="3067239" y="1511121"/>
                  </a:lnTo>
                  <a:lnTo>
                    <a:pt x="3206659" y="539686"/>
                  </a:lnTo>
                  <a:lnTo>
                    <a:pt x="3346079" y="1457152"/>
                  </a:lnTo>
                  <a:lnTo>
                    <a:pt x="3485499" y="1457152"/>
                  </a:lnTo>
                </a:path>
              </a:pathLst>
            </a:custGeom>
            <a:ln w="27101" cap="flat">
              <a:solidFill>
                <a:srgbClr val="0058AB">
                  <a:alpha val="80000"/>
                </a:srgbClr>
              </a:solidFill>
              <a:prstDash val="solid"/>
              <a:round/>
            </a:ln>
          </p:spPr>
          <p:txBody>
            <a:bodyPr/>
            <a:lstStyle/>
            <a:p/>
          </p:txBody>
        </p:sp>
        <p:sp>
          <p:nvSpPr>
            <p:cNvPr id="19" name="pl19"/>
            <p:cNvSpPr/>
            <p:nvPr/>
          </p:nvSpPr>
          <p:spPr>
            <a:xfrm>
              <a:off x="979796" y="3163097"/>
              <a:ext cx="3485499" cy="485717"/>
            </a:xfrm>
            <a:custGeom>
              <a:avLst/>
              <a:pathLst>
                <a:path w="3485499" h="485717">
                  <a:moveTo>
                    <a:pt x="0" y="0"/>
                  </a:moveTo>
                  <a:lnTo>
                    <a:pt x="139419" y="53968"/>
                  </a:lnTo>
                  <a:lnTo>
                    <a:pt x="278839" y="0"/>
                  </a:lnTo>
                  <a:lnTo>
                    <a:pt x="418259" y="107937"/>
                  </a:lnTo>
                  <a:lnTo>
                    <a:pt x="557679" y="161905"/>
                  </a:lnTo>
                  <a:lnTo>
                    <a:pt x="697099" y="107937"/>
                  </a:lnTo>
                  <a:lnTo>
                    <a:pt x="836519" y="161905"/>
                  </a:lnTo>
                  <a:lnTo>
                    <a:pt x="975939" y="161905"/>
                  </a:lnTo>
                  <a:lnTo>
                    <a:pt x="1115359" y="269843"/>
                  </a:lnTo>
                  <a:lnTo>
                    <a:pt x="1254779" y="323811"/>
                  </a:lnTo>
                  <a:lnTo>
                    <a:pt x="1394199" y="377780"/>
                  </a:lnTo>
                  <a:lnTo>
                    <a:pt x="1533619" y="377780"/>
                  </a:lnTo>
                  <a:lnTo>
                    <a:pt x="1673039" y="377780"/>
                  </a:lnTo>
                  <a:lnTo>
                    <a:pt x="1812459" y="377780"/>
                  </a:lnTo>
                  <a:lnTo>
                    <a:pt x="1951879" y="431748"/>
                  </a:lnTo>
                  <a:lnTo>
                    <a:pt x="2091299" y="431748"/>
                  </a:lnTo>
                  <a:lnTo>
                    <a:pt x="2230719" y="431748"/>
                  </a:lnTo>
                  <a:lnTo>
                    <a:pt x="2370139" y="431748"/>
                  </a:lnTo>
                  <a:lnTo>
                    <a:pt x="2509559" y="485717"/>
                  </a:lnTo>
                  <a:lnTo>
                    <a:pt x="2648979" y="485717"/>
                  </a:lnTo>
                  <a:lnTo>
                    <a:pt x="2788399" y="431748"/>
                  </a:lnTo>
                  <a:lnTo>
                    <a:pt x="2927819" y="377780"/>
                  </a:lnTo>
                  <a:lnTo>
                    <a:pt x="3067239" y="377780"/>
                  </a:lnTo>
                  <a:lnTo>
                    <a:pt x="3206659" y="377780"/>
                  </a:lnTo>
                  <a:lnTo>
                    <a:pt x="3346079" y="431748"/>
                  </a:lnTo>
                  <a:lnTo>
                    <a:pt x="3485499" y="431748"/>
                  </a:lnTo>
                </a:path>
              </a:pathLst>
            </a:custGeom>
            <a:ln w="27101" cap="flat">
              <a:solidFill>
                <a:srgbClr val="1CABE2">
                  <a:alpha val="80000"/>
                </a:srgbClr>
              </a:solidFill>
              <a:prstDash val="solid"/>
              <a:round/>
            </a:ln>
          </p:spPr>
          <p:txBody>
            <a:bodyPr/>
            <a:lstStyle/>
            <a:p/>
          </p:txBody>
        </p:sp>
        <p:sp>
          <p:nvSpPr>
            <p:cNvPr id="20" name="pl20"/>
            <p:cNvSpPr/>
            <p:nvPr/>
          </p:nvSpPr>
          <p:spPr>
            <a:xfrm>
              <a:off x="979796" y="3325003"/>
              <a:ext cx="3485499" cy="485717"/>
            </a:xfrm>
            <a:custGeom>
              <a:avLst/>
              <a:pathLst>
                <a:path w="3485499" h="485717">
                  <a:moveTo>
                    <a:pt x="0" y="0"/>
                  </a:moveTo>
                  <a:lnTo>
                    <a:pt x="139419" y="53968"/>
                  </a:lnTo>
                  <a:lnTo>
                    <a:pt x="278839" y="0"/>
                  </a:lnTo>
                  <a:lnTo>
                    <a:pt x="418259" y="53968"/>
                  </a:lnTo>
                  <a:lnTo>
                    <a:pt x="557679" y="107937"/>
                  </a:lnTo>
                  <a:lnTo>
                    <a:pt x="697099" y="107937"/>
                  </a:lnTo>
                  <a:lnTo>
                    <a:pt x="836519" y="161905"/>
                  </a:lnTo>
                  <a:lnTo>
                    <a:pt x="975939" y="215874"/>
                  </a:lnTo>
                  <a:lnTo>
                    <a:pt x="1115359" y="323811"/>
                  </a:lnTo>
                  <a:lnTo>
                    <a:pt x="1254779" y="431748"/>
                  </a:lnTo>
                  <a:lnTo>
                    <a:pt x="1394199" y="431748"/>
                  </a:lnTo>
                  <a:lnTo>
                    <a:pt x="1533619" y="431748"/>
                  </a:lnTo>
                  <a:lnTo>
                    <a:pt x="1673039" y="485717"/>
                  </a:lnTo>
                  <a:lnTo>
                    <a:pt x="1812459" y="377780"/>
                  </a:lnTo>
                  <a:lnTo>
                    <a:pt x="1951879" y="431748"/>
                  </a:lnTo>
                  <a:lnTo>
                    <a:pt x="2091299" y="431748"/>
                  </a:lnTo>
                  <a:lnTo>
                    <a:pt x="2230719" y="431748"/>
                  </a:lnTo>
                  <a:lnTo>
                    <a:pt x="2370139" y="431748"/>
                  </a:lnTo>
                  <a:lnTo>
                    <a:pt x="2509559" y="431748"/>
                  </a:lnTo>
                  <a:lnTo>
                    <a:pt x="2648979" y="431748"/>
                  </a:lnTo>
                  <a:lnTo>
                    <a:pt x="2788399" y="431748"/>
                  </a:lnTo>
                  <a:lnTo>
                    <a:pt x="2927819" y="377780"/>
                  </a:lnTo>
                  <a:lnTo>
                    <a:pt x="3067239" y="431748"/>
                  </a:lnTo>
                  <a:lnTo>
                    <a:pt x="3206659" y="377780"/>
                  </a:lnTo>
                  <a:lnTo>
                    <a:pt x="3346079" y="377780"/>
                  </a:lnTo>
                  <a:lnTo>
                    <a:pt x="3485499" y="431748"/>
                  </a:lnTo>
                </a:path>
              </a:pathLst>
            </a:custGeom>
            <a:ln w="27101" cap="flat">
              <a:solidFill>
                <a:srgbClr val="00833D">
                  <a:alpha val="80000"/>
                </a:srgbClr>
              </a:solidFill>
              <a:prstDash val="solid"/>
              <a:round/>
            </a:ln>
          </p:spPr>
          <p:txBody>
            <a:bodyPr/>
            <a:lstStyle/>
            <a:p/>
          </p:txBody>
        </p:sp>
        <p:sp>
          <p:nvSpPr>
            <p:cNvPr id="21" name="pl21"/>
            <p:cNvSpPr/>
            <p:nvPr/>
          </p:nvSpPr>
          <p:spPr>
            <a:xfrm>
              <a:off x="979796" y="2299599"/>
              <a:ext cx="3485499" cy="1565090"/>
            </a:xfrm>
            <a:custGeom>
              <a:avLst/>
              <a:pathLst>
                <a:path w="3485499" h="1565090">
                  <a:moveTo>
                    <a:pt x="0" y="1511121"/>
                  </a:moveTo>
                  <a:lnTo>
                    <a:pt x="139419" y="1403184"/>
                  </a:lnTo>
                  <a:lnTo>
                    <a:pt x="278839" y="917466"/>
                  </a:lnTo>
                  <a:lnTo>
                    <a:pt x="418259" y="1565090"/>
                  </a:lnTo>
                  <a:lnTo>
                    <a:pt x="557679" y="1457152"/>
                  </a:lnTo>
                  <a:lnTo>
                    <a:pt x="697099" y="1403184"/>
                  </a:lnTo>
                  <a:lnTo>
                    <a:pt x="836519" y="1565090"/>
                  </a:lnTo>
                  <a:lnTo>
                    <a:pt x="975939" y="1565090"/>
                  </a:lnTo>
                  <a:lnTo>
                    <a:pt x="1115359" y="1349215"/>
                  </a:lnTo>
                  <a:lnTo>
                    <a:pt x="1254779" y="1511121"/>
                  </a:lnTo>
                  <a:lnTo>
                    <a:pt x="1394199" y="1565090"/>
                  </a:lnTo>
                  <a:lnTo>
                    <a:pt x="1533619" y="1457152"/>
                  </a:lnTo>
                  <a:lnTo>
                    <a:pt x="1673039" y="1457152"/>
                  </a:lnTo>
                  <a:lnTo>
                    <a:pt x="1812459" y="0"/>
                  </a:lnTo>
                  <a:lnTo>
                    <a:pt x="1951879" y="1565090"/>
                  </a:lnTo>
                  <a:lnTo>
                    <a:pt x="2091299" y="1511121"/>
                  </a:lnTo>
                  <a:lnTo>
                    <a:pt x="2230719" y="1565090"/>
                  </a:lnTo>
                  <a:lnTo>
                    <a:pt x="2370139" y="1349215"/>
                  </a:lnTo>
                  <a:lnTo>
                    <a:pt x="2509559" y="1349215"/>
                  </a:lnTo>
                  <a:lnTo>
                    <a:pt x="2648979" y="1187309"/>
                  </a:lnTo>
                  <a:lnTo>
                    <a:pt x="2788399" y="1457152"/>
                  </a:lnTo>
                  <a:lnTo>
                    <a:pt x="2927819" y="1295246"/>
                  </a:lnTo>
                  <a:lnTo>
                    <a:pt x="3067239" y="1511121"/>
                  </a:lnTo>
                  <a:lnTo>
                    <a:pt x="3206659" y="539686"/>
                  </a:lnTo>
                  <a:lnTo>
                    <a:pt x="3346079" y="1457152"/>
                  </a:lnTo>
                  <a:lnTo>
                    <a:pt x="3485499" y="1457152"/>
                  </a:lnTo>
                </a:path>
              </a:pathLst>
            </a:custGeom>
            <a:ln w="43362" cap="flat">
              <a:solidFill>
                <a:srgbClr val="000000">
                  <a:alpha val="100000"/>
                </a:srgbClr>
              </a:solidFill>
              <a:prstDash val="solid"/>
              <a:round/>
            </a:ln>
          </p:spPr>
          <p:txBody>
            <a:bodyPr/>
            <a:lstStyle/>
            <a:p/>
          </p:txBody>
        </p:sp>
        <p:sp>
          <p:nvSpPr>
            <p:cNvPr id="22" name="pl22"/>
            <p:cNvSpPr/>
            <p:nvPr/>
          </p:nvSpPr>
          <p:spPr>
            <a:xfrm>
              <a:off x="979796" y="2299599"/>
              <a:ext cx="3485499" cy="1565090"/>
            </a:xfrm>
            <a:custGeom>
              <a:avLst/>
              <a:pathLst>
                <a:path w="3485499" h="1565090">
                  <a:moveTo>
                    <a:pt x="0" y="1511121"/>
                  </a:moveTo>
                  <a:lnTo>
                    <a:pt x="139419" y="1403184"/>
                  </a:lnTo>
                  <a:lnTo>
                    <a:pt x="278839" y="917466"/>
                  </a:lnTo>
                  <a:lnTo>
                    <a:pt x="418259" y="1565090"/>
                  </a:lnTo>
                  <a:lnTo>
                    <a:pt x="557679" y="1457152"/>
                  </a:lnTo>
                  <a:lnTo>
                    <a:pt x="697099" y="1403184"/>
                  </a:lnTo>
                  <a:lnTo>
                    <a:pt x="836519" y="1565090"/>
                  </a:lnTo>
                  <a:lnTo>
                    <a:pt x="975939" y="1565090"/>
                  </a:lnTo>
                  <a:lnTo>
                    <a:pt x="1115359" y="1349215"/>
                  </a:lnTo>
                  <a:lnTo>
                    <a:pt x="1254779" y="1511121"/>
                  </a:lnTo>
                  <a:lnTo>
                    <a:pt x="1394199" y="1565090"/>
                  </a:lnTo>
                  <a:lnTo>
                    <a:pt x="1533619" y="1457152"/>
                  </a:lnTo>
                  <a:lnTo>
                    <a:pt x="1673039" y="1457152"/>
                  </a:lnTo>
                  <a:lnTo>
                    <a:pt x="1812459" y="0"/>
                  </a:lnTo>
                  <a:lnTo>
                    <a:pt x="1951879" y="1565090"/>
                  </a:lnTo>
                  <a:lnTo>
                    <a:pt x="2091299" y="1511121"/>
                  </a:lnTo>
                  <a:lnTo>
                    <a:pt x="2230719" y="1565090"/>
                  </a:lnTo>
                  <a:lnTo>
                    <a:pt x="2370139" y="1349215"/>
                  </a:lnTo>
                  <a:lnTo>
                    <a:pt x="2509559" y="1349215"/>
                  </a:lnTo>
                  <a:lnTo>
                    <a:pt x="2648979" y="1187309"/>
                  </a:lnTo>
                  <a:lnTo>
                    <a:pt x="2788399" y="1457152"/>
                  </a:lnTo>
                  <a:lnTo>
                    <a:pt x="2927819" y="1295246"/>
                  </a:lnTo>
                  <a:lnTo>
                    <a:pt x="3067239" y="1511121"/>
                  </a:lnTo>
                  <a:lnTo>
                    <a:pt x="3206659" y="539686"/>
                  </a:lnTo>
                  <a:lnTo>
                    <a:pt x="3346079" y="1457152"/>
                  </a:lnTo>
                  <a:lnTo>
                    <a:pt x="3485499" y="1457152"/>
                  </a:lnTo>
                </a:path>
              </a:pathLst>
            </a:custGeom>
            <a:ln w="27101" cap="flat">
              <a:solidFill>
                <a:srgbClr val="0058AB">
                  <a:alpha val="100000"/>
                </a:srgbClr>
              </a:solidFill>
              <a:prstDash val="solid"/>
              <a:round/>
            </a:ln>
          </p:spPr>
          <p:txBody>
            <a:bodyPr/>
            <a:lstStyle/>
            <a:p/>
          </p:txBody>
        </p:sp>
        <p:sp>
          <p:nvSpPr>
            <p:cNvPr id="23" name="pl23"/>
            <p:cNvSpPr/>
            <p:nvPr/>
          </p:nvSpPr>
          <p:spPr>
            <a:xfrm>
              <a:off x="805521" y="3864689"/>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4" name="pl24"/>
            <p:cNvSpPr/>
            <p:nvPr/>
          </p:nvSpPr>
          <p:spPr>
            <a:xfrm>
              <a:off x="979796" y="3648815"/>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96" y="3540877"/>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73996" y="3702783"/>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71096" y="3648815"/>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28776" y="3325003"/>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5876" y="3594846"/>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5295" y="3594846"/>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921308" y="3582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51661" y="36123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3" name="pg33"/>
            <p:cNvSpPr/>
            <p:nvPr/>
          </p:nvSpPr>
          <p:spPr>
            <a:xfrm>
              <a:off x="1618408" y="34743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761" y="35030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2315507" y="36362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45861" y="36650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3012607" y="3582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42961" y="36123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570287" y="32584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600640" y="328972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426738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7740" y="355833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40680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7160" y="355833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tx45"/>
            <p:cNvSpPr/>
            <p:nvPr/>
          </p:nvSpPr>
          <p:spPr>
            <a:xfrm>
              <a:off x="4525585" y="35557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5585" y="37176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7" name="tx47"/>
            <p:cNvSpPr/>
            <p:nvPr/>
          </p:nvSpPr>
          <p:spPr>
            <a:xfrm>
              <a:off x="577692" y="490142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8" name="tx48"/>
            <p:cNvSpPr/>
            <p:nvPr/>
          </p:nvSpPr>
          <p:spPr>
            <a:xfrm>
              <a:off x="679323" y="382205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615755" y="27426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619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619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9509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5754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29068" y="6120905"/>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63" name="tx63"/>
            <p:cNvSpPr/>
            <p:nvPr/>
          </p:nvSpPr>
          <p:spPr>
            <a:xfrm>
              <a:off x="276219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24645"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5" name="tx65"/>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70772" y="440437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7" name="pl67"/>
            <p:cNvSpPr/>
            <p:nvPr/>
          </p:nvSpPr>
          <p:spPr>
            <a:xfrm>
              <a:off x="5170772" y="332500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8" name="pl68"/>
            <p:cNvSpPr/>
            <p:nvPr/>
          </p:nvSpPr>
          <p:spPr>
            <a:xfrm>
              <a:off x="5170772" y="224563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494406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0" name="pl70"/>
            <p:cNvSpPr/>
            <p:nvPr/>
          </p:nvSpPr>
          <p:spPr>
            <a:xfrm>
              <a:off x="5170772" y="386468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1" name="pl71"/>
            <p:cNvSpPr/>
            <p:nvPr/>
          </p:nvSpPr>
          <p:spPr>
            <a:xfrm>
              <a:off x="5170772" y="278531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45047" y="3325003"/>
              <a:ext cx="3485499" cy="1834933"/>
            </a:xfrm>
            <a:custGeom>
              <a:avLst/>
              <a:pathLst>
                <a:path w="3485499" h="1834933">
                  <a:moveTo>
                    <a:pt x="0" y="539686"/>
                  </a:moveTo>
                  <a:lnTo>
                    <a:pt x="139419" y="485717"/>
                  </a:lnTo>
                  <a:lnTo>
                    <a:pt x="278839" y="1241278"/>
                  </a:lnTo>
                  <a:lnTo>
                    <a:pt x="418259" y="215874"/>
                  </a:lnTo>
                  <a:lnTo>
                    <a:pt x="557679" y="485717"/>
                  </a:lnTo>
                  <a:lnTo>
                    <a:pt x="697099" y="377780"/>
                  </a:lnTo>
                  <a:lnTo>
                    <a:pt x="836519" y="485717"/>
                  </a:lnTo>
                  <a:lnTo>
                    <a:pt x="975939" y="0"/>
                  </a:lnTo>
                  <a:lnTo>
                    <a:pt x="1115359" y="269843"/>
                  </a:lnTo>
                  <a:lnTo>
                    <a:pt x="1254779" y="539686"/>
                  </a:lnTo>
                  <a:lnTo>
                    <a:pt x="1394199" y="809529"/>
                  </a:lnTo>
                  <a:lnTo>
                    <a:pt x="1533619" y="485717"/>
                  </a:lnTo>
                  <a:lnTo>
                    <a:pt x="1673039" y="377780"/>
                  </a:lnTo>
                  <a:lnTo>
                    <a:pt x="1812459" y="1511121"/>
                  </a:lnTo>
                  <a:lnTo>
                    <a:pt x="1951879" y="647623"/>
                  </a:lnTo>
                  <a:lnTo>
                    <a:pt x="2091299" y="485717"/>
                  </a:lnTo>
                  <a:lnTo>
                    <a:pt x="2230719" y="701592"/>
                  </a:lnTo>
                  <a:lnTo>
                    <a:pt x="2370139" y="485717"/>
                  </a:lnTo>
                  <a:lnTo>
                    <a:pt x="2509559" y="1834933"/>
                  </a:lnTo>
                  <a:lnTo>
                    <a:pt x="2648979" y="485717"/>
                  </a:lnTo>
                  <a:lnTo>
                    <a:pt x="2788399" y="593654"/>
                  </a:lnTo>
                  <a:lnTo>
                    <a:pt x="2927819" y="647623"/>
                  </a:lnTo>
                  <a:lnTo>
                    <a:pt x="3067239" y="323811"/>
                  </a:lnTo>
                  <a:lnTo>
                    <a:pt x="3206659" y="701592"/>
                  </a:lnTo>
                  <a:lnTo>
                    <a:pt x="3346079" y="485717"/>
                  </a:lnTo>
                  <a:lnTo>
                    <a:pt x="3485499" y="485717"/>
                  </a:lnTo>
                </a:path>
              </a:pathLst>
            </a:custGeom>
            <a:ln w="27101" cap="flat">
              <a:solidFill>
                <a:srgbClr val="0058AB">
                  <a:alpha val="80000"/>
                </a:srgbClr>
              </a:solidFill>
              <a:prstDash val="solid"/>
              <a:round/>
            </a:ln>
          </p:spPr>
          <p:txBody>
            <a:bodyPr/>
            <a:lstStyle/>
            <a:p/>
          </p:txBody>
        </p:sp>
        <p:sp>
          <p:nvSpPr>
            <p:cNvPr id="80" name="pl80"/>
            <p:cNvSpPr/>
            <p:nvPr/>
          </p:nvSpPr>
          <p:spPr>
            <a:xfrm>
              <a:off x="5345047" y="3109128"/>
              <a:ext cx="3485499" cy="485717"/>
            </a:xfrm>
            <a:custGeom>
              <a:avLst/>
              <a:pathLst>
                <a:path w="3485499" h="485717">
                  <a:moveTo>
                    <a:pt x="0" y="0"/>
                  </a:moveTo>
                  <a:lnTo>
                    <a:pt x="139419" y="53968"/>
                  </a:lnTo>
                  <a:lnTo>
                    <a:pt x="278839" y="53968"/>
                  </a:lnTo>
                  <a:lnTo>
                    <a:pt x="418259" y="107937"/>
                  </a:lnTo>
                  <a:lnTo>
                    <a:pt x="557679" y="161905"/>
                  </a:lnTo>
                  <a:lnTo>
                    <a:pt x="697099" y="161905"/>
                  </a:lnTo>
                  <a:lnTo>
                    <a:pt x="836519" y="215874"/>
                  </a:lnTo>
                  <a:lnTo>
                    <a:pt x="975939" y="269843"/>
                  </a:lnTo>
                  <a:lnTo>
                    <a:pt x="1115359" y="323811"/>
                  </a:lnTo>
                  <a:lnTo>
                    <a:pt x="1254779" y="377780"/>
                  </a:lnTo>
                  <a:lnTo>
                    <a:pt x="1394199" y="431748"/>
                  </a:lnTo>
                  <a:lnTo>
                    <a:pt x="1533619" y="431748"/>
                  </a:lnTo>
                  <a:lnTo>
                    <a:pt x="1673039" y="431748"/>
                  </a:lnTo>
                  <a:lnTo>
                    <a:pt x="1812459" y="431748"/>
                  </a:lnTo>
                  <a:lnTo>
                    <a:pt x="1951879" y="431748"/>
                  </a:lnTo>
                  <a:lnTo>
                    <a:pt x="2091299" y="485717"/>
                  </a:lnTo>
                  <a:lnTo>
                    <a:pt x="2230719" y="431748"/>
                  </a:lnTo>
                  <a:lnTo>
                    <a:pt x="2370139" y="431748"/>
                  </a:lnTo>
                  <a:lnTo>
                    <a:pt x="2509559" y="485717"/>
                  </a:lnTo>
                  <a:lnTo>
                    <a:pt x="2648979" y="485717"/>
                  </a:lnTo>
                  <a:lnTo>
                    <a:pt x="2788399" y="485717"/>
                  </a:lnTo>
                  <a:lnTo>
                    <a:pt x="2927819" y="431748"/>
                  </a:lnTo>
                  <a:lnTo>
                    <a:pt x="3067239" y="377780"/>
                  </a:lnTo>
                  <a:lnTo>
                    <a:pt x="3206659" y="377780"/>
                  </a:lnTo>
                  <a:lnTo>
                    <a:pt x="3346079" y="431748"/>
                  </a:lnTo>
                  <a:lnTo>
                    <a:pt x="3485499" y="431748"/>
                  </a:lnTo>
                </a:path>
              </a:pathLst>
            </a:custGeom>
            <a:ln w="27101" cap="flat">
              <a:solidFill>
                <a:srgbClr val="1CABE2">
                  <a:alpha val="80000"/>
                </a:srgbClr>
              </a:solidFill>
              <a:prstDash val="solid"/>
              <a:round/>
            </a:ln>
          </p:spPr>
          <p:txBody>
            <a:bodyPr/>
            <a:lstStyle/>
            <a:p/>
          </p:txBody>
        </p:sp>
        <p:sp>
          <p:nvSpPr>
            <p:cNvPr id="81" name="pl81"/>
            <p:cNvSpPr/>
            <p:nvPr/>
          </p:nvSpPr>
          <p:spPr>
            <a:xfrm>
              <a:off x="5345047" y="3325003"/>
              <a:ext cx="3485499" cy="539686"/>
            </a:xfrm>
            <a:custGeom>
              <a:avLst/>
              <a:pathLst>
                <a:path w="3485499" h="539686">
                  <a:moveTo>
                    <a:pt x="0" y="0"/>
                  </a:moveTo>
                  <a:lnTo>
                    <a:pt x="139419" y="53968"/>
                  </a:lnTo>
                  <a:lnTo>
                    <a:pt x="278839" y="107937"/>
                  </a:lnTo>
                  <a:lnTo>
                    <a:pt x="418259" y="53968"/>
                  </a:lnTo>
                  <a:lnTo>
                    <a:pt x="557679" y="161905"/>
                  </a:lnTo>
                  <a:lnTo>
                    <a:pt x="697099" y="161905"/>
                  </a:lnTo>
                  <a:lnTo>
                    <a:pt x="836519" y="269843"/>
                  </a:lnTo>
                  <a:lnTo>
                    <a:pt x="975939" y="215874"/>
                  </a:lnTo>
                  <a:lnTo>
                    <a:pt x="1115359" y="323811"/>
                  </a:lnTo>
                  <a:lnTo>
                    <a:pt x="1254779" y="377780"/>
                  </a:lnTo>
                  <a:lnTo>
                    <a:pt x="1394199" y="431748"/>
                  </a:lnTo>
                  <a:lnTo>
                    <a:pt x="1533619" y="431748"/>
                  </a:lnTo>
                  <a:lnTo>
                    <a:pt x="1673039" y="377780"/>
                  </a:lnTo>
                  <a:lnTo>
                    <a:pt x="1812459" y="431748"/>
                  </a:lnTo>
                  <a:lnTo>
                    <a:pt x="1951879" y="431748"/>
                  </a:lnTo>
                  <a:lnTo>
                    <a:pt x="2091299" y="485717"/>
                  </a:lnTo>
                  <a:lnTo>
                    <a:pt x="2230719" y="485717"/>
                  </a:lnTo>
                  <a:lnTo>
                    <a:pt x="2370139" y="485717"/>
                  </a:lnTo>
                  <a:lnTo>
                    <a:pt x="2509559" y="539686"/>
                  </a:lnTo>
                  <a:lnTo>
                    <a:pt x="2648979" y="485717"/>
                  </a:lnTo>
                  <a:lnTo>
                    <a:pt x="2788399" y="431748"/>
                  </a:lnTo>
                  <a:lnTo>
                    <a:pt x="2927819" y="485717"/>
                  </a:lnTo>
                  <a:lnTo>
                    <a:pt x="3067239" y="431748"/>
                  </a:lnTo>
                  <a:lnTo>
                    <a:pt x="3206659" y="377780"/>
                  </a:lnTo>
                  <a:lnTo>
                    <a:pt x="3346079" y="485717"/>
                  </a:lnTo>
                  <a:lnTo>
                    <a:pt x="3485499" y="431748"/>
                  </a:lnTo>
                </a:path>
              </a:pathLst>
            </a:custGeom>
            <a:ln w="27101" cap="flat">
              <a:solidFill>
                <a:srgbClr val="00833D">
                  <a:alpha val="80000"/>
                </a:srgbClr>
              </a:solidFill>
              <a:prstDash val="solid"/>
              <a:round/>
            </a:ln>
          </p:spPr>
          <p:txBody>
            <a:bodyPr/>
            <a:lstStyle/>
            <a:p/>
          </p:txBody>
        </p:sp>
        <p:sp>
          <p:nvSpPr>
            <p:cNvPr id="82" name="pl82"/>
            <p:cNvSpPr/>
            <p:nvPr/>
          </p:nvSpPr>
          <p:spPr>
            <a:xfrm>
              <a:off x="5345047" y="3325003"/>
              <a:ext cx="3485499" cy="1834933"/>
            </a:xfrm>
            <a:custGeom>
              <a:avLst/>
              <a:pathLst>
                <a:path w="3485499" h="1834933">
                  <a:moveTo>
                    <a:pt x="0" y="539686"/>
                  </a:moveTo>
                  <a:lnTo>
                    <a:pt x="139419" y="485717"/>
                  </a:lnTo>
                  <a:lnTo>
                    <a:pt x="278839" y="1241278"/>
                  </a:lnTo>
                  <a:lnTo>
                    <a:pt x="418259" y="215874"/>
                  </a:lnTo>
                  <a:lnTo>
                    <a:pt x="557679" y="485717"/>
                  </a:lnTo>
                  <a:lnTo>
                    <a:pt x="697099" y="377780"/>
                  </a:lnTo>
                  <a:lnTo>
                    <a:pt x="836519" y="485717"/>
                  </a:lnTo>
                  <a:lnTo>
                    <a:pt x="975939" y="0"/>
                  </a:lnTo>
                  <a:lnTo>
                    <a:pt x="1115359" y="269843"/>
                  </a:lnTo>
                  <a:lnTo>
                    <a:pt x="1254779" y="539686"/>
                  </a:lnTo>
                  <a:lnTo>
                    <a:pt x="1394199" y="809529"/>
                  </a:lnTo>
                  <a:lnTo>
                    <a:pt x="1533619" y="485717"/>
                  </a:lnTo>
                  <a:lnTo>
                    <a:pt x="1673039" y="377780"/>
                  </a:lnTo>
                  <a:lnTo>
                    <a:pt x="1812459" y="1511121"/>
                  </a:lnTo>
                  <a:lnTo>
                    <a:pt x="1951879" y="647623"/>
                  </a:lnTo>
                  <a:lnTo>
                    <a:pt x="2091299" y="485717"/>
                  </a:lnTo>
                  <a:lnTo>
                    <a:pt x="2230719" y="701592"/>
                  </a:lnTo>
                  <a:lnTo>
                    <a:pt x="2370139" y="485717"/>
                  </a:lnTo>
                  <a:lnTo>
                    <a:pt x="2509559" y="1834933"/>
                  </a:lnTo>
                  <a:lnTo>
                    <a:pt x="2648979" y="485717"/>
                  </a:lnTo>
                  <a:lnTo>
                    <a:pt x="2788399" y="593654"/>
                  </a:lnTo>
                  <a:lnTo>
                    <a:pt x="2927819" y="647623"/>
                  </a:lnTo>
                  <a:lnTo>
                    <a:pt x="3067239" y="323811"/>
                  </a:lnTo>
                  <a:lnTo>
                    <a:pt x="3206659" y="701592"/>
                  </a:lnTo>
                  <a:lnTo>
                    <a:pt x="3346079" y="485717"/>
                  </a:lnTo>
                  <a:lnTo>
                    <a:pt x="3485499" y="485717"/>
                  </a:lnTo>
                </a:path>
              </a:pathLst>
            </a:custGeom>
            <a:ln w="43362" cap="flat">
              <a:solidFill>
                <a:srgbClr val="000000">
                  <a:alpha val="100000"/>
                </a:srgbClr>
              </a:solidFill>
              <a:prstDash val="solid"/>
              <a:round/>
            </a:ln>
          </p:spPr>
          <p:txBody>
            <a:bodyPr/>
            <a:lstStyle/>
            <a:p/>
          </p:txBody>
        </p:sp>
        <p:sp>
          <p:nvSpPr>
            <p:cNvPr id="83" name="pl83"/>
            <p:cNvSpPr/>
            <p:nvPr/>
          </p:nvSpPr>
          <p:spPr>
            <a:xfrm>
              <a:off x="5345047" y="3325003"/>
              <a:ext cx="3485499" cy="1834933"/>
            </a:xfrm>
            <a:custGeom>
              <a:avLst/>
              <a:pathLst>
                <a:path w="3485499" h="1834933">
                  <a:moveTo>
                    <a:pt x="0" y="539686"/>
                  </a:moveTo>
                  <a:lnTo>
                    <a:pt x="139419" y="485717"/>
                  </a:lnTo>
                  <a:lnTo>
                    <a:pt x="278839" y="1241278"/>
                  </a:lnTo>
                  <a:lnTo>
                    <a:pt x="418259" y="215874"/>
                  </a:lnTo>
                  <a:lnTo>
                    <a:pt x="557679" y="485717"/>
                  </a:lnTo>
                  <a:lnTo>
                    <a:pt x="697099" y="377780"/>
                  </a:lnTo>
                  <a:lnTo>
                    <a:pt x="836519" y="485717"/>
                  </a:lnTo>
                  <a:lnTo>
                    <a:pt x="975939" y="0"/>
                  </a:lnTo>
                  <a:lnTo>
                    <a:pt x="1115359" y="269843"/>
                  </a:lnTo>
                  <a:lnTo>
                    <a:pt x="1254779" y="539686"/>
                  </a:lnTo>
                  <a:lnTo>
                    <a:pt x="1394199" y="809529"/>
                  </a:lnTo>
                  <a:lnTo>
                    <a:pt x="1533619" y="485717"/>
                  </a:lnTo>
                  <a:lnTo>
                    <a:pt x="1673039" y="377780"/>
                  </a:lnTo>
                  <a:lnTo>
                    <a:pt x="1812459" y="1511121"/>
                  </a:lnTo>
                  <a:lnTo>
                    <a:pt x="1951879" y="647623"/>
                  </a:lnTo>
                  <a:lnTo>
                    <a:pt x="2091299" y="485717"/>
                  </a:lnTo>
                  <a:lnTo>
                    <a:pt x="2230719" y="701592"/>
                  </a:lnTo>
                  <a:lnTo>
                    <a:pt x="2370139" y="485717"/>
                  </a:lnTo>
                  <a:lnTo>
                    <a:pt x="2509559" y="1834933"/>
                  </a:lnTo>
                  <a:lnTo>
                    <a:pt x="2648979" y="485717"/>
                  </a:lnTo>
                  <a:lnTo>
                    <a:pt x="2788399" y="593654"/>
                  </a:lnTo>
                  <a:lnTo>
                    <a:pt x="2927819" y="647623"/>
                  </a:lnTo>
                  <a:lnTo>
                    <a:pt x="3067239" y="323811"/>
                  </a:lnTo>
                  <a:lnTo>
                    <a:pt x="3206659" y="701592"/>
                  </a:lnTo>
                  <a:lnTo>
                    <a:pt x="3346079" y="485717"/>
                  </a:lnTo>
                  <a:lnTo>
                    <a:pt x="3485499" y="485717"/>
                  </a:lnTo>
                </a:path>
              </a:pathLst>
            </a:custGeom>
            <a:ln w="27101" cap="flat">
              <a:solidFill>
                <a:srgbClr val="0058AB">
                  <a:alpha val="100000"/>
                </a:srgbClr>
              </a:solidFill>
              <a:prstDash val="solid"/>
              <a:round/>
            </a:ln>
          </p:spPr>
          <p:txBody>
            <a:bodyPr/>
            <a:lstStyle/>
            <a:p/>
          </p:txBody>
        </p:sp>
        <p:sp>
          <p:nvSpPr>
            <p:cNvPr id="84" name="pl84"/>
            <p:cNvSpPr/>
            <p:nvPr/>
          </p:nvSpPr>
          <p:spPr>
            <a:xfrm>
              <a:off x="5170772" y="3864689"/>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5" name="pl85"/>
            <p:cNvSpPr/>
            <p:nvPr/>
          </p:nvSpPr>
          <p:spPr>
            <a:xfrm>
              <a:off x="5345047" y="3702783"/>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147" y="3540877"/>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39247" y="3972626"/>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36347" y="3648815"/>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94027" y="3648815"/>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1126" y="3648815"/>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0546" y="3648815"/>
              <a:ext cx="0" cy="161905"/>
            </a:xfrm>
            <a:custGeom>
              <a:avLst/>
              <a:pathLst>
                <a:path w="0" h="161905">
                  <a:moveTo>
                    <a:pt x="0" y="161905"/>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86559" y="36362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316912" y="366503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4" name="pg94"/>
            <p:cNvSpPr/>
            <p:nvPr/>
          </p:nvSpPr>
          <p:spPr>
            <a:xfrm>
              <a:off x="5983658" y="34743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4012" y="35030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6" name="pg96"/>
            <p:cNvSpPr/>
            <p:nvPr/>
          </p:nvSpPr>
          <p:spPr>
            <a:xfrm>
              <a:off x="6663912" y="390606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94265" y="3936167"/>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8" name="pg98"/>
            <p:cNvSpPr/>
            <p:nvPr/>
          </p:nvSpPr>
          <p:spPr>
            <a:xfrm>
              <a:off x="7377858" y="3582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08212" y="36123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7935538" y="3582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65891" y="36123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8632638" y="3582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62991" y="36123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8772058" y="3582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2411" y="36123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tx106"/>
            <p:cNvSpPr/>
            <p:nvPr/>
          </p:nvSpPr>
          <p:spPr>
            <a:xfrm>
              <a:off x="8890836" y="35004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90836" y="37176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08" name="tx108"/>
            <p:cNvSpPr/>
            <p:nvPr/>
          </p:nvSpPr>
          <p:spPr>
            <a:xfrm>
              <a:off x="4942943" y="490142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09" name="tx109"/>
            <p:cNvSpPr/>
            <p:nvPr/>
          </p:nvSpPr>
          <p:spPr>
            <a:xfrm>
              <a:off x="5044574" y="382205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0" name="tx110"/>
            <p:cNvSpPr/>
            <p:nvPr/>
          </p:nvSpPr>
          <p:spPr>
            <a:xfrm>
              <a:off x="4981006" y="27426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272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272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6034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2279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94319" y="6120905"/>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Viet Nam</a:t>
              </a:r>
            </a:p>
          </p:txBody>
        </p:sp>
        <p:sp>
          <p:nvSpPr>
            <p:cNvPr id="124" name="tx124"/>
            <p:cNvSpPr/>
            <p:nvPr/>
          </p:nvSpPr>
          <p:spPr>
            <a:xfrm>
              <a:off x="712744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89896"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1%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Viet Nam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Viet Nam, indicating good retention of children in immunization programmes, and current efforts to ensure follow up are successful.</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51064"/>
              <a:ext cx="2135265" cy="139026"/>
            </a:xfrm>
            <a:custGeom>
              <a:avLst/>
              <a:pathLst>
                <a:path w="2135265" h="139026">
                  <a:moveTo>
                    <a:pt x="0" y="0"/>
                  </a:moveTo>
                  <a:lnTo>
                    <a:pt x="85410" y="13902"/>
                  </a:lnTo>
                  <a:lnTo>
                    <a:pt x="170821" y="13902"/>
                  </a:lnTo>
                  <a:lnTo>
                    <a:pt x="256231" y="13902"/>
                  </a:lnTo>
                  <a:lnTo>
                    <a:pt x="341642" y="27805"/>
                  </a:lnTo>
                  <a:lnTo>
                    <a:pt x="427053" y="41708"/>
                  </a:lnTo>
                  <a:lnTo>
                    <a:pt x="512463" y="41708"/>
                  </a:lnTo>
                  <a:lnTo>
                    <a:pt x="597874" y="55610"/>
                  </a:lnTo>
                  <a:lnTo>
                    <a:pt x="683284" y="83416"/>
                  </a:lnTo>
                  <a:lnTo>
                    <a:pt x="768695" y="13902"/>
                  </a:lnTo>
                  <a:lnTo>
                    <a:pt x="854106" y="55610"/>
                  </a:lnTo>
                  <a:lnTo>
                    <a:pt x="939516" y="0"/>
                  </a:lnTo>
                  <a:lnTo>
                    <a:pt x="1024927" y="0"/>
                  </a:lnTo>
                  <a:lnTo>
                    <a:pt x="1110337" y="41708"/>
                  </a:lnTo>
                  <a:lnTo>
                    <a:pt x="1195748" y="27805"/>
                  </a:lnTo>
                  <a:lnTo>
                    <a:pt x="1281159" y="13902"/>
                  </a:lnTo>
                  <a:lnTo>
                    <a:pt x="1366569" y="41708"/>
                  </a:lnTo>
                  <a:lnTo>
                    <a:pt x="1451980" y="13902"/>
                  </a:lnTo>
                  <a:lnTo>
                    <a:pt x="1537390" y="41708"/>
                  </a:lnTo>
                  <a:lnTo>
                    <a:pt x="1622801" y="27805"/>
                  </a:lnTo>
                  <a:lnTo>
                    <a:pt x="1708212" y="41708"/>
                  </a:lnTo>
                  <a:lnTo>
                    <a:pt x="1793622" y="139026"/>
                  </a:lnTo>
                  <a:lnTo>
                    <a:pt x="1879033" y="139026"/>
                  </a:lnTo>
                  <a:lnTo>
                    <a:pt x="1964443" y="41708"/>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tx52"/>
            <p:cNvSpPr/>
            <p:nvPr/>
          </p:nvSpPr>
          <p:spPr>
            <a:xfrm>
              <a:off x="262464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4087252"/>
              <a:ext cx="597874" cy="1028797"/>
            </a:xfrm>
            <a:custGeom>
              <a:avLst/>
              <a:pathLst>
                <a:path w="597874" h="1028797">
                  <a:moveTo>
                    <a:pt x="0" y="1028797"/>
                  </a:moveTo>
                  <a:lnTo>
                    <a:pt x="85410" y="278053"/>
                  </a:lnTo>
                  <a:lnTo>
                    <a:pt x="170821" y="69513"/>
                  </a:lnTo>
                  <a:lnTo>
                    <a:pt x="256231" y="180734"/>
                  </a:lnTo>
                  <a:lnTo>
                    <a:pt x="341642" y="55610"/>
                  </a:lnTo>
                  <a:lnTo>
                    <a:pt x="427053" y="111221"/>
                  </a:lnTo>
                  <a:lnTo>
                    <a:pt x="512463" y="0"/>
                  </a:lnTo>
                  <a:lnTo>
                    <a:pt x="597874" y="0"/>
                  </a:lnTo>
                </a:path>
              </a:pathLst>
            </a:custGeom>
            <a:ln w="27101" cap="flat">
              <a:solidFill>
                <a:srgbClr val="1CABE2">
                  <a:alpha val="100000"/>
                </a:srgbClr>
              </a:solidFill>
              <a:prstDash val="solid"/>
              <a:round/>
            </a:ln>
          </p:spPr>
          <p:txBody>
            <a:bodyPr/>
            <a:lstStyle/>
            <a:p/>
          </p:txBody>
        </p:sp>
        <p:sp>
          <p:nvSpPr>
            <p:cNvPr id="74" name="pt74"/>
            <p:cNvSpPr/>
            <p:nvPr/>
          </p:nvSpPr>
          <p:spPr>
            <a:xfrm>
              <a:off x="2575444" y="50979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41387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831676"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41804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308790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50237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83" name="tx83"/>
            <p:cNvSpPr/>
            <p:nvPr/>
          </p:nvSpPr>
          <p:spPr>
            <a:xfrm>
              <a:off x="3223926"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4" name="tx84"/>
            <p:cNvSpPr/>
            <p:nvPr/>
          </p:nvSpPr>
          <p:spPr>
            <a:xfrm>
              <a:off x="2624645" y="42241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85" name="tx85"/>
            <p:cNvSpPr/>
            <p:nvPr/>
          </p:nvSpPr>
          <p:spPr>
            <a:xfrm>
              <a:off x="3051698"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6" name="pl86"/>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850292" y="2037162"/>
              <a:ext cx="2135265" cy="291956"/>
            </a:xfrm>
            <a:custGeom>
              <a:avLst/>
              <a:pathLst>
                <a:path w="2135265" h="291956">
                  <a:moveTo>
                    <a:pt x="0" y="27805"/>
                  </a:moveTo>
                  <a:lnTo>
                    <a:pt x="85410" y="0"/>
                  </a:lnTo>
                  <a:lnTo>
                    <a:pt x="170821" y="194637"/>
                  </a:lnTo>
                  <a:lnTo>
                    <a:pt x="256231" y="0"/>
                  </a:lnTo>
                  <a:lnTo>
                    <a:pt x="341642" y="13902"/>
                  </a:lnTo>
                  <a:lnTo>
                    <a:pt x="427053" y="13902"/>
                  </a:lnTo>
                  <a:lnTo>
                    <a:pt x="512463" y="69513"/>
                  </a:lnTo>
                  <a:lnTo>
                    <a:pt x="597874" y="97318"/>
                  </a:lnTo>
                  <a:lnTo>
                    <a:pt x="683284" y="27805"/>
                  </a:lnTo>
                  <a:lnTo>
                    <a:pt x="768695" y="27805"/>
                  </a:lnTo>
                  <a:lnTo>
                    <a:pt x="854106" y="83416"/>
                  </a:lnTo>
                  <a:lnTo>
                    <a:pt x="939516" y="27805"/>
                  </a:lnTo>
                  <a:lnTo>
                    <a:pt x="1024927" y="0"/>
                  </a:lnTo>
                  <a:lnTo>
                    <a:pt x="1110337" y="222442"/>
                  </a:lnTo>
                  <a:lnTo>
                    <a:pt x="1195748" y="55610"/>
                  </a:lnTo>
                  <a:lnTo>
                    <a:pt x="1281159" y="13902"/>
                  </a:lnTo>
                  <a:lnTo>
                    <a:pt x="1366569" y="41708"/>
                  </a:lnTo>
                  <a:lnTo>
                    <a:pt x="1451980" y="13902"/>
                  </a:lnTo>
                  <a:lnTo>
                    <a:pt x="1537390" y="291956"/>
                  </a:lnTo>
                  <a:lnTo>
                    <a:pt x="1622801" y="41708"/>
                  </a:lnTo>
                  <a:lnTo>
                    <a:pt x="1708212" y="41708"/>
                  </a:lnTo>
                  <a:lnTo>
                    <a:pt x="1793622" y="166832"/>
                  </a:lnTo>
                  <a:lnTo>
                    <a:pt x="1879033" y="97318"/>
                  </a:lnTo>
                  <a:lnTo>
                    <a:pt x="1964443" y="264150"/>
                  </a:lnTo>
                  <a:lnTo>
                    <a:pt x="2049854" y="0"/>
                  </a:lnTo>
                  <a:lnTo>
                    <a:pt x="2135265" y="0"/>
                  </a:lnTo>
                </a:path>
              </a:pathLst>
            </a:custGeom>
            <a:ln w="27101" cap="flat">
              <a:solidFill>
                <a:srgbClr val="1CABE2">
                  <a:alpha val="100000"/>
                </a:srgbClr>
              </a:solidFill>
              <a:prstDash val="solid"/>
              <a:round/>
            </a:ln>
          </p:spPr>
          <p:txBody>
            <a:bodyPr/>
            <a:lstStyle/>
            <a:p/>
          </p:txBody>
        </p:sp>
        <p:sp>
          <p:nvSpPr>
            <p:cNvPr id="106" name="pt106"/>
            <p:cNvSpPr/>
            <p:nvPr/>
          </p:nvSpPr>
          <p:spPr>
            <a:xfrm>
              <a:off x="383224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4003062"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4088473"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41738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25929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34470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43011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51552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60093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686347"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477175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85716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4942579"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502798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511340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19881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28422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369632" y="23110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5455042"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554045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625864"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711274" y="21164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5796685" y="2283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tx132"/>
            <p:cNvSpPr/>
            <p:nvPr/>
          </p:nvSpPr>
          <p:spPr>
            <a:xfrm>
              <a:off x="3698362"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3" name="tx133"/>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4" name="tx134"/>
            <p:cNvSpPr/>
            <p:nvPr/>
          </p:nvSpPr>
          <p:spPr>
            <a:xfrm>
              <a:off x="5418832"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35" name="tx135"/>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pl136"/>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850292" y="4003836"/>
              <a:ext cx="2135265" cy="236345"/>
            </a:xfrm>
            <a:custGeom>
              <a:avLst/>
              <a:pathLst>
                <a:path w="2135265" h="236345">
                  <a:moveTo>
                    <a:pt x="0" y="27805"/>
                  </a:moveTo>
                  <a:lnTo>
                    <a:pt x="85410" y="13902"/>
                  </a:lnTo>
                  <a:lnTo>
                    <a:pt x="170821" y="41708"/>
                  </a:lnTo>
                  <a:lnTo>
                    <a:pt x="256231" y="83416"/>
                  </a:lnTo>
                  <a:lnTo>
                    <a:pt x="341642" y="27805"/>
                  </a:lnTo>
                  <a:lnTo>
                    <a:pt x="427053" y="55610"/>
                  </a:lnTo>
                  <a:lnTo>
                    <a:pt x="512463" y="83416"/>
                  </a:lnTo>
                  <a:lnTo>
                    <a:pt x="597874" y="222442"/>
                  </a:lnTo>
                  <a:lnTo>
                    <a:pt x="683284" y="97318"/>
                  </a:lnTo>
                  <a:lnTo>
                    <a:pt x="768695" y="27805"/>
                  </a:lnTo>
                  <a:lnTo>
                    <a:pt x="854106" y="13902"/>
                  </a:lnTo>
                  <a:lnTo>
                    <a:pt x="939516" y="41708"/>
                  </a:lnTo>
                  <a:lnTo>
                    <a:pt x="1024927" y="41708"/>
                  </a:lnTo>
                  <a:lnTo>
                    <a:pt x="1110337" y="13902"/>
                  </a:lnTo>
                  <a:lnTo>
                    <a:pt x="1195748" y="27805"/>
                  </a:lnTo>
                  <a:lnTo>
                    <a:pt x="1281159" y="27805"/>
                  </a:lnTo>
                  <a:lnTo>
                    <a:pt x="1366569" y="0"/>
                  </a:lnTo>
                  <a:lnTo>
                    <a:pt x="1451980" y="27805"/>
                  </a:lnTo>
                  <a:lnTo>
                    <a:pt x="1537390" y="27805"/>
                  </a:lnTo>
                  <a:lnTo>
                    <a:pt x="1622801" y="55610"/>
                  </a:lnTo>
                  <a:lnTo>
                    <a:pt x="1708212" y="27805"/>
                  </a:lnTo>
                  <a:lnTo>
                    <a:pt x="1793622" y="139026"/>
                  </a:lnTo>
                  <a:lnTo>
                    <a:pt x="1879033" y="152929"/>
                  </a:lnTo>
                  <a:lnTo>
                    <a:pt x="1964443" y="236345"/>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156" name="pt156"/>
            <p:cNvSpPr/>
            <p:nvPr/>
          </p:nvSpPr>
          <p:spPr>
            <a:xfrm>
              <a:off x="383224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391765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00306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08847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17388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259294"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4344705" y="4069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430115" y="42082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4515526"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460093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68634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77175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85716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94257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02798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11340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19881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28422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36963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45504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54045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625864"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711274" y="41387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9" name="pt179"/>
            <p:cNvSpPr/>
            <p:nvPr/>
          </p:nvSpPr>
          <p:spPr>
            <a:xfrm>
              <a:off x="5796685" y="42221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0" name="pt180"/>
            <p:cNvSpPr/>
            <p:nvPr/>
          </p:nvSpPr>
          <p:spPr>
            <a:xfrm>
              <a:off x="588209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96750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tx182"/>
            <p:cNvSpPr/>
            <p:nvPr/>
          </p:nvSpPr>
          <p:spPr>
            <a:xfrm>
              <a:off x="3698362"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3" name="tx183"/>
            <p:cNvSpPr/>
            <p:nvPr/>
          </p:nvSpPr>
          <p:spPr>
            <a:xfrm>
              <a:off x="601811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4" name="tx184"/>
            <p:cNvSpPr/>
            <p:nvPr/>
          </p:nvSpPr>
          <p:spPr>
            <a:xfrm>
              <a:off x="5418832"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5" name="tx185"/>
            <p:cNvSpPr/>
            <p:nvPr/>
          </p:nvSpPr>
          <p:spPr>
            <a:xfrm>
              <a:off x="5845885"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6" name="pl186"/>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6644479" y="2037162"/>
              <a:ext cx="2135265" cy="556106"/>
            </a:xfrm>
            <a:custGeom>
              <a:avLst/>
              <a:pathLst>
                <a:path w="2135265" h="556106">
                  <a:moveTo>
                    <a:pt x="0" y="41708"/>
                  </a:moveTo>
                  <a:lnTo>
                    <a:pt x="85410" y="41708"/>
                  </a:lnTo>
                  <a:lnTo>
                    <a:pt x="170821" y="333664"/>
                  </a:lnTo>
                  <a:lnTo>
                    <a:pt x="256231" y="0"/>
                  </a:lnTo>
                  <a:lnTo>
                    <a:pt x="341642" y="41708"/>
                  </a:lnTo>
                  <a:lnTo>
                    <a:pt x="427053" y="55610"/>
                  </a:lnTo>
                  <a:lnTo>
                    <a:pt x="512463" y="69513"/>
                  </a:lnTo>
                  <a:lnTo>
                    <a:pt x="597874" y="97318"/>
                  </a:lnTo>
                  <a:lnTo>
                    <a:pt x="683284" y="83416"/>
                  </a:lnTo>
                  <a:lnTo>
                    <a:pt x="768695" y="41708"/>
                  </a:lnTo>
                  <a:lnTo>
                    <a:pt x="854106" y="83416"/>
                  </a:lnTo>
                  <a:lnTo>
                    <a:pt x="939516" y="55610"/>
                  </a:lnTo>
                  <a:lnTo>
                    <a:pt x="1024927" y="27805"/>
                  </a:lnTo>
                  <a:lnTo>
                    <a:pt x="1110337" y="556106"/>
                  </a:lnTo>
                  <a:lnTo>
                    <a:pt x="1195748" y="55610"/>
                  </a:lnTo>
                  <a:lnTo>
                    <a:pt x="1281159" y="27805"/>
                  </a:lnTo>
                  <a:lnTo>
                    <a:pt x="1366569" y="41708"/>
                  </a:lnTo>
                  <a:lnTo>
                    <a:pt x="1451980" y="69513"/>
                  </a:lnTo>
                  <a:lnTo>
                    <a:pt x="1537390" y="333664"/>
                  </a:lnTo>
                  <a:lnTo>
                    <a:pt x="1622801" y="139026"/>
                  </a:lnTo>
                  <a:lnTo>
                    <a:pt x="1708212" y="69513"/>
                  </a:lnTo>
                  <a:lnTo>
                    <a:pt x="1793622" y="222442"/>
                  </a:lnTo>
                  <a:lnTo>
                    <a:pt x="1879033" y="111221"/>
                  </a:lnTo>
                  <a:lnTo>
                    <a:pt x="1964443" y="472690"/>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206" name="pt206"/>
            <p:cNvSpPr/>
            <p:nvPr/>
          </p:nvSpPr>
          <p:spPr>
            <a:xfrm>
              <a:off x="662642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671183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6797249"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88266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696807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705348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713889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22430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30971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39512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480534"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756594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651355"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7736766" y="25752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82217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9075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99299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07840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163819" y="23527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8249230"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833464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42005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505461"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9" name="pt229"/>
            <p:cNvSpPr/>
            <p:nvPr/>
          </p:nvSpPr>
          <p:spPr>
            <a:xfrm>
              <a:off x="8590872" y="2491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0" name="pt230"/>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76169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tx232"/>
            <p:cNvSpPr/>
            <p:nvPr/>
          </p:nvSpPr>
          <p:spPr>
            <a:xfrm>
              <a:off x="6492549"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3" name="tx233"/>
            <p:cNvSpPr/>
            <p:nvPr/>
          </p:nvSpPr>
          <p:spPr>
            <a:xfrm>
              <a:off x="8812300"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4" name="tx234"/>
            <p:cNvSpPr/>
            <p:nvPr/>
          </p:nvSpPr>
          <p:spPr>
            <a:xfrm>
              <a:off x="8213020" y="20350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35" name="tx235"/>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6" name="pl236"/>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7242353" y="4017739"/>
              <a:ext cx="1537390" cy="1112213"/>
            </a:xfrm>
            <a:custGeom>
              <a:avLst/>
              <a:pathLst>
                <a:path w="1537390" h="1112213">
                  <a:moveTo>
                    <a:pt x="0" y="1112213"/>
                  </a:moveTo>
                  <a:lnTo>
                    <a:pt x="85410" y="13902"/>
                  </a:lnTo>
                  <a:lnTo>
                    <a:pt x="170821" y="27805"/>
                  </a:lnTo>
                  <a:lnTo>
                    <a:pt x="256231" y="0"/>
                  </a:lnTo>
                  <a:lnTo>
                    <a:pt x="341642" y="69513"/>
                  </a:lnTo>
                  <a:lnTo>
                    <a:pt x="427053" y="208540"/>
                  </a:lnTo>
                  <a:lnTo>
                    <a:pt x="512463" y="166832"/>
                  </a:lnTo>
                  <a:lnTo>
                    <a:pt x="597874" y="55610"/>
                  </a:lnTo>
                  <a:lnTo>
                    <a:pt x="683284" y="83416"/>
                  </a:lnTo>
                  <a:lnTo>
                    <a:pt x="768695" y="41708"/>
                  </a:lnTo>
                  <a:lnTo>
                    <a:pt x="854106" y="69513"/>
                  </a:lnTo>
                  <a:lnTo>
                    <a:pt x="939516" y="111221"/>
                  </a:lnTo>
                  <a:lnTo>
                    <a:pt x="1024927" y="83416"/>
                  </a:lnTo>
                  <a:lnTo>
                    <a:pt x="1110337" y="69513"/>
                  </a:lnTo>
                  <a:lnTo>
                    <a:pt x="1195748" y="180734"/>
                  </a:lnTo>
                  <a:lnTo>
                    <a:pt x="1281159" y="236345"/>
                  </a:lnTo>
                  <a:lnTo>
                    <a:pt x="1366569" y="166832"/>
                  </a:lnTo>
                  <a:lnTo>
                    <a:pt x="1451980" y="41708"/>
                  </a:lnTo>
                  <a:lnTo>
                    <a:pt x="1537390" y="41708"/>
                  </a:lnTo>
                </a:path>
              </a:pathLst>
            </a:custGeom>
            <a:ln w="27101" cap="flat">
              <a:solidFill>
                <a:srgbClr val="1CABE2">
                  <a:alpha val="100000"/>
                </a:srgbClr>
              </a:solidFill>
              <a:prstDash val="solid"/>
              <a:round/>
            </a:ln>
          </p:spPr>
          <p:txBody>
            <a:bodyPr/>
            <a:lstStyle/>
            <a:p/>
          </p:txBody>
        </p:sp>
        <p:sp>
          <p:nvSpPr>
            <p:cNvPr id="256" name="pt256"/>
            <p:cNvSpPr/>
            <p:nvPr/>
          </p:nvSpPr>
          <p:spPr>
            <a:xfrm>
              <a:off x="7224302" y="51119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309713"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739512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4805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56594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651355"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736766"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82217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90758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99299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07840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16381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24923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33464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420051"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505461" y="42360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2" name="pt272"/>
            <p:cNvSpPr/>
            <p:nvPr/>
          </p:nvSpPr>
          <p:spPr>
            <a:xfrm>
              <a:off x="8590872" y="41665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3" name="pt273"/>
            <p:cNvSpPr/>
            <p:nvPr/>
          </p:nvSpPr>
          <p:spPr>
            <a:xfrm>
              <a:off x="86762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76169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tx275"/>
            <p:cNvSpPr/>
            <p:nvPr/>
          </p:nvSpPr>
          <p:spPr>
            <a:xfrm>
              <a:off x="7090423" y="50376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276" name="tx276"/>
            <p:cNvSpPr/>
            <p:nvPr/>
          </p:nvSpPr>
          <p:spPr>
            <a:xfrm>
              <a:off x="8812300"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7" name="tx277"/>
            <p:cNvSpPr/>
            <p:nvPr/>
          </p:nvSpPr>
          <p:spPr>
            <a:xfrm>
              <a:off x="8213020"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8" name="tx278"/>
            <p:cNvSpPr/>
            <p:nvPr/>
          </p:nvSpPr>
          <p:spPr>
            <a:xfrm>
              <a:off x="8640073"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9" name="tx27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0" name="tx28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1" name="tx28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2" name="tx28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3" name="tx28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4" name="tx28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5" name="tx28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6" name="tx28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7" name="tx28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8" name="tx28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9" name="tx28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0" name="tx29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1" name="tx29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2" name="tx29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3" name="tx29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4" name="tx29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5" name="tx29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6" name="tx29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7" name="tx29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8" name="tx29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9" name="tx29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0" name="tx30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1" name="tx30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2" name="tx30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3" name="tx30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4" name="tx30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5" name="tx30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6" name="tx30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7" name="tx30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8" name="tx30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9" name="tx30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0" name="tx31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1" name="tx31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2" name="tx31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3" name="tx31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4" name="tx31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5" name="tx31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6" name="tx31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7" name="tx31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8" name="tx31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9" name="pt31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1" name="tx32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2" name="tx32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3" name="tx323"/>
            <p:cNvSpPr/>
            <p:nvPr/>
          </p:nvSpPr>
          <p:spPr>
            <a:xfrm>
              <a:off x="2331987" y="1330710"/>
              <a:ext cx="51718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Viet Nam, 2000-2025</a:t>
              </a:r>
            </a:p>
          </p:txBody>
        </p:sp>
        <p:sp>
          <p:nvSpPr>
            <p:cNvPr id="324" name="tx32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5" name="tx32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IPV1 had the lowest coverage (93%), followed by MCV2 (95%).
Compared to 2019, coverage of one vaccine remained constant (BCG) and 5 vaccines increased (DTP1, DTP3, IPV1, MCV1 and MCV2).
Compared to 2024, coverage of 6 vaccines remained constant (BCG, DTP1, DTP3, IPV1, MCV1 and MCV2).</a:t>
            </a:r>
          </a:p>
        </p:txBody>
      </p:sp>
      <p:sp>
        <p:nvSpPr>
          <p:cNvPr id="3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Viet Nam had its lowest coverage in IPV1 (93%), while most other routine vaccines clustered around 95-99%; 5 antigens increased since 2019, and 6 antigens remained constant since 2024.</a:t>
            </a:r>
          </a:p>
        </p:txBody>
      </p:sp>
      <p:grpSp xmlns:pic="http://schemas.openxmlformats.org/drawingml/2006/picture">
        <p:nvGrpSpPr>
          <p:cNvPr id="328" name=""/>
          <p:cNvGrpSpPr/>
          <p:nvPr/>
        </p:nvGrpSpPr>
        <p:grpSpPr>
          <a:xfrm>
            <a:off x="292608" y="1097280"/>
            <a:ext cx="8595360" cy="28575"/>
            <a:chOff x="292608" y="1097280"/>
            <a:chExt cx="8595360" cy="28575"/>
          </a:xfrm>
        </p:grpSpPr>
        <p:sp>
          <p:nvSpPr>
            <p:cNvPr id="32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897984"/>
            </a:xfrm>
            <a:custGeom>
              <a:avLst/>
              <a:pathLst>
                <a:path w="6518190" h="1897984">
                  <a:moveTo>
                    <a:pt x="0" y="142348"/>
                  </a:moveTo>
                  <a:lnTo>
                    <a:pt x="260727" y="142348"/>
                  </a:lnTo>
                  <a:lnTo>
                    <a:pt x="521455" y="1138790"/>
                  </a:lnTo>
                  <a:lnTo>
                    <a:pt x="782182" y="0"/>
                  </a:lnTo>
                  <a:lnTo>
                    <a:pt x="1042910" y="142348"/>
                  </a:lnTo>
                  <a:lnTo>
                    <a:pt x="1303638" y="189798"/>
                  </a:lnTo>
                  <a:lnTo>
                    <a:pt x="1564365" y="237248"/>
                  </a:lnTo>
                  <a:lnTo>
                    <a:pt x="1825093" y="332147"/>
                  </a:lnTo>
                  <a:lnTo>
                    <a:pt x="2085820" y="284697"/>
                  </a:lnTo>
                  <a:lnTo>
                    <a:pt x="2346548" y="142348"/>
                  </a:lnTo>
                  <a:lnTo>
                    <a:pt x="2607276" y="284697"/>
                  </a:lnTo>
                  <a:lnTo>
                    <a:pt x="2868003" y="189798"/>
                  </a:lnTo>
                  <a:lnTo>
                    <a:pt x="3128731" y="94899"/>
                  </a:lnTo>
                  <a:lnTo>
                    <a:pt x="3389458" y="1897984"/>
                  </a:lnTo>
                  <a:lnTo>
                    <a:pt x="3650186" y="189798"/>
                  </a:lnTo>
                  <a:lnTo>
                    <a:pt x="3910914" y="94899"/>
                  </a:lnTo>
                  <a:lnTo>
                    <a:pt x="4171641" y="142348"/>
                  </a:lnTo>
                  <a:lnTo>
                    <a:pt x="4432369" y="237248"/>
                  </a:lnTo>
                  <a:lnTo>
                    <a:pt x="4693096" y="1138790"/>
                  </a:lnTo>
                  <a:lnTo>
                    <a:pt x="4953824" y="474496"/>
                  </a:lnTo>
                  <a:lnTo>
                    <a:pt x="5214552" y="237248"/>
                  </a:lnTo>
                  <a:lnTo>
                    <a:pt x="5475279" y="759193"/>
                  </a:lnTo>
                  <a:lnTo>
                    <a:pt x="5736007" y="379596"/>
                  </a:lnTo>
                  <a:lnTo>
                    <a:pt x="5996734" y="1613286"/>
                  </a:lnTo>
                  <a:lnTo>
                    <a:pt x="6257462" y="94899"/>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917438" y="1025698"/>
              <a:ext cx="5736007" cy="1803085"/>
            </a:xfrm>
            <a:custGeom>
              <a:avLst/>
              <a:pathLst>
                <a:path w="5736007" h="1803085">
                  <a:moveTo>
                    <a:pt x="0" y="901542"/>
                  </a:moveTo>
                  <a:lnTo>
                    <a:pt x="260727" y="142348"/>
                  </a:lnTo>
                  <a:lnTo>
                    <a:pt x="521455" y="142348"/>
                  </a:lnTo>
                  <a:lnTo>
                    <a:pt x="782182" y="189798"/>
                  </a:lnTo>
                  <a:lnTo>
                    <a:pt x="1042910" y="1423488"/>
                  </a:lnTo>
                  <a:lnTo>
                    <a:pt x="1303638" y="474496"/>
                  </a:lnTo>
                  <a:lnTo>
                    <a:pt x="1564365" y="142348"/>
                  </a:lnTo>
                  <a:lnTo>
                    <a:pt x="1825093" y="427046"/>
                  </a:lnTo>
                  <a:lnTo>
                    <a:pt x="2085820" y="94899"/>
                  </a:lnTo>
                  <a:lnTo>
                    <a:pt x="2346548" y="0"/>
                  </a:lnTo>
                  <a:lnTo>
                    <a:pt x="2607276" y="1803085"/>
                  </a:lnTo>
                  <a:lnTo>
                    <a:pt x="2868003" y="94899"/>
                  </a:lnTo>
                  <a:lnTo>
                    <a:pt x="3128731" y="0"/>
                  </a:lnTo>
                  <a:lnTo>
                    <a:pt x="3389458" y="47449"/>
                  </a:lnTo>
                  <a:lnTo>
                    <a:pt x="3650186" y="142348"/>
                  </a:lnTo>
                  <a:lnTo>
                    <a:pt x="3910914" y="1043891"/>
                  </a:lnTo>
                  <a:lnTo>
                    <a:pt x="4171641" y="379596"/>
                  </a:lnTo>
                  <a:lnTo>
                    <a:pt x="4432369" y="142348"/>
                  </a:lnTo>
                  <a:lnTo>
                    <a:pt x="4693096" y="664294"/>
                  </a:lnTo>
                  <a:lnTo>
                    <a:pt x="4953824" y="284697"/>
                  </a:lnTo>
                  <a:lnTo>
                    <a:pt x="5214552" y="1518387"/>
                  </a:lnTo>
                  <a:lnTo>
                    <a:pt x="5475279" y="0"/>
                  </a:lnTo>
                  <a:lnTo>
                    <a:pt x="5736007" y="0"/>
                  </a:lnTo>
                </a:path>
              </a:pathLst>
            </a:custGeom>
            <a:ln w="27101" cap="flat">
              <a:solidFill>
                <a:srgbClr val="80BD41">
                  <a:alpha val="100000"/>
                </a:srgbClr>
              </a:solidFill>
              <a:prstDash val="solid"/>
              <a:round/>
            </a:ln>
          </p:spPr>
          <p:txBody>
            <a:bodyPr/>
            <a:lstStyle/>
            <a:p/>
          </p:txBody>
        </p:sp>
        <p:sp>
          <p:nvSpPr>
            <p:cNvPr id="40" name="pl40"/>
            <p:cNvSpPr/>
            <p:nvPr/>
          </p:nvSpPr>
          <p:spPr>
            <a:xfrm>
              <a:off x="3742531" y="1025698"/>
              <a:ext cx="3910914" cy="1803085"/>
            </a:xfrm>
            <a:custGeom>
              <a:avLst/>
              <a:pathLst>
                <a:path w="3910914" h="1803085">
                  <a:moveTo>
                    <a:pt x="0" y="1613286"/>
                  </a:moveTo>
                  <a:lnTo>
                    <a:pt x="260727" y="94899"/>
                  </a:lnTo>
                  <a:lnTo>
                    <a:pt x="521455" y="0"/>
                  </a:lnTo>
                  <a:lnTo>
                    <a:pt x="782182" y="1803085"/>
                  </a:lnTo>
                  <a:lnTo>
                    <a:pt x="1042910" y="94899"/>
                  </a:lnTo>
                  <a:lnTo>
                    <a:pt x="1303638" y="0"/>
                  </a:lnTo>
                  <a:lnTo>
                    <a:pt x="1564365" y="47449"/>
                  </a:lnTo>
                  <a:lnTo>
                    <a:pt x="1825093" y="142348"/>
                  </a:lnTo>
                  <a:lnTo>
                    <a:pt x="2085820" y="1043891"/>
                  </a:lnTo>
                  <a:lnTo>
                    <a:pt x="2346548" y="379596"/>
                  </a:lnTo>
                  <a:lnTo>
                    <a:pt x="2607276" y="142348"/>
                  </a:lnTo>
                  <a:lnTo>
                    <a:pt x="2868003" y="664294"/>
                  </a:lnTo>
                  <a:lnTo>
                    <a:pt x="3128731" y="284697"/>
                  </a:lnTo>
                  <a:lnTo>
                    <a:pt x="3389458" y="1518387"/>
                  </a:lnTo>
                  <a:lnTo>
                    <a:pt x="3650186" y="0"/>
                  </a:lnTo>
                  <a:lnTo>
                    <a:pt x="3910914" y="0"/>
                  </a:lnTo>
                </a:path>
              </a:pathLst>
            </a:custGeom>
            <a:ln w="27101" cap="flat">
              <a:solidFill>
                <a:srgbClr val="EE00EE">
                  <a:alpha val="100000"/>
                </a:srgbClr>
              </a:solidFill>
              <a:prstDash val="solid"/>
              <a:round/>
            </a:ln>
          </p:spPr>
          <p:txBody>
            <a:bodyPr/>
            <a:lstStyle/>
            <a:p/>
          </p:txBody>
        </p:sp>
        <p:sp>
          <p:nvSpPr>
            <p:cNvPr id="41" name="pl41"/>
            <p:cNvSpPr/>
            <p:nvPr/>
          </p:nvSpPr>
          <p:spPr>
            <a:xfrm>
              <a:off x="5828352" y="1215496"/>
              <a:ext cx="1825093" cy="3511271"/>
            </a:xfrm>
            <a:custGeom>
              <a:avLst/>
              <a:pathLst>
                <a:path w="1825093" h="3511271">
                  <a:moveTo>
                    <a:pt x="0" y="3511271"/>
                  </a:moveTo>
                  <a:lnTo>
                    <a:pt x="260727" y="948992"/>
                  </a:lnTo>
                  <a:lnTo>
                    <a:pt x="521455" y="237248"/>
                  </a:lnTo>
                  <a:lnTo>
                    <a:pt x="782182" y="616844"/>
                  </a:lnTo>
                  <a:lnTo>
                    <a:pt x="1042910" y="189798"/>
                  </a:lnTo>
                  <a:lnTo>
                    <a:pt x="1303638" y="379596"/>
                  </a:lnTo>
                  <a:lnTo>
                    <a:pt x="1564365" y="0"/>
                  </a:lnTo>
                  <a:lnTo>
                    <a:pt x="1825093" y="0"/>
                  </a:lnTo>
                </a:path>
              </a:pathLst>
            </a:custGeom>
            <a:ln w="27101" cap="flat">
              <a:solidFill>
                <a:srgbClr val="6A3D9A">
                  <a:alpha val="100000"/>
                </a:srgbClr>
              </a:solidFill>
              <a:prstDash val="solid"/>
              <a:round/>
            </a:ln>
          </p:spPr>
          <p:txBody>
            <a:bodyPr/>
            <a:lstStyle/>
            <a:p/>
          </p:txBody>
        </p:sp>
        <p:sp>
          <p:nvSpPr>
            <p:cNvPr id="42" name="pl42"/>
            <p:cNvSpPr/>
            <p:nvPr/>
          </p:nvSpPr>
          <p:spPr>
            <a:xfrm>
              <a:off x="6871262" y="1547644"/>
              <a:ext cx="782182" cy="569395"/>
            </a:xfrm>
            <a:custGeom>
              <a:avLst/>
              <a:pathLst>
                <a:path w="782182" h="569395">
                  <a:moveTo>
                    <a:pt x="0" y="569395"/>
                  </a:moveTo>
                  <a:lnTo>
                    <a:pt x="260727" y="379596"/>
                  </a:lnTo>
                  <a:lnTo>
                    <a:pt x="521455" y="0"/>
                  </a:lnTo>
                  <a:lnTo>
                    <a:pt x="782182"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806643"/>
            </a:xfrm>
            <a:custGeom>
              <a:avLst/>
              <a:pathLst>
                <a:path w="6518190" h="806643">
                  <a:moveTo>
                    <a:pt x="0" y="94899"/>
                  </a:moveTo>
                  <a:lnTo>
                    <a:pt x="260727" y="47449"/>
                  </a:lnTo>
                  <a:lnTo>
                    <a:pt x="521455" y="142348"/>
                  </a:lnTo>
                  <a:lnTo>
                    <a:pt x="782182" y="284697"/>
                  </a:lnTo>
                  <a:lnTo>
                    <a:pt x="1042910" y="94899"/>
                  </a:lnTo>
                  <a:lnTo>
                    <a:pt x="1303638" y="189798"/>
                  </a:lnTo>
                  <a:lnTo>
                    <a:pt x="1564365" y="284697"/>
                  </a:lnTo>
                  <a:lnTo>
                    <a:pt x="1825093" y="759193"/>
                  </a:lnTo>
                  <a:lnTo>
                    <a:pt x="2085820" y="332147"/>
                  </a:lnTo>
                  <a:lnTo>
                    <a:pt x="2346548" y="94899"/>
                  </a:lnTo>
                  <a:lnTo>
                    <a:pt x="2607276" y="47449"/>
                  </a:lnTo>
                  <a:lnTo>
                    <a:pt x="2868003" y="142348"/>
                  </a:lnTo>
                  <a:lnTo>
                    <a:pt x="3128731" y="142348"/>
                  </a:lnTo>
                  <a:lnTo>
                    <a:pt x="3389458" y="47449"/>
                  </a:lnTo>
                  <a:lnTo>
                    <a:pt x="3650186" y="94899"/>
                  </a:lnTo>
                  <a:lnTo>
                    <a:pt x="3910914" y="94899"/>
                  </a:lnTo>
                  <a:lnTo>
                    <a:pt x="4171641" y="0"/>
                  </a:lnTo>
                  <a:lnTo>
                    <a:pt x="4432369" y="94899"/>
                  </a:lnTo>
                  <a:lnTo>
                    <a:pt x="4693096" y="94899"/>
                  </a:lnTo>
                  <a:lnTo>
                    <a:pt x="4953824" y="189798"/>
                  </a:lnTo>
                  <a:lnTo>
                    <a:pt x="5214552" y="94899"/>
                  </a:lnTo>
                  <a:lnTo>
                    <a:pt x="5475279" y="474496"/>
                  </a:lnTo>
                  <a:lnTo>
                    <a:pt x="5736007" y="521945"/>
                  </a:lnTo>
                  <a:lnTo>
                    <a:pt x="5996734" y="806643"/>
                  </a:lnTo>
                  <a:lnTo>
                    <a:pt x="6257462" y="47449"/>
                  </a:lnTo>
                  <a:lnTo>
                    <a:pt x="6518190" y="47449"/>
                  </a:lnTo>
                </a:path>
              </a:pathLst>
            </a:custGeom>
            <a:ln w="27101" cap="flat">
              <a:solidFill>
                <a:srgbClr val="FF7F00">
                  <a:alpha val="100000"/>
                </a:srgbClr>
              </a:solidFill>
              <a:prstDash val="solid"/>
              <a:round/>
            </a:ln>
          </p:spPr>
          <p:txBody>
            <a:bodyPr/>
            <a:lstStyle/>
            <a:p/>
          </p:txBody>
        </p:sp>
        <p:sp>
          <p:nvSpPr>
            <p:cNvPr id="44" name="pl44"/>
            <p:cNvSpPr/>
            <p:nvPr/>
          </p:nvSpPr>
          <p:spPr>
            <a:xfrm>
              <a:off x="2960348" y="978248"/>
              <a:ext cx="4693096" cy="3795968"/>
            </a:xfrm>
            <a:custGeom>
              <a:avLst/>
              <a:pathLst>
                <a:path w="4693096" h="3795968">
                  <a:moveTo>
                    <a:pt x="0" y="3795968"/>
                  </a:moveTo>
                  <a:lnTo>
                    <a:pt x="260727" y="47449"/>
                  </a:lnTo>
                  <a:lnTo>
                    <a:pt x="521455" y="94899"/>
                  </a:lnTo>
                  <a:lnTo>
                    <a:pt x="782182" y="0"/>
                  </a:lnTo>
                  <a:lnTo>
                    <a:pt x="1042910" y="237248"/>
                  </a:lnTo>
                  <a:lnTo>
                    <a:pt x="1303638" y="711744"/>
                  </a:lnTo>
                  <a:lnTo>
                    <a:pt x="1564365" y="569395"/>
                  </a:lnTo>
                  <a:lnTo>
                    <a:pt x="1825093" y="189798"/>
                  </a:lnTo>
                  <a:lnTo>
                    <a:pt x="2085820" y="284697"/>
                  </a:lnTo>
                  <a:lnTo>
                    <a:pt x="2346548" y="142348"/>
                  </a:lnTo>
                  <a:lnTo>
                    <a:pt x="2607276" y="237248"/>
                  </a:lnTo>
                  <a:lnTo>
                    <a:pt x="2868003" y="379596"/>
                  </a:lnTo>
                  <a:lnTo>
                    <a:pt x="3128731" y="284697"/>
                  </a:lnTo>
                  <a:lnTo>
                    <a:pt x="3389458" y="237248"/>
                  </a:lnTo>
                  <a:lnTo>
                    <a:pt x="3650186" y="616844"/>
                  </a:lnTo>
                  <a:lnTo>
                    <a:pt x="3910914" y="806643"/>
                  </a:lnTo>
                  <a:lnTo>
                    <a:pt x="4171641" y="569395"/>
                  </a:lnTo>
                  <a:lnTo>
                    <a:pt x="4432369" y="142348"/>
                  </a:lnTo>
                  <a:lnTo>
                    <a:pt x="4693096" y="142348"/>
                  </a:lnTo>
                </a:path>
              </a:pathLst>
            </a:custGeom>
            <a:ln w="27101" cap="flat">
              <a:solidFill>
                <a:srgbClr val="FFC20E">
                  <a:alpha val="100000"/>
                </a:srgbClr>
              </a:solidFill>
              <a:prstDash val="solid"/>
              <a:round/>
            </a:ln>
          </p:spPr>
          <p:txBody>
            <a:bodyPr/>
            <a:lstStyle/>
            <a:p/>
          </p:txBody>
        </p:sp>
        <p:sp>
          <p:nvSpPr>
            <p:cNvPr id="45" name="pl45"/>
            <p:cNvSpPr/>
            <p:nvPr/>
          </p:nvSpPr>
          <p:spPr>
            <a:xfrm>
              <a:off x="5046169" y="1120597"/>
              <a:ext cx="2607276" cy="664294"/>
            </a:xfrm>
            <a:custGeom>
              <a:avLst/>
              <a:pathLst>
                <a:path w="2607276" h="664294">
                  <a:moveTo>
                    <a:pt x="0" y="142348"/>
                  </a:moveTo>
                  <a:lnTo>
                    <a:pt x="260727" y="0"/>
                  </a:lnTo>
                  <a:lnTo>
                    <a:pt x="521455" y="94899"/>
                  </a:lnTo>
                  <a:lnTo>
                    <a:pt x="782182" y="237248"/>
                  </a:lnTo>
                  <a:lnTo>
                    <a:pt x="1042910" y="142348"/>
                  </a:lnTo>
                  <a:lnTo>
                    <a:pt x="1303638" y="94899"/>
                  </a:lnTo>
                  <a:lnTo>
                    <a:pt x="1564365" y="474496"/>
                  </a:lnTo>
                  <a:lnTo>
                    <a:pt x="1825093" y="664294"/>
                  </a:lnTo>
                  <a:lnTo>
                    <a:pt x="2085820" y="427046"/>
                  </a:lnTo>
                  <a:lnTo>
                    <a:pt x="2346548" y="0"/>
                  </a:lnTo>
                  <a:lnTo>
                    <a:pt x="2607276" y="0"/>
                  </a:lnTo>
                </a:path>
              </a:pathLst>
            </a:custGeom>
            <a:ln w="27101" cap="flat">
              <a:solidFill>
                <a:srgbClr val="008B00">
                  <a:alpha val="100000"/>
                </a:srgbClr>
              </a:solidFill>
              <a:prstDash val="solid"/>
              <a:round/>
            </a:ln>
          </p:spPr>
          <p:txBody>
            <a:bodyPr/>
            <a:lstStyle/>
            <a:p/>
          </p:txBody>
        </p:sp>
        <p:sp>
          <p:nvSpPr>
            <p:cNvPr id="46" name="pl46"/>
            <p:cNvSpPr/>
            <p:nvPr/>
          </p:nvSpPr>
          <p:spPr>
            <a:xfrm>
              <a:off x="7670066" y="784690"/>
              <a:ext cx="688794" cy="188997"/>
            </a:xfrm>
            <a:custGeom>
              <a:avLst/>
              <a:pathLst>
                <a:path w="688794" h="188997">
                  <a:moveTo>
                    <a:pt x="688794" y="0"/>
                  </a:moveTo>
                  <a:lnTo>
                    <a:pt x="0" y="188997"/>
                  </a:lnTo>
                </a:path>
              </a:pathLst>
            </a:custGeom>
          </p:spPr>
          <p:txBody>
            <a:bodyPr/>
            <a:lstStyle/>
            <a:p/>
          </p:txBody>
        </p:sp>
        <p:sp>
          <p:nvSpPr>
            <p:cNvPr id="47" name="pl47"/>
            <p:cNvSpPr/>
            <p:nvPr/>
          </p:nvSpPr>
          <p:spPr>
            <a:xfrm>
              <a:off x="7671576" y="1026060"/>
              <a:ext cx="711368" cy="14202"/>
            </a:xfrm>
            <a:custGeom>
              <a:avLst/>
              <a:pathLst>
                <a:path w="711368" h="14202">
                  <a:moveTo>
                    <a:pt x="711368" y="14202"/>
                  </a:moveTo>
                  <a:lnTo>
                    <a:pt x="0" y="0"/>
                  </a:lnTo>
                </a:path>
              </a:pathLst>
            </a:custGeom>
          </p:spPr>
          <p:txBody>
            <a:bodyPr/>
            <a:lstStyle/>
            <a:p/>
          </p:txBody>
        </p:sp>
        <p:sp>
          <p:nvSpPr>
            <p:cNvPr id="48" name="pl48"/>
            <p:cNvSpPr/>
            <p:nvPr/>
          </p:nvSpPr>
          <p:spPr>
            <a:xfrm>
              <a:off x="7664798" y="1034577"/>
              <a:ext cx="663785" cy="519139"/>
            </a:xfrm>
            <a:custGeom>
              <a:avLst/>
              <a:pathLst>
                <a:path w="663785" h="519139">
                  <a:moveTo>
                    <a:pt x="663785" y="519139"/>
                  </a:moveTo>
                  <a:lnTo>
                    <a:pt x="0" y="0"/>
                  </a:lnTo>
                </a:path>
              </a:pathLst>
            </a:custGeom>
          </p:spPr>
          <p:txBody>
            <a:bodyPr/>
            <a:lstStyle/>
            <a:p/>
          </p:txBody>
        </p:sp>
        <p:sp>
          <p:nvSpPr>
            <p:cNvPr id="49" name="pl49"/>
            <p:cNvSpPr/>
            <p:nvPr/>
          </p:nvSpPr>
          <p:spPr>
            <a:xfrm>
              <a:off x="7669370" y="1031150"/>
              <a:ext cx="767724" cy="262819"/>
            </a:xfrm>
            <a:custGeom>
              <a:avLst/>
              <a:pathLst>
                <a:path w="767724" h="262819">
                  <a:moveTo>
                    <a:pt x="767724" y="262819"/>
                  </a:moveTo>
                  <a:lnTo>
                    <a:pt x="0" y="0"/>
                  </a:lnTo>
                </a:path>
              </a:pathLst>
            </a:custGeom>
          </p:spPr>
          <p:txBody>
            <a:bodyPr/>
            <a:lstStyle/>
            <a:p/>
          </p:txBody>
        </p:sp>
        <p:sp>
          <p:nvSpPr>
            <p:cNvPr id="50" name="pl50"/>
            <p:cNvSpPr/>
            <p:nvPr/>
          </p:nvSpPr>
          <p:spPr>
            <a:xfrm>
              <a:off x="7661025" y="1130940"/>
              <a:ext cx="697835" cy="952094"/>
            </a:xfrm>
            <a:custGeom>
              <a:avLst/>
              <a:pathLst>
                <a:path w="697835" h="952094">
                  <a:moveTo>
                    <a:pt x="697835" y="952094"/>
                  </a:moveTo>
                  <a:lnTo>
                    <a:pt x="0" y="0"/>
                  </a:lnTo>
                </a:path>
              </a:pathLst>
            </a:custGeom>
          </p:spPr>
          <p:txBody>
            <a:bodyPr/>
            <a:lstStyle/>
            <a:p/>
          </p:txBody>
        </p:sp>
        <p:sp>
          <p:nvSpPr>
            <p:cNvPr id="51" name="pl51"/>
            <p:cNvSpPr/>
            <p:nvPr/>
          </p:nvSpPr>
          <p:spPr>
            <a:xfrm>
              <a:off x="7662512" y="1130457"/>
              <a:ext cx="629918" cy="684979"/>
            </a:xfrm>
            <a:custGeom>
              <a:avLst/>
              <a:pathLst>
                <a:path w="629918" h="684979">
                  <a:moveTo>
                    <a:pt x="629918" y="684979"/>
                  </a:moveTo>
                  <a:lnTo>
                    <a:pt x="0" y="0"/>
                  </a:lnTo>
                </a:path>
              </a:pathLst>
            </a:custGeom>
          </p:spPr>
          <p:txBody>
            <a:bodyPr/>
            <a:lstStyle/>
            <a:p/>
          </p:txBody>
        </p:sp>
        <p:sp>
          <p:nvSpPr>
            <p:cNvPr id="52" name="pl52"/>
            <p:cNvSpPr/>
            <p:nvPr/>
          </p:nvSpPr>
          <p:spPr>
            <a:xfrm>
              <a:off x="7660592" y="1225960"/>
              <a:ext cx="764433" cy="1119068"/>
            </a:xfrm>
            <a:custGeom>
              <a:avLst/>
              <a:pathLst>
                <a:path w="764433" h="1119068">
                  <a:moveTo>
                    <a:pt x="764433" y="1119068"/>
                  </a:moveTo>
                  <a:lnTo>
                    <a:pt x="0" y="0"/>
                  </a:lnTo>
                </a:path>
              </a:pathLst>
            </a:custGeom>
          </p:spPr>
          <p:txBody>
            <a:bodyPr/>
            <a:lstStyle/>
            <a:p/>
          </p:txBody>
        </p:sp>
        <p:sp>
          <p:nvSpPr>
            <p:cNvPr id="53" name="pl53"/>
            <p:cNvSpPr/>
            <p:nvPr/>
          </p:nvSpPr>
          <p:spPr>
            <a:xfrm>
              <a:off x="7660827" y="1558042"/>
              <a:ext cx="746202" cy="1051129"/>
            </a:xfrm>
            <a:custGeom>
              <a:avLst/>
              <a:pathLst>
                <a:path w="746202" h="1051129">
                  <a:moveTo>
                    <a:pt x="746202" y="1051129"/>
                  </a:moveTo>
                  <a:lnTo>
                    <a:pt x="0" y="0"/>
                  </a:lnTo>
                </a:path>
              </a:pathLst>
            </a:custGeom>
          </p:spPr>
          <p:txBody>
            <a:bodyPr/>
            <a:lstStyle/>
            <a:p/>
          </p:txBody>
        </p:sp>
        <p:sp>
          <p:nvSpPr>
            <p:cNvPr id="54" name="pg54"/>
            <p:cNvSpPr/>
            <p:nvPr/>
          </p:nvSpPr>
          <p:spPr>
            <a:xfrm>
              <a:off x="8290281" y="69528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5" name="tx55"/>
            <p:cNvSpPr/>
            <p:nvPr/>
          </p:nvSpPr>
          <p:spPr>
            <a:xfrm>
              <a:off x="8313141" y="73682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56" name="pg56"/>
            <p:cNvSpPr/>
            <p:nvPr/>
          </p:nvSpPr>
          <p:spPr>
            <a:xfrm>
              <a:off x="8314365" y="95575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99728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8" name="pg58"/>
            <p:cNvSpPr/>
            <p:nvPr/>
          </p:nvSpPr>
          <p:spPr>
            <a:xfrm>
              <a:off x="8260004" y="147712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149997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0" name="pg60"/>
            <p:cNvSpPr/>
            <p:nvPr/>
          </p:nvSpPr>
          <p:spPr>
            <a:xfrm>
              <a:off x="8368515" y="121484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125637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2" name="pg62"/>
            <p:cNvSpPr/>
            <p:nvPr/>
          </p:nvSpPr>
          <p:spPr>
            <a:xfrm>
              <a:off x="8290281" y="200456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204610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95%</a:t>
              </a:r>
            </a:p>
          </p:txBody>
        </p:sp>
        <p:sp>
          <p:nvSpPr>
            <p:cNvPr id="64" name="pg64"/>
            <p:cNvSpPr/>
            <p:nvPr/>
          </p:nvSpPr>
          <p:spPr>
            <a:xfrm>
              <a:off x="8223851" y="173846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5" name="tx65"/>
            <p:cNvSpPr/>
            <p:nvPr/>
          </p:nvSpPr>
          <p:spPr>
            <a:xfrm>
              <a:off x="8246711" y="178000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95%</a:t>
              </a:r>
            </a:p>
          </p:txBody>
        </p:sp>
        <p:sp>
          <p:nvSpPr>
            <p:cNvPr id="66" name="pg66"/>
            <p:cNvSpPr/>
            <p:nvPr/>
          </p:nvSpPr>
          <p:spPr>
            <a:xfrm>
              <a:off x="8356446" y="226580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7" name="tx67"/>
            <p:cNvSpPr/>
            <p:nvPr/>
          </p:nvSpPr>
          <p:spPr>
            <a:xfrm>
              <a:off x="8379306" y="230734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93%</a:t>
              </a:r>
            </a:p>
          </p:txBody>
        </p:sp>
        <p:sp>
          <p:nvSpPr>
            <p:cNvPr id="68" name="pg68"/>
            <p:cNvSpPr/>
            <p:nvPr/>
          </p:nvSpPr>
          <p:spPr>
            <a:xfrm>
              <a:off x="8338449" y="253020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61309" y="257174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86%</a:t>
              </a:r>
            </a:p>
          </p:txBody>
        </p:sp>
        <p:sp>
          <p:nvSpPr>
            <p:cNvPr id="70" name="pl7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1" name="rc71"/>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2" name="tx72"/>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 name="tx74"/>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5" name="tx75"/>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6" name="tx76"/>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7" name="tx77"/>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 name="tx78"/>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9" name="tx79"/>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 name="tx80"/>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1" name="tx81"/>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2" name="tx82"/>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3" name="tx83"/>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4" name="tx84"/>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5" name="tx85"/>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6" name="tx86"/>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7" name="tx87"/>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8" name="tx88"/>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9" name="tx89"/>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0" name="tx90"/>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1" name="tx91"/>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2" name="tx92"/>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4" name="tx9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5" name="tx95"/>
            <p:cNvSpPr/>
            <p:nvPr/>
          </p:nvSpPr>
          <p:spPr>
            <a:xfrm>
              <a:off x="3407953" y="401416"/>
              <a:ext cx="30157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Viet Nam, 2000-2025</a:t>
              </a:r>
            </a:p>
          </p:txBody>
        </p:sp>
        <p:sp>
          <p:nvSpPr>
            <p:cNvPr id="96" name="tx9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7" name="tx9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IPVC had the lowest coverage of all vaccines (86%), followed by IPV1 (93%).
Coverage of 7 vaccines increased (DTP3, HEPB3, HIB3, IPV1, MCV1, MCV2 and RUBELLA) compared to respective coverage in 2019.
Coverage of 8 vaccines were the same (DTP3, HEPB3, HIB3, IPV1, IPVC, MCV1, MCV2 and RUBELLA)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46732" y="932216"/>
              <a:ext cx="577731" cy="0"/>
            </a:xfrm>
            <a:custGeom>
              <a:avLst/>
              <a:pathLst>
                <a:path w="577731" h="0">
                  <a:moveTo>
                    <a:pt x="0" y="0"/>
                  </a:moveTo>
                  <a:lnTo>
                    <a:pt x="0" y="0"/>
                  </a:lnTo>
                  <a:lnTo>
                    <a:pt x="505514" y="0"/>
                  </a:lnTo>
                  <a:lnTo>
                    <a:pt x="505514"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20" name="pl20"/>
            <p:cNvSpPr/>
            <p:nvPr/>
          </p:nvSpPr>
          <p:spPr>
            <a:xfrm>
              <a:off x="7269000" y="1385547"/>
              <a:ext cx="1372111" cy="0"/>
            </a:xfrm>
            <a:custGeom>
              <a:avLst/>
              <a:pathLst>
                <a:path w="1372111" h="0">
                  <a:moveTo>
                    <a:pt x="0" y="0"/>
                  </a:moveTo>
                  <a:lnTo>
                    <a:pt x="505514" y="0"/>
                  </a:lnTo>
                  <a:lnTo>
                    <a:pt x="866596" y="0"/>
                  </a:lnTo>
                  <a:lnTo>
                    <a:pt x="1155462" y="0"/>
                  </a:lnTo>
                  <a:lnTo>
                    <a:pt x="1155462" y="0"/>
                  </a:lnTo>
                  <a:lnTo>
                    <a:pt x="1372111" y="0"/>
                  </a:lnTo>
                  <a:lnTo>
                    <a:pt x="1372111" y="0"/>
                  </a:lnTo>
                </a:path>
              </a:pathLst>
            </a:custGeom>
            <a:ln w="116535" cap="flat">
              <a:solidFill>
                <a:srgbClr val="E8E8E8">
                  <a:alpha val="100000"/>
                </a:srgbClr>
              </a:solidFill>
              <a:prstDash val="solid"/>
              <a:round/>
            </a:ln>
          </p:spPr>
          <p:txBody>
            <a:bodyPr/>
            <a:lstStyle/>
            <a:p/>
          </p:txBody>
        </p:sp>
        <p:sp>
          <p:nvSpPr>
            <p:cNvPr id="21" name="pl21"/>
            <p:cNvSpPr/>
            <p:nvPr/>
          </p:nvSpPr>
          <p:spPr>
            <a:xfrm>
              <a:off x="6185754" y="1838878"/>
              <a:ext cx="2310924" cy="0"/>
            </a:xfrm>
            <a:custGeom>
              <a:avLst/>
              <a:pathLst>
                <a:path w="2310924" h="0">
                  <a:moveTo>
                    <a:pt x="0" y="0"/>
                  </a:moveTo>
                  <a:lnTo>
                    <a:pt x="1299895" y="0"/>
                  </a:lnTo>
                  <a:lnTo>
                    <a:pt x="1733193" y="0"/>
                  </a:lnTo>
                  <a:lnTo>
                    <a:pt x="1877626" y="0"/>
                  </a:lnTo>
                  <a:lnTo>
                    <a:pt x="2094275" y="0"/>
                  </a:lnTo>
                  <a:lnTo>
                    <a:pt x="2310924" y="0"/>
                  </a:lnTo>
                  <a:lnTo>
                    <a:pt x="2310924" y="0"/>
                  </a:lnTo>
                </a:path>
              </a:pathLst>
            </a:custGeom>
            <a:ln w="116535" cap="flat">
              <a:solidFill>
                <a:srgbClr val="E8E8E8">
                  <a:alpha val="100000"/>
                </a:srgbClr>
              </a:solidFill>
              <a:prstDash val="solid"/>
              <a:round/>
            </a:ln>
          </p:spPr>
          <p:txBody>
            <a:bodyPr/>
            <a:lstStyle/>
            <a:p/>
          </p:txBody>
        </p:sp>
        <p:sp>
          <p:nvSpPr>
            <p:cNvPr id="22" name="pl22"/>
            <p:cNvSpPr/>
            <p:nvPr/>
          </p:nvSpPr>
          <p:spPr>
            <a:xfrm>
              <a:off x="6185754" y="2292210"/>
              <a:ext cx="2310924" cy="0"/>
            </a:xfrm>
            <a:custGeom>
              <a:avLst/>
              <a:pathLst>
                <a:path w="2310924" h="0">
                  <a:moveTo>
                    <a:pt x="0" y="0"/>
                  </a:moveTo>
                  <a:lnTo>
                    <a:pt x="1299895" y="0"/>
                  </a:lnTo>
                  <a:lnTo>
                    <a:pt x="1733193" y="0"/>
                  </a:lnTo>
                  <a:lnTo>
                    <a:pt x="1877626" y="0"/>
                  </a:lnTo>
                  <a:lnTo>
                    <a:pt x="2094275" y="0"/>
                  </a:lnTo>
                  <a:lnTo>
                    <a:pt x="2310924" y="0"/>
                  </a:lnTo>
                  <a:lnTo>
                    <a:pt x="2310924"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2745541"/>
              <a:ext cx="649947" cy="0"/>
            </a:xfrm>
            <a:custGeom>
              <a:avLst/>
              <a:pathLst>
                <a:path w="649947" h="0">
                  <a:moveTo>
                    <a:pt x="0" y="0"/>
                  </a:moveTo>
                  <a:lnTo>
                    <a:pt x="0" y="0"/>
                  </a:lnTo>
                  <a:lnTo>
                    <a:pt x="144432" y="0"/>
                  </a:lnTo>
                  <a:lnTo>
                    <a:pt x="361082" y="0"/>
                  </a:lnTo>
                  <a:lnTo>
                    <a:pt x="361082" y="0"/>
                  </a:lnTo>
                  <a:lnTo>
                    <a:pt x="649947"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6185754" y="3198872"/>
              <a:ext cx="2310924" cy="0"/>
            </a:xfrm>
            <a:custGeom>
              <a:avLst/>
              <a:pathLst>
                <a:path w="2310924" h="0">
                  <a:moveTo>
                    <a:pt x="0" y="0"/>
                  </a:moveTo>
                  <a:lnTo>
                    <a:pt x="1299895" y="0"/>
                  </a:lnTo>
                  <a:lnTo>
                    <a:pt x="1733193" y="0"/>
                  </a:lnTo>
                  <a:lnTo>
                    <a:pt x="1877626" y="0"/>
                  </a:lnTo>
                  <a:lnTo>
                    <a:pt x="2094275" y="0"/>
                  </a:lnTo>
                  <a:lnTo>
                    <a:pt x="2310924" y="0"/>
                  </a:lnTo>
                  <a:lnTo>
                    <a:pt x="2310924" y="0"/>
                  </a:lnTo>
                </a:path>
              </a:pathLst>
            </a:custGeom>
            <a:ln w="116535" cap="flat">
              <a:solidFill>
                <a:srgbClr val="E8E8E8">
                  <a:alpha val="100000"/>
                </a:srgbClr>
              </a:solidFill>
              <a:prstDash val="solid"/>
              <a:round/>
            </a:ln>
          </p:spPr>
          <p:txBody>
            <a:bodyPr/>
            <a:lstStyle/>
            <a:p/>
          </p:txBody>
        </p:sp>
        <p:sp>
          <p:nvSpPr>
            <p:cNvPr id="25" name="pl25"/>
            <p:cNvSpPr/>
            <p:nvPr/>
          </p:nvSpPr>
          <p:spPr>
            <a:xfrm>
              <a:off x="6763485" y="3652203"/>
              <a:ext cx="1444328" cy="0"/>
            </a:xfrm>
            <a:custGeom>
              <a:avLst/>
              <a:pathLst>
                <a:path w="1444328" h="0">
                  <a:moveTo>
                    <a:pt x="0" y="0"/>
                  </a:moveTo>
                  <a:lnTo>
                    <a:pt x="505514" y="0"/>
                  </a:lnTo>
                  <a:lnTo>
                    <a:pt x="866596" y="0"/>
                  </a:lnTo>
                  <a:lnTo>
                    <a:pt x="1083246" y="0"/>
                  </a:lnTo>
                  <a:lnTo>
                    <a:pt x="1155462" y="0"/>
                  </a:lnTo>
                  <a:lnTo>
                    <a:pt x="1444328" y="0"/>
                  </a:lnTo>
                  <a:lnTo>
                    <a:pt x="1444328" y="0"/>
                  </a:lnTo>
                </a:path>
              </a:pathLst>
            </a:custGeom>
            <a:ln w="116535" cap="flat">
              <a:solidFill>
                <a:srgbClr val="E8E8E8">
                  <a:alpha val="100000"/>
                </a:srgbClr>
              </a:solidFill>
              <a:prstDash val="solid"/>
              <a:round/>
            </a:ln>
          </p:spPr>
          <p:txBody>
            <a:bodyPr/>
            <a:lstStyle/>
            <a:p/>
          </p:txBody>
        </p:sp>
        <p:sp>
          <p:nvSpPr>
            <p:cNvPr id="26" name="pl26"/>
            <p:cNvSpPr/>
            <p:nvPr/>
          </p:nvSpPr>
          <p:spPr>
            <a:xfrm>
              <a:off x="7413433" y="4105534"/>
              <a:ext cx="1155462" cy="0"/>
            </a:xfrm>
            <a:custGeom>
              <a:avLst/>
              <a:pathLst>
                <a:path w="1155462" h="0">
                  <a:moveTo>
                    <a:pt x="0" y="0"/>
                  </a:moveTo>
                  <a:lnTo>
                    <a:pt x="433298" y="0"/>
                  </a:lnTo>
                  <a:lnTo>
                    <a:pt x="505514" y="0"/>
                  </a:lnTo>
                  <a:lnTo>
                    <a:pt x="938813" y="0"/>
                  </a:lnTo>
                  <a:lnTo>
                    <a:pt x="1083246" y="0"/>
                  </a:lnTo>
                  <a:lnTo>
                    <a:pt x="1155462" y="0"/>
                  </a:lnTo>
                  <a:lnTo>
                    <a:pt x="1155462" y="0"/>
                  </a:lnTo>
                </a:path>
              </a:pathLst>
            </a:custGeom>
            <a:ln w="116535" cap="flat">
              <a:solidFill>
                <a:srgbClr val="E8E8E8">
                  <a:alpha val="100000"/>
                </a:srgbClr>
              </a:solidFill>
              <a:prstDash val="solid"/>
              <a:round/>
            </a:ln>
          </p:spPr>
          <p:txBody>
            <a:bodyPr/>
            <a:lstStyle/>
            <a:p/>
          </p:txBody>
        </p:sp>
        <p:sp>
          <p:nvSpPr>
            <p:cNvPr id="27" name="pl27"/>
            <p:cNvSpPr/>
            <p:nvPr/>
          </p:nvSpPr>
          <p:spPr>
            <a:xfrm>
              <a:off x="7341217" y="4558865"/>
              <a:ext cx="1011029" cy="0"/>
            </a:xfrm>
            <a:custGeom>
              <a:avLst/>
              <a:pathLst>
                <a:path w="1011029" h="0">
                  <a:moveTo>
                    <a:pt x="0" y="0"/>
                  </a:moveTo>
                  <a:lnTo>
                    <a:pt x="288865" y="0"/>
                  </a:lnTo>
                  <a:lnTo>
                    <a:pt x="361082" y="0"/>
                  </a:lnTo>
                  <a:lnTo>
                    <a:pt x="794380" y="0"/>
                  </a:lnTo>
                  <a:lnTo>
                    <a:pt x="866596" y="0"/>
                  </a:lnTo>
                  <a:lnTo>
                    <a:pt x="1011029"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7341217" y="5012197"/>
              <a:ext cx="1011029" cy="0"/>
            </a:xfrm>
            <a:custGeom>
              <a:avLst/>
              <a:pathLst>
                <a:path w="1011029" h="0">
                  <a:moveTo>
                    <a:pt x="0" y="0"/>
                  </a:moveTo>
                  <a:lnTo>
                    <a:pt x="288865" y="0"/>
                  </a:lnTo>
                  <a:lnTo>
                    <a:pt x="361082" y="0"/>
                  </a:lnTo>
                  <a:lnTo>
                    <a:pt x="794380" y="0"/>
                  </a:lnTo>
                  <a:lnTo>
                    <a:pt x="866596" y="0"/>
                  </a:lnTo>
                  <a:lnTo>
                    <a:pt x="1011029" y="0"/>
                  </a:lnTo>
                  <a:lnTo>
                    <a:pt x="1011029" y="0"/>
                  </a:lnTo>
                </a:path>
              </a:pathLst>
            </a:custGeom>
            <a:ln w="116535" cap="flat">
              <a:solidFill>
                <a:srgbClr val="E8E8E8">
                  <a:alpha val="100000"/>
                </a:srgbClr>
              </a:solidFill>
              <a:prstDash val="solid"/>
              <a:round/>
            </a:ln>
          </p:spPr>
          <p:txBody>
            <a:bodyPr/>
            <a:lstStyle/>
            <a:p/>
          </p:txBody>
        </p:sp>
        <p:sp>
          <p:nvSpPr>
            <p:cNvPr id="29" name="pt29"/>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84223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84223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26450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18125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1444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18125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19228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0893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4785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04785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0893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9779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18125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5898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42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450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255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223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2558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3671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3109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3671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6169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361695"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361695"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856180"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391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43391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856180"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134016"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639531"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639531"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856180"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43391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700718"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5046"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145046"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89479"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89479"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89479"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72830"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8947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317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Viet Nam,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(96%) and 2024 (99%). DTP1 coverage remained the same in 2025 (99%) compared to 2024, and was higher than in 2019. In 2019-2025, DTP1 coverage was at it's lowest level in 2023 (80%).
In 2024, 0 vaccines had lower coverage than in 2019.
In 2025, 0 vaccines had lower coverage than in 2019.
In 2025, 0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1159863"/>
            </a:xfrm>
            <a:custGeom>
              <a:avLst/>
              <a:pathLst>
                <a:path w="6481656" h="1159863">
                  <a:moveTo>
                    <a:pt x="0" y="86989"/>
                  </a:moveTo>
                  <a:lnTo>
                    <a:pt x="259266" y="86989"/>
                  </a:lnTo>
                  <a:lnTo>
                    <a:pt x="518532" y="695918"/>
                  </a:lnTo>
                  <a:lnTo>
                    <a:pt x="777798" y="0"/>
                  </a:lnTo>
                  <a:lnTo>
                    <a:pt x="1037065" y="86989"/>
                  </a:lnTo>
                  <a:lnTo>
                    <a:pt x="1296331" y="115986"/>
                  </a:lnTo>
                  <a:lnTo>
                    <a:pt x="1555597" y="144982"/>
                  </a:lnTo>
                  <a:lnTo>
                    <a:pt x="1814863" y="202976"/>
                  </a:lnTo>
                  <a:lnTo>
                    <a:pt x="2074130" y="173979"/>
                  </a:lnTo>
                  <a:lnTo>
                    <a:pt x="2333396" y="86989"/>
                  </a:lnTo>
                  <a:lnTo>
                    <a:pt x="2592662" y="173979"/>
                  </a:lnTo>
                  <a:lnTo>
                    <a:pt x="2851928" y="115986"/>
                  </a:lnTo>
                  <a:lnTo>
                    <a:pt x="3111195" y="57993"/>
                  </a:lnTo>
                  <a:lnTo>
                    <a:pt x="3370461" y="1159863"/>
                  </a:lnTo>
                  <a:lnTo>
                    <a:pt x="3629727" y="115986"/>
                  </a:lnTo>
                  <a:lnTo>
                    <a:pt x="3888994" y="57993"/>
                  </a:lnTo>
                  <a:lnTo>
                    <a:pt x="4148260" y="86989"/>
                  </a:lnTo>
                  <a:lnTo>
                    <a:pt x="4407526" y="144982"/>
                  </a:lnTo>
                  <a:lnTo>
                    <a:pt x="4666792" y="695918"/>
                  </a:lnTo>
                  <a:lnTo>
                    <a:pt x="4926059" y="289965"/>
                  </a:lnTo>
                  <a:lnTo>
                    <a:pt x="5185325" y="144982"/>
                  </a:lnTo>
                  <a:lnTo>
                    <a:pt x="5444591" y="463945"/>
                  </a:lnTo>
                  <a:lnTo>
                    <a:pt x="5703857" y="231972"/>
                  </a:lnTo>
                  <a:lnTo>
                    <a:pt x="5963124" y="985884"/>
                  </a:lnTo>
                  <a:lnTo>
                    <a:pt x="6222390" y="57993"/>
                  </a:lnTo>
                  <a:lnTo>
                    <a:pt x="6481656" y="57993"/>
                  </a:lnTo>
                </a:path>
              </a:pathLst>
            </a:custGeom>
            <a:ln w="27101" cap="flat">
              <a:solidFill>
                <a:srgbClr val="F8766D">
                  <a:alpha val="100000"/>
                </a:srgbClr>
              </a:solidFill>
              <a:prstDash val="solid"/>
              <a:round/>
            </a:ln>
          </p:spPr>
          <p:txBody>
            <a:bodyPr/>
            <a:lstStyle/>
            <a:p/>
          </p:txBody>
        </p:sp>
        <p:sp>
          <p:nvSpPr>
            <p:cNvPr id="28" name="pl28"/>
            <p:cNvSpPr/>
            <p:nvPr/>
          </p:nvSpPr>
          <p:spPr>
            <a:xfrm>
              <a:off x="3253883" y="2157984"/>
              <a:ext cx="4666792" cy="2319727"/>
            </a:xfrm>
            <a:custGeom>
              <a:avLst/>
              <a:pathLst>
                <a:path w="4666792" h="2319727">
                  <a:moveTo>
                    <a:pt x="0" y="2319727"/>
                  </a:moveTo>
                  <a:lnTo>
                    <a:pt x="259266" y="28996"/>
                  </a:lnTo>
                  <a:lnTo>
                    <a:pt x="518532" y="57993"/>
                  </a:lnTo>
                  <a:lnTo>
                    <a:pt x="777798" y="0"/>
                  </a:lnTo>
                  <a:lnTo>
                    <a:pt x="1037065" y="144982"/>
                  </a:lnTo>
                  <a:lnTo>
                    <a:pt x="1296331" y="434948"/>
                  </a:lnTo>
                  <a:lnTo>
                    <a:pt x="1555597" y="347959"/>
                  </a:lnTo>
                  <a:lnTo>
                    <a:pt x="1814863" y="115986"/>
                  </a:lnTo>
                  <a:lnTo>
                    <a:pt x="2074130" y="173979"/>
                  </a:lnTo>
                  <a:lnTo>
                    <a:pt x="2333396" y="86989"/>
                  </a:lnTo>
                  <a:lnTo>
                    <a:pt x="2592662" y="144982"/>
                  </a:lnTo>
                  <a:lnTo>
                    <a:pt x="2851928" y="231972"/>
                  </a:lnTo>
                  <a:lnTo>
                    <a:pt x="3111195" y="173979"/>
                  </a:lnTo>
                  <a:lnTo>
                    <a:pt x="3370461" y="144982"/>
                  </a:lnTo>
                  <a:lnTo>
                    <a:pt x="3629727" y="376955"/>
                  </a:lnTo>
                  <a:lnTo>
                    <a:pt x="3888994" y="492942"/>
                  </a:lnTo>
                  <a:lnTo>
                    <a:pt x="4148260" y="347959"/>
                  </a:lnTo>
                  <a:lnTo>
                    <a:pt x="4407526" y="86989"/>
                  </a:lnTo>
                  <a:lnTo>
                    <a:pt x="4666792" y="86989"/>
                  </a:lnTo>
                </a:path>
              </a:pathLst>
            </a:custGeom>
            <a:ln w="27101" cap="flat">
              <a:solidFill>
                <a:srgbClr val="00BFC4">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1486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220659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217760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3215506" y="443933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37028" y="2123563"/>
              <a:ext cx="242914" cy="59418"/>
            </a:xfrm>
            <a:custGeom>
              <a:avLst/>
              <a:pathLst>
                <a:path w="242914" h="59418">
                  <a:moveTo>
                    <a:pt x="242914" y="0"/>
                  </a:moveTo>
                  <a:lnTo>
                    <a:pt x="0" y="59418"/>
                  </a:lnTo>
                </a:path>
              </a:pathLst>
            </a:custGeom>
          </p:spPr>
          <p:txBody>
            <a:bodyPr/>
            <a:lstStyle/>
            <a:p/>
          </p:txBody>
        </p:sp>
        <p:sp>
          <p:nvSpPr>
            <p:cNvPr id="35" name="pl35"/>
            <p:cNvSpPr/>
            <p:nvPr/>
          </p:nvSpPr>
          <p:spPr>
            <a:xfrm>
              <a:off x="7934331" y="2250268"/>
              <a:ext cx="245610" cy="95230"/>
            </a:xfrm>
            <a:custGeom>
              <a:avLst/>
              <a:pathLst>
                <a:path w="245610" h="95230">
                  <a:moveTo>
                    <a:pt x="245610" y="95230"/>
                  </a:moveTo>
                  <a:lnTo>
                    <a:pt x="0" y="0"/>
                  </a:lnTo>
                </a:path>
              </a:pathLst>
            </a:custGeom>
          </p:spPr>
          <p:txBody>
            <a:bodyPr/>
            <a:lstStyle/>
            <a:p/>
          </p:txBody>
        </p:sp>
        <p:sp>
          <p:nvSpPr>
            <p:cNvPr id="36" name="pg36"/>
            <p:cNvSpPr/>
            <p:nvPr/>
          </p:nvSpPr>
          <p:spPr>
            <a:xfrm>
              <a:off x="8111362" y="201396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7" name="tx37"/>
            <p:cNvSpPr/>
            <p:nvPr/>
          </p:nvSpPr>
          <p:spPr>
            <a:xfrm>
              <a:off x="8134222" y="205480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38" name="pg38"/>
            <p:cNvSpPr/>
            <p:nvPr/>
          </p:nvSpPr>
          <p:spPr>
            <a:xfrm>
              <a:off x="8111362" y="228612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9" name="tx39"/>
            <p:cNvSpPr/>
            <p:nvPr/>
          </p:nvSpPr>
          <p:spPr>
            <a:xfrm>
              <a:off x="8134222" y="232697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95%</a:t>
              </a:r>
            </a:p>
          </p:txBody>
        </p:sp>
        <p:sp>
          <p:nvSpPr>
            <p:cNvPr id="40" name="pg40"/>
            <p:cNvSpPr/>
            <p:nvPr/>
          </p:nvSpPr>
          <p:spPr>
            <a:xfrm>
              <a:off x="1142075" y="219477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187795" y="223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96</a:t>
              </a:r>
            </a:p>
          </p:txBody>
        </p:sp>
        <p:sp>
          <p:nvSpPr>
            <p:cNvPr id="42" name="pg42"/>
            <p:cNvSpPr/>
            <p:nvPr/>
          </p:nvSpPr>
          <p:spPr>
            <a:xfrm>
              <a:off x="2958445" y="445537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3004165" y="4499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18</a:t>
              </a:r>
            </a:p>
          </p:txBody>
        </p:sp>
        <p:sp>
          <p:nvSpPr>
            <p:cNvPr id="44" name="tx44"/>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64607"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000730"/>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7" name="tx6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8" name="tx6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69" name="tx69"/>
            <p:cNvSpPr/>
            <p:nvPr/>
          </p:nvSpPr>
          <p:spPr>
            <a:xfrm>
              <a:off x="4146998" y="1705910"/>
              <a:ext cx="158423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Viet Nam, 2000-2025</a:t>
              </a:r>
            </a:p>
          </p:txBody>
        </p:sp>
        <p:sp>
          <p:nvSpPr>
            <p:cNvPr id="70" name="tx7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2" name="tx7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3" name="tx73"/>
            <p:cNvSpPr/>
            <p:nvPr/>
          </p:nvSpPr>
          <p:spPr>
            <a:xfrm>
              <a:off x="2638824" y="6586855"/>
              <a:ext cx="64355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 and HPVc).</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Viet Nam has 2 out of the 4 SDG vaccines.
In 2025, Viet Nam had achieved at least 90% coverage of 2 out of the 4 vaccines.</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Viet Nam met the 90% SDG coverage target for all SDG vaccines.</a:t>
            </a:r>
          </a:p>
        </p:txBody>
      </p:sp>
      <p:grpSp xmlns:pic="http://schemas.openxmlformats.org/drawingml/2006/picture">
        <p:nvGrpSpPr>
          <p:cNvPr id="76" name=""/>
          <p:cNvGrpSpPr/>
          <p:nvPr/>
        </p:nvGrpSpPr>
        <p:grpSpPr>
          <a:xfrm>
            <a:off x="292608" y="914400"/>
            <a:ext cx="8595360" cy="28575"/>
            <a:chOff x="292608" y="914400"/>
            <a:chExt cx="8595360" cy="28575"/>
          </a:xfrm>
        </p:grpSpPr>
        <p:sp>
          <p:nvSpPr>
            <p:cNvPr id="7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97% between 2024 and 2025.
• There were there were approximately the same number of zero-dose children in 2025. This leaves 13,000 children without vaccination, vulnerable to vaccine-preventable diseases and a further 26,000 with incomplete protection.
• Viet Nam accounted for 0.7% of zero-dose children in East Asia and the Pacific (EAPR) and 0.1% of zero-dose children globally.
• MCV1 coverage remained constant at 98% between 2024 and 2025. There were 26,000 children who missed out on the first measles vaccination.
• MCV2 coverage remained constant at 95% between 2024 and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Viet Nam,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Viet Nam.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P7TF5XRZ5TZD-1674051314-8180</_dlc_DocId>
    <_dlc_DocIdUrl xmlns="5ce71423-0d49-4a04-8822-86064e799dcd">
      <Url>https://unicef.sharepoint.com/teams/DAPM-DataComm/_layouts/15/DocIdRedir.aspx?ID=P7TF5XRZ5TZD-1674051314-8180</Url>
      <Description>P7TF5XRZ5TZD-1674051314-8180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8BD48AB-5B1C-4D47-B3A2-4C8399DBA1E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d4a789a3-d843-4d8b-aae9-6068a09c4ac9</vt:lpwstr>
  </property>
</Properties>
</file>