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83e9f6a46452e5f326b6ba33a4464aea2f542d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22b33c9f78ecb6acdcff8b7d8e104f8d4df1205.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627d41eb2d4951dde2f1c343952f96b5bad450c.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3254485"/>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1578050"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188910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220015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251120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282225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313331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344436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755416"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68" y="2210379"/>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2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7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3755416"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4066468"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2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4688573"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25"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531067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5621730"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5932782"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6243834"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6554887"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6865939"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7176991"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7488044"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7799096"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8110148"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8421201"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8732253"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6554887" y="4037565"/>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48" name="rc148"/>
            <p:cNvSpPr/>
            <p:nvPr/>
          </p:nvSpPr>
          <p:spPr>
            <a:xfrm>
              <a:off x="6865939"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7176991"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799096" y="429859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429859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955945"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126699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1578050"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1889102"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2200154"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251120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2822259"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3133311"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3444364"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3755416"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4066468"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437752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4688573"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499962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531067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30"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5932782"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624383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655488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6865939"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717699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748804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7799096"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8110148"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842120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8732253"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955945"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1266997"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1578050"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8" name="rc188"/>
            <p:cNvSpPr/>
            <p:nvPr/>
          </p:nvSpPr>
          <p:spPr>
            <a:xfrm>
              <a:off x="1889102"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2200154"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2511207" y="508167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1" name="rc191"/>
            <p:cNvSpPr/>
            <p:nvPr/>
          </p:nvSpPr>
          <p:spPr>
            <a:xfrm>
              <a:off x="2822259" y="5081671"/>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2" name="rc192"/>
            <p:cNvSpPr/>
            <p:nvPr/>
          </p:nvSpPr>
          <p:spPr>
            <a:xfrm>
              <a:off x="3133311" y="5081671"/>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3" name="rc193"/>
            <p:cNvSpPr/>
            <p:nvPr/>
          </p:nvSpPr>
          <p:spPr>
            <a:xfrm>
              <a:off x="3444364" y="5081671"/>
              <a:ext cx="311052"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4" name="rc194"/>
            <p:cNvSpPr/>
            <p:nvPr/>
          </p:nvSpPr>
          <p:spPr>
            <a:xfrm>
              <a:off x="3755416" y="5081671"/>
              <a:ext cx="311052" cy="26102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95" name="rc195"/>
            <p:cNvSpPr/>
            <p:nvPr/>
          </p:nvSpPr>
          <p:spPr>
            <a:xfrm>
              <a:off x="4066468" y="5081671"/>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6" name="rc196"/>
            <p:cNvSpPr/>
            <p:nvPr/>
          </p:nvSpPr>
          <p:spPr>
            <a:xfrm>
              <a:off x="437752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4688573"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4999625"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31067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621730"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932782"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34"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55488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39"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717699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488044"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7799096"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8110148"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842120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732253"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6243834"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887"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39"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7176991"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5" name="rc215"/>
            <p:cNvSpPr/>
            <p:nvPr/>
          </p:nvSpPr>
          <p:spPr>
            <a:xfrm>
              <a:off x="7488044"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7799096"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8110148"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8421201"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9" name="rc219"/>
            <p:cNvSpPr/>
            <p:nvPr/>
          </p:nvSpPr>
          <p:spPr>
            <a:xfrm>
              <a:off x="8732253"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2822259"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1" name="rc221"/>
            <p:cNvSpPr/>
            <p:nvPr/>
          </p:nvSpPr>
          <p:spPr>
            <a:xfrm>
              <a:off x="3133311"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3444364"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3755416"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4" name="rc224"/>
            <p:cNvSpPr/>
            <p:nvPr/>
          </p:nvSpPr>
          <p:spPr>
            <a:xfrm>
              <a:off x="4066468"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437752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4688573"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499962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531067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5621730"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5932782"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624383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655488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39"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4" name="rc234"/>
            <p:cNvSpPr/>
            <p:nvPr/>
          </p:nvSpPr>
          <p:spPr>
            <a:xfrm>
              <a:off x="717699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748804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7799096"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8110148"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842120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8732253"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0" name="rc240"/>
            <p:cNvSpPr/>
            <p:nvPr/>
          </p:nvSpPr>
          <p:spPr>
            <a:xfrm>
              <a:off x="5310677" y="377653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1" name="rc241"/>
            <p:cNvSpPr/>
            <p:nvPr/>
          </p:nvSpPr>
          <p:spPr>
            <a:xfrm>
              <a:off x="5621730"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2" name="rc242"/>
            <p:cNvSpPr/>
            <p:nvPr/>
          </p:nvSpPr>
          <p:spPr>
            <a:xfrm>
              <a:off x="5932782" y="377653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3" name="rc243"/>
            <p:cNvSpPr/>
            <p:nvPr/>
          </p:nvSpPr>
          <p:spPr>
            <a:xfrm>
              <a:off x="6243834"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6554887" y="377653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5" name="rc245"/>
            <p:cNvSpPr/>
            <p:nvPr/>
          </p:nvSpPr>
          <p:spPr>
            <a:xfrm>
              <a:off x="6865939" y="3776538"/>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46" name="rc246"/>
            <p:cNvSpPr/>
            <p:nvPr/>
          </p:nvSpPr>
          <p:spPr>
            <a:xfrm>
              <a:off x="7176991"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7" name="rc247"/>
            <p:cNvSpPr/>
            <p:nvPr/>
          </p:nvSpPr>
          <p:spPr>
            <a:xfrm>
              <a:off x="7488044" y="377653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8" name="rc248"/>
            <p:cNvSpPr/>
            <p:nvPr/>
          </p:nvSpPr>
          <p:spPr>
            <a:xfrm>
              <a:off x="7799096" y="3776538"/>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9" name="rc249"/>
            <p:cNvSpPr/>
            <p:nvPr/>
          </p:nvSpPr>
          <p:spPr>
            <a:xfrm>
              <a:off x="8110148"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0" name="rc250"/>
            <p:cNvSpPr/>
            <p:nvPr/>
          </p:nvSpPr>
          <p:spPr>
            <a:xfrm>
              <a:off x="8421201"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8732253"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7176991" y="534269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44" y="534269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4" name="rc254"/>
            <p:cNvSpPr/>
            <p:nvPr/>
          </p:nvSpPr>
          <p:spPr>
            <a:xfrm>
              <a:off x="7799096" y="534269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5" name="rc255"/>
            <p:cNvSpPr/>
            <p:nvPr/>
          </p:nvSpPr>
          <p:spPr>
            <a:xfrm>
              <a:off x="8110148" y="534269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6" name="rc256"/>
            <p:cNvSpPr/>
            <p:nvPr/>
          </p:nvSpPr>
          <p:spPr>
            <a:xfrm>
              <a:off x="8421201" y="534269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8732253" y="534269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8" name="tx258"/>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2585350"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4" name="tx264"/>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7" name="tx267"/>
            <p:cNvSpPr/>
            <p:nvPr/>
          </p:nvSpPr>
          <p:spPr>
            <a:xfrm>
              <a:off x="382955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445166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5695873"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600692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662903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725113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227429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289640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3829559"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4140611"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445166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476271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5695873"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600692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4" name="tx304"/>
            <p:cNvSpPr/>
            <p:nvPr/>
          </p:nvSpPr>
          <p:spPr>
            <a:xfrm>
              <a:off x="725113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9" name="tx309"/>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227429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289640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3829559"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4140611"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445166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476271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5695873"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600692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0" name="tx330"/>
            <p:cNvSpPr/>
            <p:nvPr/>
          </p:nvSpPr>
          <p:spPr>
            <a:xfrm>
              <a:off x="725113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7" name="tx337"/>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227429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289640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351850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382955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4140611"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5695873"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6006925"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4" name="tx354"/>
            <p:cNvSpPr/>
            <p:nvPr/>
          </p:nvSpPr>
          <p:spPr>
            <a:xfrm>
              <a:off x="725113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5" name="tx355"/>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9" name="tx359"/>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351850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5695873"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8" name="tx378"/>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3829559"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4" name="tx384"/>
            <p:cNvSpPr/>
            <p:nvPr/>
          </p:nvSpPr>
          <p:spPr>
            <a:xfrm>
              <a:off x="414061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445166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476271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600692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631797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725113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6" name="tx396"/>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9" name="tx399"/>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0" name="tx400"/>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1" name="tx401"/>
            <p:cNvSpPr/>
            <p:nvPr/>
          </p:nvSpPr>
          <p:spPr>
            <a:xfrm>
              <a:off x="7251134"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2" name="tx402"/>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6" name="tx406"/>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8" name="tx408"/>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9" name="tx409"/>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0" name="tx410"/>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4" name="tx414"/>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227429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6" name="tx416"/>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2896402"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0" name="tx420"/>
            <p:cNvSpPr/>
            <p:nvPr/>
          </p:nvSpPr>
          <p:spPr>
            <a:xfrm>
              <a:off x="3829559"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1" name="tx421"/>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4451664"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5" name="tx425"/>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6006925"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0" name="tx430"/>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1" name="tx431"/>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9" name="tx439"/>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0" name="tx440"/>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227429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3" name="tx443"/>
            <p:cNvSpPr/>
            <p:nvPr/>
          </p:nvSpPr>
          <p:spPr>
            <a:xfrm>
              <a:off x="2896402"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44" name="tx444"/>
            <p:cNvSpPr/>
            <p:nvPr/>
          </p:nvSpPr>
          <p:spPr>
            <a:xfrm>
              <a:off x="4451664"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6006925"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1" name="tx461"/>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7272228"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3" name="tx463"/>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4" name="tx464"/>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7" name="tx467"/>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9" name="tx469"/>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0" name="tx470"/>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1" name="tx471"/>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2" name="tx472"/>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3" name="tx473"/>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4" name="tx474"/>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5" name="tx475"/>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6" name="tx476"/>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7" name="tx477"/>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1" name="tx481"/>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2" name="tx482"/>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5695873"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9" name="tx489"/>
            <p:cNvSpPr/>
            <p:nvPr/>
          </p:nvSpPr>
          <p:spPr>
            <a:xfrm>
              <a:off x="6006925" y="386692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0" name="tx490"/>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6629030"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2" name="tx492"/>
            <p:cNvSpPr/>
            <p:nvPr/>
          </p:nvSpPr>
          <p:spPr>
            <a:xfrm>
              <a:off x="7251134"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3" name="tx493"/>
            <p:cNvSpPr/>
            <p:nvPr/>
          </p:nvSpPr>
          <p:spPr>
            <a:xfrm>
              <a:off x="7873239"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94" name="tx494"/>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95" name="tx495"/>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6" name="tx496"/>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7" name="tx497"/>
            <p:cNvSpPr/>
            <p:nvPr/>
          </p:nvSpPr>
          <p:spPr>
            <a:xfrm>
              <a:off x="727222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8" name="tx498"/>
            <p:cNvSpPr/>
            <p:nvPr/>
          </p:nvSpPr>
          <p:spPr>
            <a:xfrm>
              <a:off x="7583280"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9" name="tx499"/>
            <p:cNvSpPr/>
            <p:nvPr/>
          </p:nvSpPr>
          <p:spPr>
            <a:xfrm>
              <a:off x="789433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0" name="tx500"/>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1" name="tx501"/>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2" name="tx502"/>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3" name="tx503"/>
            <p:cNvSpPr/>
            <p:nvPr/>
          </p:nvSpPr>
          <p:spPr>
            <a:xfrm>
              <a:off x="4140611"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04" name="tx504"/>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05" name="tx505"/>
            <p:cNvSpPr/>
            <p:nvPr/>
          </p:nvSpPr>
          <p:spPr>
            <a:xfrm>
              <a:off x="3228548"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06" name="tx506"/>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07" name="tx507"/>
            <p:cNvSpPr/>
            <p:nvPr/>
          </p:nvSpPr>
          <p:spPr>
            <a:xfrm>
              <a:off x="3859704" y="5170739"/>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08" name="tx508"/>
            <p:cNvSpPr/>
            <p:nvPr/>
          </p:nvSpPr>
          <p:spPr>
            <a:xfrm>
              <a:off x="4161705" y="51720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09" name="tx509"/>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10" name="tx510"/>
            <p:cNvSpPr/>
            <p:nvPr/>
          </p:nvSpPr>
          <p:spPr>
            <a:xfrm>
              <a:off x="6940082"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11" name="tx511"/>
            <p:cNvSpPr/>
            <p:nvPr/>
          </p:nvSpPr>
          <p:spPr>
            <a:xfrm>
              <a:off x="7562187"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12" name="tx51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13" name="tx51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14" name="tx51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15" name="tx51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16" name="tx51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17" name="tx51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18" name="tx51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19" name="tx51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20" name="tx52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21" name="tx52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22" name="tx52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23" name="tx52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24" name="tx52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25" name="tx52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26" name="tx52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27" name="tx52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28" name="tx52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29" name="tx52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30" name="tx53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31" name="tx53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32" name="tx53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33" name="tx53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34" name="tx53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35" name="tx53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36" name="tx53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37" name="tx53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38" name="tx53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39" name="tx53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40" name="tx54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41" name="tx54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42" name="tx54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43" name="tx54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44" name="tx54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45" name="tx54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46" name="tx54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47" name="tx54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48" name="tx54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49" name="tx54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50" name="tx55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51" name="tx55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52" name="tx55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53" name="pic553"/>
            <p:cNvPicPr/>
            <p:nvPr/>
          </p:nvPicPr>
          <p:blipFill>
            <a:blip r:embed="rId2" cstate="print"/>
            <a:stretch>
              <a:fillRect/>
            </a:stretch>
          </p:blipFill>
          <p:spPr>
            <a:xfrm>
              <a:off x="4653227" y="5838594"/>
              <a:ext cx="2160000" cy="219455"/>
            </a:xfrm>
            <a:prstGeom prst="rect">
              <a:avLst/>
            </a:prstGeom>
          </p:spPr>
        </p:pic>
        <p:sp>
          <p:nvSpPr>
            <p:cNvPr id="554" name="pl55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5" name="pl55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6" name="pl55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7" name="pl55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8" name="pl55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9" name="pl55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0" name="pl56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1" name="pl56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2" name="pl56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3" name="pl56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4" name="pl56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5" name="pl56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6" name="tx56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67" name="tx56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68" name="tx56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69" name="tx56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70" name="tx57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71" name="tx57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72" name="tx572"/>
            <p:cNvSpPr/>
            <p:nvPr/>
          </p:nvSpPr>
          <p:spPr>
            <a:xfrm>
              <a:off x="924840" y="1332266"/>
              <a:ext cx="31498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Uzbekistan, 2000-2025</a:t>
              </a:r>
            </a:p>
          </p:txBody>
        </p:sp>
        <p:sp>
          <p:nvSpPr>
            <p:cNvPr id="573" name="tx57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74" name="tx57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75" name="tx57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14 (100%) vaccines in the schedule achieved coverage of 90% or more. Vaccine coverage ranged from 98% to 99%.
Since 2002, estimates have been made for 9 new vaccines. IPVC is the newest vaccine reported (2022), which achieved 99% coverage in 2025.
In 2025, Uzbekistan did not report any stockouts of vaccines or supplies.</a:t>
            </a:r>
          </a:p>
        </p:txBody>
      </p:sp>
      <p:sp>
        <p:nvSpPr>
          <p:cNvPr id="5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seven antigens, remained unchanged for six, and declined for one, indicating overall progress in routine immunization performance; 14 achieved at least 90% coverage.</a:t>
            </a:r>
          </a:p>
        </p:txBody>
      </p:sp>
      <p:grpSp xmlns:pic="http://schemas.openxmlformats.org/drawingml/2006/picture">
        <p:nvGrpSpPr>
          <p:cNvPr id="578" name=""/>
          <p:cNvGrpSpPr/>
          <p:nvPr/>
        </p:nvGrpSpPr>
        <p:grpSpPr>
          <a:xfrm>
            <a:off x="292608" y="1005840"/>
            <a:ext cx="8595360" cy="28575"/>
            <a:chOff x="292608" y="1005840"/>
            <a:chExt cx="8595360" cy="28575"/>
          </a:xfrm>
        </p:grpSpPr>
        <p:sp>
          <p:nvSpPr>
            <p:cNvPr id="57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8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59124"/>
            </a:xfrm>
            <a:custGeom>
              <a:avLst/>
              <a:pathLst>
                <a:path w="6481656" h="359124">
                  <a:moveTo>
                    <a:pt x="0" y="0"/>
                  </a:moveTo>
                  <a:lnTo>
                    <a:pt x="259266" y="0"/>
                  </a:lnTo>
                  <a:lnTo>
                    <a:pt x="518532" y="0"/>
                  </a:lnTo>
                  <a:lnTo>
                    <a:pt x="777798" y="0"/>
                  </a:lnTo>
                  <a:lnTo>
                    <a:pt x="1037065" y="0"/>
                  </a:lnTo>
                  <a:lnTo>
                    <a:pt x="1296331" y="0"/>
                  </a:lnTo>
                  <a:lnTo>
                    <a:pt x="1555597" y="119708"/>
                  </a:lnTo>
                  <a:lnTo>
                    <a:pt x="1814863" y="39902"/>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119708"/>
                  </a:lnTo>
                  <a:lnTo>
                    <a:pt x="5185325" y="119708"/>
                  </a:lnTo>
                  <a:lnTo>
                    <a:pt x="5444591" y="39902"/>
                  </a:lnTo>
                  <a:lnTo>
                    <a:pt x="5703857" y="0"/>
                  </a:lnTo>
                  <a:lnTo>
                    <a:pt x="5963124" y="0"/>
                  </a:lnTo>
                  <a:lnTo>
                    <a:pt x="6222390" y="359124"/>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59124"/>
            </a:xfrm>
            <a:custGeom>
              <a:avLst/>
              <a:pathLst>
                <a:path w="6481656" h="359124">
                  <a:moveTo>
                    <a:pt x="0" y="0"/>
                  </a:moveTo>
                  <a:lnTo>
                    <a:pt x="259266" y="0"/>
                  </a:lnTo>
                  <a:lnTo>
                    <a:pt x="518532" y="0"/>
                  </a:lnTo>
                  <a:lnTo>
                    <a:pt x="777798" y="39902"/>
                  </a:lnTo>
                  <a:lnTo>
                    <a:pt x="1037065" y="0"/>
                  </a:lnTo>
                  <a:lnTo>
                    <a:pt x="1296331" y="0"/>
                  </a:lnTo>
                  <a:lnTo>
                    <a:pt x="1555597" y="119708"/>
                  </a:lnTo>
                  <a:lnTo>
                    <a:pt x="1814863" y="119708"/>
                  </a:lnTo>
                  <a:lnTo>
                    <a:pt x="2074130" y="39902"/>
                  </a:lnTo>
                  <a:lnTo>
                    <a:pt x="2333396" y="39902"/>
                  </a:lnTo>
                  <a:lnTo>
                    <a:pt x="2592662" y="0"/>
                  </a:lnTo>
                  <a:lnTo>
                    <a:pt x="2851928" y="0"/>
                  </a:lnTo>
                  <a:lnTo>
                    <a:pt x="3111195" y="0"/>
                  </a:lnTo>
                  <a:lnTo>
                    <a:pt x="3370461" y="0"/>
                  </a:lnTo>
                  <a:lnTo>
                    <a:pt x="3629727" y="0"/>
                  </a:lnTo>
                  <a:lnTo>
                    <a:pt x="3888994" y="0"/>
                  </a:lnTo>
                  <a:lnTo>
                    <a:pt x="4148260" y="0"/>
                  </a:lnTo>
                  <a:lnTo>
                    <a:pt x="4407526" y="0"/>
                  </a:lnTo>
                  <a:lnTo>
                    <a:pt x="4666792" y="39902"/>
                  </a:lnTo>
                  <a:lnTo>
                    <a:pt x="4926059" y="119708"/>
                  </a:lnTo>
                  <a:lnTo>
                    <a:pt x="5185325" y="159610"/>
                  </a:lnTo>
                  <a:lnTo>
                    <a:pt x="5444591" y="39902"/>
                  </a:lnTo>
                  <a:lnTo>
                    <a:pt x="5703857" y="0"/>
                  </a:lnTo>
                  <a:lnTo>
                    <a:pt x="5963124" y="0"/>
                  </a:lnTo>
                  <a:lnTo>
                    <a:pt x="6222390" y="359124"/>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59610"/>
            </a:xfrm>
            <a:custGeom>
              <a:avLst/>
              <a:pathLst>
                <a:path w="6481656" h="159610">
                  <a:moveTo>
                    <a:pt x="0" y="0"/>
                  </a:moveTo>
                  <a:lnTo>
                    <a:pt x="259266" y="0"/>
                  </a:lnTo>
                  <a:lnTo>
                    <a:pt x="518532" y="79805"/>
                  </a:lnTo>
                  <a:lnTo>
                    <a:pt x="777798" y="0"/>
                  </a:lnTo>
                  <a:lnTo>
                    <a:pt x="1037065" y="39902"/>
                  </a:lnTo>
                  <a:lnTo>
                    <a:pt x="1296331" y="0"/>
                  </a:lnTo>
                  <a:lnTo>
                    <a:pt x="1555597" y="39902"/>
                  </a:lnTo>
                  <a:lnTo>
                    <a:pt x="1814863" y="39902"/>
                  </a:lnTo>
                  <a:lnTo>
                    <a:pt x="2074130" y="39902"/>
                  </a:lnTo>
                  <a:lnTo>
                    <a:pt x="2333396" y="159610"/>
                  </a:lnTo>
                  <a:lnTo>
                    <a:pt x="2592662" y="39902"/>
                  </a:lnTo>
                  <a:lnTo>
                    <a:pt x="2851928" y="0"/>
                  </a:lnTo>
                  <a:lnTo>
                    <a:pt x="3111195" y="0"/>
                  </a:lnTo>
                  <a:lnTo>
                    <a:pt x="3370461" y="79805"/>
                  </a:lnTo>
                  <a:lnTo>
                    <a:pt x="3629727" y="0"/>
                  </a:lnTo>
                  <a:lnTo>
                    <a:pt x="3888994" y="0"/>
                  </a:lnTo>
                  <a:lnTo>
                    <a:pt x="4148260" y="0"/>
                  </a:lnTo>
                  <a:lnTo>
                    <a:pt x="4407526" y="0"/>
                  </a:lnTo>
                  <a:lnTo>
                    <a:pt x="4666792" y="119708"/>
                  </a:lnTo>
                  <a:lnTo>
                    <a:pt x="4926059" y="39902"/>
                  </a:lnTo>
                  <a:lnTo>
                    <a:pt x="5185325" y="0"/>
                  </a:lnTo>
                  <a:lnTo>
                    <a:pt x="5444591" y="0"/>
                  </a:lnTo>
                  <a:lnTo>
                    <a:pt x="5703857" y="0"/>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3631147"/>
            </a:xfrm>
            <a:custGeom>
              <a:avLst/>
              <a:pathLst>
                <a:path w="6481656" h="3631147">
                  <a:moveTo>
                    <a:pt x="0" y="39902"/>
                  </a:moveTo>
                  <a:lnTo>
                    <a:pt x="259266" y="39902"/>
                  </a:lnTo>
                  <a:lnTo>
                    <a:pt x="518532" y="79805"/>
                  </a:lnTo>
                  <a:lnTo>
                    <a:pt x="777798" y="39902"/>
                  </a:lnTo>
                  <a:lnTo>
                    <a:pt x="1037065" y="0"/>
                  </a:lnTo>
                  <a:lnTo>
                    <a:pt x="1296331" y="718249"/>
                  </a:lnTo>
                  <a:lnTo>
                    <a:pt x="1555597" y="1436498"/>
                  </a:lnTo>
                  <a:lnTo>
                    <a:pt x="1814863" y="2194649"/>
                  </a:lnTo>
                  <a:lnTo>
                    <a:pt x="2074130" y="2912898"/>
                  </a:lnTo>
                  <a:lnTo>
                    <a:pt x="2333396" y="3631147"/>
                  </a:lnTo>
                  <a:lnTo>
                    <a:pt x="2592662" y="1795622"/>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295" y="1201458"/>
              <a:ext cx="244646" cy="110548"/>
            </a:xfrm>
            <a:custGeom>
              <a:avLst/>
              <a:pathLst>
                <a:path w="244646" h="110548">
                  <a:moveTo>
                    <a:pt x="244646" y="0"/>
                  </a:moveTo>
                  <a:lnTo>
                    <a:pt x="0" y="110548"/>
                  </a:lnTo>
                </a:path>
              </a:pathLst>
            </a:custGeom>
          </p:spPr>
          <p:txBody>
            <a:bodyPr/>
            <a:lstStyle/>
            <a:p/>
          </p:txBody>
        </p:sp>
        <p:sp>
          <p:nvSpPr>
            <p:cNvPr id="42" name="pl42"/>
            <p:cNvSpPr/>
            <p:nvPr/>
          </p:nvSpPr>
          <p:spPr>
            <a:xfrm>
              <a:off x="7927310" y="924941"/>
              <a:ext cx="252631" cy="383597"/>
            </a:xfrm>
            <a:custGeom>
              <a:avLst/>
              <a:pathLst>
                <a:path w="252631" h="383597">
                  <a:moveTo>
                    <a:pt x="252631" y="0"/>
                  </a:moveTo>
                  <a:lnTo>
                    <a:pt x="0" y="383597"/>
                  </a:lnTo>
                </a:path>
              </a:pathLst>
            </a:custGeom>
          </p:spPr>
          <p:txBody>
            <a:bodyPr/>
            <a:lstStyle/>
            <a:p/>
          </p:txBody>
        </p:sp>
        <p:sp>
          <p:nvSpPr>
            <p:cNvPr id="43" name="pl43"/>
            <p:cNvSpPr/>
            <p:nvPr/>
          </p:nvSpPr>
          <p:spPr>
            <a:xfrm>
              <a:off x="7936929" y="1363658"/>
              <a:ext cx="243012" cy="76896"/>
            </a:xfrm>
            <a:custGeom>
              <a:avLst/>
              <a:pathLst>
                <a:path w="243012" h="76896">
                  <a:moveTo>
                    <a:pt x="243012" y="76896"/>
                  </a:moveTo>
                  <a:lnTo>
                    <a:pt x="0" y="0"/>
                  </a:lnTo>
                </a:path>
              </a:pathLst>
            </a:custGeom>
          </p:spPr>
          <p:txBody>
            <a:bodyPr/>
            <a:lstStyle/>
            <a:p/>
          </p:txBody>
        </p:sp>
        <p:sp>
          <p:nvSpPr>
            <p:cNvPr id="44" name="pl44"/>
            <p:cNvSpPr/>
            <p:nvPr/>
          </p:nvSpPr>
          <p:spPr>
            <a:xfrm>
              <a:off x="7927998" y="1368425"/>
              <a:ext cx="251943" cy="340959"/>
            </a:xfrm>
            <a:custGeom>
              <a:avLst/>
              <a:pathLst>
                <a:path w="251943" h="340959">
                  <a:moveTo>
                    <a:pt x="251943" y="340959"/>
                  </a:moveTo>
                  <a:lnTo>
                    <a:pt x="0" y="0"/>
                  </a:lnTo>
                </a:path>
              </a:pathLst>
            </a:custGeom>
          </p:spPr>
          <p:txBody>
            <a:bodyPr/>
            <a:lstStyle/>
            <a:p/>
          </p:txBody>
        </p:sp>
        <p:sp>
          <p:nvSpPr>
            <p:cNvPr id="45" name="pg45"/>
            <p:cNvSpPr/>
            <p:nvPr/>
          </p:nvSpPr>
          <p:spPr>
            <a:xfrm>
              <a:off x="8111362" y="108991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13076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7" name="pg47"/>
            <p:cNvSpPr/>
            <p:nvPr/>
          </p:nvSpPr>
          <p:spPr>
            <a:xfrm>
              <a:off x="8111362" y="81651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22" y="85735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49" name="pg49"/>
            <p:cNvSpPr/>
            <p:nvPr/>
          </p:nvSpPr>
          <p:spPr>
            <a:xfrm>
              <a:off x="8111362" y="136371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0" name="tx50"/>
            <p:cNvSpPr/>
            <p:nvPr/>
          </p:nvSpPr>
          <p:spPr>
            <a:xfrm>
              <a:off x="8134222" y="140456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51" name="pg51"/>
            <p:cNvSpPr/>
            <p:nvPr/>
          </p:nvSpPr>
          <p:spPr>
            <a:xfrm>
              <a:off x="8111362" y="163715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167799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083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Uzbekistan,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2 vaccines increased coverage, 0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404617"/>
              <a:ext cx="1379037" cy="211814"/>
            </a:xfrm>
            <a:prstGeom prst="rect">
              <a:avLst/>
            </a:prstGeom>
            <a:solidFill>
              <a:srgbClr val="D9D9D9">
                <a:alpha val="60000"/>
              </a:srgbClr>
            </a:solidFill>
          </p:spPr>
          <p:txBody>
            <a:bodyPr/>
            <a:lstStyle/>
            <a:p/>
          </p:txBody>
        </p:sp>
        <p:sp>
          <p:nvSpPr>
            <p:cNvPr id="10" name="pl10"/>
            <p:cNvSpPr/>
            <p:nvPr/>
          </p:nvSpPr>
          <p:spPr>
            <a:xfrm>
              <a:off x="152448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9771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110879"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2547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358960"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3553"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0273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02739"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6111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7570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0489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0489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948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3407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548669"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77855"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7855"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92448"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9244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244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244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60704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70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3262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24721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158117"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21684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215132"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201896"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26026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310184"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304047"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317244"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32745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346508"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356637"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381398"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376973"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41800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413614"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391605"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409266"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406198"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415048"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1086895"/>
              <a:ext cx="1379037" cy="206648"/>
            </a:xfrm>
            <a:prstGeom prst="rect">
              <a:avLst/>
            </a:prstGeom>
            <a:solidFill>
              <a:srgbClr val="D9D9D9">
                <a:alpha val="60000"/>
              </a:srgbClr>
            </a:solidFill>
          </p:spPr>
          <p:txBody>
            <a:bodyPr/>
            <a:lstStyle/>
            <a:p/>
          </p:txBody>
        </p:sp>
        <p:sp>
          <p:nvSpPr>
            <p:cNvPr id="61" name="pl61"/>
            <p:cNvSpPr/>
            <p:nvPr/>
          </p:nvSpPr>
          <p:spPr>
            <a:xfrm>
              <a:off x="29293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50256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3552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398983" y="50677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574099" y="4861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32471" y="465446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705436" y="44478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763808" y="42411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807587" y="40345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82787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51365" y="36212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65958" y="34145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938923" y="320792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2953516" y="30012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2953516" y="27946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2982702" y="25879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2982702" y="23813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82702" y="21746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011888" y="19680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026481" y="17613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41074" y="15547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41074" y="13480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41074" y="11414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476946"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520725" y="50880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2695841" y="487946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2754213" y="46747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2827178" y="44681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2885550" y="426149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619980" y="405290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606743" y="384819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2650483" y="363957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2700438" y="3433931"/>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2746891" y="322825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2757059" y="301966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2765871" y="281301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2781859" y="260636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2795134" y="240068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2790670" y="2194039"/>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2837440" y="19883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2825638" y="178171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2862240" y="15750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2849081" y="1368415"/>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2857893" y="116079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1086895"/>
              <a:ext cx="1379037" cy="206648"/>
            </a:xfrm>
            <a:prstGeom prst="rect">
              <a:avLst/>
            </a:prstGeom>
            <a:solidFill>
              <a:srgbClr val="D9D9D9">
                <a:alpha val="60000"/>
              </a:srgbClr>
            </a:solidFill>
          </p:spPr>
          <p:txBody>
            <a:bodyPr/>
            <a:lstStyle/>
            <a:p/>
          </p:txBody>
        </p:sp>
        <p:sp>
          <p:nvSpPr>
            <p:cNvPr id="112" name="pl112"/>
            <p:cNvSpPr/>
            <p:nvPr/>
          </p:nvSpPr>
          <p:spPr>
            <a:xfrm>
              <a:off x="44217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99497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008132"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037318" y="50677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227027" y="48611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270806" y="46544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299992" y="4447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314585" y="4241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358364" y="40345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372957" y="382787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387550" y="362122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402143" y="34145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402143" y="320792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4416736" y="30012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4431329" y="27946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4475108" y="25879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4475108" y="23813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4489701" y="21746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4489701" y="19680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4489701" y="17613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504294" y="15547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504294" y="13480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504294" y="11414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1298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159060" y="50880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039420" y="487950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114097" y="46747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099148" y="446616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149065" y="4260526"/>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157520" y="405484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172113" y="384819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195518" y="364058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201299" y="343490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214497" y="322631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224704" y="302160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243761" y="281398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278651" y="26063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274225" y="239967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315253" y="219501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310866" y="198836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288857" y="177977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303450" y="157506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312300" y="1368415"/>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321112" y="116079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1086895"/>
              <a:ext cx="1379037" cy="217246"/>
            </a:xfrm>
            <a:prstGeom prst="rect">
              <a:avLst/>
            </a:prstGeom>
            <a:solidFill>
              <a:srgbClr val="D9D9D9">
                <a:alpha val="60000"/>
              </a:srgbClr>
            </a:solidFill>
          </p:spPr>
          <p:txBody>
            <a:bodyPr/>
            <a:lstStyle/>
            <a:p/>
          </p:txBody>
        </p:sp>
        <p:sp>
          <p:nvSpPr>
            <p:cNvPr id="163" name="pl163"/>
            <p:cNvSpPr/>
            <p:nvPr/>
          </p:nvSpPr>
          <p:spPr>
            <a:xfrm>
              <a:off x="576820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34144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25245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296236" y="505716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471351" y="48399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5529723"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5573502" y="44054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5602688" y="41881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5661060"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5748618" y="37536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5748618" y="35364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5806990"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5821583" y="31019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36176" y="288470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850769"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850769"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879955" y="223297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879955" y="201572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909141" y="17984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923734" y="15812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938327"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52920" y="11467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53741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5417978" y="507749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5593094" y="485826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5651466" y="464300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5695244" y="442381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5724430" y="42085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5782802" y="399126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5547736" y="3772038"/>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5583098" y="3555801"/>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5614958" y="333855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5620740" y="312227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5644144" y="290503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5654312"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5663123" y="24686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5679112" y="225135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5692387" y="2035079"/>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5734693" y="181880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5722891" y="16015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5759493" y="13843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5769738" y="116609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1086895"/>
              <a:ext cx="1379037" cy="206648"/>
            </a:xfrm>
            <a:prstGeom prst="rect">
              <a:avLst/>
            </a:prstGeom>
            <a:solidFill>
              <a:srgbClr val="D9D9D9">
                <a:alpha val="60000"/>
              </a:srgbClr>
            </a:solidFill>
          </p:spPr>
          <p:txBody>
            <a:bodyPr/>
            <a:lstStyle/>
            <a:p/>
          </p:txBody>
        </p:sp>
        <p:sp>
          <p:nvSpPr>
            <p:cNvPr id="212" name="pl212"/>
            <p:cNvSpPr/>
            <p:nvPr/>
          </p:nvSpPr>
          <p:spPr>
            <a:xfrm>
              <a:off x="72898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863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14654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628118" y="50677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6876199" y="4861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05385" y="46544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6919978" y="4447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6992943" y="42411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2129" y="40345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109687" y="382787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24280" y="36212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8873" y="34145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211838" y="32079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226431" y="30012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241024" y="27946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99396" y="25879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7299396" y="23813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7328581" y="21746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7357767" y="19680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357767" y="17613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386953" y="15547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386953" y="13480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401546" y="11414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6268292"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6749860" y="50880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6997941" y="4881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027127" y="467479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7041720" y="446616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7114685" y="4261496"/>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7143871" y="40529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7231429" y="384819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6958760" y="364058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6964425" y="343490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010955" y="3226273"/>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7034399" y="302160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7044566" y="281301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7111789" y="260636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7111827" y="240068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7127738" y="219306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7156924" y="19883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7165735" y="178074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7208119" y="15750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7194960" y="1368415"/>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7218365" y="116079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1086895"/>
              <a:ext cx="1379037" cy="206648"/>
            </a:xfrm>
            <a:prstGeom prst="rect">
              <a:avLst/>
            </a:prstGeom>
            <a:solidFill>
              <a:srgbClr val="D9D9D9">
                <a:alpha val="60000"/>
              </a:srgbClr>
            </a:solidFill>
          </p:spPr>
          <p:txBody>
            <a:bodyPr/>
            <a:lstStyle/>
            <a:p/>
          </p:txBody>
        </p:sp>
        <p:sp>
          <p:nvSpPr>
            <p:cNvPr id="263" name="pl263"/>
            <p:cNvSpPr/>
            <p:nvPr/>
          </p:nvSpPr>
          <p:spPr>
            <a:xfrm>
              <a:off x="87384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311665"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819348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8310232" y="50677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8368604" y="4861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8397790" y="46544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8558313" y="44478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8572906" y="4241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8602092" y="40345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8616685" y="382787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8645871" y="36212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8689650" y="34145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8689650" y="32079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8689650" y="30012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8733429" y="27946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8733429" y="25879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8733429" y="23813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8777208" y="21746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8777208" y="19680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8791801" y="17613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8835580" y="15547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850173" y="13480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850173" y="11414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31523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8431974" y="50880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8490346" y="4881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8519532" y="467281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8680055" y="446717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8372024" y="4259517"/>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8405635" y="40529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8415842" y="384625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8445028" y="36415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8515202" y="343490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8510854" y="3228253"/>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8497618" y="302160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8532585" y="28149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8545783" y="26063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8545861" y="240068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8589601" y="21930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8585176" y="198739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8590957" y="178171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8656746" y="15750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8658180" y="1368415"/>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8666991" y="116079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1086895"/>
              <a:ext cx="1379037" cy="228989"/>
            </a:xfrm>
            <a:prstGeom prst="rect">
              <a:avLst/>
            </a:prstGeom>
            <a:solidFill>
              <a:srgbClr val="D9D9D9">
                <a:alpha val="60000"/>
              </a:srgbClr>
            </a:solidFill>
          </p:spPr>
          <p:txBody>
            <a:bodyPr/>
            <a:lstStyle/>
            <a:p/>
          </p:txBody>
        </p:sp>
        <p:sp>
          <p:nvSpPr>
            <p:cNvPr id="314" name="pl314"/>
            <p:cNvSpPr/>
            <p:nvPr/>
          </p:nvSpPr>
          <p:spPr>
            <a:xfrm>
              <a:off x="100411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1436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908758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262697" y="50454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569150" y="48164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612929" y="45874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729673" y="43584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17231" y="41294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9977753" y="390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9977753" y="36714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0006939" y="344250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0036125" y="3213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079904" y="298452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09090" y="275553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52869" y="25265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52869" y="22975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0182055" y="20685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96648" y="183957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55020" y="16105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84206" y="13816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98799" y="115261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920932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9384439" y="50657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9690892" y="483676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9734671" y="4607773"/>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9851415" y="437878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9938973" y="41478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0099496" y="391882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0099496" y="369181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0128682" y="3461857"/>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9861677" y="3233838"/>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9892297" y="3002908"/>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9912633" y="277391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9960837" y="254687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9952026" y="231594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9994410" y="208695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0009080" y="185893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0054177" y="16309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0092213" y="1401925"/>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0115617" y="117196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5" name="pl355"/>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rc360"/>
            <p:cNvSpPr/>
            <p:nvPr/>
          </p:nvSpPr>
          <p:spPr>
            <a:xfrm>
              <a:off x="10484293" y="1086895"/>
              <a:ext cx="1379037" cy="403456"/>
            </a:xfrm>
            <a:prstGeom prst="rect">
              <a:avLst/>
            </a:prstGeom>
            <a:solidFill>
              <a:srgbClr val="D9D9D9">
                <a:alpha val="60000"/>
              </a:srgbClr>
            </a:solidFill>
          </p:spPr>
          <p:txBody>
            <a:bodyPr/>
            <a:lstStyle/>
            <a:p/>
          </p:txBody>
        </p:sp>
        <p:sp>
          <p:nvSpPr>
            <p:cNvPr id="361" name="pl361"/>
            <p:cNvSpPr/>
            <p:nvPr/>
          </p:nvSpPr>
          <p:spPr>
            <a:xfrm>
              <a:off x="109352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2" name="tx362"/>
            <p:cNvSpPr/>
            <p:nvPr/>
          </p:nvSpPr>
          <p:spPr>
            <a:xfrm>
              <a:off x="1050845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40%</a:t>
              </a:r>
            </a:p>
          </p:txBody>
        </p:sp>
        <p:sp>
          <p:nvSpPr>
            <p:cNvPr id="363" name="pt363"/>
            <p:cNvSpPr/>
            <p:nvPr/>
          </p:nvSpPr>
          <p:spPr>
            <a:xfrm>
              <a:off x="105945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4" name="pt364"/>
            <p:cNvSpPr/>
            <p:nvPr/>
          </p:nvSpPr>
          <p:spPr>
            <a:xfrm>
              <a:off x="11192892"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5" name="pt365"/>
            <p:cNvSpPr/>
            <p:nvPr/>
          </p:nvSpPr>
          <p:spPr>
            <a:xfrm>
              <a:off x="11236671"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6" name="pt366"/>
            <p:cNvSpPr/>
            <p:nvPr/>
          </p:nvSpPr>
          <p:spPr>
            <a:xfrm>
              <a:off x="11309636"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382601"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8" name="pt368"/>
            <p:cNvSpPr/>
            <p:nvPr/>
          </p:nvSpPr>
          <p:spPr>
            <a:xfrm>
              <a:off x="11470159"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11572310"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11703647"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11703647" y="20467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11732833"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11747426"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tx374"/>
            <p:cNvSpPr/>
            <p:nvPr/>
          </p:nvSpPr>
          <p:spPr>
            <a:xfrm>
              <a:off x="10716322" y="5292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75" name="tx375"/>
            <p:cNvSpPr/>
            <p:nvPr/>
          </p:nvSpPr>
          <p:spPr>
            <a:xfrm>
              <a:off x="11314634" y="48893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76" name="tx376"/>
            <p:cNvSpPr/>
            <p:nvPr/>
          </p:nvSpPr>
          <p:spPr>
            <a:xfrm>
              <a:off x="11358413" y="448782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77" name="tx377"/>
            <p:cNvSpPr/>
            <p:nvPr/>
          </p:nvSpPr>
          <p:spPr>
            <a:xfrm>
              <a:off x="11431378" y="408436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78" name="tx378"/>
            <p:cNvSpPr/>
            <p:nvPr/>
          </p:nvSpPr>
          <p:spPr>
            <a:xfrm>
              <a:off x="11504343" y="367893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79" name="tx379"/>
            <p:cNvSpPr/>
            <p:nvPr/>
          </p:nvSpPr>
          <p:spPr>
            <a:xfrm>
              <a:off x="11282552" y="327551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0" name="tx380"/>
            <p:cNvSpPr/>
            <p:nvPr/>
          </p:nvSpPr>
          <p:spPr>
            <a:xfrm>
              <a:off x="11406790" y="2873028"/>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81" name="tx381"/>
            <p:cNvSpPr/>
            <p:nvPr/>
          </p:nvSpPr>
          <p:spPr>
            <a:xfrm>
              <a:off x="11529199" y="24705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82" name="tx382"/>
            <p:cNvSpPr/>
            <p:nvPr/>
          </p:nvSpPr>
          <p:spPr>
            <a:xfrm>
              <a:off x="11502803" y="20670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83" name="tx383"/>
            <p:cNvSpPr/>
            <p:nvPr/>
          </p:nvSpPr>
          <p:spPr>
            <a:xfrm>
              <a:off x="11540839" y="166362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84" name="tx384"/>
            <p:cNvSpPr/>
            <p:nvPr/>
          </p:nvSpPr>
          <p:spPr>
            <a:xfrm>
              <a:off x="11564244"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85" name="rc38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86" name="rc38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388" name="rc38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9" name="tx38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(98%)</a:t>
              </a:r>
            </a:p>
          </p:txBody>
        </p:sp>
        <p:sp>
          <p:nvSpPr>
            <p:cNvPr id="390" name="rc39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1" name="tx39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392" name="rc39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3" name="tx39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394" name="rc39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5" name="tx39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396" name="rc39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7" name="tx39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398" name="rc39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9" name="tx39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(99%)</a:t>
              </a:r>
            </a:p>
          </p:txBody>
        </p:sp>
        <p:sp>
          <p:nvSpPr>
            <p:cNvPr id="400" name="rc40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1" name="tx40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(99%)</a:t>
              </a:r>
            </a:p>
          </p:txBody>
        </p:sp>
        <p:sp>
          <p:nvSpPr>
            <p:cNvPr id="402" name="pl40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3" name="pl40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4" name="pl41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6" name="pl43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pl44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7" name="pl44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tx452"/>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53" name="tx453"/>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54" name="tx454"/>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55" name="tx455"/>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56" name="tx456"/>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57" name="pl45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8" name="pl45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64" name="tx464"/>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65" name="tx465"/>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66" name="tx466"/>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67" name="tx467"/>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68" name="pl46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75" name="tx475"/>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76" name="tx476"/>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77" name="tx477"/>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78" name="tx478"/>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79" name="pl47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86" name="tx486"/>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87" name="tx487"/>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88" name="tx488"/>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89" name="tx489"/>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90" name="tx4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1" name="tx4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2" name="pt4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93" name="pt4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4" name="pt4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5" name="pt4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6" name="pt4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8" name="tx4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99" name="tx4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00" name="tx5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01" name="tx5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02" name="tx5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03" name="tx5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04" name="tx504"/>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505" name="tx5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06" name="tx506"/>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uzb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797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071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3453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434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708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0982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4046331"/>
              <a:ext cx="239399" cy="69666"/>
            </a:xfrm>
            <a:prstGeom prst="rect">
              <a:avLst/>
            </a:prstGeom>
            <a:solidFill>
              <a:srgbClr val="1CABE2">
                <a:alpha val="85098"/>
              </a:srgbClr>
            </a:solidFill>
          </p:spPr>
          <p:txBody>
            <a:bodyPr/>
            <a:lstStyle/>
            <a:p/>
          </p:txBody>
        </p:sp>
        <p:sp>
          <p:nvSpPr>
            <p:cNvPr id="24" name="rc24"/>
            <p:cNvSpPr/>
            <p:nvPr/>
          </p:nvSpPr>
          <p:spPr>
            <a:xfrm>
              <a:off x="1577053" y="4047461"/>
              <a:ext cx="239399" cy="68536"/>
            </a:xfrm>
            <a:prstGeom prst="rect">
              <a:avLst/>
            </a:prstGeom>
            <a:solidFill>
              <a:srgbClr val="1CABE2">
                <a:alpha val="85098"/>
              </a:srgbClr>
            </a:solidFill>
          </p:spPr>
          <p:txBody>
            <a:bodyPr/>
            <a:lstStyle/>
            <a:p/>
          </p:txBody>
        </p:sp>
        <p:sp>
          <p:nvSpPr>
            <p:cNvPr id="25" name="rc25"/>
            <p:cNvSpPr/>
            <p:nvPr/>
          </p:nvSpPr>
          <p:spPr>
            <a:xfrm>
              <a:off x="1843053" y="4047165"/>
              <a:ext cx="239399" cy="68832"/>
            </a:xfrm>
            <a:prstGeom prst="rect">
              <a:avLst/>
            </a:prstGeom>
            <a:solidFill>
              <a:srgbClr val="1CABE2">
                <a:alpha val="85098"/>
              </a:srgbClr>
            </a:solidFill>
          </p:spPr>
          <p:txBody>
            <a:bodyPr/>
            <a:lstStyle/>
            <a:p/>
          </p:txBody>
        </p:sp>
        <p:sp>
          <p:nvSpPr>
            <p:cNvPr id="26" name="rc26"/>
            <p:cNvSpPr/>
            <p:nvPr/>
          </p:nvSpPr>
          <p:spPr>
            <a:xfrm>
              <a:off x="2109053" y="4047663"/>
              <a:ext cx="239399" cy="68334"/>
            </a:xfrm>
            <a:prstGeom prst="rect">
              <a:avLst/>
            </a:prstGeom>
            <a:solidFill>
              <a:srgbClr val="1CABE2">
                <a:alpha val="85098"/>
              </a:srgbClr>
            </a:solidFill>
          </p:spPr>
          <p:txBody>
            <a:bodyPr/>
            <a:lstStyle/>
            <a:p/>
          </p:txBody>
        </p:sp>
        <p:sp>
          <p:nvSpPr>
            <p:cNvPr id="27" name="rc27"/>
            <p:cNvSpPr/>
            <p:nvPr/>
          </p:nvSpPr>
          <p:spPr>
            <a:xfrm>
              <a:off x="2375052" y="4046223"/>
              <a:ext cx="239399" cy="69773"/>
            </a:xfrm>
            <a:prstGeom prst="rect">
              <a:avLst/>
            </a:prstGeom>
            <a:solidFill>
              <a:srgbClr val="1CABE2">
                <a:alpha val="85098"/>
              </a:srgbClr>
            </a:solidFill>
          </p:spPr>
          <p:txBody>
            <a:bodyPr/>
            <a:lstStyle/>
            <a:p/>
          </p:txBody>
        </p:sp>
        <p:sp>
          <p:nvSpPr>
            <p:cNvPr id="28" name="rc28"/>
            <p:cNvSpPr/>
            <p:nvPr/>
          </p:nvSpPr>
          <p:spPr>
            <a:xfrm>
              <a:off x="2641052" y="4045900"/>
              <a:ext cx="239399" cy="70096"/>
            </a:xfrm>
            <a:prstGeom prst="rect">
              <a:avLst/>
            </a:prstGeom>
            <a:solidFill>
              <a:srgbClr val="1CABE2">
                <a:alpha val="85098"/>
              </a:srgbClr>
            </a:solidFill>
          </p:spPr>
          <p:txBody>
            <a:bodyPr/>
            <a:lstStyle/>
            <a:p/>
          </p:txBody>
        </p:sp>
        <p:sp>
          <p:nvSpPr>
            <p:cNvPr id="29" name="rc29"/>
            <p:cNvSpPr/>
            <p:nvPr/>
          </p:nvSpPr>
          <p:spPr>
            <a:xfrm>
              <a:off x="2907052" y="3824257"/>
              <a:ext cx="239399" cy="291740"/>
            </a:xfrm>
            <a:prstGeom prst="rect">
              <a:avLst/>
            </a:prstGeom>
            <a:solidFill>
              <a:srgbClr val="1CABE2">
                <a:alpha val="85098"/>
              </a:srgbClr>
            </a:solidFill>
          </p:spPr>
          <p:txBody>
            <a:bodyPr/>
            <a:lstStyle/>
            <a:p/>
          </p:txBody>
        </p:sp>
        <p:sp>
          <p:nvSpPr>
            <p:cNvPr id="30" name="rc30"/>
            <p:cNvSpPr/>
            <p:nvPr/>
          </p:nvSpPr>
          <p:spPr>
            <a:xfrm>
              <a:off x="3173051" y="3958478"/>
              <a:ext cx="239399" cy="157519"/>
            </a:xfrm>
            <a:prstGeom prst="rect">
              <a:avLst/>
            </a:prstGeom>
            <a:solidFill>
              <a:srgbClr val="1CABE2">
                <a:alpha val="85098"/>
              </a:srgbClr>
            </a:solidFill>
          </p:spPr>
          <p:txBody>
            <a:bodyPr/>
            <a:lstStyle/>
            <a:p/>
          </p:txBody>
        </p:sp>
        <p:sp>
          <p:nvSpPr>
            <p:cNvPr id="31" name="rc31"/>
            <p:cNvSpPr/>
            <p:nvPr/>
          </p:nvSpPr>
          <p:spPr>
            <a:xfrm>
              <a:off x="3439051" y="4032543"/>
              <a:ext cx="239399" cy="83454"/>
            </a:xfrm>
            <a:prstGeom prst="rect">
              <a:avLst/>
            </a:prstGeom>
            <a:solidFill>
              <a:srgbClr val="1CABE2">
                <a:alpha val="85098"/>
              </a:srgbClr>
            </a:solidFill>
          </p:spPr>
          <p:txBody>
            <a:bodyPr/>
            <a:lstStyle/>
            <a:p/>
          </p:txBody>
        </p:sp>
        <p:sp>
          <p:nvSpPr>
            <p:cNvPr id="32" name="rc32"/>
            <p:cNvSpPr/>
            <p:nvPr/>
          </p:nvSpPr>
          <p:spPr>
            <a:xfrm>
              <a:off x="3705050" y="4031077"/>
              <a:ext cx="239399" cy="84920"/>
            </a:xfrm>
            <a:prstGeom prst="rect">
              <a:avLst/>
            </a:prstGeom>
            <a:solidFill>
              <a:srgbClr val="1CABE2">
                <a:alpha val="85098"/>
              </a:srgbClr>
            </a:solidFill>
          </p:spPr>
          <p:txBody>
            <a:bodyPr/>
            <a:lstStyle/>
            <a:p/>
          </p:txBody>
        </p:sp>
        <p:sp>
          <p:nvSpPr>
            <p:cNvPr id="33" name="rc33"/>
            <p:cNvSpPr/>
            <p:nvPr/>
          </p:nvSpPr>
          <p:spPr>
            <a:xfrm>
              <a:off x="3971050" y="4032166"/>
              <a:ext cx="239399" cy="83830"/>
            </a:xfrm>
            <a:prstGeom prst="rect">
              <a:avLst/>
            </a:prstGeom>
            <a:solidFill>
              <a:srgbClr val="1CABE2">
                <a:alpha val="85098"/>
              </a:srgbClr>
            </a:solidFill>
          </p:spPr>
          <p:txBody>
            <a:bodyPr/>
            <a:lstStyle/>
            <a:p/>
          </p:txBody>
        </p:sp>
        <p:sp>
          <p:nvSpPr>
            <p:cNvPr id="34" name="rc34"/>
            <p:cNvSpPr/>
            <p:nvPr/>
          </p:nvSpPr>
          <p:spPr>
            <a:xfrm>
              <a:off x="4237050" y="4032718"/>
              <a:ext cx="239399" cy="83279"/>
            </a:xfrm>
            <a:prstGeom prst="rect">
              <a:avLst/>
            </a:prstGeom>
            <a:solidFill>
              <a:srgbClr val="1CABE2">
                <a:alpha val="85098"/>
              </a:srgbClr>
            </a:solidFill>
          </p:spPr>
          <p:txBody>
            <a:bodyPr/>
            <a:lstStyle/>
            <a:p/>
          </p:txBody>
        </p:sp>
        <p:sp>
          <p:nvSpPr>
            <p:cNvPr id="35" name="rc35"/>
            <p:cNvSpPr/>
            <p:nvPr/>
          </p:nvSpPr>
          <p:spPr>
            <a:xfrm>
              <a:off x="4503049" y="4031184"/>
              <a:ext cx="239399" cy="84812"/>
            </a:xfrm>
            <a:prstGeom prst="rect">
              <a:avLst/>
            </a:prstGeom>
            <a:solidFill>
              <a:srgbClr val="1CABE2">
                <a:alpha val="85098"/>
              </a:srgbClr>
            </a:solidFill>
          </p:spPr>
          <p:txBody>
            <a:bodyPr/>
            <a:lstStyle/>
            <a:p/>
          </p:txBody>
        </p:sp>
        <p:sp>
          <p:nvSpPr>
            <p:cNvPr id="36" name="rc36"/>
            <p:cNvSpPr/>
            <p:nvPr/>
          </p:nvSpPr>
          <p:spPr>
            <a:xfrm>
              <a:off x="4769049" y="4025669"/>
              <a:ext cx="239399" cy="90328"/>
            </a:xfrm>
            <a:prstGeom prst="rect">
              <a:avLst/>
            </a:prstGeom>
            <a:solidFill>
              <a:srgbClr val="1CABE2">
                <a:alpha val="85098"/>
              </a:srgbClr>
            </a:solidFill>
          </p:spPr>
          <p:txBody>
            <a:bodyPr/>
            <a:lstStyle/>
            <a:p/>
          </p:txBody>
        </p:sp>
        <p:sp>
          <p:nvSpPr>
            <p:cNvPr id="37" name="rc37"/>
            <p:cNvSpPr/>
            <p:nvPr/>
          </p:nvSpPr>
          <p:spPr>
            <a:xfrm>
              <a:off x="5035049" y="4020598"/>
              <a:ext cx="239399" cy="95399"/>
            </a:xfrm>
            <a:prstGeom prst="rect">
              <a:avLst/>
            </a:prstGeom>
            <a:solidFill>
              <a:srgbClr val="1CABE2">
                <a:alpha val="85098"/>
              </a:srgbClr>
            </a:solidFill>
          </p:spPr>
          <p:txBody>
            <a:bodyPr/>
            <a:lstStyle/>
            <a:p/>
          </p:txBody>
        </p:sp>
        <p:sp>
          <p:nvSpPr>
            <p:cNvPr id="38" name="rc38"/>
            <p:cNvSpPr/>
            <p:nvPr/>
          </p:nvSpPr>
          <p:spPr>
            <a:xfrm>
              <a:off x="5301048" y="4018257"/>
              <a:ext cx="239399" cy="97740"/>
            </a:xfrm>
            <a:prstGeom prst="rect">
              <a:avLst/>
            </a:prstGeom>
            <a:solidFill>
              <a:srgbClr val="1CABE2">
                <a:alpha val="85098"/>
              </a:srgbClr>
            </a:solidFill>
          </p:spPr>
          <p:txBody>
            <a:bodyPr/>
            <a:lstStyle/>
            <a:p/>
          </p:txBody>
        </p:sp>
        <p:sp>
          <p:nvSpPr>
            <p:cNvPr id="39" name="rc39"/>
            <p:cNvSpPr/>
            <p:nvPr/>
          </p:nvSpPr>
          <p:spPr>
            <a:xfrm>
              <a:off x="5567048" y="4018405"/>
              <a:ext cx="239399" cy="97592"/>
            </a:xfrm>
            <a:prstGeom prst="rect">
              <a:avLst/>
            </a:prstGeom>
            <a:solidFill>
              <a:srgbClr val="1CABE2">
                <a:alpha val="85098"/>
              </a:srgbClr>
            </a:solidFill>
          </p:spPr>
          <p:txBody>
            <a:bodyPr/>
            <a:lstStyle/>
            <a:p/>
          </p:txBody>
        </p:sp>
        <p:sp>
          <p:nvSpPr>
            <p:cNvPr id="40" name="rc40"/>
            <p:cNvSpPr/>
            <p:nvPr/>
          </p:nvSpPr>
          <p:spPr>
            <a:xfrm>
              <a:off x="5833047" y="4017988"/>
              <a:ext cx="239399" cy="98009"/>
            </a:xfrm>
            <a:prstGeom prst="rect">
              <a:avLst/>
            </a:prstGeom>
            <a:solidFill>
              <a:srgbClr val="1CABE2">
                <a:alpha val="85098"/>
              </a:srgbClr>
            </a:solidFill>
          </p:spPr>
          <p:txBody>
            <a:bodyPr/>
            <a:lstStyle/>
            <a:p/>
          </p:txBody>
        </p:sp>
        <p:sp>
          <p:nvSpPr>
            <p:cNvPr id="41" name="rc41"/>
            <p:cNvSpPr/>
            <p:nvPr/>
          </p:nvSpPr>
          <p:spPr>
            <a:xfrm>
              <a:off x="6099047" y="4012715"/>
              <a:ext cx="239399" cy="103282"/>
            </a:xfrm>
            <a:prstGeom prst="rect">
              <a:avLst/>
            </a:prstGeom>
            <a:solidFill>
              <a:srgbClr val="1CABE2">
                <a:alpha val="85098"/>
              </a:srgbClr>
            </a:solidFill>
          </p:spPr>
          <p:txBody>
            <a:bodyPr/>
            <a:lstStyle/>
            <a:p/>
          </p:txBody>
        </p:sp>
        <p:sp>
          <p:nvSpPr>
            <p:cNvPr id="42" name="rc42"/>
            <p:cNvSpPr/>
            <p:nvPr/>
          </p:nvSpPr>
          <p:spPr>
            <a:xfrm>
              <a:off x="6365047" y="3682489"/>
              <a:ext cx="239399" cy="433507"/>
            </a:xfrm>
            <a:prstGeom prst="rect">
              <a:avLst/>
            </a:prstGeom>
            <a:solidFill>
              <a:srgbClr val="1CABE2">
                <a:alpha val="85098"/>
              </a:srgbClr>
            </a:solidFill>
          </p:spPr>
          <p:txBody>
            <a:bodyPr/>
            <a:lstStyle/>
            <a:p/>
          </p:txBody>
        </p:sp>
        <p:sp>
          <p:nvSpPr>
            <p:cNvPr id="43" name="rc43"/>
            <p:cNvSpPr/>
            <p:nvPr/>
          </p:nvSpPr>
          <p:spPr>
            <a:xfrm>
              <a:off x="6631046" y="3657752"/>
              <a:ext cx="239399" cy="458245"/>
            </a:xfrm>
            <a:prstGeom prst="rect">
              <a:avLst/>
            </a:prstGeom>
            <a:solidFill>
              <a:srgbClr val="1CABE2">
                <a:alpha val="85098"/>
              </a:srgbClr>
            </a:solidFill>
          </p:spPr>
          <p:txBody>
            <a:bodyPr/>
            <a:lstStyle/>
            <a:p/>
          </p:txBody>
        </p:sp>
        <p:sp>
          <p:nvSpPr>
            <p:cNvPr id="44" name="rc44"/>
            <p:cNvSpPr/>
            <p:nvPr/>
          </p:nvSpPr>
          <p:spPr>
            <a:xfrm>
              <a:off x="6897046" y="3874822"/>
              <a:ext cx="239399" cy="241175"/>
            </a:xfrm>
            <a:prstGeom prst="rect">
              <a:avLst/>
            </a:prstGeom>
            <a:solidFill>
              <a:srgbClr val="1CABE2">
                <a:alpha val="85098"/>
              </a:srgbClr>
            </a:solidFill>
          </p:spPr>
          <p:txBody>
            <a:bodyPr/>
            <a:lstStyle/>
            <a:p/>
          </p:txBody>
        </p:sp>
        <p:sp>
          <p:nvSpPr>
            <p:cNvPr id="45" name="rc45"/>
            <p:cNvSpPr/>
            <p:nvPr/>
          </p:nvSpPr>
          <p:spPr>
            <a:xfrm>
              <a:off x="7163045" y="3992551"/>
              <a:ext cx="239399" cy="123446"/>
            </a:xfrm>
            <a:prstGeom prst="rect">
              <a:avLst/>
            </a:prstGeom>
            <a:solidFill>
              <a:srgbClr val="1CABE2">
                <a:alpha val="85098"/>
              </a:srgbClr>
            </a:solidFill>
          </p:spPr>
          <p:txBody>
            <a:bodyPr/>
            <a:lstStyle/>
            <a:p/>
          </p:txBody>
        </p:sp>
        <p:sp>
          <p:nvSpPr>
            <p:cNvPr id="46" name="rc46"/>
            <p:cNvSpPr/>
            <p:nvPr/>
          </p:nvSpPr>
          <p:spPr>
            <a:xfrm>
              <a:off x="7429045" y="3990305"/>
              <a:ext cx="239399" cy="125692"/>
            </a:xfrm>
            <a:prstGeom prst="rect">
              <a:avLst/>
            </a:prstGeom>
            <a:solidFill>
              <a:srgbClr val="1CABE2">
                <a:alpha val="85098"/>
              </a:srgbClr>
            </a:solidFill>
          </p:spPr>
          <p:txBody>
            <a:bodyPr/>
            <a:lstStyle/>
            <a:p/>
          </p:txBody>
        </p:sp>
        <p:sp>
          <p:nvSpPr>
            <p:cNvPr id="47" name="rc47"/>
            <p:cNvSpPr/>
            <p:nvPr/>
          </p:nvSpPr>
          <p:spPr>
            <a:xfrm>
              <a:off x="7695045" y="2879289"/>
              <a:ext cx="239399" cy="1236708"/>
            </a:xfrm>
            <a:prstGeom prst="rect">
              <a:avLst/>
            </a:prstGeom>
            <a:solidFill>
              <a:srgbClr val="1CABE2">
                <a:alpha val="85098"/>
              </a:srgbClr>
            </a:solidFill>
          </p:spPr>
          <p:txBody>
            <a:bodyPr/>
            <a:lstStyle/>
            <a:p/>
          </p:txBody>
        </p:sp>
        <p:sp>
          <p:nvSpPr>
            <p:cNvPr id="48" name="rc48"/>
            <p:cNvSpPr/>
            <p:nvPr/>
          </p:nvSpPr>
          <p:spPr>
            <a:xfrm>
              <a:off x="7961044" y="3873396"/>
              <a:ext cx="239399" cy="242601"/>
            </a:xfrm>
            <a:prstGeom prst="rect">
              <a:avLst/>
            </a:prstGeom>
            <a:solidFill>
              <a:srgbClr val="1CABE2">
                <a:alpha val="85098"/>
              </a:srgbClr>
            </a:solidFill>
          </p:spPr>
          <p:txBody>
            <a:bodyPr/>
            <a:lstStyle/>
            <a:p/>
          </p:txBody>
        </p:sp>
        <p:sp>
          <p:nvSpPr>
            <p:cNvPr id="49" name="rc49"/>
            <p:cNvSpPr/>
            <p:nvPr/>
          </p:nvSpPr>
          <p:spPr>
            <a:xfrm>
              <a:off x="1311054" y="4046331"/>
              <a:ext cx="239399" cy="0"/>
            </a:xfrm>
            <a:prstGeom prst="rect">
              <a:avLst/>
            </a:prstGeom>
            <a:solidFill>
              <a:srgbClr val="B3B3B3">
                <a:alpha val="85098"/>
              </a:srgbClr>
            </a:solidFill>
          </p:spPr>
          <p:txBody>
            <a:bodyPr/>
            <a:lstStyle/>
            <a:p/>
          </p:txBody>
        </p:sp>
        <p:sp>
          <p:nvSpPr>
            <p:cNvPr id="50" name="rc50"/>
            <p:cNvSpPr/>
            <p:nvPr/>
          </p:nvSpPr>
          <p:spPr>
            <a:xfrm>
              <a:off x="1577053" y="4047461"/>
              <a:ext cx="239399" cy="0"/>
            </a:xfrm>
            <a:prstGeom prst="rect">
              <a:avLst/>
            </a:prstGeom>
            <a:solidFill>
              <a:srgbClr val="B3B3B3">
                <a:alpha val="85098"/>
              </a:srgbClr>
            </a:solidFill>
          </p:spPr>
          <p:txBody>
            <a:bodyPr/>
            <a:lstStyle/>
            <a:p/>
          </p:txBody>
        </p:sp>
        <p:sp>
          <p:nvSpPr>
            <p:cNvPr id="51" name="rc51"/>
            <p:cNvSpPr/>
            <p:nvPr/>
          </p:nvSpPr>
          <p:spPr>
            <a:xfrm>
              <a:off x="1843053" y="4047165"/>
              <a:ext cx="239399" cy="0"/>
            </a:xfrm>
            <a:prstGeom prst="rect">
              <a:avLst/>
            </a:prstGeom>
            <a:solidFill>
              <a:srgbClr val="B3B3B3">
                <a:alpha val="85098"/>
              </a:srgbClr>
            </a:solidFill>
          </p:spPr>
          <p:txBody>
            <a:bodyPr/>
            <a:lstStyle/>
            <a:p/>
          </p:txBody>
        </p:sp>
        <p:sp>
          <p:nvSpPr>
            <p:cNvPr id="52" name="rc52"/>
            <p:cNvSpPr/>
            <p:nvPr/>
          </p:nvSpPr>
          <p:spPr>
            <a:xfrm>
              <a:off x="2109053" y="3979328"/>
              <a:ext cx="239399" cy="68334"/>
            </a:xfrm>
            <a:prstGeom prst="rect">
              <a:avLst/>
            </a:prstGeom>
            <a:solidFill>
              <a:srgbClr val="B3B3B3">
                <a:alpha val="85098"/>
              </a:srgbClr>
            </a:solidFill>
          </p:spPr>
          <p:txBody>
            <a:bodyPr/>
            <a:lstStyle/>
            <a:p/>
          </p:txBody>
        </p:sp>
        <p:sp>
          <p:nvSpPr>
            <p:cNvPr id="53" name="rc53"/>
            <p:cNvSpPr/>
            <p:nvPr/>
          </p:nvSpPr>
          <p:spPr>
            <a:xfrm>
              <a:off x="2375052" y="4046223"/>
              <a:ext cx="239399" cy="0"/>
            </a:xfrm>
            <a:prstGeom prst="rect">
              <a:avLst/>
            </a:prstGeom>
            <a:solidFill>
              <a:srgbClr val="B3B3B3">
                <a:alpha val="85098"/>
              </a:srgbClr>
            </a:solidFill>
          </p:spPr>
          <p:txBody>
            <a:bodyPr/>
            <a:lstStyle/>
            <a:p/>
          </p:txBody>
        </p:sp>
        <p:sp>
          <p:nvSpPr>
            <p:cNvPr id="54" name="rc54"/>
            <p:cNvSpPr/>
            <p:nvPr/>
          </p:nvSpPr>
          <p:spPr>
            <a:xfrm>
              <a:off x="2641052" y="4045900"/>
              <a:ext cx="239399" cy="0"/>
            </a:xfrm>
            <a:prstGeom prst="rect">
              <a:avLst/>
            </a:prstGeom>
            <a:solidFill>
              <a:srgbClr val="B3B3B3">
                <a:alpha val="85098"/>
              </a:srgbClr>
            </a:solidFill>
          </p:spPr>
          <p:txBody>
            <a:bodyPr/>
            <a:lstStyle/>
            <a:p/>
          </p:txBody>
        </p:sp>
        <p:sp>
          <p:nvSpPr>
            <p:cNvPr id="55" name="rc55"/>
            <p:cNvSpPr/>
            <p:nvPr/>
          </p:nvSpPr>
          <p:spPr>
            <a:xfrm>
              <a:off x="2907052" y="3824257"/>
              <a:ext cx="239399" cy="0"/>
            </a:xfrm>
            <a:prstGeom prst="rect">
              <a:avLst/>
            </a:prstGeom>
            <a:solidFill>
              <a:srgbClr val="B3B3B3">
                <a:alpha val="85098"/>
              </a:srgbClr>
            </a:solidFill>
          </p:spPr>
          <p:txBody>
            <a:bodyPr/>
            <a:lstStyle/>
            <a:p/>
          </p:txBody>
        </p:sp>
        <p:sp>
          <p:nvSpPr>
            <p:cNvPr id="56" name="rc56"/>
            <p:cNvSpPr/>
            <p:nvPr/>
          </p:nvSpPr>
          <p:spPr>
            <a:xfrm>
              <a:off x="3173051" y="3800959"/>
              <a:ext cx="239399" cy="157519"/>
            </a:xfrm>
            <a:prstGeom prst="rect">
              <a:avLst/>
            </a:prstGeom>
            <a:solidFill>
              <a:srgbClr val="B3B3B3">
                <a:alpha val="85098"/>
              </a:srgbClr>
            </a:solidFill>
          </p:spPr>
          <p:txBody>
            <a:bodyPr/>
            <a:lstStyle/>
            <a:p/>
          </p:txBody>
        </p:sp>
        <p:sp>
          <p:nvSpPr>
            <p:cNvPr id="57" name="rc57"/>
            <p:cNvSpPr/>
            <p:nvPr/>
          </p:nvSpPr>
          <p:spPr>
            <a:xfrm>
              <a:off x="3439051" y="3949089"/>
              <a:ext cx="239399" cy="83454"/>
            </a:xfrm>
            <a:prstGeom prst="rect">
              <a:avLst/>
            </a:prstGeom>
            <a:solidFill>
              <a:srgbClr val="B3B3B3">
                <a:alpha val="85098"/>
              </a:srgbClr>
            </a:solidFill>
          </p:spPr>
          <p:txBody>
            <a:bodyPr/>
            <a:lstStyle/>
            <a:p/>
          </p:txBody>
        </p:sp>
        <p:sp>
          <p:nvSpPr>
            <p:cNvPr id="58" name="rc58"/>
            <p:cNvSpPr/>
            <p:nvPr/>
          </p:nvSpPr>
          <p:spPr>
            <a:xfrm>
              <a:off x="3705050" y="3946170"/>
              <a:ext cx="239399" cy="84907"/>
            </a:xfrm>
            <a:prstGeom prst="rect">
              <a:avLst/>
            </a:prstGeom>
            <a:solidFill>
              <a:srgbClr val="B3B3B3">
                <a:alpha val="85098"/>
              </a:srgbClr>
            </a:solidFill>
          </p:spPr>
          <p:txBody>
            <a:bodyPr/>
            <a:lstStyle/>
            <a:p/>
          </p:txBody>
        </p:sp>
        <p:sp>
          <p:nvSpPr>
            <p:cNvPr id="59" name="rc59"/>
            <p:cNvSpPr/>
            <p:nvPr/>
          </p:nvSpPr>
          <p:spPr>
            <a:xfrm>
              <a:off x="3971050" y="4032166"/>
              <a:ext cx="239399" cy="0"/>
            </a:xfrm>
            <a:prstGeom prst="rect">
              <a:avLst/>
            </a:prstGeom>
            <a:solidFill>
              <a:srgbClr val="B3B3B3">
                <a:alpha val="85098"/>
              </a:srgbClr>
            </a:solidFill>
          </p:spPr>
          <p:txBody>
            <a:bodyPr/>
            <a:lstStyle/>
            <a:p/>
          </p:txBody>
        </p:sp>
        <p:sp>
          <p:nvSpPr>
            <p:cNvPr id="60" name="rc60"/>
            <p:cNvSpPr/>
            <p:nvPr/>
          </p:nvSpPr>
          <p:spPr>
            <a:xfrm>
              <a:off x="4237050" y="4032718"/>
              <a:ext cx="239399" cy="0"/>
            </a:xfrm>
            <a:prstGeom prst="rect">
              <a:avLst/>
            </a:prstGeom>
            <a:solidFill>
              <a:srgbClr val="B3B3B3">
                <a:alpha val="85098"/>
              </a:srgbClr>
            </a:solidFill>
          </p:spPr>
          <p:txBody>
            <a:bodyPr/>
            <a:lstStyle/>
            <a:p/>
          </p:txBody>
        </p:sp>
        <p:sp>
          <p:nvSpPr>
            <p:cNvPr id="61" name="rc61"/>
            <p:cNvSpPr/>
            <p:nvPr/>
          </p:nvSpPr>
          <p:spPr>
            <a:xfrm>
              <a:off x="4503049" y="4031184"/>
              <a:ext cx="239399" cy="0"/>
            </a:xfrm>
            <a:prstGeom prst="rect">
              <a:avLst/>
            </a:prstGeom>
            <a:solidFill>
              <a:srgbClr val="B3B3B3">
                <a:alpha val="85098"/>
              </a:srgbClr>
            </a:solidFill>
          </p:spPr>
          <p:txBody>
            <a:bodyPr/>
            <a:lstStyle/>
            <a:p/>
          </p:txBody>
        </p:sp>
        <p:sp>
          <p:nvSpPr>
            <p:cNvPr id="62" name="rc62"/>
            <p:cNvSpPr/>
            <p:nvPr/>
          </p:nvSpPr>
          <p:spPr>
            <a:xfrm>
              <a:off x="4769049" y="4025669"/>
              <a:ext cx="239399" cy="0"/>
            </a:xfrm>
            <a:prstGeom prst="rect">
              <a:avLst/>
            </a:prstGeom>
            <a:solidFill>
              <a:srgbClr val="B3B3B3">
                <a:alpha val="85098"/>
              </a:srgbClr>
            </a:solidFill>
          </p:spPr>
          <p:txBody>
            <a:bodyPr/>
            <a:lstStyle/>
            <a:p/>
          </p:txBody>
        </p:sp>
        <p:sp>
          <p:nvSpPr>
            <p:cNvPr id="63" name="rc63"/>
            <p:cNvSpPr/>
            <p:nvPr/>
          </p:nvSpPr>
          <p:spPr>
            <a:xfrm>
              <a:off x="5035049" y="4020598"/>
              <a:ext cx="239399" cy="0"/>
            </a:xfrm>
            <a:prstGeom prst="rect">
              <a:avLst/>
            </a:prstGeom>
            <a:solidFill>
              <a:srgbClr val="B3B3B3">
                <a:alpha val="85098"/>
              </a:srgbClr>
            </a:solidFill>
          </p:spPr>
          <p:txBody>
            <a:bodyPr/>
            <a:lstStyle/>
            <a:p/>
          </p:txBody>
        </p:sp>
        <p:sp>
          <p:nvSpPr>
            <p:cNvPr id="64" name="rc64"/>
            <p:cNvSpPr/>
            <p:nvPr/>
          </p:nvSpPr>
          <p:spPr>
            <a:xfrm>
              <a:off x="5301048" y="4018257"/>
              <a:ext cx="239399" cy="0"/>
            </a:xfrm>
            <a:prstGeom prst="rect">
              <a:avLst/>
            </a:prstGeom>
            <a:solidFill>
              <a:srgbClr val="B3B3B3">
                <a:alpha val="85098"/>
              </a:srgbClr>
            </a:solidFill>
          </p:spPr>
          <p:txBody>
            <a:bodyPr/>
            <a:lstStyle/>
            <a:p/>
          </p:txBody>
        </p:sp>
        <p:sp>
          <p:nvSpPr>
            <p:cNvPr id="65" name="rc65"/>
            <p:cNvSpPr/>
            <p:nvPr/>
          </p:nvSpPr>
          <p:spPr>
            <a:xfrm>
              <a:off x="5567048" y="4018405"/>
              <a:ext cx="239399" cy="0"/>
            </a:xfrm>
            <a:prstGeom prst="rect">
              <a:avLst/>
            </a:prstGeom>
            <a:solidFill>
              <a:srgbClr val="B3B3B3">
                <a:alpha val="85098"/>
              </a:srgbClr>
            </a:solidFill>
          </p:spPr>
          <p:txBody>
            <a:bodyPr/>
            <a:lstStyle/>
            <a:p/>
          </p:txBody>
        </p:sp>
        <p:sp>
          <p:nvSpPr>
            <p:cNvPr id="66" name="rc66"/>
            <p:cNvSpPr/>
            <p:nvPr/>
          </p:nvSpPr>
          <p:spPr>
            <a:xfrm>
              <a:off x="5833047" y="4017988"/>
              <a:ext cx="239399" cy="0"/>
            </a:xfrm>
            <a:prstGeom prst="rect">
              <a:avLst/>
            </a:prstGeom>
            <a:solidFill>
              <a:srgbClr val="B3B3B3">
                <a:alpha val="85098"/>
              </a:srgbClr>
            </a:solidFill>
          </p:spPr>
          <p:txBody>
            <a:bodyPr/>
            <a:lstStyle/>
            <a:p/>
          </p:txBody>
        </p:sp>
        <p:sp>
          <p:nvSpPr>
            <p:cNvPr id="67" name="rc67"/>
            <p:cNvSpPr/>
            <p:nvPr/>
          </p:nvSpPr>
          <p:spPr>
            <a:xfrm>
              <a:off x="6099047" y="3909433"/>
              <a:ext cx="239399" cy="103282"/>
            </a:xfrm>
            <a:prstGeom prst="rect">
              <a:avLst/>
            </a:prstGeom>
            <a:solidFill>
              <a:srgbClr val="B3B3B3">
                <a:alpha val="85098"/>
              </a:srgbClr>
            </a:solidFill>
          </p:spPr>
          <p:txBody>
            <a:bodyPr/>
            <a:lstStyle/>
            <a:p/>
          </p:txBody>
        </p:sp>
        <p:sp>
          <p:nvSpPr>
            <p:cNvPr id="68" name="rc68"/>
            <p:cNvSpPr/>
            <p:nvPr/>
          </p:nvSpPr>
          <p:spPr>
            <a:xfrm>
              <a:off x="6365047" y="3682489"/>
              <a:ext cx="239399" cy="0"/>
            </a:xfrm>
            <a:prstGeom prst="rect">
              <a:avLst/>
            </a:prstGeom>
            <a:solidFill>
              <a:srgbClr val="B3B3B3">
                <a:alpha val="85098"/>
              </a:srgbClr>
            </a:solidFill>
          </p:spPr>
          <p:txBody>
            <a:bodyPr/>
            <a:lstStyle/>
            <a:p/>
          </p:txBody>
        </p:sp>
        <p:sp>
          <p:nvSpPr>
            <p:cNvPr id="69" name="rc69"/>
            <p:cNvSpPr/>
            <p:nvPr/>
          </p:nvSpPr>
          <p:spPr>
            <a:xfrm>
              <a:off x="6631046" y="3543184"/>
              <a:ext cx="239399" cy="114568"/>
            </a:xfrm>
            <a:prstGeom prst="rect">
              <a:avLst/>
            </a:prstGeom>
            <a:solidFill>
              <a:srgbClr val="B3B3B3">
                <a:alpha val="85098"/>
              </a:srgbClr>
            </a:solidFill>
          </p:spPr>
          <p:txBody>
            <a:bodyPr/>
            <a:lstStyle/>
            <a:p/>
          </p:txBody>
        </p:sp>
        <p:sp>
          <p:nvSpPr>
            <p:cNvPr id="70" name="rc70"/>
            <p:cNvSpPr/>
            <p:nvPr/>
          </p:nvSpPr>
          <p:spPr>
            <a:xfrm>
              <a:off x="6897046" y="3874822"/>
              <a:ext cx="239399" cy="0"/>
            </a:xfrm>
            <a:prstGeom prst="rect">
              <a:avLst/>
            </a:prstGeom>
            <a:solidFill>
              <a:srgbClr val="B3B3B3">
                <a:alpha val="85098"/>
              </a:srgbClr>
            </a:solidFill>
          </p:spPr>
          <p:txBody>
            <a:bodyPr/>
            <a:lstStyle/>
            <a:p/>
          </p:txBody>
        </p:sp>
        <p:sp>
          <p:nvSpPr>
            <p:cNvPr id="71" name="rc71"/>
            <p:cNvSpPr/>
            <p:nvPr/>
          </p:nvSpPr>
          <p:spPr>
            <a:xfrm>
              <a:off x="7163045" y="3992551"/>
              <a:ext cx="239399" cy="0"/>
            </a:xfrm>
            <a:prstGeom prst="rect">
              <a:avLst/>
            </a:prstGeom>
            <a:solidFill>
              <a:srgbClr val="B3B3B3">
                <a:alpha val="85098"/>
              </a:srgbClr>
            </a:solidFill>
          </p:spPr>
          <p:txBody>
            <a:bodyPr/>
            <a:lstStyle/>
            <a:p/>
          </p:txBody>
        </p:sp>
        <p:sp>
          <p:nvSpPr>
            <p:cNvPr id="72" name="rc72"/>
            <p:cNvSpPr/>
            <p:nvPr/>
          </p:nvSpPr>
          <p:spPr>
            <a:xfrm>
              <a:off x="7429045" y="3990305"/>
              <a:ext cx="239399" cy="0"/>
            </a:xfrm>
            <a:prstGeom prst="rect">
              <a:avLst/>
            </a:prstGeom>
            <a:solidFill>
              <a:srgbClr val="B3B3B3">
                <a:alpha val="85098"/>
              </a:srgbClr>
            </a:solidFill>
          </p:spPr>
          <p:txBody>
            <a:bodyPr/>
            <a:lstStyle/>
            <a:p/>
          </p:txBody>
        </p:sp>
        <p:sp>
          <p:nvSpPr>
            <p:cNvPr id="73" name="rc73"/>
            <p:cNvSpPr/>
            <p:nvPr/>
          </p:nvSpPr>
          <p:spPr>
            <a:xfrm>
              <a:off x="7695045" y="2879289"/>
              <a:ext cx="239399" cy="0"/>
            </a:xfrm>
            <a:prstGeom prst="rect">
              <a:avLst/>
            </a:prstGeom>
            <a:solidFill>
              <a:srgbClr val="B3B3B3">
                <a:alpha val="85098"/>
              </a:srgbClr>
            </a:solidFill>
          </p:spPr>
          <p:txBody>
            <a:bodyPr/>
            <a:lstStyle/>
            <a:p/>
          </p:txBody>
        </p:sp>
        <p:sp>
          <p:nvSpPr>
            <p:cNvPr id="74" name="rc74"/>
            <p:cNvSpPr/>
            <p:nvPr/>
          </p:nvSpPr>
          <p:spPr>
            <a:xfrm>
              <a:off x="7961044" y="3873396"/>
              <a:ext cx="239399" cy="0"/>
            </a:xfrm>
            <a:prstGeom prst="rect">
              <a:avLst/>
            </a:prstGeom>
            <a:solidFill>
              <a:srgbClr val="B3B3B3">
                <a:alpha val="85098"/>
              </a:srgbClr>
            </a:solidFill>
          </p:spPr>
          <p:txBody>
            <a:bodyPr/>
            <a:lstStyle/>
            <a:p/>
          </p:txBody>
        </p:sp>
        <p:sp>
          <p:nvSpPr>
            <p:cNvPr id="75" name="pl75"/>
            <p:cNvSpPr/>
            <p:nvPr/>
          </p:nvSpPr>
          <p:spPr>
            <a:xfrm>
              <a:off x="1430754" y="2075428"/>
              <a:ext cx="6649990" cy="185506"/>
            </a:xfrm>
            <a:custGeom>
              <a:avLst/>
              <a:pathLst>
                <a:path w="6649990" h="185506">
                  <a:moveTo>
                    <a:pt x="0" y="0"/>
                  </a:moveTo>
                  <a:lnTo>
                    <a:pt x="265999" y="0"/>
                  </a:lnTo>
                  <a:lnTo>
                    <a:pt x="531999" y="0"/>
                  </a:lnTo>
                  <a:lnTo>
                    <a:pt x="797998" y="0"/>
                  </a:lnTo>
                  <a:lnTo>
                    <a:pt x="1063998" y="0"/>
                  </a:lnTo>
                  <a:lnTo>
                    <a:pt x="1329998" y="0"/>
                  </a:lnTo>
                  <a:lnTo>
                    <a:pt x="1595997" y="61835"/>
                  </a:lnTo>
                  <a:lnTo>
                    <a:pt x="1861997" y="20611"/>
                  </a:lnTo>
                  <a:lnTo>
                    <a:pt x="2127996" y="0"/>
                  </a:lnTo>
                  <a:lnTo>
                    <a:pt x="2393996" y="0"/>
                  </a:lnTo>
                  <a:lnTo>
                    <a:pt x="2659996" y="0"/>
                  </a:lnTo>
                  <a:lnTo>
                    <a:pt x="2925995" y="0"/>
                  </a:lnTo>
                  <a:lnTo>
                    <a:pt x="3191995" y="0"/>
                  </a:lnTo>
                  <a:lnTo>
                    <a:pt x="3457995" y="0"/>
                  </a:lnTo>
                  <a:lnTo>
                    <a:pt x="3723994" y="0"/>
                  </a:lnTo>
                  <a:lnTo>
                    <a:pt x="3989994" y="0"/>
                  </a:lnTo>
                  <a:lnTo>
                    <a:pt x="4255993" y="0"/>
                  </a:lnTo>
                  <a:lnTo>
                    <a:pt x="4521993" y="0"/>
                  </a:lnTo>
                  <a:lnTo>
                    <a:pt x="4787993" y="0"/>
                  </a:lnTo>
                  <a:lnTo>
                    <a:pt x="5053992" y="61835"/>
                  </a:lnTo>
                  <a:lnTo>
                    <a:pt x="5319992" y="61835"/>
                  </a:lnTo>
                  <a:lnTo>
                    <a:pt x="5585991" y="20611"/>
                  </a:lnTo>
                  <a:lnTo>
                    <a:pt x="5851991" y="0"/>
                  </a:lnTo>
                  <a:lnTo>
                    <a:pt x="6117991" y="0"/>
                  </a:lnTo>
                  <a:lnTo>
                    <a:pt x="6383990" y="185506"/>
                  </a:lnTo>
                  <a:lnTo>
                    <a:pt x="6649990" y="20611"/>
                  </a:lnTo>
                </a:path>
              </a:pathLst>
            </a:custGeom>
            <a:ln w="27101" cap="flat">
              <a:solidFill>
                <a:srgbClr val="0058AB">
                  <a:alpha val="100000"/>
                </a:srgbClr>
              </a:solidFill>
              <a:prstDash val="solid"/>
              <a:round/>
            </a:ln>
          </p:spPr>
          <p:txBody>
            <a:bodyPr/>
            <a:lstStyle/>
            <a:p/>
          </p:txBody>
        </p:sp>
        <p:sp>
          <p:nvSpPr>
            <p:cNvPr id="76" name="pl76"/>
            <p:cNvSpPr/>
            <p:nvPr/>
          </p:nvSpPr>
          <p:spPr>
            <a:xfrm>
              <a:off x="1430754" y="2075428"/>
              <a:ext cx="6649990" cy="185506"/>
            </a:xfrm>
            <a:custGeom>
              <a:avLst/>
              <a:pathLst>
                <a:path w="6649990" h="185506">
                  <a:moveTo>
                    <a:pt x="0" y="0"/>
                  </a:moveTo>
                  <a:lnTo>
                    <a:pt x="265999" y="0"/>
                  </a:lnTo>
                  <a:lnTo>
                    <a:pt x="531999" y="0"/>
                  </a:lnTo>
                  <a:lnTo>
                    <a:pt x="797998" y="20611"/>
                  </a:lnTo>
                  <a:lnTo>
                    <a:pt x="1063998" y="0"/>
                  </a:lnTo>
                  <a:lnTo>
                    <a:pt x="1329998" y="0"/>
                  </a:lnTo>
                  <a:lnTo>
                    <a:pt x="1595997" y="61835"/>
                  </a:lnTo>
                  <a:lnTo>
                    <a:pt x="1861997" y="61835"/>
                  </a:lnTo>
                  <a:lnTo>
                    <a:pt x="2127996" y="20611"/>
                  </a:lnTo>
                  <a:lnTo>
                    <a:pt x="2393996" y="20611"/>
                  </a:lnTo>
                  <a:lnTo>
                    <a:pt x="2659996" y="0"/>
                  </a:lnTo>
                  <a:lnTo>
                    <a:pt x="2925995" y="0"/>
                  </a:lnTo>
                  <a:lnTo>
                    <a:pt x="3191995" y="0"/>
                  </a:lnTo>
                  <a:lnTo>
                    <a:pt x="3457995" y="0"/>
                  </a:lnTo>
                  <a:lnTo>
                    <a:pt x="3723994" y="0"/>
                  </a:lnTo>
                  <a:lnTo>
                    <a:pt x="3989994" y="0"/>
                  </a:lnTo>
                  <a:lnTo>
                    <a:pt x="4255993" y="0"/>
                  </a:lnTo>
                  <a:lnTo>
                    <a:pt x="4521993" y="0"/>
                  </a:lnTo>
                  <a:lnTo>
                    <a:pt x="4787993" y="20611"/>
                  </a:lnTo>
                  <a:lnTo>
                    <a:pt x="5053992" y="61835"/>
                  </a:lnTo>
                  <a:lnTo>
                    <a:pt x="5319992" y="82447"/>
                  </a:lnTo>
                  <a:lnTo>
                    <a:pt x="5585991" y="20611"/>
                  </a:lnTo>
                  <a:lnTo>
                    <a:pt x="5851991" y="0"/>
                  </a:lnTo>
                  <a:lnTo>
                    <a:pt x="6117991" y="0"/>
                  </a:lnTo>
                  <a:lnTo>
                    <a:pt x="6383990" y="185506"/>
                  </a:lnTo>
                  <a:lnTo>
                    <a:pt x="6649990" y="20611"/>
                  </a:lnTo>
                </a:path>
              </a:pathLst>
            </a:custGeom>
            <a:ln w="27101" cap="flat">
              <a:solidFill>
                <a:srgbClr val="F26A21">
                  <a:alpha val="100000"/>
                </a:srgbClr>
              </a:solidFill>
              <a:prstDash val="solid"/>
              <a:round/>
            </a:ln>
          </p:spPr>
          <p:txBody>
            <a:bodyPr/>
            <a:lstStyle/>
            <a:p/>
          </p:txBody>
        </p:sp>
        <p:sp>
          <p:nvSpPr>
            <p:cNvPr id="77" name="tx77"/>
            <p:cNvSpPr/>
            <p:nvPr/>
          </p:nvSpPr>
          <p:spPr>
            <a:xfrm>
              <a:off x="137046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70046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3046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6045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445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90456"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956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22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8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4455"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802045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37046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89" name="tx89"/>
            <p:cNvSpPr/>
            <p:nvPr/>
          </p:nvSpPr>
          <p:spPr>
            <a:xfrm>
              <a:off x="2700462"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403046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536045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42445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3" name="tx93"/>
            <p:cNvSpPr/>
            <p:nvPr/>
          </p:nvSpPr>
          <p:spPr>
            <a:xfrm>
              <a:off x="669045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695645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5" name="tx95"/>
            <p:cNvSpPr/>
            <p:nvPr/>
          </p:nvSpPr>
          <p:spPr>
            <a:xfrm>
              <a:off x="722245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48845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754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8" name="tx98"/>
            <p:cNvSpPr/>
            <p:nvPr/>
          </p:nvSpPr>
          <p:spPr>
            <a:xfrm>
              <a:off x="802045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1355405" y="40407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0" name="tx100"/>
            <p:cNvSpPr/>
            <p:nvPr/>
          </p:nvSpPr>
          <p:spPr>
            <a:xfrm>
              <a:off x="2685403" y="40405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1" name="tx101"/>
            <p:cNvSpPr/>
            <p:nvPr/>
          </p:nvSpPr>
          <p:spPr>
            <a:xfrm>
              <a:off x="4015401" y="40336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2" name="tx102"/>
            <p:cNvSpPr/>
            <p:nvPr/>
          </p:nvSpPr>
          <p:spPr>
            <a:xfrm>
              <a:off x="5345399" y="40266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3" name="tx103"/>
            <p:cNvSpPr/>
            <p:nvPr/>
          </p:nvSpPr>
          <p:spPr>
            <a:xfrm>
              <a:off x="6379253" y="385875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04" name="tx104"/>
            <p:cNvSpPr/>
            <p:nvPr/>
          </p:nvSpPr>
          <p:spPr>
            <a:xfrm>
              <a:off x="6645252" y="384638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105" name="tx105"/>
            <p:cNvSpPr/>
            <p:nvPr/>
          </p:nvSpPr>
          <p:spPr>
            <a:xfrm>
              <a:off x="6911252" y="395496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06" name="tx106"/>
            <p:cNvSpPr/>
            <p:nvPr/>
          </p:nvSpPr>
          <p:spPr>
            <a:xfrm>
              <a:off x="7207396" y="40138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7" name="tx107"/>
            <p:cNvSpPr/>
            <p:nvPr/>
          </p:nvSpPr>
          <p:spPr>
            <a:xfrm>
              <a:off x="7473396" y="401265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08" name="tx108"/>
            <p:cNvSpPr/>
            <p:nvPr/>
          </p:nvSpPr>
          <p:spPr>
            <a:xfrm>
              <a:off x="7709251" y="34572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91.9</a:t>
              </a:r>
            </a:p>
          </p:txBody>
        </p:sp>
        <p:sp>
          <p:nvSpPr>
            <p:cNvPr id="109" name="tx109"/>
            <p:cNvSpPr/>
            <p:nvPr/>
          </p:nvSpPr>
          <p:spPr>
            <a:xfrm>
              <a:off x="8020454" y="39542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0" name="tx110"/>
            <p:cNvSpPr/>
            <p:nvPr/>
          </p:nvSpPr>
          <p:spPr>
            <a:xfrm>
              <a:off x="6675397" y="35600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11" name="tx111"/>
            <p:cNvSpPr/>
            <p:nvPr/>
          </p:nvSpPr>
          <p:spPr>
            <a:xfrm>
              <a:off x="1355405" y="39282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12" name="tx112"/>
            <p:cNvSpPr/>
            <p:nvPr/>
          </p:nvSpPr>
          <p:spPr>
            <a:xfrm>
              <a:off x="2685403" y="39278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13" name="tx113"/>
            <p:cNvSpPr/>
            <p:nvPr/>
          </p:nvSpPr>
          <p:spPr>
            <a:xfrm>
              <a:off x="4015401" y="39141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4" name="tx114"/>
            <p:cNvSpPr/>
            <p:nvPr/>
          </p:nvSpPr>
          <p:spPr>
            <a:xfrm>
              <a:off x="5345399" y="39001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15" name="tx115"/>
            <p:cNvSpPr/>
            <p:nvPr/>
          </p:nvSpPr>
          <p:spPr>
            <a:xfrm>
              <a:off x="6379253" y="356439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32.2</a:t>
              </a:r>
            </a:p>
          </p:txBody>
        </p:sp>
        <p:sp>
          <p:nvSpPr>
            <p:cNvPr id="116" name="tx116"/>
            <p:cNvSpPr/>
            <p:nvPr/>
          </p:nvSpPr>
          <p:spPr>
            <a:xfrm>
              <a:off x="6645252" y="34251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42.6</a:t>
              </a:r>
            </a:p>
          </p:txBody>
        </p:sp>
        <p:sp>
          <p:nvSpPr>
            <p:cNvPr id="117" name="tx117"/>
            <p:cNvSpPr/>
            <p:nvPr/>
          </p:nvSpPr>
          <p:spPr>
            <a:xfrm>
              <a:off x="6911252" y="375678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18" name="tx118"/>
            <p:cNvSpPr/>
            <p:nvPr/>
          </p:nvSpPr>
          <p:spPr>
            <a:xfrm>
              <a:off x="7207396" y="38745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9" name="tx119"/>
            <p:cNvSpPr/>
            <p:nvPr/>
          </p:nvSpPr>
          <p:spPr>
            <a:xfrm>
              <a:off x="7473396" y="38722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0" name="tx120"/>
            <p:cNvSpPr/>
            <p:nvPr/>
          </p:nvSpPr>
          <p:spPr>
            <a:xfrm>
              <a:off x="7709251" y="27612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91.9</a:t>
              </a:r>
            </a:p>
          </p:txBody>
        </p:sp>
        <p:sp>
          <p:nvSpPr>
            <p:cNvPr id="121" name="tx121"/>
            <p:cNvSpPr/>
            <p:nvPr/>
          </p:nvSpPr>
          <p:spPr>
            <a:xfrm>
              <a:off x="8020454" y="3755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22" name="tx12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3" name="tx123"/>
            <p:cNvSpPr/>
            <p:nvPr/>
          </p:nvSpPr>
          <p:spPr>
            <a:xfrm>
              <a:off x="655386" y="33912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4" name="tx124"/>
            <p:cNvSpPr/>
            <p:nvPr/>
          </p:nvSpPr>
          <p:spPr>
            <a:xfrm>
              <a:off x="577692" y="27187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5" name="tx125"/>
            <p:cNvSpPr/>
            <p:nvPr/>
          </p:nvSpPr>
          <p:spPr>
            <a:xfrm>
              <a:off x="577692" y="204612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6" name="tx12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3" name="tx14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4" name="pl14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pl14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6" name="tx14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7" name="tx14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8" name="rc148"/>
            <p:cNvSpPr/>
            <p:nvPr/>
          </p:nvSpPr>
          <p:spPr>
            <a:xfrm>
              <a:off x="4670912" y="4979579"/>
              <a:ext cx="201456" cy="201456"/>
            </a:xfrm>
            <a:prstGeom prst="rect">
              <a:avLst/>
            </a:prstGeom>
            <a:solidFill>
              <a:srgbClr val="B3B3B3">
                <a:alpha val="85098"/>
              </a:srgbClr>
            </a:solidFill>
          </p:spPr>
          <p:txBody>
            <a:bodyPr/>
            <a:lstStyle/>
            <a:p/>
          </p:txBody>
        </p:sp>
        <p:sp>
          <p:nvSpPr>
            <p:cNvPr id="149" name="rc149"/>
            <p:cNvSpPr/>
            <p:nvPr/>
          </p:nvSpPr>
          <p:spPr>
            <a:xfrm>
              <a:off x="5573066" y="4979579"/>
              <a:ext cx="201456" cy="201456"/>
            </a:xfrm>
            <a:prstGeom prst="rect">
              <a:avLst/>
            </a:prstGeom>
            <a:solidFill>
              <a:srgbClr val="1CABE2">
                <a:alpha val="85098"/>
              </a:srgbClr>
            </a:solidFill>
          </p:spPr>
          <p:txBody>
            <a:bodyPr/>
            <a:lstStyle/>
            <a:p/>
          </p:txBody>
        </p:sp>
        <p:sp>
          <p:nvSpPr>
            <p:cNvPr id="150" name="tx15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1" name="tx15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2" name="tx152"/>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3" name="tx153"/>
            <p:cNvSpPr/>
            <p:nvPr/>
          </p:nvSpPr>
          <p:spPr>
            <a:xfrm>
              <a:off x="966584" y="1594448"/>
              <a:ext cx="172412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Uzbekistan, 2000-2025</a:t>
              </a:r>
            </a:p>
          </p:txBody>
        </p:sp>
        <p:sp>
          <p:nvSpPr>
            <p:cNvPr id="154" name="pl154"/>
            <p:cNvSpPr/>
            <p:nvPr/>
          </p:nvSpPr>
          <p:spPr>
            <a:xfrm>
              <a:off x="224775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1211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59945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8679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9" name="pl15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0" name="pl16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1" name="pl16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1844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05785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3125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11054" y="5726143"/>
              <a:ext cx="2414962" cy="119033"/>
            </a:xfrm>
            <a:prstGeom prst="rect">
              <a:avLst/>
            </a:prstGeom>
            <a:solidFill>
              <a:srgbClr val="1CABE2">
                <a:alpha val="85098"/>
              </a:srgbClr>
            </a:solidFill>
          </p:spPr>
          <p:txBody>
            <a:bodyPr/>
            <a:lstStyle/>
            <a:p/>
          </p:txBody>
        </p:sp>
        <p:sp>
          <p:nvSpPr>
            <p:cNvPr id="166" name="rc166"/>
            <p:cNvSpPr/>
            <p:nvPr/>
          </p:nvSpPr>
          <p:spPr>
            <a:xfrm>
              <a:off x="1311054" y="5577352"/>
              <a:ext cx="6889390" cy="119033"/>
            </a:xfrm>
            <a:prstGeom prst="rect">
              <a:avLst/>
            </a:prstGeom>
            <a:solidFill>
              <a:srgbClr val="1CABE2">
                <a:alpha val="85098"/>
              </a:srgbClr>
            </a:solidFill>
          </p:spPr>
          <p:txBody>
            <a:bodyPr/>
            <a:lstStyle/>
            <a:p/>
          </p:txBody>
        </p:sp>
        <p:sp>
          <p:nvSpPr>
            <p:cNvPr id="167" name="rc167"/>
            <p:cNvSpPr/>
            <p:nvPr/>
          </p:nvSpPr>
          <p:spPr>
            <a:xfrm>
              <a:off x="1311054" y="5428560"/>
              <a:ext cx="1351470" cy="119033"/>
            </a:xfrm>
            <a:prstGeom prst="rect">
              <a:avLst/>
            </a:prstGeom>
            <a:solidFill>
              <a:srgbClr val="1CABE2">
                <a:alpha val="85098"/>
              </a:srgbClr>
            </a:solidFill>
          </p:spPr>
          <p:txBody>
            <a:bodyPr/>
            <a:lstStyle/>
            <a:p/>
          </p:txBody>
        </p:sp>
        <p:sp>
          <p:nvSpPr>
            <p:cNvPr id="168" name="rc168"/>
            <p:cNvSpPr/>
            <p:nvPr/>
          </p:nvSpPr>
          <p:spPr>
            <a:xfrm>
              <a:off x="3726016" y="5726143"/>
              <a:ext cx="0" cy="119033"/>
            </a:xfrm>
            <a:prstGeom prst="rect">
              <a:avLst/>
            </a:prstGeom>
            <a:solidFill>
              <a:srgbClr val="B3B3B3">
                <a:alpha val="85098"/>
              </a:srgbClr>
            </a:solidFill>
          </p:spPr>
          <p:txBody>
            <a:bodyPr/>
            <a:lstStyle/>
            <a:p/>
          </p:txBody>
        </p:sp>
        <p:sp>
          <p:nvSpPr>
            <p:cNvPr id="169" name="rc169"/>
            <p:cNvSpPr/>
            <p:nvPr/>
          </p:nvSpPr>
          <p:spPr>
            <a:xfrm>
              <a:off x="8200444" y="5577352"/>
              <a:ext cx="0" cy="119033"/>
            </a:xfrm>
            <a:prstGeom prst="rect">
              <a:avLst/>
            </a:prstGeom>
            <a:solidFill>
              <a:srgbClr val="B3B3B3">
                <a:alpha val="85098"/>
              </a:srgbClr>
            </a:solidFill>
          </p:spPr>
          <p:txBody>
            <a:bodyPr/>
            <a:lstStyle/>
            <a:p/>
          </p:txBody>
        </p:sp>
        <p:sp>
          <p:nvSpPr>
            <p:cNvPr id="170" name="rc170"/>
            <p:cNvSpPr/>
            <p:nvPr/>
          </p:nvSpPr>
          <p:spPr>
            <a:xfrm>
              <a:off x="2662524" y="5428560"/>
              <a:ext cx="0" cy="119033"/>
            </a:xfrm>
            <a:prstGeom prst="rect">
              <a:avLst/>
            </a:prstGeom>
            <a:solidFill>
              <a:srgbClr val="B3B3B3">
                <a:alpha val="85098"/>
              </a:srgbClr>
            </a:solidFill>
          </p:spPr>
          <p:txBody>
            <a:bodyPr/>
            <a:lstStyle/>
            <a:p/>
          </p:txBody>
        </p:sp>
        <p:sp>
          <p:nvSpPr>
            <p:cNvPr id="171" name="tx171"/>
            <p:cNvSpPr/>
            <p:nvPr/>
          </p:nvSpPr>
          <p:spPr>
            <a:xfrm>
              <a:off x="3838543"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32.2</a:t>
              </a:r>
            </a:p>
          </p:txBody>
        </p:sp>
        <p:sp>
          <p:nvSpPr>
            <p:cNvPr id="172" name="tx172"/>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91.9</a:t>
              </a:r>
            </a:p>
          </p:txBody>
        </p:sp>
        <p:sp>
          <p:nvSpPr>
            <p:cNvPr id="173" name="tx173"/>
            <p:cNvSpPr/>
            <p:nvPr/>
          </p:nvSpPr>
          <p:spPr>
            <a:xfrm>
              <a:off x="2726833"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74" name="tx174"/>
            <p:cNvSpPr/>
            <p:nvPr/>
          </p:nvSpPr>
          <p:spPr>
            <a:xfrm>
              <a:off x="2406008"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32.2</a:t>
              </a:r>
            </a:p>
          </p:txBody>
        </p:sp>
        <p:sp>
          <p:nvSpPr>
            <p:cNvPr id="175" name="tx175"/>
            <p:cNvSpPr/>
            <p:nvPr/>
          </p:nvSpPr>
          <p:spPr>
            <a:xfrm>
              <a:off x="464322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91.9</a:t>
              </a:r>
            </a:p>
          </p:txBody>
        </p:sp>
        <p:sp>
          <p:nvSpPr>
            <p:cNvPr id="176" name="tx176"/>
            <p:cNvSpPr/>
            <p:nvPr/>
          </p:nvSpPr>
          <p:spPr>
            <a:xfrm>
              <a:off x="1922480"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7" name="tx177"/>
            <p:cNvSpPr/>
            <p:nvPr/>
          </p:nvSpPr>
          <p:spPr>
            <a:xfrm>
              <a:off x="3611880"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8" name="tx178"/>
            <p:cNvSpPr/>
            <p:nvPr/>
          </p:nvSpPr>
          <p:spPr>
            <a:xfrm>
              <a:off x="8086308"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9" name="tx179"/>
            <p:cNvSpPr/>
            <p:nvPr/>
          </p:nvSpPr>
          <p:spPr>
            <a:xfrm>
              <a:off x="2548389"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0" name="tx18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4" name="tx184"/>
            <p:cNvSpPr/>
            <p:nvPr/>
          </p:nvSpPr>
          <p:spPr>
            <a:xfrm>
              <a:off x="306017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5" name="tx185"/>
            <p:cNvSpPr/>
            <p:nvPr/>
          </p:nvSpPr>
          <p:spPr>
            <a:xfrm>
              <a:off x="493356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6" name="tx186"/>
            <p:cNvSpPr/>
            <p:nvPr/>
          </p:nvSpPr>
          <p:spPr>
            <a:xfrm>
              <a:off x="6806969" y="593585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87" name="tx18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8" name="tx18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0" name="tx19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Uzbekistan.
In 2025, DTP1 coverage in Uzbekistan increased to 98%. The number of children missing out on any DTP vaccination (zero-dose children) improved from 92,000 in 2024 to 18,000 in 2025.
DTP3 coverage increased to 98% in 2025, leaving 18,000 children vulnerable to vaccine-preventable diseases.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98%, leaving 18,000 children un- or under-vaccinated, including 18,000 zero-dose and &lt;100 with only partial protection.</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0"/>
                  </a:moveTo>
                  <a:lnTo>
                    <a:pt x="135891" y="0"/>
                  </a:lnTo>
                  <a:lnTo>
                    <a:pt x="271783" y="0"/>
                  </a:lnTo>
                  <a:lnTo>
                    <a:pt x="407675" y="0"/>
                  </a:lnTo>
                  <a:lnTo>
                    <a:pt x="543566" y="0"/>
                  </a:lnTo>
                  <a:lnTo>
                    <a:pt x="679458" y="0"/>
                  </a:lnTo>
                  <a:lnTo>
                    <a:pt x="815350" y="65614"/>
                  </a:lnTo>
                  <a:lnTo>
                    <a:pt x="951242" y="21871"/>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65614"/>
                  </a:lnTo>
                  <a:lnTo>
                    <a:pt x="2717834" y="65614"/>
                  </a:lnTo>
                  <a:lnTo>
                    <a:pt x="2853726" y="21871"/>
                  </a:lnTo>
                  <a:lnTo>
                    <a:pt x="2989618" y="0"/>
                  </a:lnTo>
                  <a:lnTo>
                    <a:pt x="3125509" y="0"/>
                  </a:lnTo>
                  <a:lnTo>
                    <a:pt x="3261401" y="196842"/>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0"/>
                  </a:moveTo>
                  <a:lnTo>
                    <a:pt x="135891" y="0"/>
                  </a:lnTo>
                  <a:lnTo>
                    <a:pt x="271783" y="0"/>
                  </a:lnTo>
                  <a:lnTo>
                    <a:pt x="407675" y="0"/>
                  </a:lnTo>
                  <a:lnTo>
                    <a:pt x="543566" y="0"/>
                  </a:lnTo>
                  <a:lnTo>
                    <a:pt x="679458" y="0"/>
                  </a:lnTo>
                  <a:lnTo>
                    <a:pt x="815350" y="65614"/>
                  </a:lnTo>
                  <a:lnTo>
                    <a:pt x="951242" y="21871"/>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65614"/>
                  </a:lnTo>
                  <a:lnTo>
                    <a:pt x="2717834" y="65614"/>
                  </a:lnTo>
                  <a:lnTo>
                    <a:pt x="2853726" y="21871"/>
                  </a:lnTo>
                  <a:lnTo>
                    <a:pt x="2989618" y="0"/>
                  </a:lnTo>
                  <a:lnTo>
                    <a:pt x="3125509" y="0"/>
                  </a:lnTo>
                  <a:lnTo>
                    <a:pt x="3261401" y="196842"/>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0"/>
                  </a:moveTo>
                  <a:lnTo>
                    <a:pt x="135891" y="0"/>
                  </a:lnTo>
                  <a:lnTo>
                    <a:pt x="271783" y="0"/>
                  </a:lnTo>
                  <a:lnTo>
                    <a:pt x="407675" y="0"/>
                  </a:lnTo>
                  <a:lnTo>
                    <a:pt x="543566" y="0"/>
                  </a:lnTo>
                  <a:lnTo>
                    <a:pt x="679458" y="0"/>
                  </a:lnTo>
                  <a:lnTo>
                    <a:pt x="815350" y="65614"/>
                  </a:lnTo>
                  <a:lnTo>
                    <a:pt x="951242" y="21871"/>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65614"/>
                  </a:lnTo>
                  <a:lnTo>
                    <a:pt x="2717834" y="65614"/>
                  </a:lnTo>
                  <a:lnTo>
                    <a:pt x="2853726" y="21871"/>
                  </a:lnTo>
                  <a:lnTo>
                    <a:pt x="2989618" y="0"/>
                  </a:lnTo>
                  <a:lnTo>
                    <a:pt x="3125509" y="0"/>
                  </a:lnTo>
                  <a:lnTo>
                    <a:pt x="3261401" y="196842"/>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8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8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659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90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3991" y="4990675"/>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60" name="tx60"/>
            <p:cNvSpPr/>
            <p:nvPr/>
          </p:nvSpPr>
          <p:spPr>
            <a:xfrm>
              <a:off x="29136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6145"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64159" y="1405107"/>
              <a:ext cx="271090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Uzbekistan,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07063"/>
              <a:ext cx="3397293" cy="939473"/>
            </a:xfrm>
            <a:custGeom>
              <a:avLst/>
              <a:pathLst>
                <a:path w="3397293" h="939473">
                  <a:moveTo>
                    <a:pt x="0" y="0"/>
                  </a:moveTo>
                  <a:lnTo>
                    <a:pt x="135891" y="0"/>
                  </a:lnTo>
                  <a:lnTo>
                    <a:pt x="271783" y="0"/>
                  </a:lnTo>
                  <a:lnTo>
                    <a:pt x="407675" y="0"/>
                  </a:lnTo>
                  <a:lnTo>
                    <a:pt x="543566" y="0"/>
                  </a:lnTo>
                  <a:lnTo>
                    <a:pt x="679458" y="0"/>
                  </a:lnTo>
                  <a:lnTo>
                    <a:pt x="815350" y="313157"/>
                  </a:lnTo>
                  <a:lnTo>
                    <a:pt x="951242" y="10438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313157"/>
                  </a:lnTo>
                  <a:lnTo>
                    <a:pt x="2717834" y="313157"/>
                  </a:lnTo>
                  <a:lnTo>
                    <a:pt x="2853726" y="104385"/>
                  </a:lnTo>
                  <a:lnTo>
                    <a:pt x="2989618" y="0"/>
                  </a:lnTo>
                  <a:lnTo>
                    <a:pt x="3125509" y="0"/>
                  </a:lnTo>
                  <a:lnTo>
                    <a:pt x="3261401" y="939473"/>
                  </a:lnTo>
                  <a:lnTo>
                    <a:pt x="3397293" y="104385"/>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835087"/>
            </a:xfrm>
            <a:custGeom>
              <a:avLst/>
              <a:pathLst>
                <a:path w="3397293" h="835087">
                  <a:moveTo>
                    <a:pt x="0" y="208771"/>
                  </a:moveTo>
                  <a:lnTo>
                    <a:pt x="135891" y="104385"/>
                  </a:lnTo>
                  <a:lnTo>
                    <a:pt x="271783" y="521929"/>
                  </a:lnTo>
                  <a:lnTo>
                    <a:pt x="407675" y="835087"/>
                  </a:lnTo>
                  <a:lnTo>
                    <a:pt x="543566" y="521929"/>
                  </a:lnTo>
                  <a:lnTo>
                    <a:pt x="679458" y="208771"/>
                  </a:lnTo>
                  <a:lnTo>
                    <a:pt x="815350" y="208771"/>
                  </a:lnTo>
                  <a:lnTo>
                    <a:pt x="951242" y="0"/>
                  </a:lnTo>
                  <a:lnTo>
                    <a:pt x="1087133" y="104385"/>
                  </a:lnTo>
                  <a:lnTo>
                    <a:pt x="1223025" y="313157"/>
                  </a:lnTo>
                  <a:lnTo>
                    <a:pt x="1358917" y="521929"/>
                  </a:lnTo>
                  <a:lnTo>
                    <a:pt x="1494809" y="521929"/>
                  </a:lnTo>
                  <a:lnTo>
                    <a:pt x="1630700" y="313157"/>
                  </a:lnTo>
                  <a:lnTo>
                    <a:pt x="1766592" y="208771"/>
                  </a:lnTo>
                  <a:lnTo>
                    <a:pt x="1902484" y="521929"/>
                  </a:lnTo>
                  <a:lnTo>
                    <a:pt x="2038375" y="417543"/>
                  </a:lnTo>
                  <a:lnTo>
                    <a:pt x="2174267" y="626315"/>
                  </a:lnTo>
                  <a:lnTo>
                    <a:pt x="2310159" y="417543"/>
                  </a:lnTo>
                  <a:lnTo>
                    <a:pt x="2446051" y="208771"/>
                  </a:lnTo>
                  <a:lnTo>
                    <a:pt x="2581942" y="313157"/>
                  </a:lnTo>
                  <a:lnTo>
                    <a:pt x="2717834" y="521929"/>
                  </a:lnTo>
                  <a:lnTo>
                    <a:pt x="2853726" y="626315"/>
                  </a:lnTo>
                  <a:lnTo>
                    <a:pt x="2989618" y="521929"/>
                  </a:lnTo>
                  <a:lnTo>
                    <a:pt x="3125509" y="521929"/>
                  </a:lnTo>
                  <a:lnTo>
                    <a:pt x="3261401" y="730701"/>
                  </a:lnTo>
                  <a:lnTo>
                    <a:pt x="3397293" y="73070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07063"/>
              <a:ext cx="3397293" cy="939473"/>
            </a:xfrm>
            <a:custGeom>
              <a:avLst/>
              <a:pathLst>
                <a:path w="3397293" h="939473">
                  <a:moveTo>
                    <a:pt x="0" y="0"/>
                  </a:moveTo>
                  <a:lnTo>
                    <a:pt x="135891" y="0"/>
                  </a:lnTo>
                  <a:lnTo>
                    <a:pt x="271783" y="0"/>
                  </a:lnTo>
                  <a:lnTo>
                    <a:pt x="407675" y="0"/>
                  </a:lnTo>
                  <a:lnTo>
                    <a:pt x="543566" y="0"/>
                  </a:lnTo>
                  <a:lnTo>
                    <a:pt x="679458" y="0"/>
                  </a:lnTo>
                  <a:lnTo>
                    <a:pt x="815350" y="313157"/>
                  </a:lnTo>
                  <a:lnTo>
                    <a:pt x="951242" y="10438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313157"/>
                  </a:lnTo>
                  <a:lnTo>
                    <a:pt x="2717834" y="313157"/>
                  </a:lnTo>
                  <a:lnTo>
                    <a:pt x="2853726" y="104385"/>
                  </a:lnTo>
                  <a:lnTo>
                    <a:pt x="2989618" y="0"/>
                  </a:lnTo>
                  <a:lnTo>
                    <a:pt x="3125509" y="0"/>
                  </a:lnTo>
                  <a:lnTo>
                    <a:pt x="3261401" y="939473"/>
                  </a:lnTo>
                  <a:lnTo>
                    <a:pt x="3397293" y="10438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640045"/>
              <a:ext cx="0" cy="167017"/>
            </a:xfrm>
            <a:custGeom>
              <a:avLst/>
              <a:pathLst>
                <a:path w="0" h="167017">
                  <a:moveTo>
                    <a:pt x="0" y="1670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640045"/>
              <a:ext cx="0" cy="167017"/>
            </a:xfrm>
            <a:custGeom>
              <a:avLst/>
              <a:pathLst>
                <a:path w="0" h="167017">
                  <a:moveTo>
                    <a:pt x="0" y="1670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640045"/>
              <a:ext cx="0" cy="167017"/>
            </a:xfrm>
            <a:custGeom>
              <a:avLst/>
              <a:pathLst>
                <a:path w="0" h="167017">
                  <a:moveTo>
                    <a:pt x="0" y="1670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640045"/>
              <a:ext cx="0" cy="167017"/>
            </a:xfrm>
            <a:custGeom>
              <a:avLst/>
              <a:pathLst>
                <a:path w="0" h="167017">
                  <a:moveTo>
                    <a:pt x="0" y="16701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640045"/>
              <a:ext cx="0" cy="1106491"/>
            </a:xfrm>
            <a:custGeom>
              <a:avLst/>
              <a:pathLst>
                <a:path w="0" h="1106491">
                  <a:moveTo>
                    <a:pt x="0" y="110649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640045"/>
              <a:ext cx="0" cy="271403"/>
            </a:xfrm>
            <a:custGeom>
              <a:avLst/>
              <a:pathLst>
                <a:path w="0" h="271403">
                  <a:moveTo>
                    <a:pt x="0" y="27140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07063"/>
              <a:ext cx="3397293" cy="939473"/>
            </a:xfrm>
            <a:custGeom>
              <a:avLst/>
              <a:pathLst>
                <a:path w="3397293" h="939473">
                  <a:moveTo>
                    <a:pt x="0" y="0"/>
                  </a:moveTo>
                  <a:lnTo>
                    <a:pt x="135891" y="0"/>
                  </a:lnTo>
                  <a:lnTo>
                    <a:pt x="271783" y="0"/>
                  </a:lnTo>
                  <a:lnTo>
                    <a:pt x="407675" y="0"/>
                  </a:lnTo>
                  <a:lnTo>
                    <a:pt x="543566" y="0"/>
                  </a:lnTo>
                  <a:lnTo>
                    <a:pt x="679458" y="0"/>
                  </a:lnTo>
                  <a:lnTo>
                    <a:pt x="815350" y="313157"/>
                  </a:lnTo>
                  <a:lnTo>
                    <a:pt x="951242" y="10438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313157"/>
                  </a:lnTo>
                  <a:lnTo>
                    <a:pt x="2717834" y="313157"/>
                  </a:lnTo>
                  <a:lnTo>
                    <a:pt x="2853726" y="104385"/>
                  </a:lnTo>
                  <a:lnTo>
                    <a:pt x="2989618" y="0"/>
                  </a:lnTo>
                  <a:lnTo>
                    <a:pt x="3125509" y="0"/>
                  </a:lnTo>
                  <a:lnTo>
                    <a:pt x="3261401" y="939473"/>
                  </a:lnTo>
                  <a:lnTo>
                    <a:pt x="3397293" y="104385"/>
                  </a:lnTo>
                </a:path>
              </a:pathLst>
            </a:custGeom>
            <a:ln w="27101" cap="flat">
              <a:solidFill>
                <a:srgbClr val="0058AB">
                  <a:alpha val="100000"/>
                </a:srgbClr>
              </a:solidFill>
              <a:prstDash val="solid"/>
              <a:round/>
            </a:ln>
          </p:spPr>
          <p:txBody>
            <a:bodyPr/>
            <a:lstStyle/>
            <a:p/>
          </p:txBody>
        </p:sp>
        <p:sp>
          <p:nvSpPr>
            <p:cNvPr id="93" name="tx93"/>
            <p:cNvSpPr/>
            <p:nvPr/>
          </p:nvSpPr>
          <p:spPr>
            <a:xfrm>
              <a:off x="5407519" y="25577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086977" y="25577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766436" y="25577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445895" y="25577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989462"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5578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804812" y="2559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9896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135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135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632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257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80690" y="4990675"/>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120" name="tx120"/>
            <p:cNvSpPr/>
            <p:nvPr/>
          </p:nvSpPr>
          <p:spPr>
            <a:xfrm>
              <a:off x="723038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92844"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126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3035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2944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2853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3080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2990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2899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2566453" cy="114824"/>
            </a:xfrm>
            <a:prstGeom prst="rect">
              <a:avLst/>
            </a:prstGeom>
            <a:solidFill>
              <a:srgbClr val="1CABE2">
                <a:alpha val="80000"/>
              </a:srgbClr>
            </a:solidFill>
          </p:spPr>
          <p:txBody>
            <a:bodyPr/>
            <a:lstStyle/>
            <a:p/>
          </p:txBody>
        </p:sp>
        <p:sp>
          <p:nvSpPr>
            <p:cNvPr id="135" name="rc135"/>
            <p:cNvSpPr/>
            <p:nvPr/>
          </p:nvSpPr>
          <p:spPr>
            <a:xfrm>
              <a:off x="1317178" y="5743865"/>
              <a:ext cx="7321564" cy="114824"/>
            </a:xfrm>
            <a:prstGeom prst="rect">
              <a:avLst/>
            </a:prstGeom>
            <a:solidFill>
              <a:srgbClr val="1CABE2">
                <a:alpha val="80000"/>
              </a:srgbClr>
            </a:solidFill>
          </p:spPr>
          <p:txBody>
            <a:bodyPr/>
            <a:lstStyle/>
            <a:p/>
          </p:txBody>
        </p:sp>
        <p:sp>
          <p:nvSpPr>
            <p:cNvPr id="136" name="rc136"/>
            <p:cNvSpPr/>
            <p:nvPr/>
          </p:nvSpPr>
          <p:spPr>
            <a:xfrm>
              <a:off x="1317178" y="5600334"/>
              <a:ext cx="1436248" cy="114824"/>
            </a:xfrm>
            <a:prstGeom prst="rect">
              <a:avLst/>
            </a:prstGeom>
            <a:solidFill>
              <a:srgbClr val="1CABE2">
                <a:alpha val="80000"/>
              </a:srgbClr>
            </a:solidFill>
          </p:spPr>
          <p:txBody>
            <a:bodyPr/>
            <a:lstStyle/>
            <a:p/>
          </p:txBody>
        </p:sp>
        <p:sp>
          <p:nvSpPr>
            <p:cNvPr id="137" name="tx137"/>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8081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3" name="tx143"/>
            <p:cNvSpPr/>
            <p:nvPr/>
          </p:nvSpPr>
          <p:spPr>
            <a:xfrm>
              <a:off x="487173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686265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Uzbekistan (98%) was 8 percentage points higher than the global average (90%) and 8 percentage points higher than the average across all ECAR countries (90%).
National DTP1 coverage was 2 percentage points higher than in 2019 (96%).
This equates to 18,000 zero-dose children in 2025 compared to 32,000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Uzbekistan DTP1 coverage was 98% - this is 2 percentage points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Uzbekistan ranked number 16 out of 21 countries for lowest DTP1 coverage (based on tied ranks).
Uzbekistan was in the top 10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Uzbekistan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F26A21">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Uzbekistan ranked number 6 out of 21 countries with 18,000 zero-dose children.
In 2025, Uzbekistan ranked number 7 out of 21 countries with 18,000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2853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1484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90114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18745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7169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5799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54430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83060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3953509"/>
              <a:ext cx="200644" cy="731877"/>
            </a:xfrm>
            <a:prstGeom prst="rect">
              <a:avLst/>
            </a:prstGeom>
            <a:solidFill>
              <a:srgbClr val="80BD41">
                <a:alpha val="100000"/>
              </a:srgbClr>
            </a:solidFill>
          </p:spPr>
          <p:txBody>
            <a:bodyPr/>
            <a:lstStyle/>
            <a:p/>
          </p:txBody>
        </p:sp>
        <p:sp>
          <p:nvSpPr>
            <p:cNvPr id="28" name="rc28"/>
            <p:cNvSpPr/>
            <p:nvPr/>
          </p:nvSpPr>
          <p:spPr>
            <a:xfrm>
              <a:off x="1423662" y="3946117"/>
              <a:ext cx="200644" cy="7392"/>
            </a:xfrm>
            <a:prstGeom prst="rect">
              <a:avLst/>
            </a:prstGeom>
            <a:solidFill>
              <a:srgbClr val="0058AB">
                <a:alpha val="100000"/>
              </a:srgbClr>
            </a:solidFill>
          </p:spPr>
          <p:txBody>
            <a:bodyPr/>
            <a:lstStyle/>
            <a:p/>
          </p:txBody>
        </p:sp>
        <p:sp>
          <p:nvSpPr>
            <p:cNvPr id="29" name="rc29"/>
            <p:cNvSpPr/>
            <p:nvPr/>
          </p:nvSpPr>
          <p:spPr>
            <a:xfrm>
              <a:off x="1423662" y="3953509"/>
              <a:ext cx="200644" cy="0"/>
            </a:xfrm>
            <a:prstGeom prst="rect">
              <a:avLst/>
            </a:prstGeom>
            <a:solidFill>
              <a:srgbClr val="1CABE2">
                <a:alpha val="100000"/>
              </a:srgbClr>
            </a:solidFill>
          </p:spPr>
          <p:txBody>
            <a:bodyPr/>
            <a:lstStyle/>
            <a:p/>
          </p:txBody>
        </p:sp>
        <p:sp>
          <p:nvSpPr>
            <p:cNvPr id="30" name="rc30"/>
            <p:cNvSpPr/>
            <p:nvPr/>
          </p:nvSpPr>
          <p:spPr>
            <a:xfrm>
              <a:off x="1646600" y="3965415"/>
              <a:ext cx="200644" cy="719971"/>
            </a:xfrm>
            <a:prstGeom prst="rect">
              <a:avLst/>
            </a:prstGeom>
            <a:solidFill>
              <a:srgbClr val="80BD41">
                <a:alpha val="100000"/>
              </a:srgbClr>
            </a:solidFill>
          </p:spPr>
          <p:txBody>
            <a:bodyPr/>
            <a:lstStyle/>
            <a:p/>
          </p:txBody>
        </p:sp>
        <p:sp>
          <p:nvSpPr>
            <p:cNvPr id="31" name="rc31"/>
            <p:cNvSpPr/>
            <p:nvPr/>
          </p:nvSpPr>
          <p:spPr>
            <a:xfrm>
              <a:off x="1646600" y="3958143"/>
              <a:ext cx="200644" cy="7272"/>
            </a:xfrm>
            <a:prstGeom prst="rect">
              <a:avLst/>
            </a:prstGeom>
            <a:solidFill>
              <a:srgbClr val="0058AB">
                <a:alpha val="100000"/>
              </a:srgbClr>
            </a:solidFill>
          </p:spPr>
          <p:txBody>
            <a:bodyPr/>
            <a:lstStyle/>
            <a:p/>
          </p:txBody>
        </p:sp>
        <p:sp>
          <p:nvSpPr>
            <p:cNvPr id="32" name="rc32"/>
            <p:cNvSpPr/>
            <p:nvPr/>
          </p:nvSpPr>
          <p:spPr>
            <a:xfrm>
              <a:off x="1646600" y="3965415"/>
              <a:ext cx="200644" cy="0"/>
            </a:xfrm>
            <a:prstGeom prst="rect">
              <a:avLst/>
            </a:prstGeom>
            <a:solidFill>
              <a:srgbClr val="1CABE2">
                <a:alpha val="100000"/>
              </a:srgbClr>
            </a:solidFill>
          </p:spPr>
          <p:txBody>
            <a:bodyPr/>
            <a:lstStyle/>
            <a:p/>
          </p:txBody>
        </p:sp>
        <p:sp>
          <p:nvSpPr>
            <p:cNvPr id="33" name="rc33"/>
            <p:cNvSpPr/>
            <p:nvPr/>
          </p:nvSpPr>
          <p:spPr>
            <a:xfrm>
              <a:off x="1869538" y="3962265"/>
              <a:ext cx="200644" cy="723121"/>
            </a:xfrm>
            <a:prstGeom prst="rect">
              <a:avLst/>
            </a:prstGeom>
            <a:solidFill>
              <a:srgbClr val="80BD41">
                <a:alpha val="100000"/>
              </a:srgbClr>
            </a:solidFill>
          </p:spPr>
          <p:txBody>
            <a:bodyPr/>
            <a:lstStyle/>
            <a:p/>
          </p:txBody>
        </p:sp>
        <p:sp>
          <p:nvSpPr>
            <p:cNvPr id="34" name="rc34"/>
            <p:cNvSpPr/>
            <p:nvPr/>
          </p:nvSpPr>
          <p:spPr>
            <a:xfrm>
              <a:off x="1869538" y="3954961"/>
              <a:ext cx="200644" cy="7303"/>
            </a:xfrm>
            <a:prstGeom prst="rect">
              <a:avLst/>
            </a:prstGeom>
            <a:solidFill>
              <a:srgbClr val="0058AB">
                <a:alpha val="100000"/>
              </a:srgbClr>
            </a:solidFill>
          </p:spPr>
          <p:txBody>
            <a:bodyPr/>
            <a:lstStyle/>
            <a:p/>
          </p:txBody>
        </p:sp>
        <p:sp>
          <p:nvSpPr>
            <p:cNvPr id="35" name="rc35"/>
            <p:cNvSpPr/>
            <p:nvPr/>
          </p:nvSpPr>
          <p:spPr>
            <a:xfrm>
              <a:off x="1869538" y="3962265"/>
              <a:ext cx="200644" cy="0"/>
            </a:xfrm>
            <a:prstGeom prst="rect">
              <a:avLst/>
            </a:prstGeom>
            <a:solidFill>
              <a:srgbClr val="1CABE2">
                <a:alpha val="100000"/>
              </a:srgbClr>
            </a:solidFill>
          </p:spPr>
          <p:txBody>
            <a:bodyPr/>
            <a:lstStyle/>
            <a:p/>
          </p:txBody>
        </p:sp>
        <p:sp>
          <p:nvSpPr>
            <p:cNvPr id="36" name="rc36"/>
            <p:cNvSpPr/>
            <p:nvPr/>
          </p:nvSpPr>
          <p:spPr>
            <a:xfrm>
              <a:off x="2092476" y="3974766"/>
              <a:ext cx="200644" cy="710620"/>
            </a:xfrm>
            <a:prstGeom prst="rect">
              <a:avLst/>
            </a:prstGeom>
            <a:solidFill>
              <a:srgbClr val="80BD41">
                <a:alpha val="100000"/>
              </a:srgbClr>
            </a:solidFill>
          </p:spPr>
          <p:txBody>
            <a:bodyPr/>
            <a:lstStyle/>
            <a:p/>
          </p:txBody>
        </p:sp>
        <p:sp>
          <p:nvSpPr>
            <p:cNvPr id="37" name="rc37"/>
            <p:cNvSpPr/>
            <p:nvPr/>
          </p:nvSpPr>
          <p:spPr>
            <a:xfrm>
              <a:off x="2092476" y="3960264"/>
              <a:ext cx="200644" cy="7251"/>
            </a:xfrm>
            <a:prstGeom prst="rect">
              <a:avLst/>
            </a:prstGeom>
            <a:solidFill>
              <a:srgbClr val="0058AB">
                <a:alpha val="100000"/>
              </a:srgbClr>
            </a:solidFill>
          </p:spPr>
          <p:txBody>
            <a:bodyPr/>
            <a:lstStyle/>
            <a:p/>
          </p:txBody>
        </p:sp>
        <p:sp>
          <p:nvSpPr>
            <p:cNvPr id="38" name="rc38"/>
            <p:cNvSpPr/>
            <p:nvPr/>
          </p:nvSpPr>
          <p:spPr>
            <a:xfrm>
              <a:off x="2092476" y="3967515"/>
              <a:ext cx="200644" cy="7251"/>
            </a:xfrm>
            <a:prstGeom prst="rect">
              <a:avLst/>
            </a:prstGeom>
            <a:solidFill>
              <a:srgbClr val="1CABE2">
                <a:alpha val="100000"/>
              </a:srgbClr>
            </a:solidFill>
          </p:spPr>
          <p:txBody>
            <a:bodyPr/>
            <a:lstStyle/>
            <a:p/>
          </p:txBody>
        </p:sp>
        <p:sp>
          <p:nvSpPr>
            <p:cNvPr id="39" name="rc39"/>
            <p:cNvSpPr/>
            <p:nvPr/>
          </p:nvSpPr>
          <p:spPr>
            <a:xfrm>
              <a:off x="2315413" y="3952377"/>
              <a:ext cx="200644" cy="733009"/>
            </a:xfrm>
            <a:prstGeom prst="rect">
              <a:avLst/>
            </a:prstGeom>
            <a:solidFill>
              <a:srgbClr val="80BD41">
                <a:alpha val="100000"/>
              </a:srgbClr>
            </a:solidFill>
          </p:spPr>
          <p:txBody>
            <a:bodyPr/>
            <a:lstStyle/>
            <a:p/>
          </p:txBody>
        </p:sp>
        <p:sp>
          <p:nvSpPr>
            <p:cNvPr id="40" name="rc40"/>
            <p:cNvSpPr/>
            <p:nvPr/>
          </p:nvSpPr>
          <p:spPr>
            <a:xfrm>
              <a:off x="2315413" y="3944973"/>
              <a:ext cx="200644" cy="7403"/>
            </a:xfrm>
            <a:prstGeom prst="rect">
              <a:avLst/>
            </a:prstGeom>
            <a:solidFill>
              <a:srgbClr val="0058AB">
                <a:alpha val="100000"/>
              </a:srgbClr>
            </a:solidFill>
          </p:spPr>
          <p:txBody>
            <a:bodyPr/>
            <a:lstStyle/>
            <a:p/>
          </p:txBody>
        </p:sp>
        <p:sp>
          <p:nvSpPr>
            <p:cNvPr id="41" name="rc41"/>
            <p:cNvSpPr/>
            <p:nvPr/>
          </p:nvSpPr>
          <p:spPr>
            <a:xfrm>
              <a:off x="2315413" y="3952377"/>
              <a:ext cx="200644" cy="0"/>
            </a:xfrm>
            <a:prstGeom prst="rect">
              <a:avLst/>
            </a:prstGeom>
            <a:solidFill>
              <a:srgbClr val="1CABE2">
                <a:alpha val="100000"/>
              </a:srgbClr>
            </a:solidFill>
          </p:spPr>
          <p:txBody>
            <a:bodyPr/>
            <a:lstStyle/>
            <a:p/>
          </p:txBody>
        </p:sp>
        <p:sp>
          <p:nvSpPr>
            <p:cNvPr id="42" name="rc42"/>
            <p:cNvSpPr/>
            <p:nvPr/>
          </p:nvSpPr>
          <p:spPr>
            <a:xfrm>
              <a:off x="2538351" y="3949020"/>
              <a:ext cx="200644" cy="736366"/>
            </a:xfrm>
            <a:prstGeom prst="rect">
              <a:avLst/>
            </a:prstGeom>
            <a:solidFill>
              <a:srgbClr val="80BD41">
                <a:alpha val="100000"/>
              </a:srgbClr>
            </a:solidFill>
          </p:spPr>
          <p:txBody>
            <a:bodyPr/>
            <a:lstStyle/>
            <a:p/>
          </p:txBody>
        </p:sp>
        <p:sp>
          <p:nvSpPr>
            <p:cNvPr id="43" name="rc43"/>
            <p:cNvSpPr/>
            <p:nvPr/>
          </p:nvSpPr>
          <p:spPr>
            <a:xfrm>
              <a:off x="2538351" y="3941582"/>
              <a:ext cx="200644" cy="7438"/>
            </a:xfrm>
            <a:prstGeom prst="rect">
              <a:avLst/>
            </a:prstGeom>
            <a:solidFill>
              <a:srgbClr val="0058AB">
                <a:alpha val="100000"/>
              </a:srgbClr>
            </a:solidFill>
          </p:spPr>
          <p:txBody>
            <a:bodyPr/>
            <a:lstStyle/>
            <a:p/>
          </p:txBody>
        </p:sp>
        <p:sp>
          <p:nvSpPr>
            <p:cNvPr id="44" name="rc44"/>
            <p:cNvSpPr/>
            <p:nvPr/>
          </p:nvSpPr>
          <p:spPr>
            <a:xfrm>
              <a:off x="2538351" y="3949020"/>
              <a:ext cx="200644" cy="0"/>
            </a:xfrm>
            <a:prstGeom prst="rect">
              <a:avLst/>
            </a:prstGeom>
            <a:solidFill>
              <a:srgbClr val="1CABE2">
                <a:alpha val="100000"/>
              </a:srgbClr>
            </a:solidFill>
          </p:spPr>
          <p:txBody>
            <a:bodyPr/>
            <a:lstStyle/>
            <a:p/>
          </p:txBody>
        </p:sp>
        <p:sp>
          <p:nvSpPr>
            <p:cNvPr id="45" name="rc45"/>
            <p:cNvSpPr/>
            <p:nvPr/>
          </p:nvSpPr>
          <p:spPr>
            <a:xfrm>
              <a:off x="2761289" y="3942426"/>
              <a:ext cx="200644" cy="742961"/>
            </a:xfrm>
            <a:prstGeom prst="rect">
              <a:avLst/>
            </a:prstGeom>
            <a:solidFill>
              <a:srgbClr val="80BD41">
                <a:alpha val="100000"/>
              </a:srgbClr>
            </a:solidFill>
          </p:spPr>
          <p:txBody>
            <a:bodyPr/>
            <a:lstStyle/>
            <a:p/>
          </p:txBody>
        </p:sp>
        <p:sp>
          <p:nvSpPr>
            <p:cNvPr id="46" name="rc46"/>
            <p:cNvSpPr/>
            <p:nvPr/>
          </p:nvSpPr>
          <p:spPr>
            <a:xfrm>
              <a:off x="2761289" y="3911468"/>
              <a:ext cx="200644" cy="30957"/>
            </a:xfrm>
            <a:prstGeom prst="rect">
              <a:avLst/>
            </a:prstGeom>
            <a:solidFill>
              <a:srgbClr val="0058AB">
                <a:alpha val="100000"/>
              </a:srgbClr>
            </a:solidFill>
          </p:spPr>
          <p:txBody>
            <a:bodyPr/>
            <a:lstStyle/>
            <a:p/>
          </p:txBody>
        </p:sp>
        <p:sp>
          <p:nvSpPr>
            <p:cNvPr id="47" name="rc47"/>
            <p:cNvSpPr/>
            <p:nvPr/>
          </p:nvSpPr>
          <p:spPr>
            <a:xfrm>
              <a:off x="2761289" y="3942426"/>
              <a:ext cx="200644" cy="0"/>
            </a:xfrm>
            <a:prstGeom prst="rect">
              <a:avLst/>
            </a:prstGeom>
            <a:solidFill>
              <a:srgbClr val="1CABE2">
                <a:alpha val="100000"/>
              </a:srgbClr>
            </a:solidFill>
          </p:spPr>
          <p:txBody>
            <a:bodyPr/>
            <a:lstStyle/>
            <a:p/>
          </p:txBody>
        </p:sp>
        <p:sp>
          <p:nvSpPr>
            <p:cNvPr id="48" name="rc48"/>
            <p:cNvSpPr/>
            <p:nvPr/>
          </p:nvSpPr>
          <p:spPr>
            <a:xfrm>
              <a:off x="2984227" y="3883073"/>
              <a:ext cx="200644" cy="802313"/>
            </a:xfrm>
            <a:prstGeom prst="rect">
              <a:avLst/>
            </a:prstGeom>
            <a:solidFill>
              <a:srgbClr val="80BD41">
                <a:alpha val="100000"/>
              </a:srgbClr>
            </a:solidFill>
          </p:spPr>
          <p:txBody>
            <a:bodyPr/>
            <a:lstStyle/>
            <a:p/>
          </p:txBody>
        </p:sp>
        <p:sp>
          <p:nvSpPr>
            <p:cNvPr id="49" name="rc49"/>
            <p:cNvSpPr/>
            <p:nvPr/>
          </p:nvSpPr>
          <p:spPr>
            <a:xfrm>
              <a:off x="2984227" y="3849644"/>
              <a:ext cx="200644" cy="16714"/>
            </a:xfrm>
            <a:prstGeom prst="rect">
              <a:avLst/>
            </a:prstGeom>
            <a:solidFill>
              <a:srgbClr val="0058AB">
                <a:alpha val="100000"/>
              </a:srgbClr>
            </a:solidFill>
          </p:spPr>
          <p:txBody>
            <a:bodyPr/>
            <a:lstStyle/>
            <a:p/>
          </p:txBody>
        </p:sp>
        <p:sp>
          <p:nvSpPr>
            <p:cNvPr id="50" name="rc50"/>
            <p:cNvSpPr/>
            <p:nvPr/>
          </p:nvSpPr>
          <p:spPr>
            <a:xfrm>
              <a:off x="2984227" y="3866358"/>
              <a:ext cx="200644" cy="16714"/>
            </a:xfrm>
            <a:prstGeom prst="rect">
              <a:avLst/>
            </a:prstGeom>
            <a:solidFill>
              <a:srgbClr val="1CABE2">
                <a:alpha val="100000"/>
              </a:srgbClr>
            </a:solidFill>
          </p:spPr>
          <p:txBody>
            <a:bodyPr/>
            <a:lstStyle/>
            <a:p/>
          </p:txBody>
        </p:sp>
        <p:sp>
          <p:nvSpPr>
            <p:cNvPr id="51" name="rc51"/>
            <p:cNvSpPr/>
            <p:nvPr/>
          </p:nvSpPr>
          <p:spPr>
            <a:xfrm>
              <a:off x="3207165" y="3817574"/>
              <a:ext cx="200644" cy="867812"/>
            </a:xfrm>
            <a:prstGeom prst="rect">
              <a:avLst/>
            </a:prstGeom>
            <a:solidFill>
              <a:srgbClr val="80BD41">
                <a:alpha val="100000"/>
              </a:srgbClr>
            </a:solidFill>
          </p:spPr>
          <p:txBody>
            <a:bodyPr/>
            <a:lstStyle/>
            <a:p/>
          </p:txBody>
        </p:sp>
        <p:sp>
          <p:nvSpPr>
            <p:cNvPr id="52" name="rc52"/>
            <p:cNvSpPr/>
            <p:nvPr/>
          </p:nvSpPr>
          <p:spPr>
            <a:xfrm>
              <a:off x="3207165" y="3799863"/>
              <a:ext cx="200644" cy="8855"/>
            </a:xfrm>
            <a:prstGeom prst="rect">
              <a:avLst/>
            </a:prstGeom>
            <a:solidFill>
              <a:srgbClr val="0058AB">
                <a:alpha val="100000"/>
              </a:srgbClr>
            </a:solidFill>
          </p:spPr>
          <p:txBody>
            <a:bodyPr/>
            <a:lstStyle/>
            <a:p/>
          </p:txBody>
        </p:sp>
        <p:sp>
          <p:nvSpPr>
            <p:cNvPr id="53" name="rc53"/>
            <p:cNvSpPr/>
            <p:nvPr/>
          </p:nvSpPr>
          <p:spPr>
            <a:xfrm>
              <a:off x="3207165" y="3808719"/>
              <a:ext cx="200644" cy="8855"/>
            </a:xfrm>
            <a:prstGeom prst="rect">
              <a:avLst/>
            </a:prstGeom>
            <a:solidFill>
              <a:srgbClr val="1CABE2">
                <a:alpha val="100000"/>
              </a:srgbClr>
            </a:solidFill>
          </p:spPr>
          <p:txBody>
            <a:bodyPr/>
            <a:lstStyle/>
            <a:p/>
          </p:txBody>
        </p:sp>
        <p:sp>
          <p:nvSpPr>
            <p:cNvPr id="54" name="rc54"/>
            <p:cNvSpPr/>
            <p:nvPr/>
          </p:nvSpPr>
          <p:spPr>
            <a:xfrm>
              <a:off x="3430103" y="3802347"/>
              <a:ext cx="200644" cy="883039"/>
            </a:xfrm>
            <a:prstGeom prst="rect">
              <a:avLst/>
            </a:prstGeom>
            <a:solidFill>
              <a:srgbClr val="80BD41">
                <a:alpha val="100000"/>
              </a:srgbClr>
            </a:solidFill>
          </p:spPr>
          <p:txBody>
            <a:bodyPr/>
            <a:lstStyle/>
            <a:p/>
          </p:txBody>
        </p:sp>
        <p:sp>
          <p:nvSpPr>
            <p:cNvPr id="55" name="rc55"/>
            <p:cNvSpPr/>
            <p:nvPr/>
          </p:nvSpPr>
          <p:spPr>
            <a:xfrm>
              <a:off x="3430103" y="3784326"/>
              <a:ext cx="200644" cy="9011"/>
            </a:xfrm>
            <a:prstGeom prst="rect">
              <a:avLst/>
            </a:prstGeom>
            <a:solidFill>
              <a:srgbClr val="0058AB">
                <a:alpha val="100000"/>
              </a:srgbClr>
            </a:solidFill>
          </p:spPr>
          <p:txBody>
            <a:bodyPr/>
            <a:lstStyle/>
            <a:p/>
          </p:txBody>
        </p:sp>
        <p:sp>
          <p:nvSpPr>
            <p:cNvPr id="56" name="rc56"/>
            <p:cNvSpPr/>
            <p:nvPr/>
          </p:nvSpPr>
          <p:spPr>
            <a:xfrm>
              <a:off x="3430103" y="3793337"/>
              <a:ext cx="200644" cy="9009"/>
            </a:xfrm>
            <a:prstGeom prst="rect">
              <a:avLst/>
            </a:prstGeom>
            <a:solidFill>
              <a:srgbClr val="1CABE2">
                <a:alpha val="100000"/>
              </a:srgbClr>
            </a:solidFill>
          </p:spPr>
          <p:txBody>
            <a:bodyPr/>
            <a:lstStyle/>
            <a:p/>
          </p:txBody>
        </p:sp>
        <p:sp>
          <p:nvSpPr>
            <p:cNvPr id="57" name="rc57"/>
            <p:cNvSpPr/>
            <p:nvPr/>
          </p:nvSpPr>
          <p:spPr>
            <a:xfrm>
              <a:off x="3653041" y="3804795"/>
              <a:ext cx="200644" cy="880591"/>
            </a:xfrm>
            <a:prstGeom prst="rect">
              <a:avLst/>
            </a:prstGeom>
            <a:solidFill>
              <a:srgbClr val="80BD41">
                <a:alpha val="100000"/>
              </a:srgbClr>
            </a:solidFill>
          </p:spPr>
          <p:txBody>
            <a:bodyPr/>
            <a:lstStyle/>
            <a:p/>
          </p:txBody>
        </p:sp>
        <p:sp>
          <p:nvSpPr>
            <p:cNvPr id="58" name="rc58"/>
            <p:cNvSpPr/>
            <p:nvPr/>
          </p:nvSpPr>
          <p:spPr>
            <a:xfrm>
              <a:off x="3653041" y="3795900"/>
              <a:ext cx="200644" cy="8895"/>
            </a:xfrm>
            <a:prstGeom prst="rect">
              <a:avLst/>
            </a:prstGeom>
            <a:solidFill>
              <a:srgbClr val="0058AB">
                <a:alpha val="100000"/>
              </a:srgbClr>
            </a:solidFill>
          </p:spPr>
          <p:txBody>
            <a:bodyPr/>
            <a:lstStyle/>
            <a:p/>
          </p:txBody>
        </p:sp>
        <p:sp>
          <p:nvSpPr>
            <p:cNvPr id="59" name="rc59"/>
            <p:cNvSpPr/>
            <p:nvPr/>
          </p:nvSpPr>
          <p:spPr>
            <a:xfrm>
              <a:off x="3653041" y="3804795"/>
              <a:ext cx="200644" cy="0"/>
            </a:xfrm>
            <a:prstGeom prst="rect">
              <a:avLst/>
            </a:prstGeom>
            <a:solidFill>
              <a:srgbClr val="1CABE2">
                <a:alpha val="100000"/>
              </a:srgbClr>
            </a:solidFill>
          </p:spPr>
          <p:txBody>
            <a:bodyPr/>
            <a:lstStyle/>
            <a:p/>
          </p:txBody>
        </p:sp>
        <p:sp>
          <p:nvSpPr>
            <p:cNvPr id="60" name="rc60"/>
            <p:cNvSpPr/>
            <p:nvPr/>
          </p:nvSpPr>
          <p:spPr>
            <a:xfrm>
              <a:off x="3875979" y="3810499"/>
              <a:ext cx="200644" cy="874887"/>
            </a:xfrm>
            <a:prstGeom prst="rect">
              <a:avLst/>
            </a:prstGeom>
            <a:solidFill>
              <a:srgbClr val="80BD41">
                <a:alpha val="100000"/>
              </a:srgbClr>
            </a:solidFill>
          </p:spPr>
          <p:txBody>
            <a:bodyPr/>
            <a:lstStyle/>
            <a:p/>
          </p:txBody>
        </p:sp>
        <p:sp>
          <p:nvSpPr>
            <p:cNvPr id="61" name="rc61"/>
            <p:cNvSpPr/>
            <p:nvPr/>
          </p:nvSpPr>
          <p:spPr>
            <a:xfrm>
              <a:off x="3875979" y="3801662"/>
              <a:ext cx="200644" cy="8836"/>
            </a:xfrm>
            <a:prstGeom prst="rect">
              <a:avLst/>
            </a:prstGeom>
            <a:solidFill>
              <a:srgbClr val="0058AB">
                <a:alpha val="100000"/>
              </a:srgbClr>
            </a:solidFill>
          </p:spPr>
          <p:txBody>
            <a:bodyPr/>
            <a:lstStyle/>
            <a:p/>
          </p:txBody>
        </p:sp>
        <p:sp>
          <p:nvSpPr>
            <p:cNvPr id="62" name="rc62"/>
            <p:cNvSpPr/>
            <p:nvPr/>
          </p:nvSpPr>
          <p:spPr>
            <a:xfrm>
              <a:off x="3875979" y="3810499"/>
              <a:ext cx="200644" cy="0"/>
            </a:xfrm>
            <a:prstGeom prst="rect">
              <a:avLst/>
            </a:prstGeom>
            <a:solidFill>
              <a:srgbClr val="1CABE2">
                <a:alpha val="100000"/>
              </a:srgbClr>
            </a:solidFill>
          </p:spPr>
          <p:txBody>
            <a:bodyPr/>
            <a:lstStyle/>
            <a:p/>
          </p:txBody>
        </p:sp>
        <p:sp>
          <p:nvSpPr>
            <p:cNvPr id="63" name="rc63"/>
            <p:cNvSpPr/>
            <p:nvPr/>
          </p:nvSpPr>
          <p:spPr>
            <a:xfrm>
              <a:off x="4098916" y="3794458"/>
              <a:ext cx="200644" cy="890928"/>
            </a:xfrm>
            <a:prstGeom prst="rect">
              <a:avLst/>
            </a:prstGeom>
            <a:solidFill>
              <a:srgbClr val="80BD41">
                <a:alpha val="100000"/>
              </a:srgbClr>
            </a:solidFill>
          </p:spPr>
          <p:txBody>
            <a:bodyPr/>
            <a:lstStyle/>
            <a:p/>
          </p:txBody>
        </p:sp>
        <p:sp>
          <p:nvSpPr>
            <p:cNvPr id="64" name="rc64"/>
            <p:cNvSpPr/>
            <p:nvPr/>
          </p:nvSpPr>
          <p:spPr>
            <a:xfrm>
              <a:off x="4098916" y="3785458"/>
              <a:ext cx="200644" cy="8999"/>
            </a:xfrm>
            <a:prstGeom prst="rect">
              <a:avLst/>
            </a:prstGeom>
            <a:solidFill>
              <a:srgbClr val="0058AB">
                <a:alpha val="100000"/>
              </a:srgbClr>
            </a:solidFill>
          </p:spPr>
          <p:txBody>
            <a:bodyPr/>
            <a:lstStyle/>
            <a:p/>
          </p:txBody>
        </p:sp>
        <p:sp>
          <p:nvSpPr>
            <p:cNvPr id="65" name="rc65"/>
            <p:cNvSpPr/>
            <p:nvPr/>
          </p:nvSpPr>
          <p:spPr>
            <a:xfrm>
              <a:off x="4098916" y="3794458"/>
              <a:ext cx="200644" cy="0"/>
            </a:xfrm>
            <a:prstGeom prst="rect">
              <a:avLst/>
            </a:prstGeom>
            <a:solidFill>
              <a:srgbClr val="1CABE2">
                <a:alpha val="100000"/>
              </a:srgbClr>
            </a:solidFill>
          </p:spPr>
          <p:txBody>
            <a:bodyPr/>
            <a:lstStyle/>
            <a:p/>
          </p:txBody>
        </p:sp>
        <p:sp>
          <p:nvSpPr>
            <p:cNvPr id="66" name="rc66"/>
            <p:cNvSpPr/>
            <p:nvPr/>
          </p:nvSpPr>
          <p:spPr>
            <a:xfrm>
              <a:off x="4321854" y="3736433"/>
              <a:ext cx="200644" cy="948953"/>
            </a:xfrm>
            <a:prstGeom prst="rect">
              <a:avLst/>
            </a:prstGeom>
            <a:solidFill>
              <a:srgbClr val="80BD41">
                <a:alpha val="100000"/>
              </a:srgbClr>
            </a:solidFill>
          </p:spPr>
          <p:txBody>
            <a:bodyPr/>
            <a:lstStyle/>
            <a:p/>
          </p:txBody>
        </p:sp>
        <p:sp>
          <p:nvSpPr>
            <p:cNvPr id="67" name="rc67"/>
            <p:cNvSpPr/>
            <p:nvPr/>
          </p:nvSpPr>
          <p:spPr>
            <a:xfrm>
              <a:off x="4321854" y="3726848"/>
              <a:ext cx="200644" cy="9584"/>
            </a:xfrm>
            <a:prstGeom prst="rect">
              <a:avLst/>
            </a:prstGeom>
            <a:solidFill>
              <a:srgbClr val="0058AB">
                <a:alpha val="100000"/>
              </a:srgbClr>
            </a:solidFill>
          </p:spPr>
          <p:txBody>
            <a:bodyPr/>
            <a:lstStyle/>
            <a:p/>
          </p:txBody>
        </p:sp>
        <p:sp>
          <p:nvSpPr>
            <p:cNvPr id="68" name="rc68"/>
            <p:cNvSpPr/>
            <p:nvPr/>
          </p:nvSpPr>
          <p:spPr>
            <a:xfrm>
              <a:off x="4321854" y="3736433"/>
              <a:ext cx="200644" cy="0"/>
            </a:xfrm>
            <a:prstGeom prst="rect">
              <a:avLst/>
            </a:prstGeom>
            <a:solidFill>
              <a:srgbClr val="1CABE2">
                <a:alpha val="100000"/>
              </a:srgbClr>
            </a:solidFill>
          </p:spPr>
          <p:txBody>
            <a:bodyPr/>
            <a:lstStyle/>
            <a:p/>
          </p:txBody>
        </p:sp>
        <p:sp>
          <p:nvSpPr>
            <p:cNvPr id="69" name="rc69"/>
            <p:cNvSpPr/>
            <p:nvPr/>
          </p:nvSpPr>
          <p:spPr>
            <a:xfrm>
              <a:off x="4544792" y="3683193"/>
              <a:ext cx="200644" cy="1002193"/>
            </a:xfrm>
            <a:prstGeom prst="rect">
              <a:avLst/>
            </a:prstGeom>
            <a:solidFill>
              <a:srgbClr val="80BD41">
                <a:alpha val="100000"/>
              </a:srgbClr>
            </a:solidFill>
          </p:spPr>
          <p:txBody>
            <a:bodyPr/>
            <a:lstStyle/>
            <a:p/>
          </p:txBody>
        </p:sp>
        <p:sp>
          <p:nvSpPr>
            <p:cNvPr id="70" name="rc70"/>
            <p:cNvSpPr/>
            <p:nvPr/>
          </p:nvSpPr>
          <p:spPr>
            <a:xfrm>
              <a:off x="4544792" y="3673070"/>
              <a:ext cx="200644" cy="10123"/>
            </a:xfrm>
            <a:prstGeom prst="rect">
              <a:avLst/>
            </a:prstGeom>
            <a:solidFill>
              <a:srgbClr val="0058AB">
                <a:alpha val="100000"/>
              </a:srgbClr>
            </a:solidFill>
          </p:spPr>
          <p:txBody>
            <a:bodyPr/>
            <a:lstStyle/>
            <a:p/>
          </p:txBody>
        </p:sp>
        <p:sp>
          <p:nvSpPr>
            <p:cNvPr id="71" name="rc71"/>
            <p:cNvSpPr/>
            <p:nvPr/>
          </p:nvSpPr>
          <p:spPr>
            <a:xfrm>
              <a:off x="4544792" y="3683193"/>
              <a:ext cx="200644" cy="0"/>
            </a:xfrm>
            <a:prstGeom prst="rect">
              <a:avLst/>
            </a:prstGeom>
            <a:solidFill>
              <a:srgbClr val="1CABE2">
                <a:alpha val="100000"/>
              </a:srgbClr>
            </a:solidFill>
          </p:spPr>
          <p:txBody>
            <a:bodyPr/>
            <a:lstStyle/>
            <a:p/>
          </p:txBody>
        </p:sp>
        <p:sp>
          <p:nvSpPr>
            <p:cNvPr id="72" name="rc72"/>
            <p:cNvSpPr/>
            <p:nvPr/>
          </p:nvSpPr>
          <p:spPr>
            <a:xfrm>
              <a:off x="4767730" y="3658680"/>
              <a:ext cx="200644" cy="1026706"/>
            </a:xfrm>
            <a:prstGeom prst="rect">
              <a:avLst/>
            </a:prstGeom>
            <a:solidFill>
              <a:srgbClr val="80BD41">
                <a:alpha val="100000"/>
              </a:srgbClr>
            </a:solidFill>
          </p:spPr>
          <p:txBody>
            <a:bodyPr/>
            <a:lstStyle/>
            <a:p/>
          </p:txBody>
        </p:sp>
        <p:sp>
          <p:nvSpPr>
            <p:cNvPr id="73" name="rc73"/>
            <p:cNvSpPr/>
            <p:nvPr/>
          </p:nvSpPr>
          <p:spPr>
            <a:xfrm>
              <a:off x="4767730" y="3648309"/>
              <a:ext cx="200644" cy="10371"/>
            </a:xfrm>
            <a:prstGeom prst="rect">
              <a:avLst/>
            </a:prstGeom>
            <a:solidFill>
              <a:srgbClr val="0058AB">
                <a:alpha val="100000"/>
              </a:srgbClr>
            </a:solidFill>
          </p:spPr>
          <p:txBody>
            <a:bodyPr/>
            <a:lstStyle/>
            <a:p/>
          </p:txBody>
        </p:sp>
        <p:sp>
          <p:nvSpPr>
            <p:cNvPr id="74" name="rc74"/>
            <p:cNvSpPr/>
            <p:nvPr/>
          </p:nvSpPr>
          <p:spPr>
            <a:xfrm>
              <a:off x="4767730" y="3658680"/>
              <a:ext cx="200644" cy="0"/>
            </a:xfrm>
            <a:prstGeom prst="rect">
              <a:avLst/>
            </a:prstGeom>
            <a:solidFill>
              <a:srgbClr val="1CABE2">
                <a:alpha val="100000"/>
              </a:srgbClr>
            </a:solidFill>
          </p:spPr>
          <p:txBody>
            <a:bodyPr/>
            <a:lstStyle/>
            <a:p/>
          </p:txBody>
        </p:sp>
        <p:sp>
          <p:nvSpPr>
            <p:cNvPr id="75" name="rc75"/>
            <p:cNvSpPr/>
            <p:nvPr/>
          </p:nvSpPr>
          <p:spPr>
            <a:xfrm>
              <a:off x="4990668" y="3660173"/>
              <a:ext cx="200644" cy="1025213"/>
            </a:xfrm>
            <a:prstGeom prst="rect">
              <a:avLst/>
            </a:prstGeom>
            <a:solidFill>
              <a:srgbClr val="80BD41">
                <a:alpha val="100000"/>
              </a:srgbClr>
            </a:solidFill>
          </p:spPr>
          <p:txBody>
            <a:bodyPr/>
            <a:lstStyle/>
            <a:p/>
          </p:txBody>
        </p:sp>
        <p:sp>
          <p:nvSpPr>
            <p:cNvPr id="76" name="rc76"/>
            <p:cNvSpPr/>
            <p:nvPr/>
          </p:nvSpPr>
          <p:spPr>
            <a:xfrm>
              <a:off x="4990668" y="3649818"/>
              <a:ext cx="200644" cy="10355"/>
            </a:xfrm>
            <a:prstGeom prst="rect">
              <a:avLst/>
            </a:prstGeom>
            <a:solidFill>
              <a:srgbClr val="0058AB">
                <a:alpha val="100000"/>
              </a:srgbClr>
            </a:solidFill>
          </p:spPr>
          <p:txBody>
            <a:bodyPr/>
            <a:lstStyle/>
            <a:p/>
          </p:txBody>
        </p:sp>
        <p:sp>
          <p:nvSpPr>
            <p:cNvPr id="77" name="rc77"/>
            <p:cNvSpPr/>
            <p:nvPr/>
          </p:nvSpPr>
          <p:spPr>
            <a:xfrm>
              <a:off x="4990668" y="3660173"/>
              <a:ext cx="200644" cy="0"/>
            </a:xfrm>
            <a:prstGeom prst="rect">
              <a:avLst/>
            </a:prstGeom>
            <a:solidFill>
              <a:srgbClr val="1CABE2">
                <a:alpha val="100000"/>
              </a:srgbClr>
            </a:solidFill>
          </p:spPr>
          <p:txBody>
            <a:bodyPr/>
            <a:lstStyle/>
            <a:p/>
          </p:txBody>
        </p:sp>
        <p:sp>
          <p:nvSpPr>
            <p:cNvPr id="78" name="rc78"/>
            <p:cNvSpPr/>
            <p:nvPr/>
          </p:nvSpPr>
          <p:spPr>
            <a:xfrm>
              <a:off x="5213606" y="3655791"/>
              <a:ext cx="200644" cy="1029595"/>
            </a:xfrm>
            <a:prstGeom prst="rect">
              <a:avLst/>
            </a:prstGeom>
            <a:solidFill>
              <a:srgbClr val="80BD41">
                <a:alpha val="100000"/>
              </a:srgbClr>
            </a:solidFill>
          </p:spPr>
          <p:txBody>
            <a:bodyPr/>
            <a:lstStyle/>
            <a:p/>
          </p:txBody>
        </p:sp>
        <p:sp>
          <p:nvSpPr>
            <p:cNvPr id="79" name="rc79"/>
            <p:cNvSpPr/>
            <p:nvPr/>
          </p:nvSpPr>
          <p:spPr>
            <a:xfrm>
              <a:off x="5213606" y="3645391"/>
              <a:ext cx="200644" cy="10399"/>
            </a:xfrm>
            <a:prstGeom prst="rect">
              <a:avLst/>
            </a:prstGeom>
            <a:solidFill>
              <a:srgbClr val="0058AB">
                <a:alpha val="100000"/>
              </a:srgbClr>
            </a:solidFill>
          </p:spPr>
          <p:txBody>
            <a:bodyPr/>
            <a:lstStyle/>
            <a:p/>
          </p:txBody>
        </p:sp>
        <p:sp>
          <p:nvSpPr>
            <p:cNvPr id="80" name="rc80"/>
            <p:cNvSpPr/>
            <p:nvPr/>
          </p:nvSpPr>
          <p:spPr>
            <a:xfrm>
              <a:off x="5213606" y="3655791"/>
              <a:ext cx="200644" cy="0"/>
            </a:xfrm>
            <a:prstGeom prst="rect">
              <a:avLst/>
            </a:prstGeom>
            <a:solidFill>
              <a:srgbClr val="1CABE2">
                <a:alpha val="100000"/>
              </a:srgbClr>
            </a:solidFill>
          </p:spPr>
          <p:txBody>
            <a:bodyPr/>
            <a:lstStyle/>
            <a:p/>
          </p:txBody>
        </p:sp>
        <p:sp>
          <p:nvSpPr>
            <p:cNvPr id="81" name="rc81"/>
            <p:cNvSpPr/>
            <p:nvPr/>
          </p:nvSpPr>
          <p:spPr>
            <a:xfrm>
              <a:off x="5436544" y="3611356"/>
              <a:ext cx="200644" cy="1074030"/>
            </a:xfrm>
            <a:prstGeom prst="rect">
              <a:avLst/>
            </a:prstGeom>
            <a:solidFill>
              <a:srgbClr val="80BD41">
                <a:alpha val="100000"/>
              </a:srgbClr>
            </a:solidFill>
          </p:spPr>
          <p:txBody>
            <a:bodyPr/>
            <a:lstStyle/>
            <a:p/>
          </p:txBody>
        </p:sp>
        <p:sp>
          <p:nvSpPr>
            <p:cNvPr id="82" name="rc82"/>
            <p:cNvSpPr/>
            <p:nvPr/>
          </p:nvSpPr>
          <p:spPr>
            <a:xfrm>
              <a:off x="5436544" y="3589437"/>
              <a:ext cx="200644" cy="10959"/>
            </a:xfrm>
            <a:prstGeom prst="rect">
              <a:avLst/>
            </a:prstGeom>
            <a:solidFill>
              <a:srgbClr val="0058AB">
                <a:alpha val="100000"/>
              </a:srgbClr>
            </a:solidFill>
          </p:spPr>
          <p:txBody>
            <a:bodyPr/>
            <a:lstStyle/>
            <a:p/>
          </p:txBody>
        </p:sp>
        <p:sp>
          <p:nvSpPr>
            <p:cNvPr id="83" name="rc83"/>
            <p:cNvSpPr/>
            <p:nvPr/>
          </p:nvSpPr>
          <p:spPr>
            <a:xfrm>
              <a:off x="5436544" y="3600397"/>
              <a:ext cx="200644" cy="10959"/>
            </a:xfrm>
            <a:prstGeom prst="rect">
              <a:avLst/>
            </a:prstGeom>
            <a:solidFill>
              <a:srgbClr val="1CABE2">
                <a:alpha val="100000"/>
              </a:srgbClr>
            </a:solidFill>
          </p:spPr>
          <p:txBody>
            <a:bodyPr/>
            <a:lstStyle/>
            <a:p/>
          </p:txBody>
        </p:sp>
        <p:sp>
          <p:nvSpPr>
            <p:cNvPr id="84" name="rc84"/>
            <p:cNvSpPr/>
            <p:nvPr/>
          </p:nvSpPr>
          <p:spPr>
            <a:xfrm>
              <a:off x="5659482" y="3581374"/>
              <a:ext cx="200644" cy="1104012"/>
            </a:xfrm>
            <a:prstGeom prst="rect">
              <a:avLst/>
            </a:prstGeom>
            <a:solidFill>
              <a:srgbClr val="80BD41">
                <a:alpha val="100000"/>
              </a:srgbClr>
            </a:solidFill>
          </p:spPr>
          <p:txBody>
            <a:bodyPr/>
            <a:lstStyle/>
            <a:p/>
          </p:txBody>
        </p:sp>
        <p:sp>
          <p:nvSpPr>
            <p:cNvPr id="85" name="rc85"/>
            <p:cNvSpPr/>
            <p:nvPr/>
          </p:nvSpPr>
          <p:spPr>
            <a:xfrm>
              <a:off x="5659482" y="3535374"/>
              <a:ext cx="200644" cy="46000"/>
            </a:xfrm>
            <a:prstGeom prst="rect">
              <a:avLst/>
            </a:prstGeom>
            <a:solidFill>
              <a:srgbClr val="0058AB">
                <a:alpha val="100000"/>
              </a:srgbClr>
            </a:solidFill>
          </p:spPr>
          <p:txBody>
            <a:bodyPr/>
            <a:lstStyle/>
            <a:p/>
          </p:txBody>
        </p:sp>
        <p:sp>
          <p:nvSpPr>
            <p:cNvPr id="86" name="rc86"/>
            <p:cNvSpPr/>
            <p:nvPr/>
          </p:nvSpPr>
          <p:spPr>
            <a:xfrm>
              <a:off x="5659482" y="3581374"/>
              <a:ext cx="200644" cy="0"/>
            </a:xfrm>
            <a:prstGeom prst="rect">
              <a:avLst/>
            </a:prstGeom>
            <a:solidFill>
              <a:srgbClr val="1CABE2">
                <a:alpha val="100000"/>
              </a:srgbClr>
            </a:solidFill>
          </p:spPr>
          <p:txBody>
            <a:bodyPr/>
            <a:lstStyle/>
            <a:p/>
          </p:txBody>
        </p:sp>
        <p:sp>
          <p:nvSpPr>
            <p:cNvPr id="87" name="rc87"/>
            <p:cNvSpPr/>
            <p:nvPr/>
          </p:nvSpPr>
          <p:spPr>
            <a:xfrm>
              <a:off x="5882419" y="3530528"/>
              <a:ext cx="200644" cy="1154859"/>
            </a:xfrm>
            <a:prstGeom prst="rect">
              <a:avLst/>
            </a:prstGeom>
            <a:solidFill>
              <a:srgbClr val="80BD41">
                <a:alpha val="100000"/>
              </a:srgbClr>
            </a:solidFill>
          </p:spPr>
          <p:txBody>
            <a:bodyPr/>
            <a:lstStyle/>
            <a:p/>
          </p:txBody>
        </p:sp>
        <p:sp>
          <p:nvSpPr>
            <p:cNvPr id="88" name="rc88"/>
            <p:cNvSpPr/>
            <p:nvPr/>
          </p:nvSpPr>
          <p:spPr>
            <a:xfrm>
              <a:off x="5882419" y="3469745"/>
              <a:ext cx="200644" cy="48625"/>
            </a:xfrm>
            <a:prstGeom prst="rect">
              <a:avLst/>
            </a:prstGeom>
            <a:solidFill>
              <a:srgbClr val="0058AB">
                <a:alpha val="100000"/>
              </a:srgbClr>
            </a:solidFill>
          </p:spPr>
          <p:txBody>
            <a:bodyPr/>
            <a:lstStyle/>
            <a:p/>
          </p:txBody>
        </p:sp>
        <p:sp>
          <p:nvSpPr>
            <p:cNvPr id="89" name="rc89"/>
            <p:cNvSpPr/>
            <p:nvPr/>
          </p:nvSpPr>
          <p:spPr>
            <a:xfrm>
              <a:off x="5882419" y="3518371"/>
              <a:ext cx="200644" cy="12157"/>
            </a:xfrm>
            <a:prstGeom prst="rect">
              <a:avLst/>
            </a:prstGeom>
            <a:solidFill>
              <a:srgbClr val="1CABE2">
                <a:alpha val="100000"/>
              </a:srgbClr>
            </a:solidFill>
          </p:spPr>
          <p:txBody>
            <a:bodyPr/>
            <a:lstStyle/>
            <a:p/>
          </p:txBody>
        </p:sp>
        <p:sp>
          <p:nvSpPr>
            <p:cNvPr id="90" name="rc90"/>
            <p:cNvSpPr/>
            <p:nvPr/>
          </p:nvSpPr>
          <p:spPr>
            <a:xfrm>
              <a:off x="6105357" y="3431402"/>
              <a:ext cx="200644" cy="1253984"/>
            </a:xfrm>
            <a:prstGeom prst="rect">
              <a:avLst/>
            </a:prstGeom>
            <a:solidFill>
              <a:srgbClr val="80BD41">
                <a:alpha val="100000"/>
              </a:srgbClr>
            </a:solidFill>
          </p:spPr>
          <p:txBody>
            <a:bodyPr/>
            <a:lstStyle/>
            <a:p/>
          </p:txBody>
        </p:sp>
        <p:sp>
          <p:nvSpPr>
            <p:cNvPr id="91" name="rc91"/>
            <p:cNvSpPr/>
            <p:nvPr/>
          </p:nvSpPr>
          <p:spPr>
            <a:xfrm>
              <a:off x="6105357" y="3405811"/>
              <a:ext cx="200644" cy="25591"/>
            </a:xfrm>
            <a:prstGeom prst="rect">
              <a:avLst/>
            </a:prstGeom>
            <a:solidFill>
              <a:srgbClr val="0058AB">
                <a:alpha val="100000"/>
              </a:srgbClr>
            </a:solidFill>
          </p:spPr>
          <p:txBody>
            <a:bodyPr/>
            <a:lstStyle/>
            <a:p/>
          </p:txBody>
        </p:sp>
        <p:sp>
          <p:nvSpPr>
            <p:cNvPr id="92" name="rc92"/>
            <p:cNvSpPr/>
            <p:nvPr/>
          </p:nvSpPr>
          <p:spPr>
            <a:xfrm>
              <a:off x="6105357" y="3431402"/>
              <a:ext cx="200644" cy="0"/>
            </a:xfrm>
            <a:prstGeom prst="rect">
              <a:avLst/>
            </a:prstGeom>
            <a:solidFill>
              <a:srgbClr val="1CABE2">
                <a:alpha val="100000"/>
              </a:srgbClr>
            </a:solidFill>
          </p:spPr>
          <p:txBody>
            <a:bodyPr/>
            <a:lstStyle/>
            <a:p/>
          </p:txBody>
        </p:sp>
        <p:sp>
          <p:nvSpPr>
            <p:cNvPr id="93" name="rc93"/>
            <p:cNvSpPr/>
            <p:nvPr/>
          </p:nvSpPr>
          <p:spPr>
            <a:xfrm>
              <a:off x="6328295" y="3388565"/>
              <a:ext cx="200644" cy="1296821"/>
            </a:xfrm>
            <a:prstGeom prst="rect">
              <a:avLst/>
            </a:prstGeom>
            <a:solidFill>
              <a:srgbClr val="80BD41">
                <a:alpha val="100000"/>
              </a:srgbClr>
            </a:solidFill>
          </p:spPr>
          <p:txBody>
            <a:bodyPr/>
            <a:lstStyle/>
            <a:p/>
          </p:txBody>
        </p:sp>
        <p:sp>
          <p:nvSpPr>
            <p:cNvPr id="94" name="rc94"/>
            <p:cNvSpPr/>
            <p:nvPr/>
          </p:nvSpPr>
          <p:spPr>
            <a:xfrm>
              <a:off x="6328295" y="3375466"/>
              <a:ext cx="200644" cy="13099"/>
            </a:xfrm>
            <a:prstGeom prst="rect">
              <a:avLst/>
            </a:prstGeom>
            <a:solidFill>
              <a:srgbClr val="0058AB">
                <a:alpha val="100000"/>
              </a:srgbClr>
            </a:solidFill>
          </p:spPr>
          <p:txBody>
            <a:bodyPr/>
            <a:lstStyle/>
            <a:p/>
          </p:txBody>
        </p:sp>
        <p:sp>
          <p:nvSpPr>
            <p:cNvPr id="95" name="rc95"/>
            <p:cNvSpPr/>
            <p:nvPr/>
          </p:nvSpPr>
          <p:spPr>
            <a:xfrm>
              <a:off x="6328295" y="3388565"/>
              <a:ext cx="200644" cy="0"/>
            </a:xfrm>
            <a:prstGeom prst="rect">
              <a:avLst/>
            </a:prstGeom>
            <a:solidFill>
              <a:srgbClr val="1CABE2">
                <a:alpha val="100000"/>
              </a:srgbClr>
            </a:solidFill>
          </p:spPr>
          <p:txBody>
            <a:bodyPr/>
            <a:lstStyle/>
            <a:p/>
          </p:txBody>
        </p:sp>
        <p:sp>
          <p:nvSpPr>
            <p:cNvPr id="96" name="rc96"/>
            <p:cNvSpPr/>
            <p:nvPr/>
          </p:nvSpPr>
          <p:spPr>
            <a:xfrm>
              <a:off x="6551233" y="3365010"/>
              <a:ext cx="200644" cy="1320376"/>
            </a:xfrm>
            <a:prstGeom prst="rect">
              <a:avLst/>
            </a:prstGeom>
            <a:solidFill>
              <a:srgbClr val="80BD41">
                <a:alpha val="100000"/>
              </a:srgbClr>
            </a:solidFill>
          </p:spPr>
          <p:txBody>
            <a:bodyPr/>
            <a:lstStyle/>
            <a:p/>
          </p:txBody>
        </p:sp>
        <p:sp>
          <p:nvSpPr>
            <p:cNvPr id="97" name="rc97"/>
            <p:cNvSpPr/>
            <p:nvPr/>
          </p:nvSpPr>
          <p:spPr>
            <a:xfrm>
              <a:off x="6551233" y="3351673"/>
              <a:ext cx="200644" cy="13337"/>
            </a:xfrm>
            <a:prstGeom prst="rect">
              <a:avLst/>
            </a:prstGeom>
            <a:solidFill>
              <a:srgbClr val="0058AB">
                <a:alpha val="100000"/>
              </a:srgbClr>
            </a:solidFill>
          </p:spPr>
          <p:txBody>
            <a:bodyPr/>
            <a:lstStyle/>
            <a:p/>
          </p:txBody>
        </p:sp>
        <p:sp>
          <p:nvSpPr>
            <p:cNvPr id="98" name="rc98"/>
            <p:cNvSpPr/>
            <p:nvPr/>
          </p:nvSpPr>
          <p:spPr>
            <a:xfrm>
              <a:off x="6551233" y="3365010"/>
              <a:ext cx="200644" cy="0"/>
            </a:xfrm>
            <a:prstGeom prst="rect">
              <a:avLst/>
            </a:prstGeom>
            <a:solidFill>
              <a:srgbClr val="1CABE2">
                <a:alpha val="100000"/>
              </a:srgbClr>
            </a:solidFill>
          </p:spPr>
          <p:txBody>
            <a:bodyPr/>
            <a:lstStyle/>
            <a:p/>
          </p:txBody>
        </p:sp>
        <p:sp>
          <p:nvSpPr>
            <p:cNvPr id="99" name="rc99"/>
            <p:cNvSpPr/>
            <p:nvPr/>
          </p:nvSpPr>
          <p:spPr>
            <a:xfrm>
              <a:off x="6774171" y="3504322"/>
              <a:ext cx="200644" cy="1181064"/>
            </a:xfrm>
            <a:prstGeom prst="rect">
              <a:avLst/>
            </a:prstGeom>
            <a:solidFill>
              <a:srgbClr val="80BD41">
                <a:alpha val="100000"/>
              </a:srgbClr>
            </a:solidFill>
          </p:spPr>
          <p:txBody>
            <a:bodyPr/>
            <a:lstStyle/>
            <a:p/>
          </p:txBody>
        </p:sp>
        <p:sp>
          <p:nvSpPr>
            <p:cNvPr id="100" name="rc100"/>
            <p:cNvSpPr/>
            <p:nvPr/>
          </p:nvSpPr>
          <p:spPr>
            <a:xfrm>
              <a:off x="6774171" y="3373092"/>
              <a:ext cx="200644" cy="131230"/>
            </a:xfrm>
            <a:prstGeom prst="rect">
              <a:avLst/>
            </a:prstGeom>
            <a:solidFill>
              <a:srgbClr val="0058AB">
                <a:alpha val="100000"/>
              </a:srgbClr>
            </a:solidFill>
          </p:spPr>
          <p:txBody>
            <a:bodyPr/>
            <a:lstStyle/>
            <a:p/>
          </p:txBody>
        </p:sp>
        <p:sp>
          <p:nvSpPr>
            <p:cNvPr id="101" name="rc101"/>
            <p:cNvSpPr/>
            <p:nvPr/>
          </p:nvSpPr>
          <p:spPr>
            <a:xfrm>
              <a:off x="6774171" y="3504322"/>
              <a:ext cx="200644" cy="0"/>
            </a:xfrm>
            <a:prstGeom prst="rect">
              <a:avLst/>
            </a:prstGeom>
            <a:solidFill>
              <a:srgbClr val="1CABE2">
                <a:alpha val="100000"/>
              </a:srgbClr>
            </a:solidFill>
          </p:spPr>
          <p:txBody>
            <a:bodyPr/>
            <a:lstStyle/>
            <a:p/>
          </p:txBody>
        </p:sp>
        <p:sp>
          <p:nvSpPr>
            <p:cNvPr id="102" name="rc102"/>
            <p:cNvSpPr/>
            <p:nvPr/>
          </p:nvSpPr>
          <p:spPr>
            <a:xfrm>
              <a:off x="6997109" y="3423984"/>
              <a:ext cx="200644" cy="1261402"/>
            </a:xfrm>
            <a:prstGeom prst="rect">
              <a:avLst/>
            </a:prstGeom>
            <a:solidFill>
              <a:srgbClr val="80BD41">
                <a:alpha val="100000"/>
              </a:srgbClr>
            </a:solidFill>
          </p:spPr>
          <p:txBody>
            <a:bodyPr/>
            <a:lstStyle/>
            <a:p/>
          </p:txBody>
        </p:sp>
        <p:sp>
          <p:nvSpPr>
            <p:cNvPr id="103" name="rc103"/>
            <p:cNvSpPr/>
            <p:nvPr/>
          </p:nvSpPr>
          <p:spPr>
            <a:xfrm>
              <a:off x="6997109" y="3398241"/>
              <a:ext cx="200644" cy="25742"/>
            </a:xfrm>
            <a:prstGeom prst="rect">
              <a:avLst/>
            </a:prstGeom>
            <a:solidFill>
              <a:srgbClr val="0058AB">
                <a:alpha val="100000"/>
              </a:srgbClr>
            </a:solidFill>
          </p:spPr>
          <p:txBody>
            <a:bodyPr/>
            <a:lstStyle/>
            <a:p/>
          </p:txBody>
        </p:sp>
        <p:sp>
          <p:nvSpPr>
            <p:cNvPr id="104" name="rc104"/>
            <p:cNvSpPr/>
            <p:nvPr/>
          </p:nvSpPr>
          <p:spPr>
            <a:xfrm>
              <a:off x="6997109" y="3423984"/>
              <a:ext cx="200644" cy="0"/>
            </a:xfrm>
            <a:prstGeom prst="rect">
              <a:avLst/>
            </a:prstGeom>
            <a:solidFill>
              <a:srgbClr val="1CABE2">
                <a:alpha val="100000"/>
              </a:srgbClr>
            </a:solidFill>
          </p:spPr>
          <p:txBody>
            <a:bodyPr/>
            <a:lstStyle/>
            <a:p/>
          </p:txBody>
        </p:sp>
        <p:sp>
          <p:nvSpPr>
            <p:cNvPr id="105" name="rc105"/>
            <p:cNvSpPr/>
            <p:nvPr/>
          </p:nvSpPr>
          <p:spPr>
            <a:xfrm>
              <a:off x="7220047" y="3421649"/>
              <a:ext cx="200644" cy="25169"/>
            </a:xfrm>
            <a:prstGeom prst="rect">
              <a:avLst/>
            </a:prstGeom>
            <a:solidFill>
              <a:srgbClr val="F26A21">
                <a:alpha val="100000"/>
              </a:srgbClr>
            </a:solidFill>
          </p:spPr>
          <p:txBody>
            <a:bodyPr/>
            <a:lstStyle/>
            <a:p/>
          </p:txBody>
        </p:sp>
        <p:sp>
          <p:nvSpPr>
            <p:cNvPr id="106" name="rc106"/>
            <p:cNvSpPr/>
            <p:nvPr/>
          </p:nvSpPr>
          <p:spPr>
            <a:xfrm>
              <a:off x="7220047" y="3446819"/>
              <a:ext cx="200644" cy="1238568"/>
            </a:xfrm>
            <a:prstGeom prst="rect">
              <a:avLst/>
            </a:prstGeom>
            <a:solidFill>
              <a:srgbClr val="FFC20E">
                <a:alpha val="100000"/>
              </a:srgbClr>
            </a:solidFill>
          </p:spPr>
          <p:txBody>
            <a:bodyPr/>
            <a:lstStyle/>
            <a:p/>
          </p:txBody>
        </p:sp>
        <p:sp>
          <p:nvSpPr>
            <p:cNvPr id="107" name="rc107"/>
            <p:cNvSpPr/>
            <p:nvPr/>
          </p:nvSpPr>
          <p:spPr>
            <a:xfrm>
              <a:off x="7442985" y="3438993"/>
              <a:ext cx="200644" cy="24608"/>
            </a:xfrm>
            <a:prstGeom prst="rect">
              <a:avLst/>
            </a:prstGeom>
            <a:solidFill>
              <a:srgbClr val="F26A21">
                <a:alpha val="100000"/>
              </a:srgbClr>
            </a:solidFill>
          </p:spPr>
          <p:txBody>
            <a:bodyPr/>
            <a:lstStyle/>
            <a:p/>
          </p:txBody>
        </p:sp>
        <p:sp>
          <p:nvSpPr>
            <p:cNvPr id="108" name="rc108"/>
            <p:cNvSpPr/>
            <p:nvPr/>
          </p:nvSpPr>
          <p:spPr>
            <a:xfrm>
              <a:off x="7442985" y="3463602"/>
              <a:ext cx="200644" cy="1221784"/>
            </a:xfrm>
            <a:prstGeom prst="rect">
              <a:avLst/>
            </a:prstGeom>
            <a:solidFill>
              <a:srgbClr val="FFC20E">
                <a:alpha val="100000"/>
              </a:srgbClr>
            </a:solidFill>
          </p:spPr>
          <p:txBody>
            <a:bodyPr/>
            <a:lstStyle/>
            <a:p/>
          </p:txBody>
        </p:sp>
        <p:sp>
          <p:nvSpPr>
            <p:cNvPr id="109" name="rc109"/>
            <p:cNvSpPr/>
            <p:nvPr/>
          </p:nvSpPr>
          <p:spPr>
            <a:xfrm>
              <a:off x="7665922" y="3452212"/>
              <a:ext cx="200644" cy="24060"/>
            </a:xfrm>
            <a:prstGeom prst="rect">
              <a:avLst/>
            </a:prstGeom>
            <a:solidFill>
              <a:srgbClr val="F26A21">
                <a:alpha val="100000"/>
              </a:srgbClr>
            </a:solidFill>
          </p:spPr>
          <p:txBody>
            <a:bodyPr/>
            <a:lstStyle/>
            <a:p/>
          </p:txBody>
        </p:sp>
        <p:sp>
          <p:nvSpPr>
            <p:cNvPr id="110" name="rc110"/>
            <p:cNvSpPr/>
            <p:nvPr/>
          </p:nvSpPr>
          <p:spPr>
            <a:xfrm>
              <a:off x="7665922" y="3476273"/>
              <a:ext cx="200644" cy="1209113"/>
            </a:xfrm>
            <a:prstGeom prst="rect">
              <a:avLst/>
            </a:prstGeom>
            <a:solidFill>
              <a:srgbClr val="FFC20E">
                <a:alpha val="100000"/>
              </a:srgbClr>
            </a:solidFill>
          </p:spPr>
          <p:txBody>
            <a:bodyPr/>
            <a:lstStyle/>
            <a:p/>
          </p:txBody>
        </p:sp>
        <p:sp>
          <p:nvSpPr>
            <p:cNvPr id="111" name="rc111"/>
            <p:cNvSpPr/>
            <p:nvPr/>
          </p:nvSpPr>
          <p:spPr>
            <a:xfrm>
              <a:off x="7888860" y="3462414"/>
              <a:ext cx="200644" cy="23524"/>
            </a:xfrm>
            <a:prstGeom prst="rect">
              <a:avLst/>
            </a:prstGeom>
            <a:solidFill>
              <a:srgbClr val="F26A21">
                <a:alpha val="100000"/>
              </a:srgbClr>
            </a:solidFill>
          </p:spPr>
          <p:txBody>
            <a:bodyPr/>
            <a:lstStyle/>
            <a:p/>
          </p:txBody>
        </p:sp>
        <p:sp>
          <p:nvSpPr>
            <p:cNvPr id="112" name="rc112"/>
            <p:cNvSpPr/>
            <p:nvPr/>
          </p:nvSpPr>
          <p:spPr>
            <a:xfrm>
              <a:off x="7888860" y="3485938"/>
              <a:ext cx="200644" cy="1199448"/>
            </a:xfrm>
            <a:prstGeom prst="rect">
              <a:avLst/>
            </a:prstGeom>
            <a:solidFill>
              <a:srgbClr val="FFC20E">
                <a:alpha val="100000"/>
              </a:srgbClr>
            </a:solidFill>
          </p:spPr>
          <p:txBody>
            <a:bodyPr/>
            <a:lstStyle/>
            <a:p/>
          </p:txBody>
        </p:sp>
        <p:sp>
          <p:nvSpPr>
            <p:cNvPr id="113" name="rc113"/>
            <p:cNvSpPr/>
            <p:nvPr/>
          </p:nvSpPr>
          <p:spPr>
            <a:xfrm>
              <a:off x="8111798" y="3469598"/>
              <a:ext cx="200644" cy="23000"/>
            </a:xfrm>
            <a:prstGeom prst="rect">
              <a:avLst/>
            </a:prstGeom>
            <a:solidFill>
              <a:srgbClr val="F26A21">
                <a:alpha val="100000"/>
              </a:srgbClr>
            </a:solidFill>
          </p:spPr>
          <p:txBody>
            <a:bodyPr/>
            <a:lstStyle/>
            <a:p/>
          </p:txBody>
        </p:sp>
        <p:sp>
          <p:nvSpPr>
            <p:cNvPr id="114" name="rc114"/>
            <p:cNvSpPr/>
            <p:nvPr/>
          </p:nvSpPr>
          <p:spPr>
            <a:xfrm>
              <a:off x="8111798" y="3492598"/>
              <a:ext cx="200644" cy="1192788"/>
            </a:xfrm>
            <a:prstGeom prst="rect">
              <a:avLst/>
            </a:prstGeom>
            <a:solidFill>
              <a:srgbClr val="FFC20E">
                <a:alpha val="100000"/>
              </a:srgbClr>
            </a:solidFill>
          </p:spPr>
          <p:txBody>
            <a:bodyPr/>
            <a:lstStyle/>
            <a:p/>
          </p:txBody>
        </p:sp>
        <p:sp>
          <p:nvSpPr>
            <p:cNvPr id="115" name="pl115"/>
            <p:cNvSpPr/>
            <p:nvPr/>
          </p:nvSpPr>
          <p:spPr>
            <a:xfrm>
              <a:off x="1523984" y="2071041"/>
              <a:ext cx="5573446" cy="237667"/>
            </a:xfrm>
            <a:custGeom>
              <a:avLst/>
              <a:pathLst>
                <a:path w="5573446" h="237667">
                  <a:moveTo>
                    <a:pt x="0" y="0"/>
                  </a:moveTo>
                  <a:lnTo>
                    <a:pt x="222937" y="0"/>
                  </a:lnTo>
                  <a:lnTo>
                    <a:pt x="445875" y="0"/>
                  </a:lnTo>
                  <a:lnTo>
                    <a:pt x="668813" y="0"/>
                  </a:lnTo>
                  <a:lnTo>
                    <a:pt x="891751" y="0"/>
                  </a:lnTo>
                  <a:lnTo>
                    <a:pt x="1114689" y="0"/>
                  </a:lnTo>
                  <a:lnTo>
                    <a:pt x="1337627" y="79222"/>
                  </a:lnTo>
                  <a:lnTo>
                    <a:pt x="1560565" y="26407"/>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79222"/>
                  </a:lnTo>
                  <a:lnTo>
                    <a:pt x="4458757" y="79222"/>
                  </a:lnTo>
                  <a:lnTo>
                    <a:pt x="4681695" y="26407"/>
                  </a:lnTo>
                  <a:lnTo>
                    <a:pt x="4904633" y="0"/>
                  </a:lnTo>
                  <a:lnTo>
                    <a:pt x="5127571" y="0"/>
                  </a:lnTo>
                  <a:lnTo>
                    <a:pt x="5350508" y="237667"/>
                  </a:lnTo>
                  <a:lnTo>
                    <a:pt x="5573446" y="26407"/>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071041"/>
              <a:ext cx="5573446" cy="237667"/>
            </a:xfrm>
            <a:custGeom>
              <a:avLst/>
              <a:pathLst>
                <a:path w="5573446" h="237667">
                  <a:moveTo>
                    <a:pt x="0" y="0"/>
                  </a:moveTo>
                  <a:lnTo>
                    <a:pt x="222937" y="0"/>
                  </a:lnTo>
                  <a:lnTo>
                    <a:pt x="445875" y="0"/>
                  </a:lnTo>
                  <a:lnTo>
                    <a:pt x="668813" y="26407"/>
                  </a:lnTo>
                  <a:lnTo>
                    <a:pt x="891751" y="0"/>
                  </a:lnTo>
                  <a:lnTo>
                    <a:pt x="1114689" y="0"/>
                  </a:lnTo>
                  <a:lnTo>
                    <a:pt x="1337627" y="79222"/>
                  </a:lnTo>
                  <a:lnTo>
                    <a:pt x="1560565" y="79222"/>
                  </a:lnTo>
                  <a:lnTo>
                    <a:pt x="1783502" y="26407"/>
                  </a:lnTo>
                  <a:lnTo>
                    <a:pt x="2006440" y="26407"/>
                  </a:lnTo>
                  <a:lnTo>
                    <a:pt x="2229378" y="0"/>
                  </a:lnTo>
                  <a:lnTo>
                    <a:pt x="2452316" y="0"/>
                  </a:lnTo>
                  <a:lnTo>
                    <a:pt x="2675254" y="0"/>
                  </a:lnTo>
                  <a:lnTo>
                    <a:pt x="2898192" y="0"/>
                  </a:lnTo>
                  <a:lnTo>
                    <a:pt x="3121130" y="0"/>
                  </a:lnTo>
                  <a:lnTo>
                    <a:pt x="3344068" y="0"/>
                  </a:lnTo>
                  <a:lnTo>
                    <a:pt x="3567005" y="0"/>
                  </a:lnTo>
                  <a:lnTo>
                    <a:pt x="3789943" y="0"/>
                  </a:lnTo>
                  <a:lnTo>
                    <a:pt x="4012881" y="26407"/>
                  </a:lnTo>
                  <a:lnTo>
                    <a:pt x="4235819" y="79222"/>
                  </a:lnTo>
                  <a:lnTo>
                    <a:pt x="4458757" y="105630"/>
                  </a:lnTo>
                  <a:lnTo>
                    <a:pt x="4681695" y="26407"/>
                  </a:lnTo>
                  <a:lnTo>
                    <a:pt x="4904633" y="0"/>
                  </a:lnTo>
                  <a:lnTo>
                    <a:pt x="5127571" y="0"/>
                  </a:lnTo>
                  <a:lnTo>
                    <a:pt x="5350508" y="237667"/>
                  </a:lnTo>
                  <a:lnTo>
                    <a:pt x="5573446" y="26407"/>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8503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997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9147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591441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13735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3602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8322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80616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7" name="tx127"/>
            <p:cNvSpPr/>
            <p:nvPr/>
          </p:nvSpPr>
          <p:spPr>
            <a:xfrm>
              <a:off x="702910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8" name="tx128"/>
            <p:cNvSpPr/>
            <p:nvPr/>
          </p:nvSpPr>
          <p:spPr>
            <a:xfrm>
              <a:off x="145565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257034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368503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479972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69147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591441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13735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36028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58322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680616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8" name="tx138"/>
            <p:cNvSpPr/>
            <p:nvPr/>
          </p:nvSpPr>
          <p:spPr>
            <a:xfrm>
              <a:off x="702910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391426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320056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248687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3" name="tx143"/>
            <p:cNvSpPr/>
            <p:nvPr/>
          </p:nvSpPr>
          <p:spPr>
            <a:xfrm>
              <a:off x="508103" y="177317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3317"/>
              <a:ext cx="450139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Uzbekistan</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Uzbekistan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Uzbekistan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0287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0741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1195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1648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5514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5968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6421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4865107"/>
              <a:ext cx="215906" cy="185504"/>
            </a:xfrm>
            <a:prstGeom prst="rect">
              <a:avLst/>
            </a:prstGeom>
            <a:solidFill>
              <a:srgbClr val="0058AB">
                <a:alpha val="100000"/>
              </a:srgbClr>
            </a:solidFill>
          </p:spPr>
          <p:txBody>
            <a:bodyPr/>
            <a:lstStyle/>
            <a:p/>
          </p:txBody>
        </p:sp>
        <p:sp>
          <p:nvSpPr>
            <p:cNvPr id="41" name="rc41"/>
            <p:cNvSpPr/>
            <p:nvPr/>
          </p:nvSpPr>
          <p:spPr>
            <a:xfrm>
              <a:off x="1530867" y="4868116"/>
              <a:ext cx="215906" cy="182495"/>
            </a:xfrm>
            <a:prstGeom prst="rect">
              <a:avLst/>
            </a:prstGeom>
            <a:solidFill>
              <a:srgbClr val="0058AB">
                <a:alpha val="100000"/>
              </a:srgbClr>
            </a:solidFill>
          </p:spPr>
          <p:txBody>
            <a:bodyPr/>
            <a:lstStyle/>
            <a:p/>
          </p:txBody>
        </p:sp>
        <p:sp>
          <p:nvSpPr>
            <p:cNvPr id="42" name="rc42"/>
            <p:cNvSpPr/>
            <p:nvPr/>
          </p:nvSpPr>
          <p:spPr>
            <a:xfrm>
              <a:off x="1770763" y="4867328"/>
              <a:ext cx="215906" cy="183283"/>
            </a:xfrm>
            <a:prstGeom prst="rect">
              <a:avLst/>
            </a:prstGeom>
            <a:solidFill>
              <a:srgbClr val="0058AB">
                <a:alpha val="100000"/>
              </a:srgbClr>
            </a:solidFill>
          </p:spPr>
          <p:txBody>
            <a:bodyPr/>
            <a:lstStyle/>
            <a:p/>
          </p:txBody>
        </p:sp>
        <p:sp>
          <p:nvSpPr>
            <p:cNvPr id="43" name="rc43"/>
            <p:cNvSpPr/>
            <p:nvPr/>
          </p:nvSpPr>
          <p:spPr>
            <a:xfrm>
              <a:off x="2010660" y="4868653"/>
              <a:ext cx="215906" cy="181958"/>
            </a:xfrm>
            <a:prstGeom prst="rect">
              <a:avLst/>
            </a:prstGeom>
            <a:solidFill>
              <a:srgbClr val="0058AB">
                <a:alpha val="100000"/>
              </a:srgbClr>
            </a:solidFill>
          </p:spPr>
          <p:txBody>
            <a:bodyPr/>
            <a:lstStyle/>
            <a:p/>
          </p:txBody>
        </p:sp>
        <p:sp>
          <p:nvSpPr>
            <p:cNvPr id="44" name="rc44"/>
            <p:cNvSpPr/>
            <p:nvPr/>
          </p:nvSpPr>
          <p:spPr>
            <a:xfrm>
              <a:off x="2250556" y="4864820"/>
              <a:ext cx="215906" cy="185790"/>
            </a:xfrm>
            <a:prstGeom prst="rect">
              <a:avLst/>
            </a:prstGeom>
            <a:solidFill>
              <a:srgbClr val="0058AB">
                <a:alpha val="100000"/>
              </a:srgbClr>
            </a:solidFill>
          </p:spPr>
          <p:txBody>
            <a:bodyPr/>
            <a:lstStyle/>
            <a:p/>
          </p:txBody>
        </p:sp>
        <p:sp>
          <p:nvSpPr>
            <p:cNvPr id="45" name="rc45"/>
            <p:cNvSpPr/>
            <p:nvPr/>
          </p:nvSpPr>
          <p:spPr>
            <a:xfrm>
              <a:off x="2490453" y="4863961"/>
              <a:ext cx="215906" cy="186650"/>
            </a:xfrm>
            <a:prstGeom prst="rect">
              <a:avLst/>
            </a:prstGeom>
            <a:solidFill>
              <a:srgbClr val="0058AB">
                <a:alpha val="100000"/>
              </a:srgbClr>
            </a:solidFill>
          </p:spPr>
          <p:txBody>
            <a:bodyPr/>
            <a:lstStyle/>
            <a:p/>
          </p:txBody>
        </p:sp>
        <p:sp>
          <p:nvSpPr>
            <p:cNvPr id="46" name="rc46"/>
            <p:cNvSpPr/>
            <p:nvPr/>
          </p:nvSpPr>
          <p:spPr>
            <a:xfrm>
              <a:off x="2730349" y="4273778"/>
              <a:ext cx="215906" cy="776833"/>
            </a:xfrm>
            <a:prstGeom prst="rect">
              <a:avLst/>
            </a:prstGeom>
            <a:solidFill>
              <a:srgbClr val="0058AB">
                <a:alpha val="100000"/>
              </a:srgbClr>
            </a:solidFill>
          </p:spPr>
          <p:txBody>
            <a:bodyPr/>
            <a:lstStyle/>
            <a:p/>
          </p:txBody>
        </p:sp>
        <p:sp>
          <p:nvSpPr>
            <p:cNvPr id="47" name="rc47"/>
            <p:cNvSpPr/>
            <p:nvPr/>
          </p:nvSpPr>
          <p:spPr>
            <a:xfrm>
              <a:off x="2970245" y="4631176"/>
              <a:ext cx="215906" cy="419435"/>
            </a:xfrm>
            <a:prstGeom prst="rect">
              <a:avLst/>
            </a:prstGeom>
            <a:solidFill>
              <a:srgbClr val="0058AB">
                <a:alpha val="100000"/>
              </a:srgbClr>
            </a:solidFill>
          </p:spPr>
          <p:txBody>
            <a:bodyPr/>
            <a:lstStyle/>
            <a:p/>
          </p:txBody>
        </p:sp>
        <p:sp>
          <p:nvSpPr>
            <p:cNvPr id="48" name="rc48"/>
            <p:cNvSpPr/>
            <p:nvPr/>
          </p:nvSpPr>
          <p:spPr>
            <a:xfrm>
              <a:off x="3210142" y="4828393"/>
              <a:ext cx="215906" cy="222218"/>
            </a:xfrm>
            <a:prstGeom prst="rect">
              <a:avLst/>
            </a:prstGeom>
            <a:solidFill>
              <a:srgbClr val="0058AB">
                <a:alpha val="100000"/>
              </a:srgbClr>
            </a:solidFill>
          </p:spPr>
          <p:txBody>
            <a:bodyPr/>
            <a:lstStyle/>
            <a:p/>
          </p:txBody>
        </p:sp>
        <p:sp>
          <p:nvSpPr>
            <p:cNvPr id="49" name="rc49"/>
            <p:cNvSpPr/>
            <p:nvPr/>
          </p:nvSpPr>
          <p:spPr>
            <a:xfrm>
              <a:off x="3450038" y="4824488"/>
              <a:ext cx="215906" cy="226122"/>
            </a:xfrm>
            <a:prstGeom prst="rect">
              <a:avLst/>
            </a:prstGeom>
            <a:solidFill>
              <a:srgbClr val="0058AB">
                <a:alpha val="100000"/>
              </a:srgbClr>
            </a:solidFill>
          </p:spPr>
          <p:txBody>
            <a:bodyPr/>
            <a:lstStyle/>
            <a:p/>
          </p:txBody>
        </p:sp>
        <p:sp>
          <p:nvSpPr>
            <p:cNvPr id="50" name="rc50"/>
            <p:cNvSpPr/>
            <p:nvPr/>
          </p:nvSpPr>
          <p:spPr>
            <a:xfrm>
              <a:off x="3689935" y="4827390"/>
              <a:ext cx="215906" cy="223221"/>
            </a:xfrm>
            <a:prstGeom prst="rect">
              <a:avLst/>
            </a:prstGeom>
            <a:solidFill>
              <a:srgbClr val="0058AB">
                <a:alpha val="100000"/>
              </a:srgbClr>
            </a:solidFill>
          </p:spPr>
          <p:txBody>
            <a:bodyPr/>
            <a:lstStyle/>
            <a:p/>
          </p:txBody>
        </p:sp>
        <p:sp>
          <p:nvSpPr>
            <p:cNvPr id="51" name="rc51"/>
            <p:cNvSpPr/>
            <p:nvPr/>
          </p:nvSpPr>
          <p:spPr>
            <a:xfrm>
              <a:off x="3929831" y="4828858"/>
              <a:ext cx="215906" cy="221752"/>
            </a:xfrm>
            <a:prstGeom prst="rect">
              <a:avLst/>
            </a:prstGeom>
            <a:solidFill>
              <a:srgbClr val="0058AB">
                <a:alpha val="100000"/>
              </a:srgbClr>
            </a:solidFill>
          </p:spPr>
          <p:txBody>
            <a:bodyPr/>
            <a:lstStyle/>
            <a:p/>
          </p:txBody>
        </p:sp>
        <p:sp>
          <p:nvSpPr>
            <p:cNvPr id="52" name="rc52"/>
            <p:cNvSpPr/>
            <p:nvPr/>
          </p:nvSpPr>
          <p:spPr>
            <a:xfrm>
              <a:off x="4169728" y="4824775"/>
              <a:ext cx="215906" cy="225836"/>
            </a:xfrm>
            <a:prstGeom prst="rect">
              <a:avLst/>
            </a:prstGeom>
            <a:solidFill>
              <a:srgbClr val="0058AB">
                <a:alpha val="100000"/>
              </a:srgbClr>
            </a:solidFill>
          </p:spPr>
          <p:txBody>
            <a:bodyPr/>
            <a:lstStyle/>
            <a:p/>
          </p:txBody>
        </p:sp>
        <p:sp>
          <p:nvSpPr>
            <p:cNvPr id="53" name="rc53"/>
            <p:cNvSpPr/>
            <p:nvPr/>
          </p:nvSpPr>
          <p:spPr>
            <a:xfrm>
              <a:off x="4409624" y="4810089"/>
              <a:ext cx="215906" cy="240521"/>
            </a:xfrm>
            <a:prstGeom prst="rect">
              <a:avLst/>
            </a:prstGeom>
            <a:solidFill>
              <a:srgbClr val="0058AB">
                <a:alpha val="100000"/>
              </a:srgbClr>
            </a:solidFill>
          </p:spPr>
          <p:txBody>
            <a:bodyPr/>
            <a:lstStyle/>
            <a:p/>
          </p:txBody>
        </p:sp>
        <p:sp>
          <p:nvSpPr>
            <p:cNvPr id="54" name="rc54"/>
            <p:cNvSpPr/>
            <p:nvPr/>
          </p:nvSpPr>
          <p:spPr>
            <a:xfrm>
              <a:off x="4649521" y="4796586"/>
              <a:ext cx="215906" cy="254025"/>
            </a:xfrm>
            <a:prstGeom prst="rect">
              <a:avLst/>
            </a:prstGeom>
            <a:solidFill>
              <a:srgbClr val="0058AB">
                <a:alpha val="100000"/>
              </a:srgbClr>
            </a:solidFill>
          </p:spPr>
          <p:txBody>
            <a:bodyPr/>
            <a:lstStyle/>
            <a:p/>
          </p:txBody>
        </p:sp>
        <p:sp>
          <p:nvSpPr>
            <p:cNvPr id="55" name="rc55"/>
            <p:cNvSpPr/>
            <p:nvPr/>
          </p:nvSpPr>
          <p:spPr>
            <a:xfrm>
              <a:off x="4889417" y="4790353"/>
              <a:ext cx="215906" cy="260257"/>
            </a:xfrm>
            <a:prstGeom prst="rect">
              <a:avLst/>
            </a:prstGeom>
            <a:solidFill>
              <a:srgbClr val="0058AB">
                <a:alpha val="100000"/>
              </a:srgbClr>
            </a:solidFill>
          </p:spPr>
          <p:txBody>
            <a:bodyPr/>
            <a:lstStyle/>
            <a:p/>
          </p:txBody>
        </p:sp>
        <p:sp>
          <p:nvSpPr>
            <p:cNvPr id="56" name="rc56"/>
            <p:cNvSpPr/>
            <p:nvPr/>
          </p:nvSpPr>
          <p:spPr>
            <a:xfrm>
              <a:off x="5129313" y="4790747"/>
              <a:ext cx="215906" cy="259863"/>
            </a:xfrm>
            <a:prstGeom prst="rect">
              <a:avLst/>
            </a:prstGeom>
            <a:solidFill>
              <a:srgbClr val="0058AB">
                <a:alpha val="100000"/>
              </a:srgbClr>
            </a:solidFill>
          </p:spPr>
          <p:txBody>
            <a:bodyPr/>
            <a:lstStyle/>
            <a:p/>
          </p:txBody>
        </p:sp>
        <p:sp>
          <p:nvSpPr>
            <p:cNvPr id="57" name="rc57"/>
            <p:cNvSpPr/>
            <p:nvPr/>
          </p:nvSpPr>
          <p:spPr>
            <a:xfrm>
              <a:off x="5369210" y="4789637"/>
              <a:ext cx="215906" cy="260974"/>
            </a:xfrm>
            <a:prstGeom prst="rect">
              <a:avLst/>
            </a:prstGeom>
            <a:solidFill>
              <a:srgbClr val="0058AB">
                <a:alpha val="100000"/>
              </a:srgbClr>
            </a:solidFill>
          </p:spPr>
          <p:txBody>
            <a:bodyPr/>
            <a:lstStyle/>
            <a:p/>
          </p:txBody>
        </p:sp>
        <p:sp>
          <p:nvSpPr>
            <p:cNvPr id="58" name="rc58"/>
            <p:cNvSpPr/>
            <p:nvPr/>
          </p:nvSpPr>
          <p:spPr>
            <a:xfrm>
              <a:off x="5609106" y="4775596"/>
              <a:ext cx="215906" cy="275015"/>
            </a:xfrm>
            <a:prstGeom prst="rect">
              <a:avLst/>
            </a:prstGeom>
            <a:solidFill>
              <a:srgbClr val="0058AB">
                <a:alpha val="100000"/>
              </a:srgbClr>
            </a:solidFill>
          </p:spPr>
          <p:txBody>
            <a:bodyPr/>
            <a:lstStyle/>
            <a:p/>
          </p:txBody>
        </p:sp>
        <p:sp>
          <p:nvSpPr>
            <p:cNvPr id="59" name="rc59"/>
            <p:cNvSpPr/>
            <p:nvPr/>
          </p:nvSpPr>
          <p:spPr>
            <a:xfrm>
              <a:off x="5849003" y="3896286"/>
              <a:ext cx="215906" cy="1154325"/>
            </a:xfrm>
            <a:prstGeom prst="rect">
              <a:avLst/>
            </a:prstGeom>
            <a:solidFill>
              <a:srgbClr val="0058AB">
                <a:alpha val="100000"/>
              </a:srgbClr>
            </a:solidFill>
          </p:spPr>
          <p:txBody>
            <a:bodyPr/>
            <a:lstStyle/>
            <a:p/>
          </p:txBody>
        </p:sp>
        <p:sp>
          <p:nvSpPr>
            <p:cNvPr id="60" name="rc60"/>
            <p:cNvSpPr/>
            <p:nvPr/>
          </p:nvSpPr>
          <p:spPr>
            <a:xfrm>
              <a:off x="6088899" y="3830415"/>
              <a:ext cx="215906" cy="1220195"/>
            </a:xfrm>
            <a:prstGeom prst="rect">
              <a:avLst/>
            </a:prstGeom>
            <a:solidFill>
              <a:srgbClr val="0058AB">
                <a:alpha val="100000"/>
              </a:srgbClr>
            </a:solidFill>
          </p:spPr>
          <p:txBody>
            <a:bodyPr/>
            <a:lstStyle/>
            <a:p/>
          </p:txBody>
        </p:sp>
        <p:sp>
          <p:nvSpPr>
            <p:cNvPr id="61" name="rc61"/>
            <p:cNvSpPr/>
            <p:nvPr/>
          </p:nvSpPr>
          <p:spPr>
            <a:xfrm>
              <a:off x="6328796" y="4408420"/>
              <a:ext cx="215906" cy="642191"/>
            </a:xfrm>
            <a:prstGeom prst="rect">
              <a:avLst/>
            </a:prstGeom>
            <a:solidFill>
              <a:srgbClr val="0058AB">
                <a:alpha val="100000"/>
              </a:srgbClr>
            </a:solidFill>
          </p:spPr>
          <p:txBody>
            <a:bodyPr/>
            <a:lstStyle/>
            <a:p/>
          </p:txBody>
        </p:sp>
        <p:sp>
          <p:nvSpPr>
            <p:cNvPr id="62" name="rc62"/>
            <p:cNvSpPr/>
            <p:nvPr/>
          </p:nvSpPr>
          <p:spPr>
            <a:xfrm>
              <a:off x="6568692" y="4721904"/>
              <a:ext cx="215906" cy="328707"/>
            </a:xfrm>
            <a:prstGeom prst="rect">
              <a:avLst/>
            </a:prstGeom>
            <a:solidFill>
              <a:srgbClr val="0058AB">
                <a:alpha val="100000"/>
              </a:srgbClr>
            </a:solidFill>
          </p:spPr>
          <p:txBody>
            <a:bodyPr/>
            <a:lstStyle/>
            <a:p/>
          </p:txBody>
        </p:sp>
        <p:sp>
          <p:nvSpPr>
            <p:cNvPr id="63" name="rc63"/>
            <p:cNvSpPr/>
            <p:nvPr/>
          </p:nvSpPr>
          <p:spPr>
            <a:xfrm>
              <a:off x="6808589" y="4715922"/>
              <a:ext cx="215906" cy="334688"/>
            </a:xfrm>
            <a:prstGeom prst="rect">
              <a:avLst/>
            </a:prstGeom>
            <a:solidFill>
              <a:srgbClr val="0058AB">
                <a:alpha val="100000"/>
              </a:srgbClr>
            </a:solidFill>
          </p:spPr>
          <p:txBody>
            <a:bodyPr/>
            <a:lstStyle/>
            <a:p/>
          </p:txBody>
        </p:sp>
        <p:sp>
          <p:nvSpPr>
            <p:cNvPr id="64" name="rc64"/>
            <p:cNvSpPr/>
            <p:nvPr/>
          </p:nvSpPr>
          <p:spPr>
            <a:xfrm>
              <a:off x="7048485" y="1757558"/>
              <a:ext cx="215906" cy="3293053"/>
            </a:xfrm>
            <a:prstGeom prst="rect">
              <a:avLst/>
            </a:prstGeom>
            <a:solidFill>
              <a:srgbClr val="0058AB">
                <a:alpha val="100000"/>
              </a:srgbClr>
            </a:solidFill>
          </p:spPr>
          <p:txBody>
            <a:bodyPr/>
            <a:lstStyle/>
            <a:p/>
          </p:txBody>
        </p:sp>
        <p:sp>
          <p:nvSpPr>
            <p:cNvPr id="65" name="rc65"/>
            <p:cNvSpPr/>
            <p:nvPr/>
          </p:nvSpPr>
          <p:spPr>
            <a:xfrm>
              <a:off x="7288381" y="4404623"/>
              <a:ext cx="215906" cy="645988"/>
            </a:xfrm>
            <a:prstGeom prst="rect">
              <a:avLst/>
            </a:prstGeom>
            <a:solidFill>
              <a:srgbClr val="0058AB">
                <a:alpha val="100000"/>
              </a:srgbClr>
            </a:solidFill>
          </p:spPr>
          <p:txBody>
            <a:bodyPr/>
            <a:lstStyle/>
            <a:p/>
          </p:txBody>
        </p:sp>
        <p:sp>
          <p:nvSpPr>
            <p:cNvPr id="66" name="rc66"/>
            <p:cNvSpPr/>
            <p:nvPr/>
          </p:nvSpPr>
          <p:spPr>
            <a:xfrm>
              <a:off x="8487864" y="4473431"/>
              <a:ext cx="215906" cy="577180"/>
            </a:xfrm>
            <a:prstGeom prst="rect">
              <a:avLst/>
            </a:prstGeom>
            <a:solidFill>
              <a:srgbClr val="69DBFF">
                <a:alpha val="100000"/>
              </a:srgbClr>
            </a:solidFill>
          </p:spPr>
          <p:txBody>
            <a:bodyPr/>
            <a:lstStyle/>
            <a:p/>
          </p:txBody>
        </p:sp>
        <p:sp>
          <p:nvSpPr>
            <p:cNvPr id="67" name="pl67"/>
            <p:cNvSpPr/>
            <p:nvPr/>
          </p:nvSpPr>
          <p:spPr>
            <a:xfrm>
              <a:off x="6196853" y="3896286"/>
              <a:ext cx="2398964" cy="577162"/>
            </a:xfrm>
            <a:custGeom>
              <a:avLst/>
              <a:pathLst>
                <a:path w="2398964" h="577162">
                  <a:moveTo>
                    <a:pt x="0" y="0"/>
                  </a:moveTo>
                  <a:lnTo>
                    <a:pt x="239896" y="57716"/>
                  </a:lnTo>
                  <a:lnTo>
                    <a:pt x="479792" y="115432"/>
                  </a:lnTo>
                  <a:lnTo>
                    <a:pt x="719689" y="173148"/>
                  </a:lnTo>
                  <a:lnTo>
                    <a:pt x="959585" y="230865"/>
                  </a:lnTo>
                  <a:lnTo>
                    <a:pt x="1199482" y="288581"/>
                  </a:lnTo>
                  <a:lnTo>
                    <a:pt x="1439378" y="346297"/>
                  </a:lnTo>
                  <a:lnTo>
                    <a:pt x="1679275" y="404013"/>
                  </a:lnTo>
                  <a:lnTo>
                    <a:pt x="1919171" y="461730"/>
                  </a:lnTo>
                  <a:lnTo>
                    <a:pt x="2159067" y="519446"/>
                  </a:lnTo>
                  <a:lnTo>
                    <a:pt x="2398964" y="577162"/>
                  </a:lnTo>
                </a:path>
              </a:pathLst>
            </a:custGeom>
            <a:ln w="13550" cap="flat">
              <a:solidFill>
                <a:srgbClr val="000000">
                  <a:alpha val="100000"/>
                </a:srgbClr>
              </a:solidFill>
              <a:prstDash val="solid"/>
              <a:round/>
            </a:ln>
          </p:spPr>
          <p:txBody>
            <a:bodyPr/>
            <a:lstStyle/>
            <a:p/>
          </p:txBody>
        </p:sp>
        <p:sp>
          <p:nvSpPr>
            <p:cNvPr id="68" name="pt68"/>
            <p:cNvSpPr/>
            <p:nvPr/>
          </p:nvSpPr>
          <p:spPr>
            <a:xfrm>
              <a:off x="6172027" y="38714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39291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39868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40446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41023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41600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42177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42754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43331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3909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4486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9771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1" name="tx81"/>
            <p:cNvSpPr/>
            <p:nvPr/>
          </p:nvSpPr>
          <p:spPr>
            <a:xfrm>
              <a:off x="508103" y="320225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2" name="tx82"/>
            <p:cNvSpPr/>
            <p:nvPr/>
          </p:nvSpPr>
          <p:spPr>
            <a:xfrm>
              <a:off x="508103" y="23067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880191" y="1330710"/>
              <a:ext cx="62343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Uzbekistan</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25% lower than (ie. the country had achieved)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25% below the annual IA2030 goal, positioning the programme to reach, and potentially exceed the 2030 goal if current progress continues.</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Uzbekistan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4916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3146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1375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903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726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1548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572027"/>
              <a:ext cx="238662" cy="735994"/>
            </a:xfrm>
            <a:prstGeom prst="rect">
              <a:avLst/>
            </a:prstGeom>
            <a:solidFill>
              <a:srgbClr val="80BD41">
                <a:alpha val="100000"/>
              </a:srgbClr>
            </a:solidFill>
          </p:spPr>
          <p:txBody>
            <a:bodyPr/>
            <a:lstStyle/>
            <a:p/>
          </p:txBody>
        </p:sp>
        <p:sp>
          <p:nvSpPr>
            <p:cNvPr id="24" name="rc24"/>
            <p:cNvSpPr/>
            <p:nvPr/>
          </p:nvSpPr>
          <p:spPr>
            <a:xfrm>
              <a:off x="1333322" y="3564591"/>
              <a:ext cx="238662" cy="7435"/>
            </a:xfrm>
            <a:prstGeom prst="rect">
              <a:avLst/>
            </a:prstGeom>
            <a:solidFill>
              <a:srgbClr val="1CABE2">
                <a:alpha val="100000"/>
              </a:srgbClr>
            </a:solidFill>
          </p:spPr>
          <p:txBody>
            <a:bodyPr/>
            <a:lstStyle/>
            <a:p/>
          </p:txBody>
        </p:sp>
        <p:sp>
          <p:nvSpPr>
            <p:cNvPr id="25" name="rc25"/>
            <p:cNvSpPr/>
            <p:nvPr/>
          </p:nvSpPr>
          <p:spPr>
            <a:xfrm>
              <a:off x="1598503" y="3583998"/>
              <a:ext cx="238662" cy="724023"/>
            </a:xfrm>
            <a:prstGeom prst="rect">
              <a:avLst/>
            </a:prstGeom>
            <a:solidFill>
              <a:srgbClr val="80BD41">
                <a:alpha val="100000"/>
              </a:srgbClr>
            </a:solidFill>
          </p:spPr>
          <p:txBody>
            <a:bodyPr/>
            <a:lstStyle/>
            <a:p/>
          </p:txBody>
        </p:sp>
        <p:sp>
          <p:nvSpPr>
            <p:cNvPr id="26" name="rc26"/>
            <p:cNvSpPr/>
            <p:nvPr/>
          </p:nvSpPr>
          <p:spPr>
            <a:xfrm>
              <a:off x="1598503" y="3576677"/>
              <a:ext cx="238662" cy="7320"/>
            </a:xfrm>
            <a:prstGeom prst="rect">
              <a:avLst/>
            </a:prstGeom>
            <a:solidFill>
              <a:srgbClr val="1CABE2">
                <a:alpha val="100000"/>
              </a:srgbClr>
            </a:solidFill>
          </p:spPr>
          <p:txBody>
            <a:bodyPr/>
            <a:lstStyle/>
            <a:p/>
          </p:txBody>
        </p:sp>
        <p:sp>
          <p:nvSpPr>
            <p:cNvPr id="27" name="rc27"/>
            <p:cNvSpPr/>
            <p:nvPr/>
          </p:nvSpPr>
          <p:spPr>
            <a:xfrm>
              <a:off x="1863684" y="3580840"/>
              <a:ext cx="238662" cy="727181"/>
            </a:xfrm>
            <a:prstGeom prst="rect">
              <a:avLst/>
            </a:prstGeom>
            <a:solidFill>
              <a:srgbClr val="80BD41">
                <a:alpha val="100000"/>
              </a:srgbClr>
            </a:solidFill>
          </p:spPr>
          <p:txBody>
            <a:bodyPr/>
            <a:lstStyle/>
            <a:p/>
          </p:txBody>
        </p:sp>
        <p:sp>
          <p:nvSpPr>
            <p:cNvPr id="28" name="rc28"/>
            <p:cNvSpPr/>
            <p:nvPr/>
          </p:nvSpPr>
          <p:spPr>
            <a:xfrm>
              <a:off x="1863684" y="3573491"/>
              <a:ext cx="238662" cy="7349"/>
            </a:xfrm>
            <a:prstGeom prst="rect">
              <a:avLst/>
            </a:prstGeom>
            <a:solidFill>
              <a:srgbClr val="1CABE2">
                <a:alpha val="100000"/>
              </a:srgbClr>
            </a:solidFill>
          </p:spPr>
          <p:txBody>
            <a:bodyPr/>
            <a:lstStyle/>
            <a:p/>
          </p:txBody>
        </p:sp>
        <p:sp>
          <p:nvSpPr>
            <p:cNvPr id="29" name="rc29"/>
            <p:cNvSpPr/>
            <p:nvPr/>
          </p:nvSpPr>
          <p:spPr>
            <a:xfrm>
              <a:off x="2128865" y="3586108"/>
              <a:ext cx="238662" cy="721913"/>
            </a:xfrm>
            <a:prstGeom prst="rect">
              <a:avLst/>
            </a:prstGeom>
            <a:solidFill>
              <a:srgbClr val="80BD41">
                <a:alpha val="100000"/>
              </a:srgbClr>
            </a:solidFill>
          </p:spPr>
          <p:txBody>
            <a:bodyPr/>
            <a:lstStyle/>
            <a:p/>
          </p:txBody>
        </p:sp>
        <p:sp>
          <p:nvSpPr>
            <p:cNvPr id="30" name="rc30"/>
            <p:cNvSpPr/>
            <p:nvPr/>
          </p:nvSpPr>
          <p:spPr>
            <a:xfrm>
              <a:off x="2128865" y="3578816"/>
              <a:ext cx="238662" cy="7291"/>
            </a:xfrm>
            <a:prstGeom prst="rect">
              <a:avLst/>
            </a:prstGeom>
            <a:solidFill>
              <a:srgbClr val="1CABE2">
                <a:alpha val="100000"/>
              </a:srgbClr>
            </a:solidFill>
          </p:spPr>
          <p:txBody>
            <a:bodyPr/>
            <a:lstStyle/>
            <a:p/>
          </p:txBody>
        </p:sp>
        <p:sp>
          <p:nvSpPr>
            <p:cNvPr id="31" name="rc31"/>
            <p:cNvSpPr/>
            <p:nvPr/>
          </p:nvSpPr>
          <p:spPr>
            <a:xfrm>
              <a:off x="2394045" y="3570893"/>
              <a:ext cx="238662" cy="737128"/>
            </a:xfrm>
            <a:prstGeom prst="rect">
              <a:avLst/>
            </a:prstGeom>
            <a:solidFill>
              <a:srgbClr val="80BD41">
                <a:alpha val="100000"/>
              </a:srgbClr>
            </a:solidFill>
          </p:spPr>
          <p:txBody>
            <a:bodyPr/>
            <a:lstStyle/>
            <a:p/>
          </p:txBody>
        </p:sp>
        <p:sp>
          <p:nvSpPr>
            <p:cNvPr id="32" name="rc32"/>
            <p:cNvSpPr/>
            <p:nvPr/>
          </p:nvSpPr>
          <p:spPr>
            <a:xfrm>
              <a:off x="2394045" y="3563443"/>
              <a:ext cx="238662" cy="7449"/>
            </a:xfrm>
            <a:prstGeom prst="rect">
              <a:avLst/>
            </a:prstGeom>
            <a:solidFill>
              <a:srgbClr val="1CABE2">
                <a:alpha val="100000"/>
              </a:srgbClr>
            </a:solidFill>
          </p:spPr>
          <p:txBody>
            <a:bodyPr/>
            <a:lstStyle/>
            <a:p/>
          </p:txBody>
        </p:sp>
        <p:sp>
          <p:nvSpPr>
            <p:cNvPr id="33" name="rc33"/>
            <p:cNvSpPr/>
            <p:nvPr/>
          </p:nvSpPr>
          <p:spPr>
            <a:xfrm>
              <a:off x="2659226" y="3567520"/>
              <a:ext cx="238662" cy="740501"/>
            </a:xfrm>
            <a:prstGeom prst="rect">
              <a:avLst/>
            </a:prstGeom>
            <a:solidFill>
              <a:srgbClr val="80BD41">
                <a:alpha val="100000"/>
              </a:srgbClr>
            </a:solidFill>
          </p:spPr>
          <p:txBody>
            <a:bodyPr/>
            <a:lstStyle/>
            <a:p/>
          </p:txBody>
        </p:sp>
        <p:sp>
          <p:nvSpPr>
            <p:cNvPr id="34" name="rc34"/>
            <p:cNvSpPr/>
            <p:nvPr/>
          </p:nvSpPr>
          <p:spPr>
            <a:xfrm>
              <a:off x="2659226" y="3560041"/>
              <a:ext cx="238662" cy="7478"/>
            </a:xfrm>
            <a:prstGeom prst="rect">
              <a:avLst/>
            </a:prstGeom>
            <a:solidFill>
              <a:srgbClr val="1CABE2">
                <a:alpha val="100000"/>
              </a:srgbClr>
            </a:solidFill>
          </p:spPr>
          <p:txBody>
            <a:bodyPr/>
            <a:lstStyle/>
            <a:p/>
          </p:txBody>
        </p:sp>
        <p:sp>
          <p:nvSpPr>
            <p:cNvPr id="35" name="rc35"/>
            <p:cNvSpPr/>
            <p:nvPr/>
          </p:nvSpPr>
          <p:spPr>
            <a:xfrm>
              <a:off x="2924407" y="3560888"/>
              <a:ext cx="238662" cy="747133"/>
            </a:xfrm>
            <a:prstGeom prst="rect">
              <a:avLst/>
            </a:prstGeom>
            <a:solidFill>
              <a:srgbClr val="80BD41">
                <a:alpha val="100000"/>
              </a:srgbClr>
            </a:solidFill>
          </p:spPr>
          <p:txBody>
            <a:bodyPr/>
            <a:lstStyle/>
            <a:p/>
          </p:txBody>
        </p:sp>
        <p:sp>
          <p:nvSpPr>
            <p:cNvPr id="36" name="rc36"/>
            <p:cNvSpPr/>
            <p:nvPr/>
          </p:nvSpPr>
          <p:spPr>
            <a:xfrm>
              <a:off x="2924407" y="3529754"/>
              <a:ext cx="238662" cy="31134"/>
            </a:xfrm>
            <a:prstGeom prst="rect">
              <a:avLst/>
            </a:prstGeom>
            <a:solidFill>
              <a:srgbClr val="1CABE2">
                <a:alpha val="100000"/>
              </a:srgbClr>
            </a:solidFill>
          </p:spPr>
          <p:txBody>
            <a:bodyPr/>
            <a:lstStyle/>
            <a:p/>
          </p:txBody>
        </p:sp>
        <p:sp>
          <p:nvSpPr>
            <p:cNvPr id="37" name="rc37"/>
            <p:cNvSpPr/>
            <p:nvPr/>
          </p:nvSpPr>
          <p:spPr>
            <a:xfrm>
              <a:off x="3189588" y="3484395"/>
              <a:ext cx="238662" cy="823626"/>
            </a:xfrm>
            <a:prstGeom prst="rect">
              <a:avLst/>
            </a:prstGeom>
            <a:solidFill>
              <a:srgbClr val="80BD41">
                <a:alpha val="100000"/>
              </a:srgbClr>
            </a:solidFill>
          </p:spPr>
          <p:txBody>
            <a:bodyPr/>
            <a:lstStyle/>
            <a:p/>
          </p:txBody>
        </p:sp>
        <p:sp>
          <p:nvSpPr>
            <p:cNvPr id="38" name="rc38"/>
            <p:cNvSpPr/>
            <p:nvPr/>
          </p:nvSpPr>
          <p:spPr>
            <a:xfrm>
              <a:off x="3189588" y="3467586"/>
              <a:ext cx="238662" cy="16808"/>
            </a:xfrm>
            <a:prstGeom prst="rect">
              <a:avLst/>
            </a:prstGeom>
            <a:solidFill>
              <a:srgbClr val="1CABE2">
                <a:alpha val="100000"/>
              </a:srgbClr>
            </a:solidFill>
          </p:spPr>
          <p:txBody>
            <a:bodyPr/>
            <a:lstStyle/>
            <a:p/>
          </p:txBody>
        </p:sp>
        <p:sp>
          <p:nvSpPr>
            <p:cNvPr id="39" name="rc39"/>
            <p:cNvSpPr/>
            <p:nvPr/>
          </p:nvSpPr>
          <p:spPr>
            <a:xfrm>
              <a:off x="3454768" y="3426418"/>
              <a:ext cx="238662" cy="881602"/>
            </a:xfrm>
            <a:prstGeom prst="rect">
              <a:avLst/>
            </a:prstGeom>
            <a:solidFill>
              <a:srgbClr val="80BD41">
                <a:alpha val="100000"/>
              </a:srgbClr>
            </a:solidFill>
          </p:spPr>
          <p:txBody>
            <a:bodyPr/>
            <a:lstStyle/>
            <a:p/>
          </p:txBody>
        </p:sp>
        <p:sp>
          <p:nvSpPr>
            <p:cNvPr id="40" name="rc40"/>
            <p:cNvSpPr/>
            <p:nvPr/>
          </p:nvSpPr>
          <p:spPr>
            <a:xfrm>
              <a:off x="3454768" y="3417519"/>
              <a:ext cx="238662" cy="8899"/>
            </a:xfrm>
            <a:prstGeom prst="rect">
              <a:avLst/>
            </a:prstGeom>
            <a:solidFill>
              <a:srgbClr val="1CABE2">
                <a:alpha val="100000"/>
              </a:srgbClr>
            </a:solidFill>
          </p:spPr>
          <p:txBody>
            <a:bodyPr/>
            <a:lstStyle/>
            <a:p/>
          </p:txBody>
        </p:sp>
        <p:sp>
          <p:nvSpPr>
            <p:cNvPr id="41" name="rc41"/>
            <p:cNvSpPr/>
            <p:nvPr/>
          </p:nvSpPr>
          <p:spPr>
            <a:xfrm>
              <a:off x="3719949" y="3410959"/>
              <a:ext cx="238662" cy="897062"/>
            </a:xfrm>
            <a:prstGeom prst="rect">
              <a:avLst/>
            </a:prstGeom>
            <a:solidFill>
              <a:srgbClr val="80BD41">
                <a:alpha val="100000"/>
              </a:srgbClr>
            </a:solidFill>
          </p:spPr>
          <p:txBody>
            <a:bodyPr/>
            <a:lstStyle/>
            <a:p/>
          </p:txBody>
        </p:sp>
        <p:sp>
          <p:nvSpPr>
            <p:cNvPr id="42" name="rc42"/>
            <p:cNvSpPr/>
            <p:nvPr/>
          </p:nvSpPr>
          <p:spPr>
            <a:xfrm>
              <a:off x="3719949" y="3401901"/>
              <a:ext cx="238662" cy="9057"/>
            </a:xfrm>
            <a:prstGeom prst="rect">
              <a:avLst/>
            </a:prstGeom>
            <a:solidFill>
              <a:srgbClr val="1CABE2">
                <a:alpha val="100000"/>
              </a:srgbClr>
            </a:solidFill>
          </p:spPr>
          <p:txBody>
            <a:bodyPr/>
            <a:lstStyle/>
            <a:p/>
          </p:txBody>
        </p:sp>
        <p:sp>
          <p:nvSpPr>
            <p:cNvPr id="43" name="rc43"/>
            <p:cNvSpPr/>
            <p:nvPr/>
          </p:nvSpPr>
          <p:spPr>
            <a:xfrm>
              <a:off x="3985130" y="3422485"/>
              <a:ext cx="238662" cy="885535"/>
            </a:xfrm>
            <a:prstGeom prst="rect">
              <a:avLst/>
            </a:prstGeom>
            <a:solidFill>
              <a:srgbClr val="80BD41">
                <a:alpha val="100000"/>
              </a:srgbClr>
            </a:solidFill>
          </p:spPr>
          <p:txBody>
            <a:bodyPr/>
            <a:lstStyle/>
            <a:p/>
          </p:txBody>
        </p:sp>
        <p:sp>
          <p:nvSpPr>
            <p:cNvPr id="44" name="rc44"/>
            <p:cNvSpPr/>
            <p:nvPr/>
          </p:nvSpPr>
          <p:spPr>
            <a:xfrm>
              <a:off x="3985130" y="3413543"/>
              <a:ext cx="238662" cy="8942"/>
            </a:xfrm>
            <a:prstGeom prst="rect">
              <a:avLst/>
            </a:prstGeom>
            <a:solidFill>
              <a:srgbClr val="1CABE2">
                <a:alpha val="100000"/>
              </a:srgbClr>
            </a:solidFill>
          </p:spPr>
          <p:txBody>
            <a:bodyPr/>
            <a:lstStyle/>
            <a:p/>
          </p:txBody>
        </p:sp>
        <p:sp>
          <p:nvSpPr>
            <p:cNvPr id="45" name="rc45"/>
            <p:cNvSpPr/>
            <p:nvPr/>
          </p:nvSpPr>
          <p:spPr>
            <a:xfrm>
              <a:off x="4250311" y="3428213"/>
              <a:ext cx="238662" cy="879808"/>
            </a:xfrm>
            <a:prstGeom prst="rect">
              <a:avLst/>
            </a:prstGeom>
            <a:solidFill>
              <a:srgbClr val="80BD41">
                <a:alpha val="100000"/>
              </a:srgbClr>
            </a:solidFill>
          </p:spPr>
          <p:txBody>
            <a:bodyPr/>
            <a:lstStyle/>
            <a:p/>
          </p:txBody>
        </p:sp>
        <p:sp>
          <p:nvSpPr>
            <p:cNvPr id="46" name="rc46"/>
            <p:cNvSpPr/>
            <p:nvPr/>
          </p:nvSpPr>
          <p:spPr>
            <a:xfrm>
              <a:off x="4250311" y="3419327"/>
              <a:ext cx="238662" cy="8885"/>
            </a:xfrm>
            <a:prstGeom prst="rect">
              <a:avLst/>
            </a:prstGeom>
            <a:solidFill>
              <a:srgbClr val="1CABE2">
                <a:alpha val="100000"/>
              </a:srgbClr>
            </a:solidFill>
          </p:spPr>
          <p:txBody>
            <a:bodyPr/>
            <a:lstStyle/>
            <a:p/>
          </p:txBody>
        </p:sp>
        <p:sp>
          <p:nvSpPr>
            <p:cNvPr id="47" name="rc47"/>
            <p:cNvSpPr/>
            <p:nvPr/>
          </p:nvSpPr>
          <p:spPr>
            <a:xfrm>
              <a:off x="4515492" y="3412078"/>
              <a:ext cx="238662" cy="895942"/>
            </a:xfrm>
            <a:prstGeom prst="rect">
              <a:avLst/>
            </a:prstGeom>
            <a:solidFill>
              <a:srgbClr val="80BD41">
                <a:alpha val="100000"/>
              </a:srgbClr>
            </a:solidFill>
          </p:spPr>
          <p:txBody>
            <a:bodyPr/>
            <a:lstStyle/>
            <a:p/>
          </p:txBody>
        </p:sp>
        <p:sp>
          <p:nvSpPr>
            <p:cNvPr id="48" name="rc48"/>
            <p:cNvSpPr/>
            <p:nvPr/>
          </p:nvSpPr>
          <p:spPr>
            <a:xfrm>
              <a:off x="4515492" y="3403035"/>
              <a:ext cx="238662" cy="9043"/>
            </a:xfrm>
            <a:prstGeom prst="rect">
              <a:avLst/>
            </a:prstGeom>
            <a:solidFill>
              <a:srgbClr val="1CABE2">
                <a:alpha val="100000"/>
              </a:srgbClr>
            </a:solidFill>
          </p:spPr>
          <p:txBody>
            <a:bodyPr/>
            <a:lstStyle/>
            <a:p/>
          </p:txBody>
        </p:sp>
        <p:sp>
          <p:nvSpPr>
            <p:cNvPr id="49" name="rc49"/>
            <p:cNvSpPr/>
            <p:nvPr/>
          </p:nvSpPr>
          <p:spPr>
            <a:xfrm>
              <a:off x="4780672" y="3353729"/>
              <a:ext cx="238662" cy="954292"/>
            </a:xfrm>
            <a:prstGeom prst="rect">
              <a:avLst/>
            </a:prstGeom>
            <a:solidFill>
              <a:srgbClr val="80BD41">
                <a:alpha val="100000"/>
              </a:srgbClr>
            </a:solidFill>
          </p:spPr>
          <p:txBody>
            <a:bodyPr/>
            <a:lstStyle/>
            <a:p/>
          </p:txBody>
        </p:sp>
        <p:sp>
          <p:nvSpPr>
            <p:cNvPr id="50" name="rc50"/>
            <p:cNvSpPr/>
            <p:nvPr/>
          </p:nvSpPr>
          <p:spPr>
            <a:xfrm>
              <a:off x="4780672" y="3344083"/>
              <a:ext cx="238662" cy="9645"/>
            </a:xfrm>
            <a:prstGeom prst="rect">
              <a:avLst/>
            </a:prstGeom>
            <a:solidFill>
              <a:srgbClr val="1CABE2">
                <a:alpha val="100000"/>
              </a:srgbClr>
            </a:solidFill>
          </p:spPr>
          <p:txBody>
            <a:bodyPr/>
            <a:lstStyle/>
            <a:p/>
          </p:txBody>
        </p:sp>
        <p:sp>
          <p:nvSpPr>
            <p:cNvPr id="51" name="rc51"/>
            <p:cNvSpPr/>
            <p:nvPr/>
          </p:nvSpPr>
          <p:spPr>
            <a:xfrm>
              <a:off x="5045853" y="3300188"/>
              <a:ext cx="238662" cy="1007833"/>
            </a:xfrm>
            <a:prstGeom prst="rect">
              <a:avLst/>
            </a:prstGeom>
            <a:solidFill>
              <a:srgbClr val="80BD41">
                <a:alpha val="100000"/>
              </a:srgbClr>
            </a:solidFill>
          </p:spPr>
          <p:txBody>
            <a:bodyPr/>
            <a:lstStyle/>
            <a:p/>
          </p:txBody>
        </p:sp>
        <p:sp>
          <p:nvSpPr>
            <p:cNvPr id="52" name="rc52"/>
            <p:cNvSpPr/>
            <p:nvPr/>
          </p:nvSpPr>
          <p:spPr>
            <a:xfrm>
              <a:off x="5045853" y="3290011"/>
              <a:ext cx="238662" cy="10177"/>
            </a:xfrm>
            <a:prstGeom prst="rect">
              <a:avLst/>
            </a:prstGeom>
            <a:solidFill>
              <a:srgbClr val="1CABE2">
                <a:alpha val="100000"/>
              </a:srgbClr>
            </a:solidFill>
          </p:spPr>
          <p:txBody>
            <a:bodyPr/>
            <a:lstStyle/>
            <a:p/>
          </p:txBody>
        </p:sp>
        <p:sp>
          <p:nvSpPr>
            <p:cNvPr id="53" name="rc53"/>
            <p:cNvSpPr/>
            <p:nvPr/>
          </p:nvSpPr>
          <p:spPr>
            <a:xfrm>
              <a:off x="5311034" y="3275542"/>
              <a:ext cx="238662" cy="1032479"/>
            </a:xfrm>
            <a:prstGeom prst="rect">
              <a:avLst/>
            </a:prstGeom>
            <a:solidFill>
              <a:srgbClr val="80BD41">
                <a:alpha val="100000"/>
              </a:srgbClr>
            </a:solidFill>
          </p:spPr>
          <p:txBody>
            <a:bodyPr/>
            <a:lstStyle/>
            <a:p/>
          </p:txBody>
        </p:sp>
        <p:sp>
          <p:nvSpPr>
            <p:cNvPr id="54" name="rc54"/>
            <p:cNvSpPr/>
            <p:nvPr/>
          </p:nvSpPr>
          <p:spPr>
            <a:xfrm>
              <a:off x="5311034" y="3265106"/>
              <a:ext cx="238662" cy="10435"/>
            </a:xfrm>
            <a:prstGeom prst="rect">
              <a:avLst/>
            </a:prstGeom>
            <a:solidFill>
              <a:srgbClr val="1CABE2">
                <a:alpha val="100000"/>
              </a:srgbClr>
            </a:solidFill>
          </p:spPr>
          <p:txBody>
            <a:bodyPr/>
            <a:lstStyle/>
            <a:p/>
          </p:txBody>
        </p:sp>
        <p:sp>
          <p:nvSpPr>
            <p:cNvPr id="55" name="rc55"/>
            <p:cNvSpPr/>
            <p:nvPr/>
          </p:nvSpPr>
          <p:spPr>
            <a:xfrm>
              <a:off x="5576215" y="3277049"/>
              <a:ext cx="238662" cy="1030972"/>
            </a:xfrm>
            <a:prstGeom prst="rect">
              <a:avLst/>
            </a:prstGeom>
            <a:solidFill>
              <a:srgbClr val="80BD41">
                <a:alpha val="100000"/>
              </a:srgbClr>
            </a:solidFill>
          </p:spPr>
          <p:txBody>
            <a:bodyPr/>
            <a:lstStyle/>
            <a:p/>
          </p:txBody>
        </p:sp>
        <p:sp>
          <p:nvSpPr>
            <p:cNvPr id="56" name="rc56"/>
            <p:cNvSpPr/>
            <p:nvPr/>
          </p:nvSpPr>
          <p:spPr>
            <a:xfrm>
              <a:off x="5576215" y="3266628"/>
              <a:ext cx="238662" cy="10421"/>
            </a:xfrm>
            <a:prstGeom prst="rect">
              <a:avLst/>
            </a:prstGeom>
            <a:solidFill>
              <a:srgbClr val="1CABE2">
                <a:alpha val="100000"/>
              </a:srgbClr>
            </a:solidFill>
          </p:spPr>
          <p:txBody>
            <a:bodyPr/>
            <a:lstStyle/>
            <a:p/>
          </p:txBody>
        </p:sp>
        <p:sp>
          <p:nvSpPr>
            <p:cNvPr id="57" name="rc57"/>
            <p:cNvSpPr/>
            <p:nvPr/>
          </p:nvSpPr>
          <p:spPr>
            <a:xfrm>
              <a:off x="5841395" y="3272642"/>
              <a:ext cx="238662" cy="1035378"/>
            </a:xfrm>
            <a:prstGeom prst="rect">
              <a:avLst/>
            </a:prstGeom>
            <a:solidFill>
              <a:srgbClr val="80BD41">
                <a:alpha val="100000"/>
              </a:srgbClr>
            </a:solidFill>
          </p:spPr>
          <p:txBody>
            <a:bodyPr/>
            <a:lstStyle/>
            <a:p/>
          </p:txBody>
        </p:sp>
        <p:sp>
          <p:nvSpPr>
            <p:cNvPr id="58" name="rc58"/>
            <p:cNvSpPr/>
            <p:nvPr/>
          </p:nvSpPr>
          <p:spPr>
            <a:xfrm>
              <a:off x="5841395" y="3262178"/>
              <a:ext cx="238662" cy="10464"/>
            </a:xfrm>
            <a:prstGeom prst="rect">
              <a:avLst/>
            </a:prstGeom>
            <a:solidFill>
              <a:srgbClr val="1CABE2">
                <a:alpha val="100000"/>
              </a:srgbClr>
            </a:solidFill>
          </p:spPr>
          <p:txBody>
            <a:bodyPr/>
            <a:lstStyle/>
            <a:p/>
          </p:txBody>
        </p:sp>
        <p:sp>
          <p:nvSpPr>
            <p:cNvPr id="59" name="rc59"/>
            <p:cNvSpPr/>
            <p:nvPr/>
          </p:nvSpPr>
          <p:spPr>
            <a:xfrm>
              <a:off x="6106576" y="3216934"/>
              <a:ext cx="238662" cy="1091087"/>
            </a:xfrm>
            <a:prstGeom prst="rect">
              <a:avLst/>
            </a:prstGeom>
            <a:solidFill>
              <a:srgbClr val="80BD41">
                <a:alpha val="100000"/>
              </a:srgbClr>
            </a:solidFill>
          </p:spPr>
          <p:txBody>
            <a:bodyPr/>
            <a:lstStyle/>
            <a:p/>
          </p:txBody>
        </p:sp>
        <p:sp>
          <p:nvSpPr>
            <p:cNvPr id="60" name="rc60"/>
            <p:cNvSpPr/>
            <p:nvPr/>
          </p:nvSpPr>
          <p:spPr>
            <a:xfrm>
              <a:off x="6106576" y="3205910"/>
              <a:ext cx="238662" cy="11023"/>
            </a:xfrm>
            <a:prstGeom prst="rect">
              <a:avLst/>
            </a:prstGeom>
            <a:solidFill>
              <a:srgbClr val="1CABE2">
                <a:alpha val="100000"/>
              </a:srgbClr>
            </a:solidFill>
          </p:spPr>
          <p:txBody>
            <a:bodyPr/>
            <a:lstStyle/>
            <a:p/>
          </p:txBody>
        </p:sp>
        <p:sp>
          <p:nvSpPr>
            <p:cNvPr id="61" name="rc61"/>
            <p:cNvSpPr/>
            <p:nvPr/>
          </p:nvSpPr>
          <p:spPr>
            <a:xfrm>
              <a:off x="6371757" y="3197800"/>
              <a:ext cx="238662" cy="1110221"/>
            </a:xfrm>
            <a:prstGeom prst="rect">
              <a:avLst/>
            </a:prstGeom>
            <a:solidFill>
              <a:srgbClr val="80BD41">
                <a:alpha val="100000"/>
              </a:srgbClr>
            </a:solidFill>
          </p:spPr>
          <p:txBody>
            <a:bodyPr/>
            <a:lstStyle/>
            <a:p/>
          </p:txBody>
        </p:sp>
        <p:sp>
          <p:nvSpPr>
            <p:cNvPr id="62" name="rc62"/>
            <p:cNvSpPr/>
            <p:nvPr/>
          </p:nvSpPr>
          <p:spPr>
            <a:xfrm>
              <a:off x="6371757" y="3151536"/>
              <a:ext cx="238662" cy="46263"/>
            </a:xfrm>
            <a:prstGeom prst="rect">
              <a:avLst/>
            </a:prstGeom>
            <a:solidFill>
              <a:srgbClr val="1CABE2">
                <a:alpha val="100000"/>
              </a:srgbClr>
            </a:solidFill>
          </p:spPr>
          <p:txBody>
            <a:bodyPr/>
            <a:lstStyle/>
            <a:p/>
          </p:txBody>
        </p:sp>
        <p:sp>
          <p:nvSpPr>
            <p:cNvPr id="63" name="rc63"/>
            <p:cNvSpPr/>
            <p:nvPr/>
          </p:nvSpPr>
          <p:spPr>
            <a:xfrm>
              <a:off x="6636938" y="3134441"/>
              <a:ext cx="238662" cy="1173580"/>
            </a:xfrm>
            <a:prstGeom prst="rect">
              <a:avLst/>
            </a:prstGeom>
            <a:solidFill>
              <a:srgbClr val="80BD41">
                <a:alpha val="100000"/>
              </a:srgbClr>
            </a:solidFill>
          </p:spPr>
          <p:txBody>
            <a:bodyPr/>
            <a:lstStyle/>
            <a:p/>
          </p:txBody>
        </p:sp>
        <p:sp>
          <p:nvSpPr>
            <p:cNvPr id="64" name="rc64"/>
            <p:cNvSpPr/>
            <p:nvPr/>
          </p:nvSpPr>
          <p:spPr>
            <a:xfrm>
              <a:off x="6636938" y="3085536"/>
              <a:ext cx="238662" cy="48904"/>
            </a:xfrm>
            <a:prstGeom prst="rect">
              <a:avLst/>
            </a:prstGeom>
            <a:solidFill>
              <a:srgbClr val="1CABE2">
                <a:alpha val="100000"/>
              </a:srgbClr>
            </a:solidFill>
          </p:spPr>
          <p:txBody>
            <a:bodyPr/>
            <a:lstStyle/>
            <a:p/>
          </p:txBody>
        </p:sp>
        <p:sp>
          <p:nvSpPr>
            <p:cNvPr id="65" name="rc65"/>
            <p:cNvSpPr/>
            <p:nvPr/>
          </p:nvSpPr>
          <p:spPr>
            <a:xfrm>
              <a:off x="6902119" y="3046981"/>
              <a:ext cx="238662" cy="1261040"/>
            </a:xfrm>
            <a:prstGeom prst="rect">
              <a:avLst/>
            </a:prstGeom>
            <a:solidFill>
              <a:srgbClr val="80BD41">
                <a:alpha val="100000"/>
              </a:srgbClr>
            </a:solidFill>
          </p:spPr>
          <p:txBody>
            <a:bodyPr/>
            <a:lstStyle/>
            <a:p/>
          </p:txBody>
        </p:sp>
        <p:sp>
          <p:nvSpPr>
            <p:cNvPr id="66" name="rc66"/>
            <p:cNvSpPr/>
            <p:nvPr/>
          </p:nvSpPr>
          <p:spPr>
            <a:xfrm>
              <a:off x="6902119" y="3021244"/>
              <a:ext cx="238662" cy="25736"/>
            </a:xfrm>
            <a:prstGeom prst="rect">
              <a:avLst/>
            </a:prstGeom>
            <a:solidFill>
              <a:srgbClr val="1CABE2">
                <a:alpha val="100000"/>
              </a:srgbClr>
            </a:solidFill>
          </p:spPr>
          <p:txBody>
            <a:bodyPr/>
            <a:lstStyle/>
            <a:p/>
          </p:txBody>
        </p:sp>
        <p:sp>
          <p:nvSpPr>
            <p:cNvPr id="67" name="rc67"/>
            <p:cNvSpPr/>
            <p:nvPr/>
          </p:nvSpPr>
          <p:spPr>
            <a:xfrm>
              <a:off x="7167299" y="3003904"/>
              <a:ext cx="238662" cy="1304117"/>
            </a:xfrm>
            <a:prstGeom prst="rect">
              <a:avLst/>
            </a:prstGeom>
            <a:solidFill>
              <a:srgbClr val="80BD41">
                <a:alpha val="100000"/>
              </a:srgbClr>
            </a:solidFill>
          </p:spPr>
          <p:txBody>
            <a:bodyPr/>
            <a:lstStyle/>
            <a:p/>
          </p:txBody>
        </p:sp>
        <p:sp>
          <p:nvSpPr>
            <p:cNvPr id="68" name="rc68"/>
            <p:cNvSpPr/>
            <p:nvPr/>
          </p:nvSpPr>
          <p:spPr>
            <a:xfrm>
              <a:off x="7167299" y="2990727"/>
              <a:ext cx="238662" cy="13177"/>
            </a:xfrm>
            <a:prstGeom prst="rect">
              <a:avLst/>
            </a:prstGeom>
            <a:solidFill>
              <a:srgbClr val="1CABE2">
                <a:alpha val="100000"/>
              </a:srgbClr>
            </a:solidFill>
          </p:spPr>
          <p:txBody>
            <a:bodyPr/>
            <a:lstStyle/>
            <a:p/>
          </p:txBody>
        </p:sp>
        <p:sp>
          <p:nvSpPr>
            <p:cNvPr id="69" name="rc69"/>
            <p:cNvSpPr/>
            <p:nvPr/>
          </p:nvSpPr>
          <p:spPr>
            <a:xfrm>
              <a:off x="7432480" y="2980220"/>
              <a:ext cx="238662" cy="1327801"/>
            </a:xfrm>
            <a:prstGeom prst="rect">
              <a:avLst/>
            </a:prstGeom>
            <a:solidFill>
              <a:srgbClr val="80BD41">
                <a:alpha val="100000"/>
              </a:srgbClr>
            </a:solidFill>
          </p:spPr>
          <p:txBody>
            <a:bodyPr/>
            <a:lstStyle/>
            <a:p/>
          </p:txBody>
        </p:sp>
        <p:sp>
          <p:nvSpPr>
            <p:cNvPr id="70" name="rc70"/>
            <p:cNvSpPr/>
            <p:nvPr/>
          </p:nvSpPr>
          <p:spPr>
            <a:xfrm>
              <a:off x="7432480" y="2966813"/>
              <a:ext cx="238662" cy="13406"/>
            </a:xfrm>
            <a:prstGeom prst="rect">
              <a:avLst/>
            </a:prstGeom>
            <a:solidFill>
              <a:srgbClr val="1CABE2">
                <a:alpha val="100000"/>
              </a:srgbClr>
            </a:solidFill>
          </p:spPr>
          <p:txBody>
            <a:bodyPr/>
            <a:lstStyle/>
            <a:p/>
          </p:txBody>
        </p:sp>
        <p:sp>
          <p:nvSpPr>
            <p:cNvPr id="71" name="rc71"/>
            <p:cNvSpPr/>
            <p:nvPr/>
          </p:nvSpPr>
          <p:spPr>
            <a:xfrm>
              <a:off x="7697661" y="3120316"/>
              <a:ext cx="238662" cy="1187705"/>
            </a:xfrm>
            <a:prstGeom prst="rect">
              <a:avLst/>
            </a:prstGeom>
            <a:solidFill>
              <a:srgbClr val="80BD41">
                <a:alpha val="100000"/>
              </a:srgbClr>
            </a:solidFill>
          </p:spPr>
          <p:txBody>
            <a:bodyPr/>
            <a:lstStyle/>
            <a:p/>
          </p:txBody>
        </p:sp>
        <p:sp>
          <p:nvSpPr>
            <p:cNvPr id="72" name="rc72"/>
            <p:cNvSpPr/>
            <p:nvPr/>
          </p:nvSpPr>
          <p:spPr>
            <a:xfrm>
              <a:off x="7697661" y="2988344"/>
              <a:ext cx="238662" cy="131972"/>
            </a:xfrm>
            <a:prstGeom prst="rect">
              <a:avLst/>
            </a:prstGeom>
            <a:solidFill>
              <a:srgbClr val="1CABE2">
                <a:alpha val="100000"/>
              </a:srgbClr>
            </a:solidFill>
          </p:spPr>
          <p:txBody>
            <a:bodyPr/>
            <a:lstStyle/>
            <a:p/>
          </p:txBody>
        </p:sp>
        <p:sp>
          <p:nvSpPr>
            <p:cNvPr id="73" name="rc73"/>
            <p:cNvSpPr/>
            <p:nvPr/>
          </p:nvSpPr>
          <p:spPr>
            <a:xfrm>
              <a:off x="7962842" y="3039531"/>
              <a:ext cx="238662" cy="1268490"/>
            </a:xfrm>
            <a:prstGeom prst="rect">
              <a:avLst/>
            </a:prstGeom>
            <a:solidFill>
              <a:srgbClr val="80BD41">
                <a:alpha val="100000"/>
              </a:srgbClr>
            </a:solidFill>
          </p:spPr>
          <p:txBody>
            <a:bodyPr/>
            <a:lstStyle/>
            <a:p/>
          </p:txBody>
        </p:sp>
        <p:sp>
          <p:nvSpPr>
            <p:cNvPr id="74" name="rc74"/>
            <p:cNvSpPr/>
            <p:nvPr/>
          </p:nvSpPr>
          <p:spPr>
            <a:xfrm>
              <a:off x="7962842" y="3013636"/>
              <a:ext cx="238662" cy="25894"/>
            </a:xfrm>
            <a:prstGeom prst="rect">
              <a:avLst/>
            </a:prstGeom>
            <a:solidFill>
              <a:srgbClr val="1CABE2">
                <a:alpha val="100000"/>
              </a:srgbClr>
            </a:solidFill>
          </p:spPr>
          <p:txBody>
            <a:bodyPr/>
            <a:lstStyle/>
            <a:p/>
          </p:txBody>
        </p:sp>
        <p:sp>
          <p:nvSpPr>
            <p:cNvPr id="75" name="pl75"/>
            <p:cNvSpPr/>
            <p:nvPr/>
          </p:nvSpPr>
          <p:spPr>
            <a:xfrm>
              <a:off x="1452654" y="2095023"/>
              <a:ext cx="6629519" cy="201181"/>
            </a:xfrm>
            <a:custGeom>
              <a:avLst/>
              <a:pathLst>
                <a:path w="6629519" h="201181">
                  <a:moveTo>
                    <a:pt x="0" y="0"/>
                  </a:moveTo>
                  <a:lnTo>
                    <a:pt x="265180" y="0"/>
                  </a:lnTo>
                  <a:lnTo>
                    <a:pt x="530361" y="0"/>
                  </a:lnTo>
                  <a:lnTo>
                    <a:pt x="795542" y="0"/>
                  </a:lnTo>
                  <a:lnTo>
                    <a:pt x="1060723" y="0"/>
                  </a:lnTo>
                  <a:lnTo>
                    <a:pt x="1325903" y="0"/>
                  </a:lnTo>
                  <a:lnTo>
                    <a:pt x="1591084" y="67060"/>
                  </a:lnTo>
                  <a:lnTo>
                    <a:pt x="1856265" y="22353"/>
                  </a:lnTo>
                  <a:lnTo>
                    <a:pt x="2121446" y="0"/>
                  </a:lnTo>
                  <a:lnTo>
                    <a:pt x="2386626" y="0"/>
                  </a:lnTo>
                  <a:lnTo>
                    <a:pt x="2651807" y="0"/>
                  </a:lnTo>
                  <a:lnTo>
                    <a:pt x="2916988" y="0"/>
                  </a:lnTo>
                  <a:lnTo>
                    <a:pt x="3182169" y="0"/>
                  </a:lnTo>
                  <a:lnTo>
                    <a:pt x="3447350" y="0"/>
                  </a:lnTo>
                  <a:lnTo>
                    <a:pt x="3712530" y="0"/>
                  </a:lnTo>
                  <a:lnTo>
                    <a:pt x="3977711" y="0"/>
                  </a:lnTo>
                  <a:lnTo>
                    <a:pt x="4242892" y="0"/>
                  </a:lnTo>
                  <a:lnTo>
                    <a:pt x="4508073" y="0"/>
                  </a:lnTo>
                  <a:lnTo>
                    <a:pt x="4773253" y="0"/>
                  </a:lnTo>
                  <a:lnTo>
                    <a:pt x="5038434" y="67060"/>
                  </a:lnTo>
                  <a:lnTo>
                    <a:pt x="5303615" y="67060"/>
                  </a:lnTo>
                  <a:lnTo>
                    <a:pt x="5568796" y="22353"/>
                  </a:lnTo>
                  <a:lnTo>
                    <a:pt x="5833977" y="0"/>
                  </a:lnTo>
                  <a:lnTo>
                    <a:pt x="6099157" y="0"/>
                  </a:lnTo>
                  <a:lnTo>
                    <a:pt x="6364338" y="201181"/>
                  </a:lnTo>
                  <a:lnTo>
                    <a:pt x="6629519" y="22353"/>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35100" y="34286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517.9</a:t>
              </a:r>
            </a:p>
          </p:txBody>
        </p:sp>
        <p:sp>
          <p:nvSpPr>
            <p:cNvPr id="88" name="tx88"/>
            <p:cNvSpPr/>
            <p:nvPr/>
          </p:nvSpPr>
          <p:spPr>
            <a:xfrm>
              <a:off x="2661004" y="34241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521.1</a:t>
              </a:r>
            </a:p>
          </p:txBody>
        </p:sp>
        <p:sp>
          <p:nvSpPr>
            <p:cNvPr id="89" name="tx89"/>
            <p:cNvSpPr/>
            <p:nvPr/>
          </p:nvSpPr>
          <p:spPr>
            <a:xfrm>
              <a:off x="3986908" y="32775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623.2</a:t>
              </a:r>
            </a:p>
          </p:txBody>
        </p:sp>
        <p:sp>
          <p:nvSpPr>
            <p:cNvPr id="90" name="tx90"/>
            <p:cNvSpPr/>
            <p:nvPr/>
          </p:nvSpPr>
          <p:spPr>
            <a:xfrm>
              <a:off x="5312812" y="31291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726.6</a:t>
              </a:r>
            </a:p>
          </p:txBody>
        </p:sp>
        <p:sp>
          <p:nvSpPr>
            <p:cNvPr id="91" name="tx91"/>
            <p:cNvSpPr/>
            <p:nvPr/>
          </p:nvSpPr>
          <p:spPr>
            <a:xfrm>
              <a:off x="6373535" y="30156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805.7</a:t>
              </a:r>
            </a:p>
          </p:txBody>
        </p:sp>
        <p:sp>
          <p:nvSpPr>
            <p:cNvPr id="92" name="tx92"/>
            <p:cNvSpPr/>
            <p:nvPr/>
          </p:nvSpPr>
          <p:spPr>
            <a:xfrm>
              <a:off x="6638716" y="29496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851.6</a:t>
              </a:r>
            </a:p>
          </p:txBody>
        </p:sp>
        <p:sp>
          <p:nvSpPr>
            <p:cNvPr id="93" name="tx93"/>
            <p:cNvSpPr/>
            <p:nvPr/>
          </p:nvSpPr>
          <p:spPr>
            <a:xfrm>
              <a:off x="6903896" y="28853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896.4</a:t>
              </a:r>
            </a:p>
          </p:txBody>
        </p:sp>
        <p:sp>
          <p:nvSpPr>
            <p:cNvPr id="94" name="tx94"/>
            <p:cNvSpPr/>
            <p:nvPr/>
          </p:nvSpPr>
          <p:spPr>
            <a:xfrm>
              <a:off x="7169077" y="2854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917.7</a:t>
              </a:r>
            </a:p>
          </p:txBody>
        </p:sp>
        <p:sp>
          <p:nvSpPr>
            <p:cNvPr id="95" name="tx95"/>
            <p:cNvSpPr/>
            <p:nvPr/>
          </p:nvSpPr>
          <p:spPr>
            <a:xfrm>
              <a:off x="7434258" y="28308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934.4</a:t>
              </a:r>
            </a:p>
          </p:txBody>
        </p:sp>
        <p:sp>
          <p:nvSpPr>
            <p:cNvPr id="96" name="tx96"/>
            <p:cNvSpPr/>
            <p:nvPr/>
          </p:nvSpPr>
          <p:spPr>
            <a:xfrm>
              <a:off x="7699439" y="28524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919.4</a:t>
              </a:r>
            </a:p>
          </p:txBody>
        </p:sp>
        <p:sp>
          <p:nvSpPr>
            <p:cNvPr id="97" name="tx97"/>
            <p:cNvSpPr/>
            <p:nvPr/>
          </p:nvSpPr>
          <p:spPr>
            <a:xfrm>
              <a:off x="7964620" y="28777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901.8</a:t>
              </a:r>
            </a:p>
          </p:txBody>
        </p:sp>
        <p:sp>
          <p:nvSpPr>
            <p:cNvPr id="98" name="pl98"/>
            <p:cNvSpPr/>
            <p:nvPr/>
          </p:nvSpPr>
          <p:spPr>
            <a:xfrm>
              <a:off x="1452654"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9049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512.7</a:t>
              </a:r>
            </a:p>
          </p:txBody>
        </p:sp>
        <p:sp>
          <p:nvSpPr>
            <p:cNvPr id="110" name="tx110"/>
            <p:cNvSpPr/>
            <p:nvPr/>
          </p:nvSpPr>
          <p:spPr>
            <a:xfrm>
              <a:off x="1387351" y="35332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1" name="tx111"/>
            <p:cNvSpPr/>
            <p:nvPr/>
          </p:nvSpPr>
          <p:spPr>
            <a:xfrm>
              <a:off x="2661004" y="39027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515.9</a:t>
              </a:r>
            </a:p>
          </p:txBody>
        </p:sp>
        <p:sp>
          <p:nvSpPr>
            <p:cNvPr id="112" name="tx112"/>
            <p:cNvSpPr/>
            <p:nvPr/>
          </p:nvSpPr>
          <p:spPr>
            <a:xfrm>
              <a:off x="2713255" y="35287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3" name="tx113"/>
            <p:cNvSpPr/>
            <p:nvPr/>
          </p:nvSpPr>
          <p:spPr>
            <a:xfrm>
              <a:off x="3986908" y="38302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616.9</a:t>
              </a:r>
            </a:p>
          </p:txBody>
        </p:sp>
        <p:sp>
          <p:nvSpPr>
            <p:cNvPr id="114" name="tx114"/>
            <p:cNvSpPr/>
            <p:nvPr/>
          </p:nvSpPr>
          <p:spPr>
            <a:xfrm>
              <a:off x="4039159" y="33829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5" name="tx115"/>
            <p:cNvSpPr/>
            <p:nvPr/>
          </p:nvSpPr>
          <p:spPr>
            <a:xfrm>
              <a:off x="5312812" y="37566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719.3</a:t>
              </a:r>
            </a:p>
          </p:txBody>
        </p:sp>
        <p:sp>
          <p:nvSpPr>
            <p:cNvPr id="116" name="tx116"/>
            <p:cNvSpPr/>
            <p:nvPr/>
          </p:nvSpPr>
          <p:spPr>
            <a:xfrm>
              <a:off x="5365063" y="323523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7" name="tx117"/>
            <p:cNvSpPr/>
            <p:nvPr/>
          </p:nvSpPr>
          <p:spPr>
            <a:xfrm>
              <a:off x="6373535" y="37178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773.5</a:t>
              </a:r>
            </a:p>
          </p:txBody>
        </p:sp>
        <p:sp>
          <p:nvSpPr>
            <p:cNvPr id="118" name="tx118"/>
            <p:cNvSpPr/>
            <p:nvPr/>
          </p:nvSpPr>
          <p:spPr>
            <a:xfrm>
              <a:off x="6399660" y="31395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19" name="tx119"/>
            <p:cNvSpPr/>
            <p:nvPr/>
          </p:nvSpPr>
          <p:spPr>
            <a:xfrm>
              <a:off x="6638716" y="36861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817.6</a:t>
              </a:r>
            </a:p>
          </p:txBody>
        </p:sp>
        <p:sp>
          <p:nvSpPr>
            <p:cNvPr id="120" name="tx120"/>
            <p:cNvSpPr/>
            <p:nvPr/>
          </p:nvSpPr>
          <p:spPr>
            <a:xfrm>
              <a:off x="6664841" y="30748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21" name="tx121"/>
            <p:cNvSpPr/>
            <p:nvPr/>
          </p:nvSpPr>
          <p:spPr>
            <a:xfrm>
              <a:off x="6903896" y="36424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878.5</a:t>
              </a:r>
            </a:p>
          </p:txBody>
        </p:sp>
        <p:sp>
          <p:nvSpPr>
            <p:cNvPr id="122" name="tx122"/>
            <p:cNvSpPr/>
            <p:nvPr/>
          </p:nvSpPr>
          <p:spPr>
            <a:xfrm>
              <a:off x="6930022" y="29990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23" name="tx123"/>
            <p:cNvSpPr/>
            <p:nvPr/>
          </p:nvSpPr>
          <p:spPr>
            <a:xfrm>
              <a:off x="7169077" y="36209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908.5</a:t>
              </a:r>
            </a:p>
          </p:txBody>
        </p:sp>
        <p:sp>
          <p:nvSpPr>
            <p:cNvPr id="124" name="tx124"/>
            <p:cNvSpPr/>
            <p:nvPr/>
          </p:nvSpPr>
          <p:spPr>
            <a:xfrm>
              <a:off x="7221328" y="29622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5" name="tx125"/>
            <p:cNvSpPr/>
            <p:nvPr/>
          </p:nvSpPr>
          <p:spPr>
            <a:xfrm>
              <a:off x="7473435" y="36090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26" name="tx126"/>
            <p:cNvSpPr/>
            <p:nvPr/>
          </p:nvSpPr>
          <p:spPr>
            <a:xfrm>
              <a:off x="7486509" y="29384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27" name="tx127"/>
            <p:cNvSpPr/>
            <p:nvPr/>
          </p:nvSpPr>
          <p:spPr>
            <a:xfrm>
              <a:off x="7699439" y="3679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827.4</a:t>
              </a:r>
            </a:p>
          </p:txBody>
        </p:sp>
        <p:sp>
          <p:nvSpPr>
            <p:cNvPr id="128" name="tx128"/>
            <p:cNvSpPr/>
            <p:nvPr/>
          </p:nvSpPr>
          <p:spPr>
            <a:xfrm>
              <a:off x="7725564" y="3019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29" name="tx129"/>
            <p:cNvSpPr/>
            <p:nvPr/>
          </p:nvSpPr>
          <p:spPr>
            <a:xfrm>
              <a:off x="7964620" y="36386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883.7</a:t>
              </a:r>
            </a:p>
          </p:txBody>
        </p:sp>
        <p:sp>
          <p:nvSpPr>
            <p:cNvPr id="130" name="tx130"/>
            <p:cNvSpPr/>
            <p:nvPr/>
          </p:nvSpPr>
          <p:spPr>
            <a:xfrm>
              <a:off x="8029922" y="29915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381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8024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208470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76212" y="5180747"/>
              <a:ext cx="201456" cy="201456"/>
            </a:xfrm>
            <a:prstGeom prst="rect">
              <a:avLst/>
            </a:prstGeom>
            <a:solidFill>
              <a:srgbClr val="1CABE2">
                <a:alpha val="100000"/>
              </a:srgbClr>
            </a:solidFill>
          </p:spPr>
          <p:txBody>
            <a:bodyPr/>
            <a:lstStyle/>
            <a:p/>
          </p:txBody>
        </p:sp>
        <p:sp>
          <p:nvSpPr>
            <p:cNvPr id="156" name="rc156"/>
            <p:cNvSpPr/>
            <p:nvPr/>
          </p:nvSpPr>
          <p:spPr>
            <a:xfrm>
              <a:off x="6034370" y="5180747"/>
              <a:ext cx="201456" cy="201456"/>
            </a:xfrm>
            <a:prstGeom prst="rect">
              <a:avLst/>
            </a:prstGeom>
            <a:solidFill>
              <a:srgbClr val="80BD41">
                <a:alpha val="100000"/>
              </a:srgbClr>
            </a:solidFill>
          </p:spPr>
          <p:txBody>
            <a:bodyPr/>
            <a:lstStyle/>
            <a:p/>
          </p:txBody>
        </p:sp>
        <p:sp>
          <p:nvSpPr>
            <p:cNvPr id="157" name="tx157"/>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89913" y="1594448"/>
              <a:ext cx="172412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Uzbekistan, 2000-2025</a:t>
              </a:r>
            </a:p>
          </p:txBody>
        </p:sp>
        <p:sp>
          <p:nvSpPr>
            <p:cNvPr id="161" name="pl161"/>
            <p:cNvSpPr/>
            <p:nvPr/>
          </p:nvSpPr>
          <p:spPr>
            <a:xfrm>
              <a:off x="22226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013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7800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5587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1202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8907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6694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44811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33322" y="5954972"/>
              <a:ext cx="5502935" cy="129091"/>
            </a:xfrm>
            <a:prstGeom prst="rect">
              <a:avLst/>
            </a:prstGeom>
            <a:solidFill>
              <a:srgbClr val="80BD41">
                <a:alpha val="100000"/>
              </a:srgbClr>
            </a:solidFill>
          </p:spPr>
          <p:txBody>
            <a:bodyPr/>
            <a:lstStyle/>
            <a:p/>
          </p:txBody>
        </p:sp>
        <p:sp>
          <p:nvSpPr>
            <p:cNvPr id="174" name="rc174"/>
            <p:cNvSpPr/>
            <p:nvPr/>
          </p:nvSpPr>
          <p:spPr>
            <a:xfrm>
              <a:off x="6836258" y="5954972"/>
              <a:ext cx="229309" cy="129091"/>
            </a:xfrm>
            <a:prstGeom prst="rect">
              <a:avLst/>
            </a:prstGeom>
            <a:solidFill>
              <a:srgbClr val="1CABE2">
                <a:alpha val="100000"/>
              </a:srgbClr>
            </a:solidFill>
          </p:spPr>
          <p:txBody>
            <a:bodyPr/>
            <a:lstStyle/>
            <a:p/>
          </p:txBody>
        </p:sp>
        <p:sp>
          <p:nvSpPr>
            <p:cNvPr id="175" name="rc175"/>
            <p:cNvSpPr/>
            <p:nvPr/>
          </p:nvSpPr>
          <p:spPr>
            <a:xfrm>
              <a:off x="1333322" y="5793607"/>
              <a:ext cx="5886991" cy="129091"/>
            </a:xfrm>
            <a:prstGeom prst="rect">
              <a:avLst/>
            </a:prstGeom>
            <a:solidFill>
              <a:srgbClr val="80BD41">
                <a:alpha val="100000"/>
              </a:srgbClr>
            </a:solidFill>
          </p:spPr>
          <p:txBody>
            <a:bodyPr/>
            <a:lstStyle/>
            <a:p/>
          </p:txBody>
        </p:sp>
        <p:sp>
          <p:nvSpPr>
            <p:cNvPr id="176" name="rc176"/>
            <p:cNvSpPr/>
            <p:nvPr/>
          </p:nvSpPr>
          <p:spPr>
            <a:xfrm>
              <a:off x="7220314" y="5793607"/>
              <a:ext cx="654133" cy="129091"/>
            </a:xfrm>
            <a:prstGeom prst="rect">
              <a:avLst/>
            </a:prstGeom>
            <a:solidFill>
              <a:srgbClr val="1CABE2">
                <a:alpha val="100000"/>
              </a:srgbClr>
            </a:solidFill>
          </p:spPr>
          <p:txBody>
            <a:bodyPr/>
            <a:lstStyle/>
            <a:p/>
          </p:txBody>
        </p:sp>
        <p:sp>
          <p:nvSpPr>
            <p:cNvPr id="177" name="rc177"/>
            <p:cNvSpPr/>
            <p:nvPr/>
          </p:nvSpPr>
          <p:spPr>
            <a:xfrm>
              <a:off x="1333322" y="5632243"/>
              <a:ext cx="6287412" cy="129091"/>
            </a:xfrm>
            <a:prstGeom prst="rect">
              <a:avLst/>
            </a:prstGeom>
            <a:solidFill>
              <a:srgbClr val="80BD41">
                <a:alpha val="100000"/>
              </a:srgbClr>
            </a:solidFill>
          </p:spPr>
          <p:txBody>
            <a:bodyPr/>
            <a:lstStyle/>
            <a:p/>
          </p:txBody>
        </p:sp>
        <p:sp>
          <p:nvSpPr>
            <p:cNvPr id="178" name="rc178"/>
            <p:cNvSpPr/>
            <p:nvPr/>
          </p:nvSpPr>
          <p:spPr>
            <a:xfrm>
              <a:off x="7620735" y="5632243"/>
              <a:ext cx="128350" cy="129091"/>
            </a:xfrm>
            <a:prstGeom prst="rect">
              <a:avLst/>
            </a:prstGeom>
            <a:solidFill>
              <a:srgbClr val="1CABE2">
                <a:alpha val="100000"/>
              </a:srgbClr>
            </a:solidFill>
          </p:spPr>
          <p:txBody>
            <a:bodyPr/>
            <a:lstStyle/>
            <a:p/>
          </p:txBody>
        </p:sp>
        <p:sp>
          <p:nvSpPr>
            <p:cNvPr id="179" name="tx179"/>
            <p:cNvSpPr/>
            <p:nvPr/>
          </p:nvSpPr>
          <p:spPr>
            <a:xfrm>
              <a:off x="720749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805.7</a:t>
              </a:r>
            </a:p>
          </p:txBody>
        </p:sp>
        <p:sp>
          <p:nvSpPr>
            <p:cNvPr id="180" name="tx180"/>
            <p:cNvSpPr/>
            <p:nvPr/>
          </p:nvSpPr>
          <p:spPr>
            <a:xfrm>
              <a:off x="8056823"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919.4</a:t>
              </a:r>
            </a:p>
          </p:txBody>
        </p:sp>
        <p:sp>
          <p:nvSpPr>
            <p:cNvPr id="181" name="tx181"/>
            <p:cNvSpPr/>
            <p:nvPr/>
          </p:nvSpPr>
          <p:spPr>
            <a:xfrm>
              <a:off x="7925192"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901.8</a:t>
              </a:r>
            </a:p>
          </p:txBody>
        </p:sp>
        <p:sp>
          <p:nvSpPr>
            <p:cNvPr id="182" name="tx182"/>
            <p:cNvSpPr/>
            <p:nvPr/>
          </p:nvSpPr>
          <p:spPr>
            <a:xfrm>
              <a:off x="3949151"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773.5</a:t>
              </a:r>
            </a:p>
          </p:txBody>
        </p:sp>
        <p:sp>
          <p:nvSpPr>
            <p:cNvPr id="183" name="tx183"/>
            <p:cNvSpPr/>
            <p:nvPr/>
          </p:nvSpPr>
          <p:spPr>
            <a:xfrm>
              <a:off x="6845419"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84" name="tx184"/>
            <p:cNvSpPr/>
            <p:nvPr/>
          </p:nvSpPr>
          <p:spPr>
            <a:xfrm>
              <a:off x="414118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827.4</a:t>
              </a:r>
            </a:p>
          </p:txBody>
        </p:sp>
        <p:sp>
          <p:nvSpPr>
            <p:cNvPr id="185" name="tx185"/>
            <p:cNvSpPr/>
            <p:nvPr/>
          </p:nvSpPr>
          <p:spPr>
            <a:xfrm>
              <a:off x="744188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91.9</a:t>
              </a:r>
            </a:p>
          </p:txBody>
        </p:sp>
        <p:sp>
          <p:nvSpPr>
            <p:cNvPr id="186" name="tx186"/>
            <p:cNvSpPr/>
            <p:nvPr/>
          </p:nvSpPr>
          <p:spPr>
            <a:xfrm>
              <a:off x="4341390"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883.7</a:t>
              </a:r>
            </a:p>
          </p:txBody>
        </p:sp>
        <p:sp>
          <p:nvSpPr>
            <p:cNvPr id="187" name="tx187"/>
            <p:cNvSpPr/>
            <p:nvPr/>
          </p:nvSpPr>
          <p:spPr>
            <a:xfrm>
              <a:off x="7624620"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8" name="tx188"/>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299547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477417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4" name="tx194"/>
            <p:cNvSpPr/>
            <p:nvPr/>
          </p:nvSpPr>
          <p:spPr>
            <a:xfrm>
              <a:off x="655287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5" name="tx195"/>
            <p:cNvSpPr/>
            <p:nvPr/>
          </p:nvSpPr>
          <p:spPr>
            <a:xfrm>
              <a:off x="8273318"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6" name="tx196"/>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higher than in 2019 (96%).
The number of children vaccinated with DTP1 increased 14% compared to in 2019.
The number of surviving infants increased approximately 12%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0"/>
                  </a:moveTo>
                  <a:lnTo>
                    <a:pt x="135891" y="0"/>
                  </a:lnTo>
                  <a:lnTo>
                    <a:pt x="271783" y="0"/>
                  </a:lnTo>
                  <a:lnTo>
                    <a:pt x="407675" y="21871"/>
                  </a:lnTo>
                  <a:lnTo>
                    <a:pt x="543566" y="0"/>
                  </a:lnTo>
                  <a:lnTo>
                    <a:pt x="679458" y="0"/>
                  </a:lnTo>
                  <a:lnTo>
                    <a:pt x="815350" y="65614"/>
                  </a:lnTo>
                  <a:lnTo>
                    <a:pt x="951242" y="65614"/>
                  </a:lnTo>
                  <a:lnTo>
                    <a:pt x="1087133" y="21871"/>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21871"/>
                  </a:lnTo>
                  <a:lnTo>
                    <a:pt x="2581942" y="65614"/>
                  </a:lnTo>
                  <a:lnTo>
                    <a:pt x="2717834" y="87485"/>
                  </a:lnTo>
                  <a:lnTo>
                    <a:pt x="2853726" y="21871"/>
                  </a:lnTo>
                  <a:lnTo>
                    <a:pt x="2989618" y="0"/>
                  </a:lnTo>
                  <a:lnTo>
                    <a:pt x="3125509" y="0"/>
                  </a:lnTo>
                  <a:lnTo>
                    <a:pt x="3261401" y="196842"/>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0"/>
                  </a:moveTo>
                  <a:lnTo>
                    <a:pt x="135891" y="0"/>
                  </a:lnTo>
                  <a:lnTo>
                    <a:pt x="271783" y="0"/>
                  </a:lnTo>
                  <a:lnTo>
                    <a:pt x="407675" y="21871"/>
                  </a:lnTo>
                  <a:lnTo>
                    <a:pt x="543566" y="0"/>
                  </a:lnTo>
                  <a:lnTo>
                    <a:pt x="679458" y="0"/>
                  </a:lnTo>
                  <a:lnTo>
                    <a:pt x="815350" y="65614"/>
                  </a:lnTo>
                  <a:lnTo>
                    <a:pt x="951242" y="65614"/>
                  </a:lnTo>
                  <a:lnTo>
                    <a:pt x="1087133" y="21871"/>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21871"/>
                  </a:lnTo>
                  <a:lnTo>
                    <a:pt x="2581942" y="65614"/>
                  </a:lnTo>
                  <a:lnTo>
                    <a:pt x="2717834" y="87485"/>
                  </a:lnTo>
                  <a:lnTo>
                    <a:pt x="2853726" y="21871"/>
                  </a:lnTo>
                  <a:lnTo>
                    <a:pt x="2989618" y="0"/>
                  </a:lnTo>
                  <a:lnTo>
                    <a:pt x="3125509" y="0"/>
                  </a:lnTo>
                  <a:lnTo>
                    <a:pt x="3261401" y="196842"/>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0"/>
                  </a:moveTo>
                  <a:lnTo>
                    <a:pt x="135891" y="0"/>
                  </a:lnTo>
                  <a:lnTo>
                    <a:pt x="271783" y="0"/>
                  </a:lnTo>
                  <a:lnTo>
                    <a:pt x="407675" y="21871"/>
                  </a:lnTo>
                  <a:lnTo>
                    <a:pt x="543566" y="0"/>
                  </a:lnTo>
                  <a:lnTo>
                    <a:pt x="679458" y="0"/>
                  </a:lnTo>
                  <a:lnTo>
                    <a:pt x="815350" y="65614"/>
                  </a:lnTo>
                  <a:lnTo>
                    <a:pt x="951242" y="65614"/>
                  </a:lnTo>
                  <a:lnTo>
                    <a:pt x="1087133" y="21871"/>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21871"/>
                  </a:lnTo>
                  <a:lnTo>
                    <a:pt x="2581942" y="65614"/>
                  </a:lnTo>
                  <a:lnTo>
                    <a:pt x="2717834" y="87485"/>
                  </a:lnTo>
                  <a:lnTo>
                    <a:pt x="2853726" y="21871"/>
                  </a:lnTo>
                  <a:lnTo>
                    <a:pt x="2989618" y="0"/>
                  </a:lnTo>
                  <a:lnTo>
                    <a:pt x="3125509" y="0"/>
                  </a:lnTo>
                  <a:lnTo>
                    <a:pt x="3261401" y="196842"/>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8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8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659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90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3991" y="4990675"/>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60" name="tx60"/>
            <p:cNvSpPr/>
            <p:nvPr/>
          </p:nvSpPr>
          <p:spPr>
            <a:xfrm>
              <a:off x="29136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6145"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64159" y="1405107"/>
              <a:ext cx="271090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Uzbekistan,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6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5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19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6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13755"/>
              <a:ext cx="3397293" cy="765497"/>
            </a:xfrm>
            <a:custGeom>
              <a:avLst/>
              <a:pathLst>
                <a:path w="3397293" h="765497">
                  <a:moveTo>
                    <a:pt x="0" y="0"/>
                  </a:moveTo>
                  <a:lnTo>
                    <a:pt x="135891" y="0"/>
                  </a:lnTo>
                  <a:lnTo>
                    <a:pt x="271783" y="0"/>
                  </a:lnTo>
                  <a:lnTo>
                    <a:pt x="407675" y="85055"/>
                  </a:lnTo>
                  <a:lnTo>
                    <a:pt x="543566" y="0"/>
                  </a:lnTo>
                  <a:lnTo>
                    <a:pt x="679458" y="0"/>
                  </a:lnTo>
                  <a:lnTo>
                    <a:pt x="815350" y="255165"/>
                  </a:lnTo>
                  <a:lnTo>
                    <a:pt x="951242" y="255165"/>
                  </a:lnTo>
                  <a:lnTo>
                    <a:pt x="1087133" y="85055"/>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85055"/>
                  </a:lnTo>
                  <a:lnTo>
                    <a:pt x="2581942" y="255165"/>
                  </a:lnTo>
                  <a:lnTo>
                    <a:pt x="2717834" y="340220"/>
                  </a:lnTo>
                  <a:lnTo>
                    <a:pt x="2853726" y="85055"/>
                  </a:lnTo>
                  <a:lnTo>
                    <a:pt x="2989618" y="0"/>
                  </a:lnTo>
                  <a:lnTo>
                    <a:pt x="3125509" y="0"/>
                  </a:lnTo>
                  <a:lnTo>
                    <a:pt x="3261401" y="765497"/>
                  </a:lnTo>
                  <a:lnTo>
                    <a:pt x="3397293" y="85055"/>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68921"/>
              <a:ext cx="3397293" cy="1190773"/>
            </a:xfrm>
            <a:custGeom>
              <a:avLst/>
              <a:pathLst>
                <a:path w="3397293" h="1190773">
                  <a:moveTo>
                    <a:pt x="0" y="1190773"/>
                  </a:moveTo>
                  <a:lnTo>
                    <a:pt x="135891" y="1190773"/>
                  </a:lnTo>
                  <a:lnTo>
                    <a:pt x="271783" y="1190773"/>
                  </a:lnTo>
                  <a:lnTo>
                    <a:pt x="407675" y="1020662"/>
                  </a:lnTo>
                  <a:lnTo>
                    <a:pt x="543566" y="850552"/>
                  </a:lnTo>
                  <a:lnTo>
                    <a:pt x="679458" y="765497"/>
                  </a:lnTo>
                  <a:lnTo>
                    <a:pt x="815350" y="680441"/>
                  </a:lnTo>
                  <a:lnTo>
                    <a:pt x="951242" y="680441"/>
                  </a:lnTo>
                  <a:lnTo>
                    <a:pt x="1087133" y="425276"/>
                  </a:lnTo>
                  <a:lnTo>
                    <a:pt x="1223025" y="255165"/>
                  </a:lnTo>
                  <a:lnTo>
                    <a:pt x="1358917" y="255165"/>
                  </a:lnTo>
                  <a:lnTo>
                    <a:pt x="1494809" y="170110"/>
                  </a:lnTo>
                  <a:lnTo>
                    <a:pt x="1630700" y="170110"/>
                  </a:lnTo>
                  <a:lnTo>
                    <a:pt x="1766592" y="170110"/>
                  </a:lnTo>
                  <a:lnTo>
                    <a:pt x="1902484" y="170110"/>
                  </a:lnTo>
                  <a:lnTo>
                    <a:pt x="2038375" y="85055"/>
                  </a:lnTo>
                  <a:lnTo>
                    <a:pt x="2174267" y="0"/>
                  </a:lnTo>
                  <a:lnTo>
                    <a:pt x="2310159" y="0"/>
                  </a:lnTo>
                  <a:lnTo>
                    <a:pt x="2446051" y="0"/>
                  </a:lnTo>
                  <a:lnTo>
                    <a:pt x="2581942" y="0"/>
                  </a:lnTo>
                  <a:lnTo>
                    <a:pt x="2717834" y="255165"/>
                  </a:lnTo>
                  <a:lnTo>
                    <a:pt x="2853726" y="425276"/>
                  </a:lnTo>
                  <a:lnTo>
                    <a:pt x="2989618" y="85055"/>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13755"/>
              <a:ext cx="3397293" cy="935607"/>
            </a:xfrm>
            <a:custGeom>
              <a:avLst/>
              <a:pathLst>
                <a:path w="3397293" h="935607">
                  <a:moveTo>
                    <a:pt x="0" y="340220"/>
                  </a:moveTo>
                  <a:lnTo>
                    <a:pt x="135891" y="170110"/>
                  </a:lnTo>
                  <a:lnTo>
                    <a:pt x="271783" y="510331"/>
                  </a:lnTo>
                  <a:lnTo>
                    <a:pt x="407675" y="935607"/>
                  </a:lnTo>
                  <a:lnTo>
                    <a:pt x="543566" y="340220"/>
                  </a:lnTo>
                  <a:lnTo>
                    <a:pt x="679458" y="170110"/>
                  </a:lnTo>
                  <a:lnTo>
                    <a:pt x="815350" y="170110"/>
                  </a:lnTo>
                  <a:lnTo>
                    <a:pt x="951242" y="0"/>
                  </a:lnTo>
                  <a:lnTo>
                    <a:pt x="1087133" y="0"/>
                  </a:lnTo>
                  <a:lnTo>
                    <a:pt x="1223025" y="255165"/>
                  </a:lnTo>
                  <a:lnTo>
                    <a:pt x="1358917" y="340220"/>
                  </a:lnTo>
                  <a:lnTo>
                    <a:pt x="1494809" y="425276"/>
                  </a:lnTo>
                  <a:lnTo>
                    <a:pt x="1630700" y="170110"/>
                  </a:lnTo>
                  <a:lnTo>
                    <a:pt x="1766592" y="85055"/>
                  </a:lnTo>
                  <a:lnTo>
                    <a:pt x="1902484" y="680441"/>
                  </a:lnTo>
                  <a:lnTo>
                    <a:pt x="2038375" y="595386"/>
                  </a:lnTo>
                  <a:lnTo>
                    <a:pt x="2174267" y="765497"/>
                  </a:lnTo>
                  <a:lnTo>
                    <a:pt x="2310159" y="510331"/>
                  </a:lnTo>
                  <a:lnTo>
                    <a:pt x="2446051" y="340220"/>
                  </a:lnTo>
                  <a:lnTo>
                    <a:pt x="2581942" y="255165"/>
                  </a:lnTo>
                  <a:lnTo>
                    <a:pt x="2717834" y="595386"/>
                  </a:lnTo>
                  <a:lnTo>
                    <a:pt x="2853726" y="595386"/>
                  </a:lnTo>
                  <a:lnTo>
                    <a:pt x="2989618" y="510331"/>
                  </a:lnTo>
                  <a:lnTo>
                    <a:pt x="3125509" y="510331"/>
                  </a:lnTo>
                  <a:lnTo>
                    <a:pt x="3261401" y="765497"/>
                  </a:lnTo>
                  <a:lnTo>
                    <a:pt x="3397293" y="680441"/>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689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13755"/>
              <a:ext cx="3397293" cy="765497"/>
            </a:xfrm>
            <a:custGeom>
              <a:avLst/>
              <a:pathLst>
                <a:path w="3397293" h="765497">
                  <a:moveTo>
                    <a:pt x="0" y="0"/>
                  </a:moveTo>
                  <a:lnTo>
                    <a:pt x="135891" y="0"/>
                  </a:lnTo>
                  <a:lnTo>
                    <a:pt x="271783" y="0"/>
                  </a:lnTo>
                  <a:lnTo>
                    <a:pt x="407675" y="85055"/>
                  </a:lnTo>
                  <a:lnTo>
                    <a:pt x="543566" y="0"/>
                  </a:lnTo>
                  <a:lnTo>
                    <a:pt x="679458" y="0"/>
                  </a:lnTo>
                  <a:lnTo>
                    <a:pt x="815350" y="255165"/>
                  </a:lnTo>
                  <a:lnTo>
                    <a:pt x="951242" y="255165"/>
                  </a:lnTo>
                  <a:lnTo>
                    <a:pt x="1087133" y="85055"/>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85055"/>
                  </a:lnTo>
                  <a:lnTo>
                    <a:pt x="2581942" y="255165"/>
                  </a:lnTo>
                  <a:lnTo>
                    <a:pt x="2717834" y="340220"/>
                  </a:lnTo>
                  <a:lnTo>
                    <a:pt x="2853726" y="85055"/>
                  </a:lnTo>
                  <a:lnTo>
                    <a:pt x="2989618" y="0"/>
                  </a:lnTo>
                  <a:lnTo>
                    <a:pt x="3125509" y="0"/>
                  </a:lnTo>
                  <a:lnTo>
                    <a:pt x="3261401" y="765497"/>
                  </a:lnTo>
                  <a:lnTo>
                    <a:pt x="3397293" y="85055"/>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77667"/>
              <a:ext cx="0" cy="901585"/>
            </a:xfrm>
            <a:custGeom>
              <a:avLst/>
              <a:pathLst>
                <a:path w="0" h="901585">
                  <a:moveTo>
                    <a:pt x="0" y="90158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7766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13755"/>
              <a:ext cx="3397293" cy="765497"/>
            </a:xfrm>
            <a:custGeom>
              <a:avLst/>
              <a:pathLst>
                <a:path w="3397293" h="765497">
                  <a:moveTo>
                    <a:pt x="0" y="0"/>
                  </a:moveTo>
                  <a:lnTo>
                    <a:pt x="135891" y="0"/>
                  </a:lnTo>
                  <a:lnTo>
                    <a:pt x="271783" y="0"/>
                  </a:lnTo>
                  <a:lnTo>
                    <a:pt x="407675" y="85055"/>
                  </a:lnTo>
                  <a:lnTo>
                    <a:pt x="543566" y="0"/>
                  </a:lnTo>
                  <a:lnTo>
                    <a:pt x="679458" y="0"/>
                  </a:lnTo>
                  <a:lnTo>
                    <a:pt x="815350" y="255165"/>
                  </a:lnTo>
                  <a:lnTo>
                    <a:pt x="951242" y="255165"/>
                  </a:lnTo>
                  <a:lnTo>
                    <a:pt x="1087133" y="85055"/>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85055"/>
                  </a:lnTo>
                  <a:lnTo>
                    <a:pt x="2581942" y="255165"/>
                  </a:lnTo>
                  <a:lnTo>
                    <a:pt x="2717834" y="340220"/>
                  </a:lnTo>
                  <a:lnTo>
                    <a:pt x="2853726" y="85055"/>
                  </a:lnTo>
                  <a:lnTo>
                    <a:pt x="2989618" y="0"/>
                  </a:lnTo>
                  <a:lnTo>
                    <a:pt x="3125509" y="0"/>
                  </a:lnTo>
                  <a:lnTo>
                    <a:pt x="3261401" y="765497"/>
                  </a:lnTo>
                  <a:lnTo>
                    <a:pt x="3397293" y="85055"/>
                  </a:lnTo>
                </a:path>
              </a:pathLst>
            </a:custGeom>
            <a:ln w="27101" cap="flat">
              <a:solidFill>
                <a:srgbClr val="0058AB">
                  <a:alpha val="100000"/>
                </a:srgbClr>
              </a:solidFill>
              <a:prstDash val="solid"/>
              <a:round/>
            </a:ln>
          </p:spPr>
          <p:txBody>
            <a:bodyPr/>
            <a:lstStyle/>
            <a:p/>
          </p:txBody>
        </p:sp>
        <p:sp>
          <p:nvSpPr>
            <p:cNvPr id="95" name="tx95"/>
            <p:cNvSpPr/>
            <p:nvPr/>
          </p:nvSpPr>
          <p:spPr>
            <a:xfrm>
              <a:off x="5407519" y="24031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086977" y="24031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766436" y="24031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445895" y="24031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40320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804812"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25513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6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4385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8168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933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135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5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632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257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690" y="4990675"/>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123" name="tx123"/>
            <p:cNvSpPr/>
            <p:nvPr/>
          </p:nvSpPr>
          <p:spPr>
            <a:xfrm>
              <a:off x="723038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92844"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126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3035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2944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2853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080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2990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2899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2566453" cy="114824"/>
            </a:xfrm>
            <a:prstGeom prst="rect">
              <a:avLst/>
            </a:prstGeom>
            <a:solidFill>
              <a:srgbClr val="1CABE2">
                <a:alpha val="80000"/>
              </a:srgbClr>
            </a:solidFill>
          </p:spPr>
          <p:txBody>
            <a:bodyPr/>
            <a:lstStyle/>
            <a:p/>
          </p:txBody>
        </p:sp>
        <p:sp>
          <p:nvSpPr>
            <p:cNvPr id="138" name="rc138"/>
            <p:cNvSpPr/>
            <p:nvPr/>
          </p:nvSpPr>
          <p:spPr>
            <a:xfrm>
              <a:off x="1317178" y="5743865"/>
              <a:ext cx="7321564" cy="114824"/>
            </a:xfrm>
            <a:prstGeom prst="rect">
              <a:avLst/>
            </a:prstGeom>
            <a:solidFill>
              <a:srgbClr val="1CABE2">
                <a:alpha val="80000"/>
              </a:srgbClr>
            </a:solidFill>
          </p:spPr>
          <p:txBody>
            <a:bodyPr/>
            <a:lstStyle/>
            <a:p/>
          </p:txBody>
        </p:sp>
        <p:sp>
          <p:nvSpPr>
            <p:cNvPr id="139" name="rc139"/>
            <p:cNvSpPr/>
            <p:nvPr/>
          </p:nvSpPr>
          <p:spPr>
            <a:xfrm>
              <a:off x="1317178" y="5600334"/>
              <a:ext cx="1436248" cy="114824"/>
            </a:xfrm>
            <a:prstGeom prst="rect">
              <a:avLst/>
            </a:prstGeom>
            <a:solidFill>
              <a:srgbClr val="1CABE2">
                <a:alpha val="80000"/>
              </a:srgbClr>
            </a:solidFill>
          </p:spPr>
          <p:txBody>
            <a:bodyPr/>
            <a:lstStyle/>
            <a:p/>
          </p:txBody>
        </p:sp>
        <p:sp>
          <p:nvSpPr>
            <p:cNvPr id="140" name="tx140"/>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88081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6" name="tx146"/>
            <p:cNvSpPr/>
            <p:nvPr/>
          </p:nvSpPr>
          <p:spPr>
            <a:xfrm>
              <a:off x="487173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686265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8" name="tx148"/>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Uzbekistan (98%) was 13 percentage points higher than the global average (85%) and 11 percentage points higher than the average across all ECAR countries (87%).
National DTP3 coverage was 2 percentage points higher than in 2019 (96%).
This equates to 18,000 un- and undervaccinated children in 2025 compared to 32,000 un- and undervaccinated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Uzbekistan DTP3 coverage was 98% - this is 2 percentage points higher than in 2019 and more than 10 percentage points higher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Uzbekistan ranked number 19 out of 21 countries for lowest DTP3 coverage (based on tied ranks).
Uzbekistan was in the top 10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Uzbekistan had the highest coverage, but was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6713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7738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8764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2226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3251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14276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504688"/>
              <a:ext cx="238662" cy="707321"/>
            </a:xfrm>
            <a:prstGeom prst="rect">
              <a:avLst/>
            </a:prstGeom>
            <a:solidFill>
              <a:srgbClr val="80BD41">
                <a:alpha val="100000"/>
              </a:srgbClr>
            </a:solidFill>
          </p:spPr>
          <p:txBody>
            <a:bodyPr/>
            <a:lstStyle/>
            <a:p/>
          </p:txBody>
        </p:sp>
        <p:sp>
          <p:nvSpPr>
            <p:cNvPr id="24" name="rc24"/>
            <p:cNvSpPr/>
            <p:nvPr/>
          </p:nvSpPr>
          <p:spPr>
            <a:xfrm>
              <a:off x="1333322" y="3497542"/>
              <a:ext cx="238662" cy="7145"/>
            </a:xfrm>
            <a:prstGeom prst="rect">
              <a:avLst/>
            </a:prstGeom>
            <a:solidFill>
              <a:srgbClr val="1CABE2">
                <a:alpha val="100000"/>
              </a:srgbClr>
            </a:solidFill>
          </p:spPr>
          <p:txBody>
            <a:bodyPr/>
            <a:lstStyle/>
            <a:p/>
          </p:txBody>
        </p:sp>
        <p:sp>
          <p:nvSpPr>
            <p:cNvPr id="25" name="rc25"/>
            <p:cNvSpPr/>
            <p:nvPr/>
          </p:nvSpPr>
          <p:spPr>
            <a:xfrm>
              <a:off x="1598503" y="3516193"/>
              <a:ext cx="238662" cy="695816"/>
            </a:xfrm>
            <a:prstGeom prst="rect">
              <a:avLst/>
            </a:prstGeom>
            <a:solidFill>
              <a:srgbClr val="80BD41">
                <a:alpha val="100000"/>
              </a:srgbClr>
            </a:solidFill>
          </p:spPr>
          <p:txBody>
            <a:bodyPr/>
            <a:lstStyle/>
            <a:p/>
          </p:txBody>
        </p:sp>
        <p:sp>
          <p:nvSpPr>
            <p:cNvPr id="26" name="rc26"/>
            <p:cNvSpPr/>
            <p:nvPr/>
          </p:nvSpPr>
          <p:spPr>
            <a:xfrm>
              <a:off x="1598503" y="3509157"/>
              <a:ext cx="238662" cy="7035"/>
            </a:xfrm>
            <a:prstGeom prst="rect">
              <a:avLst/>
            </a:prstGeom>
            <a:solidFill>
              <a:srgbClr val="1CABE2">
                <a:alpha val="100000"/>
              </a:srgbClr>
            </a:solidFill>
          </p:spPr>
          <p:txBody>
            <a:bodyPr/>
            <a:lstStyle/>
            <a:p/>
          </p:txBody>
        </p:sp>
        <p:sp>
          <p:nvSpPr>
            <p:cNvPr id="27" name="rc27"/>
            <p:cNvSpPr/>
            <p:nvPr/>
          </p:nvSpPr>
          <p:spPr>
            <a:xfrm>
              <a:off x="1863684" y="3513158"/>
              <a:ext cx="238662" cy="698851"/>
            </a:xfrm>
            <a:prstGeom prst="rect">
              <a:avLst/>
            </a:prstGeom>
            <a:solidFill>
              <a:srgbClr val="80BD41">
                <a:alpha val="100000"/>
              </a:srgbClr>
            </a:solidFill>
          </p:spPr>
          <p:txBody>
            <a:bodyPr/>
            <a:lstStyle/>
            <a:p/>
          </p:txBody>
        </p:sp>
        <p:sp>
          <p:nvSpPr>
            <p:cNvPr id="28" name="rc28"/>
            <p:cNvSpPr/>
            <p:nvPr/>
          </p:nvSpPr>
          <p:spPr>
            <a:xfrm>
              <a:off x="1863684" y="3506095"/>
              <a:ext cx="238662" cy="7063"/>
            </a:xfrm>
            <a:prstGeom prst="rect">
              <a:avLst/>
            </a:prstGeom>
            <a:solidFill>
              <a:srgbClr val="1CABE2">
                <a:alpha val="100000"/>
              </a:srgbClr>
            </a:solidFill>
          </p:spPr>
          <p:txBody>
            <a:bodyPr/>
            <a:lstStyle/>
            <a:p/>
          </p:txBody>
        </p:sp>
        <p:sp>
          <p:nvSpPr>
            <p:cNvPr id="29" name="rc29"/>
            <p:cNvSpPr/>
            <p:nvPr/>
          </p:nvSpPr>
          <p:spPr>
            <a:xfrm>
              <a:off x="2128865" y="3525229"/>
              <a:ext cx="238662" cy="686780"/>
            </a:xfrm>
            <a:prstGeom prst="rect">
              <a:avLst/>
            </a:prstGeom>
            <a:solidFill>
              <a:srgbClr val="80BD41">
                <a:alpha val="100000"/>
              </a:srgbClr>
            </a:solidFill>
          </p:spPr>
          <p:txBody>
            <a:bodyPr/>
            <a:lstStyle/>
            <a:p/>
          </p:txBody>
        </p:sp>
        <p:sp>
          <p:nvSpPr>
            <p:cNvPr id="30" name="rc30"/>
            <p:cNvSpPr/>
            <p:nvPr/>
          </p:nvSpPr>
          <p:spPr>
            <a:xfrm>
              <a:off x="2128865" y="3511213"/>
              <a:ext cx="238662" cy="14015"/>
            </a:xfrm>
            <a:prstGeom prst="rect">
              <a:avLst/>
            </a:prstGeom>
            <a:solidFill>
              <a:srgbClr val="1CABE2">
                <a:alpha val="100000"/>
              </a:srgbClr>
            </a:solidFill>
          </p:spPr>
          <p:txBody>
            <a:bodyPr/>
            <a:lstStyle/>
            <a:p/>
          </p:txBody>
        </p:sp>
        <p:sp>
          <p:nvSpPr>
            <p:cNvPr id="31" name="rc31"/>
            <p:cNvSpPr/>
            <p:nvPr/>
          </p:nvSpPr>
          <p:spPr>
            <a:xfrm>
              <a:off x="2394045" y="3503598"/>
              <a:ext cx="238662" cy="708411"/>
            </a:xfrm>
            <a:prstGeom prst="rect">
              <a:avLst/>
            </a:prstGeom>
            <a:solidFill>
              <a:srgbClr val="80BD41">
                <a:alpha val="100000"/>
              </a:srgbClr>
            </a:solidFill>
          </p:spPr>
          <p:txBody>
            <a:bodyPr/>
            <a:lstStyle/>
            <a:p/>
          </p:txBody>
        </p:sp>
        <p:sp>
          <p:nvSpPr>
            <p:cNvPr id="32" name="rc32"/>
            <p:cNvSpPr/>
            <p:nvPr/>
          </p:nvSpPr>
          <p:spPr>
            <a:xfrm>
              <a:off x="2394045" y="3496438"/>
              <a:ext cx="238662" cy="7159"/>
            </a:xfrm>
            <a:prstGeom prst="rect">
              <a:avLst/>
            </a:prstGeom>
            <a:solidFill>
              <a:srgbClr val="1CABE2">
                <a:alpha val="100000"/>
              </a:srgbClr>
            </a:solidFill>
          </p:spPr>
          <p:txBody>
            <a:bodyPr/>
            <a:lstStyle/>
            <a:p/>
          </p:txBody>
        </p:sp>
        <p:sp>
          <p:nvSpPr>
            <p:cNvPr id="33" name="rc33"/>
            <p:cNvSpPr/>
            <p:nvPr/>
          </p:nvSpPr>
          <p:spPr>
            <a:xfrm>
              <a:off x="2659226" y="3500356"/>
              <a:ext cx="238662" cy="711652"/>
            </a:xfrm>
            <a:prstGeom prst="rect">
              <a:avLst/>
            </a:prstGeom>
            <a:solidFill>
              <a:srgbClr val="80BD41">
                <a:alpha val="100000"/>
              </a:srgbClr>
            </a:solidFill>
          </p:spPr>
          <p:txBody>
            <a:bodyPr/>
            <a:lstStyle/>
            <a:p/>
          </p:txBody>
        </p:sp>
        <p:sp>
          <p:nvSpPr>
            <p:cNvPr id="34" name="rc34"/>
            <p:cNvSpPr/>
            <p:nvPr/>
          </p:nvSpPr>
          <p:spPr>
            <a:xfrm>
              <a:off x="2659226" y="3493169"/>
              <a:ext cx="238662" cy="7187"/>
            </a:xfrm>
            <a:prstGeom prst="rect">
              <a:avLst/>
            </a:prstGeom>
            <a:solidFill>
              <a:srgbClr val="1CABE2">
                <a:alpha val="100000"/>
              </a:srgbClr>
            </a:solidFill>
          </p:spPr>
          <p:txBody>
            <a:bodyPr/>
            <a:lstStyle/>
            <a:p/>
          </p:txBody>
        </p:sp>
        <p:sp>
          <p:nvSpPr>
            <p:cNvPr id="35" name="rc35"/>
            <p:cNvSpPr/>
            <p:nvPr/>
          </p:nvSpPr>
          <p:spPr>
            <a:xfrm>
              <a:off x="2924407" y="3493983"/>
              <a:ext cx="238662" cy="718026"/>
            </a:xfrm>
            <a:prstGeom prst="rect">
              <a:avLst/>
            </a:prstGeom>
            <a:solidFill>
              <a:srgbClr val="80BD41">
                <a:alpha val="100000"/>
              </a:srgbClr>
            </a:solidFill>
          </p:spPr>
          <p:txBody>
            <a:bodyPr/>
            <a:lstStyle/>
            <a:p/>
          </p:txBody>
        </p:sp>
        <p:sp>
          <p:nvSpPr>
            <p:cNvPr id="36" name="rc36"/>
            <p:cNvSpPr/>
            <p:nvPr/>
          </p:nvSpPr>
          <p:spPr>
            <a:xfrm>
              <a:off x="2924407" y="3464062"/>
              <a:ext cx="238662" cy="29921"/>
            </a:xfrm>
            <a:prstGeom prst="rect">
              <a:avLst/>
            </a:prstGeom>
            <a:solidFill>
              <a:srgbClr val="1CABE2">
                <a:alpha val="100000"/>
              </a:srgbClr>
            </a:solidFill>
          </p:spPr>
          <p:txBody>
            <a:bodyPr/>
            <a:lstStyle/>
            <a:p/>
          </p:txBody>
        </p:sp>
        <p:sp>
          <p:nvSpPr>
            <p:cNvPr id="37" name="rc37"/>
            <p:cNvSpPr/>
            <p:nvPr/>
          </p:nvSpPr>
          <p:spPr>
            <a:xfrm>
              <a:off x="3189588" y="3436624"/>
              <a:ext cx="238662" cy="775385"/>
            </a:xfrm>
            <a:prstGeom prst="rect">
              <a:avLst/>
            </a:prstGeom>
            <a:solidFill>
              <a:srgbClr val="80BD41">
                <a:alpha val="100000"/>
              </a:srgbClr>
            </a:solidFill>
          </p:spPr>
          <p:txBody>
            <a:bodyPr/>
            <a:lstStyle/>
            <a:p/>
          </p:txBody>
        </p:sp>
        <p:sp>
          <p:nvSpPr>
            <p:cNvPr id="38" name="rc38"/>
            <p:cNvSpPr/>
            <p:nvPr/>
          </p:nvSpPr>
          <p:spPr>
            <a:xfrm>
              <a:off x="3189588" y="3404316"/>
              <a:ext cx="238662" cy="32307"/>
            </a:xfrm>
            <a:prstGeom prst="rect">
              <a:avLst/>
            </a:prstGeom>
            <a:solidFill>
              <a:srgbClr val="1CABE2">
                <a:alpha val="100000"/>
              </a:srgbClr>
            </a:solidFill>
          </p:spPr>
          <p:txBody>
            <a:bodyPr/>
            <a:lstStyle/>
            <a:p/>
          </p:txBody>
        </p:sp>
        <p:sp>
          <p:nvSpPr>
            <p:cNvPr id="39" name="rc39"/>
            <p:cNvSpPr/>
            <p:nvPr/>
          </p:nvSpPr>
          <p:spPr>
            <a:xfrm>
              <a:off x="3454768" y="3373319"/>
              <a:ext cx="238662" cy="838690"/>
            </a:xfrm>
            <a:prstGeom prst="rect">
              <a:avLst/>
            </a:prstGeom>
            <a:solidFill>
              <a:srgbClr val="80BD41">
                <a:alpha val="100000"/>
              </a:srgbClr>
            </a:solidFill>
          </p:spPr>
          <p:txBody>
            <a:bodyPr/>
            <a:lstStyle/>
            <a:p/>
          </p:txBody>
        </p:sp>
        <p:sp>
          <p:nvSpPr>
            <p:cNvPr id="40" name="rc40"/>
            <p:cNvSpPr/>
            <p:nvPr/>
          </p:nvSpPr>
          <p:spPr>
            <a:xfrm>
              <a:off x="3454768" y="3356199"/>
              <a:ext cx="238662" cy="17119"/>
            </a:xfrm>
            <a:prstGeom prst="rect">
              <a:avLst/>
            </a:prstGeom>
            <a:solidFill>
              <a:srgbClr val="1CABE2">
                <a:alpha val="100000"/>
              </a:srgbClr>
            </a:solidFill>
          </p:spPr>
          <p:txBody>
            <a:bodyPr/>
            <a:lstStyle/>
            <a:p/>
          </p:txBody>
        </p:sp>
        <p:sp>
          <p:nvSpPr>
            <p:cNvPr id="41" name="rc41"/>
            <p:cNvSpPr/>
            <p:nvPr/>
          </p:nvSpPr>
          <p:spPr>
            <a:xfrm>
              <a:off x="3719949" y="3358600"/>
              <a:ext cx="238662" cy="853409"/>
            </a:xfrm>
            <a:prstGeom prst="rect">
              <a:avLst/>
            </a:prstGeom>
            <a:solidFill>
              <a:srgbClr val="80BD41">
                <a:alpha val="100000"/>
              </a:srgbClr>
            </a:solidFill>
          </p:spPr>
          <p:txBody>
            <a:bodyPr/>
            <a:lstStyle/>
            <a:p/>
          </p:txBody>
        </p:sp>
        <p:sp>
          <p:nvSpPr>
            <p:cNvPr id="42" name="rc42"/>
            <p:cNvSpPr/>
            <p:nvPr/>
          </p:nvSpPr>
          <p:spPr>
            <a:xfrm>
              <a:off x="3719949" y="3341190"/>
              <a:ext cx="238662" cy="17409"/>
            </a:xfrm>
            <a:prstGeom prst="rect">
              <a:avLst/>
            </a:prstGeom>
            <a:solidFill>
              <a:srgbClr val="1CABE2">
                <a:alpha val="100000"/>
              </a:srgbClr>
            </a:solidFill>
          </p:spPr>
          <p:txBody>
            <a:bodyPr/>
            <a:lstStyle/>
            <a:p/>
          </p:txBody>
        </p:sp>
        <p:sp>
          <p:nvSpPr>
            <p:cNvPr id="43" name="rc43"/>
            <p:cNvSpPr/>
            <p:nvPr/>
          </p:nvSpPr>
          <p:spPr>
            <a:xfrm>
              <a:off x="3985130" y="3360972"/>
              <a:ext cx="238662" cy="851036"/>
            </a:xfrm>
            <a:prstGeom prst="rect">
              <a:avLst/>
            </a:prstGeom>
            <a:solidFill>
              <a:srgbClr val="80BD41">
                <a:alpha val="100000"/>
              </a:srgbClr>
            </a:solidFill>
          </p:spPr>
          <p:txBody>
            <a:bodyPr/>
            <a:lstStyle/>
            <a:p/>
          </p:txBody>
        </p:sp>
        <p:sp>
          <p:nvSpPr>
            <p:cNvPr id="44" name="rc44"/>
            <p:cNvSpPr/>
            <p:nvPr/>
          </p:nvSpPr>
          <p:spPr>
            <a:xfrm>
              <a:off x="3985130" y="3352378"/>
              <a:ext cx="238662" cy="8594"/>
            </a:xfrm>
            <a:prstGeom prst="rect">
              <a:avLst/>
            </a:prstGeom>
            <a:solidFill>
              <a:srgbClr val="1CABE2">
                <a:alpha val="100000"/>
              </a:srgbClr>
            </a:solidFill>
          </p:spPr>
          <p:txBody>
            <a:bodyPr/>
            <a:lstStyle/>
            <a:p/>
          </p:txBody>
        </p:sp>
        <p:sp>
          <p:nvSpPr>
            <p:cNvPr id="45" name="rc45"/>
            <p:cNvSpPr/>
            <p:nvPr/>
          </p:nvSpPr>
          <p:spPr>
            <a:xfrm>
              <a:off x="4250311" y="3366476"/>
              <a:ext cx="238662" cy="845532"/>
            </a:xfrm>
            <a:prstGeom prst="rect">
              <a:avLst/>
            </a:prstGeom>
            <a:solidFill>
              <a:srgbClr val="80BD41">
                <a:alpha val="100000"/>
              </a:srgbClr>
            </a:solidFill>
          </p:spPr>
          <p:txBody>
            <a:bodyPr/>
            <a:lstStyle/>
            <a:p/>
          </p:txBody>
        </p:sp>
        <p:sp>
          <p:nvSpPr>
            <p:cNvPr id="46" name="rc46"/>
            <p:cNvSpPr/>
            <p:nvPr/>
          </p:nvSpPr>
          <p:spPr>
            <a:xfrm>
              <a:off x="4250311" y="3357937"/>
              <a:ext cx="238662" cy="8539"/>
            </a:xfrm>
            <a:prstGeom prst="rect">
              <a:avLst/>
            </a:prstGeom>
            <a:solidFill>
              <a:srgbClr val="1CABE2">
                <a:alpha val="100000"/>
              </a:srgbClr>
            </a:solidFill>
          </p:spPr>
          <p:txBody>
            <a:bodyPr/>
            <a:lstStyle/>
            <a:p/>
          </p:txBody>
        </p:sp>
        <p:sp>
          <p:nvSpPr>
            <p:cNvPr id="47" name="rc47"/>
            <p:cNvSpPr/>
            <p:nvPr/>
          </p:nvSpPr>
          <p:spPr>
            <a:xfrm>
              <a:off x="4515492" y="3350971"/>
              <a:ext cx="238662" cy="861038"/>
            </a:xfrm>
            <a:prstGeom prst="rect">
              <a:avLst/>
            </a:prstGeom>
            <a:solidFill>
              <a:srgbClr val="80BD41">
                <a:alpha val="100000"/>
              </a:srgbClr>
            </a:solidFill>
          </p:spPr>
          <p:txBody>
            <a:bodyPr/>
            <a:lstStyle/>
            <a:p/>
          </p:txBody>
        </p:sp>
        <p:sp>
          <p:nvSpPr>
            <p:cNvPr id="48" name="rc48"/>
            <p:cNvSpPr/>
            <p:nvPr/>
          </p:nvSpPr>
          <p:spPr>
            <a:xfrm>
              <a:off x="4515492" y="3342280"/>
              <a:ext cx="238662" cy="8690"/>
            </a:xfrm>
            <a:prstGeom prst="rect">
              <a:avLst/>
            </a:prstGeom>
            <a:solidFill>
              <a:srgbClr val="1CABE2">
                <a:alpha val="100000"/>
              </a:srgbClr>
            </a:solidFill>
          </p:spPr>
          <p:txBody>
            <a:bodyPr/>
            <a:lstStyle/>
            <a:p/>
          </p:txBody>
        </p:sp>
        <p:sp>
          <p:nvSpPr>
            <p:cNvPr id="49" name="rc49"/>
            <p:cNvSpPr/>
            <p:nvPr/>
          </p:nvSpPr>
          <p:spPr>
            <a:xfrm>
              <a:off x="4780672" y="3294895"/>
              <a:ext cx="238662" cy="917114"/>
            </a:xfrm>
            <a:prstGeom prst="rect">
              <a:avLst/>
            </a:prstGeom>
            <a:solidFill>
              <a:srgbClr val="80BD41">
                <a:alpha val="100000"/>
              </a:srgbClr>
            </a:solidFill>
          </p:spPr>
          <p:txBody>
            <a:bodyPr/>
            <a:lstStyle/>
            <a:p/>
          </p:txBody>
        </p:sp>
        <p:sp>
          <p:nvSpPr>
            <p:cNvPr id="50" name="rc50"/>
            <p:cNvSpPr/>
            <p:nvPr/>
          </p:nvSpPr>
          <p:spPr>
            <a:xfrm>
              <a:off x="4780672" y="3285624"/>
              <a:ext cx="238662" cy="9270"/>
            </a:xfrm>
            <a:prstGeom prst="rect">
              <a:avLst/>
            </a:prstGeom>
            <a:solidFill>
              <a:srgbClr val="1CABE2">
                <a:alpha val="100000"/>
              </a:srgbClr>
            </a:solidFill>
          </p:spPr>
          <p:txBody>
            <a:bodyPr/>
            <a:lstStyle/>
            <a:p/>
          </p:txBody>
        </p:sp>
        <p:sp>
          <p:nvSpPr>
            <p:cNvPr id="51" name="rc51"/>
            <p:cNvSpPr/>
            <p:nvPr/>
          </p:nvSpPr>
          <p:spPr>
            <a:xfrm>
              <a:off x="5045853" y="3243439"/>
              <a:ext cx="238662" cy="968569"/>
            </a:xfrm>
            <a:prstGeom prst="rect">
              <a:avLst/>
            </a:prstGeom>
            <a:solidFill>
              <a:srgbClr val="80BD41">
                <a:alpha val="100000"/>
              </a:srgbClr>
            </a:solidFill>
          </p:spPr>
          <p:txBody>
            <a:bodyPr/>
            <a:lstStyle/>
            <a:p/>
          </p:txBody>
        </p:sp>
        <p:sp>
          <p:nvSpPr>
            <p:cNvPr id="52" name="rc52"/>
            <p:cNvSpPr/>
            <p:nvPr/>
          </p:nvSpPr>
          <p:spPr>
            <a:xfrm>
              <a:off x="5045853" y="3233659"/>
              <a:ext cx="238662" cy="9780"/>
            </a:xfrm>
            <a:prstGeom prst="rect">
              <a:avLst/>
            </a:prstGeom>
            <a:solidFill>
              <a:srgbClr val="1CABE2">
                <a:alpha val="100000"/>
              </a:srgbClr>
            </a:solidFill>
          </p:spPr>
          <p:txBody>
            <a:bodyPr/>
            <a:lstStyle/>
            <a:p/>
          </p:txBody>
        </p:sp>
        <p:sp>
          <p:nvSpPr>
            <p:cNvPr id="53" name="rc53"/>
            <p:cNvSpPr/>
            <p:nvPr/>
          </p:nvSpPr>
          <p:spPr>
            <a:xfrm>
              <a:off x="5311034" y="3219754"/>
              <a:ext cx="238662" cy="992255"/>
            </a:xfrm>
            <a:prstGeom prst="rect">
              <a:avLst/>
            </a:prstGeom>
            <a:solidFill>
              <a:srgbClr val="80BD41">
                <a:alpha val="100000"/>
              </a:srgbClr>
            </a:solidFill>
          </p:spPr>
          <p:txBody>
            <a:bodyPr/>
            <a:lstStyle/>
            <a:p/>
          </p:txBody>
        </p:sp>
        <p:sp>
          <p:nvSpPr>
            <p:cNvPr id="54" name="rc54"/>
            <p:cNvSpPr/>
            <p:nvPr/>
          </p:nvSpPr>
          <p:spPr>
            <a:xfrm>
              <a:off x="5311034" y="3209725"/>
              <a:ext cx="238662" cy="10028"/>
            </a:xfrm>
            <a:prstGeom prst="rect">
              <a:avLst/>
            </a:prstGeom>
            <a:solidFill>
              <a:srgbClr val="1CABE2">
                <a:alpha val="100000"/>
              </a:srgbClr>
            </a:solidFill>
          </p:spPr>
          <p:txBody>
            <a:bodyPr/>
            <a:lstStyle/>
            <a:p/>
          </p:txBody>
        </p:sp>
        <p:sp>
          <p:nvSpPr>
            <p:cNvPr id="55" name="rc55"/>
            <p:cNvSpPr/>
            <p:nvPr/>
          </p:nvSpPr>
          <p:spPr>
            <a:xfrm>
              <a:off x="5576215" y="3221202"/>
              <a:ext cx="238662" cy="990807"/>
            </a:xfrm>
            <a:prstGeom prst="rect">
              <a:avLst/>
            </a:prstGeom>
            <a:solidFill>
              <a:srgbClr val="80BD41">
                <a:alpha val="100000"/>
              </a:srgbClr>
            </a:solidFill>
          </p:spPr>
          <p:txBody>
            <a:bodyPr/>
            <a:lstStyle/>
            <a:p/>
          </p:txBody>
        </p:sp>
        <p:sp>
          <p:nvSpPr>
            <p:cNvPr id="56" name="rc56"/>
            <p:cNvSpPr/>
            <p:nvPr/>
          </p:nvSpPr>
          <p:spPr>
            <a:xfrm>
              <a:off x="5576215" y="3211187"/>
              <a:ext cx="238662" cy="10015"/>
            </a:xfrm>
            <a:prstGeom prst="rect">
              <a:avLst/>
            </a:prstGeom>
            <a:solidFill>
              <a:srgbClr val="1CABE2">
                <a:alpha val="100000"/>
              </a:srgbClr>
            </a:solidFill>
          </p:spPr>
          <p:txBody>
            <a:bodyPr/>
            <a:lstStyle/>
            <a:p/>
          </p:txBody>
        </p:sp>
        <p:sp>
          <p:nvSpPr>
            <p:cNvPr id="57" name="rc57"/>
            <p:cNvSpPr/>
            <p:nvPr/>
          </p:nvSpPr>
          <p:spPr>
            <a:xfrm>
              <a:off x="5841395" y="3216967"/>
              <a:ext cx="238662" cy="995042"/>
            </a:xfrm>
            <a:prstGeom prst="rect">
              <a:avLst/>
            </a:prstGeom>
            <a:solidFill>
              <a:srgbClr val="80BD41">
                <a:alpha val="100000"/>
              </a:srgbClr>
            </a:solidFill>
          </p:spPr>
          <p:txBody>
            <a:bodyPr/>
            <a:lstStyle/>
            <a:p/>
          </p:txBody>
        </p:sp>
        <p:sp>
          <p:nvSpPr>
            <p:cNvPr id="58" name="rc58"/>
            <p:cNvSpPr/>
            <p:nvPr/>
          </p:nvSpPr>
          <p:spPr>
            <a:xfrm>
              <a:off x="5841395" y="3206910"/>
              <a:ext cx="238662" cy="10056"/>
            </a:xfrm>
            <a:prstGeom prst="rect">
              <a:avLst/>
            </a:prstGeom>
            <a:solidFill>
              <a:srgbClr val="1CABE2">
                <a:alpha val="100000"/>
              </a:srgbClr>
            </a:solidFill>
          </p:spPr>
          <p:txBody>
            <a:bodyPr/>
            <a:lstStyle/>
            <a:p/>
          </p:txBody>
        </p:sp>
        <p:sp>
          <p:nvSpPr>
            <p:cNvPr id="59" name="rc59"/>
            <p:cNvSpPr/>
            <p:nvPr/>
          </p:nvSpPr>
          <p:spPr>
            <a:xfrm>
              <a:off x="6106576" y="3174023"/>
              <a:ext cx="238662" cy="1037985"/>
            </a:xfrm>
            <a:prstGeom prst="rect">
              <a:avLst/>
            </a:prstGeom>
            <a:solidFill>
              <a:srgbClr val="80BD41">
                <a:alpha val="100000"/>
              </a:srgbClr>
            </a:solidFill>
          </p:spPr>
          <p:txBody>
            <a:bodyPr/>
            <a:lstStyle/>
            <a:p/>
          </p:txBody>
        </p:sp>
        <p:sp>
          <p:nvSpPr>
            <p:cNvPr id="60" name="rc60"/>
            <p:cNvSpPr/>
            <p:nvPr/>
          </p:nvSpPr>
          <p:spPr>
            <a:xfrm>
              <a:off x="6106576" y="3152834"/>
              <a:ext cx="238662" cy="21189"/>
            </a:xfrm>
            <a:prstGeom prst="rect">
              <a:avLst/>
            </a:prstGeom>
            <a:solidFill>
              <a:srgbClr val="1CABE2">
                <a:alpha val="100000"/>
              </a:srgbClr>
            </a:solidFill>
          </p:spPr>
          <p:txBody>
            <a:bodyPr/>
            <a:lstStyle/>
            <a:p/>
          </p:txBody>
        </p:sp>
        <p:sp>
          <p:nvSpPr>
            <p:cNvPr id="61" name="rc61"/>
            <p:cNvSpPr/>
            <p:nvPr/>
          </p:nvSpPr>
          <p:spPr>
            <a:xfrm>
              <a:off x="6371757" y="3145040"/>
              <a:ext cx="238662" cy="1066968"/>
            </a:xfrm>
            <a:prstGeom prst="rect">
              <a:avLst/>
            </a:prstGeom>
            <a:solidFill>
              <a:srgbClr val="80BD41">
                <a:alpha val="100000"/>
              </a:srgbClr>
            </a:solidFill>
          </p:spPr>
          <p:txBody>
            <a:bodyPr/>
            <a:lstStyle/>
            <a:p/>
          </p:txBody>
        </p:sp>
        <p:sp>
          <p:nvSpPr>
            <p:cNvPr id="62" name="rc62"/>
            <p:cNvSpPr/>
            <p:nvPr/>
          </p:nvSpPr>
          <p:spPr>
            <a:xfrm>
              <a:off x="6371757" y="3100579"/>
              <a:ext cx="238662" cy="44461"/>
            </a:xfrm>
            <a:prstGeom prst="rect">
              <a:avLst/>
            </a:prstGeom>
            <a:solidFill>
              <a:srgbClr val="1CABE2">
                <a:alpha val="100000"/>
              </a:srgbClr>
            </a:solidFill>
          </p:spPr>
          <p:txBody>
            <a:bodyPr/>
            <a:lstStyle/>
            <a:p/>
          </p:txBody>
        </p:sp>
        <p:sp>
          <p:nvSpPr>
            <p:cNvPr id="63" name="rc63"/>
            <p:cNvSpPr/>
            <p:nvPr/>
          </p:nvSpPr>
          <p:spPr>
            <a:xfrm>
              <a:off x="6636938" y="3095903"/>
              <a:ext cx="238662" cy="1116106"/>
            </a:xfrm>
            <a:prstGeom prst="rect">
              <a:avLst/>
            </a:prstGeom>
            <a:solidFill>
              <a:srgbClr val="80BD41">
                <a:alpha val="100000"/>
              </a:srgbClr>
            </a:solidFill>
          </p:spPr>
          <p:txBody>
            <a:bodyPr/>
            <a:lstStyle/>
            <a:p/>
          </p:txBody>
        </p:sp>
        <p:sp>
          <p:nvSpPr>
            <p:cNvPr id="64" name="rc64"/>
            <p:cNvSpPr/>
            <p:nvPr/>
          </p:nvSpPr>
          <p:spPr>
            <a:xfrm>
              <a:off x="6636938" y="3037164"/>
              <a:ext cx="238662" cy="58738"/>
            </a:xfrm>
            <a:prstGeom prst="rect">
              <a:avLst/>
            </a:prstGeom>
            <a:solidFill>
              <a:srgbClr val="1CABE2">
                <a:alpha val="100000"/>
              </a:srgbClr>
            </a:solidFill>
          </p:spPr>
          <p:txBody>
            <a:bodyPr/>
            <a:lstStyle/>
            <a:p/>
          </p:txBody>
        </p:sp>
        <p:sp>
          <p:nvSpPr>
            <p:cNvPr id="65" name="rc65"/>
            <p:cNvSpPr/>
            <p:nvPr/>
          </p:nvSpPr>
          <p:spPr>
            <a:xfrm>
              <a:off x="6902119" y="3000097"/>
              <a:ext cx="238662" cy="1211912"/>
            </a:xfrm>
            <a:prstGeom prst="rect">
              <a:avLst/>
            </a:prstGeom>
            <a:solidFill>
              <a:srgbClr val="80BD41">
                <a:alpha val="100000"/>
              </a:srgbClr>
            </a:solidFill>
          </p:spPr>
          <p:txBody>
            <a:bodyPr/>
            <a:lstStyle/>
            <a:p/>
          </p:txBody>
        </p:sp>
        <p:sp>
          <p:nvSpPr>
            <p:cNvPr id="66" name="rc66"/>
            <p:cNvSpPr/>
            <p:nvPr/>
          </p:nvSpPr>
          <p:spPr>
            <a:xfrm>
              <a:off x="6902119" y="2975363"/>
              <a:ext cx="238662" cy="24734"/>
            </a:xfrm>
            <a:prstGeom prst="rect">
              <a:avLst/>
            </a:prstGeom>
            <a:solidFill>
              <a:srgbClr val="1CABE2">
                <a:alpha val="100000"/>
              </a:srgbClr>
            </a:solidFill>
          </p:spPr>
          <p:txBody>
            <a:bodyPr/>
            <a:lstStyle/>
            <a:p/>
          </p:txBody>
        </p:sp>
        <p:sp>
          <p:nvSpPr>
            <p:cNvPr id="67" name="rc67"/>
            <p:cNvSpPr/>
            <p:nvPr/>
          </p:nvSpPr>
          <p:spPr>
            <a:xfrm>
              <a:off x="7167299" y="2958698"/>
              <a:ext cx="238662" cy="1253310"/>
            </a:xfrm>
            <a:prstGeom prst="rect">
              <a:avLst/>
            </a:prstGeom>
            <a:solidFill>
              <a:srgbClr val="80BD41">
                <a:alpha val="100000"/>
              </a:srgbClr>
            </a:solidFill>
          </p:spPr>
          <p:txBody>
            <a:bodyPr/>
            <a:lstStyle/>
            <a:p/>
          </p:txBody>
        </p:sp>
        <p:sp>
          <p:nvSpPr>
            <p:cNvPr id="68" name="rc68"/>
            <p:cNvSpPr/>
            <p:nvPr/>
          </p:nvSpPr>
          <p:spPr>
            <a:xfrm>
              <a:off x="7167299" y="2946035"/>
              <a:ext cx="238662" cy="12663"/>
            </a:xfrm>
            <a:prstGeom prst="rect">
              <a:avLst/>
            </a:prstGeom>
            <a:solidFill>
              <a:srgbClr val="1CABE2">
                <a:alpha val="100000"/>
              </a:srgbClr>
            </a:solidFill>
          </p:spPr>
          <p:txBody>
            <a:bodyPr/>
            <a:lstStyle/>
            <a:p/>
          </p:txBody>
        </p:sp>
        <p:sp>
          <p:nvSpPr>
            <p:cNvPr id="69" name="rc69"/>
            <p:cNvSpPr/>
            <p:nvPr/>
          </p:nvSpPr>
          <p:spPr>
            <a:xfrm>
              <a:off x="7432480" y="2935937"/>
              <a:ext cx="238662" cy="1276072"/>
            </a:xfrm>
            <a:prstGeom prst="rect">
              <a:avLst/>
            </a:prstGeom>
            <a:solidFill>
              <a:srgbClr val="80BD41">
                <a:alpha val="100000"/>
              </a:srgbClr>
            </a:solidFill>
          </p:spPr>
          <p:txBody>
            <a:bodyPr/>
            <a:lstStyle/>
            <a:p/>
          </p:txBody>
        </p:sp>
        <p:sp>
          <p:nvSpPr>
            <p:cNvPr id="70" name="rc70"/>
            <p:cNvSpPr/>
            <p:nvPr/>
          </p:nvSpPr>
          <p:spPr>
            <a:xfrm>
              <a:off x="7432480" y="2923052"/>
              <a:ext cx="238662" cy="12884"/>
            </a:xfrm>
            <a:prstGeom prst="rect">
              <a:avLst/>
            </a:prstGeom>
            <a:solidFill>
              <a:srgbClr val="1CABE2">
                <a:alpha val="100000"/>
              </a:srgbClr>
            </a:solidFill>
          </p:spPr>
          <p:txBody>
            <a:bodyPr/>
            <a:lstStyle/>
            <a:p/>
          </p:txBody>
        </p:sp>
        <p:sp>
          <p:nvSpPr>
            <p:cNvPr id="71" name="rc71"/>
            <p:cNvSpPr/>
            <p:nvPr/>
          </p:nvSpPr>
          <p:spPr>
            <a:xfrm>
              <a:off x="7697661" y="3070575"/>
              <a:ext cx="238662" cy="1141433"/>
            </a:xfrm>
            <a:prstGeom prst="rect">
              <a:avLst/>
            </a:prstGeom>
            <a:solidFill>
              <a:srgbClr val="80BD41">
                <a:alpha val="100000"/>
              </a:srgbClr>
            </a:solidFill>
          </p:spPr>
          <p:txBody>
            <a:bodyPr/>
            <a:lstStyle/>
            <a:p/>
          </p:txBody>
        </p:sp>
        <p:sp>
          <p:nvSpPr>
            <p:cNvPr id="72" name="rc72"/>
            <p:cNvSpPr/>
            <p:nvPr/>
          </p:nvSpPr>
          <p:spPr>
            <a:xfrm>
              <a:off x="7697661" y="2943745"/>
              <a:ext cx="238662" cy="126830"/>
            </a:xfrm>
            <a:prstGeom prst="rect">
              <a:avLst/>
            </a:prstGeom>
            <a:solidFill>
              <a:srgbClr val="1CABE2">
                <a:alpha val="100000"/>
              </a:srgbClr>
            </a:solidFill>
          </p:spPr>
          <p:txBody>
            <a:bodyPr/>
            <a:lstStyle/>
            <a:p/>
          </p:txBody>
        </p:sp>
        <p:sp>
          <p:nvSpPr>
            <p:cNvPr id="73" name="rc73"/>
            <p:cNvSpPr/>
            <p:nvPr/>
          </p:nvSpPr>
          <p:spPr>
            <a:xfrm>
              <a:off x="7962842" y="2992937"/>
              <a:ext cx="238662" cy="1219071"/>
            </a:xfrm>
            <a:prstGeom prst="rect">
              <a:avLst/>
            </a:prstGeom>
            <a:solidFill>
              <a:srgbClr val="80BD41">
                <a:alpha val="100000"/>
              </a:srgbClr>
            </a:solidFill>
          </p:spPr>
          <p:txBody>
            <a:bodyPr/>
            <a:lstStyle/>
            <a:p/>
          </p:txBody>
        </p:sp>
        <p:sp>
          <p:nvSpPr>
            <p:cNvPr id="74" name="rc74"/>
            <p:cNvSpPr/>
            <p:nvPr/>
          </p:nvSpPr>
          <p:spPr>
            <a:xfrm>
              <a:off x="7962842" y="2968051"/>
              <a:ext cx="238662" cy="24886"/>
            </a:xfrm>
            <a:prstGeom prst="rect">
              <a:avLst/>
            </a:prstGeom>
            <a:solidFill>
              <a:srgbClr val="1CABE2">
                <a:alpha val="100000"/>
              </a:srgbClr>
            </a:solidFill>
          </p:spPr>
          <p:txBody>
            <a:bodyPr/>
            <a:lstStyle/>
            <a:p/>
          </p:txBody>
        </p:sp>
        <p:sp>
          <p:nvSpPr>
            <p:cNvPr id="75" name="pl75"/>
            <p:cNvSpPr/>
            <p:nvPr/>
          </p:nvSpPr>
          <p:spPr>
            <a:xfrm>
              <a:off x="1452654" y="2085226"/>
              <a:ext cx="6629519" cy="193343"/>
            </a:xfrm>
            <a:custGeom>
              <a:avLst/>
              <a:pathLst>
                <a:path w="6629519" h="193343">
                  <a:moveTo>
                    <a:pt x="0" y="0"/>
                  </a:moveTo>
                  <a:lnTo>
                    <a:pt x="265180" y="0"/>
                  </a:lnTo>
                  <a:lnTo>
                    <a:pt x="530361" y="0"/>
                  </a:lnTo>
                  <a:lnTo>
                    <a:pt x="795542" y="21482"/>
                  </a:lnTo>
                  <a:lnTo>
                    <a:pt x="1060723" y="0"/>
                  </a:lnTo>
                  <a:lnTo>
                    <a:pt x="1325903" y="0"/>
                  </a:lnTo>
                  <a:lnTo>
                    <a:pt x="1591084" y="64447"/>
                  </a:lnTo>
                  <a:lnTo>
                    <a:pt x="1856265" y="64447"/>
                  </a:lnTo>
                  <a:lnTo>
                    <a:pt x="2121446" y="21482"/>
                  </a:lnTo>
                  <a:lnTo>
                    <a:pt x="2386626" y="21482"/>
                  </a:lnTo>
                  <a:lnTo>
                    <a:pt x="2651807" y="0"/>
                  </a:lnTo>
                  <a:lnTo>
                    <a:pt x="2916988" y="0"/>
                  </a:lnTo>
                  <a:lnTo>
                    <a:pt x="3182169" y="0"/>
                  </a:lnTo>
                  <a:lnTo>
                    <a:pt x="3447350" y="0"/>
                  </a:lnTo>
                  <a:lnTo>
                    <a:pt x="3712530" y="0"/>
                  </a:lnTo>
                  <a:lnTo>
                    <a:pt x="3977711" y="0"/>
                  </a:lnTo>
                  <a:lnTo>
                    <a:pt x="4242892" y="0"/>
                  </a:lnTo>
                  <a:lnTo>
                    <a:pt x="4508073" y="0"/>
                  </a:lnTo>
                  <a:lnTo>
                    <a:pt x="4773253" y="21482"/>
                  </a:lnTo>
                  <a:lnTo>
                    <a:pt x="5038434" y="64447"/>
                  </a:lnTo>
                  <a:lnTo>
                    <a:pt x="5303615" y="85930"/>
                  </a:lnTo>
                  <a:lnTo>
                    <a:pt x="5568796" y="21482"/>
                  </a:lnTo>
                  <a:lnTo>
                    <a:pt x="5833977" y="0"/>
                  </a:lnTo>
                  <a:lnTo>
                    <a:pt x="6099157" y="0"/>
                  </a:lnTo>
                  <a:lnTo>
                    <a:pt x="6364338" y="193343"/>
                  </a:lnTo>
                  <a:lnTo>
                    <a:pt x="6629519" y="21482"/>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35100" y="33616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517.9</a:t>
              </a:r>
            </a:p>
          </p:txBody>
        </p:sp>
        <p:sp>
          <p:nvSpPr>
            <p:cNvPr id="88" name="tx88"/>
            <p:cNvSpPr/>
            <p:nvPr/>
          </p:nvSpPr>
          <p:spPr>
            <a:xfrm>
              <a:off x="2661004" y="33572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521.1</a:t>
              </a:r>
            </a:p>
          </p:txBody>
        </p:sp>
        <p:sp>
          <p:nvSpPr>
            <p:cNvPr id="89" name="tx89"/>
            <p:cNvSpPr/>
            <p:nvPr/>
          </p:nvSpPr>
          <p:spPr>
            <a:xfrm>
              <a:off x="3986908" y="32163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623.2</a:t>
              </a:r>
            </a:p>
          </p:txBody>
        </p:sp>
        <p:sp>
          <p:nvSpPr>
            <p:cNvPr id="90" name="tx90"/>
            <p:cNvSpPr/>
            <p:nvPr/>
          </p:nvSpPr>
          <p:spPr>
            <a:xfrm>
              <a:off x="5312812" y="30737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726.6</a:t>
              </a:r>
            </a:p>
          </p:txBody>
        </p:sp>
        <p:sp>
          <p:nvSpPr>
            <p:cNvPr id="91" name="tx91"/>
            <p:cNvSpPr/>
            <p:nvPr/>
          </p:nvSpPr>
          <p:spPr>
            <a:xfrm>
              <a:off x="6373535" y="29646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805.7</a:t>
              </a:r>
            </a:p>
          </p:txBody>
        </p:sp>
        <p:sp>
          <p:nvSpPr>
            <p:cNvPr id="92" name="tx92"/>
            <p:cNvSpPr/>
            <p:nvPr/>
          </p:nvSpPr>
          <p:spPr>
            <a:xfrm>
              <a:off x="6638716" y="29012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851.6</a:t>
              </a:r>
            </a:p>
          </p:txBody>
        </p:sp>
        <p:sp>
          <p:nvSpPr>
            <p:cNvPr id="93" name="tx93"/>
            <p:cNvSpPr/>
            <p:nvPr/>
          </p:nvSpPr>
          <p:spPr>
            <a:xfrm>
              <a:off x="6903896" y="28394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896.4</a:t>
              </a:r>
            </a:p>
          </p:txBody>
        </p:sp>
        <p:sp>
          <p:nvSpPr>
            <p:cNvPr id="94" name="tx94"/>
            <p:cNvSpPr/>
            <p:nvPr/>
          </p:nvSpPr>
          <p:spPr>
            <a:xfrm>
              <a:off x="7169077" y="28101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917.7</a:t>
              </a:r>
            </a:p>
          </p:txBody>
        </p:sp>
        <p:sp>
          <p:nvSpPr>
            <p:cNvPr id="95" name="tx95"/>
            <p:cNvSpPr/>
            <p:nvPr/>
          </p:nvSpPr>
          <p:spPr>
            <a:xfrm>
              <a:off x="7434258" y="27870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934.4</a:t>
              </a:r>
            </a:p>
          </p:txBody>
        </p:sp>
        <p:sp>
          <p:nvSpPr>
            <p:cNvPr id="96" name="tx96"/>
            <p:cNvSpPr/>
            <p:nvPr/>
          </p:nvSpPr>
          <p:spPr>
            <a:xfrm>
              <a:off x="7699439" y="28078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919.4</a:t>
              </a:r>
            </a:p>
          </p:txBody>
        </p:sp>
        <p:sp>
          <p:nvSpPr>
            <p:cNvPr id="97" name="tx97"/>
            <p:cNvSpPr/>
            <p:nvPr/>
          </p:nvSpPr>
          <p:spPr>
            <a:xfrm>
              <a:off x="7964620" y="28321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901.8</a:t>
              </a:r>
            </a:p>
          </p:txBody>
        </p:sp>
        <p:sp>
          <p:nvSpPr>
            <p:cNvPr id="98" name="pl98"/>
            <p:cNvSpPr/>
            <p:nvPr/>
          </p:nvSpPr>
          <p:spPr>
            <a:xfrm>
              <a:off x="1452654"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8233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512.7</a:t>
              </a:r>
            </a:p>
          </p:txBody>
        </p:sp>
        <p:sp>
          <p:nvSpPr>
            <p:cNvPr id="110" name="tx110"/>
            <p:cNvSpPr/>
            <p:nvPr/>
          </p:nvSpPr>
          <p:spPr>
            <a:xfrm>
              <a:off x="1387351" y="34660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1" name="tx111"/>
            <p:cNvSpPr/>
            <p:nvPr/>
          </p:nvSpPr>
          <p:spPr>
            <a:xfrm>
              <a:off x="2661004" y="38211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515.9</a:t>
              </a:r>
            </a:p>
          </p:txBody>
        </p:sp>
        <p:sp>
          <p:nvSpPr>
            <p:cNvPr id="112" name="tx112"/>
            <p:cNvSpPr/>
            <p:nvPr/>
          </p:nvSpPr>
          <p:spPr>
            <a:xfrm>
              <a:off x="2713255" y="34617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3" name="tx113"/>
            <p:cNvSpPr/>
            <p:nvPr/>
          </p:nvSpPr>
          <p:spPr>
            <a:xfrm>
              <a:off x="3986908" y="37514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616.9</a:t>
              </a:r>
            </a:p>
          </p:txBody>
        </p:sp>
        <p:sp>
          <p:nvSpPr>
            <p:cNvPr id="114" name="tx114"/>
            <p:cNvSpPr/>
            <p:nvPr/>
          </p:nvSpPr>
          <p:spPr>
            <a:xfrm>
              <a:off x="4039159" y="33216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5" name="tx115"/>
            <p:cNvSpPr/>
            <p:nvPr/>
          </p:nvSpPr>
          <p:spPr>
            <a:xfrm>
              <a:off x="5312812" y="36807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719.3</a:t>
              </a:r>
            </a:p>
          </p:txBody>
        </p:sp>
        <p:sp>
          <p:nvSpPr>
            <p:cNvPr id="116" name="tx116"/>
            <p:cNvSpPr/>
            <p:nvPr/>
          </p:nvSpPr>
          <p:spPr>
            <a:xfrm>
              <a:off x="5365063" y="31796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7" name="tx117"/>
            <p:cNvSpPr/>
            <p:nvPr/>
          </p:nvSpPr>
          <p:spPr>
            <a:xfrm>
              <a:off x="6373535" y="36434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773.5</a:t>
              </a:r>
            </a:p>
          </p:txBody>
        </p:sp>
        <p:sp>
          <p:nvSpPr>
            <p:cNvPr id="118" name="tx118"/>
            <p:cNvSpPr/>
            <p:nvPr/>
          </p:nvSpPr>
          <p:spPr>
            <a:xfrm>
              <a:off x="6399660" y="30877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19" name="tx119"/>
            <p:cNvSpPr/>
            <p:nvPr/>
          </p:nvSpPr>
          <p:spPr>
            <a:xfrm>
              <a:off x="6638716" y="36189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809.1</a:t>
              </a:r>
            </a:p>
          </p:txBody>
        </p:sp>
        <p:sp>
          <p:nvSpPr>
            <p:cNvPr id="120" name="tx120"/>
            <p:cNvSpPr/>
            <p:nvPr/>
          </p:nvSpPr>
          <p:spPr>
            <a:xfrm>
              <a:off x="6664841" y="30314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42.6</a:t>
              </a:r>
            </a:p>
          </p:txBody>
        </p:sp>
        <p:sp>
          <p:nvSpPr>
            <p:cNvPr id="121" name="tx121"/>
            <p:cNvSpPr/>
            <p:nvPr/>
          </p:nvSpPr>
          <p:spPr>
            <a:xfrm>
              <a:off x="6903896" y="35710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878.5</a:t>
              </a:r>
            </a:p>
          </p:txBody>
        </p:sp>
        <p:sp>
          <p:nvSpPr>
            <p:cNvPr id="122" name="tx122"/>
            <p:cNvSpPr/>
            <p:nvPr/>
          </p:nvSpPr>
          <p:spPr>
            <a:xfrm>
              <a:off x="6930022" y="29526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23" name="tx123"/>
            <p:cNvSpPr/>
            <p:nvPr/>
          </p:nvSpPr>
          <p:spPr>
            <a:xfrm>
              <a:off x="7169077" y="35503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908.5</a:t>
              </a:r>
            </a:p>
          </p:txBody>
        </p:sp>
        <p:sp>
          <p:nvSpPr>
            <p:cNvPr id="124" name="tx124"/>
            <p:cNvSpPr/>
            <p:nvPr/>
          </p:nvSpPr>
          <p:spPr>
            <a:xfrm>
              <a:off x="7221328" y="29173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5" name="tx125"/>
            <p:cNvSpPr/>
            <p:nvPr/>
          </p:nvSpPr>
          <p:spPr>
            <a:xfrm>
              <a:off x="7473435" y="353892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26" name="tx126"/>
            <p:cNvSpPr/>
            <p:nvPr/>
          </p:nvSpPr>
          <p:spPr>
            <a:xfrm>
              <a:off x="7486509" y="28944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27" name="tx127"/>
            <p:cNvSpPr/>
            <p:nvPr/>
          </p:nvSpPr>
          <p:spPr>
            <a:xfrm>
              <a:off x="7699439" y="36062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827.4</a:t>
              </a:r>
            </a:p>
          </p:txBody>
        </p:sp>
        <p:sp>
          <p:nvSpPr>
            <p:cNvPr id="128" name="tx128"/>
            <p:cNvSpPr/>
            <p:nvPr/>
          </p:nvSpPr>
          <p:spPr>
            <a:xfrm>
              <a:off x="7725564" y="2972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29" name="tx129"/>
            <p:cNvSpPr/>
            <p:nvPr/>
          </p:nvSpPr>
          <p:spPr>
            <a:xfrm>
              <a:off x="7964620" y="35673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883.7</a:t>
              </a:r>
            </a:p>
          </p:txBody>
        </p:sp>
        <p:sp>
          <p:nvSpPr>
            <p:cNvPr id="130" name="tx130"/>
            <p:cNvSpPr/>
            <p:nvPr/>
          </p:nvSpPr>
          <p:spPr>
            <a:xfrm>
              <a:off x="8029922" y="294544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1" name="tx131"/>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701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76232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207257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52747" y="5080163"/>
              <a:ext cx="201456" cy="201456"/>
            </a:xfrm>
            <a:prstGeom prst="rect">
              <a:avLst/>
            </a:prstGeom>
            <a:solidFill>
              <a:srgbClr val="1CABE2">
                <a:alpha val="100000"/>
              </a:srgbClr>
            </a:solidFill>
          </p:spPr>
          <p:txBody>
            <a:bodyPr/>
            <a:lstStyle/>
            <a:p/>
          </p:txBody>
        </p:sp>
        <p:sp>
          <p:nvSpPr>
            <p:cNvPr id="156" name="rc156"/>
            <p:cNvSpPr/>
            <p:nvPr/>
          </p:nvSpPr>
          <p:spPr>
            <a:xfrm>
              <a:off x="5657835" y="5080163"/>
              <a:ext cx="201456" cy="201456"/>
            </a:xfrm>
            <a:prstGeom prst="rect">
              <a:avLst/>
            </a:prstGeom>
            <a:solidFill>
              <a:srgbClr val="80BD41">
                <a:alpha val="100000"/>
              </a:srgbClr>
            </a:solidFill>
          </p:spPr>
          <p:txBody>
            <a:bodyPr/>
            <a:lstStyle/>
            <a:p/>
          </p:txBody>
        </p:sp>
        <p:sp>
          <p:nvSpPr>
            <p:cNvPr id="157" name="tx157"/>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89913" y="1594448"/>
              <a:ext cx="172412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Uzbekistan, 2000-2025</a:t>
              </a:r>
            </a:p>
          </p:txBody>
        </p:sp>
        <p:sp>
          <p:nvSpPr>
            <p:cNvPr id="161" name="pl161"/>
            <p:cNvSpPr/>
            <p:nvPr/>
          </p:nvSpPr>
          <p:spPr>
            <a:xfrm>
              <a:off x="22226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013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7800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5587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120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8907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6694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44811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33322" y="5840557"/>
              <a:ext cx="5502935" cy="124062"/>
            </a:xfrm>
            <a:prstGeom prst="rect">
              <a:avLst/>
            </a:prstGeom>
            <a:solidFill>
              <a:srgbClr val="80BD41">
                <a:alpha val="100000"/>
              </a:srgbClr>
            </a:solidFill>
          </p:spPr>
          <p:txBody>
            <a:bodyPr/>
            <a:lstStyle/>
            <a:p/>
          </p:txBody>
        </p:sp>
        <p:sp>
          <p:nvSpPr>
            <p:cNvPr id="174" name="rc174"/>
            <p:cNvSpPr/>
            <p:nvPr/>
          </p:nvSpPr>
          <p:spPr>
            <a:xfrm>
              <a:off x="6836258" y="5840557"/>
              <a:ext cx="229309" cy="124062"/>
            </a:xfrm>
            <a:prstGeom prst="rect">
              <a:avLst/>
            </a:prstGeom>
            <a:solidFill>
              <a:srgbClr val="1CABE2">
                <a:alpha val="100000"/>
              </a:srgbClr>
            </a:solidFill>
          </p:spPr>
          <p:txBody>
            <a:bodyPr/>
            <a:lstStyle/>
            <a:p/>
          </p:txBody>
        </p:sp>
        <p:sp>
          <p:nvSpPr>
            <p:cNvPr id="175" name="rc175"/>
            <p:cNvSpPr/>
            <p:nvPr/>
          </p:nvSpPr>
          <p:spPr>
            <a:xfrm>
              <a:off x="1333322" y="5685479"/>
              <a:ext cx="5886991" cy="124062"/>
            </a:xfrm>
            <a:prstGeom prst="rect">
              <a:avLst/>
            </a:prstGeom>
            <a:solidFill>
              <a:srgbClr val="80BD41">
                <a:alpha val="100000"/>
              </a:srgbClr>
            </a:solidFill>
          </p:spPr>
          <p:txBody>
            <a:bodyPr/>
            <a:lstStyle/>
            <a:p/>
          </p:txBody>
        </p:sp>
        <p:sp>
          <p:nvSpPr>
            <p:cNvPr id="176" name="rc176"/>
            <p:cNvSpPr/>
            <p:nvPr/>
          </p:nvSpPr>
          <p:spPr>
            <a:xfrm>
              <a:off x="7220314" y="5685479"/>
              <a:ext cx="654133" cy="124062"/>
            </a:xfrm>
            <a:prstGeom prst="rect">
              <a:avLst/>
            </a:prstGeom>
            <a:solidFill>
              <a:srgbClr val="1CABE2">
                <a:alpha val="100000"/>
              </a:srgbClr>
            </a:solidFill>
          </p:spPr>
          <p:txBody>
            <a:bodyPr/>
            <a:lstStyle/>
            <a:p/>
          </p:txBody>
        </p:sp>
        <p:sp>
          <p:nvSpPr>
            <p:cNvPr id="177" name="rc177"/>
            <p:cNvSpPr/>
            <p:nvPr/>
          </p:nvSpPr>
          <p:spPr>
            <a:xfrm>
              <a:off x="1333322" y="5530401"/>
              <a:ext cx="6287412" cy="124062"/>
            </a:xfrm>
            <a:prstGeom prst="rect">
              <a:avLst/>
            </a:prstGeom>
            <a:solidFill>
              <a:srgbClr val="80BD41">
                <a:alpha val="100000"/>
              </a:srgbClr>
            </a:solidFill>
          </p:spPr>
          <p:txBody>
            <a:bodyPr/>
            <a:lstStyle/>
            <a:p/>
          </p:txBody>
        </p:sp>
        <p:sp>
          <p:nvSpPr>
            <p:cNvPr id="178" name="rc178"/>
            <p:cNvSpPr/>
            <p:nvPr/>
          </p:nvSpPr>
          <p:spPr>
            <a:xfrm>
              <a:off x="7620735" y="5530401"/>
              <a:ext cx="128350" cy="124062"/>
            </a:xfrm>
            <a:prstGeom prst="rect">
              <a:avLst/>
            </a:prstGeom>
            <a:solidFill>
              <a:srgbClr val="1CABE2">
                <a:alpha val="100000"/>
              </a:srgbClr>
            </a:solidFill>
          </p:spPr>
          <p:txBody>
            <a:bodyPr/>
            <a:lstStyle/>
            <a:p/>
          </p:txBody>
        </p:sp>
        <p:sp>
          <p:nvSpPr>
            <p:cNvPr id="179" name="tx179"/>
            <p:cNvSpPr/>
            <p:nvPr/>
          </p:nvSpPr>
          <p:spPr>
            <a:xfrm>
              <a:off x="720749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805.7</a:t>
              </a:r>
            </a:p>
          </p:txBody>
        </p:sp>
        <p:sp>
          <p:nvSpPr>
            <p:cNvPr id="180" name="tx180"/>
            <p:cNvSpPr/>
            <p:nvPr/>
          </p:nvSpPr>
          <p:spPr>
            <a:xfrm>
              <a:off x="8056823"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919.4</a:t>
              </a:r>
            </a:p>
          </p:txBody>
        </p:sp>
        <p:sp>
          <p:nvSpPr>
            <p:cNvPr id="181" name="tx181"/>
            <p:cNvSpPr/>
            <p:nvPr/>
          </p:nvSpPr>
          <p:spPr>
            <a:xfrm>
              <a:off x="7925192"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901.8</a:t>
              </a:r>
            </a:p>
          </p:txBody>
        </p:sp>
        <p:sp>
          <p:nvSpPr>
            <p:cNvPr id="182" name="tx182"/>
            <p:cNvSpPr/>
            <p:nvPr/>
          </p:nvSpPr>
          <p:spPr>
            <a:xfrm>
              <a:off x="3949151"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773.5</a:t>
              </a:r>
            </a:p>
          </p:txBody>
        </p:sp>
        <p:sp>
          <p:nvSpPr>
            <p:cNvPr id="183" name="tx183"/>
            <p:cNvSpPr/>
            <p:nvPr/>
          </p:nvSpPr>
          <p:spPr>
            <a:xfrm>
              <a:off x="6845419"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84" name="tx184"/>
            <p:cNvSpPr/>
            <p:nvPr/>
          </p:nvSpPr>
          <p:spPr>
            <a:xfrm>
              <a:off x="4141180"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827.4</a:t>
              </a:r>
            </a:p>
          </p:txBody>
        </p:sp>
        <p:sp>
          <p:nvSpPr>
            <p:cNvPr id="185" name="tx185"/>
            <p:cNvSpPr/>
            <p:nvPr/>
          </p:nvSpPr>
          <p:spPr>
            <a:xfrm>
              <a:off x="744188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91.9</a:t>
              </a:r>
            </a:p>
          </p:txBody>
        </p:sp>
        <p:sp>
          <p:nvSpPr>
            <p:cNvPr id="186" name="tx186"/>
            <p:cNvSpPr/>
            <p:nvPr/>
          </p:nvSpPr>
          <p:spPr>
            <a:xfrm>
              <a:off x="4341390"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883.7</a:t>
              </a:r>
            </a:p>
          </p:txBody>
        </p:sp>
        <p:sp>
          <p:nvSpPr>
            <p:cNvPr id="187" name="tx187"/>
            <p:cNvSpPr/>
            <p:nvPr/>
          </p:nvSpPr>
          <p:spPr>
            <a:xfrm>
              <a:off x="7624620" y="5551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8" name="tx188"/>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299547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477417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4" name="tx194"/>
            <p:cNvSpPr/>
            <p:nvPr/>
          </p:nvSpPr>
          <p:spPr>
            <a:xfrm>
              <a:off x="655287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5" name="tx195"/>
            <p:cNvSpPr/>
            <p:nvPr/>
          </p:nvSpPr>
          <p:spPr>
            <a:xfrm>
              <a:off x="8273318" y="60380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6" name="tx196"/>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(98%) was higher than in 2019 (96%).
The number of children vaccinated with DTP3 increased 14% compared to in 2019.
The number of surviving infants increased approximately 12%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310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691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072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452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500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881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262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6433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4197458"/>
              <a:ext cx="239399" cy="14550"/>
            </a:xfrm>
            <a:prstGeom prst="rect">
              <a:avLst/>
            </a:prstGeom>
            <a:solidFill>
              <a:srgbClr val="E2231A">
                <a:alpha val="90196"/>
              </a:srgbClr>
            </a:solidFill>
          </p:spPr>
          <p:txBody>
            <a:bodyPr/>
            <a:lstStyle/>
            <a:p/>
          </p:txBody>
        </p:sp>
        <p:sp>
          <p:nvSpPr>
            <p:cNvPr id="26" name="rc26"/>
            <p:cNvSpPr/>
            <p:nvPr/>
          </p:nvSpPr>
          <p:spPr>
            <a:xfrm>
              <a:off x="1577053" y="4197694"/>
              <a:ext cx="239399" cy="14314"/>
            </a:xfrm>
            <a:prstGeom prst="rect">
              <a:avLst/>
            </a:prstGeom>
            <a:solidFill>
              <a:srgbClr val="E2231A">
                <a:alpha val="90196"/>
              </a:srgbClr>
            </a:solidFill>
          </p:spPr>
          <p:txBody>
            <a:bodyPr/>
            <a:lstStyle/>
            <a:p/>
          </p:txBody>
        </p:sp>
        <p:sp>
          <p:nvSpPr>
            <p:cNvPr id="27" name="rc27"/>
            <p:cNvSpPr/>
            <p:nvPr/>
          </p:nvSpPr>
          <p:spPr>
            <a:xfrm>
              <a:off x="1843053" y="4168876"/>
              <a:ext cx="239399" cy="43132"/>
            </a:xfrm>
            <a:prstGeom prst="rect">
              <a:avLst/>
            </a:prstGeom>
            <a:solidFill>
              <a:srgbClr val="E2231A">
                <a:alpha val="90196"/>
              </a:srgbClr>
            </a:solidFill>
          </p:spPr>
          <p:txBody>
            <a:bodyPr/>
            <a:lstStyle/>
            <a:p/>
          </p:txBody>
        </p:sp>
        <p:sp>
          <p:nvSpPr>
            <p:cNvPr id="28" name="rc28"/>
            <p:cNvSpPr/>
            <p:nvPr/>
          </p:nvSpPr>
          <p:spPr>
            <a:xfrm>
              <a:off x="2109053" y="4197736"/>
              <a:ext cx="239399" cy="14272"/>
            </a:xfrm>
            <a:prstGeom prst="rect">
              <a:avLst/>
            </a:prstGeom>
            <a:solidFill>
              <a:srgbClr val="E2231A">
                <a:alpha val="90196"/>
              </a:srgbClr>
            </a:solidFill>
          </p:spPr>
          <p:txBody>
            <a:bodyPr/>
            <a:lstStyle/>
            <a:p/>
          </p:txBody>
        </p:sp>
        <p:sp>
          <p:nvSpPr>
            <p:cNvPr id="29" name="rc29"/>
            <p:cNvSpPr/>
            <p:nvPr/>
          </p:nvSpPr>
          <p:spPr>
            <a:xfrm>
              <a:off x="2375052" y="4182862"/>
              <a:ext cx="239399" cy="29146"/>
            </a:xfrm>
            <a:prstGeom prst="rect">
              <a:avLst/>
            </a:prstGeom>
            <a:solidFill>
              <a:srgbClr val="E2231A">
                <a:alpha val="90196"/>
              </a:srgbClr>
            </a:solidFill>
          </p:spPr>
          <p:txBody>
            <a:bodyPr/>
            <a:lstStyle/>
            <a:p/>
          </p:txBody>
        </p:sp>
        <p:sp>
          <p:nvSpPr>
            <p:cNvPr id="30" name="rc30"/>
            <p:cNvSpPr/>
            <p:nvPr/>
          </p:nvSpPr>
          <p:spPr>
            <a:xfrm>
              <a:off x="2641052" y="4197368"/>
              <a:ext cx="239399" cy="14640"/>
            </a:xfrm>
            <a:prstGeom prst="rect">
              <a:avLst/>
            </a:prstGeom>
            <a:solidFill>
              <a:srgbClr val="E2231A">
                <a:alpha val="90196"/>
              </a:srgbClr>
            </a:solidFill>
          </p:spPr>
          <p:txBody>
            <a:bodyPr/>
            <a:lstStyle/>
            <a:p/>
          </p:txBody>
        </p:sp>
        <p:sp>
          <p:nvSpPr>
            <p:cNvPr id="31" name="rc31"/>
            <p:cNvSpPr/>
            <p:nvPr/>
          </p:nvSpPr>
          <p:spPr>
            <a:xfrm>
              <a:off x="2907052" y="4181542"/>
              <a:ext cx="239399" cy="30467"/>
            </a:xfrm>
            <a:prstGeom prst="rect">
              <a:avLst/>
            </a:prstGeom>
            <a:solidFill>
              <a:srgbClr val="E2231A">
                <a:alpha val="90196"/>
              </a:srgbClr>
            </a:solidFill>
          </p:spPr>
          <p:txBody>
            <a:bodyPr/>
            <a:lstStyle/>
            <a:p/>
          </p:txBody>
        </p:sp>
        <p:sp>
          <p:nvSpPr>
            <p:cNvPr id="32" name="rc32"/>
            <p:cNvSpPr/>
            <p:nvPr/>
          </p:nvSpPr>
          <p:spPr>
            <a:xfrm>
              <a:off x="3173051" y="4179109"/>
              <a:ext cx="239399" cy="32900"/>
            </a:xfrm>
            <a:prstGeom prst="rect">
              <a:avLst/>
            </a:prstGeom>
            <a:solidFill>
              <a:srgbClr val="E2231A">
                <a:alpha val="90196"/>
              </a:srgbClr>
            </a:solidFill>
          </p:spPr>
          <p:txBody>
            <a:bodyPr/>
            <a:lstStyle/>
            <a:p/>
          </p:txBody>
        </p:sp>
        <p:sp>
          <p:nvSpPr>
            <p:cNvPr id="33" name="rc33"/>
            <p:cNvSpPr/>
            <p:nvPr/>
          </p:nvSpPr>
          <p:spPr>
            <a:xfrm>
              <a:off x="3439051" y="4177148"/>
              <a:ext cx="239399" cy="34861"/>
            </a:xfrm>
            <a:prstGeom prst="rect">
              <a:avLst/>
            </a:prstGeom>
            <a:solidFill>
              <a:srgbClr val="E2231A">
                <a:alpha val="90196"/>
              </a:srgbClr>
            </a:solidFill>
          </p:spPr>
          <p:txBody>
            <a:bodyPr/>
            <a:lstStyle/>
            <a:p/>
          </p:txBody>
        </p:sp>
        <p:sp>
          <p:nvSpPr>
            <p:cNvPr id="34" name="rc34"/>
            <p:cNvSpPr/>
            <p:nvPr/>
          </p:nvSpPr>
          <p:spPr>
            <a:xfrm>
              <a:off x="3705050" y="4123330"/>
              <a:ext cx="239399" cy="88679"/>
            </a:xfrm>
            <a:prstGeom prst="rect">
              <a:avLst/>
            </a:prstGeom>
            <a:solidFill>
              <a:srgbClr val="E2231A">
                <a:alpha val="90196"/>
              </a:srgbClr>
            </a:solidFill>
          </p:spPr>
          <p:txBody>
            <a:bodyPr/>
            <a:lstStyle/>
            <a:p/>
          </p:txBody>
        </p:sp>
        <p:sp>
          <p:nvSpPr>
            <p:cNvPr id="35" name="rc35"/>
            <p:cNvSpPr/>
            <p:nvPr/>
          </p:nvSpPr>
          <p:spPr>
            <a:xfrm>
              <a:off x="3971050" y="4176993"/>
              <a:ext cx="239399" cy="35015"/>
            </a:xfrm>
            <a:prstGeom prst="rect">
              <a:avLst/>
            </a:prstGeom>
            <a:solidFill>
              <a:srgbClr val="E2231A">
                <a:alpha val="90196"/>
              </a:srgbClr>
            </a:solidFill>
          </p:spPr>
          <p:txBody>
            <a:bodyPr/>
            <a:lstStyle/>
            <a:p/>
          </p:txBody>
        </p:sp>
        <p:sp>
          <p:nvSpPr>
            <p:cNvPr id="36" name="rc36"/>
            <p:cNvSpPr/>
            <p:nvPr/>
          </p:nvSpPr>
          <p:spPr>
            <a:xfrm>
              <a:off x="4237050" y="4194615"/>
              <a:ext cx="239399" cy="17394"/>
            </a:xfrm>
            <a:prstGeom prst="rect">
              <a:avLst/>
            </a:prstGeom>
            <a:solidFill>
              <a:srgbClr val="E2231A">
                <a:alpha val="90196"/>
              </a:srgbClr>
            </a:solidFill>
          </p:spPr>
          <p:txBody>
            <a:bodyPr/>
            <a:lstStyle/>
            <a:p/>
          </p:txBody>
        </p:sp>
        <p:sp>
          <p:nvSpPr>
            <p:cNvPr id="37" name="rc37"/>
            <p:cNvSpPr/>
            <p:nvPr/>
          </p:nvSpPr>
          <p:spPr>
            <a:xfrm>
              <a:off x="4503049" y="4194295"/>
              <a:ext cx="239399" cy="17714"/>
            </a:xfrm>
            <a:prstGeom prst="rect">
              <a:avLst/>
            </a:prstGeom>
            <a:solidFill>
              <a:srgbClr val="E2231A">
                <a:alpha val="90196"/>
              </a:srgbClr>
            </a:solidFill>
          </p:spPr>
          <p:txBody>
            <a:bodyPr/>
            <a:lstStyle/>
            <a:p/>
          </p:txBody>
        </p:sp>
        <p:sp>
          <p:nvSpPr>
            <p:cNvPr id="38" name="rc38"/>
            <p:cNvSpPr/>
            <p:nvPr/>
          </p:nvSpPr>
          <p:spPr>
            <a:xfrm>
              <a:off x="4769049" y="4155407"/>
              <a:ext cx="239399" cy="56602"/>
            </a:xfrm>
            <a:prstGeom prst="rect">
              <a:avLst/>
            </a:prstGeom>
            <a:solidFill>
              <a:srgbClr val="E2231A">
                <a:alpha val="90196"/>
              </a:srgbClr>
            </a:solidFill>
          </p:spPr>
          <p:txBody>
            <a:bodyPr/>
            <a:lstStyle/>
            <a:p/>
          </p:txBody>
        </p:sp>
        <p:sp>
          <p:nvSpPr>
            <p:cNvPr id="39" name="rc39"/>
            <p:cNvSpPr/>
            <p:nvPr/>
          </p:nvSpPr>
          <p:spPr>
            <a:xfrm>
              <a:off x="5035049" y="4192084"/>
              <a:ext cx="239399" cy="19925"/>
            </a:xfrm>
            <a:prstGeom prst="rect">
              <a:avLst/>
            </a:prstGeom>
            <a:solidFill>
              <a:srgbClr val="E2231A">
                <a:alpha val="90196"/>
              </a:srgbClr>
            </a:solidFill>
          </p:spPr>
          <p:txBody>
            <a:bodyPr/>
            <a:lstStyle/>
            <a:p/>
          </p:txBody>
        </p:sp>
        <p:sp>
          <p:nvSpPr>
            <p:cNvPr id="40" name="rc40"/>
            <p:cNvSpPr/>
            <p:nvPr/>
          </p:nvSpPr>
          <p:spPr>
            <a:xfrm>
              <a:off x="5301048" y="4191595"/>
              <a:ext cx="239399" cy="20414"/>
            </a:xfrm>
            <a:prstGeom prst="rect">
              <a:avLst/>
            </a:prstGeom>
            <a:solidFill>
              <a:srgbClr val="E2231A">
                <a:alpha val="90196"/>
              </a:srgbClr>
            </a:solidFill>
          </p:spPr>
          <p:txBody>
            <a:bodyPr/>
            <a:lstStyle/>
            <a:p/>
          </p:txBody>
        </p:sp>
        <p:sp>
          <p:nvSpPr>
            <p:cNvPr id="41" name="rc41"/>
            <p:cNvSpPr/>
            <p:nvPr/>
          </p:nvSpPr>
          <p:spPr>
            <a:xfrm>
              <a:off x="5567048" y="4191626"/>
              <a:ext cx="239399" cy="20383"/>
            </a:xfrm>
            <a:prstGeom prst="rect">
              <a:avLst/>
            </a:prstGeom>
            <a:solidFill>
              <a:srgbClr val="E2231A">
                <a:alpha val="90196"/>
              </a:srgbClr>
            </a:solidFill>
          </p:spPr>
          <p:txBody>
            <a:bodyPr/>
            <a:lstStyle/>
            <a:p/>
          </p:txBody>
        </p:sp>
        <p:sp>
          <p:nvSpPr>
            <p:cNvPr id="42" name="rc42"/>
            <p:cNvSpPr/>
            <p:nvPr/>
          </p:nvSpPr>
          <p:spPr>
            <a:xfrm>
              <a:off x="5833047" y="4191538"/>
              <a:ext cx="239399" cy="20470"/>
            </a:xfrm>
            <a:prstGeom prst="rect">
              <a:avLst/>
            </a:prstGeom>
            <a:solidFill>
              <a:srgbClr val="E2231A">
                <a:alpha val="90196"/>
              </a:srgbClr>
            </a:solidFill>
          </p:spPr>
          <p:txBody>
            <a:bodyPr/>
            <a:lstStyle/>
            <a:p/>
          </p:txBody>
        </p:sp>
        <p:sp>
          <p:nvSpPr>
            <p:cNvPr id="43" name="rc43"/>
            <p:cNvSpPr/>
            <p:nvPr/>
          </p:nvSpPr>
          <p:spPr>
            <a:xfrm>
              <a:off x="6099047" y="4125721"/>
              <a:ext cx="239399" cy="86288"/>
            </a:xfrm>
            <a:prstGeom prst="rect">
              <a:avLst/>
            </a:prstGeom>
            <a:solidFill>
              <a:srgbClr val="E2231A">
                <a:alpha val="90196"/>
              </a:srgbClr>
            </a:solidFill>
          </p:spPr>
          <p:txBody>
            <a:bodyPr/>
            <a:lstStyle/>
            <a:p/>
          </p:txBody>
        </p:sp>
        <p:sp>
          <p:nvSpPr>
            <p:cNvPr id="44" name="rc44"/>
            <p:cNvSpPr/>
            <p:nvPr/>
          </p:nvSpPr>
          <p:spPr>
            <a:xfrm>
              <a:off x="6365047" y="4166738"/>
              <a:ext cx="239399" cy="45270"/>
            </a:xfrm>
            <a:prstGeom prst="rect">
              <a:avLst/>
            </a:prstGeom>
            <a:solidFill>
              <a:srgbClr val="E2231A">
                <a:alpha val="90196"/>
              </a:srgbClr>
            </a:solidFill>
          </p:spPr>
          <p:txBody>
            <a:bodyPr/>
            <a:lstStyle/>
            <a:p/>
          </p:txBody>
        </p:sp>
        <p:sp>
          <p:nvSpPr>
            <p:cNvPr id="45" name="rc45"/>
            <p:cNvSpPr/>
            <p:nvPr/>
          </p:nvSpPr>
          <p:spPr>
            <a:xfrm>
              <a:off x="6631046" y="4188080"/>
              <a:ext cx="239399" cy="23929"/>
            </a:xfrm>
            <a:prstGeom prst="rect">
              <a:avLst/>
            </a:prstGeom>
            <a:solidFill>
              <a:srgbClr val="E2231A">
                <a:alpha val="90196"/>
              </a:srgbClr>
            </a:solidFill>
          </p:spPr>
          <p:txBody>
            <a:bodyPr/>
            <a:lstStyle/>
            <a:p/>
          </p:txBody>
        </p:sp>
        <p:sp>
          <p:nvSpPr>
            <p:cNvPr id="46" name="rc46"/>
            <p:cNvSpPr/>
            <p:nvPr/>
          </p:nvSpPr>
          <p:spPr>
            <a:xfrm>
              <a:off x="6897046" y="4186824"/>
              <a:ext cx="239399" cy="25185"/>
            </a:xfrm>
            <a:prstGeom prst="rect">
              <a:avLst/>
            </a:prstGeom>
            <a:solidFill>
              <a:srgbClr val="E2231A">
                <a:alpha val="90196"/>
              </a:srgbClr>
            </a:solidFill>
          </p:spPr>
          <p:txBody>
            <a:bodyPr/>
            <a:lstStyle/>
            <a:p/>
          </p:txBody>
        </p:sp>
        <p:sp>
          <p:nvSpPr>
            <p:cNvPr id="47" name="rc47"/>
            <p:cNvSpPr/>
            <p:nvPr/>
          </p:nvSpPr>
          <p:spPr>
            <a:xfrm>
              <a:off x="7163045" y="4186226"/>
              <a:ext cx="239399" cy="25783"/>
            </a:xfrm>
            <a:prstGeom prst="rect">
              <a:avLst/>
            </a:prstGeom>
            <a:solidFill>
              <a:srgbClr val="E2231A">
                <a:alpha val="90196"/>
              </a:srgbClr>
            </a:solidFill>
          </p:spPr>
          <p:txBody>
            <a:bodyPr/>
            <a:lstStyle/>
            <a:p/>
          </p:txBody>
        </p:sp>
        <p:sp>
          <p:nvSpPr>
            <p:cNvPr id="48" name="rc48"/>
            <p:cNvSpPr/>
            <p:nvPr/>
          </p:nvSpPr>
          <p:spPr>
            <a:xfrm>
              <a:off x="7429045" y="4185756"/>
              <a:ext cx="239399" cy="26252"/>
            </a:xfrm>
            <a:prstGeom prst="rect">
              <a:avLst/>
            </a:prstGeom>
            <a:solidFill>
              <a:srgbClr val="E2231A">
                <a:alpha val="90196"/>
              </a:srgbClr>
            </a:solidFill>
          </p:spPr>
          <p:txBody>
            <a:bodyPr/>
            <a:lstStyle/>
            <a:p/>
          </p:txBody>
        </p:sp>
        <p:sp>
          <p:nvSpPr>
            <p:cNvPr id="49" name="rc49"/>
            <p:cNvSpPr/>
            <p:nvPr/>
          </p:nvSpPr>
          <p:spPr>
            <a:xfrm>
              <a:off x="7695045" y="4186178"/>
              <a:ext cx="239399" cy="25831"/>
            </a:xfrm>
            <a:prstGeom prst="rect">
              <a:avLst/>
            </a:prstGeom>
            <a:solidFill>
              <a:srgbClr val="E2231A">
                <a:alpha val="90196"/>
              </a:srgbClr>
            </a:solidFill>
          </p:spPr>
          <p:txBody>
            <a:bodyPr/>
            <a:lstStyle/>
            <a:p/>
          </p:txBody>
        </p:sp>
        <p:sp>
          <p:nvSpPr>
            <p:cNvPr id="50" name="rc50"/>
            <p:cNvSpPr/>
            <p:nvPr/>
          </p:nvSpPr>
          <p:spPr>
            <a:xfrm>
              <a:off x="7961044" y="4186675"/>
              <a:ext cx="239399" cy="25334"/>
            </a:xfrm>
            <a:prstGeom prst="rect">
              <a:avLst/>
            </a:prstGeom>
            <a:solidFill>
              <a:srgbClr val="E2231A">
                <a:alpha val="90196"/>
              </a:srgbClr>
            </a:solidFill>
          </p:spPr>
          <p:txBody>
            <a:bodyPr/>
            <a:lstStyle/>
            <a:p/>
          </p:txBody>
        </p:sp>
        <p:sp>
          <p:nvSpPr>
            <p:cNvPr id="51" name="rc51"/>
            <p:cNvSpPr/>
            <p:nvPr/>
          </p:nvSpPr>
          <p:spPr>
            <a:xfrm>
              <a:off x="1311054" y="4180573"/>
              <a:ext cx="239399" cy="16885"/>
            </a:xfrm>
            <a:prstGeom prst="rect">
              <a:avLst/>
            </a:prstGeom>
            <a:solidFill>
              <a:srgbClr val="B3B3B3">
                <a:alpha val="90196"/>
              </a:srgbClr>
            </a:solidFill>
          </p:spPr>
          <p:txBody>
            <a:bodyPr/>
            <a:lstStyle/>
            <a:p/>
          </p:txBody>
        </p:sp>
        <p:sp>
          <p:nvSpPr>
            <p:cNvPr id="52" name="rc52"/>
            <p:cNvSpPr/>
            <p:nvPr/>
          </p:nvSpPr>
          <p:spPr>
            <a:xfrm>
              <a:off x="1577053" y="4181983"/>
              <a:ext cx="239399" cy="15711"/>
            </a:xfrm>
            <a:prstGeom prst="rect">
              <a:avLst/>
            </a:prstGeom>
            <a:solidFill>
              <a:srgbClr val="B3B3B3">
                <a:alpha val="90196"/>
              </a:srgbClr>
            </a:solidFill>
          </p:spPr>
          <p:txBody>
            <a:bodyPr/>
            <a:lstStyle/>
            <a:p/>
          </p:txBody>
        </p:sp>
        <p:sp>
          <p:nvSpPr>
            <p:cNvPr id="53" name="rc53"/>
            <p:cNvSpPr/>
            <p:nvPr/>
          </p:nvSpPr>
          <p:spPr>
            <a:xfrm>
              <a:off x="1843053" y="4168534"/>
              <a:ext cx="239399" cy="342"/>
            </a:xfrm>
            <a:prstGeom prst="rect">
              <a:avLst/>
            </a:prstGeom>
            <a:solidFill>
              <a:srgbClr val="B3B3B3">
                <a:alpha val="90196"/>
              </a:srgbClr>
            </a:solidFill>
          </p:spPr>
          <p:txBody>
            <a:bodyPr/>
            <a:lstStyle/>
            <a:p/>
          </p:txBody>
        </p:sp>
        <p:sp>
          <p:nvSpPr>
            <p:cNvPr id="54" name="rc54"/>
            <p:cNvSpPr/>
            <p:nvPr/>
          </p:nvSpPr>
          <p:spPr>
            <a:xfrm>
              <a:off x="2109053" y="4183705"/>
              <a:ext cx="239399" cy="14031"/>
            </a:xfrm>
            <a:prstGeom prst="rect">
              <a:avLst/>
            </a:prstGeom>
            <a:solidFill>
              <a:srgbClr val="B3B3B3">
                <a:alpha val="90196"/>
              </a:srgbClr>
            </a:solidFill>
          </p:spPr>
          <p:txBody>
            <a:bodyPr/>
            <a:lstStyle/>
            <a:p/>
          </p:txBody>
        </p:sp>
        <p:sp>
          <p:nvSpPr>
            <p:cNvPr id="55" name="rc55"/>
            <p:cNvSpPr/>
            <p:nvPr/>
          </p:nvSpPr>
          <p:spPr>
            <a:xfrm>
              <a:off x="2641052" y="3929069"/>
              <a:ext cx="239399" cy="268299"/>
            </a:xfrm>
            <a:prstGeom prst="rect">
              <a:avLst/>
            </a:prstGeom>
            <a:solidFill>
              <a:srgbClr val="B3B3B3">
                <a:alpha val="90196"/>
              </a:srgbClr>
            </a:solidFill>
          </p:spPr>
          <p:txBody>
            <a:bodyPr/>
            <a:lstStyle/>
            <a:p/>
          </p:txBody>
        </p:sp>
        <p:sp>
          <p:nvSpPr>
            <p:cNvPr id="56" name="rc56"/>
            <p:cNvSpPr/>
            <p:nvPr/>
          </p:nvSpPr>
          <p:spPr>
            <a:xfrm>
              <a:off x="2907052" y="3679861"/>
              <a:ext cx="239399" cy="501680"/>
            </a:xfrm>
            <a:prstGeom prst="rect">
              <a:avLst/>
            </a:prstGeom>
            <a:solidFill>
              <a:srgbClr val="B3B3B3">
                <a:alpha val="90196"/>
              </a:srgbClr>
            </a:solidFill>
          </p:spPr>
          <p:txBody>
            <a:bodyPr/>
            <a:lstStyle/>
            <a:p/>
          </p:txBody>
        </p:sp>
        <p:sp>
          <p:nvSpPr>
            <p:cNvPr id="57" name="rc57"/>
            <p:cNvSpPr/>
            <p:nvPr/>
          </p:nvSpPr>
          <p:spPr>
            <a:xfrm>
              <a:off x="3173051" y="3425082"/>
              <a:ext cx="239399" cy="754027"/>
            </a:xfrm>
            <a:prstGeom prst="rect">
              <a:avLst/>
            </a:prstGeom>
            <a:solidFill>
              <a:srgbClr val="B3B3B3">
                <a:alpha val="90196"/>
              </a:srgbClr>
            </a:solidFill>
          </p:spPr>
          <p:txBody>
            <a:bodyPr/>
            <a:lstStyle/>
            <a:p/>
          </p:txBody>
        </p:sp>
        <p:sp>
          <p:nvSpPr>
            <p:cNvPr id="58" name="rc58"/>
            <p:cNvSpPr/>
            <p:nvPr/>
          </p:nvSpPr>
          <p:spPr>
            <a:xfrm>
              <a:off x="3439051" y="3175983"/>
              <a:ext cx="239399" cy="1001164"/>
            </a:xfrm>
            <a:prstGeom prst="rect">
              <a:avLst/>
            </a:prstGeom>
            <a:solidFill>
              <a:srgbClr val="B3B3B3">
                <a:alpha val="90196"/>
              </a:srgbClr>
            </a:solidFill>
          </p:spPr>
          <p:txBody>
            <a:bodyPr/>
            <a:lstStyle/>
            <a:p/>
          </p:txBody>
        </p:sp>
        <p:sp>
          <p:nvSpPr>
            <p:cNvPr id="59" name="rc59"/>
            <p:cNvSpPr/>
            <p:nvPr/>
          </p:nvSpPr>
          <p:spPr>
            <a:xfrm>
              <a:off x="3705050" y="2923049"/>
              <a:ext cx="239399" cy="1200280"/>
            </a:xfrm>
            <a:prstGeom prst="rect">
              <a:avLst/>
            </a:prstGeom>
            <a:solidFill>
              <a:srgbClr val="B3B3B3">
                <a:alpha val="90196"/>
              </a:srgbClr>
            </a:solidFill>
          </p:spPr>
          <p:txBody>
            <a:bodyPr/>
            <a:lstStyle/>
            <a:p/>
          </p:txBody>
        </p:sp>
        <p:sp>
          <p:nvSpPr>
            <p:cNvPr id="60" name="rc60"/>
            <p:cNvSpPr/>
            <p:nvPr/>
          </p:nvSpPr>
          <p:spPr>
            <a:xfrm>
              <a:off x="3971050" y="3561690"/>
              <a:ext cx="239399" cy="615303"/>
            </a:xfrm>
            <a:prstGeom prst="rect">
              <a:avLst/>
            </a:prstGeom>
            <a:solidFill>
              <a:srgbClr val="B3B3B3">
                <a:alpha val="90196"/>
              </a:srgbClr>
            </a:solidFill>
          </p:spPr>
          <p:txBody>
            <a:bodyPr/>
            <a:lstStyle/>
            <a:p/>
          </p:txBody>
        </p:sp>
        <p:sp>
          <p:nvSpPr>
            <p:cNvPr id="61" name="pl61"/>
            <p:cNvSpPr/>
            <p:nvPr/>
          </p:nvSpPr>
          <p:spPr>
            <a:xfrm>
              <a:off x="1430754" y="2085226"/>
              <a:ext cx="6649990" cy="85930"/>
            </a:xfrm>
            <a:custGeom>
              <a:avLst/>
              <a:pathLst>
                <a:path w="6649990" h="85930">
                  <a:moveTo>
                    <a:pt x="0" y="0"/>
                  </a:moveTo>
                  <a:lnTo>
                    <a:pt x="265999" y="0"/>
                  </a:lnTo>
                  <a:lnTo>
                    <a:pt x="531999" y="42965"/>
                  </a:lnTo>
                  <a:lnTo>
                    <a:pt x="797998" y="0"/>
                  </a:lnTo>
                  <a:lnTo>
                    <a:pt x="1063998" y="21482"/>
                  </a:lnTo>
                  <a:lnTo>
                    <a:pt x="1329998" y="0"/>
                  </a:lnTo>
                  <a:lnTo>
                    <a:pt x="1595997" y="21482"/>
                  </a:lnTo>
                  <a:lnTo>
                    <a:pt x="1861997" y="21482"/>
                  </a:lnTo>
                  <a:lnTo>
                    <a:pt x="2127996" y="21482"/>
                  </a:lnTo>
                  <a:lnTo>
                    <a:pt x="2393996" y="85930"/>
                  </a:lnTo>
                  <a:lnTo>
                    <a:pt x="2659996" y="21482"/>
                  </a:lnTo>
                  <a:lnTo>
                    <a:pt x="2925995" y="0"/>
                  </a:lnTo>
                  <a:lnTo>
                    <a:pt x="3191995" y="0"/>
                  </a:lnTo>
                  <a:lnTo>
                    <a:pt x="3457995" y="42965"/>
                  </a:lnTo>
                  <a:lnTo>
                    <a:pt x="3723994" y="0"/>
                  </a:lnTo>
                  <a:lnTo>
                    <a:pt x="3989994" y="0"/>
                  </a:lnTo>
                  <a:lnTo>
                    <a:pt x="4255993" y="0"/>
                  </a:lnTo>
                  <a:lnTo>
                    <a:pt x="4521993" y="0"/>
                  </a:lnTo>
                  <a:lnTo>
                    <a:pt x="4787993" y="64447"/>
                  </a:lnTo>
                  <a:lnTo>
                    <a:pt x="5053992" y="21482"/>
                  </a:lnTo>
                  <a:lnTo>
                    <a:pt x="5319992" y="0"/>
                  </a:lnTo>
                  <a:lnTo>
                    <a:pt x="5585991" y="0"/>
                  </a:lnTo>
                  <a:lnTo>
                    <a:pt x="5851991" y="0"/>
                  </a:lnTo>
                  <a:lnTo>
                    <a:pt x="6117991" y="0"/>
                  </a:lnTo>
                  <a:lnTo>
                    <a:pt x="6383990" y="0"/>
                  </a:lnTo>
                  <a:lnTo>
                    <a:pt x="6649990" y="0"/>
                  </a:lnTo>
                </a:path>
              </a:pathLst>
            </a:custGeom>
            <a:ln w="27101" cap="flat">
              <a:solidFill>
                <a:srgbClr val="3283FE">
                  <a:alpha val="100000"/>
                </a:srgbClr>
              </a:solidFill>
              <a:prstDash val="solid"/>
              <a:round/>
            </a:ln>
          </p:spPr>
          <p:txBody>
            <a:bodyPr/>
            <a:lstStyle/>
            <a:p/>
          </p:txBody>
        </p:sp>
        <p:sp>
          <p:nvSpPr>
            <p:cNvPr id="62" name="pl62"/>
            <p:cNvSpPr/>
            <p:nvPr/>
          </p:nvSpPr>
          <p:spPr>
            <a:xfrm>
              <a:off x="1430754" y="2085226"/>
              <a:ext cx="6649990" cy="1954922"/>
            </a:xfrm>
            <a:custGeom>
              <a:avLst/>
              <a:pathLst>
                <a:path w="6649990" h="1954922">
                  <a:moveTo>
                    <a:pt x="0" y="21482"/>
                  </a:moveTo>
                  <a:lnTo>
                    <a:pt x="265999" y="21482"/>
                  </a:lnTo>
                  <a:lnTo>
                    <a:pt x="531999" y="42965"/>
                  </a:lnTo>
                  <a:lnTo>
                    <a:pt x="797998" y="21482"/>
                  </a:lnTo>
                  <a:lnTo>
                    <a:pt x="1063998" y="0"/>
                  </a:lnTo>
                  <a:lnTo>
                    <a:pt x="1329998" y="386687"/>
                  </a:lnTo>
                  <a:lnTo>
                    <a:pt x="1595997" y="773375"/>
                  </a:lnTo>
                  <a:lnTo>
                    <a:pt x="1861997" y="1181546"/>
                  </a:lnTo>
                  <a:lnTo>
                    <a:pt x="2127996" y="1568234"/>
                  </a:lnTo>
                  <a:lnTo>
                    <a:pt x="2393996" y="1954922"/>
                  </a:lnTo>
                  <a:lnTo>
                    <a:pt x="2659996" y="966719"/>
                  </a:lnTo>
                  <a:lnTo>
                    <a:pt x="2925995" y="0"/>
                  </a:lnTo>
                  <a:lnTo>
                    <a:pt x="3191995" y="0"/>
                  </a:lnTo>
                  <a:lnTo>
                    <a:pt x="3457995" y="0"/>
                  </a:lnTo>
                  <a:lnTo>
                    <a:pt x="3723994" y="0"/>
                  </a:lnTo>
                  <a:lnTo>
                    <a:pt x="3989994" y="0"/>
                  </a:lnTo>
                  <a:lnTo>
                    <a:pt x="4255993" y="0"/>
                  </a:lnTo>
                  <a:lnTo>
                    <a:pt x="4521993" y="0"/>
                  </a:lnTo>
                  <a:lnTo>
                    <a:pt x="4787993" y="0"/>
                  </a:lnTo>
                  <a:lnTo>
                    <a:pt x="5053992" y="0"/>
                  </a:lnTo>
                  <a:lnTo>
                    <a:pt x="5319992" y="0"/>
                  </a:lnTo>
                  <a:lnTo>
                    <a:pt x="5585991" y="0"/>
                  </a:lnTo>
                  <a:lnTo>
                    <a:pt x="5851991" y="0"/>
                  </a:lnTo>
                  <a:lnTo>
                    <a:pt x="6117991" y="0"/>
                  </a:lnTo>
                  <a:lnTo>
                    <a:pt x="6383990" y="0"/>
                  </a:lnTo>
                  <a:lnTo>
                    <a:pt x="6649990" y="0"/>
                  </a:lnTo>
                </a:path>
              </a:pathLst>
            </a:custGeom>
            <a:ln w="27101" cap="flat">
              <a:solidFill>
                <a:srgbClr val="FFA500">
                  <a:alpha val="100000"/>
                </a:srgbClr>
              </a:solidFill>
              <a:prstDash val="solid"/>
              <a:round/>
            </a:ln>
          </p:spPr>
          <p:txBody>
            <a:bodyPr/>
            <a:lstStyle/>
            <a:p/>
          </p:txBody>
        </p:sp>
        <p:sp>
          <p:nvSpPr>
            <p:cNvPr id="63" name="tx63"/>
            <p:cNvSpPr/>
            <p:nvPr/>
          </p:nvSpPr>
          <p:spPr>
            <a:xfrm>
              <a:off x="1360416"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4" name="tx64"/>
            <p:cNvSpPr/>
            <p:nvPr/>
          </p:nvSpPr>
          <p:spPr>
            <a:xfrm>
              <a:off x="1360416"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5" name="tx65"/>
            <p:cNvSpPr/>
            <p:nvPr/>
          </p:nvSpPr>
          <p:spPr>
            <a:xfrm>
              <a:off x="2690414"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6" name="tx66"/>
            <p:cNvSpPr/>
            <p:nvPr/>
          </p:nvSpPr>
          <p:spPr>
            <a:xfrm>
              <a:off x="2690414"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67" name="tx67"/>
            <p:cNvSpPr/>
            <p:nvPr/>
          </p:nvSpPr>
          <p:spPr>
            <a:xfrm>
              <a:off x="402041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8" name="tx68"/>
            <p:cNvSpPr/>
            <p:nvPr/>
          </p:nvSpPr>
          <p:spPr>
            <a:xfrm>
              <a:off x="4020412"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69" name="tx69"/>
            <p:cNvSpPr/>
            <p:nvPr/>
          </p:nvSpPr>
          <p:spPr>
            <a:xfrm>
              <a:off x="535041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0" name="tx70"/>
            <p:cNvSpPr/>
            <p:nvPr/>
          </p:nvSpPr>
          <p:spPr>
            <a:xfrm>
              <a:off x="5350410"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1" name="tx71"/>
            <p:cNvSpPr/>
            <p:nvPr/>
          </p:nvSpPr>
          <p:spPr>
            <a:xfrm>
              <a:off x="641440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2" name="tx72"/>
            <p:cNvSpPr/>
            <p:nvPr/>
          </p:nvSpPr>
          <p:spPr>
            <a:xfrm>
              <a:off x="6414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3" name="tx73"/>
            <p:cNvSpPr/>
            <p:nvPr/>
          </p:nvSpPr>
          <p:spPr>
            <a:xfrm>
              <a:off x="6680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4" name="tx74"/>
            <p:cNvSpPr/>
            <p:nvPr/>
          </p:nvSpPr>
          <p:spPr>
            <a:xfrm>
              <a:off x="668040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5" name="tx75"/>
            <p:cNvSpPr/>
            <p:nvPr/>
          </p:nvSpPr>
          <p:spPr>
            <a:xfrm>
              <a:off x="6946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694640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7" name="tx77"/>
            <p:cNvSpPr/>
            <p:nvPr/>
          </p:nvSpPr>
          <p:spPr>
            <a:xfrm>
              <a:off x="7212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8" name="tx78"/>
            <p:cNvSpPr/>
            <p:nvPr/>
          </p:nvSpPr>
          <p:spPr>
            <a:xfrm>
              <a:off x="7212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9" name="tx79"/>
            <p:cNvSpPr/>
            <p:nvPr/>
          </p:nvSpPr>
          <p:spPr>
            <a:xfrm>
              <a:off x="7478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0" name="tx80"/>
            <p:cNvSpPr/>
            <p:nvPr/>
          </p:nvSpPr>
          <p:spPr>
            <a:xfrm>
              <a:off x="7478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1" name="tx81"/>
            <p:cNvSpPr/>
            <p:nvPr/>
          </p:nvSpPr>
          <p:spPr>
            <a:xfrm>
              <a:off x="7744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2" name="tx82"/>
            <p:cNvSpPr/>
            <p:nvPr/>
          </p:nvSpPr>
          <p:spPr>
            <a:xfrm>
              <a:off x="7744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3" name="tx83"/>
            <p:cNvSpPr/>
            <p:nvPr/>
          </p:nvSpPr>
          <p:spPr>
            <a:xfrm>
              <a:off x="8010406"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4" name="tx84"/>
            <p:cNvSpPr/>
            <p:nvPr/>
          </p:nvSpPr>
          <p:spPr>
            <a:xfrm>
              <a:off x="8010406"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5" name="tx85"/>
            <p:cNvSpPr/>
            <p:nvPr/>
          </p:nvSpPr>
          <p:spPr>
            <a:xfrm>
              <a:off x="1400609" y="416567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6" name="tx86"/>
            <p:cNvSpPr/>
            <p:nvPr/>
          </p:nvSpPr>
          <p:spPr>
            <a:xfrm>
              <a:off x="2730607" y="41656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7" name="tx87"/>
            <p:cNvSpPr/>
            <p:nvPr/>
          </p:nvSpPr>
          <p:spPr>
            <a:xfrm>
              <a:off x="4030460" y="41553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8" name="tx88"/>
            <p:cNvSpPr/>
            <p:nvPr/>
          </p:nvSpPr>
          <p:spPr>
            <a:xfrm>
              <a:off x="5390603" y="41640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89" name="tx89"/>
            <p:cNvSpPr/>
            <p:nvPr/>
          </p:nvSpPr>
          <p:spPr>
            <a:xfrm>
              <a:off x="6424457" y="41489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6720601" y="41596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91" name="tx91"/>
            <p:cNvSpPr/>
            <p:nvPr/>
          </p:nvSpPr>
          <p:spPr>
            <a:xfrm>
              <a:off x="6986601" y="41589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2" name="tx92"/>
            <p:cNvSpPr/>
            <p:nvPr/>
          </p:nvSpPr>
          <p:spPr>
            <a:xfrm>
              <a:off x="7252600" y="41586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3" name="tx93"/>
            <p:cNvSpPr/>
            <p:nvPr/>
          </p:nvSpPr>
          <p:spPr>
            <a:xfrm>
              <a:off x="7518600" y="41584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4" name="tx94"/>
            <p:cNvSpPr/>
            <p:nvPr/>
          </p:nvSpPr>
          <p:spPr>
            <a:xfrm>
              <a:off x="7784600" y="41586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5" name="tx95"/>
            <p:cNvSpPr/>
            <p:nvPr/>
          </p:nvSpPr>
          <p:spPr>
            <a:xfrm>
              <a:off x="8050599" y="41589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6" name="tx96"/>
            <p:cNvSpPr/>
            <p:nvPr/>
          </p:nvSpPr>
          <p:spPr>
            <a:xfrm>
              <a:off x="1400609" y="41485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7" name="tx97"/>
            <p:cNvSpPr/>
            <p:nvPr/>
          </p:nvSpPr>
          <p:spPr>
            <a:xfrm>
              <a:off x="2700462" y="4022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98" name="tx98"/>
            <p:cNvSpPr/>
            <p:nvPr/>
          </p:nvSpPr>
          <p:spPr>
            <a:xfrm>
              <a:off x="4000315" y="38289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99" name="tx99"/>
            <p:cNvSpPr/>
            <p:nvPr/>
          </p:nvSpPr>
          <p:spPr>
            <a:xfrm>
              <a:off x="1376493" y="407552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0" name="tx100"/>
            <p:cNvSpPr/>
            <p:nvPr/>
          </p:nvSpPr>
          <p:spPr>
            <a:xfrm>
              <a:off x="2679361" y="382283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101</a:t>
              </a:r>
            </a:p>
          </p:txBody>
        </p:sp>
        <p:sp>
          <p:nvSpPr>
            <p:cNvPr id="101" name="tx101"/>
            <p:cNvSpPr/>
            <p:nvPr/>
          </p:nvSpPr>
          <p:spPr>
            <a:xfrm>
              <a:off x="4009359" y="345540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232</a:t>
              </a:r>
            </a:p>
          </p:txBody>
        </p:sp>
        <p:sp>
          <p:nvSpPr>
            <p:cNvPr id="102" name="tx102"/>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3" name="tx103"/>
            <p:cNvSpPr/>
            <p:nvPr/>
          </p:nvSpPr>
          <p:spPr>
            <a:xfrm>
              <a:off x="577692" y="359797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4" name="tx104"/>
            <p:cNvSpPr/>
            <p:nvPr/>
          </p:nvSpPr>
          <p:spPr>
            <a:xfrm>
              <a:off x="577692" y="30360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5" name="tx105"/>
            <p:cNvSpPr/>
            <p:nvPr/>
          </p:nvSpPr>
          <p:spPr>
            <a:xfrm>
              <a:off x="577692" y="24741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06" name="tx106"/>
            <p:cNvSpPr/>
            <p:nvPr/>
          </p:nvSpPr>
          <p:spPr>
            <a:xfrm>
              <a:off x="577692" y="191222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07" name="tx10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3" name="tx12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5" name="pl125"/>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6" name="pl126"/>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7" name="tx127"/>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8" name="tx128"/>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9" name="rc129"/>
            <p:cNvSpPr/>
            <p:nvPr/>
          </p:nvSpPr>
          <p:spPr>
            <a:xfrm>
              <a:off x="4686533" y="5080163"/>
              <a:ext cx="201456" cy="201456"/>
            </a:xfrm>
            <a:prstGeom prst="rect">
              <a:avLst/>
            </a:prstGeom>
            <a:solidFill>
              <a:srgbClr val="E2231A">
                <a:alpha val="90196"/>
              </a:srgbClr>
            </a:solidFill>
          </p:spPr>
          <p:txBody>
            <a:bodyPr/>
            <a:lstStyle/>
            <a:p/>
          </p:txBody>
        </p:sp>
        <p:sp>
          <p:nvSpPr>
            <p:cNvPr id="130" name="rc130"/>
            <p:cNvSpPr/>
            <p:nvPr/>
          </p:nvSpPr>
          <p:spPr>
            <a:xfrm>
              <a:off x="5650692" y="5080163"/>
              <a:ext cx="201456" cy="201456"/>
            </a:xfrm>
            <a:prstGeom prst="rect">
              <a:avLst/>
            </a:prstGeom>
            <a:solidFill>
              <a:srgbClr val="B3B3B3">
                <a:alpha val="90196"/>
              </a:srgbClr>
            </a:solidFill>
          </p:spPr>
          <p:txBody>
            <a:bodyPr/>
            <a:lstStyle/>
            <a:p/>
          </p:txBody>
        </p:sp>
        <p:sp>
          <p:nvSpPr>
            <p:cNvPr id="131" name="tx131"/>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2" name="tx132"/>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3" name="tx133"/>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4" name="tx134"/>
            <p:cNvSpPr/>
            <p:nvPr/>
          </p:nvSpPr>
          <p:spPr>
            <a:xfrm>
              <a:off x="966584" y="1594448"/>
              <a:ext cx="172412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Uzbekistan, 2000-2025</a:t>
              </a:r>
            </a:p>
          </p:txBody>
        </p:sp>
        <p:sp>
          <p:nvSpPr>
            <p:cNvPr id="135" name="pl135"/>
            <p:cNvSpPr/>
            <p:nvPr/>
          </p:nvSpPr>
          <p:spPr>
            <a:xfrm>
              <a:off x="23799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5178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66556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4488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5867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7245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11054" y="5840557"/>
              <a:ext cx="6889390" cy="124062"/>
            </a:xfrm>
            <a:prstGeom prst="rect">
              <a:avLst/>
            </a:prstGeom>
            <a:solidFill>
              <a:srgbClr val="E2231A">
                <a:alpha val="100000"/>
              </a:srgbClr>
            </a:solidFill>
          </p:spPr>
          <p:txBody>
            <a:bodyPr/>
            <a:lstStyle/>
            <a:p/>
          </p:txBody>
        </p:sp>
        <p:sp>
          <p:nvSpPr>
            <p:cNvPr id="146" name="rc146"/>
            <p:cNvSpPr/>
            <p:nvPr/>
          </p:nvSpPr>
          <p:spPr>
            <a:xfrm>
              <a:off x="1311054" y="5685479"/>
              <a:ext cx="3931052" cy="124062"/>
            </a:xfrm>
            <a:prstGeom prst="rect">
              <a:avLst/>
            </a:prstGeom>
            <a:solidFill>
              <a:srgbClr val="E2231A">
                <a:alpha val="100000"/>
              </a:srgbClr>
            </a:solidFill>
          </p:spPr>
          <p:txBody>
            <a:bodyPr/>
            <a:lstStyle/>
            <a:p/>
          </p:txBody>
        </p:sp>
        <p:sp>
          <p:nvSpPr>
            <p:cNvPr id="147" name="rc147"/>
            <p:cNvSpPr/>
            <p:nvPr/>
          </p:nvSpPr>
          <p:spPr>
            <a:xfrm>
              <a:off x="1311054" y="5530401"/>
              <a:ext cx="3855373" cy="124062"/>
            </a:xfrm>
            <a:prstGeom prst="rect">
              <a:avLst/>
            </a:prstGeom>
            <a:solidFill>
              <a:srgbClr val="E2231A">
                <a:alpha val="100000"/>
              </a:srgbClr>
            </a:solidFill>
          </p:spPr>
          <p:txBody>
            <a:bodyPr/>
            <a:lstStyle/>
            <a:p/>
          </p:txBody>
        </p:sp>
        <p:sp>
          <p:nvSpPr>
            <p:cNvPr id="148" name="tx148"/>
            <p:cNvSpPr/>
            <p:nvPr/>
          </p:nvSpPr>
          <p:spPr>
            <a:xfrm>
              <a:off x="464322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16.1</a:t>
              </a:r>
            </a:p>
          </p:txBody>
        </p:sp>
        <p:sp>
          <p:nvSpPr>
            <p:cNvPr id="149" name="tx149"/>
            <p:cNvSpPr/>
            <p:nvPr/>
          </p:nvSpPr>
          <p:spPr>
            <a:xfrm>
              <a:off x="319620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9.2</a:t>
              </a:r>
            </a:p>
          </p:txBody>
        </p:sp>
        <p:sp>
          <p:nvSpPr>
            <p:cNvPr id="150" name="tx150"/>
            <p:cNvSpPr/>
            <p:nvPr/>
          </p:nvSpPr>
          <p:spPr>
            <a:xfrm>
              <a:off x="3206586" y="5549296"/>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a:t>
              </a:r>
            </a:p>
          </p:txBody>
        </p:sp>
        <p:sp>
          <p:nvSpPr>
            <p:cNvPr id="151" name="tx151"/>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5" name="tx155"/>
            <p:cNvSpPr/>
            <p:nvPr/>
          </p:nvSpPr>
          <p:spPr>
            <a:xfrm>
              <a:off x="3363453"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56" name="tx156"/>
            <p:cNvSpPr/>
            <p:nvPr/>
          </p:nvSpPr>
          <p:spPr>
            <a:xfrm>
              <a:off x="546244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7" name="tx157"/>
            <p:cNvSpPr/>
            <p:nvPr/>
          </p:nvSpPr>
          <p:spPr>
            <a:xfrm>
              <a:off x="760027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58" name="tx158"/>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9" name="tx15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0" name="tx16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98%.
9,000 children missed their routine first dose of measles vaccine.
MCV2 is typically administered to children between 18 months and five years old. MCV2 coverage remained constant at 99% in 2025.</a:t>
            </a:r>
          </a:p>
        </p:txBody>
      </p:sp>
      <p:sp>
        <p:nvSpPr>
          <p:cNvPr id="1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9,000 children without any protection against measles. MCV2 coverage also remained constant at 99%</a:t>
            </a:r>
          </a:p>
        </p:txBody>
      </p:sp>
      <p:grpSp xmlns:pic="http://schemas.openxmlformats.org/drawingml/2006/picture">
        <p:nvGrpSpPr>
          <p:cNvPr id="163" name=""/>
          <p:cNvGrpSpPr/>
          <p:nvPr/>
        </p:nvGrpSpPr>
        <p:grpSpPr>
          <a:xfrm>
            <a:off x="292608" y="1097280"/>
            <a:ext cx="8595360" cy="28575"/>
            <a:chOff x="292608" y="1097280"/>
            <a:chExt cx="8595360" cy="28575"/>
          </a:xfrm>
        </p:grpSpPr>
        <p:sp>
          <p:nvSpPr>
            <p:cNvPr id="16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
            </a:xfrm>
            <a:custGeom>
              <a:avLst/>
              <a:pathLst>
                <a:path w="3397293" h="87485">
                  <a:moveTo>
                    <a:pt x="0" y="0"/>
                  </a:moveTo>
                  <a:lnTo>
                    <a:pt x="135891" y="0"/>
                  </a:lnTo>
                  <a:lnTo>
                    <a:pt x="271783" y="43742"/>
                  </a:lnTo>
                  <a:lnTo>
                    <a:pt x="407675" y="0"/>
                  </a:lnTo>
                  <a:lnTo>
                    <a:pt x="543566" y="21871"/>
                  </a:lnTo>
                  <a:lnTo>
                    <a:pt x="679458" y="0"/>
                  </a:lnTo>
                  <a:lnTo>
                    <a:pt x="815350" y="21871"/>
                  </a:lnTo>
                  <a:lnTo>
                    <a:pt x="951242" y="21871"/>
                  </a:lnTo>
                  <a:lnTo>
                    <a:pt x="1087133" y="21871"/>
                  </a:lnTo>
                  <a:lnTo>
                    <a:pt x="1223025" y="87485"/>
                  </a:lnTo>
                  <a:lnTo>
                    <a:pt x="1358917" y="21871"/>
                  </a:lnTo>
                  <a:lnTo>
                    <a:pt x="1494809" y="0"/>
                  </a:lnTo>
                  <a:lnTo>
                    <a:pt x="1630700" y="0"/>
                  </a:lnTo>
                  <a:lnTo>
                    <a:pt x="1766592" y="43742"/>
                  </a:lnTo>
                  <a:lnTo>
                    <a:pt x="1902484" y="0"/>
                  </a:lnTo>
                  <a:lnTo>
                    <a:pt x="2038375" y="0"/>
                  </a:lnTo>
                  <a:lnTo>
                    <a:pt x="2174267" y="0"/>
                  </a:lnTo>
                  <a:lnTo>
                    <a:pt x="2310159" y="0"/>
                  </a:lnTo>
                  <a:lnTo>
                    <a:pt x="2446051" y="65614"/>
                  </a:lnTo>
                  <a:lnTo>
                    <a:pt x="2581942" y="21871"/>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
            </a:xfrm>
            <a:custGeom>
              <a:avLst/>
              <a:pathLst>
                <a:path w="3397293" h="87485">
                  <a:moveTo>
                    <a:pt x="0" y="0"/>
                  </a:moveTo>
                  <a:lnTo>
                    <a:pt x="135891" y="0"/>
                  </a:lnTo>
                  <a:lnTo>
                    <a:pt x="271783" y="43742"/>
                  </a:lnTo>
                  <a:lnTo>
                    <a:pt x="407675" y="0"/>
                  </a:lnTo>
                  <a:lnTo>
                    <a:pt x="543566" y="21871"/>
                  </a:lnTo>
                  <a:lnTo>
                    <a:pt x="679458" y="0"/>
                  </a:lnTo>
                  <a:lnTo>
                    <a:pt x="815350" y="21871"/>
                  </a:lnTo>
                  <a:lnTo>
                    <a:pt x="951242" y="21871"/>
                  </a:lnTo>
                  <a:lnTo>
                    <a:pt x="1087133" y="21871"/>
                  </a:lnTo>
                  <a:lnTo>
                    <a:pt x="1223025" y="87485"/>
                  </a:lnTo>
                  <a:lnTo>
                    <a:pt x="1358917" y="21871"/>
                  </a:lnTo>
                  <a:lnTo>
                    <a:pt x="1494809" y="0"/>
                  </a:lnTo>
                  <a:lnTo>
                    <a:pt x="1630700" y="0"/>
                  </a:lnTo>
                  <a:lnTo>
                    <a:pt x="1766592" y="43742"/>
                  </a:lnTo>
                  <a:lnTo>
                    <a:pt x="1902484" y="0"/>
                  </a:lnTo>
                  <a:lnTo>
                    <a:pt x="2038375" y="0"/>
                  </a:lnTo>
                  <a:lnTo>
                    <a:pt x="2174267" y="0"/>
                  </a:lnTo>
                  <a:lnTo>
                    <a:pt x="2310159" y="0"/>
                  </a:lnTo>
                  <a:lnTo>
                    <a:pt x="2446051" y="65614"/>
                  </a:lnTo>
                  <a:lnTo>
                    <a:pt x="2581942" y="21871"/>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
            </a:xfrm>
            <a:custGeom>
              <a:avLst/>
              <a:pathLst>
                <a:path w="3397293" h="87485">
                  <a:moveTo>
                    <a:pt x="0" y="0"/>
                  </a:moveTo>
                  <a:lnTo>
                    <a:pt x="135891" y="0"/>
                  </a:lnTo>
                  <a:lnTo>
                    <a:pt x="271783" y="43742"/>
                  </a:lnTo>
                  <a:lnTo>
                    <a:pt x="407675" y="0"/>
                  </a:lnTo>
                  <a:lnTo>
                    <a:pt x="543566" y="21871"/>
                  </a:lnTo>
                  <a:lnTo>
                    <a:pt x="679458" y="0"/>
                  </a:lnTo>
                  <a:lnTo>
                    <a:pt x="815350" y="21871"/>
                  </a:lnTo>
                  <a:lnTo>
                    <a:pt x="951242" y="21871"/>
                  </a:lnTo>
                  <a:lnTo>
                    <a:pt x="1087133" y="21871"/>
                  </a:lnTo>
                  <a:lnTo>
                    <a:pt x="1223025" y="87485"/>
                  </a:lnTo>
                  <a:lnTo>
                    <a:pt x="1358917" y="21871"/>
                  </a:lnTo>
                  <a:lnTo>
                    <a:pt x="1494809" y="0"/>
                  </a:lnTo>
                  <a:lnTo>
                    <a:pt x="1630700" y="0"/>
                  </a:lnTo>
                  <a:lnTo>
                    <a:pt x="1766592" y="43742"/>
                  </a:lnTo>
                  <a:lnTo>
                    <a:pt x="1902484" y="0"/>
                  </a:lnTo>
                  <a:lnTo>
                    <a:pt x="2038375" y="0"/>
                  </a:lnTo>
                  <a:lnTo>
                    <a:pt x="2174267" y="0"/>
                  </a:lnTo>
                  <a:lnTo>
                    <a:pt x="2310159" y="0"/>
                  </a:lnTo>
                  <a:lnTo>
                    <a:pt x="2446051" y="65614"/>
                  </a:lnTo>
                  <a:lnTo>
                    <a:pt x="2581942" y="21871"/>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8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8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659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90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3991" y="4990675"/>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60" name="tx60"/>
            <p:cNvSpPr/>
            <p:nvPr/>
          </p:nvSpPr>
          <p:spPr>
            <a:xfrm>
              <a:off x="29136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6145"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47230" y="1403693"/>
              <a:ext cx="27447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Uzbekistan,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747413"/>
              <a:ext cx="3397293" cy="328070"/>
            </a:xfrm>
            <a:custGeom>
              <a:avLst/>
              <a:pathLst>
                <a:path w="3397293" h="328070">
                  <a:moveTo>
                    <a:pt x="0" y="0"/>
                  </a:moveTo>
                  <a:lnTo>
                    <a:pt x="135891" y="0"/>
                  </a:lnTo>
                  <a:lnTo>
                    <a:pt x="271783" y="164035"/>
                  </a:lnTo>
                  <a:lnTo>
                    <a:pt x="407675" y="0"/>
                  </a:lnTo>
                  <a:lnTo>
                    <a:pt x="543566" y="82017"/>
                  </a:lnTo>
                  <a:lnTo>
                    <a:pt x="679458" y="0"/>
                  </a:lnTo>
                  <a:lnTo>
                    <a:pt x="815350" y="82017"/>
                  </a:lnTo>
                  <a:lnTo>
                    <a:pt x="951242" y="82017"/>
                  </a:lnTo>
                  <a:lnTo>
                    <a:pt x="1087133" y="82017"/>
                  </a:lnTo>
                  <a:lnTo>
                    <a:pt x="1223025" y="328070"/>
                  </a:lnTo>
                  <a:lnTo>
                    <a:pt x="1358917" y="82017"/>
                  </a:lnTo>
                  <a:lnTo>
                    <a:pt x="1494809" y="0"/>
                  </a:lnTo>
                  <a:lnTo>
                    <a:pt x="1630700" y="0"/>
                  </a:lnTo>
                  <a:lnTo>
                    <a:pt x="1766592" y="164035"/>
                  </a:lnTo>
                  <a:lnTo>
                    <a:pt x="1902484" y="0"/>
                  </a:lnTo>
                  <a:lnTo>
                    <a:pt x="2038375" y="0"/>
                  </a:lnTo>
                  <a:lnTo>
                    <a:pt x="2174267" y="0"/>
                  </a:lnTo>
                  <a:lnTo>
                    <a:pt x="2310159" y="0"/>
                  </a:lnTo>
                  <a:lnTo>
                    <a:pt x="2446051" y="246052"/>
                  </a:lnTo>
                  <a:lnTo>
                    <a:pt x="2581942" y="82017"/>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583378"/>
              <a:ext cx="3397293" cy="656140"/>
            </a:xfrm>
            <a:custGeom>
              <a:avLst/>
              <a:pathLst>
                <a:path w="3397293" h="656140">
                  <a:moveTo>
                    <a:pt x="0" y="328070"/>
                  </a:moveTo>
                  <a:lnTo>
                    <a:pt x="135891" y="246052"/>
                  </a:lnTo>
                  <a:lnTo>
                    <a:pt x="271783" y="492105"/>
                  </a:lnTo>
                  <a:lnTo>
                    <a:pt x="407675" y="656140"/>
                  </a:lnTo>
                  <a:lnTo>
                    <a:pt x="543566" y="492105"/>
                  </a:lnTo>
                  <a:lnTo>
                    <a:pt x="679458" y="164035"/>
                  </a:lnTo>
                  <a:lnTo>
                    <a:pt x="815350" y="82017"/>
                  </a:lnTo>
                  <a:lnTo>
                    <a:pt x="951242" y="0"/>
                  </a:lnTo>
                  <a:lnTo>
                    <a:pt x="1087133" y="0"/>
                  </a:lnTo>
                  <a:lnTo>
                    <a:pt x="1223025" y="246052"/>
                  </a:lnTo>
                  <a:lnTo>
                    <a:pt x="1358917" y="328070"/>
                  </a:lnTo>
                  <a:lnTo>
                    <a:pt x="1494809" y="246052"/>
                  </a:lnTo>
                  <a:lnTo>
                    <a:pt x="1630700" y="164035"/>
                  </a:lnTo>
                  <a:lnTo>
                    <a:pt x="1766592" y="164035"/>
                  </a:lnTo>
                  <a:lnTo>
                    <a:pt x="1902484" y="410087"/>
                  </a:lnTo>
                  <a:lnTo>
                    <a:pt x="2038375" y="410087"/>
                  </a:lnTo>
                  <a:lnTo>
                    <a:pt x="2174267" y="574122"/>
                  </a:lnTo>
                  <a:lnTo>
                    <a:pt x="2310159" y="246052"/>
                  </a:lnTo>
                  <a:lnTo>
                    <a:pt x="2446051" y="328070"/>
                  </a:lnTo>
                  <a:lnTo>
                    <a:pt x="2581942" y="246052"/>
                  </a:lnTo>
                  <a:lnTo>
                    <a:pt x="2717834" y="574122"/>
                  </a:lnTo>
                  <a:lnTo>
                    <a:pt x="2853726" y="492105"/>
                  </a:lnTo>
                  <a:lnTo>
                    <a:pt x="2989618" y="574122"/>
                  </a:lnTo>
                  <a:lnTo>
                    <a:pt x="3125509" y="492105"/>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747413"/>
              <a:ext cx="3397293" cy="328070"/>
            </a:xfrm>
            <a:custGeom>
              <a:avLst/>
              <a:pathLst>
                <a:path w="3397293" h="328070">
                  <a:moveTo>
                    <a:pt x="0" y="0"/>
                  </a:moveTo>
                  <a:lnTo>
                    <a:pt x="135891" y="0"/>
                  </a:lnTo>
                  <a:lnTo>
                    <a:pt x="271783" y="164035"/>
                  </a:lnTo>
                  <a:lnTo>
                    <a:pt x="407675" y="0"/>
                  </a:lnTo>
                  <a:lnTo>
                    <a:pt x="543566" y="82017"/>
                  </a:lnTo>
                  <a:lnTo>
                    <a:pt x="679458" y="0"/>
                  </a:lnTo>
                  <a:lnTo>
                    <a:pt x="815350" y="82017"/>
                  </a:lnTo>
                  <a:lnTo>
                    <a:pt x="951242" y="82017"/>
                  </a:lnTo>
                  <a:lnTo>
                    <a:pt x="1087133" y="82017"/>
                  </a:lnTo>
                  <a:lnTo>
                    <a:pt x="1223025" y="328070"/>
                  </a:lnTo>
                  <a:lnTo>
                    <a:pt x="1358917" y="82017"/>
                  </a:lnTo>
                  <a:lnTo>
                    <a:pt x="1494809" y="0"/>
                  </a:lnTo>
                  <a:lnTo>
                    <a:pt x="1630700" y="0"/>
                  </a:lnTo>
                  <a:lnTo>
                    <a:pt x="1766592" y="164035"/>
                  </a:lnTo>
                  <a:lnTo>
                    <a:pt x="1902484" y="0"/>
                  </a:lnTo>
                  <a:lnTo>
                    <a:pt x="2038375" y="0"/>
                  </a:lnTo>
                  <a:lnTo>
                    <a:pt x="2174267" y="0"/>
                  </a:lnTo>
                  <a:lnTo>
                    <a:pt x="2310159" y="0"/>
                  </a:lnTo>
                  <a:lnTo>
                    <a:pt x="2446051" y="246052"/>
                  </a:lnTo>
                  <a:lnTo>
                    <a:pt x="2581942" y="82017"/>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747413"/>
              <a:ext cx="3397293" cy="328070"/>
            </a:xfrm>
            <a:custGeom>
              <a:avLst/>
              <a:pathLst>
                <a:path w="3397293" h="328070">
                  <a:moveTo>
                    <a:pt x="0" y="0"/>
                  </a:moveTo>
                  <a:lnTo>
                    <a:pt x="135891" y="0"/>
                  </a:lnTo>
                  <a:lnTo>
                    <a:pt x="271783" y="164035"/>
                  </a:lnTo>
                  <a:lnTo>
                    <a:pt x="407675" y="0"/>
                  </a:lnTo>
                  <a:lnTo>
                    <a:pt x="543566" y="82017"/>
                  </a:lnTo>
                  <a:lnTo>
                    <a:pt x="679458" y="0"/>
                  </a:lnTo>
                  <a:lnTo>
                    <a:pt x="815350" y="82017"/>
                  </a:lnTo>
                  <a:lnTo>
                    <a:pt x="951242" y="82017"/>
                  </a:lnTo>
                  <a:lnTo>
                    <a:pt x="1087133" y="82017"/>
                  </a:lnTo>
                  <a:lnTo>
                    <a:pt x="1223025" y="328070"/>
                  </a:lnTo>
                  <a:lnTo>
                    <a:pt x="1358917" y="82017"/>
                  </a:lnTo>
                  <a:lnTo>
                    <a:pt x="1494809" y="0"/>
                  </a:lnTo>
                  <a:lnTo>
                    <a:pt x="1630700" y="0"/>
                  </a:lnTo>
                  <a:lnTo>
                    <a:pt x="1766592" y="164035"/>
                  </a:lnTo>
                  <a:lnTo>
                    <a:pt x="1902484" y="0"/>
                  </a:lnTo>
                  <a:lnTo>
                    <a:pt x="2038375" y="0"/>
                  </a:lnTo>
                  <a:lnTo>
                    <a:pt x="2174267" y="0"/>
                  </a:lnTo>
                  <a:lnTo>
                    <a:pt x="2310159" y="0"/>
                  </a:lnTo>
                  <a:lnTo>
                    <a:pt x="2446051" y="246052"/>
                  </a:lnTo>
                  <a:lnTo>
                    <a:pt x="2581942" y="82017"/>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407519"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086977"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804812"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32004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135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5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632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257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690" y="4990675"/>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123" name="tx123"/>
            <p:cNvSpPr/>
            <p:nvPr/>
          </p:nvSpPr>
          <p:spPr>
            <a:xfrm>
              <a:off x="723038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92844"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4531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7250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99703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5891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610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1330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E2231A">
                <a:alpha val="80000"/>
              </a:srgbClr>
            </a:solidFill>
          </p:spPr>
          <p:txBody>
            <a:bodyPr/>
            <a:lstStyle/>
            <a:p/>
          </p:txBody>
        </p:sp>
        <p:sp>
          <p:nvSpPr>
            <p:cNvPr id="137" name="rc137"/>
            <p:cNvSpPr/>
            <p:nvPr/>
          </p:nvSpPr>
          <p:spPr>
            <a:xfrm>
              <a:off x="1317178" y="5743865"/>
              <a:ext cx="4177649" cy="114824"/>
            </a:xfrm>
            <a:prstGeom prst="rect">
              <a:avLst/>
            </a:prstGeom>
            <a:solidFill>
              <a:srgbClr val="E2231A">
                <a:alpha val="80000"/>
              </a:srgbClr>
            </a:solidFill>
          </p:spPr>
          <p:txBody>
            <a:bodyPr/>
            <a:lstStyle/>
            <a:p/>
          </p:txBody>
        </p:sp>
        <p:sp>
          <p:nvSpPr>
            <p:cNvPr id="138" name="rc138"/>
            <p:cNvSpPr/>
            <p:nvPr/>
          </p:nvSpPr>
          <p:spPr>
            <a:xfrm>
              <a:off x="1317178" y="5600334"/>
              <a:ext cx="4097222"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3953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543378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770572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Uzbekistan (99%) was 15 percentage points higher than the global average (84%) and 11 percentage points higher than the average across all ECAR countries (88%).
National MCV1 coverage was 1 percentage point higher than in 2019 (98%).
This equates to 9,000 unvaccinated children in 2025 compared to 16,000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Uzbekistan MCV1 coverage was 99% - this is 1 percentage point higher than in 2019 and more than 10 percentage points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Uzbekistan ranked number 21 out of 21 countries for lowest MCV1 coverage (based on tied ranks).
Uzbekistan was in the top 10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Uzbekistan had the highest coverage, but was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4916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3146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1375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903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726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1548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572027"/>
              <a:ext cx="238662" cy="735994"/>
            </a:xfrm>
            <a:prstGeom prst="rect">
              <a:avLst/>
            </a:prstGeom>
            <a:solidFill>
              <a:srgbClr val="80BD41">
                <a:alpha val="100000"/>
              </a:srgbClr>
            </a:solidFill>
          </p:spPr>
          <p:txBody>
            <a:bodyPr/>
            <a:lstStyle/>
            <a:p/>
          </p:txBody>
        </p:sp>
        <p:sp>
          <p:nvSpPr>
            <p:cNvPr id="24" name="rc24"/>
            <p:cNvSpPr/>
            <p:nvPr/>
          </p:nvSpPr>
          <p:spPr>
            <a:xfrm>
              <a:off x="1333322" y="3564591"/>
              <a:ext cx="238662" cy="7435"/>
            </a:xfrm>
            <a:prstGeom prst="rect">
              <a:avLst/>
            </a:prstGeom>
            <a:solidFill>
              <a:srgbClr val="E2231A">
                <a:alpha val="100000"/>
              </a:srgbClr>
            </a:solidFill>
          </p:spPr>
          <p:txBody>
            <a:bodyPr/>
            <a:lstStyle/>
            <a:p/>
          </p:txBody>
        </p:sp>
        <p:sp>
          <p:nvSpPr>
            <p:cNvPr id="25" name="rc25"/>
            <p:cNvSpPr/>
            <p:nvPr/>
          </p:nvSpPr>
          <p:spPr>
            <a:xfrm>
              <a:off x="1598503" y="3583998"/>
              <a:ext cx="238662" cy="724023"/>
            </a:xfrm>
            <a:prstGeom prst="rect">
              <a:avLst/>
            </a:prstGeom>
            <a:solidFill>
              <a:srgbClr val="80BD41">
                <a:alpha val="100000"/>
              </a:srgbClr>
            </a:solidFill>
          </p:spPr>
          <p:txBody>
            <a:bodyPr/>
            <a:lstStyle/>
            <a:p/>
          </p:txBody>
        </p:sp>
        <p:sp>
          <p:nvSpPr>
            <p:cNvPr id="26" name="rc26"/>
            <p:cNvSpPr/>
            <p:nvPr/>
          </p:nvSpPr>
          <p:spPr>
            <a:xfrm>
              <a:off x="1598503" y="3576677"/>
              <a:ext cx="238662" cy="7320"/>
            </a:xfrm>
            <a:prstGeom prst="rect">
              <a:avLst/>
            </a:prstGeom>
            <a:solidFill>
              <a:srgbClr val="E2231A">
                <a:alpha val="100000"/>
              </a:srgbClr>
            </a:solidFill>
          </p:spPr>
          <p:txBody>
            <a:bodyPr/>
            <a:lstStyle/>
            <a:p/>
          </p:txBody>
        </p:sp>
        <p:sp>
          <p:nvSpPr>
            <p:cNvPr id="27" name="rc27"/>
            <p:cNvSpPr/>
            <p:nvPr/>
          </p:nvSpPr>
          <p:spPr>
            <a:xfrm>
              <a:off x="1863684" y="3595524"/>
              <a:ext cx="238662" cy="712496"/>
            </a:xfrm>
            <a:prstGeom prst="rect">
              <a:avLst/>
            </a:prstGeom>
            <a:solidFill>
              <a:srgbClr val="80BD41">
                <a:alpha val="100000"/>
              </a:srgbClr>
            </a:solidFill>
          </p:spPr>
          <p:txBody>
            <a:bodyPr/>
            <a:lstStyle/>
            <a:p/>
          </p:txBody>
        </p:sp>
        <p:sp>
          <p:nvSpPr>
            <p:cNvPr id="28" name="rc28"/>
            <p:cNvSpPr/>
            <p:nvPr/>
          </p:nvSpPr>
          <p:spPr>
            <a:xfrm>
              <a:off x="1863684" y="3573491"/>
              <a:ext cx="238662" cy="22033"/>
            </a:xfrm>
            <a:prstGeom prst="rect">
              <a:avLst/>
            </a:prstGeom>
            <a:solidFill>
              <a:srgbClr val="E2231A">
                <a:alpha val="100000"/>
              </a:srgbClr>
            </a:solidFill>
          </p:spPr>
          <p:txBody>
            <a:bodyPr/>
            <a:lstStyle/>
            <a:p/>
          </p:txBody>
        </p:sp>
        <p:sp>
          <p:nvSpPr>
            <p:cNvPr id="29" name="rc29"/>
            <p:cNvSpPr/>
            <p:nvPr/>
          </p:nvSpPr>
          <p:spPr>
            <a:xfrm>
              <a:off x="2128865" y="3586108"/>
              <a:ext cx="238662" cy="721913"/>
            </a:xfrm>
            <a:prstGeom prst="rect">
              <a:avLst/>
            </a:prstGeom>
            <a:solidFill>
              <a:srgbClr val="80BD41">
                <a:alpha val="100000"/>
              </a:srgbClr>
            </a:solidFill>
          </p:spPr>
          <p:txBody>
            <a:bodyPr/>
            <a:lstStyle/>
            <a:p/>
          </p:txBody>
        </p:sp>
        <p:sp>
          <p:nvSpPr>
            <p:cNvPr id="30" name="rc30"/>
            <p:cNvSpPr/>
            <p:nvPr/>
          </p:nvSpPr>
          <p:spPr>
            <a:xfrm>
              <a:off x="2128865" y="3578816"/>
              <a:ext cx="238662" cy="7291"/>
            </a:xfrm>
            <a:prstGeom prst="rect">
              <a:avLst/>
            </a:prstGeom>
            <a:solidFill>
              <a:srgbClr val="E2231A">
                <a:alpha val="100000"/>
              </a:srgbClr>
            </a:solidFill>
          </p:spPr>
          <p:txBody>
            <a:bodyPr/>
            <a:lstStyle/>
            <a:p/>
          </p:txBody>
        </p:sp>
        <p:sp>
          <p:nvSpPr>
            <p:cNvPr id="31" name="rc31"/>
            <p:cNvSpPr/>
            <p:nvPr/>
          </p:nvSpPr>
          <p:spPr>
            <a:xfrm>
              <a:off x="2394045" y="3578343"/>
              <a:ext cx="238662" cy="729678"/>
            </a:xfrm>
            <a:prstGeom prst="rect">
              <a:avLst/>
            </a:prstGeom>
            <a:solidFill>
              <a:srgbClr val="80BD41">
                <a:alpha val="100000"/>
              </a:srgbClr>
            </a:solidFill>
          </p:spPr>
          <p:txBody>
            <a:bodyPr/>
            <a:lstStyle/>
            <a:p/>
          </p:txBody>
        </p:sp>
        <p:sp>
          <p:nvSpPr>
            <p:cNvPr id="32" name="rc32"/>
            <p:cNvSpPr/>
            <p:nvPr/>
          </p:nvSpPr>
          <p:spPr>
            <a:xfrm>
              <a:off x="2394045" y="3563457"/>
              <a:ext cx="238662" cy="14885"/>
            </a:xfrm>
            <a:prstGeom prst="rect">
              <a:avLst/>
            </a:prstGeom>
            <a:solidFill>
              <a:srgbClr val="E2231A">
                <a:alpha val="100000"/>
              </a:srgbClr>
            </a:solidFill>
          </p:spPr>
          <p:txBody>
            <a:bodyPr/>
            <a:lstStyle/>
            <a:p/>
          </p:txBody>
        </p:sp>
        <p:sp>
          <p:nvSpPr>
            <p:cNvPr id="33" name="rc33"/>
            <p:cNvSpPr/>
            <p:nvPr/>
          </p:nvSpPr>
          <p:spPr>
            <a:xfrm>
              <a:off x="2659226" y="3567520"/>
              <a:ext cx="238662" cy="740501"/>
            </a:xfrm>
            <a:prstGeom prst="rect">
              <a:avLst/>
            </a:prstGeom>
            <a:solidFill>
              <a:srgbClr val="80BD41">
                <a:alpha val="100000"/>
              </a:srgbClr>
            </a:solidFill>
          </p:spPr>
          <p:txBody>
            <a:bodyPr/>
            <a:lstStyle/>
            <a:p/>
          </p:txBody>
        </p:sp>
        <p:sp>
          <p:nvSpPr>
            <p:cNvPr id="34" name="rc34"/>
            <p:cNvSpPr/>
            <p:nvPr/>
          </p:nvSpPr>
          <p:spPr>
            <a:xfrm>
              <a:off x="2659226" y="3560041"/>
              <a:ext cx="238662" cy="7478"/>
            </a:xfrm>
            <a:prstGeom prst="rect">
              <a:avLst/>
            </a:prstGeom>
            <a:solidFill>
              <a:srgbClr val="E2231A">
                <a:alpha val="100000"/>
              </a:srgbClr>
            </a:solidFill>
          </p:spPr>
          <p:txBody>
            <a:bodyPr/>
            <a:lstStyle/>
            <a:p/>
          </p:txBody>
        </p:sp>
        <p:sp>
          <p:nvSpPr>
            <p:cNvPr id="35" name="rc35"/>
            <p:cNvSpPr/>
            <p:nvPr/>
          </p:nvSpPr>
          <p:spPr>
            <a:xfrm>
              <a:off x="2924407" y="3545314"/>
              <a:ext cx="238662" cy="762707"/>
            </a:xfrm>
            <a:prstGeom prst="rect">
              <a:avLst/>
            </a:prstGeom>
            <a:solidFill>
              <a:srgbClr val="80BD41">
                <a:alpha val="100000"/>
              </a:srgbClr>
            </a:solidFill>
          </p:spPr>
          <p:txBody>
            <a:bodyPr/>
            <a:lstStyle/>
            <a:p/>
          </p:txBody>
        </p:sp>
        <p:sp>
          <p:nvSpPr>
            <p:cNvPr id="36" name="rc36"/>
            <p:cNvSpPr/>
            <p:nvPr/>
          </p:nvSpPr>
          <p:spPr>
            <a:xfrm>
              <a:off x="2924407" y="3529754"/>
              <a:ext cx="238662" cy="15559"/>
            </a:xfrm>
            <a:prstGeom prst="rect">
              <a:avLst/>
            </a:prstGeom>
            <a:solidFill>
              <a:srgbClr val="E2231A">
                <a:alpha val="100000"/>
              </a:srgbClr>
            </a:solidFill>
          </p:spPr>
          <p:txBody>
            <a:bodyPr/>
            <a:lstStyle/>
            <a:p/>
          </p:txBody>
        </p:sp>
        <p:sp>
          <p:nvSpPr>
            <p:cNvPr id="37" name="rc37"/>
            <p:cNvSpPr/>
            <p:nvPr/>
          </p:nvSpPr>
          <p:spPr>
            <a:xfrm>
              <a:off x="3189588" y="3484395"/>
              <a:ext cx="238662" cy="823626"/>
            </a:xfrm>
            <a:prstGeom prst="rect">
              <a:avLst/>
            </a:prstGeom>
            <a:solidFill>
              <a:srgbClr val="80BD41">
                <a:alpha val="100000"/>
              </a:srgbClr>
            </a:solidFill>
          </p:spPr>
          <p:txBody>
            <a:bodyPr/>
            <a:lstStyle/>
            <a:p/>
          </p:txBody>
        </p:sp>
        <p:sp>
          <p:nvSpPr>
            <p:cNvPr id="38" name="rc38"/>
            <p:cNvSpPr/>
            <p:nvPr/>
          </p:nvSpPr>
          <p:spPr>
            <a:xfrm>
              <a:off x="3189588" y="3467586"/>
              <a:ext cx="238662" cy="16808"/>
            </a:xfrm>
            <a:prstGeom prst="rect">
              <a:avLst/>
            </a:prstGeom>
            <a:solidFill>
              <a:srgbClr val="E2231A">
                <a:alpha val="100000"/>
              </a:srgbClr>
            </a:solidFill>
          </p:spPr>
          <p:txBody>
            <a:bodyPr/>
            <a:lstStyle/>
            <a:p/>
          </p:txBody>
        </p:sp>
        <p:sp>
          <p:nvSpPr>
            <p:cNvPr id="39" name="rc39"/>
            <p:cNvSpPr/>
            <p:nvPr/>
          </p:nvSpPr>
          <p:spPr>
            <a:xfrm>
              <a:off x="3454768" y="3435332"/>
              <a:ext cx="238662" cy="872688"/>
            </a:xfrm>
            <a:prstGeom prst="rect">
              <a:avLst/>
            </a:prstGeom>
            <a:solidFill>
              <a:srgbClr val="80BD41">
                <a:alpha val="100000"/>
              </a:srgbClr>
            </a:solidFill>
          </p:spPr>
          <p:txBody>
            <a:bodyPr/>
            <a:lstStyle/>
            <a:p/>
          </p:txBody>
        </p:sp>
        <p:sp>
          <p:nvSpPr>
            <p:cNvPr id="40" name="rc40"/>
            <p:cNvSpPr/>
            <p:nvPr/>
          </p:nvSpPr>
          <p:spPr>
            <a:xfrm>
              <a:off x="3454768" y="3417519"/>
              <a:ext cx="238662" cy="17813"/>
            </a:xfrm>
            <a:prstGeom prst="rect">
              <a:avLst/>
            </a:prstGeom>
            <a:solidFill>
              <a:srgbClr val="E2231A">
                <a:alpha val="100000"/>
              </a:srgbClr>
            </a:solidFill>
          </p:spPr>
          <p:txBody>
            <a:bodyPr/>
            <a:lstStyle/>
            <a:p/>
          </p:txBody>
        </p:sp>
        <p:sp>
          <p:nvSpPr>
            <p:cNvPr id="41" name="rc41"/>
            <p:cNvSpPr/>
            <p:nvPr/>
          </p:nvSpPr>
          <p:spPr>
            <a:xfrm>
              <a:off x="3719949" y="3447203"/>
              <a:ext cx="238662" cy="860818"/>
            </a:xfrm>
            <a:prstGeom prst="rect">
              <a:avLst/>
            </a:prstGeom>
            <a:solidFill>
              <a:srgbClr val="80BD41">
                <a:alpha val="100000"/>
              </a:srgbClr>
            </a:solidFill>
          </p:spPr>
          <p:txBody>
            <a:bodyPr/>
            <a:lstStyle/>
            <a:p/>
          </p:txBody>
        </p:sp>
        <p:sp>
          <p:nvSpPr>
            <p:cNvPr id="42" name="rc42"/>
            <p:cNvSpPr/>
            <p:nvPr/>
          </p:nvSpPr>
          <p:spPr>
            <a:xfrm>
              <a:off x="3719949" y="3401901"/>
              <a:ext cx="238662" cy="45301"/>
            </a:xfrm>
            <a:prstGeom prst="rect">
              <a:avLst/>
            </a:prstGeom>
            <a:solidFill>
              <a:srgbClr val="E2231A">
                <a:alpha val="100000"/>
              </a:srgbClr>
            </a:solidFill>
          </p:spPr>
          <p:txBody>
            <a:bodyPr/>
            <a:lstStyle/>
            <a:p/>
          </p:txBody>
        </p:sp>
        <p:sp>
          <p:nvSpPr>
            <p:cNvPr id="43" name="rc43"/>
            <p:cNvSpPr/>
            <p:nvPr/>
          </p:nvSpPr>
          <p:spPr>
            <a:xfrm>
              <a:off x="3985130" y="3431428"/>
              <a:ext cx="238662" cy="876593"/>
            </a:xfrm>
            <a:prstGeom prst="rect">
              <a:avLst/>
            </a:prstGeom>
            <a:solidFill>
              <a:srgbClr val="80BD41">
                <a:alpha val="100000"/>
              </a:srgbClr>
            </a:solidFill>
          </p:spPr>
          <p:txBody>
            <a:bodyPr/>
            <a:lstStyle/>
            <a:p/>
          </p:txBody>
        </p:sp>
        <p:sp>
          <p:nvSpPr>
            <p:cNvPr id="44" name="rc44"/>
            <p:cNvSpPr/>
            <p:nvPr/>
          </p:nvSpPr>
          <p:spPr>
            <a:xfrm>
              <a:off x="3985130" y="3413543"/>
              <a:ext cx="238662" cy="17885"/>
            </a:xfrm>
            <a:prstGeom prst="rect">
              <a:avLst/>
            </a:prstGeom>
            <a:solidFill>
              <a:srgbClr val="E2231A">
                <a:alpha val="100000"/>
              </a:srgbClr>
            </a:solidFill>
          </p:spPr>
          <p:txBody>
            <a:bodyPr/>
            <a:lstStyle/>
            <a:p/>
          </p:txBody>
        </p:sp>
        <p:sp>
          <p:nvSpPr>
            <p:cNvPr id="45" name="rc45"/>
            <p:cNvSpPr/>
            <p:nvPr/>
          </p:nvSpPr>
          <p:spPr>
            <a:xfrm>
              <a:off x="4250311" y="3428213"/>
              <a:ext cx="238662" cy="879808"/>
            </a:xfrm>
            <a:prstGeom prst="rect">
              <a:avLst/>
            </a:prstGeom>
            <a:solidFill>
              <a:srgbClr val="80BD41">
                <a:alpha val="100000"/>
              </a:srgbClr>
            </a:solidFill>
          </p:spPr>
          <p:txBody>
            <a:bodyPr/>
            <a:lstStyle/>
            <a:p/>
          </p:txBody>
        </p:sp>
        <p:sp>
          <p:nvSpPr>
            <p:cNvPr id="46" name="rc46"/>
            <p:cNvSpPr/>
            <p:nvPr/>
          </p:nvSpPr>
          <p:spPr>
            <a:xfrm>
              <a:off x="4250311" y="3419327"/>
              <a:ext cx="238662" cy="8885"/>
            </a:xfrm>
            <a:prstGeom prst="rect">
              <a:avLst/>
            </a:prstGeom>
            <a:solidFill>
              <a:srgbClr val="E2231A">
                <a:alpha val="100000"/>
              </a:srgbClr>
            </a:solidFill>
          </p:spPr>
          <p:txBody>
            <a:bodyPr/>
            <a:lstStyle/>
            <a:p/>
          </p:txBody>
        </p:sp>
        <p:sp>
          <p:nvSpPr>
            <p:cNvPr id="47" name="rc47"/>
            <p:cNvSpPr/>
            <p:nvPr/>
          </p:nvSpPr>
          <p:spPr>
            <a:xfrm>
              <a:off x="4515492" y="3412078"/>
              <a:ext cx="238662" cy="895942"/>
            </a:xfrm>
            <a:prstGeom prst="rect">
              <a:avLst/>
            </a:prstGeom>
            <a:solidFill>
              <a:srgbClr val="80BD41">
                <a:alpha val="100000"/>
              </a:srgbClr>
            </a:solidFill>
          </p:spPr>
          <p:txBody>
            <a:bodyPr/>
            <a:lstStyle/>
            <a:p/>
          </p:txBody>
        </p:sp>
        <p:sp>
          <p:nvSpPr>
            <p:cNvPr id="48" name="rc48"/>
            <p:cNvSpPr/>
            <p:nvPr/>
          </p:nvSpPr>
          <p:spPr>
            <a:xfrm>
              <a:off x="4515492" y="3403035"/>
              <a:ext cx="238662" cy="9043"/>
            </a:xfrm>
            <a:prstGeom prst="rect">
              <a:avLst/>
            </a:prstGeom>
            <a:solidFill>
              <a:srgbClr val="E2231A">
                <a:alpha val="100000"/>
              </a:srgbClr>
            </a:solidFill>
          </p:spPr>
          <p:txBody>
            <a:bodyPr/>
            <a:lstStyle/>
            <a:p/>
          </p:txBody>
        </p:sp>
        <p:sp>
          <p:nvSpPr>
            <p:cNvPr id="49" name="rc49"/>
            <p:cNvSpPr/>
            <p:nvPr/>
          </p:nvSpPr>
          <p:spPr>
            <a:xfrm>
              <a:off x="4780672" y="3373006"/>
              <a:ext cx="238662" cy="935014"/>
            </a:xfrm>
            <a:prstGeom prst="rect">
              <a:avLst/>
            </a:prstGeom>
            <a:solidFill>
              <a:srgbClr val="80BD41">
                <a:alpha val="100000"/>
              </a:srgbClr>
            </a:solidFill>
          </p:spPr>
          <p:txBody>
            <a:bodyPr/>
            <a:lstStyle/>
            <a:p/>
          </p:txBody>
        </p:sp>
        <p:sp>
          <p:nvSpPr>
            <p:cNvPr id="50" name="rc50"/>
            <p:cNvSpPr/>
            <p:nvPr/>
          </p:nvSpPr>
          <p:spPr>
            <a:xfrm>
              <a:off x="4780672" y="3344083"/>
              <a:ext cx="238662" cy="28923"/>
            </a:xfrm>
            <a:prstGeom prst="rect">
              <a:avLst/>
            </a:prstGeom>
            <a:solidFill>
              <a:srgbClr val="E2231A">
                <a:alpha val="100000"/>
              </a:srgbClr>
            </a:solidFill>
          </p:spPr>
          <p:txBody>
            <a:bodyPr/>
            <a:lstStyle/>
            <a:p/>
          </p:txBody>
        </p:sp>
        <p:sp>
          <p:nvSpPr>
            <p:cNvPr id="51" name="rc51"/>
            <p:cNvSpPr/>
            <p:nvPr/>
          </p:nvSpPr>
          <p:spPr>
            <a:xfrm>
              <a:off x="5045853" y="3300188"/>
              <a:ext cx="238662" cy="1007833"/>
            </a:xfrm>
            <a:prstGeom prst="rect">
              <a:avLst/>
            </a:prstGeom>
            <a:solidFill>
              <a:srgbClr val="80BD41">
                <a:alpha val="100000"/>
              </a:srgbClr>
            </a:solidFill>
          </p:spPr>
          <p:txBody>
            <a:bodyPr/>
            <a:lstStyle/>
            <a:p/>
          </p:txBody>
        </p:sp>
        <p:sp>
          <p:nvSpPr>
            <p:cNvPr id="52" name="rc52"/>
            <p:cNvSpPr/>
            <p:nvPr/>
          </p:nvSpPr>
          <p:spPr>
            <a:xfrm>
              <a:off x="5045853" y="3290011"/>
              <a:ext cx="238662" cy="10177"/>
            </a:xfrm>
            <a:prstGeom prst="rect">
              <a:avLst/>
            </a:prstGeom>
            <a:solidFill>
              <a:srgbClr val="E2231A">
                <a:alpha val="100000"/>
              </a:srgbClr>
            </a:solidFill>
          </p:spPr>
          <p:txBody>
            <a:bodyPr/>
            <a:lstStyle/>
            <a:p/>
          </p:txBody>
        </p:sp>
        <p:sp>
          <p:nvSpPr>
            <p:cNvPr id="53" name="rc53"/>
            <p:cNvSpPr/>
            <p:nvPr/>
          </p:nvSpPr>
          <p:spPr>
            <a:xfrm>
              <a:off x="5311034" y="3275542"/>
              <a:ext cx="238662" cy="1032479"/>
            </a:xfrm>
            <a:prstGeom prst="rect">
              <a:avLst/>
            </a:prstGeom>
            <a:solidFill>
              <a:srgbClr val="80BD41">
                <a:alpha val="100000"/>
              </a:srgbClr>
            </a:solidFill>
          </p:spPr>
          <p:txBody>
            <a:bodyPr/>
            <a:lstStyle/>
            <a:p/>
          </p:txBody>
        </p:sp>
        <p:sp>
          <p:nvSpPr>
            <p:cNvPr id="54" name="rc54"/>
            <p:cNvSpPr/>
            <p:nvPr/>
          </p:nvSpPr>
          <p:spPr>
            <a:xfrm>
              <a:off x="5311034" y="3265106"/>
              <a:ext cx="238662" cy="10435"/>
            </a:xfrm>
            <a:prstGeom prst="rect">
              <a:avLst/>
            </a:prstGeom>
            <a:solidFill>
              <a:srgbClr val="E2231A">
                <a:alpha val="100000"/>
              </a:srgbClr>
            </a:solidFill>
          </p:spPr>
          <p:txBody>
            <a:bodyPr/>
            <a:lstStyle/>
            <a:p/>
          </p:txBody>
        </p:sp>
        <p:sp>
          <p:nvSpPr>
            <p:cNvPr id="55" name="rc55"/>
            <p:cNvSpPr/>
            <p:nvPr/>
          </p:nvSpPr>
          <p:spPr>
            <a:xfrm>
              <a:off x="5576215" y="3277049"/>
              <a:ext cx="238662" cy="1030972"/>
            </a:xfrm>
            <a:prstGeom prst="rect">
              <a:avLst/>
            </a:prstGeom>
            <a:solidFill>
              <a:srgbClr val="80BD41">
                <a:alpha val="100000"/>
              </a:srgbClr>
            </a:solidFill>
          </p:spPr>
          <p:txBody>
            <a:bodyPr/>
            <a:lstStyle/>
            <a:p/>
          </p:txBody>
        </p:sp>
        <p:sp>
          <p:nvSpPr>
            <p:cNvPr id="56" name="rc56"/>
            <p:cNvSpPr/>
            <p:nvPr/>
          </p:nvSpPr>
          <p:spPr>
            <a:xfrm>
              <a:off x="5576215" y="3266628"/>
              <a:ext cx="238662" cy="10421"/>
            </a:xfrm>
            <a:prstGeom prst="rect">
              <a:avLst/>
            </a:prstGeom>
            <a:solidFill>
              <a:srgbClr val="E2231A">
                <a:alpha val="100000"/>
              </a:srgbClr>
            </a:solidFill>
          </p:spPr>
          <p:txBody>
            <a:bodyPr/>
            <a:lstStyle/>
            <a:p/>
          </p:txBody>
        </p:sp>
        <p:sp>
          <p:nvSpPr>
            <p:cNvPr id="57" name="rc57"/>
            <p:cNvSpPr/>
            <p:nvPr/>
          </p:nvSpPr>
          <p:spPr>
            <a:xfrm>
              <a:off x="5841395" y="3272642"/>
              <a:ext cx="238662" cy="1035378"/>
            </a:xfrm>
            <a:prstGeom prst="rect">
              <a:avLst/>
            </a:prstGeom>
            <a:solidFill>
              <a:srgbClr val="80BD41">
                <a:alpha val="100000"/>
              </a:srgbClr>
            </a:solidFill>
          </p:spPr>
          <p:txBody>
            <a:bodyPr/>
            <a:lstStyle/>
            <a:p/>
          </p:txBody>
        </p:sp>
        <p:sp>
          <p:nvSpPr>
            <p:cNvPr id="58" name="rc58"/>
            <p:cNvSpPr/>
            <p:nvPr/>
          </p:nvSpPr>
          <p:spPr>
            <a:xfrm>
              <a:off x="5841395" y="3262178"/>
              <a:ext cx="238662" cy="10464"/>
            </a:xfrm>
            <a:prstGeom prst="rect">
              <a:avLst/>
            </a:prstGeom>
            <a:solidFill>
              <a:srgbClr val="E2231A">
                <a:alpha val="100000"/>
              </a:srgbClr>
            </a:solidFill>
          </p:spPr>
          <p:txBody>
            <a:bodyPr/>
            <a:lstStyle/>
            <a:p/>
          </p:txBody>
        </p:sp>
        <p:sp>
          <p:nvSpPr>
            <p:cNvPr id="59" name="rc59"/>
            <p:cNvSpPr/>
            <p:nvPr/>
          </p:nvSpPr>
          <p:spPr>
            <a:xfrm>
              <a:off x="6106576" y="3249991"/>
              <a:ext cx="238662" cy="1058029"/>
            </a:xfrm>
            <a:prstGeom prst="rect">
              <a:avLst/>
            </a:prstGeom>
            <a:solidFill>
              <a:srgbClr val="80BD41">
                <a:alpha val="100000"/>
              </a:srgbClr>
            </a:solidFill>
          </p:spPr>
          <p:txBody>
            <a:bodyPr/>
            <a:lstStyle/>
            <a:p/>
          </p:txBody>
        </p:sp>
        <p:sp>
          <p:nvSpPr>
            <p:cNvPr id="60" name="rc60"/>
            <p:cNvSpPr/>
            <p:nvPr/>
          </p:nvSpPr>
          <p:spPr>
            <a:xfrm>
              <a:off x="6106576" y="3205910"/>
              <a:ext cx="238662" cy="44081"/>
            </a:xfrm>
            <a:prstGeom prst="rect">
              <a:avLst/>
            </a:prstGeom>
            <a:solidFill>
              <a:srgbClr val="E2231A">
                <a:alpha val="100000"/>
              </a:srgbClr>
            </a:solidFill>
          </p:spPr>
          <p:txBody>
            <a:bodyPr/>
            <a:lstStyle/>
            <a:p/>
          </p:txBody>
        </p:sp>
        <p:sp>
          <p:nvSpPr>
            <p:cNvPr id="61" name="rc61"/>
            <p:cNvSpPr/>
            <p:nvPr/>
          </p:nvSpPr>
          <p:spPr>
            <a:xfrm>
              <a:off x="6371757" y="3174675"/>
              <a:ext cx="238662" cy="1133345"/>
            </a:xfrm>
            <a:prstGeom prst="rect">
              <a:avLst/>
            </a:prstGeom>
            <a:solidFill>
              <a:srgbClr val="80BD41">
                <a:alpha val="100000"/>
              </a:srgbClr>
            </a:solidFill>
          </p:spPr>
          <p:txBody>
            <a:bodyPr/>
            <a:lstStyle/>
            <a:p/>
          </p:txBody>
        </p:sp>
        <p:sp>
          <p:nvSpPr>
            <p:cNvPr id="62" name="rc62"/>
            <p:cNvSpPr/>
            <p:nvPr/>
          </p:nvSpPr>
          <p:spPr>
            <a:xfrm>
              <a:off x="6371757" y="3151551"/>
              <a:ext cx="238662" cy="23124"/>
            </a:xfrm>
            <a:prstGeom prst="rect">
              <a:avLst/>
            </a:prstGeom>
            <a:solidFill>
              <a:srgbClr val="E2231A">
                <a:alpha val="100000"/>
              </a:srgbClr>
            </a:solidFill>
          </p:spPr>
          <p:txBody>
            <a:bodyPr/>
            <a:lstStyle/>
            <a:p/>
          </p:txBody>
        </p:sp>
        <p:sp>
          <p:nvSpPr>
            <p:cNvPr id="63" name="rc63"/>
            <p:cNvSpPr/>
            <p:nvPr/>
          </p:nvSpPr>
          <p:spPr>
            <a:xfrm>
              <a:off x="6636938" y="3097766"/>
              <a:ext cx="238662" cy="1210255"/>
            </a:xfrm>
            <a:prstGeom prst="rect">
              <a:avLst/>
            </a:prstGeom>
            <a:solidFill>
              <a:srgbClr val="80BD41">
                <a:alpha val="100000"/>
              </a:srgbClr>
            </a:solidFill>
          </p:spPr>
          <p:txBody>
            <a:bodyPr/>
            <a:lstStyle/>
            <a:p/>
          </p:txBody>
        </p:sp>
        <p:sp>
          <p:nvSpPr>
            <p:cNvPr id="64" name="rc64"/>
            <p:cNvSpPr/>
            <p:nvPr/>
          </p:nvSpPr>
          <p:spPr>
            <a:xfrm>
              <a:off x="6636938" y="3085536"/>
              <a:ext cx="238662" cy="12229"/>
            </a:xfrm>
            <a:prstGeom prst="rect">
              <a:avLst/>
            </a:prstGeom>
            <a:solidFill>
              <a:srgbClr val="E2231A">
                <a:alpha val="100000"/>
              </a:srgbClr>
            </a:solidFill>
          </p:spPr>
          <p:txBody>
            <a:bodyPr/>
            <a:lstStyle/>
            <a:p/>
          </p:txBody>
        </p:sp>
        <p:sp>
          <p:nvSpPr>
            <p:cNvPr id="65" name="rc65"/>
            <p:cNvSpPr/>
            <p:nvPr/>
          </p:nvSpPr>
          <p:spPr>
            <a:xfrm>
              <a:off x="6902119" y="3034119"/>
              <a:ext cx="238662" cy="1273901"/>
            </a:xfrm>
            <a:prstGeom prst="rect">
              <a:avLst/>
            </a:prstGeom>
            <a:solidFill>
              <a:srgbClr val="80BD41">
                <a:alpha val="100000"/>
              </a:srgbClr>
            </a:solidFill>
          </p:spPr>
          <p:txBody>
            <a:bodyPr/>
            <a:lstStyle/>
            <a:p/>
          </p:txBody>
        </p:sp>
        <p:sp>
          <p:nvSpPr>
            <p:cNvPr id="66" name="rc66"/>
            <p:cNvSpPr/>
            <p:nvPr/>
          </p:nvSpPr>
          <p:spPr>
            <a:xfrm>
              <a:off x="6902119" y="3021258"/>
              <a:ext cx="238662" cy="12861"/>
            </a:xfrm>
            <a:prstGeom prst="rect">
              <a:avLst/>
            </a:prstGeom>
            <a:solidFill>
              <a:srgbClr val="E2231A">
                <a:alpha val="100000"/>
              </a:srgbClr>
            </a:solidFill>
          </p:spPr>
          <p:txBody>
            <a:bodyPr/>
            <a:lstStyle/>
            <a:p/>
          </p:txBody>
        </p:sp>
        <p:sp>
          <p:nvSpPr>
            <p:cNvPr id="67" name="rc67"/>
            <p:cNvSpPr/>
            <p:nvPr/>
          </p:nvSpPr>
          <p:spPr>
            <a:xfrm>
              <a:off x="7167299" y="3003904"/>
              <a:ext cx="238662" cy="1304117"/>
            </a:xfrm>
            <a:prstGeom prst="rect">
              <a:avLst/>
            </a:prstGeom>
            <a:solidFill>
              <a:srgbClr val="80BD41">
                <a:alpha val="100000"/>
              </a:srgbClr>
            </a:solidFill>
          </p:spPr>
          <p:txBody>
            <a:bodyPr/>
            <a:lstStyle/>
            <a:p/>
          </p:txBody>
        </p:sp>
        <p:sp>
          <p:nvSpPr>
            <p:cNvPr id="68" name="rc68"/>
            <p:cNvSpPr/>
            <p:nvPr/>
          </p:nvSpPr>
          <p:spPr>
            <a:xfrm>
              <a:off x="7167299" y="2990727"/>
              <a:ext cx="238662" cy="13177"/>
            </a:xfrm>
            <a:prstGeom prst="rect">
              <a:avLst/>
            </a:prstGeom>
            <a:solidFill>
              <a:srgbClr val="E2231A">
                <a:alpha val="100000"/>
              </a:srgbClr>
            </a:solidFill>
          </p:spPr>
          <p:txBody>
            <a:bodyPr/>
            <a:lstStyle/>
            <a:p/>
          </p:txBody>
        </p:sp>
        <p:sp>
          <p:nvSpPr>
            <p:cNvPr id="69" name="rc69"/>
            <p:cNvSpPr/>
            <p:nvPr/>
          </p:nvSpPr>
          <p:spPr>
            <a:xfrm>
              <a:off x="7432480" y="2980220"/>
              <a:ext cx="238662" cy="1327801"/>
            </a:xfrm>
            <a:prstGeom prst="rect">
              <a:avLst/>
            </a:prstGeom>
            <a:solidFill>
              <a:srgbClr val="80BD41">
                <a:alpha val="100000"/>
              </a:srgbClr>
            </a:solidFill>
          </p:spPr>
          <p:txBody>
            <a:bodyPr/>
            <a:lstStyle/>
            <a:p/>
          </p:txBody>
        </p:sp>
        <p:sp>
          <p:nvSpPr>
            <p:cNvPr id="70" name="rc70"/>
            <p:cNvSpPr/>
            <p:nvPr/>
          </p:nvSpPr>
          <p:spPr>
            <a:xfrm>
              <a:off x="7432480" y="2966813"/>
              <a:ext cx="238662" cy="13406"/>
            </a:xfrm>
            <a:prstGeom prst="rect">
              <a:avLst/>
            </a:prstGeom>
            <a:solidFill>
              <a:srgbClr val="E2231A">
                <a:alpha val="100000"/>
              </a:srgbClr>
            </a:solidFill>
          </p:spPr>
          <p:txBody>
            <a:bodyPr/>
            <a:lstStyle/>
            <a:p/>
          </p:txBody>
        </p:sp>
        <p:sp>
          <p:nvSpPr>
            <p:cNvPr id="71" name="rc71"/>
            <p:cNvSpPr/>
            <p:nvPr/>
          </p:nvSpPr>
          <p:spPr>
            <a:xfrm>
              <a:off x="7697661" y="3001550"/>
              <a:ext cx="238662" cy="1306471"/>
            </a:xfrm>
            <a:prstGeom prst="rect">
              <a:avLst/>
            </a:prstGeom>
            <a:solidFill>
              <a:srgbClr val="80BD41">
                <a:alpha val="100000"/>
              </a:srgbClr>
            </a:solidFill>
          </p:spPr>
          <p:txBody>
            <a:bodyPr/>
            <a:lstStyle/>
            <a:p/>
          </p:txBody>
        </p:sp>
        <p:sp>
          <p:nvSpPr>
            <p:cNvPr id="72" name="rc72"/>
            <p:cNvSpPr/>
            <p:nvPr/>
          </p:nvSpPr>
          <p:spPr>
            <a:xfrm>
              <a:off x="7697661" y="2988358"/>
              <a:ext cx="238662" cy="13191"/>
            </a:xfrm>
            <a:prstGeom prst="rect">
              <a:avLst/>
            </a:prstGeom>
            <a:solidFill>
              <a:srgbClr val="E2231A">
                <a:alpha val="100000"/>
              </a:srgbClr>
            </a:solidFill>
          </p:spPr>
          <p:txBody>
            <a:bodyPr/>
            <a:lstStyle/>
            <a:p/>
          </p:txBody>
        </p:sp>
        <p:sp>
          <p:nvSpPr>
            <p:cNvPr id="73" name="rc73"/>
            <p:cNvSpPr/>
            <p:nvPr/>
          </p:nvSpPr>
          <p:spPr>
            <a:xfrm>
              <a:off x="7962842" y="3026584"/>
              <a:ext cx="238662" cy="1281437"/>
            </a:xfrm>
            <a:prstGeom prst="rect">
              <a:avLst/>
            </a:prstGeom>
            <a:solidFill>
              <a:srgbClr val="80BD41">
                <a:alpha val="100000"/>
              </a:srgbClr>
            </a:solidFill>
          </p:spPr>
          <p:txBody>
            <a:bodyPr/>
            <a:lstStyle/>
            <a:p/>
          </p:txBody>
        </p:sp>
        <p:sp>
          <p:nvSpPr>
            <p:cNvPr id="74" name="rc74"/>
            <p:cNvSpPr/>
            <p:nvPr/>
          </p:nvSpPr>
          <p:spPr>
            <a:xfrm>
              <a:off x="7962842" y="3013636"/>
              <a:ext cx="238662" cy="12947"/>
            </a:xfrm>
            <a:prstGeom prst="rect">
              <a:avLst/>
            </a:prstGeom>
            <a:solidFill>
              <a:srgbClr val="E2231A">
                <a:alpha val="100000"/>
              </a:srgbClr>
            </a:solidFill>
          </p:spPr>
          <p:txBody>
            <a:bodyPr/>
            <a:lstStyle/>
            <a:p/>
          </p:txBody>
        </p:sp>
        <p:sp>
          <p:nvSpPr>
            <p:cNvPr id="75" name="pl75"/>
            <p:cNvSpPr/>
            <p:nvPr/>
          </p:nvSpPr>
          <p:spPr>
            <a:xfrm>
              <a:off x="1452654" y="2095023"/>
              <a:ext cx="6629519" cy="89414"/>
            </a:xfrm>
            <a:custGeom>
              <a:avLst/>
              <a:pathLst>
                <a:path w="6629519" h="89414">
                  <a:moveTo>
                    <a:pt x="0" y="0"/>
                  </a:moveTo>
                  <a:lnTo>
                    <a:pt x="265180" y="0"/>
                  </a:lnTo>
                  <a:lnTo>
                    <a:pt x="530361" y="44707"/>
                  </a:lnTo>
                  <a:lnTo>
                    <a:pt x="795542" y="0"/>
                  </a:lnTo>
                  <a:lnTo>
                    <a:pt x="1060723" y="22353"/>
                  </a:lnTo>
                  <a:lnTo>
                    <a:pt x="1325903" y="0"/>
                  </a:lnTo>
                  <a:lnTo>
                    <a:pt x="1591084" y="22353"/>
                  </a:lnTo>
                  <a:lnTo>
                    <a:pt x="1856265" y="22353"/>
                  </a:lnTo>
                  <a:lnTo>
                    <a:pt x="2121446" y="22353"/>
                  </a:lnTo>
                  <a:lnTo>
                    <a:pt x="2386626" y="89414"/>
                  </a:lnTo>
                  <a:lnTo>
                    <a:pt x="2651807" y="22353"/>
                  </a:lnTo>
                  <a:lnTo>
                    <a:pt x="2916988" y="0"/>
                  </a:lnTo>
                  <a:lnTo>
                    <a:pt x="3182169" y="0"/>
                  </a:lnTo>
                  <a:lnTo>
                    <a:pt x="3447350" y="44707"/>
                  </a:lnTo>
                  <a:lnTo>
                    <a:pt x="3712530" y="0"/>
                  </a:lnTo>
                  <a:lnTo>
                    <a:pt x="3977711" y="0"/>
                  </a:lnTo>
                  <a:lnTo>
                    <a:pt x="4242892" y="0"/>
                  </a:lnTo>
                  <a:lnTo>
                    <a:pt x="4508073" y="0"/>
                  </a:lnTo>
                  <a:lnTo>
                    <a:pt x="4773253" y="67060"/>
                  </a:lnTo>
                  <a:lnTo>
                    <a:pt x="5038434" y="22353"/>
                  </a:lnTo>
                  <a:lnTo>
                    <a:pt x="5303615" y="0"/>
                  </a:lnTo>
                  <a:lnTo>
                    <a:pt x="5568796" y="0"/>
                  </a:lnTo>
                  <a:lnTo>
                    <a:pt x="5833977" y="0"/>
                  </a:lnTo>
                  <a:lnTo>
                    <a:pt x="6099157" y="0"/>
                  </a:lnTo>
                  <a:lnTo>
                    <a:pt x="6364338" y="0"/>
                  </a:lnTo>
                  <a:lnTo>
                    <a:pt x="6629519" y="0"/>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35100" y="34286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517.9</a:t>
              </a:r>
            </a:p>
          </p:txBody>
        </p:sp>
        <p:sp>
          <p:nvSpPr>
            <p:cNvPr id="88" name="tx88"/>
            <p:cNvSpPr/>
            <p:nvPr/>
          </p:nvSpPr>
          <p:spPr>
            <a:xfrm>
              <a:off x="2661004" y="34241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521.1</a:t>
              </a:r>
            </a:p>
          </p:txBody>
        </p:sp>
        <p:sp>
          <p:nvSpPr>
            <p:cNvPr id="89" name="tx89"/>
            <p:cNvSpPr/>
            <p:nvPr/>
          </p:nvSpPr>
          <p:spPr>
            <a:xfrm>
              <a:off x="3986908" y="32775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623.2</a:t>
              </a:r>
            </a:p>
          </p:txBody>
        </p:sp>
        <p:sp>
          <p:nvSpPr>
            <p:cNvPr id="90" name="tx90"/>
            <p:cNvSpPr/>
            <p:nvPr/>
          </p:nvSpPr>
          <p:spPr>
            <a:xfrm>
              <a:off x="5312812" y="31291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726.6</a:t>
              </a:r>
            </a:p>
          </p:txBody>
        </p:sp>
        <p:sp>
          <p:nvSpPr>
            <p:cNvPr id="91" name="tx91"/>
            <p:cNvSpPr/>
            <p:nvPr/>
          </p:nvSpPr>
          <p:spPr>
            <a:xfrm>
              <a:off x="6373535" y="30156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805.7</a:t>
              </a:r>
            </a:p>
          </p:txBody>
        </p:sp>
        <p:sp>
          <p:nvSpPr>
            <p:cNvPr id="92" name="tx92"/>
            <p:cNvSpPr/>
            <p:nvPr/>
          </p:nvSpPr>
          <p:spPr>
            <a:xfrm>
              <a:off x="6638716" y="29496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851.6</a:t>
              </a:r>
            </a:p>
          </p:txBody>
        </p:sp>
        <p:sp>
          <p:nvSpPr>
            <p:cNvPr id="93" name="tx93"/>
            <p:cNvSpPr/>
            <p:nvPr/>
          </p:nvSpPr>
          <p:spPr>
            <a:xfrm>
              <a:off x="6903896" y="28853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896.4</a:t>
              </a:r>
            </a:p>
          </p:txBody>
        </p:sp>
        <p:sp>
          <p:nvSpPr>
            <p:cNvPr id="94" name="tx94"/>
            <p:cNvSpPr/>
            <p:nvPr/>
          </p:nvSpPr>
          <p:spPr>
            <a:xfrm>
              <a:off x="7169077" y="2854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917.7</a:t>
              </a:r>
            </a:p>
          </p:txBody>
        </p:sp>
        <p:sp>
          <p:nvSpPr>
            <p:cNvPr id="95" name="tx95"/>
            <p:cNvSpPr/>
            <p:nvPr/>
          </p:nvSpPr>
          <p:spPr>
            <a:xfrm>
              <a:off x="7434258" y="28308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934.4</a:t>
              </a:r>
            </a:p>
          </p:txBody>
        </p:sp>
        <p:sp>
          <p:nvSpPr>
            <p:cNvPr id="96" name="tx96"/>
            <p:cNvSpPr/>
            <p:nvPr/>
          </p:nvSpPr>
          <p:spPr>
            <a:xfrm>
              <a:off x="7699439" y="28524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919.4</a:t>
              </a:r>
            </a:p>
          </p:txBody>
        </p:sp>
        <p:sp>
          <p:nvSpPr>
            <p:cNvPr id="97" name="tx97"/>
            <p:cNvSpPr/>
            <p:nvPr/>
          </p:nvSpPr>
          <p:spPr>
            <a:xfrm>
              <a:off x="7964620" y="28777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901.8</a:t>
              </a:r>
            </a:p>
          </p:txBody>
        </p:sp>
        <p:sp>
          <p:nvSpPr>
            <p:cNvPr id="98" name="pl98"/>
            <p:cNvSpPr/>
            <p:nvPr/>
          </p:nvSpPr>
          <p:spPr>
            <a:xfrm>
              <a:off x="1452654"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9049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512.7</a:t>
              </a:r>
            </a:p>
          </p:txBody>
        </p:sp>
        <p:sp>
          <p:nvSpPr>
            <p:cNvPr id="110" name="tx110"/>
            <p:cNvSpPr/>
            <p:nvPr/>
          </p:nvSpPr>
          <p:spPr>
            <a:xfrm>
              <a:off x="1387351" y="35332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1" name="tx111"/>
            <p:cNvSpPr/>
            <p:nvPr/>
          </p:nvSpPr>
          <p:spPr>
            <a:xfrm>
              <a:off x="2661004" y="39027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515.9</a:t>
              </a:r>
            </a:p>
          </p:txBody>
        </p:sp>
        <p:sp>
          <p:nvSpPr>
            <p:cNvPr id="112" name="tx112"/>
            <p:cNvSpPr/>
            <p:nvPr/>
          </p:nvSpPr>
          <p:spPr>
            <a:xfrm>
              <a:off x="2713255" y="35287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3" name="tx113"/>
            <p:cNvSpPr/>
            <p:nvPr/>
          </p:nvSpPr>
          <p:spPr>
            <a:xfrm>
              <a:off x="3986908" y="38346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610.7</a:t>
              </a:r>
            </a:p>
          </p:txBody>
        </p:sp>
        <p:sp>
          <p:nvSpPr>
            <p:cNvPr id="114" name="tx114"/>
            <p:cNvSpPr/>
            <p:nvPr/>
          </p:nvSpPr>
          <p:spPr>
            <a:xfrm>
              <a:off x="4013033" y="33874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5" name="tx115"/>
            <p:cNvSpPr/>
            <p:nvPr/>
          </p:nvSpPr>
          <p:spPr>
            <a:xfrm>
              <a:off x="5312812" y="37566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719.3</a:t>
              </a:r>
            </a:p>
          </p:txBody>
        </p:sp>
        <p:sp>
          <p:nvSpPr>
            <p:cNvPr id="116" name="tx116"/>
            <p:cNvSpPr/>
            <p:nvPr/>
          </p:nvSpPr>
          <p:spPr>
            <a:xfrm>
              <a:off x="5365063" y="323523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7" name="tx117"/>
            <p:cNvSpPr/>
            <p:nvPr/>
          </p:nvSpPr>
          <p:spPr>
            <a:xfrm>
              <a:off x="6373535" y="37063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789.6</a:t>
              </a:r>
            </a:p>
          </p:txBody>
        </p:sp>
        <p:sp>
          <p:nvSpPr>
            <p:cNvPr id="118" name="tx118"/>
            <p:cNvSpPr/>
            <p:nvPr/>
          </p:nvSpPr>
          <p:spPr>
            <a:xfrm>
              <a:off x="6399660" y="31280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9" name="tx119"/>
            <p:cNvSpPr/>
            <p:nvPr/>
          </p:nvSpPr>
          <p:spPr>
            <a:xfrm>
              <a:off x="6638716" y="36677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843.1</a:t>
              </a:r>
            </a:p>
          </p:txBody>
        </p:sp>
        <p:sp>
          <p:nvSpPr>
            <p:cNvPr id="120" name="tx120"/>
            <p:cNvSpPr/>
            <p:nvPr/>
          </p:nvSpPr>
          <p:spPr>
            <a:xfrm>
              <a:off x="6690967" y="30566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1" name="tx121"/>
            <p:cNvSpPr/>
            <p:nvPr/>
          </p:nvSpPr>
          <p:spPr>
            <a:xfrm>
              <a:off x="6903896" y="36360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887.5</a:t>
              </a:r>
            </a:p>
          </p:txBody>
        </p:sp>
        <p:sp>
          <p:nvSpPr>
            <p:cNvPr id="122" name="tx122"/>
            <p:cNvSpPr/>
            <p:nvPr/>
          </p:nvSpPr>
          <p:spPr>
            <a:xfrm>
              <a:off x="6995324" y="299264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23" name="tx123"/>
            <p:cNvSpPr/>
            <p:nvPr/>
          </p:nvSpPr>
          <p:spPr>
            <a:xfrm>
              <a:off x="7169077" y="36209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908.5</a:t>
              </a:r>
            </a:p>
          </p:txBody>
        </p:sp>
        <p:sp>
          <p:nvSpPr>
            <p:cNvPr id="124" name="tx124"/>
            <p:cNvSpPr/>
            <p:nvPr/>
          </p:nvSpPr>
          <p:spPr>
            <a:xfrm>
              <a:off x="7221328" y="29622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5" name="tx125"/>
            <p:cNvSpPr/>
            <p:nvPr/>
          </p:nvSpPr>
          <p:spPr>
            <a:xfrm>
              <a:off x="7473435" y="36090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26" name="tx126"/>
            <p:cNvSpPr/>
            <p:nvPr/>
          </p:nvSpPr>
          <p:spPr>
            <a:xfrm>
              <a:off x="7486509" y="29384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27" name="tx127"/>
            <p:cNvSpPr/>
            <p:nvPr/>
          </p:nvSpPr>
          <p:spPr>
            <a:xfrm>
              <a:off x="7699439" y="36197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910.2</a:t>
              </a:r>
            </a:p>
          </p:txBody>
        </p:sp>
        <p:sp>
          <p:nvSpPr>
            <p:cNvPr id="128" name="tx128"/>
            <p:cNvSpPr/>
            <p:nvPr/>
          </p:nvSpPr>
          <p:spPr>
            <a:xfrm>
              <a:off x="7751690" y="29599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9" name="tx129"/>
            <p:cNvSpPr/>
            <p:nvPr/>
          </p:nvSpPr>
          <p:spPr>
            <a:xfrm>
              <a:off x="7964620" y="36322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892.7</a:t>
              </a:r>
            </a:p>
          </p:txBody>
        </p:sp>
        <p:sp>
          <p:nvSpPr>
            <p:cNvPr id="130" name="tx130"/>
            <p:cNvSpPr/>
            <p:nvPr/>
          </p:nvSpPr>
          <p:spPr>
            <a:xfrm>
              <a:off x="8056047" y="298506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381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8024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208470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68266" y="5180747"/>
              <a:ext cx="201456" cy="201456"/>
            </a:xfrm>
            <a:prstGeom prst="rect">
              <a:avLst/>
            </a:prstGeom>
            <a:solidFill>
              <a:srgbClr val="E2231A">
                <a:alpha val="100000"/>
              </a:srgbClr>
            </a:solidFill>
          </p:spPr>
          <p:txBody>
            <a:bodyPr/>
            <a:lstStyle/>
            <a:p/>
          </p:txBody>
        </p:sp>
        <p:sp>
          <p:nvSpPr>
            <p:cNvPr id="156" name="rc156"/>
            <p:cNvSpPr/>
            <p:nvPr/>
          </p:nvSpPr>
          <p:spPr>
            <a:xfrm>
              <a:off x="5673354" y="5180747"/>
              <a:ext cx="201456" cy="201456"/>
            </a:xfrm>
            <a:prstGeom prst="rect">
              <a:avLst/>
            </a:prstGeom>
            <a:solidFill>
              <a:srgbClr val="80BD41">
                <a:alpha val="100000"/>
              </a:srgbClr>
            </a:solidFill>
          </p:spPr>
          <p:txBody>
            <a:bodyPr/>
            <a:lstStyle/>
            <a:p/>
          </p:txBody>
        </p:sp>
        <p:sp>
          <p:nvSpPr>
            <p:cNvPr id="157" name="tx157"/>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89913" y="1594448"/>
              <a:ext cx="172412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Uzbekistan, 2000-2025</a:t>
              </a:r>
            </a:p>
          </p:txBody>
        </p:sp>
        <p:sp>
          <p:nvSpPr>
            <p:cNvPr id="161" name="pl161"/>
            <p:cNvSpPr/>
            <p:nvPr/>
          </p:nvSpPr>
          <p:spPr>
            <a:xfrm>
              <a:off x="22226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013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7800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5587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1202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8907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6694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44811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33322" y="5954972"/>
              <a:ext cx="5617554" cy="129091"/>
            </a:xfrm>
            <a:prstGeom prst="rect">
              <a:avLst/>
            </a:prstGeom>
            <a:solidFill>
              <a:srgbClr val="80BD41">
                <a:alpha val="100000"/>
              </a:srgbClr>
            </a:solidFill>
          </p:spPr>
          <p:txBody>
            <a:bodyPr/>
            <a:lstStyle/>
            <a:p/>
          </p:txBody>
        </p:sp>
        <p:sp>
          <p:nvSpPr>
            <p:cNvPr id="174" name="rc174"/>
            <p:cNvSpPr/>
            <p:nvPr/>
          </p:nvSpPr>
          <p:spPr>
            <a:xfrm>
              <a:off x="6950877" y="5954972"/>
              <a:ext cx="114619" cy="129091"/>
            </a:xfrm>
            <a:prstGeom prst="rect">
              <a:avLst/>
            </a:prstGeom>
            <a:solidFill>
              <a:srgbClr val="E2231A">
                <a:alpha val="100000"/>
              </a:srgbClr>
            </a:solidFill>
          </p:spPr>
          <p:txBody>
            <a:bodyPr/>
            <a:lstStyle/>
            <a:p/>
          </p:txBody>
        </p:sp>
        <p:sp>
          <p:nvSpPr>
            <p:cNvPr id="175" name="rc175"/>
            <p:cNvSpPr/>
            <p:nvPr/>
          </p:nvSpPr>
          <p:spPr>
            <a:xfrm>
              <a:off x="1333322" y="5793607"/>
              <a:ext cx="6475669" cy="129091"/>
            </a:xfrm>
            <a:prstGeom prst="rect">
              <a:avLst/>
            </a:prstGeom>
            <a:solidFill>
              <a:srgbClr val="80BD41">
                <a:alpha val="100000"/>
              </a:srgbClr>
            </a:solidFill>
          </p:spPr>
          <p:txBody>
            <a:bodyPr/>
            <a:lstStyle/>
            <a:p/>
          </p:txBody>
        </p:sp>
        <p:sp>
          <p:nvSpPr>
            <p:cNvPr id="176" name="rc176"/>
            <p:cNvSpPr/>
            <p:nvPr/>
          </p:nvSpPr>
          <p:spPr>
            <a:xfrm>
              <a:off x="7808992" y="5793607"/>
              <a:ext cx="65384" cy="129091"/>
            </a:xfrm>
            <a:prstGeom prst="rect">
              <a:avLst/>
            </a:prstGeom>
            <a:solidFill>
              <a:srgbClr val="E2231A">
                <a:alpha val="100000"/>
              </a:srgbClr>
            </a:solidFill>
          </p:spPr>
          <p:txBody>
            <a:bodyPr/>
            <a:lstStyle/>
            <a:p/>
          </p:txBody>
        </p:sp>
        <p:sp>
          <p:nvSpPr>
            <p:cNvPr id="177" name="rc177"/>
            <p:cNvSpPr/>
            <p:nvPr/>
          </p:nvSpPr>
          <p:spPr>
            <a:xfrm>
              <a:off x="1333322" y="5632243"/>
              <a:ext cx="6351587" cy="129091"/>
            </a:xfrm>
            <a:prstGeom prst="rect">
              <a:avLst/>
            </a:prstGeom>
            <a:solidFill>
              <a:srgbClr val="80BD41">
                <a:alpha val="100000"/>
              </a:srgbClr>
            </a:solidFill>
          </p:spPr>
          <p:txBody>
            <a:bodyPr/>
            <a:lstStyle/>
            <a:p/>
          </p:txBody>
        </p:sp>
        <p:sp>
          <p:nvSpPr>
            <p:cNvPr id="178" name="rc178"/>
            <p:cNvSpPr/>
            <p:nvPr/>
          </p:nvSpPr>
          <p:spPr>
            <a:xfrm>
              <a:off x="7684910" y="5632243"/>
              <a:ext cx="64175" cy="129091"/>
            </a:xfrm>
            <a:prstGeom prst="rect">
              <a:avLst/>
            </a:prstGeom>
            <a:solidFill>
              <a:srgbClr val="E2231A">
                <a:alpha val="100000"/>
              </a:srgbClr>
            </a:solidFill>
          </p:spPr>
          <p:txBody>
            <a:bodyPr/>
            <a:lstStyle/>
            <a:p/>
          </p:txBody>
        </p:sp>
        <p:sp>
          <p:nvSpPr>
            <p:cNvPr id="179" name="tx179"/>
            <p:cNvSpPr/>
            <p:nvPr/>
          </p:nvSpPr>
          <p:spPr>
            <a:xfrm>
              <a:off x="720749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805.7</a:t>
              </a:r>
            </a:p>
          </p:txBody>
        </p:sp>
        <p:sp>
          <p:nvSpPr>
            <p:cNvPr id="180" name="tx180"/>
            <p:cNvSpPr/>
            <p:nvPr/>
          </p:nvSpPr>
          <p:spPr>
            <a:xfrm>
              <a:off x="8056823"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919.4</a:t>
              </a:r>
            </a:p>
          </p:txBody>
        </p:sp>
        <p:sp>
          <p:nvSpPr>
            <p:cNvPr id="181" name="tx181"/>
            <p:cNvSpPr/>
            <p:nvPr/>
          </p:nvSpPr>
          <p:spPr>
            <a:xfrm>
              <a:off x="7925192"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901.8</a:t>
              </a:r>
            </a:p>
          </p:txBody>
        </p:sp>
        <p:sp>
          <p:nvSpPr>
            <p:cNvPr id="182" name="tx182"/>
            <p:cNvSpPr/>
            <p:nvPr/>
          </p:nvSpPr>
          <p:spPr>
            <a:xfrm>
              <a:off x="4006461"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789.6</a:t>
              </a:r>
            </a:p>
          </p:txBody>
        </p:sp>
        <p:sp>
          <p:nvSpPr>
            <p:cNvPr id="183" name="tx183"/>
            <p:cNvSpPr/>
            <p:nvPr/>
          </p:nvSpPr>
          <p:spPr>
            <a:xfrm>
              <a:off x="690269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84" name="tx184"/>
            <p:cNvSpPr/>
            <p:nvPr/>
          </p:nvSpPr>
          <p:spPr>
            <a:xfrm>
              <a:off x="4435519"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910.2</a:t>
              </a:r>
            </a:p>
          </p:txBody>
        </p:sp>
        <p:sp>
          <p:nvSpPr>
            <p:cNvPr id="185" name="tx185"/>
            <p:cNvSpPr/>
            <p:nvPr/>
          </p:nvSpPr>
          <p:spPr>
            <a:xfrm>
              <a:off x="7766336"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86" name="tx186"/>
            <p:cNvSpPr/>
            <p:nvPr/>
          </p:nvSpPr>
          <p:spPr>
            <a:xfrm>
              <a:off x="4373478"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892.7</a:t>
              </a:r>
            </a:p>
          </p:txBody>
        </p:sp>
        <p:sp>
          <p:nvSpPr>
            <p:cNvPr id="187" name="tx187"/>
            <p:cNvSpPr/>
            <p:nvPr/>
          </p:nvSpPr>
          <p:spPr>
            <a:xfrm>
              <a:off x="7686853" y="56563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88" name="tx188"/>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299547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477417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4" name="tx194"/>
            <p:cNvSpPr/>
            <p:nvPr/>
          </p:nvSpPr>
          <p:spPr>
            <a:xfrm>
              <a:off x="655287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5" name="tx195"/>
            <p:cNvSpPr/>
            <p:nvPr/>
          </p:nvSpPr>
          <p:spPr>
            <a:xfrm>
              <a:off x="8273318"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6" name="tx196"/>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relatively constant within 1% compared to 2019 (98%).
The number of children vaccinated with MCV1 increased 13% compared to in 2019.
The number of surviving infants increased approximately 12%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37407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21695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05983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79551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63839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28541" y="4952633"/>
              <a:ext cx="416196" cy="0"/>
            </a:xfrm>
            <a:prstGeom prst="rect">
              <a:avLst/>
            </a:prstGeom>
            <a:solidFill>
              <a:srgbClr val="1CABE2">
                <a:alpha val="100000"/>
              </a:srgbClr>
            </a:solidFill>
          </p:spPr>
          <p:txBody>
            <a:bodyPr/>
            <a:lstStyle/>
            <a:p/>
          </p:txBody>
        </p:sp>
        <p:sp>
          <p:nvSpPr>
            <p:cNvPr id="25" name="rc25"/>
            <p:cNvSpPr/>
            <p:nvPr/>
          </p:nvSpPr>
          <p:spPr>
            <a:xfrm>
              <a:off x="1490981" y="4952633"/>
              <a:ext cx="416196" cy="0"/>
            </a:xfrm>
            <a:prstGeom prst="rect">
              <a:avLst/>
            </a:prstGeom>
            <a:solidFill>
              <a:srgbClr val="1CABE2">
                <a:alpha val="100000"/>
              </a:srgbClr>
            </a:solidFill>
          </p:spPr>
          <p:txBody>
            <a:bodyPr/>
            <a:lstStyle/>
            <a:p/>
          </p:txBody>
        </p:sp>
        <p:sp>
          <p:nvSpPr>
            <p:cNvPr id="26" name="rc26"/>
            <p:cNvSpPr/>
            <p:nvPr/>
          </p:nvSpPr>
          <p:spPr>
            <a:xfrm>
              <a:off x="1953422" y="4950781"/>
              <a:ext cx="416196" cy="1851"/>
            </a:xfrm>
            <a:prstGeom prst="rect">
              <a:avLst/>
            </a:prstGeom>
            <a:solidFill>
              <a:srgbClr val="1CABE2">
                <a:alpha val="100000"/>
              </a:srgbClr>
            </a:solidFill>
          </p:spPr>
          <p:txBody>
            <a:bodyPr/>
            <a:lstStyle/>
            <a:p/>
          </p:txBody>
        </p:sp>
        <p:sp>
          <p:nvSpPr>
            <p:cNvPr id="27" name="rc27"/>
            <p:cNvSpPr/>
            <p:nvPr/>
          </p:nvSpPr>
          <p:spPr>
            <a:xfrm>
              <a:off x="2415863" y="4948004"/>
              <a:ext cx="416196" cy="4628"/>
            </a:xfrm>
            <a:prstGeom prst="rect">
              <a:avLst/>
            </a:prstGeom>
            <a:solidFill>
              <a:srgbClr val="1CABE2">
                <a:alpha val="100000"/>
              </a:srgbClr>
            </a:solidFill>
          </p:spPr>
          <p:txBody>
            <a:bodyPr/>
            <a:lstStyle/>
            <a:p/>
          </p:txBody>
        </p:sp>
        <p:sp>
          <p:nvSpPr>
            <p:cNvPr id="28" name="rc28"/>
            <p:cNvSpPr/>
            <p:nvPr/>
          </p:nvSpPr>
          <p:spPr>
            <a:xfrm>
              <a:off x="2878304" y="4952401"/>
              <a:ext cx="416196" cy="231"/>
            </a:xfrm>
            <a:prstGeom prst="rect">
              <a:avLst/>
            </a:prstGeom>
            <a:solidFill>
              <a:srgbClr val="1CABE2">
                <a:alpha val="100000"/>
              </a:srgbClr>
            </a:solidFill>
          </p:spPr>
          <p:txBody>
            <a:bodyPr/>
            <a:lstStyle/>
            <a:p/>
          </p:txBody>
        </p:sp>
        <p:sp>
          <p:nvSpPr>
            <p:cNvPr id="29" name="rc29"/>
            <p:cNvSpPr/>
            <p:nvPr/>
          </p:nvSpPr>
          <p:spPr>
            <a:xfrm>
              <a:off x="3340745" y="4952633"/>
              <a:ext cx="416196" cy="0"/>
            </a:xfrm>
            <a:prstGeom prst="rect">
              <a:avLst/>
            </a:prstGeom>
            <a:solidFill>
              <a:srgbClr val="1CABE2">
                <a:alpha val="100000"/>
              </a:srgbClr>
            </a:solidFill>
          </p:spPr>
          <p:txBody>
            <a:bodyPr/>
            <a:lstStyle/>
            <a:p/>
          </p:txBody>
        </p:sp>
        <p:sp>
          <p:nvSpPr>
            <p:cNvPr id="30" name="rc30"/>
            <p:cNvSpPr/>
            <p:nvPr/>
          </p:nvSpPr>
          <p:spPr>
            <a:xfrm>
              <a:off x="3803185" y="4946153"/>
              <a:ext cx="416196" cy="6479"/>
            </a:xfrm>
            <a:prstGeom prst="rect">
              <a:avLst/>
            </a:prstGeom>
            <a:solidFill>
              <a:srgbClr val="1CABE2">
                <a:alpha val="100000"/>
              </a:srgbClr>
            </a:solidFill>
          </p:spPr>
          <p:txBody>
            <a:bodyPr/>
            <a:lstStyle/>
            <a:p/>
          </p:txBody>
        </p:sp>
        <p:sp>
          <p:nvSpPr>
            <p:cNvPr id="31" name="rc31"/>
            <p:cNvSpPr/>
            <p:nvPr/>
          </p:nvSpPr>
          <p:spPr>
            <a:xfrm>
              <a:off x="4265626" y="4547640"/>
              <a:ext cx="416196" cy="404992"/>
            </a:xfrm>
            <a:prstGeom prst="rect">
              <a:avLst/>
            </a:prstGeom>
            <a:solidFill>
              <a:srgbClr val="1CABE2">
                <a:alpha val="100000"/>
              </a:srgbClr>
            </a:solidFill>
          </p:spPr>
          <p:txBody>
            <a:bodyPr/>
            <a:lstStyle/>
            <a:p/>
          </p:txBody>
        </p:sp>
        <p:sp>
          <p:nvSpPr>
            <p:cNvPr id="32" name="rc32"/>
            <p:cNvSpPr/>
            <p:nvPr/>
          </p:nvSpPr>
          <p:spPr>
            <a:xfrm>
              <a:off x="4728067" y="4016754"/>
              <a:ext cx="416196" cy="935878"/>
            </a:xfrm>
            <a:prstGeom prst="rect">
              <a:avLst/>
            </a:prstGeom>
            <a:solidFill>
              <a:srgbClr val="1CABE2">
                <a:alpha val="100000"/>
              </a:srgbClr>
            </a:solidFill>
          </p:spPr>
          <p:txBody>
            <a:bodyPr/>
            <a:lstStyle/>
            <a:p/>
          </p:txBody>
        </p:sp>
        <p:sp>
          <p:nvSpPr>
            <p:cNvPr id="33" name="rc33"/>
            <p:cNvSpPr/>
            <p:nvPr/>
          </p:nvSpPr>
          <p:spPr>
            <a:xfrm>
              <a:off x="5652949" y="4950781"/>
              <a:ext cx="416196" cy="1851"/>
            </a:xfrm>
            <a:prstGeom prst="rect">
              <a:avLst/>
            </a:prstGeom>
            <a:solidFill>
              <a:srgbClr val="1CABE2">
                <a:alpha val="100000"/>
              </a:srgbClr>
            </a:solidFill>
          </p:spPr>
          <p:txBody>
            <a:bodyPr/>
            <a:lstStyle/>
            <a:p/>
          </p:txBody>
        </p:sp>
        <p:sp>
          <p:nvSpPr>
            <p:cNvPr id="34" name="rc34"/>
            <p:cNvSpPr/>
            <p:nvPr/>
          </p:nvSpPr>
          <p:spPr>
            <a:xfrm>
              <a:off x="6115389" y="4677007"/>
              <a:ext cx="416196" cy="275626"/>
            </a:xfrm>
            <a:prstGeom prst="rect">
              <a:avLst/>
            </a:prstGeom>
            <a:solidFill>
              <a:srgbClr val="1CABE2">
                <a:alpha val="100000"/>
              </a:srgbClr>
            </a:solidFill>
          </p:spPr>
          <p:txBody>
            <a:bodyPr/>
            <a:lstStyle/>
            <a:p/>
          </p:txBody>
        </p:sp>
        <p:sp>
          <p:nvSpPr>
            <p:cNvPr id="35" name="rc35"/>
            <p:cNvSpPr/>
            <p:nvPr/>
          </p:nvSpPr>
          <p:spPr>
            <a:xfrm>
              <a:off x="6577830" y="4614985"/>
              <a:ext cx="416196" cy="337647"/>
            </a:xfrm>
            <a:prstGeom prst="rect">
              <a:avLst/>
            </a:prstGeom>
            <a:solidFill>
              <a:srgbClr val="1CABE2">
                <a:alpha val="100000"/>
              </a:srgbClr>
            </a:solidFill>
          </p:spPr>
          <p:txBody>
            <a:bodyPr/>
            <a:lstStyle/>
            <a:p/>
          </p:txBody>
        </p:sp>
        <p:sp>
          <p:nvSpPr>
            <p:cNvPr id="36" name="rc36"/>
            <p:cNvSpPr/>
            <p:nvPr/>
          </p:nvSpPr>
          <p:spPr>
            <a:xfrm>
              <a:off x="7040271" y="4738102"/>
              <a:ext cx="416196" cy="214530"/>
            </a:xfrm>
            <a:prstGeom prst="rect">
              <a:avLst/>
            </a:prstGeom>
            <a:solidFill>
              <a:srgbClr val="1CABE2">
                <a:alpha val="100000"/>
              </a:srgbClr>
            </a:solidFill>
          </p:spPr>
          <p:txBody>
            <a:bodyPr/>
            <a:lstStyle/>
            <a:p/>
          </p:txBody>
        </p:sp>
        <p:sp>
          <p:nvSpPr>
            <p:cNvPr id="37" name="pl37"/>
            <p:cNvSpPr/>
            <p:nvPr/>
          </p:nvSpPr>
          <p:spPr>
            <a:xfrm>
              <a:off x="1236639" y="1864232"/>
              <a:ext cx="6011730" cy="93587"/>
            </a:xfrm>
            <a:custGeom>
              <a:avLst/>
              <a:pathLst>
                <a:path w="6011730" h="93587">
                  <a:moveTo>
                    <a:pt x="0" y="0"/>
                  </a:moveTo>
                  <a:lnTo>
                    <a:pt x="462440" y="62391"/>
                  </a:lnTo>
                  <a:lnTo>
                    <a:pt x="924881" y="0"/>
                  </a:lnTo>
                  <a:lnTo>
                    <a:pt x="1387322" y="0"/>
                  </a:lnTo>
                  <a:lnTo>
                    <a:pt x="1849763" y="0"/>
                  </a:lnTo>
                  <a:lnTo>
                    <a:pt x="2312204" y="0"/>
                  </a:lnTo>
                  <a:lnTo>
                    <a:pt x="2774644" y="93587"/>
                  </a:lnTo>
                  <a:lnTo>
                    <a:pt x="3237085" y="31195"/>
                  </a:lnTo>
                  <a:lnTo>
                    <a:pt x="3699526" y="0"/>
                  </a:lnTo>
                  <a:lnTo>
                    <a:pt x="4161967" y="0"/>
                  </a:lnTo>
                  <a:lnTo>
                    <a:pt x="4624408" y="0"/>
                  </a:lnTo>
                  <a:lnTo>
                    <a:pt x="5086848" y="0"/>
                  </a:lnTo>
                  <a:lnTo>
                    <a:pt x="5549289" y="0"/>
                  </a:lnTo>
                  <a:lnTo>
                    <a:pt x="6011730" y="0"/>
                  </a:lnTo>
                </a:path>
              </a:pathLst>
            </a:custGeom>
            <a:ln w="27101" cap="flat">
              <a:solidFill>
                <a:srgbClr val="00833D">
                  <a:alpha val="100000"/>
                </a:srgbClr>
              </a:solidFill>
              <a:prstDash val="solid"/>
              <a:round/>
            </a:ln>
          </p:spPr>
          <p:txBody>
            <a:bodyPr/>
            <a:lstStyle/>
            <a:p/>
          </p:txBody>
        </p:sp>
        <p:sp>
          <p:nvSpPr>
            <p:cNvPr id="38" name="pl38"/>
            <p:cNvSpPr/>
            <p:nvPr/>
          </p:nvSpPr>
          <p:spPr>
            <a:xfrm>
              <a:off x="1236639" y="1864232"/>
              <a:ext cx="6011730" cy="0"/>
            </a:xfrm>
            <a:custGeom>
              <a:avLst/>
              <a:pathLst>
                <a:path w="6011730" h="0">
                  <a:moveTo>
                    <a:pt x="0" y="0"/>
                  </a:moveTo>
                  <a:lnTo>
                    <a:pt x="462440" y="0"/>
                  </a:lnTo>
                  <a:lnTo>
                    <a:pt x="924881" y="0"/>
                  </a:lnTo>
                  <a:lnTo>
                    <a:pt x="1387322" y="0"/>
                  </a:lnTo>
                  <a:lnTo>
                    <a:pt x="1849763" y="0"/>
                  </a:lnTo>
                  <a:lnTo>
                    <a:pt x="2312204" y="0"/>
                  </a:lnTo>
                  <a:lnTo>
                    <a:pt x="2774644" y="0"/>
                  </a:lnTo>
                  <a:lnTo>
                    <a:pt x="3237085" y="0"/>
                  </a:lnTo>
                  <a:lnTo>
                    <a:pt x="3699526" y="0"/>
                  </a:lnTo>
                  <a:lnTo>
                    <a:pt x="4161967" y="0"/>
                  </a:lnTo>
                  <a:lnTo>
                    <a:pt x="4624408" y="0"/>
                  </a:lnTo>
                  <a:lnTo>
                    <a:pt x="5086848" y="0"/>
                  </a:lnTo>
                  <a:lnTo>
                    <a:pt x="5549289" y="0"/>
                  </a:lnTo>
                  <a:lnTo>
                    <a:pt x="6011730" y="0"/>
                  </a:lnTo>
                </a:path>
              </a:pathLst>
            </a:custGeom>
            <a:ln w="27101" cap="flat">
              <a:solidFill>
                <a:srgbClr val="002759">
                  <a:alpha val="100000"/>
                </a:srgbClr>
              </a:solidFill>
              <a:prstDash val="solid"/>
              <a:round/>
            </a:ln>
          </p:spPr>
          <p:txBody>
            <a:bodyPr/>
            <a:lstStyle/>
            <a:p/>
          </p:txBody>
        </p:sp>
        <p:sp>
          <p:nvSpPr>
            <p:cNvPr id="39" name="pt39"/>
            <p:cNvSpPr/>
            <p:nvPr/>
          </p:nvSpPr>
          <p:spPr>
            <a:xfrm>
              <a:off x="1205038"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667479"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129919"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592360"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054801"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517242"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79683"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42123"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04564"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367005"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829446"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291887"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754327"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216768"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205038"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67479"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129919"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592360"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054801"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517242"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79683"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42123"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04564"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367005"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829446"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291887"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754327"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216768"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20348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166592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2128361" y="482093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0" name="tx70"/>
            <p:cNvSpPr/>
            <p:nvPr/>
          </p:nvSpPr>
          <p:spPr>
            <a:xfrm>
              <a:off x="2557643" y="481816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71" name="tx71"/>
            <p:cNvSpPr/>
            <p:nvPr/>
          </p:nvSpPr>
          <p:spPr>
            <a:xfrm>
              <a:off x="3053243" y="482401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2" name="tx72"/>
            <p:cNvSpPr/>
            <p:nvPr/>
          </p:nvSpPr>
          <p:spPr>
            <a:xfrm>
              <a:off x="351568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944965" y="481631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74" name="tx74"/>
            <p:cNvSpPr/>
            <p:nvPr/>
          </p:nvSpPr>
          <p:spPr>
            <a:xfrm>
              <a:off x="4324522" y="440236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1,750</a:t>
              </a:r>
            </a:p>
          </p:txBody>
        </p:sp>
        <p:sp>
          <p:nvSpPr>
            <p:cNvPr id="75" name="tx75"/>
            <p:cNvSpPr/>
            <p:nvPr/>
          </p:nvSpPr>
          <p:spPr>
            <a:xfrm>
              <a:off x="4786963"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4,044</a:t>
              </a:r>
            </a:p>
          </p:txBody>
        </p:sp>
        <p:sp>
          <p:nvSpPr>
            <p:cNvPr id="76" name="tx76"/>
            <p:cNvSpPr/>
            <p:nvPr/>
          </p:nvSpPr>
          <p:spPr>
            <a:xfrm>
              <a:off x="5827888" y="482093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7" name="tx77"/>
            <p:cNvSpPr/>
            <p:nvPr/>
          </p:nvSpPr>
          <p:spPr>
            <a:xfrm>
              <a:off x="6174285" y="453173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1,191</a:t>
              </a:r>
            </a:p>
          </p:txBody>
        </p:sp>
        <p:sp>
          <p:nvSpPr>
            <p:cNvPr id="78" name="tx78"/>
            <p:cNvSpPr/>
            <p:nvPr/>
          </p:nvSpPr>
          <p:spPr>
            <a:xfrm>
              <a:off x="6636726" y="446971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1,459</a:t>
              </a:r>
            </a:p>
          </p:txBody>
        </p:sp>
        <p:sp>
          <p:nvSpPr>
            <p:cNvPr id="79" name="tx79"/>
            <p:cNvSpPr/>
            <p:nvPr/>
          </p:nvSpPr>
          <p:spPr>
            <a:xfrm>
              <a:off x="7148891" y="460826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927</a:t>
              </a:r>
            </a:p>
          </p:txBody>
        </p:sp>
        <p:sp>
          <p:nvSpPr>
            <p:cNvPr id="80" name="pl80"/>
            <p:cNvSpPr/>
            <p:nvPr/>
          </p:nvSpPr>
          <p:spPr>
            <a:xfrm>
              <a:off x="7266240" y="1753590"/>
              <a:ext cx="596063" cy="107422"/>
            </a:xfrm>
            <a:custGeom>
              <a:avLst/>
              <a:pathLst>
                <a:path w="596063" h="107422">
                  <a:moveTo>
                    <a:pt x="596063" y="0"/>
                  </a:moveTo>
                  <a:lnTo>
                    <a:pt x="0" y="107422"/>
                  </a:lnTo>
                </a:path>
              </a:pathLst>
            </a:custGeom>
          </p:spPr>
          <p:txBody>
            <a:bodyPr/>
            <a:lstStyle/>
            <a:p/>
          </p:txBody>
        </p:sp>
        <p:sp>
          <p:nvSpPr>
            <p:cNvPr id="81" name="pl81"/>
            <p:cNvSpPr/>
            <p:nvPr/>
          </p:nvSpPr>
          <p:spPr>
            <a:xfrm>
              <a:off x="7265529" y="1868188"/>
              <a:ext cx="596774" cy="137567"/>
            </a:xfrm>
            <a:custGeom>
              <a:avLst/>
              <a:pathLst>
                <a:path w="596774" h="137567">
                  <a:moveTo>
                    <a:pt x="596774" y="137567"/>
                  </a:moveTo>
                  <a:lnTo>
                    <a:pt x="0" y="0"/>
                  </a:lnTo>
                </a:path>
              </a:pathLst>
            </a:custGeom>
          </p:spPr>
          <p:txBody>
            <a:bodyPr/>
            <a:lstStyle/>
            <a:p/>
          </p:txBody>
        </p:sp>
        <p:sp>
          <p:nvSpPr>
            <p:cNvPr id="82" name="pg82"/>
            <p:cNvSpPr/>
            <p:nvPr/>
          </p:nvSpPr>
          <p:spPr>
            <a:xfrm>
              <a:off x="7793724" y="165889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70001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4" name="pg84"/>
            <p:cNvSpPr/>
            <p:nvPr/>
          </p:nvSpPr>
          <p:spPr>
            <a:xfrm>
              <a:off x="7793724" y="192583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96695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6" name="rc86"/>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87" name="tx87"/>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373170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9" name="tx89"/>
            <p:cNvSpPr/>
            <p:nvPr/>
          </p:nvSpPr>
          <p:spPr>
            <a:xfrm>
              <a:off x="508103" y="257458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0" name="tx90"/>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2918878"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4763556"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568843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6150847"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661331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70757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5" name="tx115"/>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6" name="tx116"/>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7" name="pl117"/>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8" name="pt118"/>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9" name="pl119"/>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0" name="pt120"/>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1" name="tx121"/>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2" name="tx122"/>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3" name="rc123"/>
            <p:cNvSpPr/>
            <p:nvPr/>
          </p:nvSpPr>
          <p:spPr>
            <a:xfrm>
              <a:off x="5664595" y="5900002"/>
              <a:ext cx="201456" cy="201456"/>
            </a:xfrm>
            <a:prstGeom prst="rect">
              <a:avLst/>
            </a:prstGeom>
            <a:solidFill>
              <a:srgbClr val="1CABE2">
                <a:alpha val="100000"/>
              </a:srgbClr>
            </a:solidFill>
          </p:spPr>
          <p:txBody>
            <a:bodyPr/>
            <a:lstStyle/>
            <a:p/>
          </p:txBody>
        </p:sp>
        <p:sp>
          <p:nvSpPr>
            <p:cNvPr id="124" name="tx124"/>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5" name="tx125"/>
            <p:cNvSpPr/>
            <p:nvPr/>
          </p:nvSpPr>
          <p:spPr>
            <a:xfrm>
              <a:off x="1963820" y="1334104"/>
              <a:ext cx="56672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Uzbekistan, 2012-2025</a:t>
              </a:r>
            </a:p>
          </p:txBody>
        </p:sp>
        <p:sp>
          <p:nvSpPr>
            <p:cNvPr id="126" name="tx126"/>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8" name="tx128"/>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9" name="tx129"/>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927 confirmed measles cases in Uzbekistan. In the same year, MCV1 coverage was 99% and MCV2 coverage was 99%.
The number of cases in 2025 was 36% lower than in 2024 (n=1,459).
The highest number of measles cases was reported in 2020 (n=4,044). In this year, MCV1 coverage was 99%.
Uzbekistan reported measles vaccine stockouts in 2004, 2006, 2009, 2011, and 2016.
There were measles-containing vaccine supplementary immunization activities/campaigns in 2020, 2022, 2023, 2024, and 2025.</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Uzbekistan saw a decrease in measles cases compared with 2024, while MCV1 coverage was 99% and MCV2 coverage was 99%.</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2025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54087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46150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1599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408056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0011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92181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3864689"/>
              <a:ext cx="3485499" cy="215874"/>
            </a:xfrm>
            <a:custGeom>
              <a:avLst/>
              <a:pathLst>
                <a:path w="3485499" h="215874">
                  <a:moveTo>
                    <a:pt x="0" y="215874"/>
                  </a:moveTo>
                  <a:lnTo>
                    <a:pt x="139419" y="215874"/>
                  </a:lnTo>
                  <a:lnTo>
                    <a:pt x="278839" y="215874"/>
                  </a:lnTo>
                  <a:lnTo>
                    <a:pt x="418259" y="107937"/>
                  </a:lnTo>
                  <a:lnTo>
                    <a:pt x="557679" y="215874"/>
                  </a:lnTo>
                  <a:lnTo>
                    <a:pt x="697099" y="215874"/>
                  </a:lnTo>
                  <a:lnTo>
                    <a:pt x="836519" y="215874"/>
                  </a:lnTo>
                  <a:lnTo>
                    <a:pt x="975939" y="0"/>
                  </a:lnTo>
                  <a:lnTo>
                    <a:pt x="1115359" y="107937"/>
                  </a:lnTo>
                  <a:lnTo>
                    <a:pt x="1254779" y="107937"/>
                  </a:lnTo>
                  <a:lnTo>
                    <a:pt x="1394199" y="215874"/>
                  </a:lnTo>
                  <a:lnTo>
                    <a:pt x="1533619" y="215874"/>
                  </a:lnTo>
                  <a:lnTo>
                    <a:pt x="1673039" y="215874"/>
                  </a:lnTo>
                  <a:lnTo>
                    <a:pt x="1812459" y="215874"/>
                  </a:lnTo>
                  <a:lnTo>
                    <a:pt x="1951879" y="215874"/>
                  </a:lnTo>
                  <a:lnTo>
                    <a:pt x="2091299" y="215874"/>
                  </a:lnTo>
                  <a:lnTo>
                    <a:pt x="2230719" y="215874"/>
                  </a:lnTo>
                  <a:lnTo>
                    <a:pt x="2370139" y="215874"/>
                  </a:lnTo>
                  <a:lnTo>
                    <a:pt x="2509559" y="107937"/>
                  </a:lnTo>
                  <a:lnTo>
                    <a:pt x="2648979" y="215874"/>
                  </a:lnTo>
                  <a:lnTo>
                    <a:pt x="2788399" y="107937"/>
                  </a:lnTo>
                  <a:lnTo>
                    <a:pt x="2927819" y="215874"/>
                  </a:lnTo>
                  <a:lnTo>
                    <a:pt x="3067239" y="215874"/>
                  </a:lnTo>
                  <a:lnTo>
                    <a:pt x="3206659" y="215874"/>
                  </a:lnTo>
                  <a:lnTo>
                    <a:pt x="3346079" y="215874"/>
                  </a:lnTo>
                  <a:lnTo>
                    <a:pt x="3485499" y="215874"/>
                  </a:lnTo>
                </a:path>
              </a:pathLst>
            </a:custGeom>
            <a:ln w="27101" cap="flat">
              <a:solidFill>
                <a:srgbClr val="0058AB">
                  <a:alpha val="80000"/>
                </a:srgbClr>
              </a:solidFill>
              <a:prstDash val="solid"/>
              <a:round/>
            </a:ln>
          </p:spPr>
          <p:txBody>
            <a:bodyPr/>
            <a:lstStyle/>
            <a:p/>
          </p:txBody>
        </p:sp>
        <p:sp>
          <p:nvSpPr>
            <p:cNvPr id="20" name="pl20"/>
            <p:cNvSpPr/>
            <p:nvPr/>
          </p:nvSpPr>
          <p:spPr>
            <a:xfrm>
              <a:off x="979796" y="2677379"/>
              <a:ext cx="3485499" cy="971435"/>
            </a:xfrm>
            <a:custGeom>
              <a:avLst/>
              <a:pathLst>
                <a:path w="3485499" h="971435">
                  <a:moveTo>
                    <a:pt x="0" y="0"/>
                  </a:moveTo>
                  <a:lnTo>
                    <a:pt x="139419" y="107937"/>
                  </a:lnTo>
                  <a:lnTo>
                    <a:pt x="278839" y="0"/>
                  </a:lnTo>
                  <a:lnTo>
                    <a:pt x="418259" y="215874"/>
                  </a:lnTo>
                  <a:lnTo>
                    <a:pt x="557679" y="323811"/>
                  </a:lnTo>
                  <a:lnTo>
                    <a:pt x="697099" y="215874"/>
                  </a:lnTo>
                  <a:lnTo>
                    <a:pt x="836519" y="323811"/>
                  </a:lnTo>
                  <a:lnTo>
                    <a:pt x="975939" y="323811"/>
                  </a:lnTo>
                  <a:lnTo>
                    <a:pt x="1115359" y="539686"/>
                  </a:lnTo>
                  <a:lnTo>
                    <a:pt x="1254779" y="647623"/>
                  </a:lnTo>
                  <a:lnTo>
                    <a:pt x="1394199" y="755560"/>
                  </a:lnTo>
                  <a:lnTo>
                    <a:pt x="1533619" y="755560"/>
                  </a:lnTo>
                  <a:lnTo>
                    <a:pt x="1673039" y="755560"/>
                  </a:lnTo>
                  <a:lnTo>
                    <a:pt x="1812459" y="755560"/>
                  </a:lnTo>
                  <a:lnTo>
                    <a:pt x="1951879" y="863497"/>
                  </a:lnTo>
                  <a:lnTo>
                    <a:pt x="2091299" y="863497"/>
                  </a:lnTo>
                  <a:lnTo>
                    <a:pt x="2230719" y="863497"/>
                  </a:lnTo>
                  <a:lnTo>
                    <a:pt x="2370139" y="863497"/>
                  </a:lnTo>
                  <a:lnTo>
                    <a:pt x="2509559" y="971435"/>
                  </a:lnTo>
                  <a:lnTo>
                    <a:pt x="2648979" y="971435"/>
                  </a:lnTo>
                  <a:lnTo>
                    <a:pt x="2788399" y="863497"/>
                  </a:lnTo>
                  <a:lnTo>
                    <a:pt x="2927819" y="755560"/>
                  </a:lnTo>
                  <a:lnTo>
                    <a:pt x="3067239" y="755560"/>
                  </a:lnTo>
                  <a:lnTo>
                    <a:pt x="3206659" y="755560"/>
                  </a:lnTo>
                  <a:lnTo>
                    <a:pt x="3346079" y="863497"/>
                  </a:lnTo>
                  <a:lnTo>
                    <a:pt x="3485499" y="863497"/>
                  </a:lnTo>
                </a:path>
              </a:pathLst>
            </a:custGeom>
            <a:ln w="27101" cap="flat">
              <a:solidFill>
                <a:srgbClr val="1CABE2">
                  <a:alpha val="80000"/>
                </a:srgbClr>
              </a:solidFill>
              <a:prstDash val="solid"/>
              <a:round/>
            </a:ln>
          </p:spPr>
          <p:txBody>
            <a:bodyPr/>
            <a:lstStyle/>
            <a:p/>
          </p:txBody>
        </p:sp>
        <p:sp>
          <p:nvSpPr>
            <p:cNvPr id="21" name="pl21"/>
            <p:cNvSpPr/>
            <p:nvPr/>
          </p:nvSpPr>
          <p:spPr>
            <a:xfrm>
              <a:off x="979796" y="3432940"/>
              <a:ext cx="3485499" cy="539686"/>
            </a:xfrm>
            <a:custGeom>
              <a:avLst/>
              <a:pathLst>
                <a:path w="3485499" h="539686">
                  <a:moveTo>
                    <a:pt x="0" y="215874"/>
                  </a:moveTo>
                  <a:lnTo>
                    <a:pt x="139419" y="323811"/>
                  </a:lnTo>
                  <a:lnTo>
                    <a:pt x="278839" y="323811"/>
                  </a:lnTo>
                  <a:lnTo>
                    <a:pt x="418259" y="0"/>
                  </a:lnTo>
                  <a:lnTo>
                    <a:pt x="557679" y="431748"/>
                  </a:lnTo>
                  <a:lnTo>
                    <a:pt x="697099" y="431748"/>
                  </a:lnTo>
                  <a:lnTo>
                    <a:pt x="836519" y="431748"/>
                  </a:lnTo>
                  <a:lnTo>
                    <a:pt x="975939" y="431748"/>
                  </a:lnTo>
                  <a:lnTo>
                    <a:pt x="1115359" y="431748"/>
                  </a:lnTo>
                  <a:lnTo>
                    <a:pt x="1254779" y="431748"/>
                  </a:lnTo>
                  <a:lnTo>
                    <a:pt x="1394199" y="431748"/>
                  </a:lnTo>
                  <a:lnTo>
                    <a:pt x="1533619" y="431748"/>
                  </a:lnTo>
                  <a:lnTo>
                    <a:pt x="1673039" y="539686"/>
                  </a:lnTo>
                  <a:lnTo>
                    <a:pt x="1812459" y="431748"/>
                  </a:lnTo>
                  <a:lnTo>
                    <a:pt x="1951879" y="0"/>
                  </a:lnTo>
                  <a:lnTo>
                    <a:pt x="2091299" y="107937"/>
                  </a:lnTo>
                  <a:lnTo>
                    <a:pt x="2230719" y="107937"/>
                  </a:lnTo>
                  <a:lnTo>
                    <a:pt x="2370139" y="215874"/>
                  </a:lnTo>
                  <a:lnTo>
                    <a:pt x="2509559" y="215874"/>
                  </a:lnTo>
                  <a:lnTo>
                    <a:pt x="2648979" y="431748"/>
                  </a:lnTo>
                  <a:lnTo>
                    <a:pt x="2788399" y="215874"/>
                  </a:lnTo>
                  <a:lnTo>
                    <a:pt x="2927819" y="215874"/>
                  </a:lnTo>
                  <a:lnTo>
                    <a:pt x="3067239" y="323811"/>
                  </a:lnTo>
                  <a:lnTo>
                    <a:pt x="3206659" y="215874"/>
                  </a:lnTo>
                  <a:lnTo>
                    <a:pt x="3346079" y="215874"/>
                  </a:lnTo>
                  <a:lnTo>
                    <a:pt x="3485499" y="215874"/>
                  </a:lnTo>
                </a:path>
              </a:pathLst>
            </a:custGeom>
            <a:ln w="27101" cap="flat">
              <a:solidFill>
                <a:srgbClr val="00833D">
                  <a:alpha val="80000"/>
                </a:srgbClr>
              </a:solidFill>
              <a:prstDash val="solid"/>
              <a:round/>
            </a:ln>
          </p:spPr>
          <p:txBody>
            <a:bodyPr/>
            <a:lstStyle/>
            <a:p/>
          </p:txBody>
        </p:sp>
        <p:sp>
          <p:nvSpPr>
            <p:cNvPr id="22" name="pl22"/>
            <p:cNvSpPr/>
            <p:nvPr/>
          </p:nvSpPr>
          <p:spPr>
            <a:xfrm>
              <a:off x="979796" y="3864689"/>
              <a:ext cx="3485499" cy="215874"/>
            </a:xfrm>
            <a:custGeom>
              <a:avLst/>
              <a:pathLst>
                <a:path w="3485499" h="215874">
                  <a:moveTo>
                    <a:pt x="0" y="215874"/>
                  </a:moveTo>
                  <a:lnTo>
                    <a:pt x="139419" y="215874"/>
                  </a:lnTo>
                  <a:lnTo>
                    <a:pt x="278839" y="215874"/>
                  </a:lnTo>
                  <a:lnTo>
                    <a:pt x="418259" y="107937"/>
                  </a:lnTo>
                  <a:lnTo>
                    <a:pt x="557679" y="215874"/>
                  </a:lnTo>
                  <a:lnTo>
                    <a:pt x="697099" y="215874"/>
                  </a:lnTo>
                  <a:lnTo>
                    <a:pt x="836519" y="215874"/>
                  </a:lnTo>
                  <a:lnTo>
                    <a:pt x="975939" y="0"/>
                  </a:lnTo>
                  <a:lnTo>
                    <a:pt x="1115359" y="107937"/>
                  </a:lnTo>
                  <a:lnTo>
                    <a:pt x="1254779" y="107937"/>
                  </a:lnTo>
                  <a:lnTo>
                    <a:pt x="1394199" y="215874"/>
                  </a:lnTo>
                  <a:lnTo>
                    <a:pt x="1533619" y="215874"/>
                  </a:lnTo>
                  <a:lnTo>
                    <a:pt x="1673039" y="215874"/>
                  </a:lnTo>
                  <a:lnTo>
                    <a:pt x="1812459" y="215874"/>
                  </a:lnTo>
                  <a:lnTo>
                    <a:pt x="1951879" y="215874"/>
                  </a:lnTo>
                  <a:lnTo>
                    <a:pt x="2091299" y="215874"/>
                  </a:lnTo>
                  <a:lnTo>
                    <a:pt x="2230719" y="215874"/>
                  </a:lnTo>
                  <a:lnTo>
                    <a:pt x="2370139" y="215874"/>
                  </a:lnTo>
                  <a:lnTo>
                    <a:pt x="2509559" y="107937"/>
                  </a:lnTo>
                  <a:lnTo>
                    <a:pt x="2648979" y="215874"/>
                  </a:lnTo>
                  <a:lnTo>
                    <a:pt x="2788399" y="107937"/>
                  </a:lnTo>
                  <a:lnTo>
                    <a:pt x="2927819" y="215874"/>
                  </a:lnTo>
                  <a:lnTo>
                    <a:pt x="3067239" y="215874"/>
                  </a:lnTo>
                  <a:lnTo>
                    <a:pt x="3206659" y="215874"/>
                  </a:lnTo>
                  <a:lnTo>
                    <a:pt x="3346079" y="215874"/>
                  </a:lnTo>
                  <a:lnTo>
                    <a:pt x="3485499" y="215874"/>
                  </a:lnTo>
                </a:path>
              </a:pathLst>
            </a:custGeom>
            <a:ln w="43362" cap="flat">
              <a:solidFill>
                <a:srgbClr val="000000">
                  <a:alpha val="100000"/>
                </a:srgbClr>
              </a:solidFill>
              <a:prstDash val="solid"/>
              <a:round/>
            </a:ln>
          </p:spPr>
          <p:txBody>
            <a:bodyPr/>
            <a:lstStyle/>
            <a:p/>
          </p:txBody>
        </p:sp>
        <p:sp>
          <p:nvSpPr>
            <p:cNvPr id="23" name="pl23"/>
            <p:cNvSpPr/>
            <p:nvPr/>
          </p:nvSpPr>
          <p:spPr>
            <a:xfrm>
              <a:off x="979796" y="3864689"/>
              <a:ext cx="3485499" cy="215874"/>
            </a:xfrm>
            <a:custGeom>
              <a:avLst/>
              <a:pathLst>
                <a:path w="3485499" h="215874">
                  <a:moveTo>
                    <a:pt x="0" y="215874"/>
                  </a:moveTo>
                  <a:lnTo>
                    <a:pt x="139419" y="215874"/>
                  </a:lnTo>
                  <a:lnTo>
                    <a:pt x="278839" y="215874"/>
                  </a:lnTo>
                  <a:lnTo>
                    <a:pt x="418259" y="107937"/>
                  </a:lnTo>
                  <a:lnTo>
                    <a:pt x="557679" y="215874"/>
                  </a:lnTo>
                  <a:lnTo>
                    <a:pt x="697099" y="215874"/>
                  </a:lnTo>
                  <a:lnTo>
                    <a:pt x="836519" y="215874"/>
                  </a:lnTo>
                  <a:lnTo>
                    <a:pt x="975939" y="0"/>
                  </a:lnTo>
                  <a:lnTo>
                    <a:pt x="1115359" y="107937"/>
                  </a:lnTo>
                  <a:lnTo>
                    <a:pt x="1254779" y="107937"/>
                  </a:lnTo>
                  <a:lnTo>
                    <a:pt x="1394199" y="215874"/>
                  </a:lnTo>
                  <a:lnTo>
                    <a:pt x="1533619" y="215874"/>
                  </a:lnTo>
                  <a:lnTo>
                    <a:pt x="1673039" y="215874"/>
                  </a:lnTo>
                  <a:lnTo>
                    <a:pt x="1812459" y="215874"/>
                  </a:lnTo>
                  <a:lnTo>
                    <a:pt x="1951879" y="215874"/>
                  </a:lnTo>
                  <a:lnTo>
                    <a:pt x="2091299" y="215874"/>
                  </a:lnTo>
                  <a:lnTo>
                    <a:pt x="2230719" y="215874"/>
                  </a:lnTo>
                  <a:lnTo>
                    <a:pt x="2370139" y="215874"/>
                  </a:lnTo>
                  <a:lnTo>
                    <a:pt x="2509559" y="107937"/>
                  </a:lnTo>
                  <a:lnTo>
                    <a:pt x="2648979" y="215874"/>
                  </a:lnTo>
                  <a:lnTo>
                    <a:pt x="2788399" y="107937"/>
                  </a:lnTo>
                  <a:lnTo>
                    <a:pt x="2927819" y="215874"/>
                  </a:lnTo>
                  <a:lnTo>
                    <a:pt x="3067239" y="215874"/>
                  </a:lnTo>
                  <a:lnTo>
                    <a:pt x="3206659" y="215874"/>
                  </a:lnTo>
                  <a:lnTo>
                    <a:pt x="3346079" y="215874"/>
                  </a:lnTo>
                  <a:lnTo>
                    <a:pt x="3485499" y="215874"/>
                  </a:lnTo>
                </a:path>
              </a:pathLst>
            </a:custGeom>
            <a:ln w="27101" cap="flat">
              <a:solidFill>
                <a:srgbClr val="0058AB">
                  <a:alpha val="100000"/>
                </a:srgbClr>
              </a:solidFill>
              <a:prstDash val="solid"/>
              <a:round/>
            </a:ln>
          </p:spPr>
          <p:txBody>
            <a:bodyPr/>
            <a:lstStyle/>
            <a:p/>
          </p:txBody>
        </p:sp>
        <p:sp>
          <p:nvSpPr>
            <p:cNvPr id="24" name="pl24"/>
            <p:cNvSpPr/>
            <p:nvPr/>
          </p:nvSpPr>
          <p:spPr>
            <a:xfrm>
              <a:off x="805521" y="408056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9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7399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7109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2877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587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4" name="pg34"/>
            <p:cNvSpPr/>
            <p:nvPr/>
          </p:nvSpPr>
          <p:spPr>
            <a:xfrm>
              <a:off x="1618408"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761"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2315507"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45861"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12607"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42961"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570287"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00640"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7387"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7740"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5585" y="350181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61001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577692" y="511729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403792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9585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18791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49982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49982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4952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31198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66926" y="6120837"/>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65" name="tx65"/>
            <p:cNvSpPr/>
            <p:nvPr/>
          </p:nvSpPr>
          <p:spPr>
            <a:xfrm>
              <a:off x="281662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79079"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7" name="tx67"/>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62025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54087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46150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1599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408056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30011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92181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3648815"/>
              <a:ext cx="3485499" cy="1511121"/>
            </a:xfrm>
            <a:custGeom>
              <a:avLst/>
              <a:pathLst>
                <a:path w="3485499" h="1511121">
                  <a:moveTo>
                    <a:pt x="0" y="431748"/>
                  </a:moveTo>
                  <a:lnTo>
                    <a:pt x="139419" y="431748"/>
                  </a:lnTo>
                  <a:lnTo>
                    <a:pt x="278839" y="215874"/>
                  </a:lnTo>
                  <a:lnTo>
                    <a:pt x="418259" y="431748"/>
                  </a:lnTo>
                  <a:lnTo>
                    <a:pt x="557679" y="323811"/>
                  </a:lnTo>
                  <a:lnTo>
                    <a:pt x="697099" y="431748"/>
                  </a:lnTo>
                  <a:lnTo>
                    <a:pt x="836519" y="647623"/>
                  </a:lnTo>
                  <a:lnTo>
                    <a:pt x="975939" y="431748"/>
                  </a:lnTo>
                  <a:lnTo>
                    <a:pt x="1115359" y="323811"/>
                  </a:lnTo>
                  <a:lnTo>
                    <a:pt x="1254779" y="0"/>
                  </a:lnTo>
                  <a:lnTo>
                    <a:pt x="1394199" y="323811"/>
                  </a:lnTo>
                  <a:lnTo>
                    <a:pt x="1533619" y="431748"/>
                  </a:lnTo>
                  <a:lnTo>
                    <a:pt x="1673039" y="431748"/>
                  </a:lnTo>
                  <a:lnTo>
                    <a:pt x="1812459" y="215874"/>
                  </a:lnTo>
                  <a:lnTo>
                    <a:pt x="1951879" y="431748"/>
                  </a:lnTo>
                  <a:lnTo>
                    <a:pt x="2091299" y="431748"/>
                  </a:lnTo>
                  <a:lnTo>
                    <a:pt x="2230719" y="431748"/>
                  </a:lnTo>
                  <a:lnTo>
                    <a:pt x="2370139" y="431748"/>
                  </a:lnTo>
                  <a:lnTo>
                    <a:pt x="2509559" y="107937"/>
                  </a:lnTo>
                  <a:lnTo>
                    <a:pt x="2648979" y="647623"/>
                  </a:lnTo>
                  <a:lnTo>
                    <a:pt x="2788399" y="755560"/>
                  </a:lnTo>
                  <a:lnTo>
                    <a:pt x="2927819" y="539686"/>
                  </a:lnTo>
                  <a:lnTo>
                    <a:pt x="3067239" y="431748"/>
                  </a:lnTo>
                  <a:lnTo>
                    <a:pt x="3206659" y="431748"/>
                  </a:lnTo>
                  <a:lnTo>
                    <a:pt x="3346079" y="1511121"/>
                  </a:lnTo>
                  <a:lnTo>
                    <a:pt x="3485499" y="539686"/>
                  </a:lnTo>
                </a:path>
              </a:pathLst>
            </a:custGeom>
            <a:ln w="27101" cap="flat">
              <a:solidFill>
                <a:srgbClr val="0058AB">
                  <a:alpha val="80000"/>
                </a:srgbClr>
              </a:solidFill>
              <a:prstDash val="solid"/>
              <a:round/>
            </a:ln>
          </p:spPr>
          <p:txBody>
            <a:bodyPr/>
            <a:lstStyle/>
            <a:p/>
          </p:txBody>
        </p:sp>
        <p:sp>
          <p:nvSpPr>
            <p:cNvPr id="83" name="pl83"/>
            <p:cNvSpPr/>
            <p:nvPr/>
          </p:nvSpPr>
          <p:spPr>
            <a:xfrm>
              <a:off x="5345047" y="2569442"/>
              <a:ext cx="3485499" cy="971435"/>
            </a:xfrm>
            <a:custGeom>
              <a:avLst/>
              <a:pathLst>
                <a:path w="3485499" h="971435">
                  <a:moveTo>
                    <a:pt x="0" y="0"/>
                  </a:moveTo>
                  <a:lnTo>
                    <a:pt x="139419" y="107937"/>
                  </a:lnTo>
                  <a:lnTo>
                    <a:pt x="278839" y="107937"/>
                  </a:lnTo>
                  <a:lnTo>
                    <a:pt x="418259" y="215874"/>
                  </a:lnTo>
                  <a:lnTo>
                    <a:pt x="557679" y="323811"/>
                  </a:lnTo>
                  <a:lnTo>
                    <a:pt x="697099" y="323811"/>
                  </a:lnTo>
                  <a:lnTo>
                    <a:pt x="836519" y="431748"/>
                  </a:lnTo>
                  <a:lnTo>
                    <a:pt x="975939" y="539686"/>
                  </a:lnTo>
                  <a:lnTo>
                    <a:pt x="1115359" y="647623"/>
                  </a:lnTo>
                  <a:lnTo>
                    <a:pt x="1254779" y="755560"/>
                  </a:lnTo>
                  <a:lnTo>
                    <a:pt x="1394199" y="863497"/>
                  </a:lnTo>
                  <a:lnTo>
                    <a:pt x="1533619" y="863497"/>
                  </a:lnTo>
                  <a:lnTo>
                    <a:pt x="1673039" y="863497"/>
                  </a:lnTo>
                  <a:lnTo>
                    <a:pt x="1812459" y="863497"/>
                  </a:lnTo>
                  <a:lnTo>
                    <a:pt x="1951879" y="863497"/>
                  </a:lnTo>
                  <a:lnTo>
                    <a:pt x="2091299" y="971435"/>
                  </a:lnTo>
                  <a:lnTo>
                    <a:pt x="2230719" y="863497"/>
                  </a:lnTo>
                  <a:lnTo>
                    <a:pt x="2370139" y="863497"/>
                  </a:lnTo>
                  <a:lnTo>
                    <a:pt x="2509559" y="971435"/>
                  </a:lnTo>
                  <a:lnTo>
                    <a:pt x="2648979" y="971435"/>
                  </a:lnTo>
                  <a:lnTo>
                    <a:pt x="2788399" y="971435"/>
                  </a:lnTo>
                  <a:lnTo>
                    <a:pt x="2927819" y="863497"/>
                  </a:lnTo>
                  <a:lnTo>
                    <a:pt x="3067239" y="755560"/>
                  </a:lnTo>
                  <a:lnTo>
                    <a:pt x="3206659" y="755560"/>
                  </a:lnTo>
                  <a:lnTo>
                    <a:pt x="3346079" y="863497"/>
                  </a:lnTo>
                  <a:lnTo>
                    <a:pt x="3485499" y="863497"/>
                  </a:lnTo>
                </a:path>
              </a:pathLst>
            </a:custGeom>
            <a:ln w="27101" cap="flat">
              <a:solidFill>
                <a:srgbClr val="1CABE2">
                  <a:alpha val="80000"/>
                </a:srgbClr>
              </a:solidFill>
              <a:prstDash val="solid"/>
              <a:round/>
            </a:ln>
          </p:spPr>
          <p:txBody>
            <a:bodyPr/>
            <a:lstStyle/>
            <a:p/>
          </p:txBody>
        </p:sp>
        <p:sp>
          <p:nvSpPr>
            <p:cNvPr id="84" name="pl84"/>
            <p:cNvSpPr/>
            <p:nvPr/>
          </p:nvSpPr>
          <p:spPr>
            <a:xfrm>
              <a:off x="5345047" y="3648815"/>
              <a:ext cx="3485499" cy="539686"/>
            </a:xfrm>
            <a:custGeom>
              <a:avLst/>
              <a:pathLst>
                <a:path w="3485499" h="539686">
                  <a:moveTo>
                    <a:pt x="0" y="0"/>
                  </a:moveTo>
                  <a:lnTo>
                    <a:pt x="139419" y="107937"/>
                  </a:lnTo>
                  <a:lnTo>
                    <a:pt x="278839" y="215874"/>
                  </a:lnTo>
                  <a:lnTo>
                    <a:pt x="418259" y="323811"/>
                  </a:lnTo>
                  <a:lnTo>
                    <a:pt x="557679" y="215874"/>
                  </a:lnTo>
                  <a:lnTo>
                    <a:pt x="697099" y="215874"/>
                  </a:lnTo>
                  <a:lnTo>
                    <a:pt x="836519" y="431748"/>
                  </a:lnTo>
                  <a:lnTo>
                    <a:pt x="975939" y="323811"/>
                  </a:lnTo>
                  <a:lnTo>
                    <a:pt x="1115359" y="323811"/>
                  </a:lnTo>
                  <a:lnTo>
                    <a:pt x="1254779" y="323811"/>
                  </a:lnTo>
                  <a:lnTo>
                    <a:pt x="1394199" y="323811"/>
                  </a:lnTo>
                  <a:lnTo>
                    <a:pt x="1533619" y="539686"/>
                  </a:lnTo>
                  <a:lnTo>
                    <a:pt x="1673039" y="323811"/>
                  </a:lnTo>
                  <a:lnTo>
                    <a:pt x="1812459" y="323811"/>
                  </a:lnTo>
                  <a:lnTo>
                    <a:pt x="1951879" y="215874"/>
                  </a:lnTo>
                  <a:lnTo>
                    <a:pt x="2091299" y="215874"/>
                  </a:lnTo>
                  <a:lnTo>
                    <a:pt x="2230719" y="215874"/>
                  </a:lnTo>
                  <a:lnTo>
                    <a:pt x="2370139" y="431748"/>
                  </a:lnTo>
                  <a:lnTo>
                    <a:pt x="2509559" y="215874"/>
                  </a:lnTo>
                  <a:lnTo>
                    <a:pt x="2648979" y="323811"/>
                  </a:lnTo>
                  <a:lnTo>
                    <a:pt x="2788399" y="107937"/>
                  </a:lnTo>
                  <a:lnTo>
                    <a:pt x="2927819" y="215874"/>
                  </a:lnTo>
                  <a:lnTo>
                    <a:pt x="3067239" y="107937"/>
                  </a:lnTo>
                  <a:lnTo>
                    <a:pt x="3206659" y="107937"/>
                  </a:lnTo>
                  <a:lnTo>
                    <a:pt x="3346079" y="323811"/>
                  </a:lnTo>
                  <a:lnTo>
                    <a:pt x="3485499" y="107937"/>
                  </a:lnTo>
                </a:path>
              </a:pathLst>
            </a:custGeom>
            <a:ln w="27101" cap="flat">
              <a:solidFill>
                <a:srgbClr val="00833D">
                  <a:alpha val="80000"/>
                </a:srgbClr>
              </a:solidFill>
              <a:prstDash val="solid"/>
              <a:round/>
            </a:ln>
          </p:spPr>
          <p:txBody>
            <a:bodyPr/>
            <a:lstStyle/>
            <a:p/>
          </p:txBody>
        </p:sp>
        <p:sp>
          <p:nvSpPr>
            <p:cNvPr id="85" name="pl85"/>
            <p:cNvSpPr/>
            <p:nvPr/>
          </p:nvSpPr>
          <p:spPr>
            <a:xfrm>
              <a:off x="5345047" y="3648815"/>
              <a:ext cx="3485499" cy="1511121"/>
            </a:xfrm>
            <a:custGeom>
              <a:avLst/>
              <a:pathLst>
                <a:path w="3485499" h="1511121">
                  <a:moveTo>
                    <a:pt x="0" y="431748"/>
                  </a:moveTo>
                  <a:lnTo>
                    <a:pt x="139419" y="431748"/>
                  </a:lnTo>
                  <a:lnTo>
                    <a:pt x="278839" y="215874"/>
                  </a:lnTo>
                  <a:lnTo>
                    <a:pt x="418259" y="431748"/>
                  </a:lnTo>
                  <a:lnTo>
                    <a:pt x="557679" y="323811"/>
                  </a:lnTo>
                  <a:lnTo>
                    <a:pt x="697099" y="431748"/>
                  </a:lnTo>
                  <a:lnTo>
                    <a:pt x="836519" y="647623"/>
                  </a:lnTo>
                  <a:lnTo>
                    <a:pt x="975939" y="431748"/>
                  </a:lnTo>
                  <a:lnTo>
                    <a:pt x="1115359" y="323811"/>
                  </a:lnTo>
                  <a:lnTo>
                    <a:pt x="1254779" y="0"/>
                  </a:lnTo>
                  <a:lnTo>
                    <a:pt x="1394199" y="323811"/>
                  </a:lnTo>
                  <a:lnTo>
                    <a:pt x="1533619" y="431748"/>
                  </a:lnTo>
                  <a:lnTo>
                    <a:pt x="1673039" y="431748"/>
                  </a:lnTo>
                  <a:lnTo>
                    <a:pt x="1812459" y="215874"/>
                  </a:lnTo>
                  <a:lnTo>
                    <a:pt x="1951879" y="431748"/>
                  </a:lnTo>
                  <a:lnTo>
                    <a:pt x="2091299" y="431748"/>
                  </a:lnTo>
                  <a:lnTo>
                    <a:pt x="2230719" y="431748"/>
                  </a:lnTo>
                  <a:lnTo>
                    <a:pt x="2370139" y="431748"/>
                  </a:lnTo>
                  <a:lnTo>
                    <a:pt x="2509559" y="107937"/>
                  </a:lnTo>
                  <a:lnTo>
                    <a:pt x="2648979" y="647623"/>
                  </a:lnTo>
                  <a:lnTo>
                    <a:pt x="2788399" y="755560"/>
                  </a:lnTo>
                  <a:lnTo>
                    <a:pt x="2927819" y="539686"/>
                  </a:lnTo>
                  <a:lnTo>
                    <a:pt x="3067239" y="431748"/>
                  </a:lnTo>
                  <a:lnTo>
                    <a:pt x="3206659" y="431748"/>
                  </a:lnTo>
                  <a:lnTo>
                    <a:pt x="3346079" y="1511121"/>
                  </a:lnTo>
                  <a:lnTo>
                    <a:pt x="3485499" y="539686"/>
                  </a:lnTo>
                </a:path>
              </a:pathLst>
            </a:custGeom>
            <a:ln w="43362" cap="flat">
              <a:solidFill>
                <a:srgbClr val="000000">
                  <a:alpha val="100000"/>
                </a:srgbClr>
              </a:solidFill>
              <a:prstDash val="solid"/>
              <a:round/>
            </a:ln>
          </p:spPr>
          <p:txBody>
            <a:bodyPr/>
            <a:lstStyle/>
            <a:p/>
          </p:txBody>
        </p:sp>
        <p:sp>
          <p:nvSpPr>
            <p:cNvPr id="86" name="pl86"/>
            <p:cNvSpPr/>
            <p:nvPr/>
          </p:nvSpPr>
          <p:spPr>
            <a:xfrm>
              <a:off x="5345047" y="3648815"/>
              <a:ext cx="3485499" cy="1511121"/>
            </a:xfrm>
            <a:custGeom>
              <a:avLst/>
              <a:pathLst>
                <a:path w="3485499" h="1511121">
                  <a:moveTo>
                    <a:pt x="0" y="431748"/>
                  </a:moveTo>
                  <a:lnTo>
                    <a:pt x="139419" y="431748"/>
                  </a:lnTo>
                  <a:lnTo>
                    <a:pt x="278839" y="215874"/>
                  </a:lnTo>
                  <a:lnTo>
                    <a:pt x="418259" y="431748"/>
                  </a:lnTo>
                  <a:lnTo>
                    <a:pt x="557679" y="323811"/>
                  </a:lnTo>
                  <a:lnTo>
                    <a:pt x="697099" y="431748"/>
                  </a:lnTo>
                  <a:lnTo>
                    <a:pt x="836519" y="647623"/>
                  </a:lnTo>
                  <a:lnTo>
                    <a:pt x="975939" y="431748"/>
                  </a:lnTo>
                  <a:lnTo>
                    <a:pt x="1115359" y="323811"/>
                  </a:lnTo>
                  <a:lnTo>
                    <a:pt x="1254779" y="0"/>
                  </a:lnTo>
                  <a:lnTo>
                    <a:pt x="1394199" y="323811"/>
                  </a:lnTo>
                  <a:lnTo>
                    <a:pt x="1533619" y="431748"/>
                  </a:lnTo>
                  <a:lnTo>
                    <a:pt x="1673039" y="431748"/>
                  </a:lnTo>
                  <a:lnTo>
                    <a:pt x="1812459" y="215874"/>
                  </a:lnTo>
                  <a:lnTo>
                    <a:pt x="1951879" y="431748"/>
                  </a:lnTo>
                  <a:lnTo>
                    <a:pt x="2091299" y="431748"/>
                  </a:lnTo>
                  <a:lnTo>
                    <a:pt x="2230719" y="431748"/>
                  </a:lnTo>
                  <a:lnTo>
                    <a:pt x="2370139" y="431748"/>
                  </a:lnTo>
                  <a:lnTo>
                    <a:pt x="2509559" y="107937"/>
                  </a:lnTo>
                  <a:lnTo>
                    <a:pt x="2648979" y="647623"/>
                  </a:lnTo>
                  <a:lnTo>
                    <a:pt x="2788399" y="755560"/>
                  </a:lnTo>
                  <a:lnTo>
                    <a:pt x="2927819" y="539686"/>
                  </a:lnTo>
                  <a:lnTo>
                    <a:pt x="3067239" y="431748"/>
                  </a:lnTo>
                  <a:lnTo>
                    <a:pt x="3206659" y="431748"/>
                  </a:lnTo>
                  <a:lnTo>
                    <a:pt x="3346079" y="1511121"/>
                  </a:lnTo>
                  <a:lnTo>
                    <a:pt x="3485499" y="539686"/>
                  </a:lnTo>
                </a:path>
              </a:pathLst>
            </a:custGeom>
            <a:ln w="27101" cap="flat">
              <a:solidFill>
                <a:srgbClr val="0058AB">
                  <a:alpha val="100000"/>
                </a:srgbClr>
              </a:solidFill>
              <a:prstDash val="solid"/>
              <a:round/>
            </a:ln>
          </p:spPr>
          <p:txBody>
            <a:bodyPr/>
            <a:lstStyle/>
            <a:p/>
          </p:txBody>
        </p:sp>
        <p:sp>
          <p:nvSpPr>
            <p:cNvPr id="87" name="pl87"/>
            <p:cNvSpPr/>
            <p:nvPr/>
          </p:nvSpPr>
          <p:spPr>
            <a:xfrm>
              <a:off x="5170772" y="408056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147"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39247" y="364881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36347"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94027" y="397262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1126" y="4836124"/>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864689"/>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7" name="pg97"/>
            <p:cNvSpPr/>
            <p:nvPr/>
          </p:nvSpPr>
          <p:spPr>
            <a:xfrm>
              <a:off x="5983658"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4012"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6680758" y="3582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1112" y="36123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7377858"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08212"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918692" y="390606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49045" y="393611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587656" y="4769558"/>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18010" y="4798380"/>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7" name="pg107"/>
            <p:cNvSpPr/>
            <p:nvPr/>
          </p:nvSpPr>
          <p:spPr>
            <a:xfrm>
              <a:off x="8755211" y="379812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85565" y="382818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tx109"/>
            <p:cNvSpPr/>
            <p:nvPr/>
          </p:nvSpPr>
          <p:spPr>
            <a:xfrm>
              <a:off x="8890836" y="3392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71625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1" name="tx111"/>
            <p:cNvSpPr/>
            <p:nvPr/>
          </p:nvSpPr>
          <p:spPr>
            <a:xfrm>
              <a:off x="4942943" y="511729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403792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9585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18791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6507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6507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91477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7723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32177" y="6120837"/>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128" name="tx128"/>
            <p:cNvSpPr/>
            <p:nvPr/>
          </p:nvSpPr>
          <p:spPr>
            <a:xfrm>
              <a:off x="718187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44330"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0" name="tx130"/>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Uzbekistan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(-1%) in Uzbekistan, indicating very good ability to deliver the primary series early on, but good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50909"/>
            </a:xfrm>
            <a:custGeom>
              <a:avLst/>
              <a:pathLst>
                <a:path w="2135265" h="50909">
                  <a:moveTo>
                    <a:pt x="0" y="8484"/>
                  </a:moveTo>
                  <a:lnTo>
                    <a:pt x="85410" y="8484"/>
                  </a:lnTo>
                  <a:lnTo>
                    <a:pt x="170821" y="0"/>
                  </a:lnTo>
                  <a:lnTo>
                    <a:pt x="256231" y="0"/>
                  </a:lnTo>
                  <a:lnTo>
                    <a:pt x="341642" y="0"/>
                  </a:lnTo>
                  <a:lnTo>
                    <a:pt x="427053" y="50909"/>
                  </a:lnTo>
                  <a:lnTo>
                    <a:pt x="512463" y="0"/>
                  </a:lnTo>
                  <a:lnTo>
                    <a:pt x="597874" y="0"/>
                  </a:lnTo>
                  <a:lnTo>
                    <a:pt x="683284" y="25454"/>
                  </a:lnTo>
                  <a:lnTo>
                    <a:pt x="768695" y="0"/>
                  </a:lnTo>
                  <a:lnTo>
                    <a:pt x="854106" y="0"/>
                  </a:lnTo>
                  <a:lnTo>
                    <a:pt x="939516" y="0"/>
                  </a:lnTo>
                  <a:lnTo>
                    <a:pt x="1024927" y="0"/>
                  </a:lnTo>
                  <a:lnTo>
                    <a:pt x="1110337" y="0"/>
                  </a:lnTo>
                  <a:lnTo>
                    <a:pt x="1195748" y="0"/>
                  </a:lnTo>
                  <a:lnTo>
                    <a:pt x="1281159" y="0"/>
                  </a:lnTo>
                  <a:lnTo>
                    <a:pt x="1366569" y="0"/>
                  </a:lnTo>
                  <a:lnTo>
                    <a:pt x="1451980" y="0"/>
                  </a:lnTo>
                  <a:lnTo>
                    <a:pt x="1537390" y="25454"/>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258884"/>
              <a:ext cx="597874" cy="364847"/>
            </a:xfrm>
            <a:custGeom>
              <a:avLst/>
              <a:pathLst>
                <a:path w="597874" h="364847">
                  <a:moveTo>
                    <a:pt x="0" y="364847"/>
                  </a:moveTo>
                  <a:lnTo>
                    <a:pt x="85410" y="42424"/>
                  </a:lnTo>
                  <a:lnTo>
                    <a:pt x="170821" y="84848"/>
                  </a:lnTo>
                  <a:lnTo>
                    <a:pt x="256231" y="0"/>
                  </a:lnTo>
                  <a:lnTo>
                    <a:pt x="341642" y="0"/>
                  </a:lnTo>
                  <a:lnTo>
                    <a:pt x="427053" y="0"/>
                  </a:lnTo>
                  <a:lnTo>
                    <a:pt x="512463" y="16969"/>
                  </a:lnTo>
                  <a:lnTo>
                    <a:pt x="597874" y="0"/>
                  </a:lnTo>
                </a:path>
              </a:pathLst>
            </a:custGeom>
            <a:ln w="27101" cap="flat">
              <a:solidFill>
                <a:srgbClr val="1CABE2">
                  <a:alpha val="100000"/>
                </a:srgbClr>
              </a:solidFill>
              <a:prstDash val="solid"/>
              <a:round/>
            </a:ln>
          </p:spPr>
          <p:txBody>
            <a:bodyPr/>
            <a:lstStyle/>
            <a:p/>
          </p:txBody>
        </p:sp>
        <p:sp>
          <p:nvSpPr>
            <p:cNvPr id="74" name="pt74"/>
            <p:cNvSpPr/>
            <p:nvPr/>
          </p:nvSpPr>
          <p:spPr>
            <a:xfrm>
              <a:off x="2575444"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83167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83" name="tx83"/>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4" name="tx84"/>
            <p:cNvSpPr/>
            <p:nvPr/>
          </p:nvSpPr>
          <p:spPr>
            <a:xfrm>
              <a:off x="2624645"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5" name="tx85"/>
            <p:cNvSpPr/>
            <p:nvPr/>
          </p:nvSpPr>
          <p:spPr>
            <a:xfrm>
              <a:off x="3051698"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251853" y="4570000"/>
              <a:ext cx="939516" cy="432726"/>
            </a:xfrm>
            <a:custGeom>
              <a:avLst/>
              <a:pathLst>
                <a:path w="939516" h="432726">
                  <a:moveTo>
                    <a:pt x="0" y="398787"/>
                  </a:moveTo>
                  <a:lnTo>
                    <a:pt x="85410" y="33939"/>
                  </a:lnTo>
                  <a:lnTo>
                    <a:pt x="170821" y="212120"/>
                  </a:lnTo>
                  <a:lnTo>
                    <a:pt x="256231" y="0"/>
                  </a:lnTo>
                  <a:lnTo>
                    <a:pt x="341642" y="127272"/>
                  </a:lnTo>
                  <a:lnTo>
                    <a:pt x="427053" y="432726"/>
                  </a:lnTo>
                  <a:lnTo>
                    <a:pt x="512463" y="76363"/>
                  </a:lnTo>
                  <a:lnTo>
                    <a:pt x="597874" y="398787"/>
                  </a:lnTo>
                  <a:lnTo>
                    <a:pt x="683284" y="313938"/>
                  </a:lnTo>
                  <a:lnTo>
                    <a:pt x="768695" y="84848"/>
                  </a:lnTo>
                  <a:lnTo>
                    <a:pt x="854106" y="0"/>
                  </a:lnTo>
                  <a:lnTo>
                    <a:pt x="939516" y="0"/>
                  </a:lnTo>
                </a:path>
              </a:pathLst>
            </a:custGeom>
            <a:ln w="27101" cap="flat">
              <a:solidFill>
                <a:srgbClr val="1CABE2">
                  <a:alpha val="100000"/>
                </a:srgbClr>
              </a:solidFill>
              <a:prstDash val="solid"/>
              <a:round/>
            </a:ln>
          </p:spPr>
          <p:txBody>
            <a:bodyPr/>
            <a:lstStyle/>
            <a:p/>
          </p:txBody>
        </p:sp>
        <p:sp>
          <p:nvSpPr>
            <p:cNvPr id="106" name="pt106"/>
            <p:cNvSpPr/>
            <p:nvPr/>
          </p:nvSpPr>
          <p:spPr>
            <a:xfrm>
              <a:off x="2233802"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319213" y="458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2404623" y="47640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2490034"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67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660855" y="498467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2746266" y="462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831676" y="495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917087"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300249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099923" y="48765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19" name="tx119"/>
            <p:cNvSpPr/>
            <p:nvPr/>
          </p:nvSpPr>
          <p:spPr>
            <a:xfrm>
              <a:off x="3223926"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0" name="tx120"/>
            <p:cNvSpPr/>
            <p:nvPr/>
          </p:nvSpPr>
          <p:spPr>
            <a:xfrm>
              <a:off x="2624645" y="48615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21" name="tx121"/>
            <p:cNvSpPr/>
            <p:nvPr/>
          </p:nvSpPr>
          <p:spPr>
            <a:xfrm>
              <a:off x="3051698" y="442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47768"/>
              <a:ext cx="2135265" cy="76363"/>
            </a:xfrm>
            <a:custGeom>
              <a:avLst/>
              <a:pathLst>
                <a:path w="2135265" h="76363">
                  <a:moveTo>
                    <a:pt x="0" y="0"/>
                  </a:moveTo>
                  <a:lnTo>
                    <a:pt x="85410" y="0"/>
                  </a:lnTo>
                  <a:lnTo>
                    <a:pt x="170821" y="0"/>
                  </a:lnTo>
                  <a:lnTo>
                    <a:pt x="256231" y="0"/>
                  </a:lnTo>
                  <a:lnTo>
                    <a:pt x="341642" y="0"/>
                  </a:lnTo>
                  <a:lnTo>
                    <a:pt x="427053" y="0"/>
                  </a:lnTo>
                  <a:lnTo>
                    <a:pt x="512463" y="25454"/>
                  </a:lnTo>
                  <a:lnTo>
                    <a:pt x="597874" y="8484"/>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25454"/>
                  </a:lnTo>
                  <a:lnTo>
                    <a:pt x="1708212" y="25454"/>
                  </a:lnTo>
                  <a:lnTo>
                    <a:pt x="1793622" y="8484"/>
                  </a:lnTo>
                  <a:lnTo>
                    <a:pt x="1879033" y="0"/>
                  </a:lnTo>
                  <a:lnTo>
                    <a:pt x="1964443" y="0"/>
                  </a:lnTo>
                  <a:lnTo>
                    <a:pt x="2049854" y="76363"/>
                  </a:lnTo>
                  <a:lnTo>
                    <a:pt x="2135265" y="8484"/>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68634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77175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85716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519881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6258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tx171"/>
            <p:cNvSpPr/>
            <p:nvPr/>
          </p:nvSpPr>
          <p:spPr>
            <a:xfrm>
              <a:off x="584588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258884"/>
              <a:ext cx="2135265" cy="33939"/>
            </a:xfrm>
            <a:custGeom>
              <a:avLst/>
              <a:pathLst>
                <a:path w="2135265" h="33939">
                  <a:moveTo>
                    <a:pt x="0" y="0"/>
                  </a:moveTo>
                  <a:lnTo>
                    <a:pt x="85410" y="0"/>
                  </a:lnTo>
                  <a:lnTo>
                    <a:pt x="170821" y="16969"/>
                  </a:lnTo>
                  <a:lnTo>
                    <a:pt x="256231" y="0"/>
                  </a:lnTo>
                  <a:lnTo>
                    <a:pt x="341642" y="8484"/>
                  </a:lnTo>
                  <a:lnTo>
                    <a:pt x="427053" y="0"/>
                  </a:lnTo>
                  <a:lnTo>
                    <a:pt x="512463" y="8484"/>
                  </a:lnTo>
                  <a:lnTo>
                    <a:pt x="597874" y="8484"/>
                  </a:lnTo>
                  <a:lnTo>
                    <a:pt x="683284" y="8484"/>
                  </a:lnTo>
                  <a:lnTo>
                    <a:pt x="768695" y="33939"/>
                  </a:lnTo>
                  <a:lnTo>
                    <a:pt x="854106" y="8484"/>
                  </a:lnTo>
                  <a:lnTo>
                    <a:pt x="939516" y="0"/>
                  </a:lnTo>
                  <a:lnTo>
                    <a:pt x="1024927" y="0"/>
                  </a:lnTo>
                  <a:lnTo>
                    <a:pt x="1110337" y="16969"/>
                  </a:lnTo>
                  <a:lnTo>
                    <a:pt x="1195748" y="0"/>
                  </a:lnTo>
                  <a:lnTo>
                    <a:pt x="1281159" y="0"/>
                  </a:lnTo>
                  <a:lnTo>
                    <a:pt x="1366569" y="0"/>
                  </a:lnTo>
                  <a:lnTo>
                    <a:pt x="1451980" y="0"/>
                  </a:lnTo>
                  <a:lnTo>
                    <a:pt x="1537390" y="25454"/>
                  </a:lnTo>
                  <a:lnTo>
                    <a:pt x="1622801" y="8484"/>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344705"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9" name="pt199"/>
            <p:cNvSpPr/>
            <p:nvPr/>
          </p:nvSpPr>
          <p:spPr>
            <a:xfrm>
              <a:off x="443011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2747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9" name="pt209"/>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9" name="tx219"/>
            <p:cNvSpPr/>
            <p:nvPr/>
          </p:nvSpPr>
          <p:spPr>
            <a:xfrm>
              <a:off x="601811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0" name="tx220"/>
            <p:cNvSpPr/>
            <p:nvPr/>
          </p:nvSpPr>
          <p:spPr>
            <a:xfrm>
              <a:off x="5418832"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1" name="tx221"/>
            <p:cNvSpPr/>
            <p:nvPr/>
          </p:nvSpPr>
          <p:spPr>
            <a:xfrm>
              <a:off x="584588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2" name="pl22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6644479" y="1947768"/>
              <a:ext cx="2135265" cy="76363"/>
            </a:xfrm>
            <a:custGeom>
              <a:avLst/>
              <a:pathLst>
                <a:path w="2135265" h="76363">
                  <a:moveTo>
                    <a:pt x="0" y="0"/>
                  </a:moveTo>
                  <a:lnTo>
                    <a:pt x="85410" y="0"/>
                  </a:lnTo>
                  <a:lnTo>
                    <a:pt x="170821" y="0"/>
                  </a:lnTo>
                  <a:lnTo>
                    <a:pt x="256231" y="8484"/>
                  </a:lnTo>
                  <a:lnTo>
                    <a:pt x="341642" y="0"/>
                  </a:lnTo>
                  <a:lnTo>
                    <a:pt x="427053" y="0"/>
                  </a:lnTo>
                  <a:lnTo>
                    <a:pt x="512463" y="25454"/>
                  </a:lnTo>
                  <a:lnTo>
                    <a:pt x="597874" y="25454"/>
                  </a:lnTo>
                  <a:lnTo>
                    <a:pt x="683284" y="8484"/>
                  </a:lnTo>
                  <a:lnTo>
                    <a:pt x="768695" y="8484"/>
                  </a:lnTo>
                  <a:lnTo>
                    <a:pt x="854106" y="0"/>
                  </a:lnTo>
                  <a:lnTo>
                    <a:pt x="939516" y="0"/>
                  </a:lnTo>
                  <a:lnTo>
                    <a:pt x="1024927" y="0"/>
                  </a:lnTo>
                  <a:lnTo>
                    <a:pt x="1110337" y="0"/>
                  </a:lnTo>
                  <a:lnTo>
                    <a:pt x="1195748" y="0"/>
                  </a:lnTo>
                  <a:lnTo>
                    <a:pt x="1281159" y="0"/>
                  </a:lnTo>
                  <a:lnTo>
                    <a:pt x="1366569" y="0"/>
                  </a:lnTo>
                  <a:lnTo>
                    <a:pt x="1451980" y="0"/>
                  </a:lnTo>
                  <a:lnTo>
                    <a:pt x="1537390" y="8484"/>
                  </a:lnTo>
                  <a:lnTo>
                    <a:pt x="1622801" y="25454"/>
                  </a:lnTo>
                  <a:lnTo>
                    <a:pt x="1708212" y="33939"/>
                  </a:lnTo>
                  <a:lnTo>
                    <a:pt x="1793622" y="8484"/>
                  </a:lnTo>
                  <a:lnTo>
                    <a:pt x="1879033" y="0"/>
                  </a:lnTo>
                  <a:lnTo>
                    <a:pt x="1964443" y="0"/>
                  </a:lnTo>
                  <a:lnTo>
                    <a:pt x="2049854" y="76363"/>
                  </a:lnTo>
                  <a:lnTo>
                    <a:pt x="2135265" y="8484"/>
                  </a:lnTo>
                </a:path>
              </a:pathLst>
            </a:custGeom>
            <a:ln w="27101" cap="flat">
              <a:solidFill>
                <a:srgbClr val="1CABE2">
                  <a:alpha val="100000"/>
                </a:srgbClr>
              </a:solidFill>
              <a:prstDash val="solid"/>
              <a:round/>
            </a:ln>
          </p:spPr>
          <p:txBody>
            <a:bodyPr/>
            <a:lstStyle/>
            <a:p/>
          </p:txBody>
        </p:sp>
        <p:sp>
          <p:nvSpPr>
            <p:cNvPr id="242" name="pt242"/>
            <p:cNvSpPr/>
            <p:nvPr/>
          </p:nvSpPr>
          <p:spPr>
            <a:xfrm>
              <a:off x="66264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1183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972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8826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96807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70534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138892"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72243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097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9512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748053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756594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65135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90758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799299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1638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24923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334640"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842005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0546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9087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67628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76169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tx268"/>
            <p:cNvSpPr/>
            <p:nvPr/>
          </p:nvSpPr>
          <p:spPr>
            <a:xfrm>
              <a:off x="6492549"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9" name="tx269"/>
            <p:cNvSpPr/>
            <p:nvPr/>
          </p:nvSpPr>
          <p:spPr>
            <a:xfrm>
              <a:off x="8812300"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0" name="tx270"/>
            <p:cNvSpPr/>
            <p:nvPr/>
          </p:nvSpPr>
          <p:spPr>
            <a:xfrm>
              <a:off x="8213020"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1" name="tx271"/>
            <p:cNvSpPr/>
            <p:nvPr/>
          </p:nvSpPr>
          <p:spPr>
            <a:xfrm>
              <a:off x="8640073"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2" name="pl27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6644479" y="3258884"/>
              <a:ext cx="2135265" cy="772119"/>
            </a:xfrm>
            <a:custGeom>
              <a:avLst/>
              <a:pathLst>
                <a:path w="2135265" h="772119">
                  <a:moveTo>
                    <a:pt x="0" y="8484"/>
                  </a:moveTo>
                  <a:lnTo>
                    <a:pt x="85410" y="8484"/>
                  </a:lnTo>
                  <a:lnTo>
                    <a:pt x="170821" y="16969"/>
                  </a:lnTo>
                  <a:lnTo>
                    <a:pt x="256231" y="8484"/>
                  </a:lnTo>
                  <a:lnTo>
                    <a:pt x="341642" y="0"/>
                  </a:lnTo>
                  <a:lnTo>
                    <a:pt x="427053" y="152727"/>
                  </a:lnTo>
                  <a:lnTo>
                    <a:pt x="512463" y="305454"/>
                  </a:lnTo>
                  <a:lnTo>
                    <a:pt x="597874" y="466665"/>
                  </a:lnTo>
                  <a:lnTo>
                    <a:pt x="683284" y="619392"/>
                  </a:lnTo>
                  <a:lnTo>
                    <a:pt x="768695" y="772119"/>
                  </a:lnTo>
                  <a:lnTo>
                    <a:pt x="854106" y="381817"/>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92" name="pt292"/>
            <p:cNvSpPr/>
            <p:nvPr/>
          </p:nvSpPr>
          <p:spPr>
            <a:xfrm>
              <a:off x="662642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1183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79724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88266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968071"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7" name="pt297"/>
            <p:cNvSpPr/>
            <p:nvPr/>
          </p:nvSpPr>
          <p:spPr>
            <a:xfrm>
              <a:off x="7053481"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138892"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9" name="pt299"/>
            <p:cNvSpPr/>
            <p:nvPr/>
          </p:nvSpPr>
          <p:spPr>
            <a:xfrm>
              <a:off x="7224302"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09713" y="38602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395124" y="40129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2" name="pt302"/>
            <p:cNvSpPr/>
            <p:nvPr/>
          </p:nvSpPr>
          <p:spPr>
            <a:xfrm>
              <a:off x="7480534"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565945"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pt304"/>
            <p:cNvSpPr/>
            <p:nvPr/>
          </p:nvSpPr>
          <p:spPr>
            <a:xfrm>
              <a:off x="76513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7367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82217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075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992998"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9" name="pt309"/>
            <p:cNvSpPr/>
            <p:nvPr/>
          </p:nvSpPr>
          <p:spPr>
            <a:xfrm>
              <a:off x="80784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24923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33464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42005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0546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59087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6762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76169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tx318"/>
            <p:cNvSpPr/>
            <p:nvPr/>
          </p:nvSpPr>
          <p:spPr>
            <a:xfrm>
              <a:off x="6492549"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19" name="tx319"/>
            <p:cNvSpPr/>
            <p:nvPr/>
          </p:nvSpPr>
          <p:spPr>
            <a:xfrm>
              <a:off x="8812300"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0" name="tx320"/>
            <p:cNvSpPr/>
            <p:nvPr/>
          </p:nvSpPr>
          <p:spPr>
            <a:xfrm>
              <a:off x="8213020"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1" name="tx321"/>
            <p:cNvSpPr/>
            <p:nvPr/>
          </p:nvSpPr>
          <p:spPr>
            <a:xfrm>
              <a:off x="8640073"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2" name="tx32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3" name="tx32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4" name="tx32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5" name="tx32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6" name="tx32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7" name="tx32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8" name="tx32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9" name="tx32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4" name="tx34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5" name="tx34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6" name="tx34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7" name="tx34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8" name="tx34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9" name="tx34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0" name="tx35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1" name="tx35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2" name="tx35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3" name="tx35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4" name="tx35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5" name="tx35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6" name="tx35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7" name="tx35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8" name="tx35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9" name="tx35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0" name="tx36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1" name="tx36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2" name="tx36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3" name="tx36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4" name="tx36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5" name="tx36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6" name="tx36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7" name="tx36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8" name="tx36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9" name="pt36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pt37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1" name="tx37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2" name="tx37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3" name="tx373"/>
            <p:cNvSpPr/>
            <p:nvPr/>
          </p:nvSpPr>
          <p:spPr>
            <a:xfrm>
              <a:off x="2262042" y="1330710"/>
              <a:ext cx="53117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Uzbekistan, 2000-2025</a:t>
              </a:r>
            </a:p>
          </p:txBody>
        </p:sp>
        <p:sp>
          <p:nvSpPr>
            <p:cNvPr id="374" name="tx37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5" name="tx37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DTP1 and DTP3 had the lowest coverage (98%), followed by BCG, IPV1, MCV1, MCV2, and ROTAC (99%).
Compared to 2019, coverage of 2 vaccines remained constant (BCG and MCV2) and 5 vaccines increased (DTP1, DTP3, IPV1, MCV1 and ROTAC).
Compared to 2024, coverage of 4 vaccines remained constant (BCG, MCV1, MCV2 and ROTAC) and 3 vaccines increased (DTP1, DTP3 and IPV1).</a:t>
            </a:r>
          </a:p>
        </p:txBody>
      </p:sp>
      <p:sp>
        <p:nvSpPr>
          <p:cNvPr id="3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Uzbekistan had its lowest coverage in DTP1 and DTP3 (98%), while most other routine vaccines clustered around 99%; 5 antigens increased since 2019, and 4 antigens remained constant since 2024.</a:t>
            </a:r>
          </a:p>
        </p:txBody>
      </p:sp>
      <p:grpSp xmlns:pic="http://schemas.openxmlformats.org/drawingml/2006/picture">
        <p:nvGrpSpPr>
          <p:cNvPr id="378" name=""/>
          <p:cNvGrpSpPr/>
          <p:nvPr/>
        </p:nvGrpSpPr>
        <p:grpSpPr>
          <a:xfrm>
            <a:off x="292608" y="1097280"/>
            <a:ext cx="8595360" cy="28575"/>
            <a:chOff x="292608" y="1097280"/>
            <a:chExt cx="8595360" cy="28575"/>
          </a:xfrm>
        </p:grpSpPr>
        <p:sp>
          <p:nvSpPr>
            <p:cNvPr id="3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427046"/>
            </a:xfrm>
            <a:custGeom>
              <a:avLst/>
              <a:pathLst>
                <a:path w="6518190" h="427046">
                  <a:moveTo>
                    <a:pt x="0" y="0"/>
                  </a:moveTo>
                  <a:lnTo>
                    <a:pt x="260727" y="0"/>
                  </a:lnTo>
                  <a:lnTo>
                    <a:pt x="521455" y="0"/>
                  </a:lnTo>
                  <a:lnTo>
                    <a:pt x="782182" y="47449"/>
                  </a:lnTo>
                  <a:lnTo>
                    <a:pt x="1042910" y="0"/>
                  </a:lnTo>
                  <a:lnTo>
                    <a:pt x="1303638" y="0"/>
                  </a:lnTo>
                  <a:lnTo>
                    <a:pt x="1564365" y="142348"/>
                  </a:lnTo>
                  <a:lnTo>
                    <a:pt x="1825093" y="142348"/>
                  </a:lnTo>
                  <a:lnTo>
                    <a:pt x="2085820" y="47449"/>
                  </a:lnTo>
                  <a:lnTo>
                    <a:pt x="2346548" y="47449"/>
                  </a:lnTo>
                  <a:lnTo>
                    <a:pt x="2607276" y="0"/>
                  </a:lnTo>
                  <a:lnTo>
                    <a:pt x="2868003" y="0"/>
                  </a:lnTo>
                  <a:lnTo>
                    <a:pt x="3128731" y="0"/>
                  </a:lnTo>
                  <a:lnTo>
                    <a:pt x="3389458" y="0"/>
                  </a:lnTo>
                  <a:lnTo>
                    <a:pt x="3650186" y="0"/>
                  </a:lnTo>
                  <a:lnTo>
                    <a:pt x="3910914" y="0"/>
                  </a:lnTo>
                  <a:lnTo>
                    <a:pt x="4171641" y="0"/>
                  </a:lnTo>
                  <a:lnTo>
                    <a:pt x="4432369" y="0"/>
                  </a:lnTo>
                  <a:lnTo>
                    <a:pt x="4693096" y="47449"/>
                  </a:lnTo>
                  <a:lnTo>
                    <a:pt x="4953824" y="142348"/>
                  </a:lnTo>
                  <a:lnTo>
                    <a:pt x="5214552" y="189798"/>
                  </a:lnTo>
                  <a:lnTo>
                    <a:pt x="5475279" y="47449"/>
                  </a:lnTo>
                  <a:lnTo>
                    <a:pt x="5736007" y="0"/>
                  </a:lnTo>
                  <a:lnTo>
                    <a:pt x="5996734" y="0"/>
                  </a:lnTo>
                  <a:lnTo>
                    <a:pt x="6257462" y="427046"/>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656710" y="930799"/>
              <a:ext cx="5996734" cy="1755635"/>
            </a:xfrm>
            <a:custGeom>
              <a:avLst/>
              <a:pathLst>
                <a:path w="5996734" h="1755635">
                  <a:moveTo>
                    <a:pt x="0" y="1755635"/>
                  </a:moveTo>
                  <a:lnTo>
                    <a:pt x="260727" y="0"/>
                  </a:lnTo>
                  <a:lnTo>
                    <a:pt x="521455" y="0"/>
                  </a:lnTo>
                  <a:lnTo>
                    <a:pt x="782182" y="0"/>
                  </a:lnTo>
                  <a:lnTo>
                    <a:pt x="1042910" y="47449"/>
                  </a:lnTo>
                  <a:lnTo>
                    <a:pt x="1303638" y="0"/>
                  </a:lnTo>
                  <a:lnTo>
                    <a:pt x="1564365" y="379596"/>
                  </a:lnTo>
                  <a:lnTo>
                    <a:pt x="1825093" y="47449"/>
                  </a:lnTo>
                  <a:lnTo>
                    <a:pt x="2085820" y="0"/>
                  </a:lnTo>
                  <a:lnTo>
                    <a:pt x="2346548" y="0"/>
                  </a:lnTo>
                  <a:lnTo>
                    <a:pt x="2607276" y="0"/>
                  </a:lnTo>
                  <a:lnTo>
                    <a:pt x="2868003" y="0"/>
                  </a:lnTo>
                  <a:lnTo>
                    <a:pt x="3128731" y="0"/>
                  </a:lnTo>
                  <a:lnTo>
                    <a:pt x="3389458" y="0"/>
                  </a:lnTo>
                  <a:lnTo>
                    <a:pt x="3650186" y="0"/>
                  </a:lnTo>
                  <a:lnTo>
                    <a:pt x="3910914" y="0"/>
                  </a:lnTo>
                  <a:lnTo>
                    <a:pt x="4171641" y="47449"/>
                  </a:lnTo>
                  <a:lnTo>
                    <a:pt x="4432369" y="142348"/>
                  </a:lnTo>
                  <a:lnTo>
                    <a:pt x="4693096" y="189798"/>
                  </a:lnTo>
                  <a:lnTo>
                    <a:pt x="4953824" y="47449"/>
                  </a:lnTo>
                  <a:lnTo>
                    <a:pt x="5214552" y="0"/>
                  </a:lnTo>
                  <a:lnTo>
                    <a:pt x="5475279" y="0"/>
                  </a:lnTo>
                  <a:lnTo>
                    <a:pt x="5736007" y="427046"/>
                  </a:lnTo>
                  <a:lnTo>
                    <a:pt x="5996734" y="47449"/>
                  </a:lnTo>
                </a:path>
              </a:pathLst>
            </a:custGeom>
            <a:ln w="27101" cap="flat">
              <a:solidFill>
                <a:srgbClr val="80BD41">
                  <a:alpha val="100000"/>
                </a:srgbClr>
              </a:solidFill>
              <a:prstDash val="solid"/>
              <a:round/>
            </a:ln>
          </p:spPr>
          <p:txBody>
            <a:bodyPr/>
            <a:lstStyle/>
            <a:p/>
          </p:txBody>
        </p:sp>
        <p:sp>
          <p:nvSpPr>
            <p:cNvPr id="40" name="pl40"/>
            <p:cNvSpPr/>
            <p:nvPr/>
          </p:nvSpPr>
          <p:spPr>
            <a:xfrm>
              <a:off x="3481803" y="930799"/>
              <a:ext cx="4171641" cy="427046"/>
            </a:xfrm>
            <a:custGeom>
              <a:avLst/>
              <a:pathLst>
                <a:path w="4171641" h="427046">
                  <a:moveTo>
                    <a:pt x="0" y="47449"/>
                  </a:moveTo>
                  <a:lnTo>
                    <a:pt x="260727" y="0"/>
                  </a:lnTo>
                  <a:lnTo>
                    <a:pt x="521455" y="0"/>
                  </a:lnTo>
                  <a:lnTo>
                    <a:pt x="782182" y="0"/>
                  </a:lnTo>
                  <a:lnTo>
                    <a:pt x="1042910" y="0"/>
                  </a:lnTo>
                  <a:lnTo>
                    <a:pt x="1303638" y="0"/>
                  </a:lnTo>
                  <a:lnTo>
                    <a:pt x="1564365" y="0"/>
                  </a:lnTo>
                  <a:lnTo>
                    <a:pt x="1825093" y="0"/>
                  </a:lnTo>
                  <a:lnTo>
                    <a:pt x="2085820" y="0"/>
                  </a:lnTo>
                  <a:lnTo>
                    <a:pt x="2346548" y="47449"/>
                  </a:lnTo>
                  <a:lnTo>
                    <a:pt x="2607276" y="142348"/>
                  </a:lnTo>
                  <a:lnTo>
                    <a:pt x="2868003" y="189798"/>
                  </a:lnTo>
                  <a:lnTo>
                    <a:pt x="3128731" y="47449"/>
                  </a:lnTo>
                  <a:lnTo>
                    <a:pt x="3389458" y="0"/>
                  </a:lnTo>
                  <a:lnTo>
                    <a:pt x="3650186" y="0"/>
                  </a:lnTo>
                  <a:lnTo>
                    <a:pt x="3910914" y="427046"/>
                  </a:lnTo>
                  <a:lnTo>
                    <a:pt x="4171641" y="47449"/>
                  </a:lnTo>
                </a:path>
              </a:pathLst>
            </a:custGeom>
            <a:ln w="27101" cap="flat">
              <a:solidFill>
                <a:srgbClr val="EE00EE">
                  <a:alpha val="100000"/>
                </a:srgbClr>
              </a:solidFill>
              <a:prstDash val="solid"/>
              <a:round/>
            </a:ln>
          </p:spPr>
          <p:txBody>
            <a:bodyPr/>
            <a:lstStyle/>
            <a:p/>
          </p:txBody>
        </p:sp>
        <p:sp>
          <p:nvSpPr>
            <p:cNvPr id="41" name="pl41"/>
            <p:cNvSpPr/>
            <p:nvPr/>
          </p:nvSpPr>
          <p:spPr>
            <a:xfrm>
              <a:off x="6349807" y="930799"/>
              <a:ext cx="1303638" cy="427046"/>
            </a:xfrm>
            <a:custGeom>
              <a:avLst/>
              <a:pathLst>
                <a:path w="1303638" h="427046">
                  <a:moveTo>
                    <a:pt x="0" y="94899"/>
                  </a:moveTo>
                  <a:lnTo>
                    <a:pt x="260727" y="427046"/>
                  </a:lnTo>
                  <a:lnTo>
                    <a:pt x="521455" y="0"/>
                  </a:lnTo>
                  <a:lnTo>
                    <a:pt x="782182" y="94899"/>
                  </a:lnTo>
                  <a:lnTo>
                    <a:pt x="1042910" y="0"/>
                  </a:lnTo>
                  <a:lnTo>
                    <a:pt x="1303638" y="237248"/>
                  </a:lnTo>
                </a:path>
              </a:pathLst>
            </a:custGeom>
            <a:ln w="27101" cap="flat">
              <a:solidFill>
                <a:srgbClr val="6A3D9A">
                  <a:alpha val="100000"/>
                </a:srgbClr>
              </a:solidFill>
              <a:prstDash val="solid"/>
              <a:round/>
            </a:ln>
          </p:spPr>
          <p:txBody>
            <a:bodyPr/>
            <a:lstStyle/>
            <a:p/>
          </p:txBody>
        </p:sp>
        <p:sp>
          <p:nvSpPr>
            <p:cNvPr id="42" name="pl42"/>
            <p:cNvSpPr/>
            <p:nvPr/>
          </p:nvSpPr>
          <p:spPr>
            <a:xfrm>
              <a:off x="5828352" y="930799"/>
              <a:ext cx="1825093" cy="2040333"/>
            </a:xfrm>
            <a:custGeom>
              <a:avLst/>
              <a:pathLst>
                <a:path w="1825093" h="2040333">
                  <a:moveTo>
                    <a:pt x="0" y="2040333"/>
                  </a:moveTo>
                  <a:lnTo>
                    <a:pt x="260727" y="237248"/>
                  </a:lnTo>
                  <a:lnTo>
                    <a:pt x="521455" y="474496"/>
                  </a:lnTo>
                  <a:lnTo>
                    <a:pt x="782182" y="0"/>
                  </a:lnTo>
                  <a:lnTo>
                    <a:pt x="1042910" y="0"/>
                  </a:lnTo>
                  <a:lnTo>
                    <a:pt x="1303638" y="0"/>
                  </a:lnTo>
                  <a:lnTo>
                    <a:pt x="1564365" y="94899"/>
                  </a:lnTo>
                  <a:lnTo>
                    <a:pt x="1825093" y="0"/>
                  </a:lnTo>
                </a:path>
              </a:pathLst>
            </a:custGeom>
            <a:ln w="27101" cap="flat">
              <a:solidFill>
                <a:srgbClr val="E31A1C">
                  <a:alpha val="100000"/>
                </a:srgbClr>
              </a:solidFill>
              <a:prstDash val="solid"/>
              <a:round/>
            </a:ln>
          </p:spPr>
          <p:txBody>
            <a:bodyPr/>
            <a:lstStyle/>
            <a:p/>
          </p:txBody>
        </p:sp>
        <p:sp>
          <p:nvSpPr>
            <p:cNvPr id="43" name="pl43"/>
            <p:cNvSpPr/>
            <p:nvPr/>
          </p:nvSpPr>
          <p:spPr>
            <a:xfrm>
              <a:off x="6871262" y="930799"/>
              <a:ext cx="782182" cy="569395"/>
            </a:xfrm>
            <a:custGeom>
              <a:avLst/>
              <a:pathLst>
                <a:path w="782182" h="569395">
                  <a:moveTo>
                    <a:pt x="0" y="94899"/>
                  </a:moveTo>
                  <a:lnTo>
                    <a:pt x="260727" y="569395"/>
                  </a:lnTo>
                  <a:lnTo>
                    <a:pt x="521455" y="332147"/>
                  </a:lnTo>
                  <a:lnTo>
                    <a:pt x="782182"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89798"/>
            </a:xfrm>
            <a:custGeom>
              <a:avLst/>
              <a:pathLst>
                <a:path w="6518190" h="189798">
                  <a:moveTo>
                    <a:pt x="0" y="0"/>
                  </a:moveTo>
                  <a:lnTo>
                    <a:pt x="260727" y="0"/>
                  </a:lnTo>
                  <a:lnTo>
                    <a:pt x="521455" y="94899"/>
                  </a:lnTo>
                  <a:lnTo>
                    <a:pt x="782182" y="0"/>
                  </a:lnTo>
                  <a:lnTo>
                    <a:pt x="1042910" y="47449"/>
                  </a:lnTo>
                  <a:lnTo>
                    <a:pt x="1303638" y="0"/>
                  </a:lnTo>
                  <a:lnTo>
                    <a:pt x="1564365" y="47449"/>
                  </a:lnTo>
                  <a:lnTo>
                    <a:pt x="1825093" y="47449"/>
                  </a:lnTo>
                  <a:lnTo>
                    <a:pt x="2085820" y="47449"/>
                  </a:lnTo>
                  <a:lnTo>
                    <a:pt x="2346548" y="189798"/>
                  </a:lnTo>
                  <a:lnTo>
                    <a:pt x="2607276" y="47449"/>
                  </a:lnTo>
                  <a:lnTo>
                    <a:pt x="2868003" y="0"/>
                  </a:lnTo>
                  <a:lnTo>
                    <a:pt x="3128731" y="0"/>
                  </a:lnTo>
                  <a:lnTo>
                    <a:pt x="3389458" y="94899"/>
                  </a:lnTo>
                  <a:lnTo>
                    <a:pt x="3650186" y="0"/>
                  </a:lnTo>
                  <a:lnTo>
                    <a:pt x="3910914" y="0"/>
                  </a:lnTo>
                  <a:lnTo>
                    <a:pt x="4171641" y="0"/>
                  </a:lnTo>
                  <a:lnTo>
                    <a:pt x="4432369" y="0"/>
                  </a:lnTo>
                  <a:lnTo>
                    <a:pt x="4693096" y="142348"/>
                  </a:lnTo>
                  <a:lnTo>
                    <a:pt x="4953824" y="47449"/>
                  </a:lnTo>
                  <a:lnTo>
                    <a:pt x="5214552" y="0"/>
                  </a:lnTo>
                  <a:lnTo>
                    <a:pt x="5475279" y="0"/>
                  </a:lnTo>
                  <a:lnTo>
                    <a:pt x="5736007" y="0"/>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4317914"/>
            </a:xfrm>
            <a:custGeom>
              <a:avLst/>
              <a:pathLst>
                <a:path w="6518190" h="4317914">
                  <a:moveTo>
                    <a:pt x="0" y="47449"/>
                  </a:moveTo>
                  <a:lnTo>
                    <a:pt x="260727" y="47449"/>
                  </a:lnTo>
                  <a:lnTo>
                    <a:pt x="521455" y="94899"/>
                  </a:lnTo>
                  <a:lnTo>
                    <a:pt x="782182" y="47449"/>
                  </a:lnTo>
                  <a:lnTo>
                    <a:pt x="1042910" y="0"/>
                  </a:lnTo>
                  <a:lnTo>
                    <a:pt x="1303638" y="854093"/>
                  </a:lnTo>
                  <a:lnTo>
                    <a:pt x="1564365" y="1708186"/>
                  </a:lnTo>
                  <a:lnTo>
                    <a:pt x="1825093" y="2609728"/>
                  </a:lnTo>
                  <a:lnTo>
                    <a:pt x="2085820" y="3463821"/>
                  </a:lnTo>
                  <a:lnTo>
                    <a:pt x="2346548" y="4317914"/>
                  </a:lnTo>
                  <a:lnTo>
                    <a:pt x="2607276" y="2135232"/>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008B00">
                  <a:alpha val="100000"/>
                </a:srgbClr>
              </a:solidFill>
              <a:prstDash val="solid"/>
              <a:round/>
            </a:ln>
          </p:spPr>
          <p:txBody>
            <a:bodyPr/>
            <a:lstStyle/>
            <a:p/>
          </p:txBody>
        </p:sp>
        <p:sp>
          <p:nvSpPr>
            <p:cNvPr id="46" name="pl46"/>
            <p:cNvSpPr/>
            <p:nvPr/>
          </p:nvSpPr>
          <p:spPr>
            <a:xfrm>
              <a:off x="5567624" y="930799"/>
              <a:ext cx="2085820" cy="284697"/>
            </a:xfrm>
            <a:custGeom>
              <a:avLst/>
              <a:pathLst>
                <a:path w="2085820" h="284697">
                  <a:moveTo>
                    <a:pt x="0" y="0"/>
                  </a:moveTo>
                  <a:lnTo>
                    <a:pt x="260727" y="142348"/>
                  </a:lnTo>
                  <a:lnTo>
                    <a:pt x="521455" y="0"/>
                  </a:lnTo>
                  <a:lnTo>
                    <a:pt x="782182" y="284697"/>
                  </a:lnTo>
                  <a:lnTo>
                    <a:pt x="1042910" y="47449"/>
                  </a:lnTo>
                  <a:lnTo>
                    <a:pt x="1303638" y="0"/>
                  </a:lnTo>
                  <a:lnTo>
                    <a:pt x="1564365" y="0"/>
                  </a:lnTo>
                  <a:lnTo>
                    <a:pt x="1825093" y="237248"/>
                  </a:lnTo>
                  <a:lnTo>
                    <a:pt x="2085820" y="0"/>
                  </a:lnTo>
                </a:path>
              </a:pathLst>
            </a:custGeom>
            <a:ln w="27101" cap="flat">
              <a:solidFill>
                <a:srgbClr val="9A32CD">
                  <a:alpha val="100000"/>
                </a:srgbClr>
              </a:solidFill>
              <a:prstDash val="solid"/>
              <a:round/>
            </a:ln>
          </p:spPr>
          <p:txBody>
            <a:bodyPr/>
            <a:lstStyle/>
            <a:p/>
          </p:txBody>
        </p:sp>
        <p:sp>
          <p:nvSpPr>
            <p:cNvPr id="47" name="pl47"/>
            <p:cNvSpPr/>
            <p:nvPr/>
          </p:nvSpPr>
          <p:spPr>
            <a:xfrm>
              <a:off x="4785441" y="930799"/>
              <a:ext cx="2868003" cy="2419930"/>
            </a:xfrm>
            <a:custGeom>
              <a:avLst/>
              <a:pathLst>
                <a:path w="2868003" h="2419930">
                  <a:moveTo>
                    <a:pt x="0" y="2230131"/>
                  </a:moveTo>
                  <a:lnTo>
                    <a:pt x="260727" y="189798"/>
                  </a:lnTo>
                  <a:lnTo>
                    <a:pt x="521455" y="1186240"/>
                  </a:lnTo>
                  <a:lnTo>
                    <a:pt x="782182" y="0"/>
                  </a:lnTo>
                  <a:lnTo>
                    <a:pt x="1042910" y="711744"/>
                  </a:lnTo>
                  <a:lnTo>
                    <a:pt x="1303638" y="2419930"/>
                  </a:lnTo>
                  <a:lnTo>
                    <a:pt x="1564365" y="427046"/>
                  </a:lnTo>
                  <a:lnTo>
                    <a:pt x="1825093" y="2230131"/>
                  </a:lnTo>
                  <a:lnTo>
                    <a:pt x="2085820" y="1755635"/>
                  </a:lnTo>
                  <a:lnTo>
                    <a:pt x="2346548" y="474496"/>
                  </a:lnTo>
                  <a:lnTo>
                    <a:pt x="2607276" y="0"/>
                  </a:lnTo>
                  <a:lnTo>
                    <a:pt x="2868003" y="0"/>
                  </a:lnTo>
                </a:path>
              </a:pathLst>
            </a:custGeom>
            <a:ln w="27101" cap="flat">
              <a:solidFill>
                <a:srgbClr val="836FFF">
                  <a:alpha val="100000"/>
                </a:srgbClr>
              </a:solidFill>
              <a:prstDash val="solid"/>
              <a:round/>
            </a:ln>
          </p:spPr>
          <p:txBody>
            <a:bodyPr/>
            <a:lstStyle/>
            <a:p/>
          </p:txBody>
        </p:sp>
        <p:sp>
          <p:nvSpPr>
            <p:cNvPr id="48" name="pl48"/>
            <p:cNvSpPr/>
            <p:nvPr/>
          </p:nvSpPr>
          <p:spPr>
            <a:xfrm>
              <a:off x="2699620" y="930799"/>
              <a:ext cx="4953824" cy="189798"/>
            </a:xfrm>
            <a:custGeom>
              <a:avLst/>
              <a:pathLst>
                <a:path w="4953824" h="189798">
                  <a:moveTo>
                    <a:pt x="0" y="47449"/>
                  </a:moveTo>
                  <a:lnTo>
                    <a:pt x="260727" y="47449"/>
                  </a:lnTo>
                  <a:lnTo>
                    <a:pt x="521455" y="47449"/>
                  </a:lnTo>
                  <a:lnTo>
                    <a:pt x="782182" y="189798"/>
                  </a:lnTo>
                  <a:lnTo>
                    <a:pt x="1042910" y="47449"/>
                  </a:lnTo>
                  <a:lnTo>
                    <a:pt x="1303638" y="0"/>
                  </a:lnTo>
                  <a:lnTo>
                    <a:pt x="1564365" y="0"/>
                  </a:lnTo>
                  <a:lnTo>
                    <a:pt x="1825093" y="94899"/>
                  </a:lnTo>
                  <a:lnTo>
                    <a:pt x="2085820" y="0"/>
                  </a:lnTo>
                  <a:lnTo>
                    <a:pt x="2346548" y="0"/>
                  </a:lnTo>
                  <a:lnTo>
                    <a:pt x="2607276" y="0"/>
                  </a:lnTo>
                  <a:lnTo>
                    <a:pt x="2868003" y="0"/>
                  </a:lnTo>
                  <a:lnTo>
                    <a:pt x="3128731" y="142348"/>
                  </a:lnTo>
                  <a:lnTo>
                    <a:pt x="3389458" y="47449"/>
                  </a:lnTo>
                  <a:lnTo>
                    <a:pt x="3650186" y="0"/>
                  </a:lnTo>
                  <a:lnTo>
                    <a:pt x="3910914" y="0"/>
                  </a:lnTo>
                  <a:lnTo>
                    <a:pt x="4171641" y="0"/>
                  </a:lnTo>
                  <a:lnTo>
                    <a:pt x="4432369" y="0"/>
                  </a:lnTo>
                  <a:lnTo>
                    <a:pt x="4693096" y="0"/>
                  </a:lnTo>
                  <a:lnTo>
                    <a:pt x="4953824" y="0"/>
                  </a:lnTo>
                </a:path>
              </a:pathLst>
            </a:custGeom>
            <a:ln w="27101" cap="flat">
              <a:solidFill>
                <a:srgbClr val="FB9A99">
                  <a:alpha val="100000"/>
                </a:srgbClr>
              </a:solidFill>
              <a:prstDash val="solid"/>
              <a:round/>
            </a:ln>
          </p:spPr>
          <p:txBody>
            <a:bodyPr/>
            <a:lstStyle/>
            <a:p/>
          </p:txBody>
        </p:sp>
        <p:sp>
          <p:nvSpPr>
            <p:cNvPr id="49" name="pl49"/>
            <p:cNvSpPr/>
            <p:nvPr/>
          </p:nvSpPr>
          <p:spPr>
            <a:xfrm>
              <a:off x="7660505" y="941285"/>
              <a:ext cx="764521" cy="1135582"/>
            </a:xfrm>
            <a:custGeom>
              <a:avLst/>
              <a:pathLst>
                <a:path w="764521" h="1135582">
                  <a:moveTo>
                    <a:pt x="764521" y="1135582"/>
                  </a:moveTo>
                  <a:lnTo>
                    <a:pt x="0" y="0"/>
                  </a:lnTo>
                </a:path>
              </a:pathLst>
            </a:custGeom>
          </p:spPr>
          <p:txBody>
            <a:bodyPr/>
            <a:lstStyle/>
            <a:p/>
          </p:txBody>
        </p:sp>
        <p:sp>
          <p:nvSpPr>
            <p:cNvPr id="50" name="pl50"/>
            <p:cNvSpPr/>
            <p:nvPr/>
          </p:nvSpPr>
          <p:spPr>
            <a:xfrm>
              <a:off x="7671128" y="933340"/>
              <a:ext cx="735901" cy="105741"/>
            </a:xfrm>
            <a:custGeom>
              <a:avLst/>
              <a:pathLst>
                <a:path w="735901" h="105741">
                  <a:moveTo>
                    <a:pt x="735901" y="105741"/>
                  </a:moveTo>
                  <a:lnTo>
                    <a:pt x="0" y="0"/>
                  </a:lnTo>
                </a:path>
              </a:pathLst>
            </a:custGeom>
          </p:spPr>
          <p:txBody>
            <a:bodyPr/>
            <a:lstStyle/>
            <a:p/>
          </p:txBody>
        </p:sp>
        <p:sp>
          <p:nvSpPr>
            <p:cNvPr id="51" name="pl51"/>
            <p:cNvSpPr/>
            <p:nvPr/>
          </p:nvSpPr>
          <p:spPr>
            <a:xfrm>
              <a:off x="7661324" y="941053"/>
              <a:ext cx="1014410" cy="1320204"/>
            </a:xfrm>
            <a:custGeom>
              <a:avLst/>
              <a:pathLst>
                <a:path w="1014410" h="1320204">
                  <a:moveTo>
                    <a:pt x="1014410" y="1320204"/>
                  </a:moveTo>
                  <a:lnTo>
                    <a:pt x="0" y="0"/>
                  </a:lnTo>
                </a:path>
              </a:pathLst>
            </a:custGeom>
          </p:spPr>
          <p:txBody>
            <a:bodyPr/>
            <a:lstStyle/>
            <a:p/>
          </p:txBody>
        </p:sp>
        <p:sp>
          <p:nvSpPr>
            <p:cNvPr id="52" name="pl52"/>
            <p:cNvSpPr/>
            <p:nvPr/>
          </p:nvSpPr>
          <p:spPr>
            <a:xfrm>
              <a:off x="7670634" y="781513"/>
              <a:ext cx="688226" cy="145648"/>
            </a:xfrm>
            <a:custGeom>
              <a:avLst/>
              <a:pathLst>
                <a:path w="688226" h="145648">
                  <a:moveTo>
                    <a:pt x="688226" y="0"/>
                  </a:moveTo>
                  <a:lnTo>
                    <a:pt x="0" y="145648"/>
                  </a:lnTo>
                </a:path>
              </a:pathLst>
            </a:custGeom>
          </p:spPr>
          <p:txBody>
            <a:bodyPr/>
            <a:lstStyle/>
            <a:p/>
          </p:txBody>
        </p:sp>
        <p:sp>
          <p:nvSpPr>
            <p:cNvPr id="53" name="pl53"/>
            <p:cNvSpPr/>
            <p:nvPr/>
          </p:nvSpPr>
          <p:spPr>
            <a:xfrm>
              <a:off x="7667606" y="937914"/>
              <a:ext cx="715339" cy="359411"/>
            </a:xfrm>
            <a:custGeom>
              <a:avLst/>
              <a:pathLst>
                <a:path w="715339" h="359411">
                  <a:moveTo>
                    <a:pt x="715339" y="359411"/>
                  </a:moveTo>
                  <a:lnTo>
                    <a:pt x="0" y="0"/>
                  </a:lnTo>
                </a:path>
              </a:pathLst>
            </a:custGeom>
          </p:spPr>
          <p:txBody>
            <a:bodyPr/>
            <a:lstStyle/>
            <a:p/>
          </p:txBody>
        </p:sp>
        <p:sp>
          <p:nvSpPr>
            <p:cNvPr id="54" name="pl54"/>
            <p:cNvSpPr/>
            <p:nvPr/>
          </p:nvSpPr>
          <p:spPr>
            <a:xfrm>
              <a:off x="7663230" y="940385"/>
              <a:ext cx="629201" cy="616428"/>
            </a:xfrm>
            <a:custGeom>
              <a:avLst/>
              <a:pathLst>
                <a:path w="629201" h="616428">
                  <a:moveTo>
                    <a:pt x="629201" y="616428"/>
                  </a:moveTo>
                  <a:lnTo>
                    <a:pt x="0" y="0"/>
                  </a:lnTo>
                </a:path>
              </a:pathLst>
            </a:custGeom>
          </p:spPr>
          <p:txBody>
            <a:bodyPr/>
            <a:lstStyle/>
            <a:p/>
          </p:txBody>
        </p:sp>
        <p:sp>
          <p:nvSpPr>
            <p:cNvPr id="55" name="pl55"/>
            <p:cNvSpPr/>
            <p:nvPr/>
          </p:nvSpPr>
          <p:spPr>
            <a:xfrm>
              <a:off x="7661507" y="940997"/>
              <a:ext cx="691267" cy="874451"/>
            </a:xfrm>
            <a:custGeom>
              <a:avLst/>
              <a:pathLst>
                <a:path w="691267" h="874451">
                  <a:moveTo>
                    <a:pt x="691267" y="874451"/>
                  </a:moveTo>
                  <a:lnTo>
                    <a:pt x="0" y="0"/>
                  </a:lnTo>
                </a:path>
              </a:pathLst>
            </a:custGeom>
          </p:spPr>
          <p:txBody>
            <a:bodyPr/>
            <a:lstStyle/>
            <a:p/>
          </p:txBody>
        </p:sp>
        <p:sp>
          <p:nvSpPr>
            <p:cNvPr id="56" name="pl56"/>
            <p:cNvSpPr/>
            <p:nvPr/>
          </p:nvSpPr>
          <p:spPr>
            <a:xfrm>
              <a:off x="7658916" y="989102"/>
              <a:ext cx="1039076" cy="2061604"/>
            </a:xfrm>
            <a:custGeom>
              <a:avLst/>
              <a:pathLst>
                <a:path w="1039076" h="2061604">
                  <a:moveTo>
                    <a:pt x="1039076" y="2061604"/>
                  </a:moveTo>
                  <a:lnTo>
                    <a:pt x="0" y="0"/>
                  </a:lnTo>
                </a:path>
              </a:pathLst>
            </a:custGeom>
          </p:spPr>
          <p:txBody>
            <a:bodyPr/>
            <a:lstStyle/>
            <a:p/>
          </p:txBody>
        </p:sp>
        <p:sp>
          <p:nvSpPr>
            <p:cNvPr id="57" name="pl57"/>
            <p:cNvSpPr/>
            <p:nvPr/>
          </p:nvSpPr>
          <p:spPr>
            <a:xfrm>
              <a:off x="7659478" y="988984"/>
              <a:ext cx="1007793" cy="1793488"/>
            </a:xfrm>
            <a:custGeom>
              <a:avLst/>
              <a:pathLst>
                <a:path w="1007793" h="1793488">
                  <a:moveTo>
                    <a:pt x="1007793" y="1793488"/>
                  </a:moveTo>
                  <a:lnTo>
                    <a:pt x="0" y="0"/>
                  </a:lnTo>
                </a:path>
              </a:pathLst>
            </a:custGeom>
          </p:spPr>
          <p:txBody>
            <a:bodyPr/>
            <a:lstStyle/>
            <a:p/>
          </p:txBody>
        </p:sp>
        <p:sp>
          <p:nvSpPr>
            <p:cNvPr id="58" name="pl58"/>
            <p:cNvSpPr/>
            <p:nvPr/>
          </p:nvSpPr>
          <p:spPr>
            <a:xfrm>
              <a:off x="7660658" y="988694"/>
              <a:ext cx="1060750" cy="1536016"/>
            </a:xfrm>
            <a:custGeom>
              <a:avLst/>
              <a:pathLst>
                <a:path w="1060750" h="1536016">
                  <a:moveTo>
                    <a:pt x="1060750" y="1536016"/>
                  </a:moveTo>
                  <a:lnTo>
                    <a:pt x="0" y="0"/>
                  </a:lnTo>
                </a:path>
              </a:pathLst>
            </a:custGeom>
          </p:spPr>
          <p:txBody>
            <a:bodyPr/>
            <a:lstStyle/>
            <a:p/>
          </p:txBody>
        </p:sp>
        <p:sp>
          <p:nvSpPr>
            <p:cNvPr id="59" name="pl59"/>
            <p:cNvSpPr/>
            <p:nvPr/>
          </p:nvSpPr>
          <p:spPr>
            <a:xfrm>
              <a:off x="7658751" y="1178933"/>
              <a:ext cx="1039716" cy="2133209"/>
            </a:xfrm>
            <a:custGeom>
              <a:avLst/>
              <a:pathLst>
                <a:path w="1039716" h="2133209">
                  <a:moveTo>
                    <a:pt x="1039716" y="2133209"/>
                  </a:moveTo>
                  <a:lnTo>
                    <a:pt x="0" y="0"/>
                  </a:lnTo>
                </a:path>
              </a:pathLst>
            </a:custGeom>
          </p:spPr>
          <p:txBody>
            <a:bodyPr/>
            <a:lstStyle/>
            <a:p/>
          </p:txBody>
        </p:sp>
        <p:sp>
          <p:nvSpPr>
            <p:cNvPr id="60" name="pg60"/>
            <p:cNvSpPr/>
            <p:nvPr/>
          </p:nvSpPr>
          <p:spPr>
            <a:xfrm>
              <a:off x="8356446" y="199758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203912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2" name="pg62"/>
            <p:cNvSpPr/>
            <p:nvPr/>
          </p:nvSpPr>
          <p:spPr>
            <a:xfrm>
              <a:off x="8338449" y="95665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61309" y="99818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4" name="pg64"/>
            <p:cNvSpPr/>
            <p:nvPr/>
          </p:nvSpPr>
          <p:spPr>
            <a:xfrm>
              <a:off x="8290281" y="22612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230279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66" name="pg66"/>
            <p:cNvSpPr/>
            <p:nvPr/>
          </p:nvSpPr>
          <p:spPr>
            <a:xfrm>
              <a:off x="8290281" y="69330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7" name="tx67"/>
            <p:cNvSpPr/>
            <p:nvPr/>
          </p:nvSpPr>
          <p:spPr>
            <a:xfrm>
              <a:off x="8313141" y="73484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99%</a:t>
              </a:r>
            </a:p>
          </p:txBody>
        </p:sp>
        <p:sp>
          <p:nvSpPr>
            <p:cNvPr id="68" name="pg68"/>
            <p:cNvSpPr/>
            <p:nvPr/>
          </p:nvSpPr>
          <p:spPr>
            <a:xfrm>
              <a:off x="8314365" y="12198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37225" y="126141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99%</a:t>
              </a:r>
            </a:p>
          </p:txBody>
        </p:sp>
        <p:sp>
          <p:nvSpPr>
            <p:cNvPr id="70" name="pg70"/>
            <p:cNvSpPr/>
            <p:nvPr/>
          </p:nvSpPr>
          <p:spPr>
            <a:xfrm>
              <a:off x="8223851" y="148017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1" name="tx71"/>
            <p:cNvSpPr/>
            <p:nvPr/>
          </p:nvSpPr>
          <p:spPr>
            <a:xfrm>
              <a:off x="8246711" y="152171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72" name="pg72"/>
            <p:cNvSpPr/>
            <p:nvPr/>
          </p:nvSpPr>
          <p:spPr>
            <a:xfrm>
              <a:off x="8284194" y="173731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307054" y="177885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99%</a:t>
              </a:r>
            </a:p>
          </p:txBody>
        </p:sp>
        <p:sp>
          <p:nvSpPr>
            <p:cNvPr id="74" name="pg74"/>
            <p:cNvSpPr/>
            <p:nvPr/>
          </p:nvSpPr>
          <p:spPr>
            <a:xfrm>
              <a:off x="8314365" y="305070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5" name="tx75"/>
            <p:cNvSpPr/>
            <p:nvPr/>
          </p:nvSpPr>
          <p:spPr>
            <a:xfrm>
              <a:off x="8337225" y="309224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76" name="pg76"/>
            <p:cNvSpPr/>
            <p:nvPr/>
          </p:nvSpPr>
          <p:spPr>
            <a:xfrm>
              <a:off x="8260004" y="278247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7" name="tx77"/>
            <p:cNvSpPr/>
            <p:nvPr/>
          </p:nvSpPr>
          <p:spPr>
            <a:xfrm>
              <a:off x="8282864" y="280532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78" name="pg78"/>
            <p:cNvSpPr/>
            <p:nvPr/>
          </p:nvSpPr>
          <p:spPr>
            <a:xfrm>
              <a:off x="8368515" y="252471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9" name="tx79"/>
            <p:cNvSpPr/>
            <p:nvPr/>
          </p:nvSpPr>
          <p:spPr>
            <a:xfrm>
              <a:off x="8391375" y="256624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80" name="pg80"/>
            <p:cNvSpPr/>
            <p:nvPr/>
          </p:nvSpPr>
          <p:spPr>
            <a:xfrm>
              <a:off x="8314365" y="331214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5368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94%</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44366" y="401416"/>
              <a:ext cx="31428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Uzbekistan,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(94%), followed by DTP3, HepB3, and Hib3 (98%).
Coverage of 7 vaccines increased (DTP3, HEPB3, HIB3, IPV1, MCV1, ROTAC and RUBELLA) and 1 vaccine was the same (MCV2) compared to respective coverage in 2019.
Coverage of 5 vaccines increased (DTP3, HEPB3, HIB3, IPV1 and IPVC), 1 vaccine decreased (HPVC), and 4 vaccines were the same (MCV1, MCV2, ROTAC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641112" y="88762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7991164" y="1266641"/>
              <a:ext cx="649947" cy="0"/>
            </a:xfrm>
            <a:custGeom>
              <a:avLst/>
              <a:pathLst>
                <a:path w="649947" h="0">
                  <a:moveTo>
                    <a:pt x="0" y="0"/>
                  </a:moveTo>
                  <a:lnTo>
                    <a:pt x="433298" y="0"/>
                  </a:lnTo>
                  <a:lnTo>
                    <a:pt x="433298" y="0"/>
                  </a:lnTo>
                  <a:lnTo>
                    <a:pt x="577731"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991164" y="1645655"/>
              <a:ext cx="649947" cy="0"/>
            </a:xfrm>
            <a:custGeom>
              <a:avLst/>
              <a:pathLst>
                <a:path w="649947" h="0">
                  <a:moveTo>
                    <a:pt x="0" y="0"/>
                  </a:moveTo>
                  <a:lnTo>
                    <a:pt x="361082" y="0"/>
                  </a:lnTo>
                  <a:lnTo>
                    <a:pt x="433298" y="0"/>
                  </a:lnTo>
                  <a:lnTo>
                    <a:pt x="577731"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991164" y="2024670"/>
              <a:ext cx="649947" cy="0"/>
            </a:xfrm>
            <a:custGeom>
              <a:avLst/>
              <a:pathLst>
                <a:path w="649947" h="0">
                  <a:moveTo>
                    <a:pt x="0" y="0"/>
                  </a:moveTo>
                  <a:lnTo>
                    <a:pt x="361082" y="0"/>
                  </a:lnTo>
                  <a:lnTo>
                    <a:pt x="433298" y="0"/>
                  </a:lnTo>
                  <a:lnTo>
                    <a:pt x="577731"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8496679" y="2403685"/>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7991164" y="2782699"/>
              <a:ext cx="649947" cy="0"/>
            </a:xfrm>
            <a:custGeom>
              <a:avLst/>
              <a:pathLst>
                <a:path w="649947" h="0">
                  <a:moveTo>
                    <a:pt x="0" y="0"/>
                  </a:moveTo>
                  <a:lnTo>
                    <a:pt x="361082" y="0"/>
                  </a:lnTo>
                  <a:lnTo>
                    <a:pt x="433298" y="0"/>
                  </a:lnTo>
                  <a:lnTo>
                    <a:pt x="577731"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7918948" y="3161714"/>
              <a:ext cx="722164" cy="0"/>
            </a:xfrm>
            <a:custGeom>
              <a:avLst/>
              <a:pathLst>
                <a:path w="722164" h="0">
                  <a:moveTo>
                    <a:pt x="0" y="0"/>
                  </a:moveTo>
                  <a:lnTo>
                    <a:pt x="361082" y="0"/>
                  </a:lnTo>
                  <a:lnTo>
                    <a:pt x="577731" y="0"/>
                  </a:lnTo>
                  <a:lnTo>
                    <a:pt x="722164"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3540728"/>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641112" y="3919743"/>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0" name="pl30"/>
            <p:cNvSpPr/>
            <p:nvPr/>
          </p:nvSpPr>
          <p:spPr>
            <a:xfrm>
              <a:off x="8207814" y="4298757"/>
              <a:ext cx="433298" cy="0"/>
            </a:xfrm>
            <a:custGeom>
              <a:avLst/>
              <a:pathLst>
                <a:path w="433298" h="0">
                  <a:moveTo>
                    <a:pt x="0" y="0"/>
                  </a:moveTo>
                  <a:lnTo>
                    <a:pt x="72216" y="0"/>
                  </a:lnTo>
                  <a:lnTo>
                    <a:pt x="361082" y="0"/>
                  </a:lnTo>
                  <a:lnTo>
                    <a:pt x="433298"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8568896" y="4677772"/>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2" name="pl32"/>
            <p:cNvSpPr/>
            <p:nvPr/>
          </p:nvSpPr>
          <p:spPr>
            <a:xfrm>
              <a:off x="4958075" y="5056787"/>
              <a:ext cx="3683036" cy="0"/>
            </a:xfrm>
            <a:custGeom>
              <a:avLst/>
              <a:pathLst>
                <a:path w="3683036" h="0">
                  <a:moveTo>
                    <a:pt x="0" y="0"/>
                  </a:moveTo>
                  <a:lnTo>
                    <a:pt x="288865" y="0"/>
                  </a:lnTo>
                  <a:lnTo>
                    <a:pt x="1011029" y="0"/>
                  </a:lnTo>
                  <a:lnTo>
                    <a:pt x="2960872" y="0"/>
                  </a:lnTo>
                  <a:lnTo>
                    <a:pt x="3033089" y="0"/>
                  </a:lnTo>
                  <a:lnTo>
                    <a:pt x="3683036" y="0"/>
                  </a:lnTo>
                  <a:lnTo>
                    <a:pt x="3683036"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95357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866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24244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6460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2839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92839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92839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361695"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92839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0612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217262"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06128"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7834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7834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578344"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578344"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578344"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57834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217262"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578344"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506128"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57834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7834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489530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57834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57834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4571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Uzbekistan,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(96%) and 2024 (90%). DTP1 coverage increased in 2025 (98%) compared to 2024, and was higher than in 2019. In 2019-2025, DTP1 coverage was at it's lowest level in 2024 (90%).
In 2024, 5 vaccines had lower coverage than in 2019.
In 2025, 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2298429"/>
              <a:ext cx="5670825" cy="218720"/>
            </a:xfrm>
            <a:custGeom>
              <a:avLst/>
              <a:pathLst>
                <a:path w="5670825" h="218720">
                  <a:moveTo>
                    <a:pt x="0" y="54680"/>
                  </a:moveTo>
                  <a:lnTo>
                    <a:pt x="945137" y="218720"/>
                  </a:lnTo>
                  <a:lnTo>
                    <a:pt x="1890275" y="0"/>
                  </a:lnTo>
                  <a:lnTo>
                    <a:pt x="2835412" y="0"/>
                  </a:lnTo>
                  <a:lnTo>
                    <a:pt x="3780550" y="164040"/>
                  </a:lnTo>
                  <a:lnTo>
                    <a:pt x="4725687" y="218720"/>
                  </a:lnTo>
                  <a:lnTo>
                    <a:pt x="5670825" y="136700"/>
                  </a:lnTo>
                </a:path>
              </a:pathLst>
            </a:custGeom>
            <a:ln w="29811" cap="flat">
              <a:solidFill>
                <a:srgbClr val="FF0000">
                  <a:alpha val="100000"/>
                </a:srgbClr>
              </a:solidFill>
              <a:prstDash val="solid"/>
              <a:round/>
            </a:ln>
          </p:spPr>
          <p:txBody>
            <a:bodyPr/>
            <a:lstStyle/>
            <a:p/>
          </p:txBody>
        </p:sp>
        <p:sp>
          <p:nvSpPr>
            <p:cNvPr id="25" name="pl25"/>
            <p:cNvSpPr/>
            <p:nvPr/>
          </p:nvSpPr>
          <p:spPr>
            <a:xfrm>
              <a:off x="3025530" y="2298429"/>
              <a:ext cx="4725687" cy="246060"/>
            </a:xfrm>
            <a:custGeom>
              <a:avLst/>
              <a:pathLst>
                <a:path w="4725687" h="246060">
                  <a:moveTo>
                    <a:pt x="0" y="54680"/>
                  </a:moveTo>
                  <a:lnTo>
                    <a:pt x="945137" y="246060"/>
                  </a:lnTo>
                  <a:lnTo>
                    <a:pt x="1890275" y="0"/>
                  </a:lnTo>
                  <a:lnTo>
                    <a:pt x="2835412" y="54680"/>
                  </a:lnTo>
                  <a:lnTo>
                    <a:pt x="3780550" y="0"/>
                  </a:lnTo>
                  <a:lnTo>
                    <a:pt x="4725687" y="136700"/>
                  </a:lnTo>
                </a:path>
              </a:pathLst>
            </a:custGeom>
            <a:ln w="29811" cap="flat">
              <a:solidFill>
                <a:srgbClr val="0058AB">
                  <a:alpha val="100000"/>
                </a:srgbClr>
              </a:solidFill>
              <a:prstDash val="solid"/>
              <a:round/>
            </a:ln>
          </p:spPr>
          <p:txBody>
            <a:bodyPr/>
            <a:lstStyle/>
            <a:p/>
          </p:txBody>
        </p:sp>
        <p:sp>
          <p:nvSpPr>
            <p:cNvPr id="26" name="pt26"/>
            <p:cNvSpPr/>
            <p:nvPr/>
          </p:nvSpPr>
          <p:spPr>
            <a:xfrm>
              <a:off x="2055566"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000704" y="232828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945842"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89097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5836117" y="232828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6781254"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7726392" y="2410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3025530" y="24227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97</a:t>
              </a:r>
            </a:p>
          </p:txBody>
        </p:sp>
        <p:sp>
          <p:nvSpPr>
            <p:cNvPr id="40" name="tx40"/>
            <p:cNvSpPr/>
            <p:nvPr/>
          </p:nvSpPr>
          <p:spPr>
            <a:xfrm>
              <a:off x="3970668"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41" name="tx41"/>
            <p:cNvSpPr/>
            <p:nvPr/>
          </p:nvSpPr>
          <p:spPr>
            <a:xfrm>
              <a:off x="491580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42" name="tx42"/>
            <p:cNvSpPr/>
            <p:nvPr/>
          </p:nvSpPr>
          <p:spPr>
            <a:xfrm>
              <a:off x="5860943" y="24227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97</a:t>
              </a:r>
            </a:p>
          </p:txBody>
        </p:sp>
        <p:sp>
          <p:nvSpPr>
            <p:cNvPr id="43" name="tx43"/>
            <p:cNvSpPr/>
            <p:nvPr/>
          </p:nvSpPr>
          <p:spPr>
            <a:xfrm>
              <a:off x="6806080"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44" name="tx44"/>
            <p:cNvSpPr/>
            <p:nvPr/>
          </p:nvSpPr>
          <p:spPr>
            <a:xfrm>
              <a:off x="7751218" y="25047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45" name="tx45"/>
            <p:cNvSpPr/>
            <p:nvPr/>
          </p:nvSpPr>
          <p:spPr>
            <a:xfrm>
              <a:off x="2080392"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46" name="tx46"/>
            <p:cNvSpPr/>
            <p:nvPr/>
          </p:nvSpPr>
          <p:spPr>
            <a:xfrm>
              <a:off x="3025530"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47" name="tx47"/>
            <p:cNvSpPr/>
            <p:nvPr/>
          </p:nvSpPr>
          <p:spPr>
            <a:xfrm>
              <a:off x="3970668"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8" name="tx48"/>
            <p:cNvSpPr/>
            <p:nvPr/>
          </p:nvSpPr>
          <p:spPr>
            <a:xfrm>
              <a:off x="491580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9" name="tx49"/>
            <p:cNvSpPr/>
            <p:nvPr/>
          </p:nvSpPr>
          <p:spPr>
            <a:xfrm>
              <a:off x="5860943"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50" name="tx50"/>
            <p:cNvSpPr/>
            <p:nvPr/>
          </p:nvSpPr>
          <p:spPr>
            <a:xfrm>
              <a:off x="6806080"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51" name="tx51"/>
            <p:cNvSpPr/>
            <p:nvPr/>
          </p:nvSpPr>
          <p:spPr>
            <a:xfrm>
              <a:off x="7751218"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52" name="pl5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3" name="tx53"/>
            <p:cNvSpPr/>
            <p:nvPr/>
          </p:nvSpPr>
          <p:spPr>
            <a:xfrm>
              <a:off x="742432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4" name="tx54"/>
            <p:cNvSpPr/>
            <p:nvPr/>
          </p:nvSpPr>
          <p:spPr>
            <a:xfrm>
              <a:off x="7290655"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5" name="rc5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8" name="tx58"/>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9" name="tx59"/>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0" name="tx6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1" name="tx61"/>
            <p:cNvSpPr/>
            <p:nvPr/>
          </p:nvSpPr>
          <p:spPr>
            <a:xfrm rot="-5400000">
              <a:off x="57329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2" name="tx62"/>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3" name="tx63"/>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4" name="tx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1330710"/>
              <a:ext cx="563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Uzbekistan, 2019-2025</a:t>
              </a:r>
            </a:p>
          </p:txBody>
        </p:sp>
        <p:sp>
          <p:nvSpPr>
            <p:cNvPr id="76" name="tx7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7" name="tx7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Uzbekistan was 2019.
In 2025, first dose (HPV1) programme coverage among girls was 94%. In 2025, last dose (HPVc) programme coverage among girls was 94%.</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94%, following switch to single dose in 2025.</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270844"/>
            </a:xfrm>
            <a:custGeom>
              <a:avLst/>
              <a:pathLst>
                <a:path w="6481656" h="270844">
                  <a:moveTo>
                    <a:pt x="0" y="0"/>
                  </a:moveTo>
                  <a:lnTo>
                    <a:pt x="259266" y="0"/>
                  </a:lnTo>
                  <a:lnTo>
                    <a:pt x="518532" y="0"/>
                  </a:lnTo>
                  <a:lnTo>
                    <a:pt x="777798" y="30093"/>
                  </a:lnTo>
                  <a:lnTo>
                    <a:pt x="1037065" y="0"/>
                  </a:lnTo>
                  <a:lnTo>
                    <a:pt x="1296331" y="0"/>
                  </a:lnTo>
                  <a:lnTo>
                    <a:pt x="1555597" y="90281"/>
                  </a:lnTo>
                  <a:lnTo>
                    <a:pt x="1814863" y="90281"/>
                  </a:lnTo>
                  <a:lnTo>
                    <a:pt x="2074130" y="30093"/>
                  </a:lnTo>
                  <a:lnTo>
                    <a:pt x="2333396" y="30093"/>
                  </a:lnTo>
                  <a:lnTo>
                    <a:pt x="2592662" y="0"/>
                  </a:lnTo>
                  <a:lnTo>
                    <a:pt x="2851928" y="0"/>
                  </a:lnTo>
                  <a:lnTo>
                    <a:pt x="3111195" y="0"/>
                  </a:lnTo>
                  <a:lnTo>
                    <a:pt x="3370461" y="0"/>
                  </a:lnTo>
                  <a:lnTo>
                    <a:pt x="3629727" y="0"/>
                  </a:lnTo>
                  <a:lnTo>
                    <a:pt x="3888994" y="0"/>
                  </a:lnTo>
                  <a:lnTo>
                    <a:pt x="4148260" y="0"/>
                  </a:lnTo>
                  <a:lnTo>
                    <a:pt x="4407526" y="0"/>
                  </a:lnTo>
                  <a:lnTo>
                    <a:pt x="4666792" y="30093"/>
                  </a:lnTo>
                  <a:lnTo>
                    <a:pt x="4926059" y="90281"/>
                  </a:lnTo>
                  <a:lnTo>
                    <a:pt x="5185325" y="120375"/>
                  </a:lnTo>
                  <a:lnTo>
                    <a:pt x="5444591" y="30093"/>
                  </a:lnTo>
                  <a:lnTo>
                    <a:pt x="5703857" y="0"/>
                  </a:lnTo>
                  <a:lnTo>
                    <a:pt x="5963124" y="0"/>
                  </a:lnTo>
                  <a:lnTo>
                    <a:pt x="6222390" y="270844"/>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2738542"/>
            </a:xfrm>
            <a:custGeom>
              <a:avLst/>
              <a:pathLst>
                <a:path w="6481656" h="2738542">
                  <a:moveTo>
                    <a:pt x="0" y="30093"/>
                  </a:moveTo>
                  <a:lnTo>
                    <a:pt x="259266" y="30093"/>
                  </a:lnTo>
                  <a:lnTo>
                    <a:pt x="518532" y="60187"/>
                  </a:lnTo>
                  <a:lnTo>
                    <a:pt x="777798" y="30093"/>
                  </a:lnTo>
                  <a:lnTo>
                    <a:pt x="1037065" y="0"/>
                  </a:lnTo>
                  <a:lnTo>
                    <a:pt x="1296331" y="541689"/>
                  </a:lnTo>
                  <a:lnTo>
                    <a:pt x="1555597" y="1083379"/>
                  </a:lnTo>
                  <a:lnTo>
                    <a:pt x="1814863" y="1655162"/>
                  </a:lnTo>
                  <a:lnTo>
                    <a:pt x="2074130" y="2196852"/>
                  </a:lnTo>
                  <a:lnTo>
                    <a:pt x="2333396" y="2738542"/>
                  </a:lnTo>
                  <a:lnTo>
                    <a:pt x="2592662" y="1354224"/>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29" name="pl29"/>
            <p:cNvSpPr/>
            <p:nvPr/>
          </p:nvSpPr>
          <p:spPr>
            <a:xfrm>
              <a:off x="5846545" y="2135571"/>
              <a:ext cx="2074130" cy="180563"/>
            </a:xfrm>
            <a:custGeom>
              <a:avLst/>
              <a:pathLst>
                <a:path w="2074130" h="180563">
                  <a:moveTo>
                    <a:pt x="0" y="0"/>
                  </a:moveTo>
                  <a:lnTo>
                    <a:pt x="259266" y="90281"/>
                  </a:lnTo>
                  <a:lnTo>
                    <a:pt x="518532" y="0"/>
                  </a:lnTo>
                  <a:lnTo>
                    <a:pt x="777798" y="180563"/>
                  </a:lnTo>
                  <a:lnTo>
                    <a:pt x="1037065" y="30093"/>
                  </a:lnTo>
                  <a:lnTo>
                    <a:pt x="1296331" y="0"/>
                  </a:lnTo>
                  <a:lnTo>
                    <a:pt x="1555597" y="0"/>
                  </a:lnTo>
                  <a:lnTo>
                    <a:pt x="1814863" y="150469"/>
                  </a:lnTo>
                  <a:lnTo>
                    <a:pt x="2074130" y="0"/>
                  </a:lnTo>
                </a:path>
              </a:pathLst>
            </a:custGeom>
            <a:ln w="27101" cap="flat">
              <a:solidFill>
                <a:srgbClr val="00BFC4">
                  <a:alpha val="100000"/>
                </a:srgbClr>
              </a:solidFill>
              <a:prstDash val="solid"/>
              <a:round/>
            </a:ln>
          </p:spPr>
          <p:txBody>
            <a:bodyPr/>
            <a:lstStyle/>
            <a:p/>
          </p:txBody>
        </p:sp>
        <p:sp>
          <p:nvSpPr>
            <p:cNvPr id="30" name="pl30"/>
            <p:cNvSpPr/>
            <p:nvPr/>
          </p:nvSpPr>
          <p:spPr>
            <a:xfrm>
              <a:off x="6624344" y="2135571"/>
              <a:ext cx="1296331" cy="270844"/>
            </a:xfrm>
            <a:custGeom>
              <a:avLst/>
              <a:pathLst>
                <a:path w="1296331" h="270844">
                  <a:moveTo>
                    <a:pt x="0" y="60187"/>
                  </a:moveTo>
                  <a:lnTo>
                    <a:pt x="259266" y="270844"/>
                  </a:lnTo>
                  <a:lnTo>
                    <a:pt x="518532" y="0"/>
                  </a:lnTo>
                  <a:lnTo>
                    <a:pt x="777798" y="60187"/>
                  </a:lnTo>
                  <a:lnTo>
                    <a:pt x="1037065" y="0"/>
                  </a:lnTo>
                  <a:lnTo>
                    <a:pt x="1296331" y="150469"/>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247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80816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85968" y="21573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9578" y="2142447"/>
              <a:ext cx="250364" cy="193369"/>
            </a:xfrm>
            <a:custGeom>
              <a:avLst/>
              <a:pathLst>
                <a:path w="250364" h="193369">
                  <a:moveTo>
                    <a:pt x="250364" y="193369"/>
                  </a:moveTo>
                  <a:lnTo>
                    <a:pt x="0" y="0"/>
                  </a:lnTo>
                </a:path>
              </a:pathLst>
            </a:custGeom>
          </p:spPr>
          <p:txBody>
            <a:bodyPr/>
            <a:lstStyle/>
            <a:p/>
          </p:txBody>
        </p:sp>
        <p:sp>
          <p:nvSpPr>
            <p:cNvPr id="41" name="pl41"/>
            <p:cNvSpPr/>
            <p:nvPr/>
          </p:nvSpPr>
          <p:spPr>
            <a:xfrm>
              <a:off x="7938705" y="2095173"/>
              <a:ext cx="241236" cy="37588"/>
            </a:xfrm>
            <a:custGeom>
              <a:avLst/>
              <a:pathLst>
                <a:path w="241236" h="37588">
                  <a:moveTo>
                    <a:pt x="241236" y="0"/>
                  </a:moveTo>
                  <a:lnTo>
                    <a:pt x="0" y="37588"/>
                  </a:lnTo>
                </a:path>
              </a:pathLst>
            </a:custGeom>
          </p:spPr>
          <p:txBody>
            <a:bodyPr/>
            <a:lstStyle/>
            <a:p/>
          </p:txBody>
        </p:sp>
        <p:sp>
          <p:nvSpPr>
            <p:cNvPr id="42" name="pl42"/>
            <p:cNvSpPr/>
            <p:nvPr/>
          </p:nvSpPr>
          <p:spPr>
            <a:xfrm>
              <a:off x="7930890" y="2172242"/>
              <a:ext cx="580496" cy="373750"/>
            </a:xfrm>
            <a:custGeom>
              <a:avLst/>
              <a:pathLst>
                <a:path w="580496" h="373750">
                  <a:moveTo>
                    <a:pt x="580496" y="373750"/>
                  </a:moveTo>
                  <a:lnTo>
                    <a:pt x="0" y="0"/>
                  </a:lnTo>
                </a:path>
              </a:pathLst>
            </a:custGeom>
          </p:spPr>
          <p:txBody>
            <a:bodyPr/>
            <a:lstStyle/>
            <a:p/>
          </p:txBody>
        </p:sp>
        <p:sp>
          <p:nvSpPr>
            <p:cNvPr id="43" name="pl43"/>
            <p:cNvSpPr/>
            <p:nvPr/>
          </p:nvSpPr>
          <p:spPr>
            <a:xfrm>
              <a:off x="7928780" y="2293072"/>
              <a:ext cx="605502" cy="525343"/>
            </a:xfrm>
            <a:custGeom>
              <a:avLst/>
              <a:pathLst>
                <a:path w="605502" h="525343">
                  <a:moveTo>
                    <a:pt x="605502" y="525343"/>
                  </a:moveTo>
                  <a:lnTo>
                    <a:pt x="0" y="0"/>
                  </a:lnTo>
                </a:path>
              </a:pathLst>
            </a:custGeom>
          </p:spPr>
          <p:txBody>
            <a:bodyPr/>
            <a:lstStyle/>
            <a:p/>
          </p:txBody>
        </p:sp>
        <p:sp>
          <p:nvSpPr>
            <p:cNvPr id="44" name="pg44"/>
            <p:cNvSpPr/>
            <p:nvPr/>
          </p:nvSpPr>
          <p:spPr>
            <a:xfrm>
              <a:off x="8111362" y="22733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31418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6" name="pg46"/>
            <p:cNvSpPr/>
            <p:nvPr/>
          </p:nvSpPr>
          <p:spPr>
            <a:xfrm>
              <a:off x="8111362" y="200072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04156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99%</a:t>
              </a:r>
            </a:p>
          </p:txBody>
        </p:sp>
        <p:sp>
          <p:nvSpPr>
            <p:cNvPr id="48" name="pg48"/>
            <p:cNvSpPr/>
            <p:nvPr/>
          </p:nvSpPr>
          <p:spPr>
            <a:xfrm>
              <a:off x="8111362" y="254599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34222" y="258683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50" name="pg50"/>
            <p:cNvSpPr/>
            <p:nvPr/>
          </p:nvSpPr>
          <p:spPr>
            <a:xfrm>
              <a:off x="8111362" y="281841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592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94%</a:t>
              </a:r>
            </a:p>
          </p:txBody>
        </p:sp>
        <p:sp>
          <p:nvSpPr>
            <p:cNvPr id="52" name="pg52"/>
            <p:cNvSpPr/>
            <p:nvPr/>
          </p:nvSpPr>
          <p:spPr>
            <a:xfrm>
              <a:off x="1523831" y="200430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69551" y="20481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1201379" y="221787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247099" y="22616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6" name="pg56"/>
            <p:cNvSpPr/>
            <p:nvPr/>
          </p:nvSpPr>
          <p:spPr>
            <a:xfrm>
              <a:off x="5910875" y="200115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956595" y="20449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8" name="pg58"/>
            <p:cNvSpPr/>
            <p:nvPr/>
          </p:nvSpPr>
          <p:spPr>
            <a:xfrm>
              <a:off x="6688319" y="20332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734039" y="20770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77053" y="1705910"/>
              <a:ext cx="172412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Uzbekistan,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Uzbekistan has all 4 of the  SDG vaccines.
In 2025, Uzbekistan had achieved at least 90% coverage of all 4 of the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Uzbekistan met the 90% SDG coverage target for all SDG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8 percentage points from 90% in 2024 to 98% in 2025.
• DTP3 coverage increased 8 percentage points from 90% in 2024 to 98% in 2025.
• There were there were 74,000 fewer zero-dose children in 2025. This leaves 18,000 children without vaccination, vulnerable to vaccine-preventable diseases and a further &lt;100 with incomplete protection.
• Uzbekistan accounted for 4.9% of zero-dose children in Europe and Central Asia (ECAR) and 0.1% of zero-dose children globally.
• MCV1 coverage remained constant at 99% between 2024 and 2025. There were 9,000 children who missed out on the first measles vaccination.
• MCV2 coverage remained constant at 99% between 2024 and 2025.
• Last dose coverage of HPV vaccination (HPVc) among girls decreased from 99% to 94%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Uzbekistan,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Uzbekistan.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P7TF5XRZ5TZD-1674051314-8178</_dlc_DocId>
    <_dlc_DocIdUrl xmlns="5ce71423-0d49-4a04-8822-86064e799dcd">
      <Url>https://unicef.sharepoint.com/teams/DAPM-DataComm/_layouts/15/DocIdRedir.aspx?ID=P7TF5XRZ5TZD-1674051314-8178</Url>
      <Description>P7TF5XRZ5TZD-1674051314-8178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36B213F-D53C-4795-87CE-A2D55482E8C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1901b830-9ab2-4e0a-8ab3-a68f096918a8</vt:lpwstr>
  </property>
</Properties>
</file>