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a9ac30ced52205c743dc02c977ce2e59371d213.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5b1e832bce866c7dfc8da0b9e71b82b05a5cb.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0991f1aee0da8b39307f2e379fd9443024720a7.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304830"/>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3469812"/>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3257997"/>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3681627"/>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3681627"/>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1457571"/>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4558305"/>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3643281"/>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(94%)</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(97%)</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(93%)</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(92%)</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(84%)</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(77%)</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usa shown in the headers. Regional average coverage shown by the dashed line.</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7234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8503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89772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4104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9231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62868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14137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65406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1667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924382"/>
              <a:ext cx="239399" cy="191614"/>
            </a:xfrm>
            <a:prstGeom prst="rect">
              <a:avLst/>
            </a:prstGeom>
            <a:solidFill>
              <a:srgbClr val="1CABE2">
                <a:alpha val="85098"/>
              </a:srgbClr>
            </a:solidFill>
          </p:spPr>
          <p:txBody>
            <a:bodyPr/>
            <a:lstStyle/>
            <a:p/>
          </p:txBody>
        </p:sp>
        <p:sp>
          <p:nvSpPr>
            <p:cNvPr id="27" name="rc27"/>
            <p:cNvSpPr/>
            <p:nvPr/>
          </p:nvSpPr>
          <p:spPr>
            <a:xfrm>
              <a:off x="1577053" y="3735223"/>
              <a:ext cx="239399" cy="380773"/>
            </a:xfrm>
            <a:prstGeom prst="rect">
              <a:avLst/>
            </a:prstGeom>
            <a:solidFill>
              <a:srgbClr val="1CABE2">
                <a:alpha val="85098"/>
              </a:srgbClr>
            </a:solidFill>
          </p:spPr>
          <p:txBody>
            <a:bodyPr/>
            <a:lstStyle/>
            <a:p/>
          </p:txBody>
        </p:sp>
        <p:sp>
          <p:nvSpPr>
            <p:cNvPr id="28" name="rc28"/>
            <p:cNvSpPr/>
            <p:nvPr/>
          </p:nvSpPr>
          <p:spPr>
            <a:xfrm>
              <a:off x="1843053" y="3545699"/>
              <a:ext cx="239399" cy="570298"/>
            </a:xfrm>
            <a:prstGeom prst="rect">
              <a:avLst/>
            </a:prstGeom>
            <a:solidFill>
              <a:srgbClr val="1CABE2">
                <a:alpha val="85098"/>
              </a:srgbClr>
            </a:solidFill>
          </p:spPr>
          <p:txBody>
            <a:bodyPr/>
            <a:lstStyle/>
            <a:p/>
          </p:txBody>
        </p:sp>
        <p:sp>
          <p:nvSpPr>
            <p:cNvPr id="29" name="rc29"/>
            <p:cNvSpPr/>
            <p:nvPr/>
          </p:nvSpPr>
          <p:spPr>
            <a:xfrm>
              <a:off x="2109053" y="3923062"/>
              <a:ext cx="239399" cy="192935"/>
            </a:xfrm>
            <a:prstGeom prst="rect">
              <a:avLst/>
            </a:prstGeom>
            <a:solidFill>
              <a:srgbClr val="1CABE2">
                <a:alpha val="85098"/>
              </a:srgbClr>
            </a:solidFill>
          </p:spPr>
          <p:txBody>
            <a:bodyPr/>
            <a:lstStyle/>
            <a:p/>
          </p:txBody>
        </p:sp>
        <p:sp>
          <p:nvSpPr>
            <p:cNvPr id="30" name="rc30"/>
            <p:cNvSpPr/>
            <p:nvPr/>
          </p:nvSpPr>
          <p:spPr>
            <a:xfrm>
              <a:off x="2375052" y="3921531"/>
              <a:ext cx="239399" cy="194465"/>
            </a:xfrm>
            <a:prstGeom prst="rect">
              <a:avLst/>
            </a:prstGeom>
            <a:solidFill>
              <a:srgbClr val="1CABE2">
                <a:alpha val="85098"/>
              </a:srgbClr>
            </a:solidFill>
          </p:spPr>
          <p:txBody>
            <a:bodyPr/>
            <a:lstStyle/>
            <a:p/>
          </p:txBody>
        </p:sp>
        <p:sp>
          <p:nvSpPr>
            <p:cNvPr id="31" name="rc31"/>
            <p:cNvSpPr/>
            <p:nvPr/>
          </p:nvSpPr>
          <p:spPr>
            <a:xfrm>
              <a:off x="2641052" y="3919573"/>
              <a:ext cx="239399" cy="196424"/>
            </a:xfrm>
            <a:prstGeom prst="rect">
              <a:avLst/>
            </a:prstGeom>
            <a:solidFill>
              <a:srgbClr val="1CABE2">
                <a:alpha val="85098"/>
              </a:srgbClr>
            </a:solidFill>
          </p:spPr>
          <p:txBody>
            <a:bodyPr/>
            <a:lstStyle/>
            <a:p/>
          </p:txBody>
        </p:sp>
        <p:sp>
          <p:nvSpPr>
            <p:cNvPr id="32" name="rc32"/>
            <p:cNvSpPr/>
            <p:nvPr/>
          </p:nvSpPr>
          <p:spPr>
            <a:xfrm>
              <a:off x="2907052" y="3913559"/>
              <a:ext cx="239399" cy="202438"/>
            </a:xfrm>
            <a:prstGeom prst="rect">
              <a:avLst/>
            </a:prstGeom>
            <a:solidFill>
              <a:srgbClr val="1CABE2">
                <a:alpha val="85098"/>
              </a:srgbClr>
            </a:solidFill>
          </p:spPr>
          <p:txBody>
            <a:bodyPr/>
            <a:lstStyle/>
            <a:p/>
          </p:txBody>
        </p:sp>
        <p:sp>
          <p:nvSpPr>
            <p:cNvPr id="33" name="rc33"/>
            <p:cNvSpPr/>
            <p:nvPr/>
          </p:nvSpPr>
          <p:spPr>
            <a:xfrm>
              <a:off x="3173051" y="3910986"/>
              <a:ext cx="239399" cy="205011"/>
            </a:xfrm>
            <a:prstGeom prst="rect">
              <a:avLst/>
            </a:prstGeom>
            <a:solidFill>
              <a:srgbClr val="1CABE2">
                <a:alpha val="85098"/>
              </a:srgbClr>
            </a:solidFill>
          </p:spPr>
          <p:txBody>
            <a:bodyPr/>
            <a:lstStyle/>
            <a:p/>
          </p:txBody>
        </p:sp>
        <p:sp>
          <p:nvSpPr>
            <p:cNvPr id="34" name="rc34"/>
            <p:cNvSpPr/>
            <p:nvPr/>
          </p:nvSpPr>
          <p:spPr>
            <a:xfrm>
              <a:off x="3439051" y="3913301"/>
              <a:ext cx="239399" cy="202696"/>
            </a:xfrm>
            <a:prstGeom prst="rect">
              <a:avLst/>
            </a:prstGeom>
            <a:solidFill>
              <a:srgbClr val="1CABE2">
                <a:alpha val="85098"/>
              </a:srgbClr>
            </a:solidFill>
          </p:spPr>
          <p:txBody>
            <a:bodyPr/>
            <a:lstStyle/>
            <a:p/>
          </p:txBody>
        </p:sp>
        <p:sp>
          <p:nvSpPr>
            <p:cNvPr id="35" name="rc35"/>
            <p:cNvSpPr/>
            <p:nvPr/>
          </p:nvSpPr>
          <p:spPr>
            <a:xfrm>
              <a:off x="3705050" y="3719717"/>
              <a:ext cx="239399" cy="396279"/>
            </a:xfrm>
            <a:prstGeom prst="rect">
              <a:avLst/>
            </a:prstGeom>
            <a:solidFill>
              <a:srgbClr val="1CABE2">
                <a:alpha val="85098"/>
              </a:srgbClr>
            </a:solidFill>
          </p:spPr>
          <p:txBody>
            <a:bodyPr/>
            <a:lstStyle/>
            <a:p/>
          </p:txBody>
        </p:sp>
        <p:sp>
          <p:nvSpPr>
            <p:cNvPr id="36" name="rc36"/>
            <p:cNvSpPr/>
            <p:nvPr/>
          </p:nvSpPr>
          <p:spPr>
            <a:xfrm>
              <a:off x="3971050" y="3730272"/>
              <a:ext cx="239399" cy="385724"/>
            </a:xfrm>
            <a:prstGeom prst="rect">
              <a:avLst/>
            </a:prstGeom>
            <a:solidFill>
              <a:srgbClr val="1CABE2">
                <a:alpha val="85098"/>
              </a:srgbClr>
            </a:solidFill>
          </p:spPr>
          <p:txBody>
            <a:bodyPr/>
            <a:lstStyle/>
            <a:p/>
          </p:txBody>
        </p:sp>
        <p:sp>
          <p:nvSpPr>
            <p:cNvPr id="37" name="rc37"/>
            <p:cNvSpPr/>
            <p:nvPr/>
          </p:nvSpPr>
          <p:spPr>
            <a:xfrm>
              <a:off x="4237050" y="3733752"/>
              <a:ext cx="239399" cy="382245"/>
            </a:xfrm>
            <a:prstGeom prst="rect">
              <a:avLst/>
            </a:prstGeom>
            <a:solidFill>
              <a:srgbClr val="1CABE2">
                <a:alpha val="85098"/>
              </a:srgbClr>
            </a:solidFill>
          </p:spPr>
          <p:txBody>
            <a:bodyPr/>
            <a:lstStyle/>
            <a:p/>
          </p:txBody>
        </p:sp>
        <p:sp>
          <p:nvSpPr>
            <p:cNvPr id="38" name="rc38"/>
            <p:cNvSpPr/>
            <p:nvPr/>
          </p:nvSpPr>
          <p:spPr>
            <a:xfrm>
              <a:off x="4503049" y="3542595"/>
              <a:ext cx="239399" cy="573402"/>
            </a:xfrm>
            <a:prstGeom prst="rect">
              <a:avLst/>
            </a:prstGeom>
            <a:solidFill>
              <a:srgbClr val="1CABE2">
                <a:alpha val="85098"/>
              </a:srgbClr>
            </a:solidFill>
          </p:spPr>
          <p:txBody>
            <a:bodyPr/>
            <a:lstStyle/>
            <a:p/>
          </p:txBody>
        </p:sp>
        <p:sp>
          <p:nvSpPr>
            <p:cNvPr id="39" name="rc39"/>
            <p:cNvSpPr/>
            <p:nvPr/>
          </p:nvSpPr>
          <p:spPr>
            <a:xfrm>
              <a:off x="4769049" y="3734838"/>
              <a:ext cx="239399" cy="381158"/>
            </a:xfrm>
            <a:prstGeom prst="rect">
              <a:avLst/>
            </a:prstGeom>
            <a:solidFill>
              <a:srgbClr val="1CABE2">
                <a:alpha val="85098"/>
              </a:srgbClr>
            </a:solidFill>
          </p:spPr>
          <p:txBody>
            <a:bodyPr/>
            <a:lstStyle/>
            <a:p/>
          </p:txBody>
        </p:sp>
        <p:sp>
          <p:nvSpPr>
            <p:cNvPr id="40" name="rc40"/>
            <p:cNvSpPr/>
            <p:nvPr/>
          </p:nvSpPr>
          <p:spPr>
            <a:xfrm>
              <a:off x="5035049" y="3729629"/>
              <a:ext cx="239399" cy="386368"/>
            </a:xfrm>
            <a:prstGeom prst="rect">
              <a:avLst/>
            </a:prstGeom>
            <a:solidFill>
              <a:srgbClr val="1CABE2">
                <a:alpha val="85098"/>
              </a:srgbClr>
            </a:solidFill>
          </p:spPr>
          <p:txBody>
            <a:bodyPr/>
            <a:lstStyle/>
            <a:p/>
          </p:txBody>
        </p:sp>
        <p:sp>
          <p:nvSpPr>
            <p:cNvPr id="41" name="rc41"/>
            <p:cNvSpPr/>
            <p:nvPr/>
          </p:nvSpPr>
          <p:spPr>
            <a:xfrm>
              <a:off x="5301048" y="3729848"/>
              <a:ext cx="239399" cy="386148"/>
            </a:xfrm>
            <a:prstGeom prst="rect">
              <a:avLst/>
            </a:prstGeom>
            <a:solidFill>
              <a:srgbClr val="1CABE2">
                <a:alpha val="85098"/>
              </a:srgbClr>
            </a:solidFill>
          </p:spPr>
          <p:txBody>
            <a:bodyPr/>
            <a:lstStyle/>
            <a:p/>
          </p:txBody>
        </p:sp>
        <p:sp>
          <p:nvSpPr>
            <p:cNvPr id="42" name="rc42"/>
            <p:cNvSpPr/>
            <p:nvPr/>
          </p:nvSpPr>
          <p:spPr>
            <a:xfrm>
              <a:off x="5567048" y="3732684"/>
              <a:ext cx="239399" cy="383312"/>
            </a:xfrm>
            <a:prstGeom prst="rect">
              <a:avLst/>
            </a:prstGeom>
            <a:solidFill>
              <a:srgbClr val="1CABE2">
                <a:alpha val="85098"/>
              </a:srgbClr>
            </a:solidFill>
          </p:spPr>
          <p:txBody>
            <a:bodyPr/>
            <a:lstStyle/>
            <a:p/>
          </p:txBody>
        </p:sp>
        <p:sp>
          <p:nvSpPr>
            <p:cNvPr id="43" name="rc43"/>
            <p:cNvSpPr/>
            <p:nvPr/>
          </p:nvSpPr>
          <p:spPr>
            <a:xfrm>
              <a:off x="5833047" y="3552658"/>
              <a:ext cx="239399" cy="563339"/>
            </a:xfrm>
            <a:prstGeom prst="rect">
              <a:avLst/>
            </a:prstGeom>
            <a:solidFill>
              <a:srgbClr val="1CABE2">
                <a:alpha val="85098"/>
              </a:srgbClr>
            </a:solidFill>
          </p:spPr>
          <p:txBody>
            <a:bodyPr/>
            <a:lstStyle/>
            <a:p/>
          </p:txBody>
        </p:sp>
        <p:sp>
          <p:nvSpPr>
            <p:cNvPr id="44" name="rc44"/>
            <p:cNvSpPr/>
            <p:nvPr/>
          </p:nvSpPr>
          <p:spPr>
            <a:xfrm>
              <a:off x="6099047" y="3560791"/>
              <a:ext cx="239399" cy="555206"/>
            </a:xfrm>
            <a:prstGeom prst="rect">
              <a:avLst/>
            </a:prstGeom>
            <a:solidFill>
              <a:srgbClr val="1CABE2">
                <a:alpha val="85098"/>
              </a:srgbClr>
            </a:solidFill>
          </p:spPr>
          <p:txBody>
            <a:bodyPr/>
            <a:lstStyle/>
            <a:p/>
          </p:txBody>
        </p:sp>
        <p:sp>
          <p:nvSpPr>
            <p:cNvPr id="45" name="rc45"/>
            <p:cNvSpPr/>
            <p:nvPr/>
          </p:nvSpPr>
          <p:spPr>
            <a:xfrm>
              <a:off x="6365047" y="3567087"/>
              <a:ext cx="239399" cy="548910"/>
            </a:xfrm>
            <a:prstGeom prst="rect">
              <a:avLst/>
            </a:prstGeom>
            <a:solidFill>
              <a:srgbClr val="1CABE2">
                <a:alpha val="85098"/>
              </a:srgbClr>
            </a:solidFill>
          </p:spPr>
          <p:txBody>
            <a:bodyPr/>
            <a:lstStyle/>
            <a:p/>
          </p:txBody>
        </p:sp>
        <p:sp>
          <p:nvSpPr>
            <p:cNvPr id="46" name="rc46"/>
            <p:cNvSpPr/>
            <p:nvPr/>
          </p:nvSpPr>
          <p:spPr>
            <a:xfrm>
              <a:off x="6631046" y="3585980"/>
              <a:ext cx="239399" cy="530017"/>
            </a:xfrm>
            <a:prstGeom prst="rect">
              <a:avLst/>
            </a:prstGeom>
            <a:solidFill>
              <a:srgbClr val="1CABE2">
                <a:alpha val="85098"/>
              </a:srgbClr>
            </a:solidFill>
          </p:spPr>
          <p:txBody>
            <a:bodyPr/>
            <a:lstStyle/>
            <a:p/>
          </p:txBody>
        </p:sp>
        <p:sp>
          <p:nvSpPr>
            <p:cNvPr id="47" name="rc47"/>
            <p:cNvSpPr/>
            <p:nvPr/>
          </p:nvSpPr>
          <p:spPr>
            <a:xfrm>
              <a:off x="6897046" y="3580400"/>
              <a:ext cx="239399" cy="535596"/>
            </a:xfrm>
            <a:prstGeom prst="rect">
              <a:avLst/>
            </a:prstGeom>
            <a:solidFill>
              <a:srgbClr val="1CABE2">
                <a:alpha val="85098"/>
              </a:srgbClr>
            </a:solidFill>
          </p:spPr>
          <p:txBody>
            <a:bodyPr/>
            <a:lstStyle/>
            <a:p/>
          </p:txBody>
        </p:sp>
        <p:sp>
          <p:nvSpPr>
            <p:cNvPr id="48" name="rc48"/>
            <p:cNvSpPr/>
            <p:nvPr/>
          </p:nvSpPr>
          <p:spPr>
            <a:xfrm>
              <a:off x="7163045" y="3752182"/>
              <a:ext cx="239399" cy="363815"/>
            </a:xfrm>
            <a:prstGeom prst="rect">
              <a:avLst/>
            </a:prstGeom>
            <a:solidFill>
              <a:srgbClr val="1CABE2">
                <a:alpha val="85098"/>
              </a:srgbClr>
            </a:solidFill>
          </p:spPr>
          <p:txBody>
            <a:bodyPr/>
            <a:lstStyle/>
            <a:p/>
          </p:txBody>
        </p:sp>
        <p:sp>
          <p:nvSpPr>
            <p:cNvPr id="49" name="rc49"/>
            <p:cNvSpPr/>
            <p:nvPr/>
          </p:nvSpPr>
          <p:spPr>
            <a:xfrm>
              <a:off x="7429045" y="3761153"/>
              <a:ext cx="239399" cy="354844"/>
            </a:xfrm>
            <a:prstGeom prst="rect">
              <a:avLst/>
            </a:prstGeom>
            <a:solidFill>
              <a:srgbClr val="1CABE2">
                <a:alpha val="85098"/>
              </a:srgbClr>
            </a:solidFill>
          </p:spPr>
          <p:txBody>
            <a:bodyPr/>
            <a:lstStyle/>
            <a:p/>
          </p:txBody>
        </p:sp>
        <p:sp>
          <p:nvSpPr>
            <p:cNvPr id="50" name="rc50"/>
            <p:cNvSpPr/>
            <p:nvPr/>
          </p:nvSpPr>
          <p:spPr>
            <a:xfrm>
              <a:off x="7695045" y="3761343"/>
              <a:ext cx="239399" cy="354654"/>
            </a:xfrm>
            <a:prstGeom prst="rect">
              <a:avLst/>
            </a:prstGeom>
            <a:solidFill>
              <a:srgbClr val="1CABE2">
                <a:alpha val="85098"/>
              </a:srgbClr>
            </a:solidFill>
          </p:spPr>
          <p:txBody>
            <a:bodyPr/>
            <a:lstStyle/>
            <a:p/>
          </p:txBody>
        </p:sp>
        <p:sp>
          <p:nvSpPr>
            <p:cNvPr id="51" name="rc51"/>
            <p:cNvSpPr/>
            <p:nvPr/>
          </p:nvSpPr>
          <p:spPr>
            <a:xfrm>
              <a:off x="7961044" y="3760393"/>
              <a:ext cx="239399" cy="355604"/>
            </a:xfrm>
            <a:prstGeom prst="rect">
              <a:avLst/>
            </a:prstGeom>
            <a:solidFill>
              <a:srgbClr val="1CABE2">
                <a:alpha val="85098"/>
              </a:srgbClr>
            </a:solidFill>
          </p:spPr>
          <p:txBody>
            <a:bodyPr/>
            <a:lstStyle/>
            <a:p/>
          </p:txBody>
        </p:sp>
        <p:sp>
          <p:nvSpPr>
            <p:cNvPr id="52" name="rc52"/>
            <p:cNvSpPr/>
            <p:nvPr/>
          </p:nvSpPr>
          <p:spPr>
            <a:xfrm>
              <a:off x="1311054" y="2966313"/>
              <a:ext cx="239399" cy="958069"/>
            </a:xfrm>
            <a:prstGeom prst="rect">
              <a:avLst/>
            </a:prstGeom>
            <a:solidFill>
              <a:srgbClr val="B3B3B3">
                <a:alpha val="85098"/>
              </a:srgbClr>
            </a:solidFill>
          </p:spPr>
          <p:txBody>
            <a:bodyPr/>
            <a:lstStyle/>
            <a:p/>
          </p:txBody>
        </p:sp>
        <p:sp>
          <p:nvSpPr>
            <p:cNvPr id="53" name="rc53"/>
            <p:cNvSpPr/>
            <p:nvPr/>
          </p:nvSpPr>
          <p:spPr>
            <a:xfrm>
              <a:off x="1577053" y="2973681"/>
              <a:ext cx="239399" cy="761542"/>
            </a:xfrm>
            <a:prstGeom prst="rect">
              <a:avLst/>
            </a:prstGeom>
            <a:solidFill>
              <a:srgbClr val="B3B3B3">
                <a:alpha val="85098"/>
              </a:srgbClr>
            </a:solidFill>
          </p:spPr>
          <p:txBody>
            <a:bodyPr/>
            <a:lstStyle/>
            <a:p/>
          </p:txBody>
        </p:sp>
        <p:sp>
          <p:nvSpPr>
            <p:cNvPr id="54" name="rc54"/>
            <p:cNvSpPr/>
            <p:nvPr/>
          </p:nvSpPr>
          <p:spPr>
            <a:xfrm>
              <a:off x="1843053" y="2975396"/>
              <a:ext cx="239399" cy="570303"/>
            </a:xfrm>
            <a:prstGeom prst="rect">
              <a:avLst/>
            </a:prstGeom>
            <a:solidFill>
              <a:srgbClr val="B3B3B3">
                <a:alpha val="85098"/>
              </a:srgbClr>
            </a:solidFill>
          </p:spPr>
          <p:txBody>
            <a:bodyPr/>
            <a:lstStyle/>
            <a:p/>
          </p:txBody>
        </p:sp>
        <p:sp>
          <p:nvSpPr>
            <p:cNvPr id="55" name="rc55"/>
            <p:cNvSpPr/>
            <p:nvPr/>
          </p:nvSpPr>
          <p:spPr>
            <a:xfrm>
              <a:off x="2109053" y="3344260"/>
              <a:ext cx="239399" cy="578801"/>
            </a:xfrm>
            <a:prstGeom prst="rect">
              <a:avLst/>
            </a:prstGeom>
            <a:solidFill>
              <a:srgbClr val="B3B3B3">
                <a:alpha val="85098"/>
              </a:srgbClr>
            </a:solidFill>
          </p:spPr>
          <p:txBody>
            <a:bodyPr/>
            <a:lstStyle/>
            <a:p/>
          </p:txBody>
        </p:sp>
        <p:sp>
          <p:nvSpPr>
            <p:cNvPr id="56" name="rc56"/>
            <p:cNvSpPr/>
            <p:nvPr/>
          </p:nvSpPr>
          <p:spPr>
            <a:xfrm>
              <a:off x="2375052" y="3338144"/>
              <a:ext cx="239399" cy="583387"/>
            </a:xfrm>
            <a:prstGeom prst="rect">
              <a:avLst/>
            </a:prstGeom>
            <a:solidFill>
              <a:srgbClr val="B3B3B3">
                <a:alpha val="85098"/>
              </a:srgbClr>
            </a:solidFill>
          </p:spPr>
          <p:txBody>
            <a:bodyPr/>
            <a:lstStyle/>
            <a:p/>
          </p:txBody>
        </p:sp>
        <p:sp>
          <p:nvSpPr>
            <p:cNvPr id="57" name="rc57"/>
            <p:cNvSpPr/>
            <p:nvPr/>
          </p:nvSpPr>
          <p:spPr>
            <a:xfrm>
              <a:off x="2641052" y="3330303"/>
              <a:ext cx="239399" cy="589269"/>
            </a:xfrm>
            <a:prstGeom prst="rect">
              <a:avLst/>
            </a:prstGeom>
            <a:solidFill>
              <a:srgbClr val="B3B3B3">
                <a:alpha val="85098"/>
              </a:srgbClr>
            </a:solidFill>
          </p:spPr>
          <p:txBody>
            <a:bodyPr/>
            <a:lstStyle/>
            <a:p/>
          </p:txBody>
        </p:sp>
        <p:sp>
          <p:nvSpPr>
            <p:cNvPr id="58" name="rc58"/>
            <p:cNvSpPr/>
            <p:nvPr/>
          </p:nvSpPr>
          <p:spPr>
            <a:xfrm>
              <a:off x="2907052" y="3306245"/>
              <a:ext cx="239399" cy="607314"/>
            </a:xfrm>
            <a:prstGeom prst="rect">
              <a:avLst/>
            </a:prstGeom>
            <a:solidFill>
              <a:srgbClr val="B3B3B3">
                <a:alpha val="85098"/>
              </a:srgbClr>
            </a:solidFill>
          </p:spPr>
          <p:txBody>
            <a:bodyPr/>
            <a:lstStyle/>
            <a:p/>
          </p:txBody>
        </p:sp>
        <p:sp>
          <p:nvSpPr>
            <p:cNvPr id="59" name="rc59"/>
            <p:cNvSpPr/>
            <p:nvPr/>
          </p:nvSpPr>
          <p:spPr>
            <a:xfrm>
              <a:off x="3173051" y="3295948"/>
              <a:ext cx="239399" cy="615038"/>
            </a:xfrm>
            <a:prstGeom prst="rect">
              <a:avLst/>
            </a:prstGeom>
            <a:solidFill>
              <a:srgbClr val="B3B3B3">
                <a:alpha val="85098"/>
              </a:srgbClr>
            </a:solidFill>
          </p:spPr>
          <p:txBody>
            <a:bodyPr/>
            <a:lstStyle/>
            <a:p/>
          </p:txBody>
        </p:sp>
        <p:sp>
          <p:nvSpPr>
            <p:cNvPr id="60" name="rc60"/>
            <p:cNvSpPr/>
            <p:nvPr/>
          </p:nvSpPr>
          <p:spPr>
            <a:xfrm>
              <a:off x="3439051" y="3305202"/>
              <a:ext cx="239399" cy="608098"/>
            </a:xfrm>
            <a:prstGeom prst="rect">
              <a:avLst/>
            </a:prstGeom>
            <a:solidFill>
              <a:srgbClr val="B3B3B3">
                <a:alpha val="85098"/>
              </a:srgbClr>
            </a:solidFill>
          </p:spPr>
          <p:txBody>
            <a:bodyPr/>
            <a:lstStyle/>
            <a:p/>
          </p:txBody>
        </p:sp>
        <p:sp>
          <p:nvSpPr>
            <p:cNvPr id="61" name="rc61"/>
            <p:cNvSpPr/>
            <p:nvPr/>
          </p:nvSpPr>
          <p:spPr>
            <a:xfrm>
              <a:off x="3705050" y="3125297"/>
              <a:ext cx="239399" cy="594419"/>
            </a:xfrm>
            <a:prstGeom prst="rect">
              <a:avLst/>
            </a:prstGeom>
            <a:solidFill>
              <a:srgbClr val="B3B3B3">
                <a:alpha val="85098"/>
              </a:srgbClr>
            </a:solidFill>
          </p:spPr>
          <p:txBody>
            <a:bodyPr/>
            <a:lstStyle/>
            <a:p/>
          </p:txBody>
        </p:sp>
        <p:sp>
          <p:nvSpPr>
            <p:cNvPr id="62" name="rc62"/>
            <p:cNvSpPr/>
            <p:nvPr/>
          </p:nvSpPr>
          <p:spPr>
            <a:xfrm>
              <a:off x="3971050" y="3151680"/>
              <a:ext cx="239399" cy="578592"/>
            </a:xfrm>
            <a:prstGeom prst="rect">
              <a:avLst/>
            </a:prstGeom>
            <a:solidFill>
              <a:srgbClr val="B3B3B3">
                <a:alpha val="85098"/>
              </a:srgbClr>
            </a:solidFill>
          </p:spPr>
          <p:txBody>
            <a:bodyPr/>
            <a:lstStyle/>
            <a:p/>
          </p:txBody>
        </p:sp>
        <p:sp>
          <p:nvSpPr>
            <p:cNvPr id="63" name="rc63"/>
            <p:cNvSpPr/>
            <p:nvPr/>
          </p:nvSpPr>
          <p:spPr>
            <a:xfrm>
              <a:off x="4237050" y="3351506"/>
              <a:ext cx="239399" cy="382245"/>
            </a:xfrm>
            <a:prstGeom prst="rect">
              <a:avLst/>
            </a:prstGeom>
            <a:solidFill>
              <a:srgbClr val="B3B3B3">
                <a:alpha val="85098"/>
              </a:srgbClr>
            </a:solidFill>
          </p:spPr>
          <p:txBody>
            <a:bodyPr/>
            <a:lstStyle/>
            <a:p/>
          </p:txBody>
        </p:sp>
        <p:sp>
          <p:nvSpPr>
            <p:cNvPr id="64" name="rc64"/>
            <p:cNvSpPr/>
            <p:nvPr/>
          </p:nvSpPr>
          <p:spPr>
            <a:xfrm>
              <a:off x="4503049" y="2969197"/>
              <a:ext cx="239399" cy="573397"/>
            </a:xfrm>
            <a:prstGeom prst="rect">
              <a:avLst/>
            </a:prstGeom>
            <a:solidFill>
              <a:srgbClr val="B3B3B3">
                <a:alpha val="85098"/>
              </a:srgbClr>
            </a:solidFill>
          </p:spPr>
          <p:txBody>
            <a:bodyPr/>
            <a:lstStyle/>
            <a:p/>
          </p:txBody>
        </p:sp>
        <p:sp>
          <p:nvSpPr>
            <p:cNvPr id="65" name="rc65"/>
            <p:cNvSpPr/>
            <p:nvPr/>
          </p:nvSpPr>
          <p:spPr>
            <a:xfrm>
              <a:off x="4769049" y="2972526"/>
              <a:ext cx="239399" cy="762312"/>
            </a:xfrm>
            <a:prstGeom prst="rect">
              <a:avLst/>
            </a:prstGeom>
            <a:solidFill>
              <a:srgbClr val="B3B3B3">
                <a:alpha val="85098"/>
              </a:srgbClr>
            </a:solidFill>
          </p:spPr>
          <p:txBody>
            <a:bodyPr/>
            <a:lstStyle/>
            <a:p/>
          </p:txBody>
        </p:sp>
        <p:sp>
          <p:nvSpPr>
            <p:cNvPr id="66" name="rc66"/>
            <p:cNvSpPr/>
            <p:nvPr/>
          </p:nvSpPr>
          <p:spPr>
            <a:xfrm>
              <a:off x="5035049" y="3150077"/>
              <a:ext cx="239399" cy="579552"/>
            </a:xfrm>
            <a:prstGeom prst="rect">
              <a:avLst/>
            </a:prstGeom>
            <a:solidFill>
              <a:srgbClr val="B3B3B3">
                <a:alpha val="85098"/>
              </a:srgbClr>
            </a:solidFill>
          </p:spPr>
          <p:txBody>
            <a:bodyPr/>
            <a:lstStyle/>
            <a:p/>
          </p:txBody>
        </p:sp>
        <p:sp>
          <p:nvSpPr>
            <p:cNvPr id="67" name="rc67"/>
            <p:cNvSpPr/>
            <p:nvPr/>
          </p:nvSpPr>
          <p:spPr>
            <a:xfrm>
              <a:off x="5301048" y="3150628"/>
              <a:ext cx="239399" cy="579220"/>
            </a:xfrm>
            <a:prstGeom prst="rect">
              <a:avLst/>
            </a:prstGeom>
            <a:solidFill>
              <a:srgbClr val="B3B3B3">
                <a:alpha val="85098"/>
              </a:srgbClr>
            </a:solidFill>
          </p:spPr>
          <p:txBody>
            <a:bodyPr/>
            <a:lstStyle/>
            <a:p/>
          </p:txBody>
        </p:sp>
        <p:sp>
          <p:nvSpPr>
            <p:cNvPr id="68" name="rc68"/>
            <p:cNvSpPr/>
            <p:nvPr/>
          </p:nvSpPr>
          <p:spPr>
            <a:xfrm>
              <a:off x="5567048" y="3157723"/>
              <a:ext cx="239399" cy="574961"/>
            </a:xfrm>
            <a:prstGeom prst="rect">
              <a:avLst/>
            </a:prstGeom>
            <a:solidFill>
              <a:srgbClr val="B3B3B3">
                <a:alpha val="85098"/>
              </a:srgbClr>
            </a:solidFill>
          </p:spPr>
          <p:txBody>
            <a:bodyPr/>
            <a:lstStyle/>
            <a:p/>
          </p:txBody>
        </p:sp>
        <p:sp>
          <p:nvSpPr>
            <p:cNvPr id="69" name="rc69"/>
            <p:cNvSpPr/>
            <p:nvPr/>
          </p:nvSpPr>
          <p:spPr>
            <a:xfrm>
              <a:off x="5833047" y="2989318"/>
              <a:ext cx="239399" cy="563339"/>
            </a:xfrm>
            <a:prstGeom prst="rect">
              <a:avLst/>
            </a:prstGeom>
            <a:solidFill>
              <a:srgbClr val="B3B3B3">
                <a:alpha val="85098"/>
              </a:srgbClr>
            </a:solidFill>
          </p:spPr>
          <p:txBody>
            <a:bodyPr/>
            <a:lstStyle/>
            <a:p/>
          </p:txBody>
        </p:sp>
        <p:sp>
          <p:nvSpPr>
            <p:cNvPr id="70" name="rc70"/>
            <p:cNvSpPr/>
            <p:nvPr/>
          </p:nvSpPr>
          <p:spPr>
            <a:xfrm>
              <a:off x="6099047" y="3005590"/>
              <a:ext cx="239399" cy="555201"/>
            </a:xfrm>
            <a:prstGeom prst="rect">
              <a:avLst/>
            </a:prstGeom>
            <a:solidFill>
              <a:srgbClr val="B3B3B3">
                <a:alpha val="85098"/>
              </a:srgbClr>
            </a:solidFill>
          </p:spPr>
          <p:txBody>
            <a:bodyPr/>
            <a:lstStyle/>
            <a:p/>
          </p:txBody>
        </p:sp>
        <p:sp>
          <p:nvSpPr>
            <p:cNvPr id="71" name="rc71"/>
            <p:cNvSpPr/>
            <p:nvPr/>
          </p:nvSpPr>
          <p:spPr>
            <a:xfrm>
              <a:off x="6365047" y="3018177"/>
              <a:ext cx="239399" cy="548910"/>
            </a:xfrm>
            <a:prstGeom prst="rect">
              <a:avLst/>
            </a:prstGeom>
            <a:solidFill>
              <a:srgbClr val="B3B3B3">
                <a:alpha val="85098"/>
              </a:srgbClr>
            </a:solidFill>
          </p:spPr>
          <p:txBody>
            <a:bodyPr/>
            <a:lstStyle/>
            <a:p/>
          </p:txBody>
        </p:sp>
        <p:sp>
          <p:nvSpPr>
            <p:cNvPr id="72" name="rc72"/>
            <p:cNvSpPr/>
            <p:nvPr/>
          </p:nvSpPr>
          <p:spPr>
            <a:xfrm>
              <a:off x="6631046" y="2879289"/>
              <a:ext cx="239399" cy="706691"/>
            </a:xfrm>
            <a:prstGeom prst="rect">
              <a:avLst/>
            </a:prstGeom>
            <a:solidFill>
              <a:srgbClr val="B3B3B3">
                <a:alpha val="85098"/>
              </a:srgbClr>
            </a:solidFill>
          </p:spPr>
          <p:txBody>
            <a:bodyPr/>
            <a:lstStyle/>
            <a:p/>
          </p:txBody>
        </p:sp>
        <p:sp>
          <p:nvSpPr>
            <p:cNvPr id="73" name="rc73"/>
            <p:cNvSpPr/>
            <p:nvPr/>
          </p:nvSpPr>
          <p:spPr>
            <a:xfrm>
              <a:off x="6897046" y="3044803"/>
              <a:ext cx="239399" cy="535596"/>
            </a:xfrm>
            <a:prstGeom prst="rect">
              <a:avLst/>
            </a:prstGeom>
            <a:solidFill>
              <a:srgbClr val="B3B3B3">
                <a:alpha val="85098"/>
              </a:srgbClr>
            </a:solidFill>
          </p:spPr>
          <p:txBody>
            <a:bodyPr/>
            <a:lstStyle/>
            <a:p/>
          </p:txBody>
        </p:sp>
        <p:sp>
          <p:nvSpPr>
            <p:cNvPr id="74" name="rc74"/>
            <p:cNvSpPr/>
            <p:nvPr/>
          </p:nvSpPr>
          <p:spPr>
            <a:xfrm>
              <a:off x="7163045" y="3024546"/>
              <a:ext cx="239399" cy="727635"/>
            </a:xfrm>
            <a:prstGeom prst="rect">
              <a:avLst/>
            </a:prstGeom>
            <a:solidFill>
              <a:srgbClr val="B3B3B3">
                <a:alpha val="85098"/>
              </a:srgbClr>
            </a:solidFill>
          </p:spPr>
          <p:txBody>
            <a:bodyPr/>
            <a:lstStyle/>
            <a:p/>
          </p:txBody>
        </p:sp>
        <p:sp>
          <p:nvSpPr>
            <p:cNvPr id="75" name="rc75"/>
            <p:cNvSpPr/>
            <p:nvPr/>
          </p:nvSpPr>
          <p:spPr>
            <a:xfrm>
              <a:off x="7429045" y="3051470"/>
              <a:ext cx="239399" cy="709683"/>
            </a:xfrm>
            <a:prstGeom prst="rect">
              <a:avLst/>
            </a:prstGeom>
            <a:solidFill>
              <a:srgbClr val="B3B3B3">
                <a:alpha val="85098"/>
              </a:srgbClr>
            </a:solidFill>
          </p:spPr>
          <p:txBody>
            <a:bodyPr/>
            <a:lstStyle/>
            <a:p/>
          </p:txBody>
        </p:sp>
        <p:sp>
          <p:nvSpPr>
            <p:cNvPr id="76" name="rc76"/>
            <p:cNvSpPr/>
            <p:nvPr/>
          </p:nvSpPr>
          <p:spPr>
            <a:xfrm>
              <a:off x="7695045" y="3052040"/>
              <a:ext cx="239399" cy="709303"/>
            </a:xfrm>
            <a:prstGeom prst="rect">
              <a:avLst/>
            </a:prstGeom>
            <a:solidFill>
              <a:srgbClr val="B3B3B3">
                <a:alpha val="85098"/>
              </a:srgbClr>
            </a:solidFill>
          </p:spPr>
          <p:txBody>
            <a:bodyPr/>
            <a:lstStyle/>
            <a:p/>
          </p:txBody>
        </p:sp>
        <p:sp>
          <p:nvSpPr>
            <p:cNvPr id="77" name="rc77"/>
            <p:cNvSpPr/>
            <p:nvPr/>
          </p:nvSpPr>
          <p:spPr>
            <a:xfrm>
              <a:off x="7961044" y="3049180"/>
              <a:ext cx="239399" cy="711213"/>
            </a:xfrm>
            <a:prstGeom prst="rect">
              <a:avLst/>
            </a:prstGeom>
            <a:solidFill>
              <a:srgbClr val="B3B3B3">
                <a:alpha val="85098"/>
              </a:srgbClr>
            </a:solidFill>
          </p:spPr>
          <p:txBody>
            <a:bodyPr/>
            <a:lstStyle/>
            <a:p/>
          </p:txBody>
        </p:sp>
        <p:sp>
          <p:nvSpPr>
            <p:cNvPr id="78" name="pl78"/>
            <p:cNvSpPr/>
            <p:nvPr/>
          </p:nvSpPr>
          <p:spPr>
            <a:xfrm>
              <a:off x="1430754" y="2075428"/>
              <a:ext cx="6649990" cy="41223"/>
            </a:xfrm>
            <a:custGeom>
              <a:avLst/>
              <a:pathLst>
                <a:path w="6649990" h="41223">
                  <a:moveTo>
                    <a:pt x="0" y="0"/>
                  </a:moveTo>
                  <a:lnTo>
                    <a:pt x="265999" y="20611"/>
                  </a:lnTo>
                  <a:lnTo>
                    <a:pt x="531999" y="41223"/>
                  </a:lnTo>
                  <a:lnTo>
                    <a:pt x="797998" y="0"/>
                  </a:lnTo>
                  <a:lnTo>
                    <a:pt x="1063998" y="0"/>
                  </a:lnTo>
                  <a:lnTo>
                    <a:pt x="1329998" y="0"/>
                  </a:lnTo>
                  <a:lnTo>
                    <a:pt x="1595997" y="0"/>
                  </a:lnTo>
                  <a:lnTo>
                    <a:pt x="1861997" y="0"/>
                  </a:lnTo>
                  <a:lnTo>
                    <a:pt x="2127996" y="0"/>
                  </a:lnTo>
                  <a:lnTo>
                    <a:pt x="2393996" y="20611"/>
                  </a:lnTo>
                  <a:lnTo>
                    <a:pt x="2659996" y="20611"/>
                  </a:lnTo>
                  <a:lnTo>
                    <a:pt x="2925995" y="20611"/>
                  </a:lnTo>
                  <a:lnTo>
                    <a:pt x="3191995" y="41223"/>
                  </a:lnTo>
                  <a:lnTo>
                    <a:pt x="3457995" y="20611"/>
                  </a:lnTo>
                  <a:lnTo>
                    <a:pt x="3723994" y="20611"/>
                  </a:lnTo>
                  <a:lnTo>
                    <a:pt x="3989994" y="20611"/>
                  </a:lnTo>
                  <a:lnTo>
                    <a:pt x="4255993" y="20611"/>
                  </a:lnTo>
                  <a:lnTo>
                    <a:pt x="4521993" y="41223"/>
                  </a:lnTo>
                  <a:lnTo>
                    <a:pt x="4787993" y="41223"/>
                  </a:lnTo>
                  <a:lnTo>
                    <a:pt x="5053992" y="41223"/>
                  </a:lnTo>
                  <a:lnTo>
                    <a:pt x="5319992" y="41223"/>
                  </a:lnTo>
                  <a:lnTo>
                    <a:pt x="5585991" y="41223"/>
                  </a:lnTo>
                  <a:lnTo>
                    <a:pt x="5851991" y="20611"/>
                  </a:lnTo>
                  <a:lnTo>
                    <a:pt x="6117991" y="20611"/>
                  </a:lnTo>
                  <a:lnTo>
                    <a:pt x="6383990" y="20611"/>
                  </a:lnTo>
                  <a:lnTo>
                    <a:pt x="6649990" y="20611"/>
                  </a:lnTo>
                </a:path>
              </a:pathLst>
            </a:custGeom>
            <a:ln w="27101" cap="flat">
              <a:solidFill>
                <a:srgbClr val="0058AB">
                  <a:alpha val="100000"/>
                </a:srgbClr>
              </a:solidFill>
              <a:prstDash val="solid"/>
              <a:round/>
            </a:ln>
          </p:spPr>
          <p:txBody>
            <a:bodyPr/>
            <a:lstStyle/>
            <a:p/>
          </p:txBody>
        </p:sp>
        <p:sp>
          <p:nvSpPr>
            <p:cNvPr id="79" name="pl79"/>
            <p:cNvSpPr/>
            <p:nvPr/>
          </p:nvSpPr>
          <p:spPr>
            <a:xfrm>
              <a:off x="1430754" y="2137264"/>
              <a:ext cx="6649990" cy="61835"/>
            </a:xfrm>
            <a:custGeom>
              <a:avLst/>
              <a:pathLst>
                <a:path w="6649990" h="61835">
                  <a:moveTo>
                    <a:pt x="0" y="41223"/>
                  </a:moveTo>
                  <a:lnTo>
                    <a:pt x="265999" y="41223"/>
                  </a:lnTo>
                  <a:lnTo>
                    <a:pt x="531999" y="41223"/>
                  </a:lnTo>
                  <a:lnTo>
                    <a:pt x="797998" y="0"/>
                  </a:lnTo>
                  <a:lnTo>
                    <a:pt x="1063998" y="0"/>
                  </a:lnTo>
                  <a:lnTo>
                    <a:pt x="1329998" y="0"/>
                  </a:lnTo>
                  <a:lnTo>
                    <a:pt x="1595997" y="0"/>
                  </a:lnTo>
                  <a:lnTo>
                    <a:pt x="1861997" y="0"/>
                  </a:lnTo>
                  <a:lnTo>
                    <a:pt x="2127996" y="0"/>
                  </a:lnTo>
                  <a:lnTo>
                    <a:pt x="2393996" y="20611"/>
                  </a:lnTo>
                  <a:lnTo>
                    <a:pt x="2659996" y="20611"/>
                  </a:lnTo>
                  <a:lnTo>
                    <a:pt x="2925995" y="0"/>
                  </a:lnTo>
                  <a:lnTo>
                    <a:pt x="3191995" y="41223"/>
                  </a:lnTo>
                  <a:lnTo>
                    <a:pt x="3457995" y="41223"/>
                  </a:lnTo>
                  <a:lnTo>
                    <a:pt x="3723994" y="20611"/>
                  </a:lnTo>
                  <a:lnTo>
                    <a:pt x="3989994" y="20611"/>
                  </a:lnTo>
                  <a:lnTo>
                    <a:pt x="4255993" y="20611"/>
                  </a:lnTo>
                  <a:lnTo>
                    <a:pt x="4521993" y="41223"/>
                  </a:lnTo>
                  <a:lnTo>
                    <a:pt x="4787993" y="41223"/>
                  </a:lnTo>
                  <a:lnTo>
                    <a:pt x="5053992" y="41223"/>
                  </a:lnTo>
                  <a:lnTo>
                    <a:pt x="5319992" y="61835"/>
                  </a:lnTo>
                  <a:lnTo>
                    <a:pt x="5585991" y="41223"/>
                  </a:lnTo>
                  <a:lnTo>
                    <a:pt x="5851991" y="41223"/>
                  </a:lnTo>
                  <a:lnTo>
                    <a:pt x="6117991" y="41223"/>
                  </a:lnTo>
                  <a:lnTo>
                    <a:pt x="6383990" y="41223"/>
                  </a:lnTo>
                  <a:lnTo>
                    <a:pt x="6649990" y="41223"/>
                  </a:lnTo>
                </a:path>
              </a:pathLst>
            </a:custGeom>
            <a:ln w="27101" cap="flat">
              <a:solidFill>
                <a:srgbClr val="F26A21">
                  <a:alpha val="100000"/>
                </a:srgbClr>
              </a:solidFill>
              <a:prstDash val="solid"/>
              <a:round/>
            </a:ln>
          </p:spPr>
          <p:txBody>
            <a:bodyPr/>
            <a:lstStyle/>
            <a:p/>
          </p:txBody>
        </p:sp>
        <p:sp>
          <p:nvSpPr>
            <p:cNvPr id="80" name="tx80"/>
            <p:cNvSpPr/>
            <p:nvPr/>
          </p:nvSpPr>
          <p:spPr>
            <a:xfrm>
              <a:off x="137046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270046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3046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536045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42445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669045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695645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22245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48845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775445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802045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1" name="tx91"/>
            <p:cNvSpPr/>
            <p:nvPr/>
          </p:nvSpPr>
          <p:spPr>
            <a:xfrm>
              <a:off x="137046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2" name="tx92"/>
            <p:cNvSpPr/>
            <p:nvPr/>
          </p:nvSpPr>
          <p:spPr>
            <a:xfrm>
              <a:off x="2700462"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3" name="tx93"/>
            <p:cNvSpPr/>
            <p:nvPr/>
          </p:nvSpPr>
          <p:spPr>
            <a:xfrm>
              <a:off x="403046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4" name="tx94"/>
            <p:cNvSpPr/>
            <p:nvPr/>
          </p:nvSpPr>
          <p:spPr>
            <a:xfrm>
              <a:off x="5360458"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5" name="tx95"/>
            <p:cNvSpPr/>
            <p:nvPr/>
          </p:nvSpPr>
          <p:spPr>
            <a:xfrm>
              <a:off x="642445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6" name="tx96"/>
            <p:cNvSpPr/>
            <p:nvPr/>
          </p:nvSpPr>
          <p:spPr>
            <a:xfrm>
              <a:off x="6690456"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7" name="tx97"/>
            <p:cNvSpPr/>
            <p:nvPr/>
          </p:nvSpPr>
          <p:spPr>
            <a:xfrm>
              <a:off x="6956456"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8" name="tx98"/>
            <p:cNvSpPr/>
            <p:nvPr/>
          </p:nvSpPr>
          <p:spPr>
            <a:xfrm>
              <a:off x="7222456"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9" name="tx99"/>
            <p:cNvSpPr/>
            <p:nvPr/>
          </p:nvSpPr>
          <p:spPr>
            <a:xfrm>
              <a:off x="7488455"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100" name="tx100"/>
            <p:cNvSpPr/>
            <p:nvPr/>
          </p:nvSpPr>
          <p:spPr>
            <a:xfrm>
              <a:off x="7754455"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101" name="tx101"/>
            <p:cNvSpPr/>
            <p:nvPr/>
          </p:nvSpPr>
          <p:spPr>
            <a:xfrm>
              <a:off x="802045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102" name="tx102"/>
            <p:cNvSpPr/>
            <p:nvPr/>
          </p:nvSpPr>
          <p:spPr>
            <a:xfrm>
              <a:off x="1370464" y="39796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3" name="tx103"/>
            <p:cNvSpPr/>
            <p:nvPr/>
          </p:nvSpPr>
          <p:spPr>
            <a:xfrm>
              <a:off x="2700462" y="3977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04" name="tx104"/>
            <p:cNvSpPr/>
            <p:nvPr/>
          </p:nvSpPr>
          <p:spPr>
            <a:xfrm>
              <a:off x="4030460" y="38826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05" name="tx105"/>
            <p:cNvSpPr/>
            <p:nvPr/>
          </p:nvSpPr>
          <p:spPr>
            <a:xfrm>
              <a:off x="5360458" y="38824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06" name="tx106"/>
            <p:cNvSpPr/>
            <p:nvPr/>
          </p:nvSpPr>
          <p:spPr>
            <a:xfrm>
              <a:off x="6394312" y="380104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07" name="tx107"/>
            <p:cNvSpPr/>
            <p:nvPr/>
          </p:nvSpPr>
          <p:spPr>
            <a:xfrm>
              <a:off x="6660311" y="38105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08" name="tx108"/>
            <p:cNvSpPr/>
            <p:nvPr/>
          </p:nvSpPr>
          <p:spPr>
            <a:xfrm>
              <a:off x="6926311" y="380775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a:t>
              </a:r>
            </a:p>
          </p:txBody>
        </p:sp>
        <p:sp>
          <p:nvSpPr>
            <p:cNvPr id="109" name="tx109"/>
            <p:cNvSpPr/>
            <p:nvPr/>
          </p:nvSpPr>
          <p:spPr>
            <a:xfrm>
              <a:off x="7222456" y="38949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10" name="tx110"/>
            <p:cNvSpPr/>
            <p:nvPr/>
          </p:nvSpPr>
          <p:spPr>
            <a:xfrm>
              <a:off x="7488455" y="38980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11" name="tx111"/>
            <p:cNvSpPr/>
            <p:nvPr/>
          </p:nvSpPr>
          <p:spPr>
            <a:xfrm>
              <a:off x="7754455" y="38981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12" name="tx112"/>
            <p:cNvSpPr/>
            <p:nvPr/>
          </p:nvSpPr>
          <p:spPr>
            <a:xfrm>
              <a:off x="8020454" y="38977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13" name="tx113"/>
            <p:cNvSpPr/>
            <p:nvPr/>
          </p:nvSpPr>
          <p:spPr>
            <a:xfrm>
              <a:off x="1340319" y="34049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114" name="tx114"/>
            <p:cNvSpPr/>
            <p:nvPr/>
          </p:nvSpPr>
          <p:spPr>
            <a:xfrm>
              <a:off x="2670317" y="358582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15" name="tx115"/>
            <p:cNvSpPr/>
            <p:nvPr/>
          </p:nvSpPr>
          <p:spPr>
            <a:xfrm>
              <a:off x="4000315" y="34005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116" name="tx116"/>
            <p:cNvSpPr/>
            <p:nvPr/>
          </p:nvSpPr>
          <p:spPr>
            <a:xfrm>
              <a:off x="5330313" y="339979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117" name="tx117"/>
            <p:cNvSpPr/>
            <p:nvPr/>
          </p:nvSpPr>
          <p:spPr>
            <a:xfrm>
              <a:off x="6394312" y="325213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18" name="tx118"/>
            <p:cNvSpPr/>
            <p:nvPr/>
          </p:nvSpPr>
          <p:spPr>
            <a:xfrm>
              <a:off x="6660311" y="31921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19" name="tx119"/>
            <p:cNvSpPr/>
            <p:nvPr/>
          </p:nvSpPr>
          <p:spPr>
            <a:xfrm>
              <a:off x="6926311" y="327216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a:t>
              </a:r>
            </a:p>
          </p:txBody>
        </p:sp>
        <p:sp>
          <p:nvSpPr>
            <p:cNvPr id="120" name="tx120"/>
            <p:cNvSpPr/>
            <p:nvPr/>
          </p:nvSpPr>
          <p:spPr>
            <a:xfrm>
              <a:off x="7192311" y="33479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21" name="tx121"/>
            <p:cNvSpPr/>
            <p:nvPr/>
          </p:nvSpPr>
          <p:spPr>
            <a:xfrm>
              <a:off x="7458310" y="33658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22" name="tx122"/>
            <p:cNvSpPr/>
            <p:nvPr/>
          </p:nvSpPr>
          <p:spPr>
            <a:xfrm>
              <a:off x="7724310" y="336625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23" name="tx123"/>
            <p:cNvSpPr/>
            <p:nvPr/>
          </p:nvSpPr>
          <p:spPr>
            <a:xfrm>
              <a:off x="7990310" y="33643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24" name="tx124"/>
            <p:cNvSpPr/>
            <p:nvPr/>
          </p:nvSpPr>
          <p:spPr>
            <a:xfrm>
              <a:off x="1340319" y="284822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236</a:t>
              </a:r>
            </a:p>
          </p:txBody>
        </p:sp>
        <p:sp>
          <p:nvSpPr>
            <p:cNvPr id="125" name="tx125"/>
            <p:cNvSpPr/>
            <p:nvPr/>
          </p:nvSpPr>
          <p:spPr>
            <a:xfrm>
              <a:off x="2670317" y="321226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161</a:t>
              </a:r>
            </a:p>
          </p:txBody>
        </p:sp>
        <p:sp>
          <p:nvSpPr>
            <p:cNvPr id="126" name="tx126"/>
            <p:cNvSpPr/>
            <p:nvPr/>
          </p:nvSpPr>
          <p:spPr>
            <a:xfrm>
              <a:off x="4000315" y="303364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a:t>
              </a:r>
            </a:p>
          </p:txBody>
        </p:sp>
        <p:sp>
          <p:nvSpPr>
            <p:cNvPr id="127" name="tx127"/>
            <p:cNvSpPr/>
            <p:nvPr/>
          </p:nvSpPr>
          <p:spPr>
            <a:xfrm>
              <a:off x="5330313" y="30325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a:t>
              </a:r>
            </a:p>
          </p:txBody>
        </p:sp>
        <p:sp>
          <p:nvSpPr>
            <p:cNvPr id="128" name="tx128"/>
            <p:cNvSpPr/>
            <p:nvPr/>
          </p:nvSpPr>
          <p:spPr>
            <a:xfrm>
              <a:off x="6394312" y="29001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225</a:t>
              </a:r>
            </a:p>
          </p:txBody>
        </p:sp>
        <p:sp>
          <p:nvSpPr>
            <p:cNvPr id="129" name="tx129"/>
            <p:cNvSpPr/>
            <p:nvPr/>
          </p:nvSpPr>
          <p:spPr>
            <a:xfrm>
              <a:off x="6660311" y="27612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254</a:t>
              </a:r>
            </a:p>
          </p:txBody>
        </p:sp>
        <p:sp>
          <p:nvSpPr>
            <p:cNvPr id="130" name="tx130"/>
            <p:cNvSpPr/>
            <p:nvPr/>
          </p:nvSpPr>
          <p:spPr>
            <a:xfrm>
              <a:off x="6926311" y="292676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220</a:t>
              </a:r>
            </a:p>
          </p:txBody>
        </p:sp>
        <p:sp>
          <p:nvSpPr>
            <p:cNvPr id="131" name="tx131"/>
            <p:cNvSpPr/>
            <p:nvPr/>
          </p:nvSpPr>
          <p:spPr>
            <a:xfrm>
              <a:off x="7192311" y="290783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224</a:t>
              </a:r>
            </a:p>
          </p:txBody>
        </p:sp>
        <p:sp>
          <p:nvSpPr>
            <p:cNvPr id="132" name="tx132"/>
            <p:cNvSpPr/>
            <p:nvPr/>
          </p:nvSpPr>
          <p:spPr>
            <a:xfrm>
              <a:off x="7458310" y="293343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a:t>
              </a:r>
            </a:p>
          </p:txBody>
        </p:sp>
        <p:sp>
          <p:nvSpPr>
            <p:cNvPr id="133" name="tx133"/>
            <p:cNvSpPr/>
            <p:nvPr/>
          </p:nvSpPr>
          <p:spPr>
            <a:xfrm>
              <a:off x="7724310" y="29340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a:t>
              </a:r>
            </a:p>
          </p:txBody>
        </p:sp>
        <p:sp>
          <p:nvSpPr>
            <p:cNvPr id="134" name="tx134"/>
            <p:cNvSpPr/>
            <p:nvPr/>
          </p:nvSpPr>
          <p:spPr>
            <a:xfrm>
              <a:off x="7990310" y="29311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219</a:t>
              </a:r>
            </a:p>
          </p:txBody>
        </p:sp>
        <p:sp>
          <p:nvSpPr>
            <p:cNvPr id="135" name="tx135"/>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6" name="tx136"/>
            <p:cNvSpPr/>
            <p:nvPr/>
          </p:nvSpPr>
          <p:spPr>
            <a:xfrm>
              <a:off x="577692" y="357657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7" name="tx137"/>
            <p:cNvSpPr/>
            <p:nvPr/>
          </p:nvSpPr>
          <p:spPr>
            <a:xfrm>
              <a:off x="577692" y="308926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8" name="tx138"/>
            <p:cNvSpPr/>
            <p:nvPr/>
          </p:nvSpPr>
          <p:spPr>
            <a:xfrm>
              <a:off x="577692" y="2601886"/>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9" name="tx139"/>
            <p:cNvSpPr/>
            <p:nvPr/>
          </p:nvSpPr>
          <p:spPr>
            <a:xfrm>
              <a:off x="577692" y="211464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40" name="tx140"/>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2" name="tx142"/>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3" name="tx143"/>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4" name="tx144"/>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7" name="tx147"/>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8" name="tx148"/>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9" name="tx149"/>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1" name="tx151"/>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2" name="tx152"/>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3" name="tx153"/>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6" name="tx156"/>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8" name="pl158"/>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9" name="pl159"/>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0" name="tx160"/>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1" name="tx161"/>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2" name="rc162"/>
            <p:cNvSpPr/>
            <p:nvPr/>
          </p:nvSpPr>
          <p:spPr>
            <a:xfrm>
              <a:off x="4670912" y="4979579"/>
              <a:ext cx="201456" cy="201456"/>
            </a:xfrm>
            <a:prstGeom prst="rect">
              <a:avLst/>
            </a:prstGeom>
            <a:solidFill>
              <a:srgbClr val="B3B3B3">
                <a:alpha val="85098"/>
              </a:srgbClr>
            </a:solidFill>
          </p:spPr>
          <p:txBody>
            <a:bodyPr/>
            <a:lstStyle/>
            <a:p/>
          </p:txBody>
        </p:sp>
        <p:sp>
          <p:nvSpPr>
            <p:cNvPr id="163" name="rc163"/>
            <p:cNvSpPr/>
            <p:nvPr/>
          </p:nvSpPr>
          <p:spPr>
            <a:xfrm>
              <a:off x="5573066" y="4979579"/>
              <a:ext cx="201456" cy="201456"/>
            </a:xfrm>
            <a:prstGeom prst="rect">
              <a:avLst/>
            </a:prstGeom>
            <a:solidFill>
              <a:srgbClr val="1CABE2">
                <a:alpha val="85098"/>
              </a:srgbClr>
            </a:solidFill>
          </p:spPr>
          <p:txBody>
            <a:bodyPr/>
            <a:lstStyle/>
            <a:p/>
          </p:txBody>
        </p:sp>
        <p:sp>
          <p:nvSpPr>
            <p:cNvPr id="164" name="tx164"/>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5" name="tx165"/>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7" name="tx167"/>
            <p:cNvSpPr/>
            <p:nvPr/>
          </p:nvSpPr>
          <p:spPr>
            <a:xfrm>
              <a:off x="966584" y="1592892"/>
              <a:ext cx="19012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States, 2000-2025</a:t>
              </a:r>
            </a:p>
          </p:txBody>
        </p:sp>
        <p:sp>
          <p:nvSpPr>
            <p:cNvPr id="168" name="pl168"/>
            <p:cNvSpPr/>
            <p:nvPr/>
          </p:nvSpPr>
          <p:spPr>
            <a:xfrm>
              <a:off x="207558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360464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513370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666276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819182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4" name="pl174"/>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5" name="pl175"/>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6" name="pl176"/>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284011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36917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89823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742729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311054" y="5726143"/>
              <a:ext cx="3444695" cy="119033"/>
            </a:xfrm>
            <a:prstGeom prst="rect">
              <a:avLst/>
            </a:prstGeom>
            <a:solidFill>
              <a:srgbClr val="1CABE2">
                <a:alpha val="85098"/>
              </a:srgbClr>
            </a:solidFill>
          </p:spPr>
          <p:txBody>
            <a:bodyPr/>
            <a:lstStyle/>
            <a:p/>
          </p:txBody>
        </p:sp>
        <p:sp>
          <p:nvSpPr>
            <p:cNvPr id="182" name="rc182"/>
            <p:cNvSpPr/>
            <p:nvPr/>
          </p:nvSpPr>
          <p:spPr>
            <a:xfrm>
              <a:off x="1311054" y="5577352"/>
              <a:ext cx="2225637" cy="119033"/>
            </a:xfrm>
            <a:prstGeom prst="rect">
              <a:avLst/>
            </a:prstGeom>
            <a:solidFill>
              <a:srgbClr val="1CABE2">
                <a:alpha val="85098"/>
              </a:srgbClr>
            </a:solidFill>
          </p:spPr>
          <p:txBody>
            <a:bodyPr/>
            <a:lstStyle/>
            <a:p/>
          </p:txBody>
        </p:sp>
        <p:sp>
          <p:nvSpPr>
            <p:cNvPr id="183" name="rc183"/>
            <p:cNvSpPr/>
            <p:nvPr/>
          </p:nvSpPr>
          <p:spPr>
            <a:xfrm>
              <a:off x="1311054" y="5428560"/>
              <a:ext cx="2231600" cy="119033"/>
            </a:xfrm>
            <a:prstGeom prst="rect">
              <a:avLst/>
            </a:prstGeom>
            <a:solidFill>
              <a:srgbClr val="1CABE2">
                <a:alpha val="85098"/>
              </a:srgbClr>
            </a:solidFill>
          </p:spPr>
          <p:txBody>
            <a:bodyPr/>
            <a:lstStyle/>
            <a:p/>
          </p:txBody>
        </p:sp>
        <p:sp>
          <p:nvSpPr>
            <p:cNvPr id="184" name="rc184"/>
            <p:cNvSpPr/>
            <p:nvPr/>
          </p:nvSpPr>
          <p:spPr>
            <a:xfrm>
              <a:off x="4755749" y="5726143"/>
              <a:ext cx="3444695" cy="119033"/>
            </a:xfrm>
            <a:prstGeom prst="rect">
              <a:avLst/>
            </a:prstGeom>
            <a:solidFill>
              <a:srgbClr val="B3B3B3">
                <a:alpha val="85098"/>
              </a:srgbClr>
            </a:solidFill>
          </p:spPr>
          <p:txBody>
            <a:bodyPr/>
            <a:lstStyle/>
            <a:p/>
          </p:txBody>
        </p:sp>
        <p:sp>
          <p:nvSpPr>
            <p:cNvPr id="185" name="rc185"/>
            <p:cNvSpPr/>
            <p:nvPr/>
          </p:nvSpPr>
          <p:spPr>
            <a:xfrm>
              <a:off x="3536691" y="5577352"/>
              <a:ext cx="4451244" cy="119033"/>
            </a:xfrm>
            <a:prstGeom prst="rect">
              <a:avLst/>
            </a:prstGeom>
            <a:solidFill>
              <a:srgbClr val="B3B3B3">
                <a:alpha val="85098"/>
              </a:srgbClr>
            </a:solidFill>
          </p:spPr>
          <p:txBody>
            <a:bodyPr/>
            <a:lstStyle/>
            <a:p/>
          </p:txBody>
        </p:sp>
        <p:sp>
          <p:nvSpPr>
            <p:cNvPr id="186" name="rc186"/>
            <p:cNvSpPr/>
            <p:nvPr/>
          </p:nvSpPr>
          <p:spPr>
            <a:xfrm>
              <a:off x="3542655" y="5428560"/>
              <a:ext cx="4463231" cy="119033"/>
            </a:xfrm>
            <a:prstGeom prst="rect">
              <a:avLst/>
            </a:prstGeom>
            <a:solidFill>
              <a:srgbClr val="B3B3B3">
                <a:alpha val="85098"/>
              </a:srgbClr>
            </a:solidFill>
          </p:spPr>
          <p:txBody>
            <a:bodyPr/>
            <a:lstStyle/>
            <a:p/>
          </p:txBody>
        </p:sp>
        <p:sp>
          <p:nvSpPr>
            <p:cNvPr id="187" name="tx187"/>
            <p:cNvSpPr/>
            <p:nvPr/>
          </p:nvSpPr>
          <p:spPr>
            <a:xfrm>
              <a:off x="8345125"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225.3</a:t>
              </a:r>
            </a:p>
          </p:txBody>
        </p:sp>
        <p:sp>
          <p:nvSpPr>
            <p:cNvPr id="188" name="tx188"/>
            <p:cNvSpPr/>
            <p:nvPr/>
          </p:nvSpPr>
          <p:spPr>
            <a:xfrm>
              <a:off x="8132616"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218.3</a:t>
              </a:r>
            </a:p>
          </p:txBody>
        </p:sp>
        <p:sp>
          <p:nvSpPr>
            <p:cNvPr id="189" name="tx189"/>
            <p:cNvSpPr/>
            <p:nvPr/>
          </p:nvSpPr>
          <p:spPr>
            <a:xfrm>
              <a:off x="8150568"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218.9</a:t>
              </a:r>
            </a:p>
          </p:txBody>
        </p:sp>
        <p:sp>
          <p:nvSpPr>
            <p:cNvPr id="190" name="tx190"/>
            <p:cNvSpPr/>
            <p:nvPr/>
          </p:nvSpPr>
          <p:spPr>
            <a:xfrm>
              <a:off x="2888720"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112.6</a:t>
              </a:r>
            </a:p>
          </p:txBody>
        </p:sp>
        <p:sp>
          <p:nvSpPr>
            <p:cNvPr id="191" name="tx191"/>
            <p:cNvSpPr/>
            <p:nvPr/>
          </p:nvSpPr>
          <p:spPr>
            <a:xfrm>
              <a:off x="2311346"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72.8</a:t>
              </a:r>
            </a:p>
          </p:txBody>
        </p:sp>
        <p:sp>
          <p:nvSpPr>
            <p:cNvPr id="192" name="tx192"/>
            <p:cNvSpPr/>
            <p:nvPr/>
          </p:nvSpPr>
          <p:spPr>
            <a:xfrm>
              <a:off x="2362545" y="5444884"/>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73</a:t>
              </a:r>
            </a:p>
          </p:txBody>
        </p:sp>
        <p:sp>
          <p:nvSpPr>
            <p:cNvPr id="193" name="tx193"/>
            <p:cNvSpPr/>
            <p:nvPr/>
          </p:nvSpPr>
          <p:spPr>
            <a:xfrm>
              <a:off x="6333415"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112.6</a:t>
              </a:r>
            </a:p>
          </p:txBody>
        </p:sp>
        <p:sp>
          <p:nvSpPr>
            <p:cNvPr id="194" name="tx194"/>
            <p:cNvSpPr/>
            <p:nvPr/>
          </p:nvSpPr>
          <p:spPr>
            <a:xfrm>
              <a:off x="5617632"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145.6</a:t>
              </a:r>
            </a:p>
          </p:txBody>
        </p:sp>
        <p:sp>
          <p:nvSpPr>
            <p:cNvPr id="195" name="tx195"/>
            <p:cNvSpPr/>
            <p:nvPr/>
          </p:nvSpPr>
          <p:spPr>
            <a:xfrm>
              <a:off x="5629589"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145.9</a:t>
              </a:r>
            </a:p>
          </p:txBody>
        </p:sp>
        <p:sp>
          <p:nvSpPr>
            <p:cNvPr id="196" name="tx196"/>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7" name="tx197"/>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8" name="tx198"/>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9" name="tx199"/>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200" name="tx200"/>
            <p:cNvSpPr/>
            <p:nvPr/>
          </p:nvSpPr>
          <p:spPr>
            <a:xfrm>
              <a:off x="271582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201" name="tx201"/>
            <p:cNvSpPr/>
            <p:nvPr/>
          </p:nvSpPr>
          <p:spPr>
            <a:xfrm>
              <a:off x="4206041"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202" name="tx202"/>
            <p:cNvSpPr/>
            <p:nvPr/>
          </p:nvSpPr>
          <p:spPr>
            <a:xfrm>
              <a:off x="5735100"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203" name="tx203"/>
            <p:cNvSpPr/>
            <p:nvPr/>
          </p:nvSpPr>
          <p:spPr>
            <a:xfrm>
              <a:off x="7264159"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204" name="tx204"/>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5" name="tx20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6" name="tx20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7" name="tx20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United States.
In 2025, DTP1 coverage in United States remained constant 98%. The number of children missing out on any DTP vaccination (zero-dose children) remained constant at from 73,000 in 2024 to 73,000 in 2025.
DTP3 coverage remained constant 94% in 2025, leaving 219,000 children vulnerable to vaccine-preventable diseases.</a:t>
            </a:r>
          </a:p>
        </p:txBody>
      </p:sp>
      <p:sp>
        <p:nvSpPr>
          <p:cNvPr id="20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94%, leaving 219,000 children un- or under-vaccinated, including 73,000 zero-dose and 146,000 with only partial protection.</a:t>
            </a:r>
          </a:p>
        </p:txBody>
      </p:sp>
      <p:grpSp xmlns:pic="http://schemas.openxmlformats.org/drawingml/2006/picture">
        <p:nvGrpSpPr>
          <p:cNvPr id="210" name=""/>
          <p:cNvGrpSpPr/>
          <p:nvPr/>
        </p:nvGrpSpPr>
        <p:grpSpPr>
          <a:xfrm>
            <a:off x="292608" y="1005840"/>
            <a:ext cx="8595360" cy="28575"/>
            <a:chOff x="292608" y="1005840"/>
            <a:chExt cx="8595360" cy="28575"/>
          </a:xfrm>
        </p:grpSpPr>
        <p:sp>
          <p:nvSpPr>
            <p:cNvPr id="21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
            </a:xfrm>
            <a:custGeom>
              <a:avLst/>
              <a:pathLst>
                <a:path w="3397293" h="43742">
                  <a:moveTo>
                    <a:pt x="0" y="0"/>
                  </a:moveTo>
                  <a:lnTo>
                    <a:pt x="135891" y="21871"/>
                  </a:lnTo>
                  <a:lnTo>
                    <a:pt x="271783" y="43742"/>
                  </a:lnTo>
                  <a:lnTo>
                    <a:pt x="407675" y="0"/>
                  </a:lnTo>
                  <a:lnTo>
                    <a:pt x="543566" y="0"/>
                  </a:lnTo>
                  <a:lnTo>
                    <a:pt x="679458" y="0"/>
                  </a:lnTo>
                  <a:lnTo>
                    <a:pt x="815350" y="0"/>
                  </a:lnTo>
                  <a:lnTo>
                    <a:pt x="951242" y="0"/>
                  </a:lnTo>
                  <a:lnTo>
                    <a:pt x="1087133" y="0"/>
                  </a:lnTo>
                  <a:lnTo>
                    <a:pt x="1223025" y="21871"/>
                  </a:lnTo>
                  <a:lnTo>
                    <a:pt x="1358917" y="21871"/>
                  </a:lnTo>
                  <a:lnTo>
                    <a:pt x="1494809" y="21871"/>
                  </a:lnTo>
                  <a:lnTo>
                    <a:pt x="1630700" y="43742"/>
                  </a:lnTo>
                  <a:lnTo>
                    <a:pt x="1766592" y="21871"/>
                  </a:lnTo>
                  <a:lnTo>
                    <a:pt x="1902484" y="21871"/>
                  </a:lnTo>
                  <a:lnTo>
                    <a:pt x="2038375" y="21871"/>
                  </a:lnTo>
                  <a:lnTo>
                    <a:pt x="2174267" y="21871"/>
                  </a:lnTo>
                  <a:lnTo>
                    <a:pt x="2310159" y="43742"/>
                  </a:lnTo>
                  <a:lnTo>
                    <a:pt x="2446051" y="43742"/>
                  </a:lnTo>
                  <a:lnTo>
                    <a:pt x="2581942" y="43742"/>
                  </a:lnTo>
                  <a:lnTo>
                    <a:pt x="2717834" y="43742"/>
                  </a:lnTo>
                  <a:lnTo>
                    <a:pt x="2853726" y="43742"/>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
            </a:xfrm>
            <a:custGeom>
              <a:avLst/>
              <a:pathLst>
                <a:path w="3397293" h="43742">
                  <a:moveTo>
                    <a:pt x="0" y="0"/>
                  </a:moveTo>
                  <a:lnTo>
                    <a:pt x="135891" y="21871"/>
                  </a:lnTo>
                  <a:lnTo>
                    <a:pt x="271783" y="43742"/>
                  </a:lnTo>
                  <a:lnTo>
                    <a:pt x="407675" y="0"/>
                  </a:lnTo>
                  <a:lnTo>
                    <a:pt x="543566" y="0"/>
                  </a:lnTo>
                  <a:lnTo>
                    <a:pt x="679458" y="0"/>
                  </a:lnTo>
                  <a:lnTo>
                    <a:pt x="815350" y="0"/>
                  </a:lnTo>
                  <a:lnTo>
                    <a:pt x="951242" y="0"/>
                  </a:lnTo>
                  <a:lnTo>
                    <a:pt x="1087133" y="0"/>
                  </a:lnTo>
                  <a:lnTo>
                    <a:pt x="1223025" y="21871"/>
                  </a:lnTo>
                  <a:lnTo>
                    <a:pt x="1358917" y="21871"/>
                  </a:lnTo>
                  <a:lnTo>
                    <a:pt x="1494809" y="21871"/>
                  </a:lnTo>
                  <a:lnTo>
                    <a:pt x="1630700" y="43742"/>
                  </a:lnTo>
                  <a:lnTo>
                    <a:pt x="1766592" y="21871"/>
                  </a:lnTo>
                  <a:lnTo>
                    <a:pt x="1902484" y="21871"/>
                  </a:lnTo>
                  <a:lnTo>
                    <a:pt x="2038375" y="21871"/>
                  </a:lnTo>
                  <a:lnTo>
                    <a:pt x="2174267" y="21871"/>
                  </a:lnTo>
                  <a:lnTo>
                    <a:pt x="2310159" y="43742"/>
                  </a:lnTo>
                  <a:lnTo>
                    <a:pt x="2446051" y="43742"/>
                  </a:lnTo>
                  <a:lnTo>
                    <a:pt x="2581942" y="43742"/>
                  </a:lnTo>
                  <a:lnTo>
                    <a:pt x="2717834" y="43742"/>
                  </a:lnTo>
                  <a:lnTo>
                    <a:pt x="2853726" y="43742"/>
                  </a:lnTo>
                  <a:lnTo>
                    <a:pt x="2989618" y="21871"/>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
            </a:xfrm>
            <a:custGeom>
              <a:avLst/>
              <a:pathLst>
                <a:path w="3397293" h="43742">
                  <a:moveTo>
                    <a:pt x="0" y="0"/>
                  </a:moveTo>
                  <a:lnTo>
                    <a:pt x="135891" y="21871"/>
                  </a:lnTo>
                  <a:lnTo>
                    <a:pt x="271783" y="43742"/>
                  </a:lnTo>
                  <a:lnTo>
                    <a:pt x="407675" y="0"/>
                  </a:lnTo>
                  <a:lnTo>
                    <a:pt x="543566" y="0"/>
                  </a:lnTo>
                  <a:lnTo>
                    <a:pt x="679458" y="0"/>
                  </a:lnTo>
                  <a:lnTo>
                    <a:pt x="815350" y="0"/>
                  </a:lnTo>
                  <a:lnTo>
                    <a:pt x="951242" y="0"/>
                  </a:lnTo>
                  <a:lnTo>
                    <a:pt x="1087133" y="0"/>
                  </a:lnTo>
                  <a:lnTo>
                    <a:pt x="1223025" y="21871"/>
                  </a:lnTo>
                  <a:lnTo>
                    <a:pt x="1358917" y="21871"/>
                  </a:lnTo>
                  <a:lnTo>
                    <a:pt x="1494809" y="21871"/>
                  </a:lnTo>
                  <a:lnTo>
                    <a:pt x="1630700" y="43742"/>
                  </a:lnTo>
                  <a:lnTo>
                    <a:pt x="1766592" y="21871"/>
                  </a:lnTo>
                  <a:lnTo>
                    <a:pt x="1902484" y="21871"/>
                  </a:lnTo>
                  <a:lnTo>
                    <a:pt x="2038375" y="21871"/>
                  </a:lnTo>
                  <a:lnTo>
                    <a:pt x="2174267" y="21871"/>
                  </a:lnTo>
                  <a:lnTo>
                    <a:pt x="2310159" y="43742"/>
                  </a:lnTo>
                  <a:lnTo>
                    <a:pt x="2446051" y="43742"/>
                  </a:lnTo>
                  <a:lnTo>
                    <a:pt x="2581942" y="43742"/>
                  </a:lnTo>
                  <a:lnTo>
                    <a:pt x="2717834" y="43742"/>
                  </a:lnTo>
                  <a:lnTo>
                    <a:pt x="2853726" y="43742"/>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08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08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59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683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75724" y="4988970"/>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States</a:t>
              </a:r>
            </a:p>
          </p:txBody>
        </p:sp>
        <p:sp>
          <p:nvSpPr>
            <p:cNvPr id="60" name="tx60"/>
            <p:cNvSpPr/>
            <p:nvPr/>
          </p:nvSpPr>
          <p:spPr>
            <a:xfrm>
              <a:off x="267303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549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383643" y="1403693"/>
              <a:ext cx="28719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United States, 2000-2025</a:t>
              </a:r>
            </a:p>
          </p:txBody>
        </p:sp>
        <p:sp>
          <p:nvSpPr>
            <p:cNvPr id="63" name="pl63"/>
            <p:cNvSpPr/>
            <p:nvPr/>
          </p:nvSpPr>
          <p:spPr>
            <a:xfrm>
              <a:off x="5267799" y="389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88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2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2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81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856770"/>
              <a:ext cx="3397293" cy="218713"/>
            </a:xfrm>
            <a:custGeom>
              <a:avLst/>
              <a:pathLst>
                <a:path w="3397293" h="218713">
                  <a:moveTo>
                    <a:pt x="0" y="0"/>
                  </a:moveTo>
                  <a:lnTo>
                    <a:pt x="135891" y="109356"/>
                  </a:lnTo>
                  <a:lnTo>
                    <a:pt x="271783" y="218713"/>
                  </a:lnTo>
                  <a:lnTo>
                    <a:pt x="407675" y="0"/>
                  </a:lnTo>
                  <a:lnTo>
                    <a:pt x="543566" y="0"/>
                  </a:lnTo>
                  <a:lnTo>
                    <a:pt x="679458" y="0"/>
                  </a:lnTo>
                  <a:lnTo>
                    <a:pt x="815350" y="0"/>
                  </a:lnTo>
                  <a:lnTo>
                    <a:pt x="951242" y="0"/>
                  </a:lnTo>
                  <a:lnTo>
                    <a:pt x="1087133" y="0"/>
                  </a:lnTo>
                  <a:lnTo>
                    <a:pt x="1223025" y="109356"/>
                  </a:lnTo>
                  <a:lnTo>
                    <a:pt x="1358917" y="109356"/>
                  </a:lnTo>
                  <a:lnTo>
                    <a:pt x="1494809" y="109356"/>
                  </a:lnTo>
                  <a:lnTo>
                    <a:pt x="1630700" y="218713"/>
                  </a:lnTo>
                  <a:lnTo>
                    <a:pt x="1766592" y="109356"/>
                  </a:lnTo>
                  <a:lnTo>
                    <a:pt x="1902484" y="109356"/>
                  </a:lnTo>
                  <a:lnTo>
                    <a:pt x="2038375" y="109356"/>
                  </a:lnTo>
                  <a:lnTo>
                    <a:pt x="2174267" y="109356"/>
                  </a:lnTo>
                  <a:lnTo>
                    <a:pt x="2310159" y="218713"/>
                  </a:lnTo>
                  <a:lnTo>
                    <a:pt x="2446051" y="218713"/>
                  </a:lnTo>
                  <a:lnTo>
                    <a:pt x="2581942" y="218713"/>
                  </a:lnTo>
                  <a:lnTo>
                    <a:pt x="2717834" y="218713"/>
                  </a:lnTo>
                  <a:lnTo>
                    <a:pt x="2853726" y="218713"/>
                  </a:lnTo>
                  <a:lnTo>
                    <a:pt x="2989618" y="109356"/>
                  </a:lnTo>
                  <a:lnTo>
                    <a:pt x="3125509" y="109356"/>
                  </a:lnTo>
                  <a:lnTo>
                    <a:pt x="3261401" y="109356"/>
                  </a:lnTo>
                  <a:lnTo>
                    <a:pt x="3397293" y="109356"/>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75484"/>
              <a:ext cx="3397293" cy="984210"/>
            </a:xfrm>
            <a:custGeom>
              <a:avLst/>
              <a:pathLst>
                <a:path w="3397293" h="984210">
                  <a:moveTo>
                    <a:pt x="0" y="984210"/>
                  </a:moveTo>
                  <a:lnTo>
                    <a:pt x="135891" y="874853"/>
                  </a:lnTo>
                  <a:lnTo>
                    <a:pt x="271783" y="874853"/>
                  </a:lnTo>
                  <a:lnTo>
                    <a:pt x="407675" y="765497"/>
                  </a:lnTo>
                  <a:lnTo>
                    <a:pt x="543566" y="656140"/>
                  </a:lnTo>
                  <a:lnTo>
                    <a:pt x="679458" y="546783"/>
                  </a:lnTo>
                  <a:lnTo>
                    <a:pt x="815350" y="437426"/>
                  </a:lnTo>
                  <a:lnTo>
                    <a:pt x="951242" y="437426"/>
                  </a:lnTo>
                  <a:lnTo>
                    <a:pt x="1087133" y="328070"/>
                  </a:lnTo>
                  <a:lnTo>
                    <a:pt x="1223025" y="218713"/>
                  </a:lnTo>
                  <a:lnTo>
                    <a:pt x="1358917" y="218713"/>
                  </a:lnTo>
                  <a:lnTo>
                    <a:pt x="1494809" y="109356"/>
                  </a:lnTo>
                  <a:lnTo>
                    <a:pt x="1630700" y="218713"/>
                  </a:lnTo>
                  <a:lnTo>
                    <a:pt x="1766592" y="218713"/>
                  </a:lnTo>
                  <a:lnTo>
                    <a:pt x="1902484" y="218713"/>
                  </a:lnTo>
                  <a:lnTo>
                    <a:pt x="2038375" y="218713"/>
                  </a:lnTo>
                  <a:lnTo>
                    <a:pt x="2174267" y="109356"/>
                  </a:lnTo>
                  <a:lnTo>
                    <a:pt x="2310159" y="109356"/>
                  </a:lnTo>
                  <a:lnTo>
                    <a:pt x="2446051" y="109356"/>
                  </a:lnTo>
                  <a:lnTo>
                    <a:pt x="2581942" y="0"/>
                  </a:lnTo>
                  <a:lnTo>
                    <a:pt x="2717834" y="328070"/>
                  </a:lnTo>
                  <a:lnTo>
                    <a:pt x="2853726" y="546783"/>
                  </a:lnTo>
                  <a:lnTo>
                    <a:pt x="2989618" y="218713"/>
                  </a:lnTo>
                  <a:lnTo>
                    <a:pt x="3125509" y="218713"/>
                  </a:lnTo>
                  <a:lnTo>
                    <a:pt x="3261401" y="218713"/>
                  </a:lnTo>
                  <a:lnTo>
                    <a:pt x="3397293" y="10935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966127"/>
              <a:ext cx="3397293" cy="218713"/>
            </a:xfrm>
            <a:custGeom>
              <a:avLst/>
              <a:pathLst>
                <a:path w="3397293" h="218713">
                  <a:moveTo>
                    <a:pt x="0" y="109356"/>
                  </a:moveTo>
                  <a:lnTo>
                    <a:pt x="135891" y="109356"/>
                  </a:lnTo>
                  <a:lnTo>
                    <a:pt x="271783" y="109356"/>
                  </a:lnTo>
                  <a:lnTo>
                    <a:pt x="407675" y="109356"/>
                  </a:lnTo>
                  <a:lnTo>
                    <a:pt x="543566" y="109356"/>
                  </a:lnTo>
                  <a:lnTo>
                    <a:pt x="679458" y="0"/>
                  </a:lnTo>
                  <a:lnTo>
                    <a:pt x="815350" y="0"/>
                  </a:lnTo>
                  <a:lnTo>
                    <a:pt x="951242" y="0"/>
                  </a:lnTo>
                  <a:lnTo>
                    <a:pt x="1087133" y="109356"/>
                  </a:lnTo>
                  <a:lnTo>
                    <a:pt x="1223025" y="109356"/>
                  </a:lnTo>
                  <a:lnTo>
                    <a:pt x="1358917" y="109356"/>
                  </a:lnTo>
                  <a:lnTo>
                    <a:pt x="1494809" y="109356"/>
                  </a:lnTo>
                  <a:lnTo>
                    <a:pt x="1630700" y="109356"/>
                  </a:lnTo>
                  <a:lnTo>
                    <a:pt x="1766592" y="109356"/>
                  </a:lnTo>
                  <a:lnTo>
                    <a:pt x="1902484" y="109356"/>
                  </a:lnTo>
                  <a:lnTo>
                    <a:pt x="2038375" y="109356"/>
                  </a:lnTo>
                  <a:lnTo>
                    <a:pt x="2174267" y="109356"/>
                  </a:lnTo>
                  <a:lnTo>
                    <a:pt x="2310159" y="109356"/>
                  </a:lnTo>
                  <a:lnTo>
                    <a:pt x="2446051" y="109356"/>
                  </a:lnTo>
                  <a:lnTo>
                    <a:pt x="2581942" y="109356"/>
                  </a:lnTo>
                  <a:lnTo>
                    <a:pt x="2717834" y="109356"/>
                  </a:lnTo>
                  <a:lnTo>
                    <a:pt x="2853726" y="109356"/>
                  </a:lnTo>
                  <a:lnTo>
                    <a:pt x="2989618" y="109356"/>
                  </a:lnTo>
                  <a:lnTo>
                    <a:pt x="3125509" y="109356"/>
                  </a:lnTo>
                  <a:lnTo>
                    <a:pt x="3261401" y="109356"/>
                  </a:lnTo>
                  <a:lnTo>
                    <a:pt x="3397293" y="218713"/>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856770"/>
              <a:ext cx="3397293" cy="218713"/>
            </a:xfrm>
            <a:custGeom>
              <a:avLst/>
              <a:pathLst>
                <a:path w="3397293" h="218713">
                  <a:moveTo>
                    <a:pt x="0" y="0"/>
                  </a:moveTo>
                  <a:lnTo>
                    <a:pt x="135891" y="109356"/>
                  </a:lnTo>
                  <a:lnTo>
                    <a:pt x="271783" y="218713"/>
                  </a:lnTo>
                  <a:lnTo>
                    <a:pt x="407675" y="0"/>
                  </a:lnTo>
                  <a:lnTo>
                    <a:pt x="543566" y="0"/>
                  </a:lnTo>
                  <a:lnTo>
                    <a:pt x="679458" y="0"/>
                  </a:lnTo>
                  <a:lnTo>
                    <a:pt x="815350" y="0"/>
                  </a:lnTo>
                  <a:lnTo>
                    <a:pt x="951242" y="0"/>
                  </a:lnTo>
                  <a:lnTo>
                    <a:pt x="1087133" y="0"/>
                  </a:lnTo>
                  <a:lnTo>
                    <a:pt x="1223025" y="109356"/>
                  </a:lnTo>
                  <a:lnTo>
                    <a:pt x="1358917" y="109356"/>
                  </a:lnTo>
                  <a:lnTo>
                    <a:pt x="1494809" y="109356"/>
                  </a:lnTo>
                  <a:lnTo>
                    <a:pt x="1630700" y="218713"/>
                  </a:lnTo>
                  <a:lnTo>
                    <a:pt x="1766592" y="109356"/>
                  </a:lnTo>
                  <a:lnTo>
                    <a:pt x="1902484" y="109356"/>
                  </a:lnTo>
                  <a:lnTo>
                    <a:pt x="2038375" y="109356"/>
                  </a:lnTo>
                  <a:lnTo>
                    <a:pt x="2174267" y="109356"/>
                  </a:lnTo>
                  <a:lnTo>
                    <a:pt x="2310159" y="218713"/>
                  </a:lnTo>
                  <a:lnTo>
                    <a:pt x="2446051" y="218713"/>
                  </a:lnTo>
                  <a:lnTo>
                    <a:pt x="2581942" y="218713"/>
                  </a:lnTo>
                  <a:lnTo>
                    <a:pt x="2717834" y="218713"/>
                  </a:lnTo>
                  <a:lnTo>
                    <a:pt x="2853726" y="218713"/>
                  </a:lnTo>
                  <a:lnTo>
                    <a:pt x="2989618" y="109356"/>
                  </a:lnTo>
                  <a:lnTo>
                    <a:pt x="3125509" y="109356"/>
                  </a:lnTo>
                  <a:lnTo>
                    <a:pt x="3261401" y="109356"/>
                  </a:lnTo>
                  <a:lnTo>
                    <a:pt x="3397293" y="109356"/>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72443"/>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72443"/>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72443"/>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72443"/>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72443"/>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72443"/>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72443"/>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856770"/>
              <a:ext cx="3397293" cy="218713"/>
            </a:xfrm>
            <a:custGeom>
              <a:avLst/>
              <a:pathLst>
                <a:path w="3397293" h="218713">
                  <a:moveTo>
                    <a:pt x="0" y="0"/>
                  </a:moveTo>
                  <a:lnTo>
                    <a:pt x="135891" y="109356"/>
                  </a:lnTo>
                  <a:lnTo>
                    <a:pt x="271783" y="218713"/>
                  </a:lnTo>
                  <a:lnTo>
                    <a:pt x="407675" y="0"/>
                  </a:lnTo>
                  <a:lnTo>
                    <a:pt x="543566" y="0"/>
                  </a:lnTo>
                  <a:lnTo>
                    <a:pt x="679458" y="0"/>
                  </a:lnTo>
                  <a:lnTo>
                    <a:pt x="815350" y="0"/>
                  </a:lnTo>
                  <a:lnTo>
                    <a:pt x="951242" y="0"/>
                  </a:lnTo>
                  <a:lnTo>
                    <a:pt x="1087133" y="0"/>
                  </a:lnTo>
                  <a:lnTo>
                    <a:pt x="1223025" y="109356"/>
                  </a:lnTo>
                  <a:lnTo>
                    <a:pt x="1358917" y="109356"/>
                  </a:lnTo>
                  <a:lnTo>
                    <a:pt x="1494809" y="109356"/>
                  </a:lnTo>
                  <a:lnTo>
                    <a:pt x="1630700" y="218713"/>
                  </a:lnTo>
                  <a:lnTo>
                    <a:pt x="1766592" y="109356"/>
                  </a:lnTo>
                  <a:lnTo>
                    <a:pt x="1902484" y="109356"/>
                  </a:lnTo>
                  <a:lnTo>
                    <a:pt x="2038375" y="109356"/>
                  </a:lnTo>
                  <a:lnTo>
                    <a:pt x="2174267" y="109356"/>
                  </a:lnTo>
                  <a:lnTo>
                    <a:pt x="2310159" y="218713"/>
                  </a:lnTo>
                  <a:lnTo>
                    <a:pt x="2446051" y="218713"/>
                  </a:lnTo>
                  <a:lnTo>
                    <a:pt x="2581942" y="218713"/>
                  </a:lnTo>
                  <a:lnTo>
                    <a:pt x="2717834" y="218713"/>
                  </a:lnTo>
                  <a:lnTo>
                    <a:pt x="2853726" y="218713"/>
                  </a:lnTo>
                  <a:lnTo>
                    <a:pt x="2989618" y="109356"/>
                  </a:lnTo>
                  <a:lnTo>
                    <a:pt x="3125509" y="109356"/>
                  </a:lnTo>
                  <a:lnTo>
                    <a:pt x="3261401" y="109356"/>
                  </a:lnTo>
                  <a:lnTo>
                    <a:pt x="3397293" y="109356"/>
                  </a:lnTo>
                </a:path>
              </a:pathLst>
            </a:custGeom>
            <a:ln w="27101" cap="flat">
              <a:solidFill>
                <a:srgbClr val="0058AB">
                  <a:alpha val="100000"/>
                </a:srgbClr>
              </a:solidFill>
              <a:prstDash val="solid"/>
              <a:round/>
            </a:ln>
          </p:spPr>
          <p:txBody>
            <a:bodyPr/>
            <a:lstStyle/>
            <a:p/>
          </p:txBody>
        </p:sp>
        <p:sp>
          <p:nvSpPr>
            <p:cNvPr id="93" name="tx93"/>
            <p:cNvSpPr/>
            <p:nvPr/>
          </p:nvSpPr>
          <p:spPr>
            <a:xfrm>
              <a:off x="5407519"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086977"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66436"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45895"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804812"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4116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7192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29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5253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5253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226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4850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792423" y="4988970"/>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States</a:t>
              </a:r>
            </a:p>
          </p:txBody>
        </p:sp>
        <p:sp>
          <p:nvSpPr>
            <p:cNvPr id="120" name="tx120"/>
            <p:cNvSpPr/>
            <p:nvPr/>
          </p:nvSpPr>
          <p:spPr>
            <a:xfrm>
              <a:off x="69897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5218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921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2421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1921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1420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671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2171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1670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321564" cy="114824"/>
            </a:xfrm>
            <a:prstGeom prst="rect">
              <a:avLst/>
            </a:prstGeom>
            <a:solidFill>
              <a:srgbClr val="1CABE2">
                <a:alpha val="80000"/>
              </a:srgbClr>
            </a:solidFill>
          </p:spPr>
          <p:txBody>
            <a:bodyPr/>
            <a:lstStyle/>
            <a:p/>
          </p:txBody>
        </p:sp>
        <p:sp>
          <p:nvSpPr>
            <p:cNvPr id="135" name="rc135"/>
            <p:cNvSpPr/>
            <p:nvPr/>
          </p:nvSpPr>
          <p:spPr>
            <a:xfrm>
              <a:off x="1317178" y="5743865"/>
              <a:ext cx="4730505" cy="114824"/>
            </a:xfrm>
            <a:prstGeom prst="rect">
              <a:avLst/>
            </a:prstGeom>
            <a:solidFill>
              <a:srgbClr val="1CABE2">
                <a:alpha val="80000"/>
              </a:srgbClr>
            </a:solidFill>
          </p:spPr>
          <p:txBody>
            <a:bodyPr/>
            <a:lstStyle/>
            <a:p/>
          </p:txBody>
        </p:sp>
        <p:sp>
          <p:nvSpPr>
            <p:cNvPr id="136" name="rc136"/>
            <p:cNvSpPr/>
            <p:nvPr/>
          </p:nvSpPr>
          <p:spPr>
            <a:xfrm>
              <a:off x="1317178" y="5600334"/>
              <a:ext cx="4743180" cy="114824"/>
            </a:xfrm>
            <a:prstGeom prst="rect">
              <a:avLst/>
            </a:prstGeom>
            <a:solidFill>
              <a:srgbClr val="1CABE2">
                <a:alpha val="80000"/>
              </a:srgbClr>
            </a:solidFill>
          </p:spPr>
          <p:txBody>
            <a:bodyPr/>
            <a:lstStyle/>
            <a:p/>
          </p:txBody>
        </p:sp>
        <p:sp>
          <p:nvSpPr>
            <p:cNvPr id="137" name="tx137"/>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113,000</a:t>
              </a:r>
            </a:p>
          </p:txBody>
        </p:sp>
        <p:sp>
          <p:nvSpPr>
            <p:cNvPr id="138" name="tx138"/>
            <p:cNvSpPr/>
            <p:nvPr/>
          </p:nvSpPr>
          <p:spPr>
            <a:xfrm>
              <a:off x="5616647"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73,000</a:t>
              </a:r>
            </a:p>
          </p:txBody>
        </p:sp>
        <p:sp>
          <p:nvSpPr>
            <p:cNvPr id="139" name="tx139"/>
            <p:cNvSpPr/>
            <p:nvPr/>
          </p:nvSpPr>
          <p:spPr>
            <a:xfrm>
              <a:off x="5629322"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73,000</a:t>
              </a:r>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83986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478983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6" name="tx146"/>
            <p:cNvSpPr/>
            <p:nvPr/>
          </p:nvSpPr>
          <p:spPr>
            <a:xfrm>
              <a:off x="673981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47" name="tx14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United States (98%) was 8 percentage points higher than the global average (90%) and 2 percentage points higher than the average across all non-programme countries (96%).
National DTP1 coverage was 1 percentage point higher than in 2019 (97%).
This equates to 73,000 zero-dose children in 2025 compared to 113,000 zero-dose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States DTP1 coverage was 98% - this is 1 percentage point higher than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United States ranked number 22 out of 41 countries for lowest DTP1 coverage (based on tied ranks).
United States was in the top 10 non-programme countries with the most zero-dose children (rank=1).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States was among the countries with the highest coverage, but had the highest number of zero-dose children in the region, contributing the most to the zero-dose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United States ranked number 1 out of 41 countries with 110,000 zero-dose children.
In 2025, United States ranked number 1 out of 41 countries with 73,000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5846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70460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05075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39689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403153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37767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72382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06997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3477012"/>
              <a:ext cx="200644" cy="1208374"/>
            </a:xfrm>
            <a:prstGeom prst="rect">
              <a:avLst/>
            </a:prstGeom>
            <a:solidFill>
              <a:srgbClr val="80BD41">
                <a:alpha val="100000"/>
              </a:srgbClr>
            </a:solidFill>
          </p:spPr>
          <p:txBody>
            <a:bodyPr/>
            <a:lstStyle/>
            <a:p/>
          </p:txBody>
        </p:sp>
        <p:sp>
          <p:nvSpPr>
            <p:cNvPr id="28" name="rc28"/>
            <p:cNvSpPr/>
            <p:nvPr/>
          </p:nvSpPr>
          <p:spPr>
            <a:xfrm>
              <a:off x="1423662" y="3399882"/>
              <a:ext cx="200644" cy="12855"/>
            </a:xfrm>
            <a:prstGeom prst="rect">
              <a:avLst/>
            </a:prstGeom>
            <a:solidFill>
              <a:srgbClr val="0058AB">
                <a:alpha val="100000"/>
              </a:srgbClr>
            </a:solidFill>
          </p:spPr>
          <p:txBody>
            <a:bodyPr/>
            <a:lstStyle/>
            <a:p/>
          </p:txBody>
        </p:sp>
        <p:sp>
          <p:nvSpPr>
            <p:cNvPr id="29" name="rc29"/>
            <p:cNvSpPr/>
            <p:nvPr/>
          </p:nvSpPr>
          <p:spPr>
            <a:xfrm>
              <a:off x="1423662" y="3412737"/>
              <a:ext cx="200644" cy="64275"/>
            </a:xfrm>
            <a:prstGeom prst="rect">
              <a:avLst/>
            </a:prstGeom>
            <a:solidFill>
              <a:srgbClr val="1CABE2">
                <a:alpha val="100000"/>
              </a:srgbClr>
            </a:solidFill>
          </p:spPr>
          <p:txBody>
            <a:bodyPr/>
            <a:lstStyle/>
            <a:p/>
          </p:txBody>
        </p:sp>
        <p:sp>
          <p:nvSpPr>
            <p:cNvPr id="30" name="rc30"/>
            <p:cNvSpPr/>
            <p:nvPr/>
          </p:nvSpPr>
          <p:spPr>
            <a:xfrm>
              <a:off x="1646600" y="3484756"/>
              <a:ext cx="200644" cy="1200630"/>
            </a:xfrm>
            <a:prstGeom prst="rect">
              <a:avLst/>
            </a:prstGeom>
            <a:solidFill>
              <a:srgbClr val="80BD41">
                <a:alpha val="100000"/>
              </a:srgbClr>
            </a:solidFill>
          </p:spPr>
          <p:txBody>
            <a:bodyPr/>
            <a:lstStyle/>
            <a:p/>
          </p:txBody>
        </p:sp>
        <p:sp>
          <p:nvSpPr>
            <p:cNvPr id="31" name="rc31"/>
            <p:cNvSpPr/>
            <p:nvPr/>
          </p:nvSpPr>
          <p:spPr>
            <a:xfrm>
              <a:off x="1646600" y="3408120"/>
              <a:ext cx="200644" cy="25545"/>
            </a:xfrm>
            <a:prstGeom prst="rect">
              <a:avLst/>
            </a:prstGeom>
            <a:solidFill>
              <a:srgbClr val="0058AB">
                <a:alpha val="100000"/>
              </a:srgbClr>
            </a:solidFill>
          </p:spPr>
          <p:txBody>
            <a:bodyPr/>
            <a:lstStyle/>
            <a:p/>
          </p:txBody>
        </p:sp>
        <p:sp>
          <p:nvSpPr>
            <p:cNvPr id="32" name="rc32"/>
            <p:cNvSpPr/>
            <p:nvPr/>
          </p:nvSpPr>
          <p:spPr>
            <a:xfrm>
              <a:off x="1646600" y="3433666"/>
              <a:ext cx="200644" cy="51090"/>
            </a:xfrm>
            <a:prstGeom prst="rect">
              <a:avLst/>
            </a:prstGeom>
            <a:solidFill>
              <a:srgbClr val="1CABE2">
                <a:alpha val="100000"/>
              </a:srgbClr>
            </a:solidFill>
          </p:spPr>
          <p:txBody>
            <a:bodyPr/>
            <a:lstStyle/>
            <a:p/>
          </p:txBody>
        </p:sp>
        <p:sp>
          <p:nvSpPr>
            <p:cNvPr id="33" name="rc33"/>
            <p:cNvSpPr/>
            <p:nvPr/>
          </p:nvSpPr>
          <p:spPr>
            <a:xfrm>
              <a:off x="1869538" y="3486562"/>
              <a:ext cx="200644" cy="1198824"/>
            </a:xfrm>
            <a:prstGeom prst="rect">
              <a:avLst/>
            </a:prstGeom>
            <a:solidFill>
              <a:srgbClr val="80BD41">
                <a:alpha val="100000"/>
              </a:srgbClr>
            </a:solidFill>
          </p:spPr>
          <p:txBody>
            <a:bodyPr/>
            <a:lstStyle/>
            <a:p/>
          </p:txBody>
        </p:sp>
        <p:sp>
          <p:nvSpPr>
            <p:cNvPr id="34" name="rc34"/>
            <p:cNvSpPr/>
            <p:nvPr/>
          </p:nvSpPr>
          <p:spPr>
            <a:xfrm>
              <a:off x="1869538" y="3410041"/>
              <a:ext cx="200644" cy="38260"/>
            </a:xfrm>
            <a:prstGeom prst="rect">
              <a:avLst/>
            </a:prstGeom>
            <a:solidFill>
              <a:srgbClr val="0058AB">
                <a:alpha val="100000"/>
              </a:srgbClr>
            </a:solidFill>
          </p:spPr>
          <p:txBody>
            <a:bodyPr/>
            <a:lstStyle/>
            <a:p/>
          </p:txBody>
        </p:sp>
        <p:sp>
          <p:nvSpPr>
            <p:cNvPr id="35" name="rc35"/>
            <p:cNvSpPr/>
            <p:nvPr/>
          </p:nvSpPr>
          <p:spPr>
            <a:xfrm>
              <a:off x="1869538" y="3448301"/>
              <a:ext cx="200644" cy="38260"/>
            </a:xfrm>
            <a:prstGeom prst="rect">
              <a:avLst/>
            </a:prstGeom>
            <a:solidFill>
              <a:srgbClr val="1CABE2">
                <a:alpha val="100000"/>
              </a:srgbClr>
            </a:solidFill>
          </p:spPr>
          <p:txBody>
            <a:bodyPr/>
            <a:lstStyle/>
            <a:p/>
          </p:txBody>
        </p:sp>
        <p:sp>
          <p:nvSpPr>
            <p:cNvPr id="36" name="rc36"/>
            <p:cNvSpPr/>
            <p:nvPr/>
          </p:nvSpPr>
          <p:spPr>
            <a:xfrm>
              <a:off x="2092476" y="3442800"/>
              <a:ext cx="200644" cy="1242586"/>
            </a:xfrm>
            <a:prstGeom prst="rect">
              <a:avLst/>
            </a:prstGeom>
            <a:solidFill>
              <a:srgbClr val="80BD41">
                <a:alpha val="100000"/>
              </a:srgbClr>
            </a:solidFill>
          </p:spPr>
          <p:txBody>
            <a:bodyPr/>
            <a:lstStyle/>
            <a:p/>
          </p:txBody>
        </p:sp>
        <p:sp>
          <p:nvSpPr>
            <p:cNvPr id="37" name="rc37"/>
            <p:cNvSpPr/>
            <p:nvPr/>
          </p:nvSpPr>
          <p:spPr>
            <a:xfrm>
              <a:off x="2092476" y="3391025"/>
              <a:ext cx="200644" cy="12943"/>
            </a:xfrm>
            <a:prstGeom prst="rect">
              <a:avLst/>
            </a:prstGeom>
            <a:solidFill>
              <a:srgbClr val="0058AB">
                <a:alpha val="100000"/>
              </a:srgbClr>
            </a:solidFill>
          </p:spPr>
          <p:txBody>
            <a:bodyPr/>
            <a:lstStyle/>
            <a:p/>
          </p:txBody>
        </p:sp>
        <p:sp>
          <p:nvSpPr>
            <p:cNvPr id="38" name="rc38"/>
            <p:cNvSpPr/>
            <p:nvPr/>
          </p:nvSpPr>
          <p:spPr>
            <a:xfrm>
              <a:off x="2092476" y="3403969"/>
              <a:ext cx="200644" cy="38830"/>
            </a:xfrm>
            <a:prstGeom prst="rect">
              <a:avLst/>
            </a:prstGeom>
            <a:solidFill>
              <a:srgbClr val="1CABE2">
                <a:alpha val="100000"/>
              </a:srgbClr>
            </a:solidFill>
          </p:spPr>
          <p:txBody>
            <a:bodyPr/>
            <a:lstStyle/>
            <a:p/>
          </p:txBody>
        </p:sp>
        <p:sp>
          <p:nvSpPr>
            <p:cNvPr id="39" name="rc39"/>
            <p:cNvSpPr/>
            <p:nvPr/>
          </p:nvSpPr>
          <p:spPr>
            <a:xfrm>
              <a:off x="2315413" y="3432950"/>
              <a:ext cx="200644" cy="1252436"/>
            </a:xfrm>
            <a:prstGeom prst="rect">
              <a:avLst/>
            </a:prstGeom>
            <a:solidFill>
              <a:srgbClr val="80BD41">
                <a:alpha val="100000"/>
              </a:srgbClr>
            </a:solidFill>
          </p:spPr>
          <p:txBody>
            <a:bodyPr/>
            <a:lstStyle/>
            <a:p/>
          </p:txBody>
        </p:sp>
        <p:sp>
          <p:nvSpPr>
            <p:cNvPr id="40" name="rc40"/>
            <p:cNvSpPr/>
            <p:nvPr/>
          </p:nvSpPr>
          <p:spPr>
            <a:xfrm>
              <a:off x="2315413" y="3380766"/>
              <a:ext cx="200644" cy="13046"/>
            </a:xfrm>
            <a:prstGeom prst="rect">
              <a:avLst/>
            </a:prstGeom>
            <a:solidFill>
              <a:srgbClr val="0058AB">
                <a:alpha val="100000"/>
              </a:srgbClr>
            </a:solidFill>
          </p:spPr>
          <p:txBody>
            <a:bodyPr/>
            <a:lstStyle/>
            <a:p/>
          </p:txBody>
        </p:sp>
        <p:sp>
          <p:nvSpPr>
            <p:cNvPr id="41" name="rc41"/>
            <p:cNvSpPr/>
            <p:nvPr/>
          </p:nvSpPr>
          <p:spPr>
            <a:xfrm>
              <a:off x="2315413" y="3393812"/>
              <a:ext cx="200644" cy="39138"/>
            </a:xfrm>
            <a:prstGeom prst="rect">
              <a:avLst/>
            </a:prstGeom>
            <a:solidFill>
              <a:srgbClr val="1CABE2">
                <a:alpha val="100000"/>
              </a:srgbClr>
            </a:solidFill>
          </p:spPr>
          <p:txBody>
            <a:bodyPr/>
            <a:lstStyle/>
            <a:p/>
          </p:txBody>
        </p:sp>
        <p:sp>
          <p:nvSpPr>
            <p:cNvPr id="42" name="rc42"/>
            <p:cNvSpPr/>
            <p:nvPr/>
          </p:nvSpPr>
          <p:spPr>
            <a:xfrm>
              <a:off x="2538351" y="3420327"/>
              <a:ext cx="200644" cy="1265059"/>
            </a:xfrm>
            <a:prstGeom prst="rect">
              <a:avLst/>
            </a:prstGeom>
            <a:solidFill>
              <a:srgbClr val="80BD41">
                <a:alpha val="100000"/>
              </a:srgbClr>
            </a:solidFill>
          </p:spPr>
          <p:txBody>
            <a:bodyPr/>
            <a:lstStyle/>
            <a:p/>
          </p:txBody>
        </p:sp>
        <p:sp>
          <p:nvSpPr>
            <p:cNvPr id="43" name="rc43"/>
            <p:cNvSpPr/>
            <p:nvPr/>
          </p:nvSpPr>
          <p:spPr>
            <a:xfrm>
              <a:off x="2538351" y="3367616"/>
              <a:ext cx="200644" cy="13177"/>
            </a:xfrm>
            <a:prstGeom prst="rect">
              <a:avLst/>
            </a:prstGeom>
            <a:solidFill>
              <a:srgbClr val="0058AB">
                <a:alpha val="100000"/>
              </a:srgbClr>
            </a:solidFill>
          </p:spPr>
          <p:txBody>
            <a:bodyPr/>
            <a:lstStyle/>
            <a:p/>
          </p:txBody>
        </p:sp>
        <p:sp>
          <p:nvSpPr>
            <p:cNvPr id="44" name="rc44"/>
            <p:cNvSpPr/>
            <p:nvPr/>
          </p:nvSpPr>
          <p:spPr>
            <a:xfrm>
              <a:off x="2538351" y="3380794"/>
              <a:ext cx="200644" cy="39532"/>
            </a:xfrm>
            <a:prstGeom prst="rect">
              <a:avLst/>
            </a:prstGeom>
            <a:solidFill>
              <a:srgbClr val="1CABE2">
                <a:alpha val="100000"/>
              </a:srgbClr>
            </a:solidFill>
          </p:spPr>
          <p:txBody>
            <a:bodyPr/>
            <a:lstStyle/>
            <a:p/>
          </p:txBody>
        </p:sp>
        <p:sp>
          <p:nvSpPr>
            <p:cNvPr id="45" name="rc45"/>
            <p:cNvSpPr/>
            <p:nvPr/>
          </p:nvSpPr>
          <p:spPr>
            <a:xfrm>
              <a:off x="2761289" y="3381591"/>
              <a:ext cx="200644" cy="1303796"/>
            </a:xfrm>
            <a:prstGeom prst="rect">
              <a:avLst/>
            </a:prstGeom>
            <a:solidFill>
              <a:srgbClr val="80BD41">
                <a:alpha val="100000"/>
              </a:srgbClr>
            </a:solidFill>
          </p:spPr>
          <p:txBody>
            <a:bodyPr/>
            <a:lstStyle/>
            <a:p/>
          </p:txBody>
        </p:sp>
        <p:sp>
          <p:nvSpPr>
            <p:cNvPr id="46" name="rc46"/>
            <p:cNvSpPr/>
            <p:nvPr/>
          </p:nvSpPr>
          <p:spPr>
            <a:xfrm>
              <a:off x="2761289" y="3327266"/>
              <a:ext cx="200644" cy="13581"/>
            </a:xfrm>
            <a:prstGeom prst="rect">
              <a:avLst/>
            </a:prstGeom>
            <a:solidFill>
              <a:srgbClr val="0058AB">
                <a:alpha val="100000"/>
              </a:srgbClr>
            </a:solidFill>
          </p:spPr>
          <p:txBody>
            <a:bodyPr/>
            <a:lstStyle/>
            <a:p/>
          </p:txBody>
        </p:sp>
        <p:sp>
          <p:nvSpPr>
            <p:cNvPr id="47" name="rc47"/>
            <p:cNvSpPr/>
            <p:nvPr/>
          </p:nvSpPr>
          <p:spPr>
            <a:xfrm>
              <a:off x="2761289" y="3340847"/>
              <a:ext cx="200644" cy="40743"/>
            </a:xfrm>
            <a:prstGeom prst="rect">
              <a:avLst/>
            </a:prstGeom>
            <a:solidFill>
              <a:srgbClr val="1CABE2">
                <a:alpha val="100000"/>
              </a:srgbClr>
            </a:solidFill>
          </p:spPr>
          <p:txBody>
            <a:bodyPr/>
            <a:lstStyle/>
            <a:p/>
          </p:txBody>
        </p:sp>
        <p:sp>
          <p:nvSpPr>
            <p:cNvPr id="48" name="rc48"/>
            <p:cNvSpPr/>
            <p:nvPr/>
          </p:nvSpPr>
          <p:spPr>
            <a:xfrm>
              <a:off x="2984227" y="3365010"/>
              <a:ext cx="200644" cy="1320376"/>
            </a:xfrm>
            <a:prstGeom prst="rect">
              <a:avLst/>
            </a:prstGeom>
            <a:solidFill>
              <a:srgbClr val="80BD41">
                <a:alpha val="100000"/>
              </a:srgbClr>
            </a:solidFill>
          </p:spPr>
          <p:txBody>
            <a:bodyPr/>
            <a:lstStyle/>
            <a:p/>
          </p:txBody>
        </p:sp>
        <p:sp>
          <p:nvSpPr>
            <p:cNvPr id="49" name="rc49"/>
            <p:cNvSpPr/>
            <p:nvPr/>
          </p:nvSpPr>
          <p:spPr>
            <a:xfrm>
              <a:off x="2984227" y="3309995"/>
              <a:ext cx="200644" cy="13753"/>
            </a:xfrm>
            <a:prstGeom prst="rect">
              <a:avLst/>
            </a:prstGeom>
            <a:solidFill>
              <a:srgbClr val="0058AB">
                <a:alpha val="100000"/>
              </a:srgbClr>
            </a:solidFill>
          </p:spPr>
          <p:txBody>
            <a:bodyPr/>
            <a:lstStyle/>
            <a:p/>
          </p:txBody>
        </p:sp>
        <p:sp>
          <p:nvSpPr>
            <p:cNvPr id="50" name="rc50"/>
            <p:cNvSpPr/>
            <p:nvPr/>
          </p:nvSpPr>
          <p:spPr>
            <a:xfrm>
              <a:off x="2984227" y="3323748"/>
              <a:ext cx="200644" cy="41261"/>
            </a:xfrm>
            <a:prstGeom prst="rect">
              <a:avLst/>
            </a:prstGeom>
            <a:solidFill>
              <a:srgbClr val="1CABE2">
                <a:alpha val="100000"/>
              </a:srgbClr>
            </a:solidFill>
          </p:spPr>
          <p:txBody>
            <a:bodyPr/>
            <a:lstStyle/>
            <a:p/>
          </p:txBody>
        </p:sp>
        <p:sp>
          <p:nvSpPr>
            <p:cNvPr id="51" name="rc51"/>
            <p:cNvSpPr/>
            <p:nvPr/>
          </p:nvSpPr>
          <p:spPr>
            <a:xfrm>
              <a:off x="3207165" y="3379914"/>
              <a:ext cx="200644" cy="1305473"/>
            </a:xfrm>
            <a:prstGeom prst="rect">
              <a:avLst/>
            </a:prstGeom>
            <a:solidFill>
              <a:srgbClr val="80BD41">
                <a:alpha val="100000"/>
              </a:srgbClr>
            </a:solidFill>
          </p:spPr>
          <p:txBody>
            <a:bodyPr/>
            <a:lstStyle/>
            <a:p/>
          </p:txBody>
        </p:sp>
        <p:sp>
          <p:nvSpPr>
            <p:cNvPr id="52" name="rc52"/>
            <p:cNvSpPr/>
            <p:nvPr/>
          </p:nvSpPr>
          <p:spPr>
            <a:xfrm>
              <a:off x="3207165" y="3325519"/>
              <a:ext cx="200644" cy="13598"/>
            </a:xfrm>
            <a:prstGeom prst="rect">
              <a:avLst/>
            </a:prstGeom>
            <a:solidFill>
              <a:srgbClr val="0058AB">
                <a:alpha val="100000"/>
              </a:srgbClr>
            </a:solidFill>
          </p:spPr>
          <p:txBody>
            <a:bodyPr/>
            <a:lstStyle/>
            <a:p/>
          </p:txBody>
        </p:sp>
        <p:sp>
          <p:nvSpPr>
            <p:cNvPr id="53" name="rc53"/>
            <p:cNvSpPr/>
            <p:nvPr/>
          </p:nvSpPr>
          <p:spPr>
            <a:xfrm>
              <a:off x="3207165" y="3339117"/>
              <a:ext cx="200644" cy="40796"/>
            </a:xfrm>
            <a:prstGeom prst="rect">
              <a:avLst/>
            </a:prstGeom>
            <a:solidFill>
              <a:srgbClr val="1CABE2">
                <a:alpha val="100000"/>
              </a:srgbClr>
            </a:solidFill>
          </p:spPr>
          <p:txBody>
            <a:bodyPr/>
            <a:lstStyle/>
            <a:p/>
          </p:txBody>
        </p:sp>
        <p:sp>
          <p:nvSpPr>
            <p:cNvPr id="54" name="rc54"/>
            <p:cNvSpPr/>
            <p:nvPr/>
          </p:nvSpPr>
          <p:spPr>
            <a:xfrm>
              <a:off x="3430103" y="3422567"/>
              <a:ext cx="200644" cy="1262819"/>
            </a:xfrm>
            <a:prstGeom prst="rect">
              <a:avLst/>
            </a:prstGeom>
            <a:solidFill>
              <a:srgbClr val="80BD41">
                <a:alpha val="100000"/>
              </a:srgbClr>
            </a:solidFill>
          </p:spPr>
          <p:txBody>
            <a:bodyPr/>
            <a:lstStyle/>
            <a:p/>
          </p:txBody>
        </p:sp>
        <p:sp>
          <p:nvSpPr>
            <p:cNvPr id="55" name="rc55"/>
            <p:cNvSpPr/>
            <p:nvPr/>
          </p:nvSpPr>
          <p:spPr>
            <a:xfrm>
              <a:off x="3430103" y="3356103"/>
              <a:ext cx="200644" cy="26585"/>
            </a:xfrm>
            <a:prstGeom prst="rect">
              <a:avLst/>
            </a:prstGeom>
            <a:solidFill>
              <a:srgbClr val="0058AB">
                <a:alpha val="100000"/>
              </a:srgbClr>
            </a:solidFill>
          </p:spPr>
          <p:txBody>
            <a:bodyPr/>
            <a:lstStyle/>
            <a:p/>
          </p:txBody>
        </p:sp>
        <p:sp>
          <p:nvSpPr>
            <p:cNvPr id="56" name="rc56"/>
            <p:cNvSpPr/>
            <p:nvPr/>
          </p:nvSpPr>
          <p:spPr>
            <a:xfrm>
              <a:off x="3430103" y="3382688"/>
              <a:ext cx="200644" cy="39878"/>
            </a:xfrm>
            <a:prstGeom prst="rect">
              <a:avLst/>
            </a:prstGeom>
            <a:solidFill>
              <a:srgbClr val="1CABE2">
                <a:alpha val="100000"/>
              </a:srgbClr>
            </a:solidFill>
          </p:spPr>
          <p:txBody>
            <a:bodyPr/>
            <a:lstStyle/>
            <a:p/>
          </p:txBody>
        </p:sp>
        <p:sp>
          <p:nvSpPr>
            <p:cNvPr id="57" name="rc57"/>
            <p:cNvSpPr/>
            <p:nvPr/>
          </p:nvSpPr>
          <p:spPr>
            <a:xfrm>
              <a:off x="3653041" y="3456198"/>
              <a:ext cx="200644" cy="1229188"/>
            </a:xfrm>
            <a:prstGeom prst="rect">
              <a:avLst/>
            </a:prstGeom>
            <a:solidFill>
              <a:srgbClr val="80BD41">
                <a:alpha val="100000"/>
              </a:srgbClr>
            </a:solidFill>
          </p:spPr>
          <p:txBody>
            <a:bodyPr/>
            <a:lstStyle/>
            <a:p/>
          </p:txBody>
        </p:sp>
        <p:sp>
          <p:nvSpPr>
            <p:cNvPr id="58" name="rc58"/>
            <p:cNvSpPr/>
            <p:nvPr/>
          </p:nvSpPr>
          <p:spPr>
            <a:xfrm>
              <a:off x="3653041" y="3391504"/>
              <a:ext cx="200644" cy="25877"/>
            </a:xfrm>
            <a:prstGeom prst="rect">
              <a:avLst/>
            </a:prstGeom>
            <a:solidFill>
              <a:srgbClr val="0058AB">
                <a:alpha val="100000"/>
              </a:srgbClr>
            </a:solidFill>
          </p:spPr>
          <p:txBody>
            <a:bodyPr/>
            <a:lstStyle/>
            <a:p/>
          </p:txBody>
        </p:sp>
        <p:sp>
          <p:nvSpPr>
            <p:cNvPr id="59" name="rc59"/>
            <p:cNvSpPr/>
            <p:nvPr/>
          </p:nvSpPr>
          <p:spPr>
            <a:xfrm>
              <a:off x="3653041" y="3417382"/>
              <a:ext cx="200644" cy="38816"/>
            </a:xfrm>
            <a:prstGeom prst="rect">
              <a:avLst/>
            </a:prstGeom>
            <a:solidFill>
              <a:srgbClr val="1CABE2">
                <a:alpha val="100000"/>
              </a:srgbClr>
            </a:solidFill>
          </p:spPr>
          <p:txBody>
            <a:bodyPr/>
            <a:lstStyle/>
            <a:p/>
          </p:txBody>
        </p:sp>
        <p:sp>
          <p:nvSpPr>
            <p:cNvPr id="60" name="rc60"/>
            <p:cNvSpPr/>
            <p:nvPr/>
          </p:nvSpPr>
          <p:spPr>
            <a:xfrm>
              <a:off x="3875979" y="3454469"/>
              <a:ext cx="200644" cy="1230917"/>
            </a:xfrm>
            <a:prstGeom prst="rect">
              <a:avLst/>
            </a:prstGeom>
            <a:solidFill>
              <a:srgbClr val="80BD41">
                <a:alpha val="100000"/>
              </a:srgbClr>
            </a:solidFill>
          </p:spPr>
          <p:txBody>
            <a:bodyPr/>
            <a:lstStyle/>
            <a:p/>
          </p:txBody>
        </p:sp>
        <p:sp>
          <p:nvSpPr>
            <p:cNvPr id="61" name="rc61"/>
            <p:cNvSpPr/>
            <p:nvPr/>
          </p:nvSpPr>
          <p:spPr>
            <a:xfrm>
              <a:off x="3875979" y="3403181"/>
              <a:ext cx="200644" cy="25644"/>
            </a:xfrm>
            <a:prstGeom prst="rect">
              <a:avLst/>
            </a:prstGeom>
            <a:solidFill>
              <a:srgbClr val="0058AB">
                <a:alpha val="100000"/>
              </a:srgbClr>
            </a:solidFill>
          </p:spPr>
          <p:txBody>
            <a:bodyPr/>
            <a:lstStyle/>
            <a:p/>
          </p:txBody>
        </p:sp>
        <p:sp>
          <p:nvSpPr>
            <p:cNvPr id="62" name="rc62"/>
            <p:cNvSpPr/>
            <p:nvPr/>
          </p:nvSpPr>
          <p:spPr>
            <a:xfrm>
              <a:off x="3875979" y="3428825"/>
              <a:ext cx="200644" cy="25644"/>
            </a:xfrm>
            <a:prstGeom prst="rect">
              <a:avLst/>
            </a:prstGeom>
            <a:solidFill>
              <a:srgbClr val="1CABE2">
                <a:alpha val="100000"/>
              </a:srgbClr>
            </a:solidFill>
          </p:spPr>
          <p:txBody>
            <a:bodyPr/>
            <a:lstStyle/>
            <a:p/>
          </p:txBody>
        </p:sp>
        <p:sp>
          <p:nvSpPr>
            <p:cNvPr id="63" name="rc63"/>
            <p:cNvSpPr/>
            <p:nvPr/>
          </p:nvSpPr>
          <p:spPr>
            <a:xfrm>
              <a:off x="4098916" y="3480042"/>
              <a:ext cx="200644" cy="1205344"/>
            </a:xfrm>
            <a:prstGeom prst="rect">
              <a:avLst/>
            </a:prstGeom>
            <a:solidFill>
              <a:srgbClr val="80BD41">
                <a:alpha val="100000"/>
              </a:srgbClr>
            </a:solidFill>
          </p:spPr>
          <p:txBody>
            <a:bodyPr/>
            <a:lstStyle/>
            <a:p/>
          </p:txBody>
        </p:sp>
        <p:sp>
          <p:nvSpPr>
            <p:cNvPr id="64" name="rc64"/>
            <p:cNvSpPr/>
            <p:nvPr/>
          </p:nvSpPr>
          <p:spPr>
            <a:xfrm>
              <a:off x="4098916" y="3403106"/>
              <a:ext cx="200644" cy="38468"/>
            </a:xfrm>
            <a:prstGeom prst="rect">
              <a:avLst/>
            </a:prstGeom>
            <a:solidFill>
              <a:srgbClr val="0058AB">
                <a:alpha val="100000"/>
              </a:srgbClr>
            </a:solidFill>
          </p:spPr>
          <p:txBody>
            <a:bodyPr/>
            <a:lstStyle/>
            <a:p/>
          </p:txBody>
        </p:sp>
        <p:sp>
          <p:nvSpPr>
            <p:cNvPr id="65" name="rc65"/>
            <p:cNvSpPr/>
            <p:nvPr/>
          </p:nvSpPr>
          <p:spPr>
            <a:xfrm>
              <a:off x="4098916" y="3441574"/>
              <a:ext cx="200644" cy="38468"/>
            </a:xfrm>
            <a:prstGeom prst="rect">
              <a:avLst/>
            </a:prstGeom>
            <a:solidFill>
              <a:srgbClr val="1CABE2">
                <a:alpha val="100000"/>
              </a:srgbClr>
            </a:solidFill>
          </p:spPr>
          <p:txBody>
            <a:bodyPr/>
            <a:lstStyle/>
            <a:p/>
          </p:txBody>
        </p:sp>
        <p:sp>
          <p:nvSpPr>
            <p:cNvPr id="66" name="rc66"/>
            <p:cNvSpPr/>
            <p:nvPr/>
          </p:nvSpPr>
          <p:spPr>
            <a:xfrm>
              <a:off x="4321854" y="3483544"/>
              <a:ext cx="200644" cy="1201842"/>
            </a:xfrm>
            <a:prstGeom prst="rect">
              <a:avLst/>
            </a:prstGeom>
            <a:solidFill>
              <a:srgbClr val="80BD41">
                <a:alpha val="100000"/>
              </a:srgbClr>
            </a:solidFill>
          </p:spPr>
          <p:txBody>
            <a:bodyPr/>
            <a:lstStyle/>
            <a:p/>
          </p:txBody>
        </p:sp>
        <p:sp>
          <p:nvSpPr>
            <p:cNvPr id="67" name="rc67"/>
            <p:cNvSpPr/>
            <p:nvPr/>
          </p:nvSpPr>
          <p:spPr>
            <a:xfrm>
              <a:off x="4321854" y="3406831"/>
              <a:ext cx="200644" cy="25571"/>
            </a:xfrm>
            <a:prstGeom prst="rect">
              <a:avLst/>
            </a:prstGeom>
            <a:solidFill>
              <a:srgbClr val="0058AB">
                <a:alpha val="100000"/>
              </a:srgbClr>
            </a:solidFill>
          </p:spPr>
          <p:txBody>
            <a:bodyPr/>
            <a:lstStyle/>
            <a:p/>
          </p:txBody>
        </p:sp>
        <p:sp>
          <p:nvSpPr>
            <p:cNvPr id="68" name="rc68"/>
            <p:cNvSpPr/>
            <p:nvPr/>
          </p:nvSpPr>
          <p:spPr>
            <a:xfrm>
              <a:off x="4321854" y="3432402"/>
              <a:ext cx="200644" cy="51142"/>
            </a:xfrm>
            <a:prstGeom prst="rect">
              <a:avLst/>
            </a:prstGeom>
            <a:solidFill>
              <a:srgbClr val="1CABE2">
                <a:alpha val="100000"/>
              </a:srgbClr>
            </a:solidFill>
          </p:spPr>
          <p:txBody>
            <a:bodyPr/>
            <a:lstStyle/>
            <a:p/>
          </p:txBody>
        </p:sp>
        <p:sp>
          <p:nvSpPr>
            <p:cNvPr id="69" name="rc69"/>
            <p:cNvSpPr/>
            <p:nvPr/>
          </p:nvSpPr>
          <p:spPr>
            <a:xfrm>
              <a:off x="4544792" y="3454149"/>
              <a:ext cx="200644" cy="1231237"/>
            </a:xfrm>
            <a:prstGeom prst="rect">
              <a:avLst/>
            </a:prstGeom>
            <a:solidFill>
              <a:srgbClr val="80BD41">
                <a:alpha val="100000"/>
              </a:srgbClr>
            </a:solidFill>
          </p:spPr>
          <p:txBody>
            <a:bodyPr/>
            <a:lstStyle/>
            <a:p/>
          </p:txBody>
        </p:sp>
        <p:sp>
          <p:nvSpPr>
            <p:cNvPr id="70" name="rc70"/>
            <p:cNvSpPr/>
            <p:nvPr/>
          </p:nvSpPr>
          <p:spPr>
            <a:xfrm>
              <a:off x="4544792" y="3389348"/>
              <a:ext cx="200644" cy="25920"/>
            </a:xfrm>
            <a:prstGeom prst="rect">
              <a:avLst/>
            </a:prstGeom>
            <a:solidFill>
              <a:srgbClr val="0058AB">
                <a:alpha val="100000"/>
              </a:srgbClr>
            </a:solidFill>
          </p:spPr>
          <p:txBody>
            <a:bodyPr/>
            <a:lstStyle/>
            <a:p/>
          </p:txBody>
        </p:sp>
        <p:sp>
          <p:nvSpPr>
            <p:cNvPr id="71" name="rc71"/>
            <p:cNvSpPr/>
            <p:nvPr/>
          </p:nvSpPr>
          <p:spPr>
            <a:xfrm>
              <a:off x="4544792" y="3415268"/>
              <a:ext cx="200644" cy="38881"/>
            </a:xfrm>
            <a:prstGeom prst="rect">
              <a:avLst/>
            </a:prstGeom>
            <a:solidFill>
              <a:srgbClr val="1CABE2">
                <a:alpha val="100000"/>
              </a:srgbClr>
            </a:solidFill>
          </p:spPr>
          <p:txBody>
            <a:bodyPr/>
            <a:lstStyle/>
            <a:p/>
          </p:txBody>
        </p:sp>
        <p:sp>
          <p:nvSpPr>
            <p:cNvPr id="72" name="rc72"/>
            <p:cNvSpPr/>
            <p:nvPr/>
          </p:nvSpPr>
          <p:spPr>
            <a:xfrm>
              <a:off x="4767730" y="3454853"/>
              <a:ext cx="200644" cy="1230533"/>
            </a:xfrm>
            <a:prstGeom prst="rect">
              <a:avLst/>
            </a:prstGeom>
            <a:solidFill>
              <a:srgbClr val="80BD41">
                <a:alpha val="100000"/>
              </a:srgbClr>
            </a:solidFill>
          </p:spPr>
          <p:txBody>
            <a:bodyPr/>
            <a:lstStyle/>
            <a:p/>
          </p:txBody>
        </p:sp>
        <p:sp>
          <p:nvSpPr>
            <p:cNvPr id="73" name="rc73"/>
            <p:cNvSpPr/>
            <p:nvPr/>
          </p:nvSpPr>
          <p:spPr>
            <a:xfrm>
              <a:off x="4767730" y="3390088"/>
              <a:ext cx="200644" cy="25906"/>
            </a:xfrm>
            <a:prstGeom prst="rect">
              <a:avLst/>
            </a:prstGeom>
            <a:solidFill>
              <a:srgbClr val="0058AB">
                <a:alpha val="100000"/>
              </a:srgbClr>
            </a:solidFill>
          </p:spPr>
          <p:txBody>
            <a:bodyPr/>
            <a:lstStyle/>
            <a:p/>
          </p:txBody>
        </p:sp>
        <p:sp>
          <p:nvSpPr>
            <p:cNvPr id="74" name="rc74"/>
            <p:cNvSpPr/>
            <p:nvPr/>
          </p:nvSpPr>
          <p:spPr>
            <a:xfrm>
              <a:off x="4767730" y="3415994"/>
              <a:ext cx="200644" cy="38858"/>
            </a:xfrm>
            <a:prstGeom prst="rect">
              <a:avLst/>
            </a:prstGeom>
            <a:solidFill>
              <a:srgbClr val="1CABE2">
                <a:alpha val="100000"/>
              </a:srgbClr>
            </a:solidFill>
          </p:spPr>
          <p:txBody>
            <a:bodyPr/>
            <a:lstStyle/>
            <a:p/>
          </p:txBody>
        </p:sp>
        <p:sp>
          <p:nvSpPr>
            <p:cNvPr id="75" name="rc75"/>
            <p:cNvSpPr/>
            <p:nvPr/>
          </p:nvSpPr>
          <p:spPr>
            <a:xfrm>
              <a:off x="4990668" y="3463896"/>
              <a:ext cx="200644" cy="1221490"/>
            </a:xfrm>
            <a:prstGeom prst="rect">
              <a:avLst/>
            </a:prstGeom>
            <a:solidFill>
              <a:srgbClr val="80BD41">
                <a:alpha val="100000"/>
              </a:srgbClr>
            </a:solidFill>
          </p:spPr>
          <p:txBody>
            <a:bodyPr/>
            <a:lstStyle/>
            <a:p/>
          </p:txBody>
        </p:sp>
        <p:sp>
          <p:nvSpPr>
            <p:cNvPr id="76" name="rc76"/>
            <p:cNvSpPr/>
            <p:nvPr/>
          </p:nvSpPr>
          <p:spPr>
            <a:xfrm>
              <a:off x="4990668" y="3399607"/>
              <a:ext cx="200644" cy="25715"/>
            </a:xfrm>
            <a:prstGeom prst="rect">
              <a:avLst/>
            </a:prstGeom>
            <a:solidFill>
              <a:srgbClr val="0058AB">
                <a:alpha val="100000"/>
              </a:srgbClr>
            </a:solidFill>
          </p:spPr>
          <p:txBody>
            <a:bodyPr/>
            <a:lstStyle/>
            <a:p/>
          </p:txBody>
        </p:sp>
        <p:sp>
          <p:nvSpPr>
            <p:cNvPr id="77" name="rc77"/>
            <p:cNvSpPr/>
            <p:nvPr/>
          </p:nvSpPr>
          <p:spPr>
            <a:xfrm>
              <a:off x="4990668" y="3425323"/>
              <a:ext cx="200644" cy="38573"/>
            </a:xfrm>
            <a:prstGeom prst="rect">
              <a:avLst/>
            </a:prstGeom>
            <a:solidFill>
              <a:srgbClr val="1CABE2">
                <a:alpha val="100000"/>
              </a:srgbClr>
            </a:solidFill>
          </p:spPr>
          <p:txBody>
            <a:bodyPr/>
            <a:lstStyle/>
            <a:p/>
          </p:txBody>
        </p:sp>
        <p:sp>
          <p:nvSpPr>
            <p:cNvPr id="78" name="rc78"/>
            <p:cNvSpPr/>
            <p:nvPr/>
          </p:nvSpPr>
          <p:spPr>
            <a:xfrm>
              <a:off x="5213606" y="3501193"/>
              <a:ext cx="200644" cy="1184194"/>
            </a:xfrm>
            <a:prstGeom prst="rect">
              <a:avLst/>
            </a:prstGeom>
            <a:solidFill>
              <a:srgbClr val="80BD41">
                <a:alpha val="100000"/>
              </a:srgbClr>
            </a:solidFill>
          </p:spPr>
          <p:txBody>
            <a:bodyPr/>
            <a:lstStyle/>
            <a:p/>
          </p:txBody>
        </p:sp>
        <p:sp>
          <p:nvSpPr>
            <p:cNvPr id="79" name="rc79"/>
            <p:cNvSpPr/>
            <p:nvPr/>
          </p:nvSpPr>
          <p:spPr>
            <a:xfrm>
              <a:off x="5213606" y="3425606"/>
              <a:ext cx="200644" cy="37793"/>
            </a:xfrm>
            <a:prstGeom prst="rect">
              <a:avLst/>
            </a:prstGeom>
            <a:solidFill>
              <a:srgbClr val="0058AB">
                <a:alpha val="100000"/>
              </a:srgbClr>
            </a:solidFill>
          </p:spPr>
          <p:txBody>
            <a:bodyPr/>
            <a:lstStyle/>
            <a:p/>
          </p:txBody>
        </p:sp>
        <p:sp>
          <p:nvSpPr>
            <p:cNvPr id="80" name="rc80"/>
            <p:cNvSpPr/>
            <p:nvPr/>
          </p:nvSpPr>
          <p:spPr>
            <a:xfrm>
              <a:off x="5213606" y="3463399"/>
              <a:ext cx="200644" cy="37793"/>
            </a:xfrm>
            <a:prstGeom prst="rect">
              <a:avLst/>
            </a:prstGeom>
            <a:solidFill>
              <a:srgbClr val="1CABE2">
                <a:alpha val="100000"/>
              </a:srgbClr>
            </a:solidFill>
          </p:spPr>
          <p:txBody>
            <a:bodyPr/>
            <a:lstStyle/>
            <a:p/>
          </p:txBody>
        </p:sp>
        <p:sp>
          <p:nvSpPr>
            <p:cNvPr id="81" name="rc81"/>
            <p:cNvSpPr/>
            <p:nvPr/>
          </p:nvSpPr>
          <p:spPr>
            <a:xfrm>
              <a:off x="5436544" y="3518294"/>
              <a:ext cx="200644" cy="1167093"/>
            </a:xfrm>
            <a:prstGeom prst="rect">
              <a:avLst/>
            </a:prstGeom>
            <a:solidFill>
              <a:srgbClr val="80BD41">
                <a:alpha val="100000"/>
              </a:srgbClr>
            </a:solidFill>
          </p:spPr>
          <p:txBody>
            <a:bodyPr/>
            <a:lstStyle/>
            <a:p/>
          </p:txBody>
        </p:sp>
        <p:sp>
          <p:nvSpPr>
            <p:cNvPr id="82" name="rc82"/>
            <p:cNvSpPr/>
            <p:nvPr/>
          </p:nvSpPr>
          <p:spPr>
            <a:xfrm>
              <a:off x="5436544" y="3443798"/>
              <a:ext cx="200644" cy="37247"/>
            </a:xfrm>
            <a:prstGeom prst="rect">
              <a:avLst/>
            </a:prstGeom>
            <a:solidFill>
              <a:srgbClr val="0058AB">
                <a:alpha val="100000"/>
              </a:srgbClr>
            </a:solidFill>
          </p:spPr>
          <p:txBody>
            <a:bodyPr/>
            <a:lstStyle/>
            <a:p/>
          </p:txBody>
        </p:sp>
        <p:sp>
          <p:nvSpPr>
            <p:cNvPr id="83" name="rc83"/>
            <p:cNvSpPr/>
            <p:nvPr/>
          </p:nvSpPr>
          <p:spPr>
            <a:xfrm>
              <a:off x="5436544" y="3481046"/>
              <a:ext cx="200644" cy="37247"/>
            </a:xfrm>
            <a:prstGeom prst="rect">
              <a:avLst/>
            </a:prstGeom>
            <a:solidFill>
              <a:srgbClr val="1CABE2">
                <a:alpha val="100000"/>
              </a:srgbClr>
            </a:solidFill>
          </p:spPr>
          <p:txBody>
            <a:bodyPr/>
            <a:lstStyle/>
            <a:p/>
          </p:txBody>
        </p:sp>
        <p:sp>
          <p:nvSpPr>
            <p:cNvPr id="84" name="rc84"/>
            <p:cNvSpPr/>
            <p:nvPr/>
          </p:nvSpPr>
          <p:spPr>
            <a:xfrm>
              <a:off x="5659482" y="3531526"/>
              <a:ext cx="200644" cy="1153860"/>
            </a:xfrm>
            <a:prstGeom prst="rect">
              <a:avLst/>
            </a:prstGeom>
            <a:solidFill>
              <a:srgbClr val="80BD41">
                <a:alpha val="100000"/>
              </a:srgbClr>
            </a:solidFill>
          </p:spPr>
          <p:txBody>
            <a:bodyPr/>
            <a:lstStyle/>
            <a:p/>
          </p:txBody>
        </p:sp>
        <p:sp>
          <p:nvSpPr>
            <p:cNvPr id="85" name="rc85"/>
            <p:cNvSpPr/>
            <p:nvPr/>
          </p:nvSpPr>
          <p:spPr>
            <a:xfrm>
              <a:off x="5659482" y="3457875"/>
              <a:ext cx="200644" cy="36825"/>
            </a:xfrm>
            <a:prstGeom prst="rect">
              <a:avLst/>
            </a:prstGeom>
            <a:solidFill>
              <a:srgbClr val="0058AB">
                <a:alpha val="100000"/>
              </a:srgbClr>
            </a:solidFill>
          </p:spPr>
          <p:txBody>
            <a:bodyPr/>
            <a:lstStyle/>
            <a:p/>
          </p:txBody>
        </p:sp>
        <p:sp>
          <p:nvSpPr>
            <p:cNvPr id="86" name="rc86"/>
            <p:cNvSpPr/>
            <p:nvPr/>
          </p:nvSpPr>
          <p:spPr>
            <a:xfrm>
              <a:off x="5659482" y="3494701"/>
              <a:ext cx="200644" cy="36825"/>
            </a:xfrm>
            <a:prstGeom prst="rect">
              <a:avLst/>
            </a:prstGeom>
            <a:solidFill>
              <a:srgbClr val="1CABE2">
                <a:alpha val="100000"/>
              </a:srgbClr>
            </a:solidFill>
          </p:spPr>
          <p:txBody>
            <a:bodyPr/>
            <a:lstStyle/>
            <a:p/>
          </p:txBody>
        </p:sp>
        <p:sp>
          <p:nvSpPr>
            <p:cNvPr id="87" name="rc87"/>
            <p:cNvSpPr/>
            <p:nvPr/>
          </p:nvSpPr>
          <p:spPr>
            <a:xfrm>
              <a:off x="5882419" y="3583091"/>
              <a:ext cx="200644" cy="1102295"/>
            </a:xfrm>
            <a:prstGeom prst="rect">
              <a:avLst/>
            </a:prstGeom>
            <a:solidFill>
              <a:srgbClr val="80BD41">
                <a:alpha val="100000"/>
              </a:srgbClr>
            </a:solidFill>
          </p:spPr>
          <p:txBody>
            <a:bodyPr/>
            <a:lstStyle/>
            <a:p/>
          </p:txBody>
        </p:sp>
        <p:sp>
          <p:nvSpPr>
            <p:cNvPr id="88" name="rc88"/>
            <p:cNvSpPr/>
            <p:nvPr/>
          </p:nvSpPr>
          <p:spPr>
            <a:xfrm>
              <a:off x="5882419" y="3500123"/>
              <a:ext cx="200644" cy="35557"/>
            </a:xfrm>
            <a:prstGeom prst="rect">
              <a:avLst/>
            </a:prstGeom>
            <a:solidFill>
              <a:srgbClr val="0058AB">
                <a:alpha val="100000"/>
              </a:srgbClr>
            </a:solidFill>
          </p:spPr>
          <p:txBody>
            <a:bodyPr/>
            <a:lstStyle/>
            <a:p/>
          </p:txBody>
        </p:sp>
        <p:sp>
          <p:nvSpPr>
            <p:cNvPr id="89" name="rc89"/>
            <p:cNvSpPr/>
            <p:nvPr/>
          </p:nvSpPr>
          <p:spPr>
            <a:xfrm>
              <a:off x="5882419" y="3535680"/>
              <a:ext cx="200644" cy="47410"/>
            </a:xfrm>
            <a:prstGeom prst="rect">
              <a:avLst/>
            </a:prstGeom>
            <a:solidFill>
              <a:srgbClr val="1CABE2">
                <a:alpha val="100000"/>
              </a:srgbClr>
            </a:solidFill>
          </p:spPr>
          <p:txBody>
            <a:bodyPr/>
            <a:lstStyle/>
            <a:p/>
          </p:txBody>
        </p:sp>
        <p:sp>
          <p:nvSpPr>
            <p:cNvPr id="90" name="rc90"/>
            <p:cNvSpPr/>
            <p:nvPr/>
          </p:nvSpPr>
          <p:spPr>
            <a:xfrm>
              <a:off x="6105357" y="3559511"/>
              <a:ext cx="200644" cy="1125875"/>
            </a:xfrm>
            <a:prstGeom prst="rect">
              <a:avLst/>
            </a:prstGeom>
            <a:solidFill>
              <a:srgbClr val="80BD41">
                <a:alpha val="100000"/>
              </a:srgbClr>
            </a:solidFill>
          </p:spPr>
          <p:txBody>
            <a:bodyPr/>
            <a:lstStyle/>
            <a:p/>
          </p:txBody>
        </p:sp>
        <p:sp>
          <p:nvSpPr>
            <p:cNvPr id="91" name="rc91"/>
            <p:cNvSpPr/>
            <p:nvPr/>
          </p:nvSpPr>
          <p:spPr>
            <a:xfrm>
              <a:off x="6105357" y="3487646"/>
              <a:ext cx="200644" cy="35932"/>
            </a:xfrm>
            <a:prstGeom prst="rect">
              <a:avLst/>
            </a:prstGeom>
            <a:solidFill>
              <a:srgbClr val="0058AB">
                <a:alpha val="100000"/>
              </a:srgbClr>
            </a:solidFill>
          </p:spPr>
          <p:txBody>
            <a:bodyPr/>
            <a:lstStyle/>
            <a:p/>
          </p:txBody>
        </p:sp>
        <p:sp>
          <p:nvSpPr>
            <p:cNvPr id="92" name="rc92"/>
            <p:cNvSpPr/>
            <p:nvPr/>
          </p:nvSpPr>
          <p:spPr>
            <a:xfrm>
              <a:off x="6105357" y="3523579"/>
              <a:ext cx="200644" cy="35932"/>
            </a:xfrm>
            <a:prstGeom prst="rect">
              <a:avLst/>
            </a:prstGeom>
            <a:solidFill>
              <a:srgbClr val="1CABE2">
                <a:alpha val="100000"/>
              </a:srgbClr>
            </a:solidFill>
          </p:spPr>
          <p:txBody>
            <a:bodyPr/>
            <a:lstStyle/>
            <a:p/>
          </p:txBody>
        </p:sp>
        <p:sp>
          <p:nvSpPr>
            <p:cNvPr id="93" name="rc93"/>
            <p:cNvSpPr/>
            <p:nvPr/>
          </p:nvSpPr>
          <p:spPr>
            <a:xfrm>
              <a:off x="6328295" y="3538221"/>
              <a:ext cx="200644" cy="1147165"/>
            </a:xfrm>
            <a:prstGeom prst="rect">
              <a:avLst/>
            </a:prstGeom>
            <a:solidFill>
              <a:srgbClr val="80BD41">
                <a:alpha val="100000"/>
              </a:srgbClr>
            </a:solidFill>
          </p:spPr>
          <p:txBody>
            <a:bodyPr/>
            <a:lstStyle/>
            <a:p/>
          </p:txBody>
        </p:sp>
        <p:sp>
          <p:nvSpPr>
            <p:cNvPr id="94" name="rc94"/>
            <p:cNvSpPr/>
            <p:nvPr/>
          </p:nvSpPr>
          <p:spPr>
            <a:xfrm>
              <a:off x="6328295" y="3464998"/>
              <a:ext cx="200644" cy="24407"/>
            </a:xfrm>
            <a:prstGeom prst="rect">
              <a:avLst/>
            </a:prstGeom>
            <a:solidFill>
              <a:srgbClr val="0058AB">
                <a:alpha val="100000"/>
              </a:srgbClr>
            </a:solidFill>
          </p:spPr>
          <p:txBody>
            <a:bodyPr/>
            <a:lstStyle/>
            <a:p/>
          </p:txBody>
        </p:sp>
        <p:sp>
          <p:nvSpPr>
            <p:cNvPr id="95" name="rc95"/>
            <p:cNvSpPr/>
            <p:nvPr/>
          </p:nvSpPr>
          <p:spPr>
            <a:xfrm>
              <a:off x="6328295" y="3489405"/>
              <a:ext cx="200644" cy="48815"/>
            </a:xfrm>
            <a:prstGeom prst="rect">
              <a:avLst/>
            </a:prstGeom>
            <a:solidFill>
              <a:srgbClr val="1CABE2">
                <a:alpha val="100000"/>
              </a:srgbClr>
            </a:solidFill>
          </p:spPr>
          <p:txBody>
            <a:bodyPr/>
            <a:lstStyle/>
            <a:p/>
          </p:txBody>
        </p:sp>
        <p:sp>
          <p:nvSpPr>
            <p:cNvPr id="96" name="rc96"/>
            <p:cNvSpPr/>
            <p:nvPr/>
          </p:nvSpPr>
          <p:spPr>
            <a:xfrm>
              <a:off x="6551233" y="3566517"/>
              <a:ext cx="200644" cy="1118870"/>
            </a:xfrm>
            <a:prstGeom prst="rect">
              <a:avLst/>
            </a:prstGeom>
            <a:solidFill>
              <a:srgbClr val="80BD41">
                <a:alpha val="100000"/>
              </a:srgbClr>
            </a:solidFill>
          </p:spPr>
          <p:txBody>
            <a:bodyPr/>
            <a:lstStyle/>
            <a:p/>
          </p:txBody>
        </p:sp>
        <p:sp>
          <p:nvSpPr>
            <p:cNvPr id="97" name="rc97"/>
            <p:cNvSpPr/>
            <p:nvPr/>
          </p:nvSpPr>
          <p:spPr>
            <a:xfrm>
              <a:off x="6551233" y="3495099"/>
              <a:ext cx="200644" cy="23805"/>
            </a:xfrm>
            <a:prstGeom prst="rect">
              <a:avLst/>
            </a:prstGeom>
            <a:solidFill>
              <a:srgbClr val="0058AB">
                <a:alpha val="100000"/>
              </a:srgbClr>
            </a:solidFill>
          </p:spPr>
          <p:txBody>
            <a:bodyPr/>
            <a:lstStyle/>
            <a:p/>
          </p:txBody>
        </p:sp>
        <p:sp>
          <p:nvSpPr>
            <p:cNvPr id="98" name="rc98"/>
            <p:cNvSpPr/>
            <p:nvPr/>
          </p:nvSpPr>
          <p:spPr>
            <a:xfrm>
              <a:off x="6551233" y="3518905"/>
              <a:ext cx="200644" cy="47611"/>
            </a:xfrm>
            <a:prstGeom prst="rect">
              <a:avLst/>
            </a:prstGeom>
            <a:solidFill>
              <a:srgbClr val="1CABE2">
                <a:alpha val="100000"/>
              </a:srgbClr>
            </a:solidFill>
          </p:spPr>
          <p:txBody>
            <a:bodyPr/>
            <a:lstStyle/>
            <a:p/>
          </p:txBody>
        </p:sp>
        <p:sp>
          <p:nvSpPr>
            <p:cNvPr id="99" name="rc99"/>
            <p:cNvSpPr/>
            <p:nvPr/>
          </p:nvSpPr>
          <p:spPr>
            <a:xfrm>
              <a:off x="6774171" y="3567115"/>
              <a:ext cx="200644" cy="1118271"/>
            </a:xfrm>
            <a:prstGeom prst="rect">
              <a:avLst/>
            </a:prstGeom>
            <a:solidFill>
              <a:srgbClr val="80BD41">
                <a:alpha val="100000"/>
              </a:srgbClr>
            </a:solidFill>
          </p:spPr>
          <p:txBody>
            <a:bodyPr/>
            <a:lstStyle/>
            <a:p/>
          </p:txBody>
        </p:sp>
        <p:sp>
          <p:nvSpPr>
            <p:cNvPr id="100" name="rc100"/>
            <p:cNvSpPr/>
            <p:nvPr/>
          </p:nvSpPr>
          <p:spPr>
            <a:xfrm>
              <a:off x="6774171" y="3495737"/>
              <a:ext cx="200644" cy="23793"/>
            </a:xfrm>
            <a:prstGeom prst="rect">
              <a:avLst/>
            </a:prstGeom>
            <a:solidFill>
              <a:srgbClr val="0058AB">
                <a:alpha val="100000"/>
              </a:srgbClr>
            </a:solidFill>
          </p:spPr>
          <p:txBody>
            <a:bodyPr/>
            <a:lstStyle/>
            <a:p/>
          </p:txBody>
        </p:sp>
        <p:sp>
          <p:nvSpPr>
            <p:cNvPr id="101" name="rc101"/>
            <p:cNvSpPr/>
            <p:nvPr/>
          </p:nvSpPr>
          <p:spPr>
            <a:xfrm>
              <a:off x="6774171" y="3519530"/>
              <a:ext cx="200644" cy="47585"/>
            </a:xfrm>
            <a:prstGeom prst="rect">
              <a:avLst/>
            </a:prstGeom>
            <a:solidFill>
              <a:srgbClr val="1CABE2">
                <a:alpha val="100000"/>
              </a:srgbClr>
            </a:solidFill>
          </p:spPr>
          <p:txBody>
            <a:bodyPr/>
            <a:lstStyle/>
            <a:p/>
          </p:txBody>
        </p:sp>
        <p:sp>
          <p:nvSpPr>
            <p:cNvPr id="102" name="rc102"/>
            <p:cNvSpPr/>
            <p:nvPr/>
          </p:nvSpPr>
          <p:spPr>
            <a:xfrm>
              <a:off x="6997109" y="3564111"/>
              <a:ext cx="200644" cy="1121275"/>
            </a:xfrm>
            <a:prstGeom prst="rect">
              <a:avLst/>
            </a:prstGeom>
            <a:solidFill>
              <a:srgbClr val="80BD41">
                <a:alpha val="100000"/>
              </a:srgbClr>
            </a:solidFill>
          </p:spPr>
          <p:txBody>
            <a:bodyPr/>
            <a:lstStyle/>
            <a:p/>
          </p:txBody>
        </p:sp>
        <p:sp>
          <p:nvSpPr>
            <p:cNvPr id="103" name="rc103"/>
            <p:cNvSpPr/>
            <p:nvPr/>
          </p:nvSpPr>
          <p:spPr>
            <a:xfrm>
              <a:off x="6997109" y="3492541"/>
              <a:ext cx="200644" cy="23856"/>
            </a:xfrm>
            <a:prstGeom prst="rect">
              <a:avLst/>
            </a:prstGeom>
            <a:solidFill>
              <a:srgbClr val="0058AB">
                <a:alpha val="100000"/>
              </a:srgbClr>
            </a:solidFill>
          </p:spPr>
          <p:txBody>
            <a:bodyPr/>
            <a:lstStyle/>
            <a:p/>
          </p:txBody>
        </p:sp>
        <p:sp>
          <p:nvSpPr>
            <p:cNvPr id="104" name="rc104"/>
            <p:cNvSpPr/>
            <p:nvPr/>
          </p:nvSpPr>
          <p:spPr>
            <a:xfrm>
              <a:off x="6997109" y="3516397"/>
              <a:ext cx="200644" cy="47714"/>
            </a:xfrm>
            <a:prstGeom prst="rect">
              <a:avLst/>
            </a:prstGeom>
            <a:solidFill>
              <a:srgbClr val="1CABE2">
                <a:alpha val="100000"/>
              </a:srgbClr>
            </a:solidFill>
          </p:spPr>
          <p:txBody>
            <a:bodyPr/>
            <a:lstStyle/>
            <a:p/>
          </p:txBody>
        </p:sp>
        <p:sp>
          <p:nvSpPr>
            <p:cNvPr id="105" name="rc105"/>
            <p:cNvSpPr/>
            <p:nvPr/>
          </p:nvSpPr>
          <p:spPr>
            <a:xfrm>
              <a:off x="7220047" y="3489317"/>
              <a:ext cx="200644" cy="22652"/>
            </a:xfrm>
            <a:prstGeom prst="rect">
              <a:avLst/>
            </a:prstGeom>
            <a:solidFill>
              <a:srgbClr val="F26A21">
                <a:alpha val="100000"/>
              </a:srgbClr>
            </a:solidFill>
          </p:spPr>
          <p:txBody>
            <a:bodyPr/>
            <a:lstStyle/>
            <a:p/>
          </p:txBody>
        </p:sp>
        <p:sp>
          <p:nvSpPr>
            <p:cNvPr id="106" name="rc106"/>
            <p:cNvSpPr/>
            <p:nvPr/>
          </p:nvSpPr>
          <p:spPr>
            <a:xfrm>
              <a:off x="7220047" y="3511969"/>
              <a:ext cx="200644" cy="1173417"/>
            </a:xfrm>
            <a:prstGeom prst="rect">
              <a:avLst/>
            </a:prstGeom>
            <a:solidFill>
              <a:srgbClr val="FFC20E">
                <a:alpha val="100000"/>
              </a:srgbClr>
            </a:solidFill>
          </p:spPr>
          <p:txBody>
            <a:bodyPr/>
            <a:lstStyle/>
            <a:p/>
          </p:txBody>
        </p:sp>
        <p:sp>
          <p:nvSpPr>
            <p:cNvPr id="107" name="rc107"/>
            <p:cNvSpPr/>
            <p:nvPr/>
          </p:nvSpPr>
          <p:spPr>
            <a:xfrm>
              <a:off x="7442985" y="3487817"/>
              <a:ext cx="200644" cy="21508"/>
            </a:xfrm>
            <a:prstGeom prst="rect">
              <a:avLst/>
            </a:prstGeom>
            <a:solidFill>
              <a:srgbClr val="F26A21">
                <a:alpha val="100000"/>
              </a:srgbClr>
            </a:solidFill>
          </p:spPr>
          <p:txBody>
            <a:bodyPr/>
            <a:lstStyle/>
            <a:p/>
          </p:txBody>
        </p:sp>
        <p:sp>
          <p:nvSpPr>
            <p:cNvPr id="108" name="rc108"/>
            <p:cNvSpPr/>
            <p:nvPr/>
          </p:nvSpPr>
          <p:spPr>
            <a:xfrm>
              <a:off x="7442985" y="3509326"/>
              <a:ext cx="200644" cy="1176060"/>
            </a:xfrm>
            <a:prstGeom prst="rect">
              <a:avLst/>
            </a:prstGeom>
            <a:solidFill>
              <a:srgbClr val="FFC20E">
                <a:alpha val="100000"/>
              </a:srgbClr>
            </a:solidFill>
          </p:spPr>
          <p:txBody>
            <a:bodyPr/>
            <a:lstStyle/>
            <a:p/>
          </p:txBody>
        </p:sp>
        <p:sp>
          <p:nvSpPr>
            <p:cNvPr id="109" name="rc109"/>
            <p:cNvSpPr/>
            <p:nvPr/>
          </p:nvSpPr>
          <p:spPr>
            <a:xfrm>
              <a:off x="7665922" y="3483578"/>
              <a:ext cx="200644" cy="20422"/>
            </a:xfrm>
            <a:prstGeom prst="rect">
              <a:avLst/>
            </a:prstGeom>
            <a:solidFill>
              <a:srgbClr val="F26A21">
                <a:alpha val="100000"/>
              </a:srgbClr>
            </a:solidFill>
          </p:spPr>
          <p:txBody>
            <a:bodyPr/>
            <a:lstStyle/>
            <a:p/>
          </p:txBody>
        </p:sp>
        <p:sp>
          <p:nvSpPr>
            <p:cNvPr id="110" name="rc110"/>
            <p:cNvSpPr/>
            <p:nvPr/>
          </p:nvSpPr>
          <p:spPr>
            <a:xfrm>
              <a:off x="7665922" y="3504001"/>
              <a:ext cx="200644" cy="1181385"/>
            </a:xfrm>
            <a:prstGeom prst="rect">
              <a:avLst/>
            </a:prstGeom>
            <a:solidFill>
              <a:srgbClr val="FFC20E">
                <a:alpha val="100000"/>
              </a:srgbClr>
            </a:solidFill>
          </p:spPr>
          <p:txBody>
            <a:bodyPr/>
            <a:lstStyle/>
            <a:p/>
          </p:txBody>
        </p:sp>
        <p:sp>
          <p:nvSpPr>
            <p:cNvPr id="111" name="rc111"/>
            <p:cNvSpPr/>
            <p:nvPr/>
          </p:nvSpPr>
          <p:spPr>
            <a:xfrm>
              <a:off x="7888860" y="3478520"/>
              <a:ext cx="200644" cy="19391"/>
            </a:xfrm>
            <a:prstGeom prst="rect">
              <a:avLst/>
            </a:prstGeom>
            <a:solidFill>
              <a:srgbClr val="F26A21">
                <a:alpha val="100000"/>
              </a:srgbClr>
            </a:solidFill>
          </p:spPr>
          <p:txBody>
            <a:bodyPr/>
            <a:lstStyle/>
            <a:p/>
          </p:txBody>
        </p:sp>
        <p:sp>
          <p:nvSpPr>
            <p:cNvPr id="112" name="rc112"/>
            <p:cNvSpPr/>
            <p:nvPr/>
          </p:nvSpPr>
          <p:spPr>
            <a:xfrm>
              <a:off x="7888860" y="3497912"/>
              <a:ext cx="200644" cy="1187474"/>
            </a:xfrm>
            <a:prstGeom prst="rect">
              <a:avLst/>
            </a:prstGeom>
            <a:solidFill>
              <a:srgbClr val="FFC20E">
                <a:alpha val="100000"/>
              </a:srgbClr>
            </a:solidFill>
          </p:spPr>
          <p:txBody>
            <a:bodyPr/>
            <a:lstStyle/>
            <a:p/>
          </p:txBody>
        </p:sp>
        <p:sp>
          <p:nvSpPr>
            <p:cNvPr id="113" name="rc113"/>
            <p:cNvSpPr/>
            <p:nvPr/>
          </p:nvSpPr>
          <p:spPr>
            <a:xfrm>
              <a:off x="8111798" y="3472785"/>
              <a:ext cx="200644" cy="18412"/>
            </a:xfrm>
            <a:prstGeom prst="rect">
              <a:avLst/>
            </a:prstGeom>
            <a:solidFill>
              <a:srgbClr val="F26A21">
                <a:alpha val="100000"/>
              </a:srgbClr>
            </a:solidFill>
          </p:spPr>
          <p:txBody>
            <a:bodyPr/>
            <a:lstStyle/>
            <a:p/>
          </p:txBody>
        </p:sp>
        <p:sp>
          <p:nvSpPr>
            <p:cNvPr id="114" name="rc114"/>
            <p:cNvSpPr/>
            <p:nvPr/>
          </p:nvSpPr>
          <p:spPr>
            <a:xfrm>
              <a:off x="8111798" y="3491197"/>
              <a:ext cx="200644" cy="1194189"/>
            </a:xfrm>
            <a:prstGeom prst="rect">
              <a:avLst/>
            </a:prstGeom>
            <a:solidFill>
              <a:srgbClr val="FFC20E">
                <a:alpha val="100000"/>
              </a:srgbClr>
            </a:solidFill>
          </p:spPr>
          <p:txBody>
            <a:bodyPr/>
            <a:lstStyle/>
            <a:p/>
          </p:txBody>
        </p:sp>
        <p:sp>
          <p:nvSpPr>
            <p:cNvPr id="115" name="pl115"/>
            <p:cNvSpPr/>
            <p:nvPr/>
          </p:nvSpPr>
          <p:spPr>
            <a:xfrm>
              <a:off x="1523984" y="2071041"/>
              <a:ext cx="5573446" cy="52815"/>
            </a:xfrm>
            <a:custGeom>
              <a:avLst/>
              <a:pathLst>
                <a:path w="5573446" h="52815">
                  <a:moveTo>
                    <a:pt x="0" y="0"/>
                  </a:moveTo>
                  <a:lnTo>
                    <a:pt x="222937" y="26407"/>
                  </a:lnTo>
                  <a:lnTo>
                    <a:pt x="445875" y="52815"/>
                  </a:lnTo>
                  <a:lnTo>
                    <a:pt x="668813" y="0"/>
                  </a:lnTo>
                  <a:lnTo>
                    <a:pt x="891751" y="0"/>
                  </a:lnTo>
                  <a:lnTo>
                    <a:pt x="1114689" y="0"/>
                  </a:lnTo>
                  <a:lnTo>
                    <a:pt x="1337627" y="0"/>
                  </a:lnTo>
                  <a:lnTo>
                    <a:pt x="1560565" y="0"/>
                  </a:lnTo>
                  <a:lnTo>
                    <a:pt x="1783502" y="0"/>
                  </a:lnTo>
                  <a:lnTo>
                    <a:pt x="2006440" y="26407"/>
                  </a:lnTo>
                  <a:lnTo>
                    <a:pt x="2229378" y="26407"/>
                  </a:lnTo>
                  <a:lnTo>
                    <a:pt x="2452316" y="26407"/>
                  </a:lnTo>
                  <a:lnTo>
                    <a:pt x="2675254" y="52815"/>
                  </a:lnTo>
                  <a:lnTo>
                    <a:pt x="2898192" y="26407"/>
                  </a:lnTo>
                  <a:lnTo>
                    <a:pt x="3121130" y="26407"/>
                  </a:lnTo>
                  <a:lnTo>
                    <a:pt x="3344068" y="26407"/>
                  </a:lnTo>
                  <a:lnTo>
                    <a:pt x="3567005" y="26407"/>
                  </a:lnTo>
                  <a:lnTo>
                    <a:pt x="3789943" y="52815"/>
                  </a:lnTo>
                  <a:lnTo>
                    <a:pt x="4012881" y="52815"/>
                  </a:lnTo>
                  <a:lnTo>
                    <a:pt x="4235819" y="52815"/>
                  </a:lnTo>
                  <a:lnTo>
                    <a:pt x="4458757" y="52815"/>
                  </a:lnTo>
                  <a:lnTo>
                    <a:pt x="4681695" y="52815"/>
                  </a:lnTo>
                  <a:lnTo>
                    <a:pt x="4904633" y="26407"/>
                  </a:lnTo>
                  <a:lnTo>
                    <a:pt x="5127571" y="26407"/>
                  </a:lnTo>
                  <a:lnTo>
                    <a:pt x="5350508" y="26407"/>
                  </a:lnTo>
                  <a:lnTo>
                    <a:pt x="5573446" y="26407"/>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150264"/>
              <a:ext cx="5573446" cy="79222"/>
            </a:xfrm>
            <a:custGeom>
              <a:avLst/>
              <a:pathLst>
                <a:path w="5573446" h="79222">
                  <a:moveTo>
                    <a:pt x="0" y="52815"/>
                  </a:moveTo>
                  <a:lnTo>
                    <a:pt x="222937" y="52815"/>
                  </a:lnTo>
                  <a:lnTo>
                    <a:pt x="445875" y="52815"/>
                  </a:lnTo>
                  <a:lnTo>
                    <a:pt x="668813" y="0"/>
                  </a:lnTo>
                  <a:lnTo>
                    <a:pt x="891751" y="0"/>
                  </a:lnTo>
                  <a:lnTo>
                    <a:pt x="1114689" y="0"/>
                  </a:lnTo>
                  <a:lnTo>
                    <a:pt x="1337627" y="0"/>
                  </a:lnTo>
                  <a:lnTo>
                    <a:pt x="1560565" y="0"/>
                  </a:lnTo>
                  <a:lnTo>
                    <a:pt x="1783502" y="0"/>
                  </a:lnTo>
                  <a:lnTo>
                    <a:pt x="2006440" y="26407"/>
                  </a:lnTo>
                  <a:lnTo>
                    <a:pt x="2229378" y="26407"/>
                  </a:lnTo>
                  <a:lnTo>
                    <a:pt x="2452316" y="0"/>
                  </a:lnTo>
                  <a:lnTo>
                    <a:pt x="2675254" y="52815"/>
                  </a:lnTo>
                  <a:lnTo>
                    <a:pt x="2898192" y="52815"/>
                  </a:lnTo>
                  <a:lnTo>
                    <a:pt x="3121130" y="26407"/>
                  </a:lnTo>
                  <a:lnTo>
                    <a:pt x="3344068" y="26407"/>
                  </a:lnTo>
                  <a:lnTo>
                    <a:pt x="3567005" y="26407"/>
                  </a:lnTo>
                  <a:lnTo>
                    <a:pt x="3789943" y="52815"/>
                  </a:lnTo>
                  <a:lnTo>
                    <a:pt x="4012881" y="52815"/>
                  </a:lnTo>
                  <a:lnTo>
                    <a:pt x="4235819" y="52815"/>
                  </a:lnTo>
                  <a:lnTo>
                    <a:pt x="4458757" y="79222"/>
                  </a:lnTo>
                  <a:lnTo>
                    <a:pt x="4681695" y="52815"/>
                  </a:lnTo>
                  <a:lnTo>
                    <a:pt x="4904633" y="52815"/>
                  </a:lnTo>
                  <a:lnTo>
                    <a:pt x="5127571" y="52815"/>
                  </a:lnTo>
                  <a:lnTo>
                    <a:pt x="5350508" y="52815"/>
                  </a:lnTo>
                  <a:lnTo>
                    <a:pt x="5573446" y="52815"/>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57034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685034"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4799724"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569147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591441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6137351"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360289"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583227"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80616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702910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8" name="tx128"/>
            <p:cNvSpPr/>
            <p:nvPr/>
          </p:nvSpPr>
          <p:spPr>
            <a:xfrm>
              <a:off x="1455656"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257034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3685034"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4799724"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5691475"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591441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4" name="tx134"/>
            <p:cNvSpPr/>
            <p:nvPr/>
          </p:nvSpPr>
          <p:spPr>
            <a:xfrm>
              <a:off x="6137351"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6360289"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6" name="tx136"/>
            <p:cNvSpPr/>
            <p:nvPr/>
          </p:nvSpPr>
          <p:spPr>
            <a:xfrm>
              <a:off x="6583227"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7" name="tx137"/>
            <p:cNvSpPr/>
            <p:nvPr/>
          </p:nvSpPr>
          <p:spPr>
            <a:xfrm>
              <a:off x="6806165"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8" name="tx138"/>
            <p:cNvSpPr/>
            <p:nvPr/>
          </p:nvSpPr>
          <p:spPr>
            <a:xfrm>
              <a:off x="702910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9" name="tx139"/>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7410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1" name="tx141"/>
            <p:cNvSpPr/>
            <p:nvPr/>
          </p:nvSpPr>
          <p:spPr>
            <a:xfrm>
              <a:off x="508103" y="332025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42" name="tx142"/>
            <p:cNvSpPr/>
            <p:nvPr/>
          </p:nvSpPr>
          <p:spPr>
            <a:xfrm>
              <a:off x="508103" y="266639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6,000,000</a:t>
              </a:r>
            </a:p>
          </p:txBody>
        </p:sp>
        <p:sp>
          <p:nvSpPr>
            <p:cNvPr id="143" name="tx143"/>
            <p:cNvSpPr/>
            <p:nvPr/>
          </p:nvSpPr>
          <p:spPr>
            <a:xfrm>
              <a:off x="508103" y="201254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63486" y="5522891"/>
              <a:ext cx="201456" cy="201456"/>
            </a:xfrm>
            <a:prstGeom prst="rect">
              <a:avLst/>
            </a:prstGeom>
            <a:solidFill>
              <a:srgbClr val="80BD41">
                <a:alpha val="100000"/>
              </a:srgbClr>
            </a:solidFill>
          </p:spPr>
          <p:txBody>
            <a:bodyPr/>
            <a:lstStyle/>
            <a:p/>
          </p:txBody>
        </p:sp>
        <p:sp>
          <p:nvSpPr>
            <p:cNvPr id="166" name="rc166"/>
            <p:cNvSpPr/>
            <p:nvPr/>
          </p:nvSpPr>
          <p:spPr>
            <a:xfrm>
              <a:off x="2665435" y="5522891"/>
              <a:ext cx="201456" cy="201456"/>
            </a:xfrm>
            <a:prstGeom prst="rect">
              <a:avLst/>
            </a:prstGeom>
            <a:solidFill>
              <a:srgbClr val="1CABE2">
                <a:alpha val="100000"/>
              </a:srgbClr>
            </a:solidFill>
          </p:spPr>
          <p:txBody>
            <a:bodyPr/>
            <a:lstStyle/>
            <a:p/>
          </p:txBody>
        </p:sp>
        <p:sp>
          <p:nvSpPr>
            <p:cNvPr id="167" name="rc167"/>
            <p:cNvSpPr/>
            <p:nvPr/>
          </p:nvSpPr>
          <p:spPr>
            <a:xfrm>
              <a:off x="3738259" y="5522891"/>
              <a:ext cx="201456" cy="201456"/>
            </a:xfrm>
            <a:prstGeom prst="rect">
              <a:avLst/>
            </a:prstGeom>
            <a:solidFill>
              <a:srgbClr val="0058AB">
                <a:alpha val="100000"/>
              </a:srgbClr>
            </a:solidFill>
          </p:spPr>
          <p:txBody>
            <a:bodyPr/>
            <a:lstStyle/>
            <a:p/>
          </p:txBody>
        </p:sp>
        <p:sp>
          <p:nvSpPr>
            <p:cNvPr id="168" name="rc168"/>
            <p:cNvSpPr/>
            <p:nvPr/>
          </p:nvSpPr>
          <p:spPr>
            <a:xfrm>
              <a:off x="4733592" y="5522891"/>
              <a:ext cx="201456" cy="201456"/>
            </a:xfrm>
            <a:prstGeom prst="rect">
              <a:avLst/>
            </a:prstGeom>
            <a:solidFill>
              <a:srgbClr val="FFC20E">
                <a:alpha val="100000"/>
              </a:srgbClr>
            </a:solidFill>
          </p:spPr>
          <p:txBody>
            <a:bodyPr/>
            <a:lstStyle/>
            <a:p/>
          </p:txBody>
        </p:sp>
        <p:sp>
          <p:nvSpPr>
            <p:cNvPr id="169" name="rc169"/>
            <p:cNvSpPr/>
            <p:nvPr/>
          </p:nvSpPr>
          <p:spPr>
            <a:xfrm>
              <a:off x="6637725" y="5522891"/>
              <a:ext cx="201455" cy="201456"/>
            </a:xfrm>
            <a:prstGeom prst="rect">
              <a:avLst/>
            </a:prstGeom>
            <a:solidFill>
              <a:srgbClr val="F26A21">
                <a:alpha val="100000"/>
              </a:srgbClr>
            </a:solidFill>
          </p:spPr>
          <p:txBody>
            <a:bodyPr/>
            <a:lstStyle/>
            <a:p/>
          </p:txBody>
        </p:sp>
        <p:sp>
          <p:nvSpPr>
            <p:cNvPr id="170" name="tx170"/>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079223" y="1511762"/>
              <a:ext cx="4678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United States</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United States is projected to have a  large increase (10,000-50,000) in the number of surviving infants by 2030. Therefore, maintaining current coverage requires vaccinating an increasing number of children.
 </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63081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79123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95164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11205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21102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7143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53185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69226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351649" y="3950166"/>
              <a:ext cx="214223" cy="1100445"/>
            </a:xfrm>
            <a:prstGeom prst="rect">
              <a:avLst/>
            </a:prstGeom>
            <a:solidFill>
              <a:srgbClr val="0058AB">
                <a:alpha val="100000"/>
              </a:srgbClr>
            </a:solidFill>
          </p:spPr>
          <p:txBody>
            <a:bodyPr/>
            <a:lstStyle/>
            <a:p/>
          </p:txBody>
        </p:sp>
        <p:sp>
          <p:nvSpPr>
            <p:cNvPr id="42" name="rc42"/>
            <p:cNvSpPr/>
            <p:nvPr/>
          </p:nvSpPr>
          <p:spPr>
            <a:xfrm>
              <a:off x="1589675" y="2863825"/>
              <a:ext cx="214223" cy="2186786"/>
            </a:xfrm>
            <a:prstGeom prst="rect">
              <a:avLst/>
            </a:prstGeom>
            <a:solidFill>
              <a:srgbClr val="0058AB">
                <a:alpha val="100000"/>
              </a:srgbClr>
            </a:solidFill>
          </p:spPr>
          <p:txBody>
            <a:bodyPr/>
            <a:lstStyle/>
            <a:p/>
          </p:txBody>
        </p:sp>
        <p:sp>
          <p:nvSpPr>
            <p:cNvPr id="43" name="rc43"/>
            <p:cNvSpPr/>
            <p:nvPr/>
          </p:nvSpPr>
          <p:spPr>
            <a:xfrm>
              <a:off x="1827702" y="1775385"/>
              <a:ext cx="214223" cy="3275225"/>
            </a:xfrm>
            <a:prstGeom prst="rect">
              <a:avLst/>
            </a:prstGeom>
            <a:solidFill>
              <a:srgbClr val="0058AB">
                <a:alpha val="100000"/>
              </a:srgbClr>
            </a:solidFill>
          </p:spPr>
          <p:txBody>
            <a:bodyPr/>
            <a:lstStyle/>
            <a:p/>
          </p:txBody>
        </p:sp>
        <p:sp>
          <p:nvSpPr>
            <p:cNvPr id="44" name="rc44"/>
            <p:cNvSpPr/>
            <p:nvPr/>
          </p:nvSpPr>
          <p:spPr>
            <a:xfrm>
              <a:off x="2065728" y="3942581"/>
              <a:ext cx="214223" cy="1108029"/>
            </a:xfrm>
            <a:prstGeom prst="rect">
              <a:avLst/>
            </a:prstGeom>
            <a:solidFill>
              <a:srgbClr val="0058AB">
                <a:alpha val="100000"/>
              </a:srgbClr>
            </a:solidFill>
          </p:spPr>
          <p:txBody>
            <a:bodyPr/>
            <a:lstStyle/>
            <a:p/>
          </p:txBody>
        </p:sp>
        <p:sp>
          <p:nvSpPr>
            <p:cNvPr id="45" name="rc45"/>
            <p:cNvSpPr/>
            <p:nvPr/>
          </p:nvSpPr>
          <p:spPr>
            <a:xfrm>
              <a:off x="2303754" y="3933794"/>
              <a:ext cx="214223" cy="1116817"/>
            </a:xfrm>
            <a:prstGeom prst="rect">
              <a:avLst/>
            </a:prstGeom>
            <a:solidFill>
              <a:srgbClr val="0058AB">
                <a:alpha val="100000"/>
              </a:srgbClr>
            </a:solidFill>
          </p:spPr>
          <p:txBody>
            <a:bodyPr/>
            <a:lstStyle/>
            <a:p/>
          </p:txBody>
        </p:sp>
        <p:sp>
          <p:nvSpPr>
            <p:cNvPr id="46" name="rc46"/>
            <p:cNvSpPr/>
            <p:nvPr/>
          </p:nvSpPr>
          <p:spPr>
            <a:xfrm>
              <a:off x="2541780" y="3922543"/>
              <a:ext cx="214223" cy="1128068"/>
            </a:xfrm>
            <a:prstGeom prst="rect">
              <a:avLst/>
            </a:prstGeom>
            <a:solidFill>
              <a:srgbClr val="0058AB">
                <a:alpha val="100000"/>
              </a:srgbClr>
            </a:solidFill>
          </p:spPr>
          <p:txBody>
            <a:bodyPr/>
            <a:lstStyle/>
            <a:p/>
          </p:txBody>
        </p:sp>
        <p:sp>
          <p:nvSpPr>
            <p:cNvPr id="47" name="rc47"/>
            <p:cNvSpPr/>
            <p:nvPr/>
          </p:nvSpPr>
          <p:spPr>
            <a:xfrm>
              <a:off x="2779807" y="3888008"/>
              <a:ext cx="214223" cy="1162603"/>
            </a:xfrm>
            <a:prstGeom prst="rect">
              <a:avLst/>
            </a:prstGeom>
            <a:solidFill>
              <a:srgbClr val="0058AB">
                <a:alpha val="100000"/>
              </a:srgbClr>
            </a:solidFill>
          </p:spPr>
          <p:txBody>
            <a:bodyPr/>
            <a:lstStyle/>
            <a:p/>
          </p:txBody>
        </p:sp>
        <p:sp>
          <p:nvSpPr>
            <p:cNvPr id="48" name="rc48"/>
            <p:cNvSpPr/>
            <p:nvPr/>
          </p:nvSpPr>
          <p:spPr>
            <a:xfrm>
              <a:off x="3017833" y="3873231"/>
              <a:ext cx="214223" cy="1177379"/>
            </a:xfrm>
            <a:prstGeom prst="rect">
              <a:avLst/>
            </a:prstGeom>
            <a:solidFill>
              <a:srgbClr val="0058AB">
                <a:alpha val="100000"/>
              </a:srgbClr>
            </a:solidFill>
          </p:spPr>
          <p:txBody>
            <a:bodyPr/>
            <a:lstStyle/>
            <a:p/>
          </p:txBody>
        </p:sp>
        <p:sp>
          <p:nvSpPr>
            <p:cNvPr id="49" name="rc49"/>
            <p:cNvSpPr/>
            <p:nvPr/>
          </p:nvSpPr>
          <p:spPr>
            <a:xfrm>
              <a:off x="3255859" y="3886525"/>
              <a:ext cx="214223" cy="1164086"/>
            </a:xfrm>
            <a:prstGeom prst="rect">
              <a:avLst/>
            </a:prstGeom>
            <a:solidFill>
              <a:srgbClr val="0058AB">
                <a:alpha val="100000"/>
              </a:srgbClr>
            </a:solidFill>
          </p:spPr>
          <p:txBody>
            <a:bodyPr/>
            <a:lstStyle/>
            <a:p/>
          </p:txBody>
        </p:sp>
        <p:sp>
          <p:nvSpPr>
            <p:cNvPr id="50" name="rc50"/>
            <p:cNvSpPr/>
            <p:nvPr/>
          </p:nvSpPr>
          <p:spPr>
            <a:xfrm>
              <a:off x="3493885" y="2774773"/>
              <a:ext cx="214223" cy="2275838"/>
            </a:xfrm>
            <a:prstGeom prst="rect">
              <a:avLst/>
            </a:prstGeom>
            <a:solidFill>
              <a:srgbClr val="0058AB">
                <a:alpha val="100000"/>
              </a:srgbClr>
            </a:solidFill>
          </p:spPr>
          <p:txBody>
            <a:bodyPr/>
            <a:lstStyle/>
            <a:p/>
          </p:txBody>
        </p:sp>
        <p:sp>
          <p:nvSpPr>
            <p:cNvPr id="51" name="rc51"/>
            <p:cNvSpPr/>
            <p:nvPr/>
          </p:nvSpPr>
          <p:spPr>
            <a:xfrm>
              <a:off x="3731911" y="2835391"/>
              <a:ext cx="214223" cy="2215220"/>
            </a:xfrm>
            <a:prstGeom prst="rect">
              <a:avLst/>
            </a:prstGeom>
            <a:solidFill>
              <a:srgbClr val="0058AB">
                <a:alpha val="100000"/>
              </a:srgbClr>
            </a:solidFill>
          </p:spPr>
          <p:txBody>
            <a:bodyPr/>
            <a:lstStyle/>
            <a:p/>
          </p:txBody>
        </p:sp>
        <p:sp>
          <p:nvSpPr>
            <p:cNvPr id="52" name="rc52"/>
            <p:cNvSpPr/>
            <p:nvPr/>
          </p:nvSpPr>
          <p:spPr>
            <a:xfrm>
              <a:off x="3969938" y="2855373"/>
              <a:ext cx="214223" cy="2195238"/>
            </a:xfrm>
            <a:prstGeom prst="rect">
              <a:avLst/>
            </a:prstGeom>
            <a:solidFill>
              <a:srgbClr val="0058AB">
                <a:alpha val="100000"/>
              </a:srgbClr>
            </a:solidFill>
          </p:spPr>
          <p:txBody>
            <a:bodyPr/>
            <a:lstStyle/>
            <a:p/>
          </p:txBody>
        </p:sp>
        <p:sp>
          <p:nvSpPr>
            <p:cNvPr id="53" name="rc53"/>
            <p:cNvSpPr/>
            <p:nvPr/>
          </p:nvSpPr>
          <p:spPr>
            <a:xfrm>
              <a:off x="4207964" y="1757558"/>
              <a:ext cx="214223" cy="3293053"/>
            </a:xfrm>
            <a:prstGeom prst="rect">
              <a:avLst/>
            </a:prstGeom>
            <a:solidFill>
              <a:srgbClr val="0058AB">
                <a:alpha val="100000"/>
              </a:srgbClr>
            </a:solidFill>
          </p:spPr>
          <p:txBody>
            <a:bodyPr/>
            <a:lstStyle/>
            <a:p/>
          </p:txBody>
        </p:sp>
        <p:sp>
          <p:nvSpPr>
            <p:cNvPr id="54" name="rc54"/>
            <p:cNvSpPr/>
            <p:nvPr/>
          </p:nvSpPr>
          <p:spPr>
            <a:xfrm>
              <a:off x="4445990" y="2861614"/>
              <a:ext cx="214223" cy="2188997"/>
            </a:xfrm>
            <a:prstGeom prst="rect">
              <a:avLst/>
            </a:prstGeom>
            <a:solidFill>
              <a:srgbClr val="0058AB">
                <a:alpha val="100000"/>
              </a:srgbClr>
            </a:solidFill>
          </p:spPr>
          <p:txBody>
            <a:bodyPr/>
            <a:lstStyle/>
            <a:p/>
          </p:txBody>
        </p:sp>
        <p:sp>
          <p:nvSpPr>
            <p:cNvPr id="55" name="rc55"/>
            <p:cNvSpPr/>
            <p:nvPr/>
          </p:nvSpPr>
          <p:spPr>
            <a:xfrm>
              <a:off x="4684016" y="2831697"/>
              <a:ext cx="214223" cy="2218914"/>
            </a:xfrm>
            <a:prstGeom prst="rect">
              <a:avLst/>
            </a:prstGeom>
            <a:solidFill>
              <a:srgbClr val="0058AB">
                <a:alpha val="100000"/>
              </a:srgbClr>
            </a:solidFill>
          </p:spPr>
          <p:txBody>
            <a:bodyPr/>
            <a:lstStyle/>
            <a:p/>
          </p:txBody>
        </p:sp>
        <p:sp>
          <p:nvSpPr>
            <p:cNvPr id="56" name="rc56"/>
            <p:cNvSpPr/>
            <p:nvPr/>
          </p:nvSpPr>
          <p:spPr>
            <a:xfrm>
              <a:off x="4922043" y="2832956"/>
              <a:ext cx="214223" cy="2217655"/>
            </a:xfrm>
            <a:prstGeom prst="rect">
              <a:avLst/>
            </a:prstGeom>
            <a:solidFill>
              <a:srgbClr val="0058AB">
                <a:alpha val="100000"/>
              </a:srgbClr>
            </a:solidFill>
          </p:spPr>
          <p:txBody>
            <a:bodyPr/>
            <a:lstStyle/>
            <a:p/>
          </p:txBody>
        </p:sp>
        <p:sp>
          <p:nvSpPr>
            <p:cNvPr id="57" name="rc57"/>
            <p:cNvSpPr/>
            <p:nvPr/>
          </p:nvSpPr>
          <p:spPr>
            <a:xfrm>
              <a:off x="5160069" y="2849244"/>
              <a:ext cx="214223" cy="2201367"/>
            </a:xfrm>
            <a:prstGeom prst="rect">
              <a:avLst/>
            </a:prstGeom>
            <a:solidFill>
              <a:srgbClr val="0058AB">
                <a:alpha val="100000"/>
              </a:srgbClr>
            </a:solidFill>
          </p:spPr>
          <p:txBody>
            <a:bodyPr/>
            <a:lstStyle/>
            <a:p/>
          </p:txBody>
        </p:sp>
        <p:sp>
          <p:nvSpPr>
            <p:cNvPr id="58" name="rc58"/>
            <p:cNvSpPr/>
            <p:nvPr/>
          </p:nvSpPr>
          <p:spPr>
            <a:xfrm>
              <a:off x="5398095" y="1815350"/>
              <a:ext cx="214223" cy="3235261"/>
            </a:xfrm>
            <a:prstGeom prst="rect">
              <a:avLst/>
            </a:prstGeom>
            <a:solidFill>
              <a:srgbClr val="0058AB">
                <a:alpha val="100000"/>
              </a:srgbClr>
            </a:solidFill>
          </p:spPr>
          <p:txBody>
            <a:bodyPr/>
            <a:lstStyle/>
            <a:p/>
          </p:txBody>
        </p:sp>
        <p:sp>
          <p:nvSpPr>
            <p:cNvPr id="59" name="rc59"/>
            <p:cNvSpPr/>
            <p:nvPr/>
          </p:nvSpPr>
          <p:spPr>
            <a:xfrm>
              <a:off x="5636121" y="1862059"/>
              <a:ext cx="214223" cy="3188552"/>
            </a:xfrm>
            <a:prstGeom prst="rect">
              <a:avLst/>
            </a:prstGeom>
            <a:solidFill>
              <a:srgbClr val="0058AB">
                <a:alpha val="100000"/>
              </a:srgbClr>
            </a:solidFill>
          </p:spPr>
          <p:txBody>
            <a:bodyPr/>
            <a:lstStyle/>
            <a:p/>
          </p:txBody>
        </p:sp>
        <p:sp>
          <p:nvSpPr>
            <p:cNvPr id="60" name="rc60"/>
            <p:cNvSpPr/>
            <p:nvPr/>
          </p:nvSpPr>
          <p:spPr>
            <a:xfrm>
              <a:off x="5874148" y="1898217"/>
              <a:ext cx="214223" cy="3152394"/>
            </a:xfrm>
            <a:prstGeom prst="rect">
              <a:avLst/>
            </a:prstGeom>
            <a:solidFill>
              <a:srgbClr val="0058AB">
                <a:alpha val="100000"/>
              </a:srgbClr>
            </a:solidFill>
          </p:spPr>
          <p:txBody>
            <a:bodyPr/>
            <a:lstStyle/>
            <a:p/>
          </p:txBody>
        </p:sp>
        <p:sp>
          <p:nvSpPr>
            <p:cNvPr id="61" name="rc61"/>
            <p:cNvSpPr/>
            <p:nvPr/>
          </p:nvSpPr>
          <p:spPr>
            <a:xfrm>
              <a:off x="6112174" y="2006719"/>
              <a:ext cx="214223" cy="3043891"/>
            </a:xfrm>
            <a:prstGeom prst="rect">
              <a:avLst/>
            </a:prstGeom>
            <a:solidFill>
              <a:srgbClr val="0058AB">
                <a:alpha val="100000"/>
              </a:srgbClr>
            </a:solidFill>
          </p:spPr>
          <p:txBody>
            <a:bodyPr/>
            <a:lstStyle/>
            <a:p/>
          </p:txBody>
        </p:sp>
        <p:sp>
          <p:nvSpPr>
            <p:cNvPr id="62" name="rc62"/>
            <p:cNvSpPr/>
            <p:nvPr/>
          </p:nvSpPr>
          <p:spPr>
            <a:xfrm>
              <a:off x="6350200" y="1974675"/>
              <a:ext cx="214223" cy="3075936"/>
            </a:xfrm>
            <a:prstGeom prst="rect">
              <a:avLst/>
            </a:prstGeom>
            <a:solidFill>
              <a:srgbClr val="0058AB">
                <a:alpha val="100000"/>
              </a:srgbClr>
            </a:solidFill>
          </p:spPr>
          <p:txBody>
            <a:bodyPr/>
            <a:lstStyle/>
            <a:p/>
          </p:txBody>
        </p:sp>
        <p:sp>
          <p:nvSpPr>
            <p:cNvPr id="63" name="rc63"/>
            <p:cNvSpPr/>
            <p:nvPr/>
          </p:nvSpPr>
          <p:spPr>
            <a:xfrm>
              <a:off x="6588226" y="2961217"/>
              <a:ext cx="214223" cy="2089394"/>
            </a:xfrm>
            <a:prstGeom prst="rect">
              <a:avLst/>
            </a:prstGeom>
            <a:solidFill>
              <a:srgbClr val="0058AB">
                <a:alpha val="100000"/>
              </a:srgbClr>
            </a:solidFill>
          </p:spPr>
          <p:txBody>
            <a:bodyPr/>
            <a:lstStyle/>
            <a:p/>
          </p:txBody>
        </p:sp>
        <p:sp>
          <p:nvSpPr>
            <p:cNvPr id="64" name="rc64"/>
            <p:cNvSpPr/>
            <p:nvPr/>
          </p:nvSpPr>
          <p:spPr>
            <a:xfrm>
              <a:off x="6826253" y="3012740"/>
              <a:ext cx="214223" cy="2037871"/>
            </a:xfrm>
            <a:prstGeom prst="rect">
              <a:avLst/>
            </a:prstGeom>
            <a:solidFill>
              <a:srgbClr val="0058AB">
                <a:alpha val="100000"/>
              </a:srgbClr>
            </a:solidFill>
          </p:spPr>
          <p:txBody>
            <a:bodyPr/>
            <a:lstStyle/>
            <a:p/>
          </p:txBody>
        </p:sp>
        <p:sp>
          <p:nvSpPr>
            <p:cNvPr id="65" name="rc65"/>
            <p:cNvSpPr/>
            <p:nvPr/>
          </p:nvSpPr>
          <p:spPr>
            <a:xfrm>
              <a:off x="7064279" y="3013831"/>
              <a:ext cx="214223" cy="2036780"/>
            </a:xfrm>
            <a:prstGeom prst="rect">
              <a:avLst/>
            </a:prstGeom>
            <a:solidFill>
              <a:srgbClr val="0058AB">
                <a:alpha val="100000"/>
              </a:srgbClr>
            </a:solidFill>
          </p:spPr>
          <p:txBody>
            <a:bodyPr/>
            <a:lstStyle/>
            <a:p/>
          </p:txBody>
        </p:sp>
        <p:sp>
          <p:nvSpPr>
            <p:cNvPr id="66" name="rc66"/>
            <p:cNvSpPr/>
            <p:nvPr/>
          </p:nvSpPr>
          <p:spPr>
            <a:xfrm>
              <a:off x="7302305" y="3008374"/>
              <a:ext cx="214223" cy="2042237"/>
            </a:xfrm>
            <a:prstGeom prst="rect">
              <a:avLst/>
            </a:prstGeom>
            <a:solidFill>
              <a:srgbClr val="0058AB">
                <a:alpha val="100000"/>
              </a:srgbClr>
            </a:solidFill>
          </p:spPr>
          <p:txBody>
            <a:bodyPr/>
            <a:lstStyle/>
            <a:p/>
          </p:txBody>
        </p:sp>
        <p:sp>
          <p:nvSpPr>
            <p:cNvPr id="67" name="rc67"/>
            <p:cNvSpPr/>
            <p:nvPr/>
          </p:nvSpPr>
          <p:spPr>
            <a:xfrm>
              <a:off x="8492436" y="3474428"/>
              <a:ext cx="214223" cy="1576183"/>
            </a:xfrm>
            <a:prstGeom prst="rect">
              <a:avLst/>
            </a:prstGeom>
            <a:solidFill>
              <a:srgbClr val="69DBFF">
                <a:alpha val="100000"/>
              </a:srgbClr>
            </a:solidFill>
          </p:spPr>
          <p:txBody>
            <a:bodyPr/>
            <a:lstStyle/>
            <a:p/>
          </p:txBody>
        </p:sp>
        <p:sp>
          <p:nvSpPr>
            <p:cNvPr id="68" name="pl68"/>
            <p:cNvSpPr/>
            <p:nvPr/>
          </p:nvSpPr>
          <p:spPr>
            <a:xfrm>
              <a:off x="6219286" y="1898217"/>
              <a:ext cx="2380262" cy="1576197"/>
            </a:xfrm>
            <a:custGeom>
              <a:avLst/>
              <a:pathLst>
                <a:path w="2380262" h="1576197">
                  <a:moveTo>
                    <a:pt x="0" y="0"/>
                  </a:moveTo>
                  <a:lnTo>
                    <a:pt x="238026" y="157619"/>
                  </a:lnTo>
                  <a:lnTo>
                    <a:pt x="476052" y="315239"/>
                  </a:lnTo>
                  <a:lnTo>
                    <a:pt x="714078" y="472859"/>
                  </a:lnTo>
                  <a:lnTo>
                    <a:pt x="952104" y="630478"/>
                  </a:lnTo>
                  <a:lnTo>
                    <a:pt x="1190131" y="788098"/>
                  </a:lnTo>
                  <a:lnTo>
                    <a:pt x="1428157" y="945718"/>
                  </a:lnTo>
                  <a:lnTo>
                    <a:pt x="1666183" y="1103338"/>
                  </a:lnTo>
                  <a:lnTo>
                    <a:pt x="1904209" y="1260957"/>
                  </a:lnTo>
                  <a:lnTo>
                    <a:pt x="2142236" y="1418577"/>
                  </a:lnTo>
                  <a:lnTo>
                    <a:pt x="2380262" y="1576197"/>
                  </a:lnTo>
                </a:path>
              </a:pathLst>
            </a:custGeom>
            <a:ln w="13550" cap="flat">
              <a:solidFill>
                <a:srgbClr val="000000">
                  <a:alpha val="100000"/>
                </a:srgbClr>
              </a:solidFill>
              <a:prstDash val="solid"/>
              <a:round/>
            </a:ln>
          </p:spPr>
          <p:txBody>
            <a:bodyPr/>
            <a:lstStyle/>
            <a:p/>
          </p:txBody>
        </p:sp>
        <p:sp>
          <p:nvSpPr>
            <p:cNvPr id="69" name="pt69"/>
            <p:cNvSpPr/>
            <p:nvPr/>
          </p:nvSpPr>
          <p:spPr>
            <a:xfrm>
              <a:off x="6194460" y="18733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32486" y="20310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70512" y="21886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08538" y="23462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46565" y="25038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84591" y="26614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22617" y="28191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60643" y="29767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8670" y="31343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6696" y="32919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4722" y="34495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15359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2" name="tx82"/>
            <p:cNvSpPr/>
            <p:nvPr/>
          </p:nvSpPr>
          <p:spPr>
            <a:xfrm>
              <a:off x="571671" y="331401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3" name="tx83"/>
            <p:cNvSpPr/>
            <p:nvPr/>
          </p:nvSpPr>
          <p:spPr>
            <a:xfrm>
              <a:off x="571671" y="247442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84" name="tx84"/>
            <p:cNvSpPr/>
            <p:nvPr/>
          </p:nvSpPr>
          <p:spPr>
            <a:xfrm>
              <a:off x="508103" y="163483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85" name="tx85"/>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93168" y="5900002"/>
              <a:ext cx="201456" cy="201456"/>
            </a:xfrm>
            <a:prstGeom prst="rect">
              <a:avLst/>
            </a:prstGeom>
            <a:solidFill>
              <a:srgbClr val="0058AB">
                <a:alpha val="100000"/>
              </a:srgbClr>
            </a:solidFill>
          </p:spPr>
          <p:txBody>
            <a:bodyPr/>
            <a:lstStyle/>
            <a:p/>
          </p:txBody>
        </p:sp>
        <p:sp>
          <p:nvSpPr>
            <p:cNvPr id="115" name="rc115"/>
            <p:cNvSpPr/>
            <p:nvPr/>
          </p:nvSpPr>
          <p:spPr>
            <a:xfrm>
              <a:off x="4595254" y="5900002"/>
              <a:ext cx="201456" cy="201456"/>
            </a:xfrm>
            <a:prstGeom prst="rect">
              <a:avLst/>
            </a:prstGeom>
            <a:solidFill>
              <a:srgbClr val="69DBFF">
                <a:alpha val="100000"/>
              </a:srgbClr>
            </a:solidFill>
          </p:spPr>
          <p:txBody>
            <a:bodyPr/>
            <a:lstStyle/>
            <a:p/>
          </p:txBody>
        </p:sp>
        <p:sp>
          <p:nvSpPr>
            <p:cNvPr id="116" name="tx116"/>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823408" y="1330710"/>
              <a:ext cx="64114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United States</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14% lower than (ie. the country had achieved)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14% below the annual IA2030 goal, positioning the programme to reach, and potentially exceed the 2030 goal if current progress continues.</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9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516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14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764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704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328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952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66999"/>
              <a:ext cx="239888" cy="1241022"/>
            </a:xfrm>
            <a:prstGeom prst="rect">
              <a:avLst/>
            </a:prstGeom>
            <a:solidFill>
              <a:srgbClr val="80BD41">
                <a:alpha val="100000"/>
              </a:srgbClr>
            </a:solidFill>
          </p:spPr>
          <p:txBody>
            <a:bodyPr/>
            <a:lstStyle/>
            <a:p/>
          </p:txBody>
        </p:sp>
        <p:sp>
          <p:nvSpPr>
            <p:cNvPr id="25" name="rc25"/>
            <p:cNvSpPr/>
            <p:nvPr/>
          </p:nvSpPr>
          <p:spPr>
            <a:xfrm>
              <a:off x="1296273" y="3054463"/>
              <a:ext cx="239888" cy="12535"/>
            </a:xfrm>
            <a:prstGeom prst="rect">
              <a:avLst/>
            </a:prstGeom>
            <a:solidFill>
              <a:srgbClr val="1CABE2">
                <a:alpha val="100000"/>
              </a:srgbClr>
            </a:solidFill>
          </p:spPr>
          <p:txBody>
            <a:bodyPr/>
            <a:lstStyle/>
            <a:p/>
          </p:txBody>
        </p:sp>
        <p:sp>
          <p:nvSpPr>
            <p:cNvPr id="26" name="rc26"/>
            <p:cNvSpPr/>
            <p:nvPr/>
          </p:nvSpPr>
          <p:spPr>
            <a:xfrm>
              <a:off x="1562816" y="3087408"/>
              <a:ext cx="239888" cy="1220613"/>
            </a:xfrm>
            <a:prstGeom prst="rect">
              <a:avLst/>
            </a:prstGeom>
            <a:solidFill>
              <a:srgbClr val="80BD41">
                <a:alpha val="100000"/>
              </a:srgbClr>
            </a:solidFill>
          </p:spPr>
          <p:txBody>
            <a:bodyPr/>
            <a:lstStyle/>
            <a:p/>
          </p:txBody>
        </p:sp>
        <p:sp>
          <p:nvSpPr>
            <p:cNvPr id="27" name="rc27"/>
            <p:cNvSpPr/>
            <p:nvPr/>
          </p:nvSpPr>
          <p:spPr>
            <a:xfrm>
              <a:off x="1562816" y="3062497"/>
              <a:ext cx="239888" cy="24910"/>
            </a:xfrm>
            <a:prstGeom prst="rect">
              <a:avLst/>
            </a:prstGeom>
            <a:solidFill>
              <a:srgbClr val="1CABE2">
                <a:alpha val="100000"/>
              </a:srgbClr>
            </a:solidFill>
          </p:spPr>
          <p:txBody>
            <a:bodyPr/>
            <a:lstStyle/>
            <a:p/>
          </p:txBody>
        </p:sp>
        <p:sp>
          <p:nvSpPr>
            <p:cNvPr id="28" name="rc28"/>
            <p:cNvSpPr/>
            <p:nvPr/>
          </p:nvSpPr>
          <p:spPr>
            <a:xfrm>
              <a:off x="1829360" y="3101680"/>
              <a:ext cx="239888" cy="1206341"/>
            </a:xfrm>
            <a:prstGeom prst="rect">
              <a:avLst/>
            </a:prstGeom>
            <a:solidFill>
              <a:srgbClr val="80BD41">
                <a:alpha val="100000"/>
              </a:srgbClr>
            </a:solidFill>
          </p:spPr>
          <p:txBody>
            <a:bodyPr/>
            <a:lstStyle/>
            <a:p/>
          </p:txBody>
        </p:sp>
        <p:sp>
          <p:nvSpPr>
            <p:cNvPr id="29" name="rc29"/>
            <p:cNvSpPr/>
            <p:nvPr/>
          </p:nvSpPr>
          <p:spPr>
            <a:xfrm>
              <a:off x="1829360" y="3064370"/>
              <a:ext cx="239888" cy="37309"/>
            </a:xfrm>
            <a:prstGeom prst="rect">
              <a:avLst/>
            </a:prstGeom>
            <a:solidFill>
              <a:srgbClr val="1CABE2">
                <a:alpha val="100000"/>
              </a:srgbClr>
            </a:solidFill>
          </p:spPr>
          <p:txBody>
            <a:bodyPr/>
            <a:lstStyle/>
            <a:p/>
          </p:txBody>
        </p:sp>
        <p:sp>
          <p:nvSpPr>
            <p:cNvPr id="30" name="rc30"/>
            <p:cNvSpPr/>
            <p:nvPr/>
          </p:nvSpPr>
          <p:spPr>
            <a:xfrm>
              <a:off x="2095903" y="3058449"/>
              <a:ext cx="239888" cy="1249572"/>
            </a:xfrm>
            <a:prstGeom prst="rect">
              <a:avLst/>
            </a:prstGeom>
            <a:solidFill>
              <a:srgbClr val="80BD41">
                <a:alpha val="100000"/>
              </a:srgbClr>
            </a:solidFill>
          </p:spPr>
          <p:txBody>
            <a:bodyPr/>
            <a:lstStyle/>
            <a:p/>
          </p:txBody>
        </p:sp>
        <p:sp>
          <p:nvSpPr>
            <p:cNvPr id="31" name="rc31"/>
            <p:cNvSpPr/>
            <p:nvPr/>
          </p:nvSpPr>
          <p:spPr>
            <a:xfrm>
              <a:off x="2095903" y="3045827"/>
              <a:ext cx="239888" cy="12622"/>
            </a:xfrm>
            <a:prstGeom prst="rect">
              <a:avLst/>
            </a:prstGeom>
            <a:solidFill>
              <a:srgbClr val="1CABE2">
                <a:alpha val="100000"/>
              </a:srgbClr>
            </a:solidFill>
          </p:spPr>
          <p:txBody>
            <a:bodyPr/>
            <a:lstStyle/>
            <a:p/>
          </p:txBody>
        </p:sp>
        <p:sp>
          <p:nvSpPr>
            <p:cNvPr id="32" name="rc32"/>
            <p:cNvSpPr/>
            <p:nvPr/>
          </p:nvSpPr>
          <p:spPr>
            <a:xfrm>
              <a:off x="2362446" y="3048544"/>
              <a:ext cx="239888" cy="1259476"/>
            </a:xfrm>
            <a:prstGeom prst="rect">
              <a:avLst/>
            </a:prstGeom>
            <a:solidFill>
              <a:srgbClr val="80BD41">
                <a:alpha val="100000"/>
              </a:srgbClr>
            </a:solidFill>
          </p:spPr>
          <p:txBody>
            <a:bodyPr/>
            <a:lstStyle/>
            <a:p/>
          </p:txBody>
        </p:sp>
        <p:sp>
          <p:nvSpPr>
            <p:cNvPr id="33" name="rc33"/>
            <p:cNvSpPr/>
            <p:nvPr/>
          </p:nvSpPr>
          <p:spPr>
            <a:xfrm>
              <a:off x="2362446" y="3035822"/>
              <a:ext cx="239888" cy="12722"/>
            </a:xfrm>
            <a:prstGeom prst="rect">
              <a:avLst/>
            </a:prstGeom>
            <a:solidFill>
              <a:srgbClr val="1CABE2">
                <a:alpha val="100000"/>
              </a:srgbClr>
            </a:solidFill>
          </p:spPr>
          <p:txBody>
            <a:bodyPr/>
            <a:lstStyle/>
            <a:p/>
          </p:txBody>
        </p:sp>
        <p:sp>
          <p:nvSpPr>
            <p:cNvPr id="34" name="rc34"/>
            <p:cNvSpPr/>
            <p:nvPr/>
          </p:nvSpPr>
          <p:spPr>
            <a:xfrm>
              <a:off x="2628989" y="3035850"/>
              <a:ext cx="239888" cy="1272171"/>
            </a:xfrm>
            <a:prstGeom prst="rect">
              <a:avLst/>
            </a:prstGeom>
            <a:solidFill>
              <a:srgbClr val="80BD41">
                <a:alpha val="100000"/>
              </a:srgbClr>
            </a:solidFill>
          </p:spPr>
          <p:txBody>
            <a:bodyPr/>
            <a:lstStyle/>
            <a:p/>
          </p:txBody>
        </p:sp>
        <p:sp>
          <p:nvSpPr>
            <p:cNvPr id="35" name="rc35"/>
            <p:cNvSpPr/>
            <p:nvPr/>
          </p:nvSpPr>
          <p:spPr>
            <a:xfrm>
              <a:off x="2628989" y="3023000"/>
              <a:ext cx="239888" cy="12850"/>
            </a:xfrm>
            <a:prstGeom prst="rect">
              <a:avLst/>
            </a:prstGeom>
            <a:solidFill>
              <a:srgbClr val="1CABE2">
                <a:alpha val="100000"/>
              </a:srgbClr>
            </a:solidFill>
          </p:spPr>
          <p:txBody>
            <a:bodyPr/>
            <a:lstStyle/>
            <a:p/>
          </p:txBody>
        </p:sp>
        <p:sp>
          <p:nvSpPr>
            <p:cNvPr id="36" name="rc36"/>
            <p:cNvSpPr/>
            <p:nvPr/>
          </p:nvSpPr>
          <p:spPr>
            <a:xfrm>
              <a:off x="2895532" y="2996896"/>
              <a:ext cx="239888" cy="1311125"/>
            </a:xfrm>
            <a:prstGeom prst="rect">
              <a:avLst/>
            </a:prstGeom>
            <a:solidFill>
              <a:srgbClr val="80BD41">
                <a:alpha val="100000"/>
              </a:srgbClr>
            </a:solidFill>
          </p:spPr>
          <p:txBody>
            <a:bodyPr/>
            <a:lstStyle/>
            <a:p/>
          </p:txBody>
        </p:sp>
        <p:sp>
          <p:nvSpPr>
            <p:cNvPr id="37" name="rc37"/>
            <p:cNvSpPr/>
            <p:nvPr/>
          </p:nvSpPr>
          <p:spPr>
            <a:xfrm>
              <a:off x="2895532" y="2983652"/>
              <a:ext cx="239888" cy="13243"/>
            </a:xfrm>
            <a:prstGeom prst="rect">
              <a:avLst/>
            </a:prstGeom>
            <a:solidFill>
              <a:srgbClr val="1CABE2">
                <a:alpha val="100000"/>
              </a:srgbClr>
            </a:solidFill>
          </p:spPr>
          <p:txBody>
            <a:bodyPr/>
            <a:lstStyle/>
            <a:p/>
          </p:txBody>
        </p:sp>
        <p:sp>
          <p:nvSpPr>
            <p:cNvPr id="38" name="rc38"/>
            <p:cNvSpPr/>
            <p:nvPr/>
          </p:nvSpPr>
          <p:spPr>
            <a:xfrm>
              <a:off x="3162075" y="2980222"/>
              <a:ext cx="239888" cy="1327799"/>
            </a:xfrm>
            <a:prstGeom prst="rect">
              <a:avLst/>
            </a:prstGeom>
            <a:solidFill>
              <a:srgbClr val="80BD41">
                <a:alpha val="100000"/>
              </a:srgbClr>
            </a:solidFill>
          </p:spPr>
          <p:txBody>
            <a:bodyPr/>
            <a:lstStyle/>
            <a:p/>
          </p:txBody>
        </p:sp>
        <p:sp>
          <p:nvSpPr>
            <p:cNvPr id="39" name="rc39"/>
            <p:cNvSpPr/>
            <p:nvPr/>
          </p:nvSpPr>
          <p:spPr>
            <a:xfrm>
              <a:off x="3162075" y="2966810"/>
              <a:ext cx="239888" cy="13412"/>
            </a:xfrm>
            <a:prstGeom prst="rect">
              <a:avLst/>
            </a:prstGeom>
            <a:solidFill>
              <a:srgbClr val="1CABE2">
                <a:alpha val="100000"/>
              </a:srgbClr>
            </a:solidFill>
          </p:spPr>
          <p:txBody>
            <a:bodyPr/>
            <a:lstStyle/>
            <a:p/>
          </p:txBody>
        </p:sp>
        <p:sp>
          <p:nvSpPr>
            <p:cNvPr id="40" name="rc40"/>
            <p:cNvSpPr/>
            <p:nvPr/>
          </p:nvSpPr>
          <p:spPr>
            <a:xfrm>
              <a:off x="3428618" y="2995209"/>
              <a:ext cx="239888" cy="1312812"/>
            </a:xfrm>
            <a:prstGeom prst="rect">
              <a:avLst/>
            </a:prstGeom>
            <a:solidFill>
              <a:srgbClr val="80BD41">
                <a:alpha val="100000"/>
              </a:srgbClr>
            </a:solidFill>
          </p:spPr>
          <p:txBody>
            <a:bodyPr/>
            <a:lstStyle/>
            <a:p/>
          </p:txBody>
        </p:sp>
        <p:sp>
          <p:nvSpPr>
            <p:cNvPr id="41" name="rc41"/>
            <p:cNvSpPr/>
            <p:nvPr/>
          </p:nvSpPr>
          <p:spPr>
            <a:xfrm>
              <a:off x="3428618" y="2981948"/>
              <a:ext cx="239888" cy="13260"/>
            </a:xfrm>
            <a:prstGeom prst="rect">
              <a:avLst/>
            </a:prstGeom>
            <a:solidFill>
              <a:srgbClr val="1CABE2">
                <a:alpha val="100000"/>
              </a:srgbClr>
            </a:solidFill>
          </p:spPr>
          <p:txBody>
            <a:bodyPr/>
            <a:lstStyle/>
            <a:p/>
          </p:txBody>
        </p:sp>
        <p:sp>
          <p:nvSpPr>
            <p:cNvPr id="42" name="rc42"/>
            <p:cNvSpPr/>
            <p:nvPr/>
          </p:nvSpPr>
          <p:spPr>
            <a:xfrm>
              <a:off x="3695161" y="3037697"/>
              <a:ext cx="239888" cy="1270323"/>
            </a:xfrm>
            <a:prstGeom prst="rect">
              <a:avLst/>
            </a:prstGeom>
            <a:solidFill>
              <a:srgbClr val="80BD41">
                <a:alpha val="100000"/>
              </a:srgbClr>
            </a:solidFill>
          </p:spPr>
          <p:txBody>
            <a:bodyPr/>
            <a:lstStyle/>
            <a:p/>
          </p:txBody>
        </p:sp>
        <p:sp>
          <p:nvSpPr>
            <p:cNvPr id="43" name="rc43"/>
            <p:cNvSpPr/>
            <p:nvPr/>
          </p:nvSpPr>
          <p:spPr>
            <a:xfrm>
              <a:off x="3695161" y="3011772"/>
              <a:ext cx="239888" cy="25924"/>
            </a:xfrm>
            <a:prstGeom prst="rect">
              <a:avLst/>
            </a:prstGeom>
            <a:solidFill>
              <a:srgbClr val="1CABE2">
                <a:alpha val="100000"/>
              </a:srgbClr>
            </a:solidFill>
          </p:spPr>
          <p:txBody>
            <a:bodyPr/>
            <a:lstStyle/>
            <a:p/>
          </p:txBody>
        </p:sp>
        <p:sp>
          <p:nvSpPr>
            <p:cNvPr id="44" name="rc44"/>
            <p:cNvSpPr/>
            <p:nvPr/>
          </p:nvSpPr>
          <p:spPr>
            <a:xfrm>
              <a:off x="3961705" y="3071528"/>
              <a:ext cx="239888" cy="1236492"/>
            </a:xfrm>
            <a:prstGeom prst="rect">
              <a:avLst/>
            </a:prstGeom>
            <a:solidFill>
              <a:srgbClr val="80BD41">
                <a:alpha val="100000"/>
              </a:srgbClr>
            </a:solidFill>
          </p:spPr>
          <p:txBody>
            <a:bodyPr/>
            <a:lstStyle/>
            <a:p/>
          </p:txBody>
        </p:sp>
        <p:sp>
          <p:nvSpPr>
            <p:cNvPr id="45" name="rc45"/>
            <p:cNvSpPr/>
            <p:nvPr/>
          </p:nvSpPr>
          <p:spPr>
            <a:xfrm>
              <a:off x="3961705" y="3046294"/>
              <a:ext cx="239888" cy="25234"/>
            </a:xfrm>
            <a:prstGeom prst="rect">
              <a:avLst/>
            </a:prstGeom>
            <a:solidFill>
              <a:srgbClr val="1CABE2">
                <a:alpha val="100000"/>
              </a:srgbClr>
            </a:solidFill>
          </p:spPr>
          <p:txBody>
            <a:bodyPr/>
            <a:lstStyle/>
            <a:p/>
          </p:txBody>
        </p:sp>
        <p:sp>
          <p:nvSpPr>
            <p:cNvPr id="46" name="rc46"/>
            <p:cNvSpPr/>
            <p:nvPr/>
          </p:nvSpPr>
          <p:spPr>
            <a:xfrm>
              <a:off x="4228248" y="3082687"/>
              <a:ext cx="239888" cy="1225334"/>
            </a:xfrm>
            <a:prstGeom prst="rect">
              <a:avLst/>
            </a:prstGeom>
            <a:solidFill>
              <a:srgbClr val="80BD41">
                <a:alpha val="100000"/>
              </a:srgbClr>
            </a:solidFill>
          </p:spPr>
          <p:txBody>
            <a:bodyPr/>
            <a:lstStyle/>
            <a:p/>
          </p:txBody>
        </p:sp>
        <p:sp>
          <p:nvSpPr>
            <p:cNvPr id="47" name="rc47"/>
            <p:cNvSpPr/>
            <p:nvPr/>
          </p:nvSpPr>
          <p:spPr>
            <a:xfrm>
              <a:off x="4228248" y="3057680"/>
              <a:ext cx="239888" cy="25006"/>
            </a:xfrm>
            <a:prstGeom prst="rect">
              <a:avLst/>
            </a:prstGeom>
            <a:solidFill>
              <a:srgbClr val="1CABE2">
                <a:alpha val="100000"/>
              </a:srgbClr>
            </a:solidFill>
          </p:spPr>
          <p:txBody>
            <a:bodyPr/>
            <a:lstStyle/>
            <a:p/>
          </p:txBody>
        </p:sp>
        <p:sp>
          <p:nvSpPr>
            <p:cNvPr id="48" name="rc48"/>
            <p:cNvSpPr/>
            <p:nvPr/>
          </p:nvSpPr>
          <p:spPr>
            <a:xfrm>
              <a:off x="4494791" y="3095120"/>
              <a:ext cx="239888" cy="1212901"/>
            </a:xfrm>
            <a:prstGeom prst="rect">
              <a:avLst/>
            </a:prstGeom>
            <a:solidFill>
              <a:srgbClr val="80BD41">
                <a:alpha val="100000"/>
              </a:srgbClr>
            </a:solidFill>
          </p:spPr>
          <p:txBody>
            <a:bodyPr/>
            <a:lstStyle/>
            <a:p/>
          </p:txBody>
        </p:sp>
        <p:sp>
          <p:nvSpPr>
            <p:cNvPr id="49" name="rc49"/>
            <p:cNvSpPr/>
            <p:nvPr/>
          </p:nvSpPr>
          <p:spPr>
            <a:xfrm>
              <a:off x="4494791" y="3057607"/>
              <a:ext cx="239888" cy="37512"/>
            </a:xfrm>
            <a:prstGeom prst="rect">
              <a:avLst/>
            </a:prstGeom>
            <a:solidFill>
              <a:srgbClr val="1CABE2">
                <a:alpha val="100000"/>
              </a:srgbClr>
            </a:solidFill>
          </p:spPr>
          <p:txBody>
            <a:bodyPr/>
            <a:lstStyle/>
            <a:p/>
          </p:txBody>
        </p:sp>
        <p:sp>
          <p:nvSpPr>
            <p:cNvPr id="50" name="rc50"/>
            <p:cNvSpPr/>
            <p:nvPr/>
          </p:nvSpPr>
          <p:spPr>
            <a:xfrm>
              <a:off x="4761334" y="3086176"/>
              <a:ext cx="239888" cy="1221845"/>
            </a:xfrm>
            <a:prstGeom prst="rect">
              <a:avLst/>
            </a:prstGeom>
            <a:solidFill>
              <a:srgbClr val="80BD41">
                <a:alpha val="100000"/>
              </a:srgbClr>
            </a:solidFill>
          </p:spPr>
          <p:txBody>
            <a:bodyPr/>
            <a:lstStyle/>
            <a:p/>
          </p:txBody>
        </p:sp>
        <p:sp>
          <p:nvSpPr>
            <p:cNvPr id="51" name="rc51"/>
            <p:cNvSpPr/>
            <p:nvPr/>
          </p:nvSpPr>
          <p:spPr>
            <a:xfrm>
              <a:off x="4761334" y="3061240"/>
              <a:ext cx="239888" cy="24935"/>
            </a:xfrm>
            <a:prstGeom prst="rect">
              <a:avLst/>
            </a:prstGeom>
            <a:solidFill>
              <a:srgbClr val="1CABE2">
                <a:alpha val="100000"/>
              </a:srgbClr>
            </a:solidFill>
          </p:spPr>
          <p:txBody>
            <a:bodyPr/>
            <a:lstStyle/>
            <a:p/>
          </p:txBody>
        </p:sp>
        <p:sp>
          <p:nvSpPr>
            <p:cNvPr id="52" name="rc52"/>
            <p:cNvSpPr/>
            <p:nvPr/>
          </p:nvSpPr>
          <p:spPr>
            <a:xfrm>
              <a:off x="5027877" y="3069468"/>
              <a:ext cx="239888" cy="1238553"/>
            </a:xfrm>
            <a:prstGeom prst="rect">
              <a:avLst/>
            </a:prstGeom>
            <a:solidFill>
              <a:srgbClr val="80BD41">
                <a:alpha val="100000"/>
              </a:srgbClr>
            </a:solidFill>
          </p:spPr>
          <p:txBody>
            <a:bodyPr/>
            <a:lstStyle/>
            <a:p/>
          </p:txBody>
        </p:sp>
        <p:sp>
          <p:nvSpPr>
            <p:cNvPr id="53" name="rc53"/>
            <p:cNvSpPr/>
            <p:nvPr/>
          </p:nvSpPr>
          <p:spPr>
            <a:xfrm>
              <a:off x="5027877" y="3044191"/>
              <a:ext cx="239888" cy="25276"/>
            </a:xfrm>
            <a:prstGeom prst="rect">
              <a:avLst/>
            </a:prstGeom>
            <a:solidFill>
              <a:srgbClr val="1CABE2">
                <a:alpha val="100000"/>
              </a:srgbClr>
            </a:solidFill>
          </p:spPr>
          <p:txBody>
            <a:bodyPr/>
            <a:lstStyle/>
            <a:p/>
          </p:txBody>
        </p:sp>
        <p:sp>
          <p:nvSpPr>
            <p:cNvPr id="54" name="rc54"/>
            <p:cNvSpPr/>
            <p:nvPr/>
          </p:nvSpPr>
          <p:spPr>
            <a:xfrm>
              <a:off x="5294420" y="3070175"/>
              <a:ext cx="239888" cy="1237845"/>
            </a:xfrm>
            <a:prstGeom prst="rect">
              <a:avLst/>
            </a:prstGeom>
            <a:solidFill>
              <a:srgbClr val="80BD41">
                <a:alpha val="100000"/>
              </a:srgbClr>
            </a:solidFill>
          </p:spPr>
          <p:txBody>
            <a:bodyPr/>
            <a:lstStyle/>
            <a:p/>
          </p:txBody>
        </p:sp>
        <p:sp>
          <p:nvSpPr>
            <p:cNvPr id="55" name="rc55"/>
            <p:cNvSpPr/>
            <p:nvPr/>
          </p:nvSpPr>
          <p:spPr>
            <a:xfrm>
              <a:off x="5294420" y="3044913"/>
              <a:ext cx="239888" cy="25262"/>
            </a:xfrm>
            <a:prstGeom prst="rect">
              <a:avLst/>
            </a:prstGeom>
            <a:solidFill>
              <a:srgbClr val="1CABE2">
                <a:alpha val="100000"/>
              </a:srgbClr>
            </a:solidFill>
          </p:spPr>
          <p:txBody>
            <a:bodyPr/>
            <a:lstStyle/>
            <a:p/>
          </p:txBody>
        </p:sp>
        <p:sp>
          <p:nvSpPr>
            <p:cNvPr id="56" name="rc56"/>
            <p:cNvSpPr/>
            <p:nvPr/>
          </p:nvSpPr>
          <p:spPr>
            <a:xfrm>
              <a:off x="5560963" y="3079272"/>
              <a:ext cx="239888" cy="1228749"/>
            </a:xfrm>
            <a:prstGeom prst="rect">
              <a:avLst/>
            </a:prstGeom>
            <a:solidFill>
              <a:srgbClr val="80BD41">
                <a:alpha val="100000"/>
              </a:srgbClr>
            </a:solidFill>
          </p:spPr>
          <p:txBody>
            <a:bodyPr/>
            <a:lstStyle/>
            <a:p/>
          </p:txBody>
        </p:sp>
        <p:sp>
          <p:nvSpPr>
            <p:cNvPr id="57" name="rc57"/>
            <p:cNvSpPr/>
            <p:nvPr/>
          </p:nvSpPr>
          <p:spPr>
            <a:xfrm>
              <a:off x="5560963" y="3054195"/>
              <a:ext cx="239888" cy="25076"/>
            </a:xfrm>
            <a:prstGeom prst="rect">
              <a:avLst/>
            </a:prstGeom>
            <a:solidFill>
              <a:srgbClr val="1CABE2">
                <a:alpha val="100000"/>
              </a:srgbClr>
            </a:solidFill>
          </p:spPr>
          <p:txBody>
            <a:bodyPr/>
            <a:lstStyle/>
            <a:p/>
          </p:txBody>
        </p:sp>
        <p:sp>
          <p:nvSpPr>
            <p:cNvPr id="58" name="rc58"/>
            <p:cNvSpPr/>
            <p:nvPr/>
          </p:nvSpPr>
          <p:spPr>
            <a:xfrm>
              <a:off x="5827506" y="3116402"/>
              <a:ext cx="239888" cy="1191618"/>
            </a:xfrm>
            <a:prstGeom prst="rect">
              <a:avLst/>
            </a:prstGeom>
            <a:solidFill>
              <a:srgbClr val="80BD41">
                <a:alpha val="100000"/>
              </a:srgbClr>
            </a:solidFill>
          </p:spPr>
          <p:txBody>
            <a:bodyPr/>
            <a:lstStyle/>
            <a:p/>
          </p:txBody>
        </p:sp>
        <p:sp>
          <p:nvSpPr>
            <p:cNvPr id="59" name="rc59"/>
            <p:cNvSpPr/>
            <p:nvPr/>
          </p:nvSpPr>
          <p:spPr>
            <a:xfrm>
              <a:off x="5827506" y="3079548"/>
              <a:ext cx="239888" cy="36854"/>
            </a:xfrm>
            <a:prstGeom prst="rect">
              <a:avLst/>
            </a:prstGeom>
            <a:solidFill>
              <a:srgbClr val="1CABE2">
                <a:alpha val="100000"/>
              </a:srgbClr>
            </a:solidFill>
          </p:spPr>
          <p:txBody>
            <a:bodyPr/>
            <a:lstStyle/>
            <a:p/>
          </p:txBody>
        </p:sp>
        <p:sp>
          <p:nvSpPr>
            <p:cNvPr id="60" name="rc60"/>
            <p:cNvSpPr/>
            <p:nvPr/>
          </p:nvSpPr>
          <p:spPr>
            <a:xfrm>
              <a:off x="6094049" y="3133611"/>
              <a:ext cx="239888" cy="1174410"/>
            </a:xfrm>
            <a:prstGeom prst="rect">
              <a:avLst/>
            </a:prstGeom>
            <a:solidFill>
              <a:srgbClr val="80BD41">
                <a:alpha val="100000"/>
              </a:srgbClr>
            </a:solidFill>
          </p:spPr>
          <p:txBody>
            <a:bodyPr/>
            <a:lstStyle/>
            <a:p/>
          </p:txBody>
        </p:sp>
        <p:sp>
          <p:nvSpPr>
            <p:cNvPr id="61" name="rc61"/>
            <p:cNvSpPr/>
            <p:nvPr/>
          </p:nvSpPr>
          <p:spPr>
            <a:xfrm>
              <a:off x="6094049" y="3097288"/>
              <a:ext cx="239888" cy="36322"/>
            </a:xfrm>
            <a:prstGeom prst="rect">
              <a:avLst/>
            </a:prstGeom>
            <a:solidFill>
              <a:srgbClr val="1CABE2">
                <a:alpha val="100000"/>
              </a:srgbClr>
            </a:solidFill>
          </p:spPr>
          <p:txBody>
            <a:bodyPr/>
            <a:lstStyle/>
            <a:p/>
          </p:txBody>
        </p:sp>
        <p:sp>
          <p:nvSpPr>
            <p:cNvPr id="62" name="rc62"/>
            <p:cNvSpPr/>
            <p:nvPr/>
          </p:nvSpPr>
          <p:spPr>
            <a:xfrm>
              <a:off x="6360593" y="3146926"/>
              <a:ext cx="239888" cy="1161095"/>
            </a:xfrm>
            <a:prstGeom prst="rect">
              <a:avLst/>
            </a:prstGeom>
            <a:solidFill>
              <a:srgbClr val="80BD41">
                <a:alpha val="100000"/>
              </a:srgbClr>
            </a:solidFill>
          </p:spPr>
          <p:txBody>
            <a:bodyPr/>
            <a:lstStyle/>
            <a:p/>
          </p:txBody>
        </p:sp>
        <p:sp>
          <p:nvSpPr>
            <p:cNvPr id="63" name="rc63"/>
            <p:cNvSpPr/>
            <p:nvPr/>
          </p:nvSpPr>
          <p:spPr>
            <a:xfrm>
              <a:off x="6360593" y="3111015"/>
              <a:ext cx="239888" cy="35910"/>
            </a:xfrm>
            <a:prstGeom prst="rect">
              <a:avLst/>
            </a:prstGeom>
            <a:solidFill>
              <a:srgbClr val="1CABE2">
                <a:alpha val="100000"/>
              </a:srgbClr>
            </a:solidFill>
          </p:spPr>
          <p:txBody>
            <a:bodyPr/>
            <a:lstStyle/>
            <a:p/>
          </p:txBody>
        </p:sp>
        <p:sp>
          <p:nvSpPr>
            <p:cNvPr id="64" name="rc64"/>
            <p:cNvSpPr/>
            <p:nvPr/>
          </p:nvSpPr>
          <p:spPr>
            <a:xfrm>
              <a:off x="6627136" y="3186887"/>
              <a:ext cx="239888" cy="1121134"/>
            </a:xfrm>
            <a:prstGeom prst="rect">
              <a:avLst/>
            </a:prstGeom>
            <a:solidFill>
              <a:srgbClr val="80BD41">
                <a:alpha val="100000"/>
              </a:srgbClr>
            </a:solidFill>
          </p:spPr>
          <p:txBody>
            <a:bodyPr/>
            <a:lstStyle/>
            <a:p/>
          </p:txBody>
        </p:sp>
        <p:sp>
          <p:nvSpPr>
            <p:cNvPr id="65" name="rc65"/>
            <p:cNvSpPr/>
            <p:nvPr/>
          </p:nvSpPr>
          <p:spPr>
            <a:xfrm>
              <a:off x="6627136" y="3152213"/>
              <a:ext cx="239888" cy="34674"/>
            </a:xfrm>
            <a:prstGeom prst="rect">
              <a:avLst/>
            </a:prstGeom>
            <a:solidFill>
              <a:srgbClr val="1CABE2">
                <a:alpha val="100000"/>
              </a:srgbClr>
            </a:solidFill>
          </p:spPr>
          <p:txBody>
            <a:bodyPr/>
            <a:lstStyle/>
            <a:p/>
          </p:txBody>
        </p:sp>
        <p:sp>
          <p:nvSpPr>
            <p:cNvPr id="66" name="rc66"/>
            <p:cNvSpPr/>
            <p:nvPr/>
          </p:nvSpPr>
          <p:spPr>
            <a:xfrm>
              <a:off x="6893679" y="3175086"/>
              <a:ext cx="239888" cy="1132935"/>
            </a:xfrm>
            <a:prstGeom prst="rect">
              <a:avLst/>
            </a:prstGeom>
            <a:solidFill>
              <a:srgbClr val="80BD41">
                <a:alpha val="100000"/>
              </a:srgbClr>
            </a:solidFill>
          </p:spPr>
          <p:txBody>
            <a:bodyPr/>
            <a:lstStyle/>
            <a:p/>
          </p:txBody>
        </p:sp>
        <p:sp>
          <p:nvSpPr>
            <p:cNvPr id="67" name="rc67"/>
            <p:cNvSpPr/>
            <p:nvPr/>
          </p:nvSpPr>
          <p:spPr>
            <a:xfrm>
              <a:off x="6893679" y="3140047"/>
              <a:ext cx="239888" cy="35039"/>
            </a:xfrm>
            <a:prstGeom prst="rect">
              <a:avLst/>
            </a:prstGeom>
            <a:solidFill>
              <a:srgbClr val="1CABE2">
                <a:alpha val="100000"/>
              </a:srgbClr>
            </a:solidFill>
          </p:spPr>
          <p:txBody>
            <a:bodyPr/>
            <a:lstStyle/>
            <a:p/>
          </p:txBody>
        </p:sp>
        <p:sp>
          <p:nvSpPr>
            <p:cNvPr id="68" name="rc68"/>
            <p:cNvSpPr/>
            <p:nvPr/>
          </p:nvSpPr>
          <p:spPr>
            <a:xfrm>
              <a:off x="7160222" y="3141762"/>
              <a:ext cx="239888" cy="1166259"/>
            </a:xfrm>
            <a:prstGeom prst="rect">
              <a:avLst/>
            </a:prstGeom>
            <a:solidFill>
              <a:srgbClr val="80BD41">
                <a:alpha val="100000"/>
              </a:srgbClr>
            </a:solidFill>
          </p:spPr>
          <p:txBody>
            <a:bodyPr/>
            <a:lstStyle/>
            <a:p/>
          </p:txBody>
        </p:sp>
        <p:sp>
          <p:nvSpPr>
            <p:cNvPr id="69" name="rc69"/>
            <p:cNvSpPr/>
            <p:nvPr/>
          </p:nvSpPr>
          <p:spPr>
            <a:xfrm>
              <a:off x="7160222" y="3117961"/>
              <a:ext cx="239888" cy="23801"/>
            </a:xfrm>
            <a:prstGeom prst="rect">
              <a:avLst/>
            </a:prstGeom>
            <a:solidFill>
              <a:srgbClr val="1CABE2">
                <a:alpha val="100000"/>
              </a:srgbClr>
            </a:solidFill>
          </p:spPr>
          <p:txBody>
            <a:bodyPr/>
            <a:lstStyle/>
            <a:p/>
          </p:txBody>
        </p:sp>
        <p:sp>
          <p:nvSpPr>
            <p:cNvPr id="70" name="rc70"/>
            <p:cNvSpPr/>
            <p:nvPr/>
          </p:nvSpPr>
          <p:spPr>
            <a:xfrm>
              <a:off x="7426765" y="3170529"/>
              <a:ext cx="239888" cy="1137492"/>
            </a:xfrm>
            <a:prstGeom prst="rect">
              <a:avLst/>
            </a:prstGeom>
            <a:solidFill>
              <a:srgbClr val="80BD41">
                <a:alpha val="100000"/>
              </a:srgbClr>
            </a:solidFill>
          </p:spPr>
          <p:txBody>
            <a:bodyPr/>
            <a:lstStyle/>
            <a:p/>
          </p:txBody>
        </p:sp>
        <p:sp>
          <p:nvSpPr>
            <p:cNvPr id="71" name="rc71"/>
            <p:cNvSpPr/>
            <p:nvPr/>
          </p:nvSpPr>
          <p:spPr>
            <a:xfrm>
              <a:off x="7426765" y="3147315"/>
              <a:ext cx="239888" cy="23214"/>
            </a:xfrm>
            <a:prstGeom prst="rect">
              <a:avLst/>
            </a:prstGeom>
            <a:solidFill>
              <a:srgbClr val="1CABE2">
                <a:alpha val="100000"/>
              </a:srgbClr>
            </a:solidFill>
          </p:spPr>
          <p:txBody>
            <a:bodyPr/>
            <a:lstStyle/>
            <a:p/>
          </p:txBody>
        </p:sp>
        <p:sp>
          <p:nvSpPr>
            <p:cNvPr id="72" name="rc72"/>
            <p:cNvSpPr/>
            <p:nvPr/>
          </p:nvSpPr>
          <p:spPr>
            <a:xfrm>
              <a:off x="7693308" y="3171138"/>
              <a:ext cx="239888" cy="1136883"/>
            </a:xfrm>
            <a:prstGeom prst="rect">
              <a:avLst/>
            </a:prstGeom>
            <a:solidFill>
              <a:srgbClr val="80BD41">
                <a:alpha val="100000"/>
              </a:srgbClr>
            </a:solidFill>
          </p:spPr>
          <p:txBody>
            <a:bodyPr/>
            <a:lstStyle/>
            <a:p/>
          </p:txBody>
        </p:sp>
        <p:sp>
          <p:nvSpPr>
            <p:cNvPr id="73" name="rc73"/>
            <p:cNvSpPr/>
            <p:nvPr/>
          </p:nvSpPr>
          <p:spPr>
            <a:xfrm>
              <a:off x="7693308" y="3147936"/>
              <a:ext cx="239888" cy="23201"/>
            </a:xfrm>
            <a:prstGeom prst="rect">
              <a:avLst/>
            </a:prstGeom>
            <a:solidFill>
              <a:srgbClr val="1CABE2">
                <a:alpha val="100000"/>
              </a:srgbClr>
            </a:solidFill>
          </p:spPr>
          <p:txBody>
            <a:bodyPr/>
            <a:lstStyle/>
            <a:p/>
          </p:txBody>
        </p:sp>
        <p:sp>
          <p:nvSpPr>
            <p:cNvPr id="74" name="rc74"/>
            <p:cNvSpPr/>
            <p:nvPr/>
          </p:nvSpPr>
          <p:spPr>
            <a:xfrm>
              <a:off x="7959851" y="3168083"/>
              <a:ext cx="239888" cy="1139937"/>
            </a:xfrm>
            <a:prstGeom prst="rect">
              <a:avLst/>
            </a:prstGeom>
            <a:solidFill>
              <a:srgbClr val="80BD41">
                <a:alpha val="100000"/>
              </a:srgbClr>
            </a:solidFill>
          </p:spPr>
          <p:txBody>
            <a:bodyPr/>
            <a:lstStyle/>
            <a:p/>
          </p:txBody>
        </p:sp>
        <p:sp>
          <p:nvSpPr>
            <p:cNvPr id="75" name="rc75"/>
            <p:cNvSpPr/>
            <p:nvPr/>
          </p:nvSpPr>
          <p:spPr>
            <a:xfrm>
              <a:off x="7959851" y="3144819"/>
              <a:ext cx="239888" cy="23263"/>
            </a:xfrm>
            <a:prstGeom prst="rect">
              <a:avLst/>
            </a:prstGeom>
            <a:solidFill>
              <a:srgbClr val="1CABE2">
                <a:alpha val="100000"/>
              </a:srgbClr>
            </a:solidFill>
          </p:spPr>
          <p:txBody>
            <a:bodyPr/>
            <a:lstStyle/>
            <a:p/>
          </p:txBody>
        </p:sp>
        <p:sp>
          <p:nvSpPr>
            <p:cNvPr id="76" name="pl76"/>
            <p:cNvSpPr/>
            <p:nvPr/>
          </p:nvSpPr>
          <p:spPr>
            <a:xfrm>
              <a:off x="1416218" y="2095023"/>
              <a:ext cx="6663577" cy="44707"/>
            </a:xfrm>
            <a:custGeom>
              <a:avLst/>
              <a:pathLst>
                <a:path w="6663577" h="44707">
                  <a:moveTo>
                    <a:pt x="0" y="0"/>
                  </a:moveTo>
                  <a:lnTo>
                    <a:pt x="266543" y="22353"/>
                  </a:lnTo>
                  <a:lnTo>
                    <a:pt x="533086" y="44707"/>
                  </a:lnTo>
                  <a:lnTo>
                    <a:pt x="799629" y="0"/>
                  </a:lnTo>
                  <a:lnTo>
                    <a:pt x="1066172" y="0"/>
                  </a:lnTo>
                  <a:lnTo>
                    <a:pt x="1332715" y="0"/>
                  </a:lnTo>
                  <a:lnTo>
                    <a:pt x="1599258" y="0"/>
                  </a:lnTo>
                  <a:lnTo>
                    <a:pt x="1865801" y="0"/>
                  </a:lnTo>
                  <a:lnTo>
                    <a:pt x="2132344" y="0"/>
                  </a:lnTo>
                  <a:lnTo>
                    <a:pt x="2398888" y="22353"/>
                  </a:lnTo>
                  <a:lnTo>
                    <a:pt x="2665431" y="22353"/>
                  </a:lnTo>
                  <a:lnTo>
                    <a:pt x="2931974" y="22353"/>
                  </a:lnTo>
                  <a:lnTo>
                    <a:pt x="3198517" y="44707"/>
                  </a:lnTo>
                  <a:lnTo>
                    <a:pt x="3465060" y="22353"/>
                  </a:lnTo>
                  <a:lnTo>
                    <a:pt x="3731603" y="22353"/>
                  </a:lnTo>
                  <a:lnTo>
                    <a:pt x="3998146" y="22353"/>
                  </a:lnTo>
                  <a:lnTo>
                    <a:pt x="4264689" y="22353"/>
                  </a:lnTo>
                  <a:lnTo>
                    <a:pt x="4531233" y="44707"/>
                  </a:lnTo>
                  <a:lnTo>
                    <a:pt x="4797776" y="44707"/>
                  </a:lnTo>
                  <a:lnTo>
                    <a:pt x="5064319" y="44707"/>
                  </a:lnTo>
                  <a:lnTo>
                    <a:pt x="5330862" y="44707"/>
                  </a:lnTo>
                  <a:lnTo>
                    <a:pt x="5597405" y="44707"/>
                  </a:lnTo>
                  <a:lnTo>
                    <a:pt x="5863948" y="22353"/>
                  </a:lnTo>
                  <a:lnTo>
                    <a:pt x="6130491" y="22353"/>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1324790" y="29184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a:t>
              </a:r>
            </a:p>
          </p:txBody>
        </p:sp>
        <p:sp>
          <p:nvSpPr>
            <p:cNvPr id="89" name="tx89"/>
            <p:cNvSpPr/>
            <p:nvPr/>
          </p:nvSpPr>
          <p:spPr>
            <a:xfrm>
              <a:off x="2657505" y="28870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4.03</a:t>
              </a:r>
            </a:p>
          </p:txBody>
        </p:sp>
        <p:sp>
          <p:nvSpPr>
            <p:cNvPr id="90" name="tx90"/>
            <p:cNvSpPr/>
            <p:nvPr/>
          </p:nvSpPr>
          <p:spPr>
            <a:xfrm>
              <a:off x="3990221" y="29103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3.96</a:t>
              </a:r>
            </a:p>
          </p:txBody>
        </p:sp>
        <p:sp>
          <p:nvSpPr>
            <p:cNvPr id="91" name="tx91"/>
            <p:cNvSpPr/>
            <p:nvPr/>
          </p:nvSpPr>
          <p:spPr>
            <a:xfrm>
              <a:off x="5322937" y="29089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3.96</a:t>
              </a:r>
            </a:p>
          </p:txBody>
        </p:sp>
        <p:sp>
          <p:nvSpPr>
            <p:cNvPr id="92" name="tx92"/>
            <p:cNvSpPr/>
            <p:nvPr/>
          </p:nvSpPr>
          <p:spPr>
            <a:xfrm>
              <a:off x="6389109" y="29750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a:t>
              </a:r>
            </a:p>
          </p:txBody>
        </p:sp>
        <p:sp>
          <p:nvSpPr>
            <p:cNvPr id="93" name="tx93"/>
            <p:cNvSpPr/>
            <p:nvPr/>
          </p:nvSpPr>
          <p:spPr>
            <a:xfrm>
              <a:off x="6655652" y="30162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3.63</a:t>
              </a:r>
            </a:p>
          </p:txBody>
        </p:sp>
        <p:sp>
          <p:nvSpPr>
            <p:cNvPr id="94" name="tx94"/>
            <p:cNvSpPr/>
            <p:nvPr/>
          </p:nvSpPr>
          <p:spPr>
            <a:xfrm>
              <a:off x="6922195" y="30040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3.66</a:t>
              </a:r>
            </a:p>
          </p:txBody>
        </p:sp>
        <p:sp>
          <p:nvSpPr>
            <p:cNvPr id="95" name="tx95"/>
            <p:cNvSpPr/>
            <p:nvPr/>
          </p:nvSpPr>
          <p:spPr>
            <a:xfrm>
              <a:off x="7188738" y="29819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a:t>
              </a:r>
            </a:p>
          </p:txBody>
        </p:sp>
        <p:sp>
          <p:nvSpPr>
            <p:cNvPr id="96" name="tx96"/>
            <p:cNvSpPr/>
            <p:nvPr/>
          </p:nvSpPr>
          <p:spPr>
            <a:xfrm>
              <a:off x="7455282" y="30113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a:t>
              </a:r>
            </a:p>
          </p:txBody>
        </p:sp>
        <p:sp>
          <p:nvSpPr>
            <p:cNvPr id="97" name="tx97"/>
            <p:cNvSpPr/>
            <p:nvPr/>
          </p:nvSpPr>
          <p:spPr>
            <a:xfrm>
              <a:off x="7721825" y="30119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a:t>
              </a:r>
            </a:p>
          </p:txBody>
        </p:sp>
        <p:sp>
          <p:nvSpPr>
            <p:cNvPr id="98" name="tx98"/>
            <p:cNvSpPr/>
            <p:nvPr/>
          </p:nvSpPr>
          <p:spPr>
            <a:xfrm>
              <a:off x="7988368" y="30088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3.65</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524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3.89</a:t>
              </a:r>
            </a:p>
          </p:txBody>
        </p:sp>
        <p:sp>
          <p:nvSpPr>
            <p:cNvPr id="111" name="tx111"/>
            <p:cNvSpPr/>
            <p:nvPr/>
          </p:nvSpPr>
          <p:spPr>
            <a:xfrm>
              <a:off x="1324790" y="3025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2" name="tx112"/>
            <p:cNvSpPr/>
            <p:nvPr/>
          </p:nvSpPr>
          <p:spPr>
            <a:xfrm>
              <a:off x="2657505" y="36368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13" name="tx113"/>
            <p:cNvSpPr/>
            <p:nvPr/>
          </p:nvSpPr>
          <p:spPr>
            <a:xfrm>
              <a:off x="2657505" y="29943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4" name="tx114"/>
            <p:cNvSpPr/>
            <p:nvPr/>
          </p:nvSpPr>
          <p:spPr>
            <a:xfrm>
              <a:off x="3990221" y="36546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15" name="tx115"/>
            <p:cNvSpPr/>
            <p:nvPr/>
          </p:nvSpPr>
          <p:spPr>
            <a:xfrm>
              <a:off x="3990221" y="30238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6" name="tx116"/>
            <p:cNvSpPr/>
            <p:nvPr/>
          </p:nvSpPr>
          <p:spPr>
            <a:xfrm>
              <a:off x="5322937" y="36540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17" name="tx117"/>
            <p:cNvSpPr/>
            <p:nvPr/>
          </p:nvSpPr>
          <p:spPr>
            <a:xfrm>
              <a:off x="5322937" y="30224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8" name="tx118"/>
            <p:cNvSpPr/>
            <p:nvPr/>
          </p:nvSpPr>
          <p:spPr>
            <a:xfrm>
              <a:off x="6389109" y="36923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a:t>
              </a:r>
            </a:p>
          </p:txBody>
        </p:sp>
        <p:sp>
          <p:nvSpPr>
            <p:cNvPr id="119" name="tx119"/>
            <p:cNvSpPr/>
            <p:nvPr/>
          </p:nvSpPr>
          <p:spPr>
            <a:xfrm>
              <a:off x="6389109" y="3093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20" name="tx120"/>
            <p:cNvSpPr/>
            <p:nvPr/>
          </p:nvSpPr>
          <p:spPr>
            <a:xfrm>
              <a:off x="6655652" y="37123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a:t>
              </a:r>
            </a:p>
          </p:txBody>
        </p:sp>
        <p:sp>
          <p:nvSpPr>
            <p:cNvPr id="121" name="tx121"/>
            <p:cNvSpPr/>
            <p:nvPr/>
          </p:nvSpPr>
          <p:spPr>
            <a:xfrm>
              <a:off x="6655652" y="31345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22" name="tx122"/>
            <p:cNvSpPr/>
            <p:nvPr/>
          </p:nvSpPr>
          <p:spPr>
            <a:xfrm>
              <a:off x="6922195" y="37064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a:t>
              </a:r>
            </a:p>
          </p:txBody>
        </p:sp>
        <p:sp>
          <p:nvSpPr>
            <p:cNvPr id="123" name="tx123"/>
            <p:cNvSpPr/>
            <p:nvPr/>
          </p:nvSpPr>
          <p:spPr>
            <a:xfrm>
              <a:off x="6922195" y="31225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24" name="tx124"/>
            <p:cNvSpPr/>
            <p:nvPr/>
          </p:nvSpPr>
          <p:spPr>
            <a:xfrm>
              <a:off x="7188738" y="36897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3.66</a:t>
              </a:r>
            </a:p>
          </p:txBody>
        </p:sp>
        <p:sp>
          <p:nvSpPr>
            <p:cNvPr id="125" name="tx125"/>
            <p:cNvSpPr/>
            <p:nvPr/>
          </p:nvSpPr>
          <p:spPr>
            <a:xfrm>
              <a:off x="7188738" y="30948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6" name="tx126"/>
            <p:cNvSpPr/>
            <p:nvPr/>
          </p:nvSpPr>
          <p:spPr>
            <a:xfrm>
              <a:off x="7455282" y="37041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27" name="tx127"/>
            <p:cNvSpPr/>
            <p:nvPr/>
          </p:nvSpPr>
          <p:spPr>
            <a:xfrm>
              <a:off x="7455282" y="31238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8" name="tx128"/>
            <p:cNvSpPr/>
            <p:nvPr/>
          </p:nvSpPr>
          <p:spPr>
            <a:xfrm>
              <a:off x="7721825" y="37044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29" name="tx129"/>
            <p:cNvSpPr/>
            <p:nvPr/>
          </p:nvSpPr>
          <p:spPr>
            <a:xfrm>
              <a:off x="7721825" y="31244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30" name="tx130"/>
            <p:cNvSpPr/>
            <p:nvPr/>
          </p:nvSpPr>
          <p:spPr>
            <a:xfrm>
              <a:off x="7988368" y="37029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a:t>
              </a:r>
            </a:p>
          </p:txBody>
        </p:sp>
        <p:sp>
          <p:nvSpPr>
            <p:cNvPr id="131" name="tx131"/>
            <p:cNvSpPr/>
            <p:nvPr/>
          </p:nvSpPr>
          <p:spPr>
            <a:xfrm>
              <a:off x="7988368" y="31214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32" name="tx132"/>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3" name="tx133"/>
            <p:cNvSpPr/>
            <p:nvPr/>
          </p:nvSpPr>
          <p:spPr>
            <a:xfrm>
              <a:off x="694404" y="362000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2982812"/>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5" name="tx135"/>
            <p:cNvSpPr/>
            <p:nvPr/>
          </p:nvSpPr>
          <p:spPr>
            <a:xfrm>
              <a:off x="694404" y="2343093"/>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2892"/>
              <a:ext cx="19012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States, 2000-2025</a:t>
              </a:r>
            </a:p>
          </p:txBody>
        </p:sp>
        <p:sp>
          <p:nvSpPr>
            <p:cNvPr id="162" name="pl162"/>
            <p:cNvSpPr/>
            <p:nvPr/>
          </p:nvSpPr>
          <p:spPr>
            <a:xfrm>
              <a:off x="21718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9228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6739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4250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473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79841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5494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3005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377488" cy="129091"/>
            </a:xfrm>
            <a:prstGeom prst="rect">
              <a:avLst/>
            </a:prstGeom>
            <a:solidFill>
              <a:srgbClr val="80BD41">
                <a:alpha val="100000"/>
              </a:srgbClr>
            </a:solidFill>
          </p:spPr>
          <p:txBody>
            <a:bodyPr/>
            <a:lstStyle/>
            <a:p/>
          </p:txBody>
        </p:sp>
        <p:sp>
          <p:nvSpPr>
            <p:cNvPr id="175" name="rc175"/>
            <p:cNvSpPr/>
            <p:nvPr/>
          </p:nvSpPr>
          <p:spPr>
            <a:xfrm>
              <a:off x="7673762" y="5954972"/>
              <a:ext cx="197242" cy="129091"/>
            </a:xfrm>
            <a:prstGeom prst="rect">
              <a:avLst/>
            </a:prstGeom>
            <a:solidFill>
              <a:srgbClr val="1CABE2">
                <a:alpha val="100000"/>
              </a:srgbClr>
            </a:solidFill>
          </p:spPr>
          <p:txBody>
            <a:bodyPr/>
            <a:lstStyle/>
            <a:p/>
          </p:txBody>
        </p:sp>
        <p:sp>
          <p:nvSpPr>
            <p:cNvPr id="176" name="rc176"/>
            <p:cNvSpPr/>
            <p:nvPr/>
          </p:nvSpPr>
          <p:spPr>
            <a:xfrm>
              <a:off x="1296273" y="5793607"/>
              <a:ext cx="6244499" cy="129091"/>
            </a:xfrm>
            <a:prstGeom prst="rect">
              <a:avLst/>
            </a:prstGeom>
            <a:solidFill>
              <a:srgbClr val="80BD41">
                <a:alpha val="100000"/>
              </a:srgbClr>
            </a:solidFill>
          </p:spPr>
          <p:txBody>
            <a:bodyPr/>
            <a:lstStyle/>
            <a:p/>
          </p:txBody>
        </p:sp>
        <p:sp>
          <p:nvSpPr>
            <p:cNvPr id="177" name="rc177"/>
            <p:cNvSpPr/>
            <p:nvPr/>
          </p:nvSpPr>
          <p:spPr>
            <a:xfrm>
              <a:off x="7540773" y="5793607"/>
              <a:ext cx="127439" cy="129091"/>
            </a:xfrm>
            <a:prstGeom prst="rect">
              <a:avLst/>
            </a:prstGeom>
            <a:solidFill>
              <a:srgbClr val="1CABE2">
                <a:alpha val="100000"/>
              </a:srgbClr>
            </a:solidFill>
          </p:spPr>
          <p:txBody>
            <a:bodyPr/>
            <a:lstStyle/>
            <a:p/>
          </p:txBody>
        </p:sp>
        <p:sp>
          <p:nvSpPr>
            <p:cNvPr id="178" name="rc178"/>
            <p:cNvSpPr/>
            <p:nvPr/>
          </p:nvSpPr>
          <p:spPr>
            <a:xfrm>
              <a:off x="1296273" y="5632243"/>
              <a:ext cx="6261276" cy="129091"/>
            </a:xfrm>
            <a:prstGeom prst="rect">
              <a:avLst/>
            </a:prstGeom>
            <a:solidFill>
              <a:srgbClr val="80BD41">
                <a:alpha val="100000"/>
              </a:srgbClr>
            </a:solidFill>
          </p:spPr>
          <p:txBody>
            <a:bodyPr/>
            <a:lstStyle/>
            <a:p/>
          </p:txBody>
        </p:sp>
        <p:sp>
          <p:nvSpPr>
            <p:cNvPr id="179" name="rc179"/>
            <p:cNvSpPr/>
            <p:nvPr/>
          </p:nvSpPr>
          <p:spPr>
            <a:xfrm>
              <a:off x="7557550" y="5632243"/>
              <a:ext cx="127780" cy="129091"/>
            </a:xfrm>
            <a:prstGeom prst="rect">
              <a:avLst/>
            </a:prstGeom>
            <a:solidFill>
              <a:srgbClr val="1CABE2">
                <a:alpha val="100000"/>
              </a:srgbClr>
            </a:solidFill>
          </p:spPr>
          <p:txBody>
            <a:bodyPr/>
            <a:lstStyle/>
            <a:p/>
          </p:txBody>
        </p:sp>
        <p:sp>
          <p:nvSpPr>
            <p:cNvPr id="180" name="tx180"/>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3.75</a:t>
              </a:r>
            </a:p>
          </p:txBody>
        </p:sp>
        <p:sp>
          <p:nvSpPr>
            <p:cNvPr id="181" name="tx181"/>
            <p:cNvSpPr/>
            <p:nvPr/>
          </p:nvSpPr>
          <p:spPr>
            <a:xfrm>
              <a:off x="7874283"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3.64</a:t>
              </a:r>
            </a:p>
          </p:txBody>
        </p:sp>
        <p:sp>
          <p:nvSpPr>
            <p:cNvPr id="182" name="tx182"/>
            <p:cNvSpPr/>
            <p:nvPr/>
          </p:nvSpPr>
          <p:spPr>
            <a:xfrm>
              <a:off x="7892257"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3.65</a:t>
              </a:r>
            </a:p>
          </p:txBody>
        </p:sp>
        <p:sp>
          <p:nvSpPr>
            <p:cNvPr id="183" name="tx183"/>
            <p:cNvSpPr/>
            <p:nvPr/>
          </p:nvSpPr>
          <p:spPr>
            <a:xfrm>
              <a:off x="4379524"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3.64</a:t>
              </a:r>
            </a:p>
          </p:txBody>
        </p:sp>
        <p:sp>
          <p:nvSpPr>
            <p:cNvPr id="184" name="tx184"/>
            <p:cNvSpPr/>
            <p:nvPr/>
          </p:nvSpPr>
          <p:spPr>
            <a:xfrm>
              <a:off x="7666889"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0.11</a:t>
              </a:r>
            </a:p>
          </p:txBody>
        </p:sp>
        <p:sp>
          <p:nvSpPr>
            <p:cNvPr id="185" name="tx185"/>
            <p:cNvSpPr/>
            <p:nvPr/>
          </p:nvSpPr>
          <p:spPr>
            <a:xfrm>
              <a:off x="4313030"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3.57</a:t>
              </a:r>
            </a:p>
          </p:txBody>
        </p:sp>
        <p:sp>
          <p:nvSpPr>
            <p:cNvPr id="186" name="tx186"/>
            <p:cNvSpPr/>
            <p:nvPr/>
          </p:nvSpPr>
          <p:spPr>
            <a:xfrm>
              <a:off x="749899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87" name="tx187"/>
            <p:cNvSpPr/>
            <p:nvPr/>
          </p:nvSpPr>
          <p:spPr>
            <a:xfrm>
              <a:off x="4321418"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3.58</a:t>
              </a:r>
            </a:p>
          </p:txBody>
        </p:sp>
        <p:sp>
          <p:nvSpPr>
            <p:cNvPr id="188" name="tx188"/>
            <p:cNvSpPr/>
            <p:nvPr/>
          </p:nvSpPr>
          <p:spPr>
            <a:xfrm>
              <a:off x="751594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3" name="tx193"/>
            <p:cNvSpPr/>
            <p:nvPr/>
          </p:nvSpPr>
          <p:spPr>
            <a:xfrm>
              <a:off x="2930902"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4" name="tx194"/>
            <p:cNvSpPr/>
            <p:nvPr/>
          </p:nvSpPr>
          <p:spPr>
            <a:xfrm>
              <a:off x="4681970"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5" name="tx195"/>
            <p:cNvSpPr/>
            <p:nvPr/>
          </p:nvSpPr>
          <p:spPr>
            <a:xfrm>
              <a:off x="6433038" y="6176783"/>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96" name="tx196"/>
            <p:cNvSpPr/>
            <p:nvPr/>
          </p:nvSpPr>
          <p:spPr>
            <a:xfrm>
              <a:off x="8184106" y="6178966"/>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97" name="tx197"/>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relatively constant within 1% compared to 2019 (97%).
The number of children vaccinated with DTP1 decreased 2% compared to in 2019.
The number of surviving infants decreased approximately 3%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United States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65614"/>
            </a:xfrm>
            <a:custGeom>
              <a:avLst/>
              <a:pathLst>
                <a:path w="3397293" h="65614">
                  <a:moveTo>
                    <a:pt x="0" y="43742"/>
                  </a:moveTo>
                  <a:lnTo>
                    <a:pt x="135891" y="43742"/>
                  </a:lnTo>
                  <a:lnTo>
                    <a:pt x="271783" y="43742"/>
                  </a:lnTo>
                  <a:lnTo>
                    <a:pt x="407675" y="0"/>
                  </a:lnTo>
                  <a:lnTo>
                    <a:pt x="543566" y="0"/>
                  </a:lnTo>
                  <a:lnTo>
                    <a:pt x="679458" y="0"/>
                  </a:lnTo>
                  <a:lnTo>
                    <a:pt x="815350" y="0"/>
                  </a:lnTo>
                  <a:lnTo>
                    <a:pt x="951242" y="0"/>
                  </a:lnTo>
                  <a:lnTo>
                    <a:pt x="1087133" y="0"/>
                  </a:lnTo>
                  <a:lnTo>
                    <a:pt x="1223025" y="21871"/>
                  </a:lnTo>
                  <a:lnTo>
                    <a:pt x="1358917" y="21871"/>
                  </a:lnTo>
                  <a:lnTo>
                    <a:pt x="1494809" y="0"/>
                  </a:lnTo>
                  <a:lnTo>
                    <a:pt x="1630700" y="43742"/>
                  </a:lnTo>
                  <a:lnTo>
                    <a:pt x="1766592" y="43742"/>
                  </a:lnTo>
                  <a:lnTo>
                    <a:pt x="1902484" y="21871"/>
                  </a:lnTo>
                  <a:lnTo>
                    <a:pt x="2038375" y="21871"/>
                  </a:lnTo>
                  <a:lnTo>
                    <a:pt x="2174267" y="21871"/>
                  </a:lnTo>
                  <a:lnTo>
                    <a:pt x="2310159" y="43742"/>
                  </a:lnTo>
                  <a:lnTo>
                    <a:pt x="2446051" y="43742"/>
                  </a:lnTo>
                  <a:lnTo>
                    <a:pt x="2581942" y="43742"/>
                  </a:lnTo>
                  <a:lnTo>
                    <a:pt x="2717834" y="65614"/>
                  </a:lnTo>
                  <a:lnTo>
                    <a:pt x="2853726" y="43742"/>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65614"/>
            </a:xfrm>
            <a:custGeom>
              <a:avLst/>
              <a:pathLst>
                <a:path w="3397293" h="65614">
                  <a:moveTo>
                    <a:pt x="0" y="43742"/>
                  </a:moveTo>
                  <a:lnTo>
                    <a:pt x="135891" y="43742"/>
                  </a:lnTo>
                  <a:lnTo>
                    <a:pt x="271783" y="43742"/>
                  </a:lnTo>
                  <a:lnTo>
                    <a:pt x="407675" y="0"/>
                  </a:lnTo>
                  <a:lnTo>
                    <a:pt x="543566" y="0"/>
                  </a:lnTo>
                  <a:lnTo>
                    <a:pt x="679458" y="0"/>
                  </a:lnTo>
                  <a:lnTo>
                    <a:pt x="815350" y="0"/>
                  </a:lnTo>
                  <a:lnTo>
                    <a:pt x="951242" y="0"/>
                  </a:lnTo>
                  <a:lnTo>
                    <a:pt x="1087133" y="0"/>
                  </a:lnTo>
                  <a:lnTo>
                    <a:pt x="1223025" y="21871"/>
                  </a:lnTo>
                  <a:lnTo>
                    <a:pt x="1358917" y="21871"/>
                  </a:lnTo>
                  <a:lnTo>
                    <a:pt x="1494809" y="0"/>
                  </a:lnTo>
                  <a:lnTo>
                    <a:pt x="1630700" y="43742"/>
                  </a:lnTo>
                  <a:lnTo>
                    <a:pt x="1766592" y="43742"/>
                  </a:lnTo>
                  <a:lnTo>
                    <a:pt x="1902484" y="21871"/>
                  </a:lnTo>
                  <a:lnTo>
                    <a:pt x="2038375" y="21871"/>
                  </a:lnTo>
                  <a:lnTo>
                    <a:pt x="2174267" y="21871"/>
                  </a:lnTo>
                  <a:lnTo>
                    <a:pt x="2310159" y="43742"/>
                  </a:lnTo>
                  <a:lnTo>
                    <a:pt x="2446051" y="43742"/>
                  </a:lnTo>
                  <a:lnTo>
                    <a:pt x="2581942" y="43742"/>
                  </a:lnTo>
                  <a:lnTo>
                    <a:pt x="2717834" y="65614"/>
                  </a:lnTo>
                  <a:lnTo>
                    <a:pt x="2853726" y="43742"/>
                  </a:lnTo>
                  <a:lnTo>
                    <a:pt x="2989618" y="43742"/>
                  </a:lnTo>
                  <a:lnTo>
                    <a:pt x="3125509" y="43742"/>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65614"/>
            </a:xfrm>
            <a:custGeom>
              <a:avLst/>
              <a:pathLst>
                <a:path w="3397293" h="65614">
                  <a:moveTo>
                    <a:pt x="0" y="43742"/>
                  </a:moveTo>
                  <a:lnTo>
                    <a:pt x="135891" y="43742"/>
                  </a:lnTo>
                  <a:lnTo>
                    <a:pt x="271783" y="43742"/>
                  </a:lnTo>
                  <a:lnTo>
                    <a:pt x="407675" y="0"/>
                  </a:lnTo>
                  <a:lnTo>
                    <a:pt x="543566" y="0"/>
                  </a:lnTo>
                  <a:lnTo>
                    <a:pt x="679458" y="0"/>
                  </a:lnTo>
                  <a:lnTo>
                    <a:pt x="815350" y="0"/>
                  </a:lnTo>
                  <a:lnTo>
                    <a:pt x="951242" y="0"/>
                  </a:lnTo>
                  <a:lnTo>
                    <a:pt x="1087133" y="0"/>
                  </a:lnTo>
                  <a:lnTo>
                    <a:pt x="1223025" y="21871"/>
                  </a:lnTo>
                  <a:lnTo>
                    <a:pt x="1358917" y="21871"/>
                  </a:lnTo>
                  <a:lnTo>
                    <a:pt x="1494809" y="0"/>
                  </a:lnTo>
                  <a:lnTo>
                    <a:pt x="1630700" y="43742"/>
                  </a:lnTo>
                  <a:lnTo>
                    <a:pt x="1766592" y="43742"/>
                  </a:lnTo>
                  <a:lnTo>
                    <a:pt x="1902484" y="21871"/>
                  </a:lnTo>
                  <a:lnTo>
                    <a:pt x="2038375" y="21871"/>
                  </a:lnTo>
                  <a:lnTo>
                    <a:pt x="2174267" y="21871"/>
                  </a:lnTo>
                  <a:lnTo>
                    <a:pt x="2310159" y="43742"/>
                  </a:lnTo>
                  <a:lnTo>
                    <a:pt x="2446051" y="43742"/>
                  </a:lnTo>
                  <a:lnTo>
                    <a:pt x="2581942" y="43742"/>
                  </a:lnTo>
                  <a:lnTo>
                    <a:pt x="2717834" y="65614"/>
                  </a:lnTo>
                  <a:lnTo>
                    <a:pt x="2853726" y="43742"/>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08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08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59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683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75724" y="4988970"/>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States</a:t>
              </a:r>
            </a:p>
          </p:txBody>
        </p:sp>
        <p:sp>
          <p:nvSpPr>
            <p:cNvPr id="60" name="tx60"/>
            <p:cNvSpPr/>
            <p:nvPr/>
          </p:nvSpPr>
          <p:spPr>
            <a:xfrm>
              <a:off x="267303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549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383643" y="1403693"/>
              <a:ext cx="28719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United States,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46469"/>
              <a:ext cx="3397293" cy="264979"/>
            </a:xfrm>
            <a:custGeom>
              <a:avLst/>
              <a:pathLst>
                <a:path w="3397293" h="264979">
                  <a:moveTo>
                    <a:pt x="0" y="176653"/>
                  </a:moveTo>
                  <a:lnTo>
                    <a:pt x="135891" y="176653"/>
                  </a:lnTo>
                  <a:lnTo>
                    <a:pt x="271783" y="176653"/>
                  </a:lnTo>
                  <a:lnTo>
                    <a:pt x="407675" y="0"/>
                  </a:lnTo>
                  <a:lnTo>
                    <a:pt x="543566" y="0"/>
                  </a:lnTo>
                  <a:lnTo>
                    <a:pt x="679458" y="0"/>
                  </a:lnTo>
                  <a:lnTo>
                    <a:pt x="815350" y="0"/>
                  </a:lnTo>
                  <a:lnTo>
                    <a:pt x="951242" y="0"/>
                  </a:lnTo>
                  <a:lnTo>
                    <a:pt x="1087133" y="0"/>
                  </a:lnTo>
                  <a:lnTo>
                    <a:pt x="1223025" y="88326"/>
                  </a:lnTo>
                  <a:lnTo>
                    <a:pt x="1358917" y="88326"/>
                  </a:lnTo>
                  <a:lnTo>
                    <a:pt x="1494809" y="0"/>
                  </a:lnTo>
                  <a:lnTo>
                    <a:pt x="1630700" y="176653"/>
                  </a:lnTo>
                  <a:lnTo>
                    <a:pt x="1766592" y="176653"/>
                  </a:lnTo>
                  <a:lnTo>
                    <a:pt x="1902484" y="88326"/>
                  </a:lnTo>
                  <a:lnTo>
                    <a:pt x="2038375" y="88326"/>
                  </a:lnTo>
                  <a:lnTo>
                    <a:pt x="2174267" y="88326"/>
                  </a:lnTo>
                  <a:lnTo>
                    <a:pt x="2310159" y="176653"/>
                  </a:lnTo>
                  <a:lnTo>
                    <a:pt x="2446051" y="176653"/>
                  </a:lnTo>
                  <a:lnTo>
                    <a:pt x="2581942" y="176653"/>
                  </a:lnTo>
                  <a:lnTo>
                    <a:pt x="2717834" y="264979"/>
                  </a:lnTo>
                  <a:lnTo>
                    <a:pt x="2853726" y="176653"/>
                  </a:lnTo>
                  <a:lnTo>
                    <a:pt x="2989618" y="176653"/>
                  </a:lnTo>
                  <a:lnTo>
                    <a:pt x="3125509" y="176653"/>
                  </a:lnTo>
                  <a:lnTo>
                    <a:pt x="3261401" y="176653"/>
                  </a:lnTo>
                  <a:lnTo>
                    <a:pt x="3397293" y="176653"/>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34795"/>
              <a:ext cx="3397293" cy="264979"/>
            </a:xfrm>
            <a:custGeom>
              <a:avLst/>
              <a:pathLst>
                <a:path w="3397293" h="264979">
                  <a:moveTo>
                    <a:pt x="0" y="264979"/>
                  </a:moveTo>
                  <a:lnTo>
                    <a:pt x="135891" y="176653"/>
                  </a:lnTo>
                  <a:lnTo>
                    <a:pt x="271783" y="88326"/>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8326"/>
                  </a:lnTo>
                  <a:lnTo>
                    <a:pt x="1902484" y="88326"/>
                  </a:lnTo>
                  <a:lnTo>
                    <a:pt x="2038375" y="88326"/>
                  </a:lnTo>
                  <a:lnTo>
                    <a:pt x="2174267" y="88326"/>
                  </a:lnTo>
                  <a:lnTo>
                    <a:pt x="2310159" y="88326"/>
                  </a:lnTo>
                  <a:lnTo>
                    <a:pt x="2446051" y="88326"/>
                  </a:lnTo>
                  <a:lnTo>
                    <a:pt x="2581942" y="88326"/>
                  </a:lnTo>
                  <a:lnTo>
                    <a:pt x="2717834" y="176653"/>
                  </a:lnTo>
                  <a:lnTo>
                    <a:pt x="2853726" y="88326"/>
                  </a:lnTo>
                  <a:lnTo>
                    <a:pt x="2989618" y="88326"/>
                  </a:lnTo>
                  <a:lnTo>
                    <a:pt x="3125509" y="176653"/>
                  </a:lnTo>
                  <a:lnTo>
                    <a:pt x="3261401" y="176653"/>
                  </a:lnTo>
                  <a:lnTo>
                    <a:pt x="3397293" y="176653"/>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46469"/>
              <a:ext cx="3397293" cy="264979"/>
            </a:xfrm>
            <a:custGeom>
              <a:avLst/>
              <a:pathLst>
                <a:path w="3397293" h="264979">
                  <a:moveTo>
                    <a:pt x="0" y="176653"/>
                  </a:moveTo>
                  <a:lnTo>
                    <a:pt x="135891" y="176653"/>
                  </a:lnTo>
                  <a:lnTo>
                    <a:pt x="271783" y="176653"/>
                  </a:lnTo>
                  <a:lnTo>
                    <a:pt x="407675" y="0"/>
                  </a:lnTo>
                  <a:lnTo>
                    <a:pt x="543566" y="0"/>
                  </a:lnTo>
                  <a:lnTo>
                    <a:pt x="679458" y="0"/>
                  </a:lnTo>
                  <a:lnTo>
                    <a:pt x="815350" y="0"/>
                  </a:lnTo>
                  <a:lnTo>
                    <a:pt x="951242" y="0"/>
                  </a:lnTo>
                  <a:lnTo>
                    <a:pt x="1087133" y="0"/>
                  </a:lnTo>
                  <a:lnTo>
                    <a:pt x="1223025" y="88326"/>
                  </a:lnTo>
                  <a:lnTo>
                    <a:pt x="1358917" y="88326"/>
                  </a:lnTo>
                  <a:lnTo>
                    <a:pt x="1494809" y="0"/>
                  </a:lnTo>
                  <a:lnTo>
                    <a:pt x="1630700" y="176653"/>
                  </a:lnTo>
                  <a:lnTo>
                    <a:pt x="1766592" y="176653"/>
                  </a:lnTo>
                  <a:lnTo>
                    <a:pt x="1902484" y="88326"/>
                  </a:lnTo>
                  <a:lnTo>
                    <a:pt x="2038375" y="88326"/>
                  </a:lnTo>
                  <a:lnTo>
                    <a:pt x="2174267" y="88326"/>
                  </a:lnTo>
                  <a:lnTo>
                    <a:pt x="2310159" y="176653"/>
                  </a:lnTo>
                  <a:lnTo>
                    <a:pt x="2446051" y="176653"/>
                  </a:lnTo>
                  <a:lnTo>
                    <a:pt x="2581942" y="176653"/>
                  </a:lnTo>
                  <a:lnTo>
                    <a:pt x="2717834" y="264979"/>
                  </a:lnTo>
                  <a:lnTo>
                    <a:pt x="2853726" y="176653"/>
                  </a:lnTo>
                  <a:lnTo>
                    <a:pt x="2989618" y="176653"/>
                  </a:lnTo>
                  <a:lnTo>
                    <a:pt x="3125509" y="176653"/>
                  </a:lnTo>
                  <a:lnTo>
                    <a:pt x="3261401" y="176653"/>
                  </a:lnTo>
                  <a:lnTo>
                    <a:pt x="3397293" y="176653"/>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16820"/>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16820"/>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16820"/>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16820"/>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16820"/>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16820"/>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16820"/>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46469"/>
              <a:ext cx="3397293" cy="264979"/>
            </a:xfrm>
            <a:custGeom>
              <a:avLst/>
              <a:pathLst>
                <a:path w="3397293" h="264979">
                  <a:moveTo>
                    <a:pt x="0" y="176653"/>
                  </a:moveTo>
                  <a:lnTo>
                    <a:pt x="135891" y="176653"/>
                  </a:lnTo>
                  <a:lnTo>
                    <a:pt x="271783" y="176653"/>
                  </a:lnTo>
                  <a:lnTo>
                    <a:pt x="407675" y="0"/>
                  </a:lnTo>
                  <a:lnTo>
                    <a:pt x="543566" y="0"/>
                  </a:lnTo>
                  <a:lnTo>
                    <a:pt x="679458" y="0"/>
                  </a:lnTo>
                  <a:lnTo>
                    <a:pt x="815350" y="0"/>
                  </a:lnTo>
                  <a:lnTo>
                    <a:pt x="951242" y="0"/>
                  </a:lnTo>
                  <a:lnTo>
                    <a:pt x="1087133" y="0"/>
                  </a:lnTo>
                  <a:lnTo>
                    <a:pt x="1223025" y="88326"/>
                  </a:lnTo>
                  <a:lnTo>
                    <a:pt x="1358917" y="88326"/>
                  </a:lnTo>
                  <a:lnTo>
                    <a:pt x="1494809" y="0"/>
                  </a:lnTo>
                  <a:lnTo>
                    <a:pt x="1630700" y="176653"/>
                  </a:lnTo>
                  <a:lnTo>
                    <a:pt x="1766592" y="176653"/>
                  </a:lnTo>
                  <a:lnTo>
                    <a:pt x="1902484" y="88326"/>
                  </a:lnTo>
                  <a:lnTo>
                    <a:pt x="2038375" y="88326"/>
                  </a:lnTo>
                  <a:lnTo>
                    <a:pt x="2174267" y="88326"/>
                  </a:lnTo>
                  <a:lnTo>
                    <a:pt x="2310159" y="176653"/>
                  </a:lnTo>
                  <a:lnTo>
                    <a:pt x="2446051" y="176653"/>
                  </a:lnTo>
                  <a:lnTo>
                    <a:pt x="2581942" y="176653"/>
                  </a:lnTo>
                  <a:lnTo>
                    <a:pt x="2717834" y="264979"/>
                  </a:lnTo>
                  <a:lnTo>
                    <a:pt x="2853726" y="176653"/>
                  </a:lnTo>
                  <a:lnTo>
                    <a:pt x="2989618" y="176653"/>
                  </a:lnTo>
                  <a:lnTo>
                    <a:pt x="3125509" y="176653"/>
                  </a:lnTo>
                  <a:lnTo>
                    <a:pt x="3261401" y="176653"/>
                  </a:lnTo>
                  <a:lnTo>
                    <a:pt x="3397293" y="176653"/>
                  </a:lnTo>
                </a:path>
              </a:pathLst>
            </a:custGeom>
            <a:ln w="27101" cap="flat">
              <a:solidFill>
                <a:srgbClr val="0058AB">
                  <a:alpha val="100000"/>
                </a:srgbClr>
              </a:solidFill>
              <a:prstDash val="solid"/>
              <a:round/>
            </a:ln>
          </p:spPr>
          <p:txBody>
            <a:bodyPr/>
            <a:lstStyle/>
            <a:p/>
          </p:txBody>
        </p:sp>
        <p:sp>
          <p:nvSpPr>
            <p:cNvPr id="95" name="tx95"/>
            <p:cNvSpPr/>
            <p:nvPr/>
          </p:nvSpPr>
          <p:spPr>
            <a:xfrm>
              <a:off x="5407519" y="23410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86977" y="23423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766436" y="23423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445895" y="23423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7989462" y="23410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3410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23410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5253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5253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226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4850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792423" y="4988970"/>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States</a:t>
              </a:r>
            </a:p>
          </p:txBody>
        </p:sp>
        <p:sp>
          <p:nvSpPr>
            <p:cNvPr id="123" name="tx123"/>
            <p:cNvSpPr/>
            <p:nvPr/>
          </p:nvSpPr>
          <p:spPr>
            <a:xfrm>
              <a:off x="69897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5218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1296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7546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3796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0046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6295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421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56713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19211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8170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87395"/>
              <a:ext cx="7321564" cy="114824"/>
            </a:xfrm>
            <a:prstGeom prst="rect">
              <a:avLst/>
            </a:prstGeom>
            <a:solidFill>
              <a:srgbClr val="1CABE2">
                <a:alpha val="80000"/>
              </a:srgbClr>
            </a:solidFill>
          </p:spPr>
          <p:txBody>
            <a:bodyPr/>
            <a:lstStyle/>
            <a:p/>
          </p:txBody>
        </p:sp>
        <p:sp>
          <p:nvSpPr>
            <p:cNvPr id="140" name="rc140"/>
            <p:cNvSpPr/>
            <p:nvPr/>
          </p:nvSpPr>
          <p:spPr>
            <a:xfrm>
              <a:off x="1317178" y="5743865"/>
              <a:ext cx="7095725" cy="114824"/>
            </a:xfrm>
            <a:prstGeom prst="rect">
              <a:avLst/>
            </a:prstGeom>
            <a:solidFill>
              <a:srgbClr val="1CABE2">
                <a:alpha val="80000"/>
              </a:srgbClr>
            </a:solidFill>
          </p:spPr>
          <p:txBody>
            <a:bodyPr/>
            <a:lstStyle/>
            <a:p/>
          </p:txBody>
        </p:sp>
        <p:sp>
          <p:nvSpPr>
            <p:cNvPr id="141" name="rc141"/>
            <p:cNvSpPr/>
            <p:nvPr/>
          </p:nvSpPr>
          <p:spPr>
            <a:xfrm>
              <a:off x="1317178" y="5600334"/>
              <a:ext cx="7114802" cy="114824"/>
            </a:xfrm>
            <a:prstGeom prst="rect">
              <a:avLst/>
            </a:prstGeom>
            <a:solidFill>
              <a:srgbClr val="1CABE2">
                <a:alpha val="80000"/>
              </a:srgbClr>
            </a:solidFill>
          </p:spPr>
          <p:txBody>
            <a:bodyPr/>
            <a:lstStyle/>
            <a:p/>
          </p:txBody>
        </p:sp>
        <p:sp>
          <p:nvSpPr>
            <p:cNvPr id="142" name="tx142"/>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225,000</a:t>
              </a:r>
            </a:p>
          </p:txBody>
        </p:sp>
        <p:sp>
          <p:nvSpPr>
            <p:cNvPr id="143" name="tx143"/>
            <p:cNvSpPr/>
            <p:nvPr/>
          </p:nvSpPr>
          <p:spPr>
            <a:xfrm>
              <a:off x="790349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218,000</a:t>
              </a:r>
            </a:p>
          </p:txBody>
        </p:sp>
        <p:sp>
          <p:nvSpPr>
            <p:cNvPr id="144" name="tx144"/>
            <p:cNvSpPr/>
            <p:nvPr/>
          </p:nvSpPr>
          <p:spPr>
            <a:xfrm>
              <a:off x="7922567"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219,000</a:t>
              </a:r>
            </a:p>
          </p:txBody>
        </p:sp>
        <p:sp>
          <p:nvSpPr>
            <p:cNvPr id="145" name="tx14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9" name="tx149"/>
            <p:cNvSpPr/>
            <p:nvPr/>
          </p:nvSpPr>
          <p:spPr>
            <a:xfrm>
              <a:off x="251487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50" name="tx150"/>
            <p:cNvSpPr/>
            <p:nvPr/>
          </p:nvSpPr>
          <p:spPr>
            <a:xfrm>
              <a:off x="406215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51" name="tx151"/>
            <p:cNvSpPr/>
            <p:nvPr/>
          </p:nvSpPr>
          <p:spPr>
            <a:xfrm>
              <a:off x="568713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2" name="tx152"/>
            <p:cNvSpPr/>
            <p:nvPr/>
          </p:nvSpPr>
          <p:spPr>
            <a:xfrm>
              <a:off x="731210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3" name="tx153"/>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4" name="tx15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5" name="tx15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United States (94%) was 9 percentage points higher than the global average (85%) and the same the average across all {regn_txt} countries.
National DTP3 coverage was the same as in 2019 (94%).
This equates to 219,000 un- and undervaccinated children in 2025 compared to 225,000 un- and undervaccinated children in 2019.</a:t>
            </a:r>
          </a:p>
        </p:txBody>
      </p:sp>
      <p:sp>
        <p:nvSpPr>
          <p:cNvPr id="1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States DTP3 coverage was 94% - this is the same as in 2019, but 9 percentage points higher than the global average (85%).</a:t>
            </a:r>
          </a:p>
        </p:txBody>
      </p:sp>
      <p:grpSp xmlns:pic="http://schemas.openxmlformats.org/drawingml/2006/picture">
        <p:nvGrpSpPr>
          <p:cNvPr id="158" name=""/>
          <p:cNvGrpSpPr/>
          <p:nvPr/>
        </p:nvGrpSpPr>
        <p:grpSpPr>
          <a:xfrm>
            <a:off x="292608" y="1005840"/>
            <a:ext cx="8595360" cy="28575"/>
            <a:chOff x="292608" y="1005840"/>
            <a:chExt cx="8595360" cy="28575"/>
          </a:xfrm>
        </p:grpSpPr>
        <p:sp>
          <p:nvSpPr>
            <p:cNvPr id="1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United States ranked number 17 out of 41 countries for lowest DTP3 coverage (based on tied ranks).
United States was in the top 10 non-programme countries with the most un- and undervaccinated children (rank=1).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States was among the countries with the highest coverage, but had the highest number of un- and undervaccinated children in the region, contributing the most to the un- and undervaccinated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56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28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800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673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92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64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737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79571"/>
              <a:ext cx="239888" cy="1132437"/>
            </a:xfrm>
            <a:prstGeom prst="rect">
              <a:avLst/>
            </a:prstGeom>
            <a:solidFill>
              <a:srgbClr val="80BD41">
                <a:alpha val="100000"/>
              </a:srgbClr>
            </a:solidFill>
          </p:spPr>
          <p:txBody>
            <a:bodyPr/>
            <a:lstStyle/>
            <a:p/>
          </p:txBody>
        </p:sp>
        <p:sp>
          <p:nvSpPr>
            <p:cNvPr id="25" name="rc25"/>
            <p:cNvSpPr/>
            <p:nvPr/>
          </p:nvSpPr>
          <p:spPr>
            <a:xfrm>
              <a:off x="1296273" y="3007288"/>
              <a:ext cx="239888" cy="72283"/>
            </a:xfrm>
            <a:prstGeom prst="rect">
              <a:avLst/>
            </a:prstGeom>
            <a:solidFill>
              <a:srgbClr val="1CABE2">
                <a:alpha val="100000"/>
              </a:srgbClr>
            </a:solidFill>
          </p:spPr>
          <p:txBody>
            <a:bodyPr/>
            <a:lstStyle/>
            <a:p/>
          </p:txBody>
        </p:sp>
        <p:sp>
          <p:nvSpPr>
            <p:cNvPr id="26" name="rc26"/>
            <p:cNvSpPr/>
            <p:nvPr/>
          </p:nvSpPr>
          <p:spPr>
            <a:xfrm>
              <a:off x="1562816" y="3086829"/>
              <a:ext cx="239888" cy="1125180"/>
            </a:xfrm>
            <a:prstGeom prst="rect">
              <a:avLst/>
            </a:prstGeom>
            <a:solidFill>
              <a:srgbClr val="80BD41">
                <a:alpha val="100000"/>
              </a:srgbClr>
            </a:solidFill>
          </p:spPr>
          <p:txBody>
            <a:bodyPr/>
            <a:lstStyle/>
            <a:p/>
          </p:txBody>
        </p:sp>
        <p:sp>
          <p:nvSpPr>
            <p:cNvPr id="27" name="rc27"/>
            <p:cNvSpPr/>
            <p:nvPr/>
          </p:nvSpPr>
          <p:spPr>
            <a:xfrm>
              <a:off x="1562816" y="3015009"/>
              <a:ext cx="239888" cy="71819"/>
            </a:xfrm>
            <a:prstGeom prst="rect">
              <a:avLst/>
            </a:prstGeom>
            <a:solidFill>
              <a:srgbClr val="1CABE2">
                <a:alpha val="100000"/>
              </a:srgbClr>
            </a:solidFill>
          </p:spPr>
          <p:txBody>
            <a:bodyPr/>
            <a:lstStyle/>
            <a:p/>
          </p:txBody>
        </p:sp>
        <p:sp>
          <p:nvSpPr>
            <p:cNvPr id="28" name="rc28"/>
            <p:cNvSpPr/>
            <p:nvPr/>
          </p:nvSpPr>
          <p:spPr>
            <a:xfrm>
              <a:off x="1829360" y="3088521"/>
              <a:ext cx="239888" cy="1123488"/>
            </a:xfrm>
            <a:prstGeom prst="rect">
              <a:avLst/>
            </a:prstGeom>
            <a:solidFill>
              <a:srgbClr val="80BD41">
                <a:alpha val="100000"/>
              </a:srgbClr>
            </a:solidFill>
          </p:spPr>
          <p:txBody>
            <a:bodyPr/>
            <a:lstStyle/>
            <a:p/>
          </p:txBody>
        </p:sp>
        <p:sp>
          <p:nvSpPr>
            <p:cNvPr id="29" name="rc29"/>
            <p:cNvSpPr/>
            <p:nvPr/>
          </p:nvSpPr>
          <p:spPr>
            <a:xfrm>
              <a:off x="1829360" y="3016809"/>
              <a:ext cx="239888" cy="71712"/>
            </a:xfrm>
            <a:prstGeom prst="rect">
              <a:avLst/>
            </a:prstGeom>
            <a:solidFill>
              <a:srgbClr val="1CABE2">
                <a:alpha val="100000"/>
              </a:srgbClr>
            </a:solidFill>
          </p:spPr>
          <p:txBody>
            <a:bodyPr/>
            <a:lstStyle/>
            <a:p/>
          </p:txBody>
        </p:sp>
        <p:sp>
          <p:nvSpPr>
            <p:cNvPr id="30" name="rc30"/>
            <p:cNvSpPr/>
            <p:nvPr/>
          </p:nvSpPr>
          <p:spPr>
            <a:xfrm>
              <a:off x="2095903" y="3047509"/>
              <a:ext cx="239888" cy="1164500"/>
            </a:xfrm>
            <a:prstGeom prst="rect">
              <a:avLst/>
            </a:prstGeom>
            <a:solidFill>
              <a:srgbClr val="80BD41">
                <a:alpha val="100000"/>
              </a:srgbClr>
            </a:solidFill>
          </p:spPr>
          <p:txBody>
            <a:bodyPr/>
            <a:lstStyle/>
            <a:p/>
          </p:txBody>
        </p:sp>
        <p:sp>
          <p:nvSpPr>
            <p:cNvPr id="31" name="rc31"/>
            <p:cNvSpPr/>
            <p:nvPr/>
          </p:nvSpPr>
          <p:spPr>
            <a:xfrm>
              <a:off x="2095903" y="2998988"/>
              <a:ext cx="239888" cy="48520"/>
            </a:xfrm>
            <a:prstGeom prst="rect">
              <a:avLst/>
            </a:prstGeom>
            <a:solidFill>
              <a:srgbClr val="1CABE2">
                <a:alpha val="100000"/>
              </a:srgbClr>
            </a:solidFill>
          </p:spPr>
          <p:txBody>
            <a:bodyPr/>
            <a:lstStyle/>
            <a:p/>
          </p:txBody>
        </p:sp>
        <p:sp>
          <p:nvSpPr>
            <p:cNvPr id="32" name="rc32"/>
            <p:cNvSpPr/>
            <p:nvPr/>
          </p:nvSpPr>
          <p:spPr>
            <a:xfrm>
              <a:off x="2362446" y="3038278"/>
              <a:ext cx="239888" cy="1173730"/>
            </a:xfrm>
            <a:prstGeom prst="rect">
              <a:avLst/>
            </a:prstGeom>
            <a:solidFill>
              <a:srgbClr val="80BD41">
                <a:alpha val="100000"/>
              </a:srgbClr>
            </a:solidFill>
          </p:spPr>
          <p:txBody>
            <a:bodyPr/>
            <a:lstStyle/>
            <a:p/>
          </p:txBody>
        </p:sp>
        <p:sp>
          <p:nvSpPr>
            <p:cNvPr id="33" name="rc33"/>
            <p:cNvSpPr/>
            <p:nvPr/>
          </p:nvSpPr>
          <p:spPr>
            <a:xfrm>
              <a:off x="2362446" y="2989373"/>
              <a:ext cx="239888" cy="48905"/>
            </a:xfrm>
            <a:prstGeom prst="rect">
              <a:avLst/>
            </a:prstGeom>
            <a:solidFill>
              <a:srgbClr val="1CABE2">
                <a:alpha val="100000"/>
              </a:srgbClr>
            </a:solidFill>
          </p:spPr>
          <p:txBody>
            <a:bodyPr/>
            <a:lstStyle/>
            <a:p/>
          </p:txBody>
        </p:sp>
        <p:sp>
          <p:nvSpPr>
            <p:cNvPr id="34" name="rc34"/>
            <p:cNvSpPr/>
            <p:nvPr/>
          </p:nvSpPr>
          <p:spPr>
            <a:xfrm>
              <a:off x="2628989" y="3026448"/>
              <a:ext cx="239888" cy="1185560"/>
            </a:xfrm>
            <a:prstGeom prst="rect">
              <a:avLst/>
            </a:prstGeom>
            <a:solidFill>
              <a:srgbClr val="80BD41">
                <a:alpha val="100000"/>
              </a:srgbClr>
            </a:solidFill>
          </p:spPr>
          <p:txBody>
            <a:bodyPr/>
            <a:lstStyle/>
            <a:p/>
          </p:txBody>
        </p:sp>
        <p:sp>
          <p:nvSpPr>
            <p:cNvPr id="35" name="rc35"/>
            <p:cNvSpPr/>
            <p:nvPr/>
          </p:nvSpPr>
          <p:spPr>
            <a:xfrm>
              <a:off x="2628989" y="2977050"/>
              <a:ext cx="239888" cy="49398"/>
            </a:xfrm>
            <a:prstGeom prst="rect">
              <a:avLst/>
            </a:prstGeom>
            <a:solidFill>
              <a:srgbClr val="1CABE2">
                <a:alpha val="100000"/>
              </a:srgbClr>
            </a:solidFill>
          </p:spPr>
          <p:txBody>
            <a:bodyPr/>
            <a:lstStyle/>
            <a:p/>
          </p:txBody>
        </p:sp>
        <p:sp>
          <p:nvSpPr>
            <p:cNvPr id="36" name="rc36"/>
            <p:cNvSpPr/>
            <p:nvPr/>
          </p:nvSpPr>
          <p:spPr>
            <a:xfrm>
              <a:off x="2895532" y="2990146"/>
              <a:ext cx="239888" cy="1221862"/>
            </a:xfrm>
            <a:prstGeom prst="rect">
              <a:avLst/>
            </a:prstGeom>
            <a:solidFill>
              <a:srgbClr val="80BD41">
                <a:alpha val="100000"/>
              </a:srgbClr>
            </a:solidFill>
          </p:spPr>
          <p:txBody>
            <a:bodyPr/>
            <a:lstStyle/>
            <a:p/>
          </p:txBody>
        </p:sp>
        <p:sp>
          <p:nvSpPr>
            <p:cNvPr id="37" name="rc37"/>
            <p:cNvSpPr/>
            <p:nvPr/>
          </p:nvSpPr>
          <p:spPr>
            <a:xfrm>
              <a:off x="2895532" y="2939235"/>
              <a:ext cx="239888" cy="50910"/>
            </a:xfrm>
            <a:prstGeom prst="rect">
              <a:avLst/>
            </a:prstGeom>
            <a:solidFill>
              <a:srgbClr val="1CABE2">
                <a:alpha val="100000"/>
              </a:srgbClr>
            </a:solidFill>
          </p:spPr>
          <p:txBody>
            <a:bodyPr/>
            <a:lstStyle/>
            <a:p/>
          </p:txBody>
        </p:sp>
        <p:sp>
          <p:nvSpPr>
            <p:cNvPr id="38" name="rc38"/>
            <p:cNvSpPr/>
            <p:nvPr/>
          </p:nvSpPr>
          <p:spPr>
            <a:xfrm>
              <a:off x="3162075" y="2974608"/>
              <a:ext cx="239888" cy="1237401"/>
            </a:xfrm>
            <a:prstGeom prst="rect">
              <a:avLst/>
            </a:prstGeom>
            <a:solidFill>
              <a:srgbClr val="80BD41">
                <a:alpha val="100000"/>
              </a:srgbClr>
            </a:solidFill>
          </p:spPr>
          <p:txBody>
            <a:bodyPr/>
            <a:lstStyle/>
            <a:p/>
          </p:txBody>
        </p:sp>
        <p:sp>
          <p:nvSpPr>
            <p:cNvPr id="39" name="rc39"/>
            <p:cNvSpPr/>
            <p:nvPr/>
          </p:nvSpPr>
          <p:spPr>
            <a:xfrm>
              <a:off x="3162075" y="2923049"/>
              <a:ext cx="239888" cy="51558"/>
            </a:xfrm>
            <a:prstGeom prst="rect">
              <a:avLst/>
            </a:prstGeom>
            <a:solidFill>
              <a:srgbClr val="1CABE2">
                <a:alpha val="100000"/>
              </a:srgbClr>
            </a:solidFill>
          </p:spPr>
          <p:txBody>
            <a:bodyPr/>
            <a:lstStyle/>
            <a:p/>
          </p:txBody>
        </p:sp>
        <p:sp>
          <p:nvSpPr>
            <p:cNvPr id="40" name="rc40"/>
            <p:cNvSpPr/>
            <p:nvPr/>
          </p:nvSpPr>
          <p:spPr>
            <a:xfrm>
              <a:off x="3428618" y="2988574"/>
              <a:ext cx="239888" cy="1223434"/>
            </a:xfrm>
            <a:prstGeom prst="rect">
              <a:avLst/>
            </a:prstGeom>
            <a:solidFill>
              <a:srgbClr val="80BD41">
                <a:alpha val="100000"/>
              </a:srgbClr>
            </a:solidFill>
          </p:spPr>
          <p:txBody>
            <a:bodyPr/>
            <a:lstStyle/>
            <a:p/>
          </p:txBody>
        </p:sp>
        <p:sp>
          <p:nvSpPr>
            <p:cNvPr id="41" name="rc41"/>
            <p:cNvSpPr/>
            <p:nvPr/>
          </p:nvSpPr>
          <p:spPr>
            <a:xfrm>
              <a:off x="3428618" y="2937598"/>
              <a:ext cx="239888" cy="50976"/>
            </a:xfrm>
            <a:prstGeom prst="rect">
              <a:avLst/>
            </a:prstGeom>
            <a:solidFill>
              <a:srgbClr val="1CABE2">
                <a:alpha val="100000"/>
              </a:srgbClr>
            </a:solidFill>
          </p:spPr>
          <p:txBody>
            <a:bodyPr/>
            <a:lstStyle/>
            <a:p/>
          </p:txBody>
        </p:sp>
        <p:sp>
          <p:nvSpPr>
            <p:cNvPr id="42" name="rc42"/>
            <p:cNvSpPr/>
            <p:nvPr/>
          </p:nvSpPr>
          <p:spPr>
            <a:xfrm>
              <a:off x="3695161" y="3028548"/>
              <a:ext cx="239888" cy="1183461"/>
            </a:xfrm>
            <a:prstGeom prst="rect">
              <a:avLst/>
            </a:prstGeom>
            <a:solidFill>
              <a:srgbClr val="80BD41">
                <a:alpha val="100000"/>
              </a:srgbClr>
            </a:solidFill>
          </p:spPr>
          <p:txBody>
            <a:bodyPr/>
            <a:lstStyle/>
            <a:p/>
          </p:txBody>
        </p:sp>
        <p:sp>
          <p:nvSpPr>
            <p:cNvPr id="43" name="rc43"/>
            <p:cNvSpPr/>
            <p:nvPr/>
          </p:nvSpPr>
          <p:spPr>
            <a:xfrm>
              <a:off x="3695161" y="2966260"/>
              <a:ext cx="239888" cy="62287"/>
            </a:xfrm>
            <a:prstGeom prst="rect">
              <a:avLst/>
            </a:prstGeom>
            <a:solidFill>
              <a:srgbClr val="1CABE2">
                <a:alpha val="100000"/>
              </a:srgbClr>
            </a:solidFill>
          </p:spPr>
          <p:txBody>
            <a:bodyPr/>
            <a:lstStyle/>
            <a:p/>
          </p:txBody>
        </p:sp>
        <p:sp>
          <p:nvSpPr>
            <p:cNvPr id="44" name="rc44"/>
            <p:cNvSpPr/>
            <p:nvPr/>
          </p:nvSpPr>
          <p:spPr>
            <a:xfrm>
              <a:off x="3961705" y="3060065"/>
              <a:ext cx="239888" cy="1151943"/>
            </a:xfrm>
            <a:prstGeom prst="rect">
              <a:avLst/>
            </a:prstGeom>
            <a:solidFill>
              <a:srgbClr val="80BD41">
                <a:alpha val="100000"/>
              </a:srgbClr>
            </a:solidFill>
          </p:spPr>
          <p:txBody>
            <a:bodyPr/>
            <a:lstStyle/>
            <a:p/>
          </p:txBody>
        </p:sp>
        <p:sp>
          <p:nvSpPr>
            <p:cNvPr id="45" name="rc45"/>
            <p:cNvSpPr/>
            <p:nvPr/>
          </p:nvSpPr>
          <p:spPr>
            <a:xfrm>
              <a:off x="3961705" y="2999437"/>
              <a:ext cx="239888" cy="60628"/>
            </a:xfrm>
            <a:prstGeom prst="rect">
              <a:avLst/>
            </a:prstGeom>
            <a:solidFill>
              <a:srgbClr val="1CABE2">
                <a:alpha val="100000"/>
              </a:srgbClr>
            </a:solidFill>
          </p:spPr>
          <p:txBody>
            <a:bodyPr/>
            <a:lstStyle/>
            <a:p/>
          </p:txBody>
        </p:sp>
        <p:sp>
          <p:nvSpPr>
            <p:cNvPr id="46" name="rc46"/>
            <p:cNvSpPr/>
            <p:nvPr/>
          </p:nvSpPr>
          <p:spPr>
            <a:xfrm>
              <a:off x="4228248" y="3058445"/>
              <a:ext cx="239888" cy="1153564"/>
            </a:xfrm>
            <a:prstGeom prst="rect">
              <a:avLst/>
            </a:prstGeom>
            <a:solidFill>
              <a:srgbClr val="80BD41">
                <a:alpha val="100000"/>
              </a:srgbClr>
            </a:solidFill>
          </p:spPr>
          <p:txBody>
            <a:bodyPr/>
            <a:lstStyle/>
            <a:p/>
          </p:txBody>
        </p:sp>
        <p:sp>
          <p:nvSpPr>
            <p:cNvPr id="47" name="rc47"/>
            <p:cNvSpPr/>
            <p:nvPr/>
          </p:nvSpPr>
          <p:spPr>
            <a:xfrm>
              <a:off x="4228248" y="3010379"/>
              <a:ext cx="239888" cy="48065"/>
            </a:xfrm>
            <a:prstGeom prst="rect">
              <a:avLst/>
            </a:prstGeom>
            <a:solidFill>
              <a:srgbClr val="1CABE2">
                <a:alpha val="100000"/>
              </a:srgbClr>
            </a:solidFill>
          </p:spPr>
          <p:txBody>
            <a:bodyPr/>
            <a:lstStyle/>
            <a:p/>
          </p:txBody>
        </p:sp>
        <p:sp>
          <p:nvSpPr>
            <p:cNvPr id="48" name="rc48"/>
            <p:cNvSpPr/>
            <p:nvPr/>
          </p:nvSpPr>
          <p:spPr>
            <a:xfrm>
              <a:off x="4494791" y="3082411"/>
              <a:ext cx="239888" cy="1129598"/>
            </a:xfrm>
            <a:prstGeom prst="rect">
              <a:avLst/>
            </a:prstGeom>
            <a:solidFill>
              <a:srgbClr val="80BD41">
                <a:alpha val="100000"/>
              </a:srgbClr>
            </a:solidFill>
          </p:spPr>
          <p:txBody>
            <a:bodyPr/>
            <a:lstStyle/>
            <a:p/>
          </p:txBody>
        </p:sp>
        <p:sp>
          <p:nvSpPr>
            <p:cNvPr id="49" name="rc49"/>
            <p:cNvSpPr/>
            <p:nvPr/>
          </p:nvSpPr>
          <p:spPr>
            <a:xfrm>
              <a:off x="4494791" y="3010309"/>
              <a:ext cx="239888" cy="72101"/>
            </a:xfrm>
            <a:prstGeom prst="rect">
              <a:avLst/>
            </a:prstGeom>
            <a:solidFill>
              <a:srgbClr val="1CABE2">
                <a:alpha val="100000"/>
              </a:srgbClr>
            </a:solidFill>
          </p:spPr>
          <p:txBody>
            <a:bodyPr/>
            <a:lstStyle/>
            <a:p/>
          </p:txBody>
        </p:sp>
        <p:sp>
          <p:nvSpPr>
            <p:cNvPr id="50" name="rc50"/>
            <p:cNvSpPr/>
            <p:nvPr/>
          </p:nvSpPr>
          <p:spPr>
            <a:xfrm>
              <a:off x="4761334" y="3085693"/>
              <a:ext cx="239888" cy="1126316"/>
            </a:xfrm>
            <a:prstGeom prst="rect">
              <a:avLst/>
            </a:prstGeom>
            <a:solidFill>
              <a:srgbClr val="80BD41">
                <a:alpha val="100000"/>
              </a:srgbClr>
            </a:solidFill>
          </p:spPr>
          <p:txBody>
            <a:bodyPr/>
            <a:lstStyle/>
            <a:p/>
          </p:txBody>
        </p:sp>
        <p:sp>
          <p:nvSpPr>
            <p:cNvPr id="51" name="rc51"/>
            <p:cNvSpPr/>
            <p:nvPr/>
          </p:nvSpPr>
          <p:spPr>
            <a:xfrm>
              <a:off x="4761334" y="3013800"/>
              <a:ext cx="239888" cy="71892"/>
            </a:xfrm>
            <a:prstGeom prst="rect">
              <a:avLst/>
            </a:prstGeom>
            <a:solidFill>
              <a:srgbClr val="1CABE2">
                <a:alpha val="100000"/>
              </a:srgbClr>
            </a:solidFill>
          </p:spPr>
          <p:txBody>
            <a:bodyPr/>
            <a:lstStyle/>
            <a:p/>
          </p:txBody>
        </p:sp>
        <p:sp>
          <p:nvSpPr>
            <p:cNvPr id="52" name="rc52"/>
            <p:cNvSpPr/>
            <p:nvPr/>
          </p:nvSpPr>
          <p:spPr>
            <a:xfrm>
              <a:off x="5027877" y="3058145"/>
              <a:ext cx="239888" cy="1153863"/>
            </a:xfrm>
            <a:prstGeom prst="rect">
              <a:avLst/>
            </a:prstGeom>
            <a:solidFill>
              <a:srgbClr val="80BD41">
                <a:alpha val="100000"/>
              </a:srgbClr>
            </a:solidFill>
          </p:spPr>
          <p:txBody>
            <a:bodyPr/>
            <a:lstStyle/>
            <a:p/>
          </p:txBody>
        </p:sp>
        <p:sp>
          <p:nvSpPr>
            <p:cNvPr id="53" name="rc53"/>
            <p:cNvSpPr/>
            <p:nvPr/>
          </p:nvSpPr>
          <p:spPr>
            <a:xfrm>
              <a:off x="5027877" y="2997416"/>
              <a:ext cx="239888" cy="60729"/>
            </a:xfrm>
            <a:prstGeom prst="rect">
              <a:avLst/>
            </a:prstGeom>
            <a:solidFill>
              <a:srgbClr val="1CABE2">
                <a:alpha val="100000"/>
              </a:srgbClr>
            </a:solidFill>
          </p:spPr>
          <p:txBody>
            <a:bodyPr/>
            <a:lstStyle/>
            <a:p/>
          </p:txBody>
        </p:sp>
        <p:sp>
          <p:nvSpPr>
            <p:cNvPr id="54" name="rc54"/>
            <p:cNvSpPr/>
            <p:nvPr/>
          </p:nvSpPr>
          <p:spPr>
            <a:xfrm>
              <a:off x="5294420" y="3058805"/>
              <a:ext cx="239888" cy="1153204"/>
            </a:xfrm>
            <a:prstGeom prst="rect">
              <a:avLst/>
            </a:prstGeom>
            <a:solidFill>
              <a:srgbClr val="80BD41">
                <a:alpha val="100000"/>
              </a:srgbClr>
            </a:solidFill>
          </p:spPr>
          <p:txBody>
            <a:bodyPr/>
            <a:lstStyle/>
            <a:p/>
          </p:txBody>
        </p:sp>
        <p:sp>
          <p:nvSpPr>
            <p:cNvPr id="55" name="rc55"/>
            <p:cNvSpPr/>
            <p:nvPr/>
          </p:nvSpPr>
          <p:spPr>
            <a:xfrm>
              <a:off x="5294420" y="2998110"/>
              <a:ext cx="239888" cy="60694"/>
            </a:xfrm>
            <a:prstGeom prst="rect">
              <a:avLst/>
            </a:prstGeom>
            <a:solidFill>
              <a:srgbClr val="1CABE2">
                <a:alpha val="100000"/>
              </a:srgbClr>
            </a:solidFill>
          </p:spPr>
          <p:txBody>
            <a:bodyPr/>
            <a:lstStyle/>
            <a:p/>
          </p:txBody>
        </p:sp>
        <p:sp>
          <p:nvSpPr>
            <p:cNvPr id="56" name="rc56"/>
            <p:cNvSpPr/>
            <p:nvPr/>
          </p:nvSpPr>
          <p:spPr>
            <a:xfrm>
              <a:off x="5560963" y="3067279"/>
              <a:ext cx="239888" cy="1144730"/>
            </a:xfrm>
            <a:prstGeom prst="rect">
              <a:avLst/>
            </a:prstGeom>
            <a:solidFill>
              <a:srgbClr val="80BD41">
                <a:alpha val="100000"/>
              </a:srgbClr>
            </a:solidFill>
          </p:spPr>
          <p:txBody>
            <a:bodyPr/>
            <a:lstStyle/>
            <a:p/>
          </p:txBody>
        </p:sp>
        <p:sp>
          <p:nvSpPr>
            <p:cNvPr id="57" name="rc57"/>
            <p:cNvSpPr/>
            <p:nvPr/>
          </p:nvSpPr>
          <p:spPr>
            <a:xfrm>
              <a:off x="5560963" y="3007030"/>
              <a:ext cx="239888" cy="60248"/>
            </a:xfrm>
            <a:prstGeom prst="rect">
              <a:avLst/>
            </a:prstGeom>
            <a:solidFill>
              <a:srgbClr val="1CABE2">
                <a:alpha val="100000"/>
              </a:srgbClr>
            </a:solidFill>
          </p:spPr>
          <p:txBody>
            <a:bodyPr/>
            <a:lstStyle/>
            <a:p/>
          </p:txBody>
        </p:sp>
        <p:sp>
          <p:nvSpPr>
            <p:cNvPr id="58" name="rc58"/>
            <p:cNvSpPr/>
            <p:nvPr/>
          </p:nvSpPr>
          <p:spPr>
            <a:xfrm>
              <a:off x="5827506" y="3102232"/>
              <a:ext cx="239888" cy="1109777"/>
            </a:xfrm>
            <a:prstGeom prst="rect">
              <a:avLst/>
            </a:prstGeom>
            <a:solidFill>
              <a:srgbClr val="80BD41">
                <a:alpha val="100000"/>
              </a:srgbClr>
            </a:solidFill>
          </p:spPr>
          <p:txBody>
            <a:bodyPr/>
            <a:lstStyle/>
            <a:p/>
          </p:txBody>
        </p:sp>
        <p:sp>
          <p:nvSpPr>
            <p:cNvPr id="59" name="rc59"/>
            <p:cNvSpPr/>
            <p:nvPr/>
          </p:nvSpPr>
          <p:spPr>
            <a:xfrm>
              <a:off x="5827506" y="3031395"/>
              <a:ext cx="239888" cy="70836"/>
            </a:xfrm>
            <a:prstGeom prst="rect">
              <a:avLst/>
            </a:prstGeom>
            <a:solidFill>
              <a:srgbClr val="1CABE2">
                <a:alpha val="100000"/>
              </a:srgbClr>
            </a:solidFill>
          </p:spPr>
          <p:txBody>
            <a:bodyPr/>
            <a:lstStyle/>
            <a:p/>
          </p:txBody>
        </p:sp>
        <p:sp>
          <p:nvSpPr>
            <p:cNvPr id="60" name="rc60"/>
            <p:cNvSpPr/>
            <p:nvPr/>
          </p:nvSpPr>
          <p:spPr>
            <a:xfrm>
              <a:off x="6094049" y="3118258"/>
              <a:ext cx="239888" cy="1093750"/>
            </a:xfrm>
            <a:prstGeom prst="rect">
              <a:avLst/>
            </a:prstGeom>
            <a:solidFill>
              <a:srgbClr val="80BD41">
                <a:alpha val="100000"/>
              </a:srgbClr>
            </a:solidFill>
          </p:spPr>
          <p:txBody>
            <a:bodyPr/>
            <a:lstStyle/>
            <a:p/>
          </p:txBody>
        </p:sp>
        <p:sp>
          <p:nvSpPr>
            <p:cNvPr id="61" name="rc61"/>
            <p:cNvSpPr/>
            <p:nvPr/>
          </p:nvSpPr>
          <p:spPr>
            <a:xfrm>
              <a:off x="6094049" y="3048445"/>
              <a:ext cx="239888" cy="69813"/>
            </a:xfrm>
            <a:prstGeom prst="rect">
              <a:avLst/>
            </a:prstGeom>
            <a:solidFill>
              <a:srgbClr val="1CABE2">
                <a:alpha val="100000"/>
              </a:srgbClr>
            </a:solidFill>
          </p:spPr>
          <p:txBody>
            <a:bodyPr/>
            <a:lstStyle/>
            <a:p/>
          </p:txBody>
        </p:sp>
        <p:sp>
          <p:nvSpPr>
            <p:cNvPr id="62" name="rc62"/>
            <p:cNvSpPr/>
            <p:nvPr/>
          </p:nvSpPr>
          <p:spPr>
            <a:xfrm>
              <a:off x="6360593" y="3130659"/>
              <a:ext cx="239888" cy="1081349"/>
            </a:xfrm>
            <a:prstGeom prst="rect">
              <a:avLst/>
            </a:prstGeom>
            <a:solidFill>
              <a:srgbClr val="80BD41">
                <a:alpha val="100000"/>
              </a:srgbClr>
            </a:solidFill>
          </p:spPr>
          <p:txBody>
            <a:bodyPr/>
            <a:lstStyle/>
            <a:p/>
          </p:txBody>
        </p:sp>
        <p:sp>
          <p:nvSpPr>
            <p:cNvPr id="63" name="rc63"/>
            <p:cNvSpPr/>
            <p:nvPr/>
          </p:nvSpPr>
          <p:spPr>
            <a:xfrm>
              <a:off x="6360593" y="3061637"/>
              <a:ext cx="239888" cy="69022"/>
            </a:xfrm>
            <a:prstGeom prst="rect">
              <a:avLst/>
            </a:prstGeom>
            <a:solidFill>
              <a:srgbClr val="1CABE2">
                <a:alpha val="100000"/>
              </a:srgbClr>
            </a:solidFill>
          </p:spPr>
          <p:txBody>
            <a:bodyPr/>
            <a:lstStyle/>
            <a:p/>
          </p:txBody>
        </p:sp>
        <p:sp>
          <p:nvSpPr>
            <p:cNvPr id="64" name="rc64"/>
            <p:cNvSpPr/>
            <p:nvPr/>
          </p:nvSpPr>
          <p:spPr>
            <a:xfrm>
              <a:off x="6627136" y="3178984"/>
              <a:ext cx="239888" cy="1033025"/>
            </a:xfrm>
            <a:prstGeom prst="rect">
              <a:avLst/>
            </a:prstGeom>
            <a:solidFill>
              <a:srgbClr val="80BD41">
                <a:alpha val="100000"/>
              </a:srgbClr>
            </a:solidFill>
          </p:spPr>
          <p:txBody>
            <a:bodyPr/>
            <a:lstStyle/>
            <a:p/>
          </p:txBody>
        </p:sp>
        <p:sp>
          <p:nvSpPr>
            <p:cNvPr id="65" name="rc65"/>
            <p:cNvSpPr/>
            <p:nvPr/>
          </p:nvSpPr>
          <p:spPr>
            <a:xfrm>
              <a:off x="6627136" y="3101229"/>
              <a:ext cx="239888" cy="77754"/>
            </a:xfrm>
            <a:prstGeom prst="rect">
              <a:avLst/>
            </a:prstGeom>
            <a:solidFill>
              <a:srgbClr val="1CABE2">
                <a:alpha val="100000"/>
              </a:srgbClr>
            </a:solidFill>
          </p:spPr>
          <p:txBody>
            <a:bodyPr/>
            <a:lstStyle/>
            <a:p/>
          </p:txBody>
        </p:sp>
        <p:sp>
          <p:nvSpPr>
            <p:cNvPr id="66" name="rc66"/>
            <p:cNvSpPr/>
            <p:nvPr/>
          </p:nvSpPr>
          <p:spPr>
            <a:xfrm>
              <a:off x="6893679" y="3156886"/>
              <a:ext cx="239888" cy="1055123"/>
            </a:xfrm>
            <a:prstGeom prst="rect">
              <a:avLst/>
            </a:prstGeom>
            <a:solidFill>
              <a:srgbClr val="80BD41">
                <a:alpha val="100000"/>
              </a:srgbClr>
            </a:solidFill>
          </p:spPr>
          <p:txBody>
            <a:bodyPr/>
            <a:lstStyle/>
            <a:p/>
          </p:txBody>
        </p:sp>
        <p:sp>
          <p:nvSpPr>
            <p:cNvPr id="67" name="rc67"/>
            <p:cNvSpPr/>
            <p:nvPr/>
          </p:nvSpPr>
          <p:spPr>
            <a:xfrm>
              <a:off x="6893679" y="3089537"/>
              <a:ext cx="239888" cy="67348"/>
            </a:xfrm>
            <a:prstGeom prst="rect">
              <a:avLst/>
            </a:prstGeom>
            <a:solidFill>
              <a:srgbClr val="1CABE2">
                <a:alpha val="100000"/>
              </a:srgbClr>
            </a:solidFill>
          </p:spPr>
          <p:txBody>
            <a:bodyPr/>
            <a:lstStyle/>
            <a:p/>
          </p:txBody>
        </p:sp>
        <p:sp>
          <p:nvSpPr>
            <p:cNvPr id="68" name="rc68"/>
            <p:cNvSpPr/>
            <p:nvPr/>
          </p:nvSpPr>
          <p:spPr>
            <a:xfrm>
              <a:off x="7160222" y="3136934"/>
              <a:ext cx="239888" cy="1075075"/>
            </a:xfrm>
            <a:prstGeom prst="rect">
              <a:avLst/>
            </a:prstGeom>
            <a:solidFill>
              <a:srgbClr val="80BD41">
                <a:alpha val="100000"/>
              </a:srgbClr>
            </a:solidFill>
          </p:spPr>
          <p:txBody>
            <a:bodyPr/>
            <a:lstStyle/>
            <a:p/>
          </p:txBody>
        </p:sp>
        <p:sp>
          <p:nvSpPr>
            <p:cNvPr id="69" name="rc69"/>
            <p:cNvSpPr/>
            <p:nvPr/>
          </p:nvSpPr>
          <p:spPr>
            <a:xfrm>
              <a:off x="7160222" y="3068312"/>
              <a:ext cx="239888" cy="68621"/>
            </a:xfrm>
            <a:prstGeom prst="rect">
              <a:avLst/>
            </a:prstGeom>
            <a:solidFill>
              <a:srgbClr val="1CABE2">
                <a:alpha val="100000"/>
              </a:srgbClr>
            </a:solidFill>
          </p:spPr>
          <p:txBody>
            <a:bodyPr/>
            <a:lstStyle/>
            <a:p/>
          </p:txBody>
        </p:sp>
        <p:sp>
          <p:nvSpPr>
            <p:cNvPr id="70" name="rc70"/>
            <p:cNvSpPr/>
            <p:nvPr/>
          </p:nvSpPr>
          <p:spPr>
            <a:xfrm>
              <a:off x="7426765" y="3163451"/>
              <a:ext cx="239888" cy="1048558"/>
            </a:xfrm>
            <a:prstGeom prst="rect">
              <a:avLst/>
            </a:prstGeom>
            <a:solidFill>
              <a:srgbClr val="80BD41">
                <a:alpha val="100000"/>
              </a:srgbClr>
            </a:solidFill>
          </p:spPr>
          <p:txBody>
            <a:bodyPr/>
            <a:lstStyle/>
            <a:p/>
          </p:txBody>
        </p:sp>
        <p:sp>
          <p:nvSpPr>
            <p:cNvPr id="71" name="rc71"/>
            <p:cNvSpPr/>
            <p:nvPr/>
          </p:nvSpPr>
          <p:spPr>
            <a:xfrm>
              <a:off x="7426765" y="3096522"/>
              <a:ext cx="239888" cy="66929"/>
            </a:xfrm>
            <a:prstGeom prst="rect">
              <a:avLst/>
            </a:prstGeom>
            <a:solidFill>
              <a:srgbClr val="1CABE2">
                <a:alpha val="100000"/>
              </a:srgbClr>
            </a:solidFill>
          </p:spPr>
          <p:txBody>
            <a:bodyPr/>
            <a:lstStyle/>
            <a:p/>
          </p:txBody>
        </p:sp>
        <p:sp>
          <p:nvSpPr>
            <p:cNvPr id="72" name="rc72"/>
            <p:cNvSpPr/>
            <p:nvPr/>
          </p:nvSpPr>
          <p:spPr>
            <a:xfrm>
              <a:off x="7693308" y="3164012"/>
              <a:ext cx="239888" cy="1047996"/>
            </a:xfrm>
            <a:prstGeom prst="rect">
              <a:avLst/>
            </a:prstGeom>
            <a:solidFill>
              <a:srgbClr val="80BD41">
                <a:alpha val="100000"/>
              </a:srgbClr>
            </a:solidFill>
          </p:spPr>
          <p:txBody>
            <a:bodyPr/>
            <a:lstStyle/>
            <a:p/>
          </p:txBody>
        </p:sp>
        <p:sp>
          <p:nvSpPr>
            <p:cNvPr id="73" name="rc73"/>
            <p:cNvSpPr/>
            <p:nvPr/>
          </p:nvSpPr>
          <p:spPr>
            <a:xfrm>
              <a:off x="7693308" y="3097119"/>
              <a:ext cx="239888" cy="66893"/>
            </a:xfrm>
            <a:prstGeom prst="rect">
              <a:avLst/>
            </a:prstGeom>
            <a:solidFill>
              <a:srgbClr val="1CABE2">
                <a:alpha val="100000"/>
              </a:srgbClr>
            </a:solidFill>
          </p:spPr>
          <p:txBody>
            <a:bodyPr/>
            <a:lstStyle/>
            <a:p/>
          </p:txBody>
        </p:sp>
        <p:sp>
          <p:nvSpPr>
            <p:cNvPr id="74" name="rc74"/>
            <p:cNvSpPr/>
            <p:nvPr/>
          </p:nvSpPr>
          <p:spPr>
            <a:xfrm>
              <a:off x="7959851" y="3161197"/>
              <a:ext cx="239888" cy="1050812"/>
            </a:xfrm>
            <a:prstGeom prst="rect">
              <a:avLst/>
            </a:prstGeom>
            <a:solidFill>
              <a:srgbClr val="80BD41">
                <a:alpha val="100000"/>
              </a:srgbClr>
            </a:solidFill>
          </p:spPr>
          <p:txBody>
            <a:bodyPr/>
            <a:lstStyle/>
            <a:p/>
          </p:txBody>
        </p:sp>
        <p:sp>
          <p:nvSpPr>
            <p:cNvPr id="75" name="rc75"/>
            <p:cNvSpPr/>
            <p:nvPr/>
          </p:nvSpPr>
          <p:spPr>
            <a:xfrm>
              <a:off x="7959851" y="3094124"/>
              <a:ext cx="239888" cy="67073"/>
            </a:xfrm>
            <a:prstGeom prst="rect">
              <a:avLst/>
            </a:prstGeom>
            <a:solidFill>
              <a:srgbClr val="1CABE2">
                <a:alpha val="100000"/>
              </a:srgbClr>
            </a:solidFill>
          </p:spPr>
          <p:txBody>
            <a:bodyPr/>
            <a:lstStyle/>
            <a:p/>
          </p:txBody>
        </p:sp>
        <p:sp>
          <p:nvSpPr>
            <p:cNvPr id="76" name="pl76"/>
            <p:cNvSpPr/>
            <p:nvPr/>
          </p:nvSpPr>
          <p:spPr>
            <a:xfrm>
              <a:off x="1416218" y="2149674"/>
              <a:ext cx="6663577" cy="64447"/>
            </a:xfrm>
            <a:custGeom>
              <a:avLst/>
              <a:pathLst>
                <a:path w="6663577" h="64447">
                  <a:moveTo>
                    <a:pt x="0" y="42965"/>
                  </a:moveTo>
                  <a:lnTo>
                    <a:pt x="266543" y="42965"/>
                  </a:lnTo>
                  <a:lnTo>
                    <a:pt x="533086" y="42965"/>
                  </a:lnTo>
                  <a:lnTo>
                    <a:pt x="799629" y="0"/>
                  </a:lnTo>
                  <a:lnTo>
                    <a:pt x="1066172" y="0"/>
                  </a:lnTo>
                  <a:lnTo>
                    <a:pt x="1332715" y="0"/>
                  </a:lnTo>
                  <a:lnTo>
                    <a:pt x="1599258" y="0"/>
                  </a:lnTo>
                  <a:lnTo>
                    <a:pt x="1865801" y="0"/>
                  </a:lnTo>
                  <a:lnTo>
                    <a:pt x="2132344" y="0"/>
                  </a:lnTo>
                  <a:lnTo>
                    <a:pt x="2398888" y="21482"/>
                  </a:lnTo>
                  <a:lnTo>
                    <a:pt x="2665431" y="21482"/>
                  </a:lnTo>
                  <a:lnTo>
                    <a:pt x="2931974" y="0"/>
                  </a:lnTo>
                  <a:lnTo>
                    <a:pt x="3198517" y="42965"/>
                  </a:lnTo>
                  <a:lnTo>
                    <a:pt x="3465060" y="42965"/>
                  </a:lnTo>
                  <a:lnTo>
                    <a:pt x="3731603" y="21482"/>
                  </a:lnTo>
                  <a:lnTo>
                    <a:pt x="3998146" y="21482"/>
                  </a:lnTo>
                  <a:lnTo>
                    <a:pt x="4264689" y="21482"/>
                  </a:lnTo>
                  <a:lnTo>
                    <a:pt x="4531233" y="42965"/>
                  </a:lnTo>
                  <a:lnTo>
                    <a:pt x="4797776" y="42965"/>
                  </a:lnTo>
                  <a:lnTo>
                    <a:pt x="5064319" y="42965"/>
                  </a:lnTo>
                  <a:lnTo>
                    <a:pt x="5330862" y="64447"/>
                  </a:lnTo>
                  <a:lnTo>
                    <a:pt x="5597405" y="42965"/>
                  </a:lnTo>
                  <a:lnTo>
                    <a:pt x="5863948" y="42965"/>
                  </a:lnTo>
                  <a:lnTo>
                    <a:pt x="6130491" y="42965"/>
                  </a:lnTo>
                  <a:lnTo>
                    <a:pt x="6397034" y="42965"/>
                  </a:lnTo>
                  <a:lnTo>
                    <a:pt x="6663577" y="42965"/>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1324790" y="28713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a:t>
              </a:r>
            </a:p>
          </p:txBody>
        </p:sp>
        <p:sp>
          <p:nvSpPr>
            <p:cNvPr id="89" name="tx89"/>
            <p:cNvSpPr/>
            <p:nvPr/>
          </p:nvSpPr>
          <p:spPr>
            <a:xfrm>
              <a:off x="2657505" y="28410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4.03</a:t>
              </a:r>
            </a:p>
          </p:txBody>
        </p:sp>
        <p:sp>
          <p:nvSpPr>
            <p:cNvPr id="90" name="tx90"/>
            <p:cNvSpPr/>
            <p:nvPr/>
          </p:nvSpPr>
          <p:spPr>
            <a:xfrm>
              <a:off x="3990221" y="28634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3.96</a:t>
              </a:r>
            </a:p>
          </p:txBody>
        </p:sp>
        <p:sp>
          <p:nvSpPr>
            <p:cNvPr id="91" name="tx91"/>
            <p:cNvSpPr/>
            <p:nvPr/>
          </p:nvSpPr>
          <p:spPr>
            <a:xfrm>
              <a:off x="5322937" y="28621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3.96</a:t>
              </a:r>
            </a:p>
          </p:txBody>
        </p:sp>
        <p:sp>
          <p:nvSpPr>
            <p:cNvPr id="92" name="tx92"/>
            <p:cNvSpPr/>
            <p:nvPr/>
          </p:nvSpPr>
          <p:spPr>
            <a:xfrm>
              <a:off x="6389109" y="29256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a:t>
              </a:r>
            </a:p>
          </p:txBody>
        </p:sp>
        <p:sp>
          <p:nvSpPr>
            <p:cNvPr id="93" name="tx93"/>
            <p:cNvSpPr/>
            <p:nvPr/>
          </p:nvSpPr>
          <p:spPr>
            <a:xfrm>
              <a:off x="6655652" y="29652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3.63</a:t>
              </a:r>
            </a:p>
          </p:txBody>
        </p:sp>
        <p:sp>
          <p:nvSpPr>
            <p:cNvPr id="94" name="tx94"/>
            <p:cNvSpPr/>
            <p:nvPr/>
          </p:nvSpPr>
          <p:spPr>
            <a:xfrm>
              <a:off x="6922195" y="29535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3.66</a:t>
              </a:r>
            </a:p>
          </p:txBody>
        </p:sp>
        <p:sp>
          <p:nvSpPr>
            <p:cNvPr id="95" name="tx95"/>
            <p:cNvSpPr/>
            <p:nvPr/>
          </p:nvSpPr>
          <p:spPr>
            <a:xfrm>
              <a:off x="7188738" y="29323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a:t>
              </a:r>
            </a:p>
          </p:txBody>
        </p:sp>
        <p:sp>
          <p:nvSpPr>
            <p:cNvPr id="96" name="tx96"/>
            <p:cNvSpPr/>
            <p:nvPr/>
          </p:nvSpPr>
          <p:spPr>
            <a:xfrm>
              <a:off x="7455282" y="29605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a:t>
              </a:r>
            </a:p>
          </p:txBody>
        </p:sp>
        <p:sp>
          <p:nvSpPr>
            <p:cNvPr id="97" name="tx97"/>
            <p:cNvSpPr/>
            <p:nvPr/>
          </p:nvSpPr>
          <p:spPr>
            <a:xfrm>
              <a:off x="7721825" y="29611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a:t>
              </a:r>
            </a:p>
          </p:txBody>
        </p:sp>
        <p:sp>
          <p:nvSpPr>
            <p:cNvPr id="98" name="tx98"/>
            <p:cNvSpPr/>
            <p:nvPr/>
          </p:nvSpPr>
          <p:spPr>
            <a:xfrm>
              <a:off x="7988368" y="29581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3.65</a:t>
              </a:r>
            </a:p>
          </p:txBody>
        </p:sp>
        <p:sp>
          <p:nvSpPr>
            <p:cNvPr id="99" name="pl99"/>
            <p:cNvSpPr/>
            <p:nvPr/>
          </p:nvSpPr>
          <p:spPr>
            <a:xfrm>
              <a:off x="1416218"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50915" y="36106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1" name="tx111"/>
            <p:cNvSpPr/>
            <p:nvPr/>
          </p:nvSpPr>
          <p:spPr>
            <a:xfrm>
              <a:off x="1324790" y="30083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0.24</a:t>
              </a:r>
            </a:p>
          </p:txBody>
        </p:sp>
        <p:sp>
          <p:nvSpPr>
            <p:cNvPr id="112" name="tx112"/>
            <p:cNvSpPr/>
            <p:nvPr/>
          </p:nvSpPr>
          <p:spPr>
            <a:xfrm>
              <a:off x="2657505" y="35841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3.87</a:t>
              </a:r>
            </a:p>
          </p:txBody>
        </p:sp>
        <p:sp>
          <p:nvSpPr>
            <p:cNvPr id="113" name="tx113"/>
            <p:cNvSpPr/>
            <p:nvPr/>
          </p:nvSpPr>
          <p:spPr>
            <a:xfrm>
              <a:off x="2657505" y="29667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4" name="tx114"/>
            <p:cNvSpPr/>
            <p:nvPr/>
          </p:nvSpPr>
          <p:spPr>
            <a:xfrm>
              <a:off x="3990221" y="36009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a:t>
              </a:r>
            </a:p>
          </p:txBody>
        </p:sp>
        <p:sp>
          <p:nvSpPr>
            <p:cNvPr id="115" name="tx115"/>
            <p:cNvSpPr/>
            <p:nvPr/>
          </p:nvSpPr>
          <p:spPr>
            <a:xfrm>
              <a:off x="4016347" y="29947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6" name="tx116"/>
            <p:cNvSpPr/>
            <p:nvPr/>
          </p:nvSpPr>
          <p:spPr>
            <a:xfrm>
              <a:off x="5322937" y="36003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a:t>
              </a:r>
            </a:p>
          </p:txBody>
        </p:sp>
        <p:sp>
          <p:nvSpPr>
            <p:cNvPr id="117" name="tx117"/>
            <p:cNvSpPr/>
            <p:nvPr/>
          </p:nvSpPr>
          <p:spPr>
            <a:xfrm>
              <a:off x="5349062" y="29934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8" name="tx118"/>
            <p:cNvSpPr/>
            <p:nvPr/>
          </p:nvSpPr>
          <p:spPr>
            <a:xfrm>
              <a:off x="6389109" y="36362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19" name="tx119"/>
            <p:cNvSpPr/>
            <p:nvPr/>
          </p:nvSpPr>
          <p:spPr>
            <a:xfrm>
              <a:off x="6389109" y="30610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20" name="tx120"/>
            <p:cNvSpPr/>
            <p:nvPr/>
          </p:nvSpPr>
          <p:spPr>
            <a:xfrm>
              <a:off x="6655652" y="36604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a:t>
              </a:r>
            </a:p>
          </p:txBody>
        </p:sp>
        <p:sp>
          <p:nvSpPr>
            <p:cNvPr id="121" name="tx121"/>
            <p:cNvSpPr/>
            <p:nvPr/>
          </p:nvSpPr>
          <p:spPr>
            <a:xfrm>
              <a:off x="6655652" y="3105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22" name="tx122"/>
            <p:cNvSpPr/>
            <p:nvPr/>
          </p:nvSpPr>
          <p:spPr>
            <a:xfrm>
              <a:off x="6922195" y="36493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a:t>
              </a:r>
            </a:p>
          </p:txBody>
        </p:sp>
        <p:sp>
          <p:nvSpPr>
            <p:cNvPr id="123" name="tx123"/>
            <p:cNvSpPr/>
            <p:nvPr/>
          </p:nvSpPr>
          <p:spPr>
            <a:xfrm>
              <a:off x="6922195" y="30881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4" name="tx124"/>
            <p:cNvSpPr/>
            <p:nvPr/>
          </p:nvSpPr>
          <p:spPr>
            <a:xfrm>
              <a:off x="7188738" y="36393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a:t>
              </a:r>
            </a:p>
          </p:txBody>
        </p:sp>
        <p:sp>
          <p:nvSpPr>
            <p:cNvPr id="125" name="tx125"/>
            <p:cNvSpPr/>
            <p:nvPr/>
          </p:nvSpPr>
          <p:spPr>
            <a:xfrm>
              <a:off x="7188738" y="30675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6" name="tx126"/>
            <p:cNvSpPr/>
            <p:nvPr/>
          </p:nvSpPr>
          <p:spPr>
            <a:xfrm>
              <a:off x="7455282" y="36526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27" name="tx127"/>
            <p:cNvSpPr/>
            <p:nvPr/>
          </p:nvSpPr>
          <p:spPr>
            <a:xfrm>
              <a:off x="7455282" y="30949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8" name="tx128"/>
            <p:cNvSpPr/>
            <p:nvPr/>
          </p:nvSpPr>
          <p:spPr>
            <a:xfrm>
              <a:off x="7721825" y="36529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29" name="tx129"/>
            <p:cNvSpPr/>
            <p:nvPr/>
          </p:nvSpPr>
          <p:spPr>
            <a:xfrm>
              <a:off x="7721825" y="30955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30" name="tx130"/>
            <p:cNvSpPr/>
            <p:nvPr/>
          </p:nvSpPr>
          <p:spPr>
            <a:xfrm>
              <a:off x="7988368" y="36515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31" name="tx131"/>
            <p:cNvSpPr/>
            <p:nvPr/>
          </p:nvSpPr>
          <p:spPr>
            <a:xfrm>
              <a:off x="7988368" y="30926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32" name="tx132"/>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3" name="tx133"/>
            <p:cNvSpPr/>
            <p:nvPr/>
          </p:nvSpPr>
          <p:spPr>
            <a:xfrm>
              <a:off x="694404" y="354883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2936480"/>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5" name="tx135"/>
            <p:cNvSpPr/>
            <p:nvPr/>
          </p:nvSpPr>
          <p:spPr>
            <a:xfrm>
              <a:off x="694404" y="2321601"/>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2892"/>
              <a:ext cx="19012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States, 2000-2025</a:t>
              </a:r>
            </a:p>
          </p:txBody>
        </p:sp>
        <p:sp>
          <p:nvSpPr>
            <p:cNvPr id="162" name="pl162"/>
            <p:cNvSpPr/>
            <p:nvPr/>
          </p:nvSpPr>
          <p:spPr>
            <a:xfrm>
              <a:off x="21718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9228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6739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4250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4734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7984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5494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30054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6180246" cy="124062"/>
            </a:xfrm>
            <a:prstGeom prst="rect">
              <a:avLst/>
            </a:prstGeom>
            <a:solidFill>
              <a:srgbClr val="80BD41">
                <a:alpha val="100000"/>
              </a:srgbClr>
            </a:solidFill>
          </p:spPr>
          <p:txBody>
            <a:bodyPr/>
            <a:lstStyle/>
            <a:p/>
          </p:txBody>
        </p:sp>
        <p:sp>
          <p:nvSpPr>
            <p:cNvPr id="175" name="rc175"/>
            <p:cNvSpPr/>
            <p:nvPr/>
          </p:nvSpPr>
          <p:spPr>
            <a:xfrm>
              <a:off x="7476519" y="5840557"/>
              <a:ext cx="394484" cy="124062"/>
            </a:xfrm>
            <a:prstGeom prst="rect">
              <a:avLst/>
            </a:prstGeom>
            <a:solidFill>
              <a:srgbClr val="1CABE2">
                <a:alpha val="100000"/>
              </a:srgbClr>
            </a:solidFill>
          </p:spPr>
          <p:txBody>
            <a:bodyPr/>
            <a:lstStyle/>
            <a:p/>
          </p:txBody>
        </p:sp>
        <p:sp>
          <p:nvSpPr>
            <p:cNvPr id="176" name="rc176"/>
            <p:cNvSpPr/>
            <p:nvPr/>
          </p:nvSpPr>
          <p:spPr>
            <a:xfrm>
              <a:off x="1296273" y="5685479"/>
              <a:ext cx="5989623" cy="124062"/>
            </a:xfrm>
            <a:prstGeom prst="rect">
              <a:avLst/>
            </a:prstGeom>
            <a:solidFill>
              <a:srgbClr val="80BD41">
                <a:alpha val="100000"/>
              </a:srgbClr>
            </a:solidFill>
          </p:spPr>
          <p:txBody>
            <a:bodyPr/>
            <a:lstStyle/>
            <a:p/>
          </p:txBody>
        </p:sp>
        <p:sp>
          <p:nvSpPr>
            <p:cNvPr id="177" name="rc177"/>
            <p:cNvSpPr/>
            <p:nvPr/>
          </p:nvSpPr>
          <p:spPr>
            <a:xfrm>
              <a:off x="7285896" y="5685479"/>
              <a:ext cx="382315" cy="124062"/>
            </a:xfrm>
            <a:prstGeom prst="rect">
              <a:avLst/>
            </a:prstGeom>
            <a:solidFill>
              <a:srgbClr val="1CABE2">
                <a:alpha val="100000"/>
              </a:srgbClr>
            </a:solidFill>
          </p:spPr>
          <p:txBody>
            <a:bodyPr/>
            <a:lstStyle/>
            <a:p/>
          </p:txBody>
        </p:sp>
        <p:sp>
          <p:nvSpPr>
            <p:cNvPr id="178" name="rc178"/>
            <p:cNvSpPr/>
            <p:nvPr/>
          </p:nvSpPr>
          <p:spPr>
            <a:xfrm>
              <a:off x="1296273" y="5530401"/>
              <a:ext cx="6005713" cy="124062"/>
            </a:xfrm>
            <a:prstGeom prst="rect">
              <a:avLst/>
            </a:prstGeom>
            <a:solidFill>
              <a:srgbClr val="80BD41">
                <a:alpha val="100000"/>
              </a:srgbClr>
            </a:solidFill>
          </p:spPr>
          <p:txBody>
            <a:bodyPr/>
            <a:lstStyle/>
            <a:p/>
          </p:txBody>
        </p:sp>
        <p:sp>
          <p:nvSpPr>
            <p:cNvPr id="179" name="rc179"/>
            <p:cNvSpPr/>
            <p:nvPr/>
          </p:nvSpPr>
          <p:spPr>
            <a:xfrm>
              <a:off x="7301987" y="5530401"/>
              <a:ext cx="383343" cy="124062"/>
            </a:xfrm>
            <a:prstGeom prst="rect">
              <a:avLst/>
            </a:prstGeom>
            <a:solidFill>
              <a:srgbClr val="1CABE2">
                <a:alpha val="100000"/>
              </a:srgbClr>
            </a:solidFill>
          </p:spPr>
          <p:txBody>
            <a:bodyPr/>
            <a:lstStyle/>
            <a:p/>
          </p:txBody>
        </p:sp>
        <p:sp>
          <p:nvSpPr>
            <p:cNvPr id="180" name="tx180"/>
            <p:cNvSpPr/>
            <p:nvPr/>
          </p:nvSpPr>
          <p:spPr>
            <a:xfrm>
              <a:off x="808721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3.75</a:t>
              </a:r>
            </a:p>
          </p:txBody>
        </p:sp>
        <p:sp>
          <p:nvSpPr>
            <p:cNvPr id="181" name="tx181"/>
            <p:cNvSpPr/>
            <p:nvPr/>
          </p:nvSpPr>
          <p:spPr>
            <a:xfrm>
              <a:off x="7874283"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3.64</a:t>
              </a:r>
            </a:p>
          </p:txBody>
        </p:sp>
        <p:sp>
          <p:nvSpPr>
            <p:cNvPr id="182" name="tx182"/>
            <p:cNvSpPr/>
            <p:nvPr/>
          </p:nvSpPr>
          <p:spPr>
            <a:xfrm>
              <a:off x="7892257"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3.65</a:t>
              </a:r>
            </a:p>
          </p:txBody>
        </p:sp>
        <p:sp>
          <p:nvSpPr>
            <p:cNvPr id="183" name="tx183"/>
            <p:cNvSpPr/>
            <p:nvPr/>
          </p:nvSpPr>
          <p:spPr>
            <a:xfrm>
              <a:off x="4280903"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184" name="tx184"/>
            <p:cNvSpPr/>
            <p:nvPr/>
          </p:nvSpPr>
          <p:spPr>
            <a:xfrm>
              <a:off x="7568268"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0.23</a:t>
              </a:r>
            </a:p>
          </p:txBody>
        </p:sp>
        <p:sp>
          <p:nvSpPr>
            <p:cNvPr id="185" name="tx185"/>
            <p:cNvSpPr/>
            <p:nvPr/>
          </p:nvSpPr>
          <p:spPr>
            <a:xfrm>
              <a:off x="4185591"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3.42</a:t>
              </a:r>
            </a:p>
          </p:txBody>
        </p:sp>
        <p:sp>
          <p:nvSpPr>
            <p:cNvPr id="186" name="tx186"/>
            <p:cNvSpPr/>
            <p:nvPr/>
          </p:nvSpPr>
          <p:spPr>
            <a:xfrm>
              <a:off x="7371561"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0.22</a:t>
              </a:r>
            </a:p>
          </p:txBody>
        </p:sp>
        <p:sp>
          <p:nvSpPr>
            <p:cNvPr id="187" name="tx187"/>
            <p:cNvSpPr/>
            <p:nvPr/>
          </p:nvSpPr>
          <p:spPr>
            <a:xfrm>
              <a:off x="4193636"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3.43</a:t>
              </a:r>
            </a:p>
          </p:txBody>
        </p:sp>
        <p:sp>
          <p:nvSpPr>
            <p:cNvPr id="188" name="tx188"/>
            <p:cNvSpPr/>
            <p:nvPr/>
          </p:nvSpPr>
          <p:spPr>
            <a:xfrm>
              <a:off x="7388165"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0.22</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179834" y="6056151"/>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3" name="tx193"/>
            <p:cNvSpPr/>
            <p:nvPr/>
          </p:nvSpPr>
          <p:spPr>
            <a:xfrm>
              <a:off x="2930902" y="6057856"/>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4" name="tx194"/>
            <p:cNvSpPr/>
            <p:nvPr/>
          </p:nvSpPr>
          <p:spPr>
            <a:xfrm>
              <a:off x="4681970" y="6057856"/>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5" name="tx195"/>
            <p:cNvSpPr/>
            <p:nvPr/>
          </p:nvSpPr>
          <p:spPr>
            <a:xfrm>
              <a:off x="6433038" y="6056083"/>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96" name="tx196"/>
            <p:cNvSpPr/>
            <p:nvPr/>
          </p:nvSpPr>
          <p:spPr>
            <a:xfrm>
              <a:off x="8184106" y="6058265"/>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97" name="tx197"/>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(94%) was the same as in 2019 (94%).
The number of children vaccinated with DTP3 decreased 3% compared to in 2019.
The number of surviving infants decreased approximately 3%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2777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35930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79083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22236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6435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07507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50660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193813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3407312"/>
              <a:ext cx="235719" cy="804697"/>
            </a:xfrm>
            <a:prstGeom prst="rect">
              <a:avLst/>
            </a:prstGeom>
            <a:solidFill>
              <a:srgbClr val="E2231A">
                <a:alpha val="90196"/>
              </a:srgbClr>
            </a:solidFill>
          </p:spPr>
          <p:txBody>
            <a:bodyPr/>
            <a:lstStyle/>
            <a:p/>
          </p:txBody>
        </p:sp>
        <p:sp>
          <p:nvSpPr>
            <p:cNvPr id="26" name="rc26"/>
            <p:cNvSpPr/>
            <p:nvPr/>
          </p:nvSpPr>
          <p:spPr>
            <a:xfrm>
              <a:off x="1684176" y="3412469"/>
              <a:ext cx="235719" cy="799539"/>
            </a:xfrm>
            <a:prstGeom prst="rect">
              <a:avLst/>
            </a:prstGeom>
            <a:solidFill>
              <a:srgbClr val="E2231A">
                <a:alpha val="90196"/>
              </a:srgbClr>
            </a:solidFill>
          </p:spPr>
          <p:txBody>
            <a:bodyPr/>
            <a:lstStyle/>
            <a:p/>
          </p:txBody>
        </p:sp>
        <p:sp>
          <p:nvSpPr>
            <p:cNvPr id="27" name="rc27"/>
            <p:cNvSpPr/>
            <p:nvPr/>
          </p:nvSpPr>
          <p:spPr>
            <a:xfrm>
              <a:off x="1946086" y="3413672"/>
              <a:ext cx="235719" cy="798337"/>
            </a:xfrm>
            <a:prstGeom prst="rect">
              <a:avLst/>
            </a:prstGeom>
            <a:solidFill>
              <a:srgbClr val="E2231A">
                <a:alpha val="90196"/>
              </a:srgbClr>
            </a:solidFill>
          </p:spPr>
          <p:txBody>
            <a:bodyPr/>
            <a:lstStyle/>
            <a:p/>
          </p:txBody>
        </p:sp>
        <p:sp>
          <p:nvSpPr>
            <p:cNvPr id="28" name="rc28"/>
            <p:cNvSpPr/>
            <p:nvPr/>
          </p:nvSpPr>
          <p:spPr>
            <a:xfrm>
              <a:off x="2207996" y="3581823"/>
              <a:ext cx="235719" cy="630186"/>
            </a:xfrm>
            <a:prstGeom prst="rect">
              <a:avLst/>
            </a:prstGeom>
            <a:solidFill>
              <a:srgbClr val="E2231A">
                <a:alpha val="90196"/>
              </a:srgbClr>
            </a:solidFill>
          </p:spPr>
          <p:txBody>
            <a:bodyPr/>
            <a:lstStyle/>
            <a:p/>
          </p:txBody>
        </p:sp>
        <p:sp>
          <p:nvSpPr>
            <p:cNvPr id="29" name="rc29"/>
            <p:cNvSpPr/>
            <p:nvPr/>
          </p:nvSpPr>
          <p:spPr>
            <a:xfrm>
              <a:off x="2469906" y="3576827"/>
              <a:ext cx="235719" cy="635181"/>
            </a:xfrm>
            <a:prstGeom prst="rect">
              <a:avLst/>
            </a:prstGeom>
            <a:solidFill>
              <a:srgbClr val="E2231A">
                <a:alpha val="90196"/>
              </a:srgbClr>
            </a:solidFill>
          </p:spPr>
          <p:txBody>
            <a:bodyPr/>
            <a:lstStyle/>
            <a:p/>
          </p:txBody>
        </p:sp>
        <p:sp>
          <p:nvSpPr>
            <p:cNvPr id="30" name="rc30"/>
            <p:cNvSpPr/>
            <p:nvPr/>
          </p:nvSpPr>
          <p:spPr>
            <a:xfrm>
              <a:off x="2731817" y="3478771"/>
              <a:ext cx="235719" cy="733238"/>
            </a:xfrm>
            <a:prstGeom prst="rect">
              <a:avLst/>
            </a:prstGeom>
            <a:solidFill>
              <a:srgbClr val="E2231A">
                <a:alpha val="90196"/>
              </a:srgbClr>
            </a:solidFill>
          </p:spPr>
          <p:txBody>
            <a:bodyPr/>
            <a:lstStyle/>
            <a:p/>
          </p:txBody>
        </p:sp>
        <p:sp>
          <p:nvSpPr>
            <p:cNvPr id="31" name="rc31"/>
            <p:cNvSpPr/>
            <p:nvPr/>
          </p:nvSpPr>
          <p:spPr>
            <a:xfrm>
              <a:off x="2993727" y="3456319"/>
              <a:ext cx="235719" cy="755690"/>
            </a:xfrm>
            <a:prstGeom prst="rect">
              <a:avLst/>
            </a:prstGeom>
            <a:solidFill>
              <a:srgbClr val="E2231A">
                <a:alpha val="90196"/>
              </a:srgbClr>
            </a:solidFill>
          </p:spPr>
          <p:txBody>
            <a:bodyPr/>
            <a:lstStyle/>
            <a:p/>
          </p:txBody>
        </p:sp>
        <p:sp>
          <p:nvSpPr>
            <p:cNvPr id="32" name="rc32"/>
            <p:cNvSpPr/>
            <p:nvPr/>
          </p:nvSpPr>
          <p:spPr>
            <a:xfrm>
              <a:off x="3255637" y="3446707"/>
              <a:ext cx="235719" cy="765302"/>
            </a:xfrm>
            <a:prstGeom prst="rect">
              <a:avLst/>
            </a:prstGeom>
            <a:solidFill>
              <a:srgbClr val="E2231A">
                <a:alpha val="90196"/>
              </a:srgbClr>
            </a:solidFill>
          </p:spPr>
          <p:txBody>
            <a:bodyPr/>
            <a:lstStyle/>
            <a:p/>
          </p:txBody>
        </p:sp>
        <p:sp>
          <p:nvSpPr>
            <p:cNvPr id="33" name="rc33"/>
            <p:cNvSpPr/>
            <p:nvPr/>
          </p:nvSpPr>
          <p:spPr>
            <a:xfrm>
              <a:off x="3517547" y="3455345"/>
              <a:ext cx="235719" cy="756663"/>
            </a:xfrm>
            <a:prstGeom prst="rect">
              <a:avLst/>
            </a:prstGeom>
            <a:solidFill>
              <a:srgbClr val="E2231A">
                <a:alpha val="90196"/>
              </a:srgbClr>
            </a:solidFill>
          </p:spPr>
          <p:txBody>
            <a:bodyPr/>
            <a:lstStyle/>
            <a:p/>
          </p:txBody>
        </p:sp>
        <p:sp>
          <p:nvSpPr>
            <p:cNvPr id="34" name="rc34"/>
            <p:cNvSpPr/>
            <p:nvPr/>
          </p:nvSpPr>
          <p:spPr>
            <a:xfrm>
              <a:off x="3779457" y="3287452"/>
              <a:ext cx="235719" cy="924557"/>
            </a:xfrm>
            <a:prstGeom prst="rect">
              <a:avLst/>
            </a:prstGeom>
            <a:solidFill>
              <a:srgbClr val="E2231A">
                <a:alpha val="90196"/>
              </a:srgbClr>
            </a:solidFill>
          </p:spPr>
          <p:txBody>
            <a:bodyPr/>
            <a:lstStyle/>
            <a:p/>
          </p:txBody>
        </p:sp>
        <p:sp>
          <p:nvSpPr>
            <p:cNvPr id="35" name="rc35"/>
            <p:cNvSpPr/>
            <p:nvPr/>
          </p:nvSpPr>
          <p:spPr>
            <a:xfrm>
              <a:off x="4041368" y="3492062"/>
              <a:ext cx="235719" cy="719947"/>
            </a:xfrm>
            <a:prstGeom prst="rect">
              <a:avLst/>
            </a:prstGeom>
            <a:solidFill>
              <a:srgbClr val="E2231A">
                <a:alpha val="90196"/>
              </a:srgbClr>
            </a:solidFill>
          </p:spPr>
          <p:txBody>
            <a:bodyPr/>
            <a:lstStyle/>
            <a:p/>
          </p:txBody>
        </p:sp>
        <p:sp>
          <p:nvSpPr>
            <p:cNvPr id="36" name="rc36"/>
            <p:cNvSpPr/>
            <p:nvPr/>
          </p:nvSpPr>
          <p:spPr>
            <a:xfrm>
              <a:off x="4303278" y="3498558"/>
              <a:ext cx="235719" cy="713451"/>
            </a:xfrm>
            <a:prstGeom prst="rect">
              <a:avLst/>
            </a:prstGeom>
            <a:solidFill>
              <a:srgbClr val="E2231A">
                <a:alpha val="90196"/>
              </a:srgbClr>
            </a:solidFill>
          </p:spPr>
          <p:txBody>
            <a:bodyPr/>
            <a:lstStyle/>
            <a:p/>
          </p:txBody>
        </p:sp>
        <p:sp>
          <p:nvSpPr>
            <p:cNvPr id="37" name="rc37"/>
            <p:cNvSpPr/>
            <p:nvPr/>
          </p:nvSpPr>
          <p:spPr>
            <a:xfrm>
              <a:off x="4565188" y="3409331"/>
              <a:ext cx="235719" cy="802677"/>
            </a:xfrm>
            <a:prstGeom prst="rect">
              <a:avLst/>
            </a:prstGeom>
            <a:solidFill>
              <a:srgbClr val="E2231A">
                <a:alpha val="90196"/>
              </a:srgbClr>
            </a:solidFill>
          </p:spPr>
          <p:txBody>
            <a:bodyPr/>
            <a:lstStyle/>
            <a:p/>
          </p:txBody>
        </p:sp>
        <p:sp>
          <p:nvSpPr>
            <p:cNvPr id="38" name="rc38"/>
            <p:cNvSpPr/>
            <p:nvPr/>
          </p:nvSpPr>
          <p:spPr>
            <a:xfrm>
              <a:off x="4827098" y="3500591"/>
              <a:ext cx="235719" cy="711418"/>
            </a:xfrm>
            <a:prstGeom prst="rect">
              <a:avLst/>
            </a:prstGeom>
            <a:solidFill>
              <a:srgbClr val="E2231A">
                <a:alpha val="90196"/>
              </a:srgbClr>
            </a:solidFill>
          </p:spPr>
          <p:txBody>
            <a:bodyPr/>
            <a:lstStyle/>
            <a:p/>
          </p:txBody>
        </p:sp>
        <p:sp>
          <p:nvSpPr>
            <p:cNvPr id="39" name="rc39"/>
            <p:cNvSpPr/>
            <p:nvPr/>
          </p:nvSpPr>
          <p:spPr>
            <a:xfrm>
              <a:off x="5089008" y="3490861"/>
              <a:ext cx="235719" cy="721148"/>
            </a:xfrm>
            <a:prstGeom prst="rect">
              <a:avLst/>
            </a:prstGeom>
            <a:solidFill>
              <a:srgbClr val="E2231A">
                <a:alpha val="90196"/>
              </a:srgbClr>
            </a:solidFill>
          </p:spPr>
          <p:txBody>
            <a:bodyPr/>
            <a:lstStyle/>
            <a:p/>
          </p:txBody>
        </p:sp>
        <p:sp>
          <p:nvSpPr>
            <p:cNvPr id="40" name="rc40"/>
            <p:cNvSpPr/>
            <p:nvPr/>
          </p:nvSpPr>
          <p:spPr>
            <a:xfrm>
              <a:off x="5350919" y="3491275"/>
              <a:ext cx="235719" cy="720734"/>
            </a:xfrm>
            <a:prstGeom prst="rect">
              <a:avLst/>
            </a:prstGeom>
            <a:solidFill>
              <a:srgbClr val="E2231A">
                <a:alpha val="90196"/>
              </a:srgbClr>
            </a:solidFill>
          </p:spPr>
          <p:txBody>
            <a:bodyPr/>
            <a:lstStyle/>
            <a:p/>
          </p:txBody>
        </p:sp>
        <p:sp>
          <p:nvSpPr>
            <p:cNvPr id="41" name="rc41"/>
            <p:cNvSpPr/>
            <p:nvPr/>
          </p:nvSpPr>
          <p:spPr>
            <a:xfrm>
              <a:off x="5612829" y="3496571"/>
              <a:ext cx="235719" cy="715438"/>
            </a:xfrm>
            <a:prstGeom prst="rect">
              <a:avLst/>
            </a:prstGeom>
            <a:solidFill>
              <a:srgbClr val="E2231A">
                <a:alpha val="90196"/>
              </a:srgbClr>
            </a:solidFill>
          </p:spPr>
          <p:txBody>
            <a:bodyPr/>
            <a:lstStyle/>
            <a:p/>
          </p:txBody>
        </p:sp>
        <p:sp>
          <p:nvSpPr>
            <p:cNvPr id="42" name="rc42"/>
            <p:cNvSpPr/>
            <p:nvPr/>
          </p:nvSpPr>
          <p:spPr>
            <a:xfrm>
              <a:off x="5874739" y="3423416"/>
              <a:ext cx="235719" cy="788593"/>
            </a:xfrm>
            <a:prstGeom prst="rect">
              <a:avLst/>
            </a:prstGeom>
            <a:solidFill>
              <a:srgbClr val="E2231A">
                <a:alpha val="90196"/>
              </a:srgbClr>
            </a:solidFill>
          </p:spPr>
          <p:txBody>
            <a:bodyPr/>
            <a:lstStyle/>
            <a:p/>
          </p:txBody>
        </p:sp>
        <p:sp>
          <p:nvSpPr>
            <p:cNvPr id="43" name="rc43"/>
            <p:cNvSpPr/>
            <p:nvPr/>
          </p:nvSpPr>
          <p:spPr>
            <a:xfrm>
              <a:off x="6136649" y="3521160"/>
              <a:ext cx="235719" cy="690848"/>
            </a:xfrm>
            <a:prstGeom prst="rect">
              <a:avLst/>
            </a:prstGeom>
            <a:solidFill>
              <a:srgbClr val="E2231A">
                <a:alpha val="90196"/>
              </a:srgbClr>
            </a:solidFill>
          </p:spPr>
          <p:txBody>
            <a:bodyPr/>
            <a:lstStyle/>
            <a:p/>
          </p:txBody>
        </p:sp>
        <p:sp>
          <p:nvSpPr>
            <p:cNvPr id="44" name="rc44"/>
            <p:cNvSpPr/>
            <p:nvPr/>
          </p:nvSpPr>
          <p:spPr>
            <a:xfrm>
              <a:off x="6398559" y="3358237"/>
              <a:ext cx="235719" cy="853771"/>
            </a:xfrm>
            <a:prstGeom prst="rect">
              <a:avLst/>
            </a:prstGeom>
            <a:solidFill>
              <a:srgbClr val="E2231A">
                <a:alpha val="90196"/>
              </a:srgbClr>
            </a:solidFill>
          </p:spPr>
          <p:txBody>
            <a:bodyPr/>
            <a:lstStyle/>
            <a:p/>
          </p:txBody>
        </p:sp>
        <p:sp>
          <p:nvSpPr>
            <p:cNvPr id="45" name="rc45"/>
            <p:cNvSpPr/>
            <p:nvPr/>
          </p:nvSpPr>
          <p:spPr>
            <a:xfrm>
              <a:off x="6660470" y="3470062"/>
              <a:ext cx="235719" cy="741947"/>
            </a:xfrm>
            <a:prstGeom prst="rect">
              <a:avLst/>
            </a:prstGeom>
            <a:solidFill>
              <a:srgbClr val="E2231A">
                <a:alpha val="90196"/>
              </a:srgbClr>
            </a:solidFill>
          </p:spPr>
          <p:txBody>
            <a:bodyPr/>
            <a:lstStyle/>
            <a:p/>
          </p:txBody>
        </p:sp>
        <p:sp>
          <p:nvSpPr>
            <p:cNvPr id="46" name="rc46"/>
            <p:cNvSpPr/>
            <p:nvPr/>
          </p:nvSpPr>
          <p:spPr>
            <a:xfrm>
              <a:off x="6922380" y="3545557"/>
              <a:ext cx="235719" cy="666452"/>
            </a:xfrm>
            <a:prstGeom prst="rect">
              <a:avLst/>
            </a:prstGeom>
            <a:solidFill>
              <a:srgbClr val="E2231A">
                <a:alpha val="90196"/>
              </a:srgbClr>
            </a:solidFill>
          </p:spPr>
          <p:txBody>
            <a:bodyPr/>
            <a:lstStyle/>
            <a:p/>
          </p:txBody>
        </p:sp>
        <p:sp>
          <p:nvSpPr>
            <p:cNvPr id="47" name="rc47"/>
            <p:cNvSpPr/>
            <p:nvPr/>
          </p:nvSpPr>
          <p:spPr>
            <a:xfrm>
              <a:off x="7184290" y="3532955"/>
              <a:ext cx="235719" cy="679054"/>
            </a:xfrm>
            <a:prstGeom prst="rect">
              <a:avLst/>
            </a:prstGeom>
            <a:solidFill>
              <a:srgbClr val="E2231A">
                <a:alpha val="90196"/>
              </a:srgbClr>
            </a:solidFill>
          </p:spPr>
          <p:txBody>
            <a:bodyPr/>
            <a:lstStyle/>
            <a:p/>
          </p:txBody>
        </p:sp>
        <p:sp>
          <p:nvSpPr>
            <p:cNvPr id="48" name="rc48"/>
            <p:cNvSpPr/>
            <p:nvPr/>
          </p:nvSpPr>
          <p:spPr>
            <a:xfrm>
              <a:off x="7446200" y="3549704"/>
              <a:ext cx="235719" cy="662304"/>
            </a:xfrm>
            <a:prstGeom prst="rect">
              <a:avLst/>
            </a:prstGeom>
            <a:solidFill>
              <a:srgbClr val="E2231A">
                <a:alpha val="90196"/>
              </a:srgbClr>
            </a:solidFill>
          </p:spPr>
          <p:txBody>
            <a:bodyPr/>
            <a:lstStyle/>
            <a:p/>
          </p:txBody>
        </p:sp>
        <p:sp>
          <p:nvSpPr>
            <p:cNvPr id="49" name="rc49"/>
            <p:cNvSpPr/>
            <p:nvPr/>
          </p:nvSpPr>
          <p:spPr>
            <a:xfrm>
              <a:off x="7708110" y="3550059"/>
              <a:ext cx="235719" cy="661950"/>
            </a:xfrm>
            <a:prstGeom prst="rect">
              <a:avLst/>
            </a:prstGeom>
            <a:solidFill>
              <a:srgbClr val="E2231A">
                <a:alpha val="90196"/>
              </a:srgbClr>
            </a:solidFill>
          </p:spPr>
          <p:txBody>
            <a:bodyPr/>
            <a:lstStyle/>
            <a:p/>
          </p:txBody>
        </p:sp>
        <p:sp>
          <p:nvSpPr>
            <p:cNvPr id="50" name="rc50"/>
            <p:cNvSpPr/>
            <p:nvPr/>
          </p:nvSpPr>
          <p:spPr>
            <a:xfrm>
              <a:off x="7970021" y="3548281"/>
              <a:ext cx="235719" cy="663728"/>
            </a:xfrm>
            <a:prstGeom prst="rect">
              <a:avLst/>
            </a:prstGeom>
            <a:solidFill>
              <a:srgbClr val="E2231A">
                <a:alpha val="90196"/>
              </a:srgbClr>
            </a:solidFill>
          </p:spPr>
          <p:txBody>
            <a:bodyPr/>
            <a:lstStyle/>
            <a:p/>
          </p:txBody>
        </p:sp>
        <p:sp>
          <p:nvSpPr>
            <p:cNvPr id="51" name="rc51"/>
            <p:cNvSpPr/>
            <p:nvPr/>
          </p:nvSpPr>
          <p:spPr>
            <a:xfrm>
              <a:off x="1422266" y="2923049"/>
              <a:ext cx="235719" cy="484262"/>
            </a:xfrm>
            <a:prstGeom prst="rect">
              <a:avLst/>
            </a:prstGeom>
            <a:solidFill>
              <a:srgbClr val="B3B3B3">
                <a:alpha val="90196"/>
              </a:srgbClr>
            </a:solidFill>
          </p:spPr>
          <p:txBody>
            <a:bodyPr/>
            <a:lstStyle/>
            <a:p/>
          </p:txBody>
        </p:sp>
        <p:sp>
          <p:nvSpPr>
            <p:cNvPr id="52" name="rc52"/>
            <p:cNvSpPr/>
            <p:nvPr/>
          </p:nvSpPr>
          <p:spPr>
            <a:xfrm>
              <a:off x="1684176" y="2982323"/>
              <a:ext cx="235719" cy="430146"/>
            </a:xfrm>
            <a:prstGeom prst="rect">
              <a:avLst/>
            </a:prstGeom>
            <a:solidFill>
              <a:srgbClr val="B3B3B3">
                <a:alpha val="90196"/>
              </a:srgbClr>
            </a:solidFill>
          </p:spPr>
          <p:txBody>
            <a:bodyPr/>
            <a:lstStyle/>
            <a:p/>
          </p:txBody>
        </p:sp>
        <p:sp>
          <p:nvSpPr>
            <p:cNvPr id="53" name="rc53"/>
            <p:cNvSpPr/>
            <p:nvPr/>
          </p:nvSpPr>
          <p:spPr>
            <a:xfrm>
              <a:off x="1946086" y="2993596"/>
              <a:ext cx="235719" cy="420075"/>
            </a:xfrm>
            <a:prstGeom prst="rect">
              <a:avLst/>
            </a:prstGeom>
            <a:solidFill>
              <a:srgbClr val="B3B3B3">
                <a:alpha val="90196"/>
              </a:srgbClr>
            </a:solidFill>
          </p:spPr>
          <p:txBody>
            <a:bodyPr/>
            <a:lstStyle/>
            <a:p/>
          </p:txBody>
        </p:sp>
        <p:sp>
          <p:nvSpPr>
            <p:cNvPr id="54" name="rc54"/>
            <p:cNvSpPr/>
            <p:nvPr/>
          </p:nvSpPr>
          <p:spPr>
            <a:xfrm>
              <a:off x="2207996" y="2997401"/>
              <a:ext cx="235719" cy="584422"/>
            </a:xfrm>
            <a:prstGeom prst="rect">
              <a:avLst/>
            </a:prstGeom>
            <a:solidFill>
              <a:srgbClr val="B3B3B3">
                <a:alpha val="90196"/>
              </a:srgbClr>
            </a:solidFill>
          </p:spPr>
          <p:txBody>
            <a:bodyPr/>
            <a:lstStyle/>
            <a:p/>
          </p:txBody>
        </p:sp>
        <p:sp>
          <p:nvSpPr>
            <p:cNvPr id="55" name="rc55"/>
            <p:cNvSpPr/>
            <p:nvPr/>
          </p:nvSpPr>
          <p:spPr>
            <a:xfrm>
              <a:off x="2469906" y="2989924"/>
              <a:ext cx="235719" cy="586903"/>
            </a:xfrm>
            <a:prstGeom prst="rect">
              <a:avLst/>
            </a:prstGeom>
            <a:solidFill>
              <a:srgbClr val="B3B3B3">
                <a:alpha val="90196"/>
              </a:srgbClr>
            </a:solidFill>
          </p:spPr>
          <p:txBody>
            <a:bodyPr/>
            <a:lstStyle/>
            <a:p/>
          </p:txBody>
        </p:sp>
        <p:sp>
          <p:nvSpPr>
            <p:cNvPr id="56" name="rc56"/>
            <p:cNvSpPr/>
            <p:nvPr/>
          </p:nvSpPr>
          <p:spPr>
            <a:xfrm>
              <a:off x="2731817" y="2974726"/>
              <a:ext cx="235719" cy="504045"/>
            </a:xfrm>
            <a:prstGeom prst="rect">
              <a:avLst/>
            </a:prstGeom>
            <a:solidFill>
              <a:srgbClr val="B3B3B3">
                <a:alpha val="90196"/>
              </a:srgbClr>
            </a:solidFill>
          </p:spPr>
          <p:txBody>
            <a:bodyPr/>
            <a:lstStyle/>
            <a:p/>
          </p:txBody>
        </p:sp>
        <p:sp>
          <p:nvSpPr>
            <p:cNvPr id="57" name="rc57"/>
            <p:cNvSpPr/>
            <p:nvPr/>
          </p:nvSpPr>
          <p:spPr>
            <a:xfrm>
              <a:off x="2993727" y="2950734"/>
              <a:ext cx="235719" cy="505584"/>
            </a:xfrm>
            <a:prstGeom prst="rect">
              <a:avLst/>
            </a:prstGeom>
            <a:solidFill>
              <a:srgbClr val="B3B3B3">
                <a:alpha val="90196"/>
              </a:srgbClr>
            </a:solidFill>
          </p:spPr>
          <p:txBody>
            <a:bodyPr/>
            <a:lstStyle/>
            <a:p/>
          </p:txBody>
        </p:sp>
        <p:sp>
          <p:nvSpPr>
            <p:cNvPr id="58" name="rc58"/>
            <p:cNvSpPr/>
            <p:nvPr/>
          </p:nvSpPr>
          <p:spPr>
            <a:xfrm>
              <a:off x="3255637" y="2936906"/>
              <a:ext cx="235719" cy="509800"/>
            </a:xfrm>
            <a:prstGeom prst="rect">
              <a:avLst/>
            </a:prstGeom>
            <a:solidFill>
              <a:srgbClr val="B3B3B3">
                <a:alpha val="90196"/>
              </a:srgbClr>
            </a:solidFill>
          </p:spPr>
          <p:txBody>
            <a:bodyPr/>
            <a:lstStyle/>
            <a:p/>
          </p:txBody>
        </p:sp>
        <p:sp>
          <p:nvSpPr>
            <p:cNvPr id="59" name="rc59"/>
            <p:cNvSpPr/>
            <p:nvPr/>
          </p:nvSpPr>
          <p:spPr>
            <a:xfrm>
              <a:off x="3517547" y="3032295"/>
              <a:ext cx="235719" cy="423049"/>
            </a:xfrm>
            <a:prstGeom prst="rect">
              <a:avLst/>
            </a:prstGeom>
            <a:solidFill>
              <a:srgbClr val="B3B3B3">
                <a:alpha val="90196"/>
              </a:srgbClr>
            </a:solidFill>
          </p:spPr>
          <p:txBody>
            <a:bodyPr/>
            <a:lstStyle/>
            <a:p/>
          </p:txBody>
        </p:sp>
        <p:sp>
          <p:nvSpPr>
            <p:cNvPr id="60" name="rc60"/>
            <p:cNvSpPr/>
            <p:nvPr/>
          </p:nvSpPr>
          <p:spPr>
            <a:xfrm>
              <a:off x="3779457" y="3115628"/>
              <a:ext cx="235719" cy="171823"/>
            </a:xfrm>
            <a:prstGeom prst="rect">
              <a:avLst/>
            </a:prstGeom>
            <a:solidFill>
              <a:srgbClr val="B3B3B3">
                <a:alpha val="90196"/>
              </a:srgbClr>
            </a:solidFill>
          </p:spPr>
          <p:txBody>
            <a:bodyPr/>
            <a:lstStyle/>
            <a:p/>
          </p:txBody>
        </p:sp>
        <p:sp>
          <p:nvSpPr>
            <p:cNvPr id="61" name="rc61"/>
            <p:cNvSpPr/>
            <p:nvPr/>
          </p:nvSpPr>
          <p:spPr>
            <a:xfrm>
              <a:off x="4041368" y="3195291"/>
              <a:ext cx="235719" cy="296770"/>
            </a:xfrm>
            <a:prstGeom prst="rect">
              <a:avLst/>
            </a:prstGeom>
            <a:solidFill>
              <a:srgbClr val="B3B3B3">
                <a:alpha val="90196"/>
              </a:srgbClr>
            </a:solidFill>
          </p:spPr>
          <p:txBody>
            <a:bodyPr/>
            <a:lstStyle/>
            <a:p/>
          </p:txBody>
        </p:sp>
        <p:sp>
          <p:nvSpPr>
            <p:cNvPr id="62" name="rc62"/>
            <p:cNvSpPr/>
            <p:nvPr/>
          </p:nvSpPr>
          <p:spPr>
            <a:xfrm>
              <a:off x="4303278" y="3278070"/>
              <a:ext cx="235719" cy="220488"/>
            </a:xfrm>
            <a:prstGeom prst="rect">
              <a:avLst/>
            </a:prstGeom>
            <a:solidFill>
              <a:srgbClr val="B3B3B3">
                <a:alpha val="90196"/>
              </a:srgbClr>
            </a:solidFill>
          </p:spPr>
          <p:txBody>
            <a:bodyPr/>
            <a:lstStyle/>
            <a:p/>
          </p:txBody>
        </p:sp>
        <p:sp>
          <p:nvSpPr>
            <p:cNvPr id="63" name="rc63"/>
            <p:cNvSpPr/>
            <p:nvPr/>
          </p:nvSpPr>
          <p:spPr>
            <a:xfrm>
              <a:off x="4565188" y="3352539"/>
              <a:ext cx="235719" cy="56792"/>
            </a:xfrm>
            <a:prstGeom prst="rect">
              <a:avLst/>
            </a:prstGeom>
            <a:solidFill>
              <a:srgbClr val="B3B3B3">
                <a:alpha val="90196"/>
              </a:srgbClr>
            </a:solidFill>
          </p:spPr>
          <p:txBody>
            <a:bodyPr/>
            <a:lstStyle/>
            <a:p/>
          </p:txBody>
        </p:sp>
        <p:sp>
          <p:nvSpPr>
            <p:cNvPr id="64" name="rc64"/>
            <p:cNvSpPr/>
            <p:nvPr/>
          </p:nvSpPr>
          <p:spPr>
            <a:xfrm>
              <a:off x="4827098" y="3331840"/>
              <a:ext cx="235719" cy="168751"/>
            </a:xfrm>
            <a:prstGeom prst="rect">
              <a:avLst/>
            </a:prstGeom>
            <a:solidFill>
              <a:srgbClr val="B3B3B3">
                <a:alpha val="90196"/>
              </a:srgbClr>
            </a:solidFill>
          </p:spPr>
          <p:txBody>
            <a:bodyPr/>
            <a:lstStyle/>
            <a:p/>
          </p:txBody>
        </p:sp>
        <p:sp>
          <p:nvSpPr>
            <p:cNvPr id="65" name="rc65"/>
            <p:cNvSpPr/>
            <p:nvPr/>
          </p:nvSpPr>
          <p:spPr>
            <a:xfrm>
              <a:off x="5089008" y="3462635"/>
              <a:ext cx="235719" cy="28225"/>
            </a:xfrm>
            <a:prstGeom prst="rect">
              <a:avLst/>
            </a:prstGeom>
            <a:solidFill>
              <a:srgbClr val="B3B3B3">
                <a:alpha val="90196"/>
              </a:srgbClr>
            </a:solidFill>
          </p:spPr>
          <p:txBody>
            <a:bodyPr/>
            <a:lstStyle/>
            <a:p/>
          </p:txBody>
        </p:sp>
        <p:sp>
          <p:nvSpPr>
            <p:cNvPr id="66" name="pl66"/>
            <p:cNvSpPr/>
            <p:nvPr/>
          </p:nvSpPr>
          <p:spPr>
            <a:xfrm>
              <a:off x="1540125" y="2214122"/>
              <a:ext cx="6547754" cy="64447"/>
            </a:xfrm>
            <a:custGeom>
              <a:avLst/>
              <a:pathLst>
                <a:path w="6547754" h="64447">
                  <a:moveTo>
                    <a:pt x="0" y="42965"/>
                  </a:moveTo>
                  <a:lnTo>
                    <a:pt x="261910" y="42965"/>
                  </a:lnTo>
                  <a:lnTo>
                    <a:pt x="523820" y="42965"/>
                  </a:lnTo>
                  <a:lnTo>
                    <a:pt x="785730" y="0"/>
                  </a:lnTo>
                  <a:lnTo>
                    <a:pt x="1047640" y="0"/>
                  </a:lnTo>
                  <a:lnTo>
                    <a:pt x="1309550" y="21482"/>
                  </a:lnTo>
                  <a:lnTo>
                    <a:pt x="1571461" y="21482"/>
                  </a:lnTo>
                  <a:lnTo>
                    <a:pt x="1833371" y="21482"/>
                  </a:lnTo>
                  <a:lnTo>
                    <a:pt x="2095281" y="21482"/>
                  </a:lnTo>
                  <a:lnTo>
                    <a:pt x="2357191" y="64447"/>
                  </a:lnTo>
                  <a:lnTo>
                    <a:pt x="2619101" y="21482"/>
                  </a:lnTo>
                  <a:lnTo>
                    <a:pt x="2881012" y="21482"/>
                  </a:lnTo>
                  <a:lnTo>
                    <a:pt x="3142922" y="42965"/>
                  </a:lnTo>
                  <a:lnTo>
                    <a:pt x="3404832" y="21482"/>
                  </a:lnTo>
                  <a:lnTo>
                    <a:pt x="3666742" y="21482"/>
                  </a:lnTo>
                  <a:lnTo>
                    <a:pt x="3928652" y="21482"/>
                  </a:lnTo>
                  <a:lnTo>
                    <a:pt x="4190563" y="21482"/>
                  </a:lnTo>
                  <a:lnTo>
                    <a:pt x="4452473" y="42965"/>
                  </a:lnTo>
                  <a:lnTo>
                    <a:pt x="4714383" y="21482"/>
                  </a:lnTo>
                  <a:lnTo>
                    <a:pt x="4976293" y="64447"/>
                  </a:lnTo>
                  <a:lnTo>
                    <a:pt x="5238203" y="42965"/>
                  </a:lnTo>
                  <a:lnTo>
                    <a:pt x="5500114" y="21482"/>
                  </a:lnTo>
                  <a:lnTo>
                    <a:pt x="5762024" y="21482"/>
                  </a:lnTo>
                  <a:lnTo>
                    <a:pt x="6023934" y="21482"/>
                  </a:lnTo>
                  <a:lnTo>
                    <a:pt x="6285844" y="21482"/>
                  </a:lnTo>
                  <a:lnTo>
                    <a:pt x="6547754" y="21482"/>
                  </a:lnTo>
                </a:path>
              </a:pathLst>
            </a:custGeom>
            <a:ln w="27101" cap="flat">
              <a:solidFill>
                <a:srgbClr val="3283FE">
                  <a:alpha val="100000"/>
                </a:srgbClr>
              </a:solidFill>
              <a:prstDash val="solid"/>
              <a:round/>
            </a:ln>
          </p:spPr>
          <p:txBody>
            <a:bodyPr/>
            <a:lstStyle/>
            <a:p/>
          </p:txBody>
        </p:sp>
        <p:sp>
          <p:nvSpPr>
            <p:cNvPr id="67" name="pl67"/>
            <p:cNvSpPr/>
            <p:nvPr/>
          </p:nvSpPr>
          <p:spPr>
            <a:xfrm>
              <a:off x="1540125" y="2171156"/>
              <a:ext cx="6547754" cy="214826"/>
            </a:xfrm>
            <a:custGeom>
              <a:avLst/>
              <a:pathLst>
                <a:path w="6547754" h="214826">
                  <a:moveTo>
                    <a:pt x="0" y="214826"/>
                  </a:moveTo>
                  <a:lnTo>
                    <a:pt x="261910" y="193343"/>
                  </a:lnTo>
                  <a:lnTo>
                    <a:pt x="523820" y="193343"/>
                  </a:lnTo>
                  <a:lnTo>
                    <a:pt x="785730" y="193343"/>
                  </a:lnTo>
                  <a:lnTo>
                    <a:pt x="1047640" y="193343"/>
                  </a:lnTo>
                  <a:lnTo>
                    <a:pt x="1309550" y="193343"/>
                  </a:lnTo>
                  <a:lnTo>
                    <a:pt x="1571461" y="193343"/>
                  </a:lnTo>
                  <a:lnTo>
                    <a:pt x="1833371" y="193343"/>
                  </a:lnTo>
                  <a:lnTo>
                    <a:pt x="2095281" y="171861"/>
                  </a:lnTo>
                  <a:lnTo>
                    <a:pt x="2357191" y="150378"/>
                  </a:lnTo>
                  <a:lnTo>
                    <a:pt x="2619101" y="128895"/>
                  </a:lnTo>
                  <a:lnTo>
                    <a:pt x="2881012" y="107413"/>
                  </a:lnTo>
                  <a:lnTo>
                    <a:pt x="3142922" y="85930"/>
                  </a:lnTo>
                  <a:lnTo>
                    <a:pt x="3404832" y="85930"/>
                  </a:lnTo>
                  <a:lnTo>
                    <a:pt x="3666742" y="64447"/>
                  </a:lnTo>
                  <a:lnTo>
                    <a:pt x="3928652" y="42965"/>
                  </a:lnTo>
                  <a:lnTo>
                    <a:pt x="4190563" y="21482"/>
                  </a:lnTo>
                  <a:lnTo>
                    <a:pt x="4452473" y="21482"/>
                  </a:lnTo>
                  <a:lnTo>
                    <a:pt x="4714383" y="21482"/>
                  </a:lnTo>
                  <a:lnTo>
                    <a:pt x="4976293" y="0"/>
                  </a:lnTo>
                  <a:lnTo>
                    <a:pt x="5238203" y="0"/>
                  </a:lnTo>
                  <a:lnTo>
                    <a:pt x="5500114" y="0"/>
                  </a:lnTo>
                  <a:lnTo>
                    <a:pt x="5762024" y="0"/>
                  </a:lnTo>
                  <a:lnTo>
                    <a:pt x="6023934" y="0"/>
                  </a:lnTo>
                  <a:lnTo>
                    <a:pt x="6285844" y="0"/>
                  </a:lnTo>
                  <a:lnTo>
                    <a:pt x="6547754" y="0"/>
                  </a:lnTo>
                </a:path>
              </a:pathLst>
            </a:custGeom>
            <a:ln w="27101" cap="flat">
              <a:solidFill>
                <a:srgbClr val="FFA500">
                  <a:alpha val="100000"/>
                </a:srgbClr>
              </a:solidFill>
              <a:prstDash val="solid"/>
              <a:round/>
            </a:ln>
          </p:spPr>
          <p:txBody>
            <a:bodyPr/>
            <a:lstStyle/>
            <a:p/>
          </p:txBody>
        </p:sp>
        <p:sp>
          <p:nvSpPr>
            <p:cNvPr id="68" name="tx68"/>
            <p:cNvSpPr/>
            <p:nvPr/>
          </p:nvSpPr>
          <p:spPr>
            <a:xfrm>
              <a:off x="1469787"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69" name="tx69"/>
            <p:cNvSpPr/>
            <p:nvPr/>
          </p:nvSpPr>
          <p:spPr>
            <a:xfrm>
              <a:off x="1469787"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0" name="tx70"/>
            <p:cNvSpPr/>
            <p:nvPr/>
          </p:nvSpPr>
          <p:spPr>
            <a:xfrm>
              <a:off x="2779338"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1" name="tx71"/>
            <p:cNvSpPr/>
            <p:nvPr/>
          </p:nvSpPr>
          <p:spPr>
            <a:xfrm>
              <a:off x="2779338"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2" name="tx72"/>
            <p:cNvSpPr/>
            <p:nvPr/>
          </p:nvSpPr>
          <p:spPr>
            <a:xfrm>
              <a:off x="4088889"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3" name="tx73"/>
            <p:cNvSpPr/>
            <p:nvPr/>
          </p:nvSpPr>
          <p:spPr>
            <a:xfrm>
              <a:off x="4088889"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74" name="tx74"/>
            <p:cNvSpPr/>
            <p:nvPr/>
          </p:nvSpPr>
          <p:spPr>
            <a:xfrm>
              <a:off x="5398440"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5" name="tx75"/>
            <p:cNvSpPr/>
            <p:nvPr/>
          </p:nvSpPr>
          <p:spPr>
            <a:xfrm>
              <a:off x="5398440"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6" name="tx76"/>
            <p:cNvSpPr/>
            <p:nvPr/>
          </p:nvSpPr>
          <p:spPr>
            <a:xfrm>
              <a:off x="6446081"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7" name="tx77"/>
            <p:cNvSpPr/>
            <p:nvPr/>
          </p:nvSpPr>
          <p:spPr>
            <a:xfrm>
              <a:off x="6446081"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8" name="tx78"/>
            <p:cNvSpPr/>
            <p:nvPr/>
          </p:nvSpPr>
          <p:spPr>
            <a:xfrm>
              <a:off x="6707991"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9" name="tx79"/>
            <p:cNvSpPr/>
            <p:nvPr/>
          </p:nvSpPr>
          <p:spPr>
            <a:xfrm>
              <a:off x="6707991"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0" name="tx80"/>
            <p:cNvSpPr/>
            <p:nvPr/>
          </p:nvSpPr>
          <p:spPr>
            <a:xfrm>
              <a:off x="6969901"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1" name="tx81"/>
            <p:cNvSpPr/>
            <p:nvPr/>
          </p:nvSpPr>
          <p:spPr>
            <a:xfrm>
              <a:off x="6969901"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2" name="tx82"/>
            <p:cNvSpPr/>
            <p:nvPr/>
          </p:nvSpPr>
          <p:spPr>
            <a:xfrm>
              <a:off x="723181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3" name="tx83"/>
            <p:cNvSpPr/>
            <p:nvPr/>
          </p:nvSpPr>
          <p:spPr>
            <a:xfrm>
              <a:off x="723181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4" name="tx84"/>
            <p:cNvSpPr/>
            <p:nvPr/>
          </p:nvSpPr>
          <p:spPr>
            <a:xfrm>
              <a:off x="749372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5" name="tx85"/>
            <p:cNvSpPr/>
            <p:nvPr/>
          </p:nvSpPr>
          <p:spPr>
            <a:xfrm>
              <a:off x="749372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6" name="tx86"/>
            <p:cNvSpPr/>
            <p:nvPr/>
          </p:nvSpPr>
          <p:spPr>
            <a:xfrm>
              <a:off x="775563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7" name="tx87"/>
            <p:cNvSpPr/>
            <p:nvPr/>
          </p:nvSpPr>
          <p:spPr>
            <a:xfrm>
              <a:off x="775563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8" name="tx88"/>
            <p:cNvSpPr/>
            <p:nvPr/>
          </p:nvSpPr>
          <p:spPr>
            <a:xfrm>
              <a:off x="801754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9" name="tx89"/>
            <p:cNvSpPr/>
            <p:nvPr/>
          </p:nvSpPr>
          <p:spPr>
            <a:xfrm>
              <a:off x="801754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90" name="tx90"/>
            <p:cNvSpPr/>
            <p:nvPr/>
          </p:nvSpPr>
          <p:spPr>
            <a:xfrm>
              <a:off x="1449691" y="376916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354</a:t>
              </a:r>
            </a:p>
          </p:txBody>
        </p:sp>
        <p:sp>
          <p:nvSpPr>
            <p:cNvPr id="91" name="tx91"/>
            <p:cNvSpPr/>
            <p:nvPr/>
          </p:nvSpPr>
          <p:spPr>
            <a:xfrm>
              <a:off x="2759242" y="380489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92" name="tx92"/>
            <p:cNvSpPr/>
            <p:nvPr/>
          </p:nvSpPr>
          <p:spPr>
            <a:xfrm>
              <a:off x="4068793" y="381154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317</a:t>
              </a:r>
            </a:p>
          </p:txBody>
        </p:sp>
        <p:sp>
          <p:nvSpPr>
            <p:cNvPr id="93" name="tx93"/>
            <p:cNvSpPr/>
            <p:nvPr/>
          </p:nvSpPr>
          <p:spPr>
            <a:xfrm>
              <a:off x="5378344" y="381114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317</a:t>
              </a:r>
            </a:p>
          </p:txBody>
        </p:sp>
        <p:sp>
          <p:nvSpPr>
            <p:cNvPr id="94" name="tx94"/>
            <p:cNvSpPr/>
            <p:nvPr/>
          </p:nvSpPr>
          <p:spPr>
            <a:xfrm>
              <a:off x="6425984" y="374463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376</a:t>
              </a:r>
            </a:p>
          </p:txBody>
        </p:sp>
        <p:sp>
          <p:nvSpPr>
            <p:cNvPr id="95" name="tx95"/>
            <p:cNvSpPr/>
            <p:nvPr/>
          </p:nvSpPr>
          <p:spPr>
            <a:xfrm>
              <a:off x="6687895" y="380054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96" name="tx96"/>
            <p:cNvSpPr/>
            <p:nvPr/>
          </p:nvSpPr>
          <p:spPr>
            <a:xfrm>
              <a:off x="6949805" y="383829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97" name="tx97"/>
            <p:cNvSpPr/>
            <p:nvPr/>
          </p:nvSpPr>
          <p:spPr>
            <a:xfrm>
              <a:off x="7211715" y="383204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299</a:t>
              </a:r>
            </a:p>
          </p:txBody>
        </p:sp>
        <p:sp>
          <p:nvSpPr>
            <p:cNvPr id="98" name="tx98"/>
            <p:cNvSpPr/>
            <p:nvPr/>
          </p:nvSpPr>
          <p:spPr>
            <a:xfrm>
              <a:off x="7473625" y="384041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a:t>
              </a:r>
            </a:p>
          </p:txBody>
        </p:sp>
        <p:sp>
          <p:nvSpPr>
            <p:cNvPr id="99" name="tx99"/>
            <p:cNvSpPr/>
            <p:nvPr/>
          </p:nvSpPr>
          <p:spPr>
            <a:xfrm>
              <a:off x="7735535" y="38405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a:t>
              </a:r>
            </a:p>
          </p:txBody>
        </p:sp>
        <p:sp>
          <p:nvSpPr>
            <p:cNvPr id="100" name="tx100"/>
            <p:cNvSpPr/>
            <p:nvPr/>
          </p:nvSpPr>
          <p:spPr>
            <a:xfrm>
              <a:off x="7997446" y="38397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292</a:t>
              </a:r>
            </a:p>
          </p:txBody>
        </p:sp>
        <p:sp>
          <p:nvSpPr>
            <p:cNvPr id="101" name="tx101"/>
            <p:cNvSpPr/>
            <p:nvPr/>
          </p:nvSpPr>
          <p:spPr>
            <a:xfrm>
              <a:off x="1449691" y="312468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102" name="tx102"/>
            <p:cNvSpPr/>
            <p:nvPr/>
          </p:nvSpPr>
          <p:spPr>
            <a:xfrm>
              <a:off x="2759242" y="318763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103" name="tx103"/>
            <p:cNvSpPr/>
            <p:nvPr/>
          </p:nvSpPr>
          <p:spPr>
            <a:xfrm>
              <a:off x="4068793" y="330318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130</a:t>
              </a:r>
            </a:p>
          </p:txBody>
        </p:sp>
        <p:sp>
          <p:nvSpPr>
            <p:cNvPr id="104" name="tx104"/>
            <p:cNvSpPr/>
            <p:nvPr/>
          </p:nvSpPr>
          <p:spPr>
            <a:xfrm>
              <a:off x="1458734" y="281681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567</a:t>
              </a:r>
            </a:p>
          </p:txBody>
        </p:sp>
        <p:sp>
          <p:nvSpPr>
            <p:cNvPr id="105" name="tx105"/>
            <p:cNvSpPr/>
            <p:nvPr/>
          </p:nvSpPr>
          <p:spPr>
            <a:xfrm>
              <a:off x="2768285" y="2868777"/>
              <a:ext cx="162782"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544</a:t>
              </a:r>
            </a:p>
          </p:txBody>
        </p:sp>
        <p:sp>
          <p:nvSpPr>
            <p:cNvPr id="106" name="tx106"/>
            <p:cNvSpPr/>
            <p:nvPr/>
          </p:nvSpPr>
          <p:spPr>
            <a:xfrm>
              <a:off x="4077836" y="3090533"/>
              <a:ext cx="162782"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447</a:t>
              </a:r>
            </a:p>
          </p:txBody>
        </p:sp>
        <p:sp>
          <p:nvSpPr>
            <p:cNvPr id="107" name="tx107"/>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694200" y="359142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09" name="tx109"/>
            <p:cNvSpPr/>
            <p:nvPr/>
          </p:nvSpPr>
          <p:spPr>
            <a:xfrm>
              <a:off x="694200" y="30229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0" name="tx110"/>
            <p:cNvSpPr/>
            <p:nvPr/>
          </p:nvSpPr>
          <p:spPr>
            <a:xfrm>
              <a:off x="694200" y="245448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11" name="tx111"/>
            <p:cNvSpPr/>
            <p:nvPr/>
          </p:nvSpPr>
          <p:spPr>
            <a:xfrm>
              <a:off x="577692" y="1886019"/>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2" name="tx11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9" name="tx12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0" name="pl130"/>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1" name="pl131"/>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2" name="tx132"/>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744786" y="5080163"/>
              <a:ext cx="201456" cy="201456"/>
            </a:xfrm>
            <a:prstGeom prst="rect">
              <a:avLst/>
            </a:prstGeom>
            <a:solidFill>
              <a:srgbClr val="E2231A">
                <a:alpha val="90196"/>
              </a:srgbClr>
            </a:solidFill>
          </p:spPr>
          <p:txBody>
            <a:bodyPr/>
            <a:lstStyle/>
            <a:p/>
          </p:txBody>
        </p:sp>
        <p:sp>
          <p:nvSpPr>
            <p:cNvPr id="135" name="rc135"/>
            <p:cNvSpPr/>
            <p:nvPr/>
          </p:nvSpPr>
          <p:spPr>
            <a:xfrm>
              <a:off x="5708946" y="5080163"/>
              <a:ext cx="201456" cy="201456"/>
            </a:xfrm>
            <a:prstGeom prst="rect">
              <a:avLst/>
            </a:prstGeom>
            <a:solidFill>
              <a:srgbClr val="B3B3B3">
                <a:alpha val="90196"/>
              </a:srgbClr>
            </a:solidFill>
          </p:spPr>
          <p:txBody>
            <a:bodyPr/>
            <a:lstStyle/>
            <a:p/>
          </p:txBody>
        </p:sp>
        <p:sp>
          <p:nvSpPr>
            <p:cNvPr id="136" name="tx136"/>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9" name="tx139"/>
            <p:cNvSpPr/>
            <p:nvPr/>
          </p:nvSpPr>
          <p:spPr>
            <a:xfrm>
              <a:off x="1083092" y="1592892"/>
              <a:ext cx="19012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States, 2000-2025</a:t>
              </a:r>
            </a:p>
          </p:txBody>
        </p:sp>
        <p:sp>
          <p:nvSpPr>
            <p:cNvPr id="140" name="pl140"/>
            <p:cNvSpPr/>
            <p:nvPr/>
          </p:nvSpPr>
          <p:spPr>
            <a:xfrm>
              <a:off x="232559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13225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93892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7455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5" name="pl145"/>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6" name="pl146"/>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7" name="pl147"/>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2289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0355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8422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422266" y="5840557"/>
              <a:ext cx="6783474" cy="124062"/>
            </a:xfrm>
            <a:prstGeom prst="rect">
              <a:avLst/>
            </a:prstGeom>
            <a:solidFill>
              <a:srgbClr val="E2231A">
                <a:alpha val="100000"/>
              </a:srgbClr>
            </a:solidFill>
          </p:spPr>
          <p:txBody>
            <a:bodyPr/>
            <a:lstStyle/>
            <a:p/>
          </p:txBody>
        </p:sp>
        <p:sp>
          <p:nvSpPr>
            <p:cNvPr id="152" name="rc152"/>
            <p:cNvSpPr/>
            <p:nvPr/>
          </p:nvSpPr>
          <p:spPr>
            <a:xfrm>
              <a:off x="1422266" y="5685479"/>
              <a:ext cx="5259392" cy="124062"/>
            </a:xfrm>
            <a:prstGeom prst="rect">
              <a:avLst/>
            </a:prstGeom>
            <a:solidFill>
              <a:srgbClr val="E2231A">
                <a:alpha val="100000"/>
              </a:srgbClr>
            </a:solidFill>
          </p:spPr>
          <p:txBody>
            <a:bodyPr/>
            <a:lstStyle/>
            <a:p/>
          </p:txBody>
        </p:sp>
        <p:sp>
          <p:nvSpPr>
            <p:cNvPr id="153" name="rc153"/>
            <p:cNvSpPr/>
            <p:nvPr/>
          </p:nvSpPr>
          <p:spPr>
            <a:xfrm>
              <a:off x="1422266" y="5530401"/>
              <a:ext cx="5273520" cy="124062"/>
            </a:xfrm>
            <a:prstGeom prst="rect">
              <a:avLst/>
            </a:prstGeom>
            <a:solidFill>
              <a:srgbClr val="E2231A">
                <a:alpha val="100000"/>
              </a:srgbClr>
            </a:solidFill>
          </p:spPr>
          <p:txBody>
            <a:bodyPr/>
            <a:lstStyle/>
            <a:p/>
          </p:txBody>
        </p:sp>
        <p:sp>
          <p:nvSpPr>
            <p:cNvPr id="154" name="tx154"/>
            <p:cNvSpPr/>
            <p:nvPr/>
          </p:nvSpPr>
          <p:spPr>
            <a:xfrm>
              <a:off x="4669322"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375.5</a:t>
              </a:r>
            </a:p>
          </p:txBody>
        </p:sp>
        <p:sp>
          <p:nvSpPr>
            <p:cNvPr id="155" name="tx155"/>
            <p:cNvSpPr/>
            <p:nvPr/>
          </p:nvSpPr>
          <p:spPr>
            <a:xfrm>
              <a:off x="390728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291.1</a:t>
              </a:r>
            </a:p>
          </p:txBody>
        </p:sp>
        <p:sp>
          <p:nvSpPr>
            <p:cNvPr id="156" name="tx156"/>
            <p:cNvSpPr/>
            <p:nvPr/>
          </p:nvSpPr>
          <p:spPr>
            <a:xfrm>
              <a:off x="3914345"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291.9</a:t>
              </a:r>
            </a:p>
          </p:txBody>
        </p:sp>
        <p:sp>
          <p:nvSpPr>
            <p:cNvPr id="157" name="tx157"/>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9" name="tx159"/>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0" name="tx160"/>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1" name="tx161"/>
            <p:cNvSpPr/>
            <p:nvPr/>
          </p:nvSpPr>
          <p:spPr>
            <a:xfrm>
              <a:off x="306579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2" name="tx162"/>
            <p:cNvSpPr/>
            <p:nvPr/>
          </p:nvSpPr>
          <p:spPr>
            <a:xfrm>
              <a:off x="487245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3" name="tx163"/>
            <p:cNvSpPr/>
            <p:nvPr/>
          </p:nvSpPr>
          <p:spPr>
            <a:xfrm>
              <a:off x="6679121"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64" name="tx164"/>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5" name="tx16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92%. This is greater than in 2019, where coverage was 90%.
292,000 children missed their routine first dose of measles vaccine.
MCV2 is typically administered to children between 18 months and five years old. MCV2 coverage remained constant at 95% in 2025.</a:t>
            </a:r>
          </a:p>
        </p:txBody>
      </p:sp>
      <p:sp>
        <p:nvSpPr>
          <p:cNvPr id="1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92% in 2025 - below the 95% level needed to prevent outbreaks and, leaving 292,000 children without any protection against measles. MCV2 coverage also remained constant at 95%</a:t>
            </a:r>
          </a:p>
        </p:txBody>
      </p:sp>
      <p:grpSp xmlns:pic="http://schemas.openxmlformats.org/drawingml/2006/picture">
        <p:nvGrpSpPr>
          <p:cNvPr id="169" name=""/>
          <p:cNvGrpSpPr/>
          <p:nvPr/>
        </p:nvGrpSpPr>
        <p:grpSpPr>
          <a:xfrm>
            <a:off x="292608" y="1097280"/>
            <a:ext cx="8595360" cy="28575"/>
            <a:chOff x="292608" y="1097280"/>
            <a:chExt cx="8595360" cy="28575"/>
          </a:xfrm>
        </p:grpSpPr>
        <p:sp>
          <p:nvSpPr>
            <p:cNvPr id="17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65614"/>
            </a:xfrm>
            <a:custGeom>
              <a:avLst/>
              <a:pathLst>
                <a:path w="3397293" h="65614">
                  <a:moveTo>
                    <a:pt x="0" y="43742"/>
                  </a:moveTo>
                  <a:lnTo>
                    <a:pt x="135891" y="43742"/>
                  </a:lnTo>
                  <a:lnTo>
                    <a:pt x="271783" y="43742"/>
                  </a:lnTo>
                  <a:lnTo>
                    <a:pt x="407675" y="0"/>
                  </a:lnTo>
                  <a:lnTo>
                    <a:pt x="543566" y="0"/>
                  </a:lnTo>
                  <a:lnTo>
                    <a:pt x="679458" y="21871"/>
                  </a:lnTo>
                  <a:lnTo>
                    <a:pt x="815350" y="21871"/>
                  </a:lnTo>
                  <a:lnTo>
                    <a:pt x="951242" y="21871"/>
                  </a:lnTo>
                  <a:lnTo>
                    <a:pt x="1087133" y="21871"/>
                  </a:lnTo>
                  <a:lnTo>
                    <a:pt x="1223025" y="65614"/>
                  </a:lnTo>
                  <a:lnTo>
                    <a:pt x="1358917" y="21871"/>
                  </a:lnTo>
                  <a:lnTo>
                    <a:pt x="1494809" y="21871"/>
                  </a:lnTo>
                  <a:lnTo>
                    <a:pt x="1630700" y="43742"/>
                  </a:lnTo>
                  <a:lnTo>
                    <a:pt x="1766592" y="21871"/>
                  </a:lnTo>
                  <a:lnTo>
                    <a:pt x="1902484" y="21871"/>
                  </a:lnTo>
                  <a:lnTo>
                    <a:pt x="2038375" y="21871"/>
                  </a:lnTo>
                  <a:lnTo>
                    <a:pt x="2174267" y="21871"/>
                  </a:lnTo>
                  <a:lnTo>
                    <a:pt x="2310159" y="43742"/>
                  </a:lnTo>
                  <a:lnTo>
                    <a:pt x="2446051" y="21871"/>
                  </a:lnTo>
                  <a:lnTo>
                    <a:pt x="2581942" y="65614"/>
                  </a:lnTo>
                  <a:lnTo>
                    <a:pt x="2717834" y="43742"/>
                  </a:lnTo>
                  <a:lnTo>
                    <a:pt x="2853726" y="21871"/>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65614"/>
            </a:xfrm>
            <a:custGeom>
              <a:avLst/>
              <a:pathLst>
                <a:path w="3397293" h="65614">
                  <a:moveTo>
                    <a:pt x="0" y="43742"/>
                  </a:moveTo>
                  <a:lnTo>
                    <a:pt x="135891" y="43742"/>
                  </a:lnTo>
                  <a:lnTo>
                    <a:pt x="271783" y="43742"/>
                  </a:lnTo>
                  <a:lnTo>
                    <a:pt x="407675" y="0"/>
                  </a:lnTo>
                  <a:lnTo>
                    <a:pt x="543566" y="0"/>
                  </a:lnTo>
                  <a:lnTo>
                    <a:pt x="679458" y="21871"/>
                  </a:lnTo>
                  <a:lnTo>
                    <a:pt x="815350" y="21871"/>
                  </a:lnTo>
                  <a:lnTo>
                    <a:pt x="951242" y="21871"/>
                  </a:lnTo>
                  <a:lnTo>
                    <a:pt x="1087133" y="21871"/>
                  </a:lnTo>
                  <a:lnTo>
                    <a:pt x="1223025" y="65614"/>
                  </a:lnTo>
                  <a:lnTo>
                    <a:pt x="1358917" y="21871"/>
                  </a:lnTo>
                  <a:lnTo>
                    <a:pt x="1494809" y="21871"/>
                  </a:lnTo>
                  <a:lnTo>
                    <a:pt x="1630700" y="43742"/>
                  </a:lnTo>
                  <a:lnTo>
                    <a:pt x="1766592" y="21871"/>
                  </a:lnTo>
                  <a:lnTo>
                    <a:pt x="1902484" y="21871"/>
                  </a:lnTo>
                  <a:lnTo>
                    <a:pt x="2038375" y="21871"/>
                  </a:lnTo>
                  <a:lnTo>
                    <a:pt x="2174267" y="21871"/>
                  </a:lnTo>
                  <a:lnTo>
                    <a:pt x="2310159" y="43742"/>
                  </a:lnTo>
                  <a:lnTo>
                    <a:pt x="2446051" y="21871"/>
                  </a:lnTo>
                  <a:lnTo>
                    <a:pt x="2581942" y="65614"/>
                  </a:lnTo>
                  <a:lnTo>
                    <a:pt x="2717834" y="43742"/>
                  </a:lnTo>
                  <a:lnTo>
                    <a:pt x="2853726" y="21871"/>
                  </a:lnTo>
                  <a:lnTo>
                    <a:pt x="2989618" y="21871"/>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65614"/>
            </a:xfrm>
            <a:custGeom>
              <a:avLst/>
              <a:pathLst>
                <a:path w="3397293" h="65614">
                  <a:moveTo>
                    <a:pt x="0" y="43742"/>
                  </a:moveTo>
                  <a:lnTo>
                    <a:pt x="135891" y="43742"/>
                  </a:lnTo>
                  <a:lnTo>
                    <a:pt x="271783" y="43742"/>
                  </a:lnTo>
                  <a:lnTo>
                    <a:pt x="407675" y="0"/>
                  </a:lnTo>
                  <a:lnTo>
                    <a:pt x="543566" y="0"/>
                  </a:lnTo>
                  <a:lnTo>
                    <a:pt x="679458" y="21871"/>
                  </a:lnTo>
                  <a:lnTo>
                    <a:pt x="815350" y="21871"/>
                  </a:lnTo>
                  <a:lnTo>
                    <a:pt x="951242" y="21871"/>
                  </a:lnTo>
                  <a:lnTo>
                    <a:pt x="1087133" y="21871"/>
                  </a:lnTo>
                  <a:lnTo>
                    <a:pt x="1223025" y="65614"/>
                  </a:lnTo>
                  <a:lnTo>
                    <a:pt x="1358917" y="21871"/>
                  </a:lnTo>
                  <a:lnTo>
                    <a:pt x="1494809" y="21871"/>
                  </a:lnTo>
                  <a:lnTo>
                    <a:pt x="1630700" y="43742"/>
                  </a:lnTo>
                  <a:lnTo>
                    <a:pt x="1766592" y="21871"/>
                  </a:lnTo>
                  <a:lnTo>
                    <a:pt x="1902484" y="21871"/>
                  </a:lnTo>
                  <a:lnTo>
                    <a:pt x="2038375" y="21871"/>
                  </a:lnTo>
                  <a:lnTo>
                    <a:pt x="2174267" y="21871"/>
                  </a:lnTo>
                  <a:lnTo>
                    <a:pt x="2310159" y="43742"/>
                  </a:lnTo>
                  <a:lnTo>
                    <a:pt x="2446051" y="21871"/>
                  </a:lnTo>
                  <a:lnTo>
                    <a:pt x="2581942" y="65614"/>
                  </a:lnTo>
                  <a:lnTo>
                    <a:pt x="2717834" y="43742"/>
                  </a:lnTo>
                  <a:lnTo>
                    <a:pt x="2853726" y="21871"/>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08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08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59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683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75724" y="4988970"/>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States</a:t>
              </a:r>
            </a:p>
          </p:txBody>
        </p:sp>
        <p:sp>
          <p:nvSpPr>
            <p:cNvPr id="60" name="tx60"/>
            <p:cNvSpPr/>
            <p:nvPr/>
          </p:nvSpPr>
          <p:spPr>
            <a:xfrm>
              <a:off x="267303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549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366714" y="1403693"/>
              <a:ext cx="29057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United States, 2000-2025</a:t>
              </a:r>
            </a:p>
          </p:txBody>
        </p:sp>
        <p:sp>
          <p:nvSpPr>
            <p:cNvPr id="63" name="pl63"/>
            <p:cNvSpPr/>
            <p:nvPr/>
          </p:nvSpPr>
          <p:spPr>
            <a:xfrm>
              <a:off x="5267799" y="38546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4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34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142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4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49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3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9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092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583378"/>
              <a:ext cx="3397293" cy="246052"/>
            </a:xfrm>
            <a:custGeom>
              <a:avLst/>
              <a:pathLst>
                <a:path w="3397293" h="246052">
                  <a:moveTo>
                    <a:pt x="0" y="164035"/>
                  </a:moveTo>
                  <a:lnTo>
                    <a:pt x="135891" y="164035"/>
                  </a:lnTo>
                  <a:lnTo>
                    <a:pt x="271783" y="164035"/>
                  </a:lnTo>
                  <a:lnTo>
                    <a:pt x="407675" y="0"/>
                  </a:lnTo>
                  <a:lnTo>
                    <a:pt x="543566" y="0"/>
                  </a:lnTo>
                  <a:lnTo>
                    <a:pt x="679458" y="82017"/>
                  </a:lnTo>
                  <a:lnTo>
                    <a:pt x="815350" y="82017"/>
                  </a:lnTo>
                  <a:lnTo>
                    <a:pt x="951242" y="82017"/>
                  </a:lnTo>
                  <a:lnTo>
                    <a:pt x="1087133" y="82017"/>
                  </a:lnTo>
                  <a:lnTo>
                    <a:pt x="1223025" y="246052"/>
                  </a:lnTo>
                  <a:lnTo>
                    <a:pt x="1358917" y="82017"/>
                  </a:lnTo>
                  <a:lnTo>
                    <a:pt x="1494809" y="82017"/>
                  </a:lnTo>
                  <a:lnTo>
                    <a:pt x="1630700" y="164035"/>
                  </a:lnTo>
                  <a:lnTo>
                    <a:pt x="1766592" y="82017"/>
                  </a:lnTo>
                  <a:lnTo>
                    <a:pt x="1902484" y="82017"/>
                  </a:lnTo>
                  <a:lnTo>
                    <a:pt x="2038375" y="82017"/>
                  </a:lnTo>
                  <a:lnTo>
                    <a:pt x="2174267" y="82017"/>
                  </a:lnTo>
                  <a:lnTo>
                    <a:pt x="2310159" y="164035"/>
                  </a:lnTo>
                  <a:lnTo>
                    <a:pt x="2446051" y="82017"/>
                  </a:lnTo>
                  <a:lnTo>
                    <a:pt x="2581942" y="246052"/>
                  </a:lnTo>
                  <a:lnTo>
                    <a:pt x="2717834" y="164035"/>
                  </a:lnTo>
                  <a:lnTo>
                    <a:pt x="2853726" y="82017"/>
                  </a:lnTo>
                  <a:lnTo>
                    <a:pt x="2989618" y="82017"/>
                  </a:lnTo>
                  <a:lnTo>
                    <a:pt x="3125509" y="82017"/>
                  </a:lnTo>
                  <a:lnTo>
                    <a:pt x="3261401" y="82017"/>
                  </a:lnTo>
                  <a:lnTo>
                    <a:pt x="3397293" y="82017"/>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9431"/>
              <a:ext cx="3397293" cy="1230263"/>
            </a:xfrm>
            <a:custGeom>
              <a:avLst/>
              <a:pathLst>
                <a:path w="3397293" h="1230263">
                  <a:moveTo>
                    <a:pt x="0" y="1230263"/>
                  </a:moveTo>
                  <a:lnTo>
                    <a:pt x="135891" y="1148245"/>
                  </a:lnTo>
                  <a:lnTo>
                    <a:pt x="271783" y="1148245"/>
                  </a:lnTo>
                  <a:lnTo>
                    <a:pt x="407675" y="1066228"/>
                  </a:lnTo>
                  <a:lnTo>
                    <a:pt x="543566" y="902193"/>
                  </a:lnTo>
                  <a:lnTo>
                    <a:pt x="679458" y="738158"/>
                  </a:lnTo>
                  <a:lnTo>
                    <a:pt x="815350" y="574122"/>
                  </a:lnTo>
                  <a:lnTo>
                    <a:pt x="951242" y="574122"/>
                  </a:lnTo>
                  <a:lnTo>
                    <a:pt x="1087133" y="410087"/>
                  </a:lnTo>
                  <a:lnTo>
                    <a:pt x="1223025" y="246052"/>
                  </a:lnTo>
                  <a:lnTo>
                    <a:pt x="1358917" y="164035"/>
                  </a:lnTo>
                  <a:lnTo>
                    <a:pt x="1494809" y="164035"/>
                  </a:lnTo>
                  <a:lnTo>
                    <a:pt x="1630700" y="164035"/>
                  </a:lnTo>
                  <a:lnTo>
                    <a:pt x="1766592" y="164035"/>
                  </a:lnTo>
                  <a:lnTo>
                    <a:pt x="1902484" y="164035"/>
                  </a:lnTo>
                  <a:lnTo>
                    <a:pt x="2038375" y="164035"/>
                  </a:lnTo>
                  <a:lnTo>
                    <a:pt x="2174267" y="82017"/>
                  </a:lnTo>
                  <a:lnTo>
                    <a:pt x="2310159" y="82017"/>
                  </a:lnTo>
                  <a:lnTo>
                    <a:pt x="2446051" y="0"/>
                  </a:lnTo>
                  <a:lnTo>
                    <a:pt x="2581942" y="0"/>
                  </a:lnTo>
                  <a:lnTo>
                    <a:pt x="2717834" y="246052"/>
                  </a:lnTo>
                  <a:lnTo>
                    <a:pt x="2853726" y="410087"/>
                  </a:lnTo>
                  <a:lnTo>
                    <a:pt x="2989618" y="246052"/>
                  </a:lnTo>
                  <a:lnTo>
                    <a:pt x="3125509" y="246052"/>
                  </a:lnTo>
                  <a:lnTo>
                    <a:pt x="3261401" y="164035"/>
                  </a:lnTo>
                  <a:lnTo>
                    <a:pt x="3397293" y="16403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829431"/>
              <a:ext cx="3397293" cy="246052"/>
            </a:xfrm>
            <a:custGeom>
              <a:avLst/>
              <a:pathLst>
                <a:path w="3397293" h="246052">
                  <a:moveTo>
                    <a:pt x="0" y="246052"/>
                  </a:moveTo>
                  <a:lnTo>
                    <a:pt x="135891" y="164035"/>
                  </a:lnTo>
                  <a:lnTo>
                    <a:pt x="271783" y="164035"/>
                  </a:lnTo>
                  <a:lnTo>
                    <a:pt x="407675" y="82017"/>
                  </a:lnTo>
                  <a:lnTo>
                    <a:pt x="543566" y="82017"/>
                  </a:lnTo>
                  <a:lnTo>
                    <a:pt x="679458" y="82017"/>
                  </a:lnTo>
                  <a:lnTo>
                    <a:pt x="815350" y="0"/>
                  </a:lnTo>
                  <a:lnTo>
                    <a:pt x="951242" y="82017"/>
                  </a:lnTo>
                  <a:lnTo>
                    <a:pt x="1087133" y="0"/>
                  </a:lnTo>
                  <a:lnTo>
                    <a:pt x="1223025" y="82017"/>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2017"/>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94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583378"/>
              <a:ext cx="3397293" cy="246052"/>
            </a:xfrm>
            <a:custGeom>
              <a:avLst/>
              <a:pathLst>
                <a:path w="3397293" h="246052">
                  <a:moveTo>
                    <a:pt x="0" y="164035"/>
                  </a:moveTo>
                  <a:lnTo>
                    <a:pt x="135891" y="164035"/>
                  </a:lnTo>
                  <a:lnTo>
                    <a:pt x="271783" y="164035"/>
                  </a:lnTo>
                  <a:lnTo>
                    <a:pt x="407675" y="0"/>
                  </a:lnTo>
                  <a:lnTo>
                    <a:pt x="543566" y="0"/>
                  </a:lnTo>
                  <a:lnTo>
                    <a:pt x="679458" y="82017"/>
                  </a:lnTo>
                  <a:lnTo>
                    <a:pt x="815350" y="82017"/>
                  </a:lnTo>
                  <a:lnTo>
                    <a:pt x="951242" y="82017"/>
                  </a:lnTo>
                  <a:lnTo>
                    <a:pt x="1087133" y="82017"/>
                  </a:lnTo>
                  <a:lnTo>
                    <a:pt x="1223025" y="246052"/>
                  </a:lnTo>
                  <a:lnTo>
                    <a:pt x="1358917" y="82017"/>
                  </a:lnTo>
                  <a:lnTo>
                    <a:pt x="1494809" y="82017"/>
                  </a:lnTo>
                  <a:lnTo>
                    <a:pt x="1630700" y="164035"/>
                  </a:lnTo>
                  <a:lnTo>
                    <a:pt x="1766592" y="82017"/>
                  </a:lnTo>
                  <a:lnTo>
                    <a:pt x="1902484" y="82017"/>
                  </a:lnTo>
                  <a:lnTo>
                    <a:pt x="2038375" y="82017"/>
                  </a:lnTo>
                  <a:lnTo>
                    <a:pt x="2174267" y="82017"/>
                  </a:lnTo>
                  <a:lnTo>
                    <a:pt x="2310159" y="164035"/>
                  </a:lnTo>
                  <a:lnTo>
                    <a:pt x="2446051" y="82017"/>
                  </a:lnTo>
                  <a:lnTo>
                    <a:pt x="2581942" y="246052"/>
                  </a:lnTo>
                  <a:lnTo>
                    <a:pt x="2717834" y="164035"/>
                  </a:lnTo>
                  <a:lnTo>
                    <a:pt x="2853726" y="82017"/>
                  </a:lnTo>
                  <a:lnTo>
                    <a:pt x="2989618" y="82017"/>
                  </a:lnTo>
                  <a:lnTo>
                    <a:pt x="3125509" y="82017"/>
                  </a:lnTo>
                  <a:lnTo>
                    <a:pt x="3261401" y="82017"/>
                  </a:lnTo>
                  <a:lnTo>
                    <a:pt x="3397293" y="82017"/>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52150"/>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583378"/>
              <a:ext cx="3397293" cy="246052"/>
            </a:xfrm>
            <a:custGeom>
              <a:avLst/>
              <a:pathLst>
                <a:path w="3397293" h="246052">
                  <a:moveTo>
                    <a:pt x="0" y="164035"/>
                  </a:moveTo>
                  <a:lnTo>
                    <a:pt x="135891" y="164035"/>
                  </a:lnTo>
                  <a:lnTo>
                    <a:pt x="271783" y="164035"/>
                  </a:lnTo>
                  <a:lnTo>
                    <a:pt x="407675" y="0"/>
                  </a:lnTo>
                  <a:lnTo>
                    <a:pt x="543566" y="0"/>
                  </a:lnTo>
                  <a:lnTo>
                    <a:pt x="679458" y="82017"/>
                  </a:lnTo>
                  <a:lnTo>
                    <a:pt x="815350" y="82017"/>
                  </a:lnTo>
                  <a:lnTo>
                    <a:pt x="951242" y="82017"/>
                  </a:lnTo>
                  <a:lnTo>
                    <a:pt x="1087133" y="82017"/>
                  </a:lnTo>
                  <a:lnTo>
                    <a:pt x="1223025" y="246052"/>
                  </a:lnTo>
                  <a:lnTo>
                    <a:pt x="1358917" y="82017"/>
                  </a:lnTo>
                  <a:lnTo>
                    <a:pt x="1494809" y="82017"/>
                  </a:lnTo>
                  <a:lnTo>
                    <a:pt x="1630700" y="164035"/>
                  </a:lnTo>
                  <a:lnTo>
                    <a:pt x="1766592" y="82017"/>
                  </a:lnTo>
                  <a:lnTo>
                    <a:pt x="1902484" y="82017"/>
                  </a:lnTo>
                  <a:lnTo>
                    <a:pt x="2038375" y="82017"/>
                  </a:lnTo>
                  <a:lnTo>
                    <a:pt x="2174267" y="82017"/>
                  </a:lnTo>
                  <a:lnTo>
                    <a:pt x="2310159" y="164035"/>
                  </a:lnTo>
                  <a:lnTo>
                    <a:pt x="2446051" y="82017"/>
                  </a:lnTo>
                  <a:lnTo>
                    <a:pt x="2581942" y="246052"/>
                  </a:lnTo>
                  <a:lnTo>
                    <a:pt x="2717834" y="164035"/>
                  </a:lnTo>
                  <a:lnTo>
                    <a:pt x="2853726" y="82017"/>
                  </a:lnTo>
                  <a:lnTo>
                    <a:pt x="2989618" y="82017"/>
                  </a:lnTo>
                  <a:lnTo>
                    <a:pt x="3125509" y="82017"/>
                  </a:lnTo>
                  <a:lnTo>
                    <a:pt x="3261401" y="82017"/>
                  </a:lnTo>
                  <a:lnTo>
                    <a:pt x="3397293" y="82017"/>
                  </a:lnTo>
                </a:path>
              </a:pathLst>
            </a:custGeom>
            <a:ln w="27101" cap="flat">
              <a:solidFill>
                <a:srgbClr val="0058AB">
                  <a:alpha val="100000"/>
                </a:srgbClr>
              </a:solidFill>
              <a:prstDash val="solid"/>
              <a:round/>
            </a:ln>
          </p:spPr>
          <p:txBody>
            <a:bodyPr/>
            <a:lstStyle/>
            <a:p/>
          </p:txBody>
        </p:sp>
        <p:sp>
          <p:nvSpPr>
            <p:cNvPr id="95" name="tx95"/>
            <p:cNvSpPr/>
            <p:nvPr/>
          </p:nvSpPr>
          <p:spPr>
            <a:xfrm>
              <a:off x="5407519"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086977"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766436"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445895"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7989462"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804812"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597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18917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73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69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571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5253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5253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226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4850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792423" y="4988970"/>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States</a:t>
              </a:r>
            </a:p>
          </p:txBody>
        </p:sp>
        <p:sp>
          <p:nvSpPr>
            <p:cNvPr id="123" name="tx123"/>
            <p:cNvSpPr/>
            <p:nvPr/>
          </p:nvSpPr>
          <p:spPr>
            <a:xfrm>
              <a:off x="69897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5218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921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2421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1921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1420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2671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2171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1670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7321564" cy="114824"/>
            </a:xfrm>
            <a:prstGeom prst="rect">
              <a:avLst/>
            </a:prstGeom>
            <a:solidFill>
              <a:srgbClr val="E2231A">
                <a:alpha val="80000"/>
              </a:srgbClr>
            </a:solidFill>
          </p:spPr>
          <p:txBody>
            <a:bodyPr/>
            <a:lstStyle/>
            <a:p/>
          </p:txBody>
        </p:sp>
        <p:sp>
          <p:nvSpPr>
            <p:cNvPr id="138" name="rc138"/>
            <p:cNvSpPr/>
            <p:nvPr/>
          </p:nvSpPr>
          <p:spPr>
            <a:xfrm>
              <a:off x="1317178" y="5743865"/>
              <a:ext cx="5676586" cy="114824"/>
            </a:xfrm>
            <a:prstGeom prst="rect">
              <a:avLst/>
            </a:prstGeom>
            <a:solidFill>
              <a:srgbClr val="E2231A">
                <a:alpha val="80000"/>
              </a:srgbClr>
            </a:solidFill>
          </p:spPr>
          <p:txBody>
            <a:bodyPr/>
            <a:lstStyle/>
            <a:p/>
          </p:txBody>
        </p:sp>
        <p:sp>
          <p:nvSpPr>
            <p:cNvPr id="139" name="rc139"/>
            <p:cNvSpPr/>
            <p:nvPr/>
          </p:nvSpPr>
          <p:spPr>
            <a:xfrm>
              <a:off x="1317178" y="5600334"/>
              <a:ext cx="5691835" cy="114824"/>
            </a:xfrm>
            <a:prstGeom prst="rect">
              <a:avLst/>
            </a:prstGeom>
            <a:solidFill>
              <a:srgbClr val="E2231A">
                <a:alpha val="80000"/>
              </a:srgbClr>
            </a:solidFill>
          </p:spPr>
          <p:txBody>
            <a:bodyPr/>
            <a:lstStyle/>
            <a:p/>
          </p:txBody>
        </p:sp>
        <p:sp>
          <p:nvSpPr>
            <p:cNvPr id="140" name="tx140"/>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375,000</a:t>
              </a:r>
            </a:p>
          </p:txBody>
        </p:sp>
        <p:sp>
          <p:nvSpPr>
            <p:cNvPr id="141" name="tx141"/>
            <p:cNvSpPr/>
            <p:nvPr/>
          </p:nvSpPr>
          <p:spPr>
            <a:xfrm>
              <a:off x="6484352"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291,000</a:t>
              </a:r>
            </a:p>
          </p:txBody>
        </p:sp>
        <p:sp>
          <p:nvSpPr>
            <p:cNvPr id="142" name="tx142"/>
            <p:cNvSpPr/>
            <p:nvPr/>
          </p:nvSpPr>
          <p:spPr>
            <a:xfrm>
              <a:off x="649960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292,000</a:t>
              </a:r>
            </a:p>
          </p:txBody>
        </p:sp>
        <p:sp>
          <p:nvSpPr>
            <p:cNvPr id="143" name="tx14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76217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471214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9" name="tx149"/>
            <p:cNvSpPr/>
            <p:nvPr/>
          </p:nvSpPr>
          <p:spPr>
            <a:xfrm>
              <a:off x="666211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50" name="tx15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1" name="tx15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United States (92%) was 8 percentage points higher than the global average (84%) and 1 percentage point lower than the average across all non-programme countries (93%).
National MCV1 coverage was 2 percentage points higher than in 2019 (90%).
This equates to 292,000 unvaccinated children in 2025 compared to 375,000 unvaccinated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States MCV1 coverage was 92% - this is 2 percentage points higher than in 2019 and 8 percentage points higher than the global average (84%).</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United States ranked number 13 out of 41 countries for lowest MCV1 coverage (based on tied ranks).
United States was in the top 10 non-programme countries with the most unvaccinated children (rank=1).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States was among the countries with the highest coverage, but had the highest number of unvaccinated children in the region, contributing the most to the unvaccinated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9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516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14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764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704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328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952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67284"/>
              <a:ext cx="239888" cy="1140737"/>
            </a:xfrm>
            <a:prstGeom prst="rect">
              <a:avLst/>
            </a:prstGeom>
            <a:solidFill>
              <a:srgbClr val="80BD41">
                <a:alpha val="100000"/>
              </a:srgbClr>
            </a:solidFill>
          </p:spPr>
          <p:txBody>
            <a:bodyPr/>
            <a:lstStyle/>
            <a:p/>
          </p:txBody>
        </p:sp>
        <p:sp>
          <p:nvSpPr>
            <p:cNvPr id="25" name="rc25"/>
            <p:cNvSpPr/>
            <p:nvPr/>
          </p:nvSpPr>
          <p:spPr>
            <a:xfrm>
              <a:off x="1296273" y="3054463"/>
              <a:ext cx="239888" cy="112820"/>
            </a:xfrm>
            <a:prstGeom prst="rect">
              <a:avLst/>
            </a:prstGeom>
            <a:solidFill>
              <a:srgbClr val="E2231A">
                <a:alpha val="100000"/>
              </a:srgbClr>
            </a:solidFill>
          </p:spPr>
          <p:txBody>
            <a:bodyPr/>
            <a:lstStyle/>
            <a:p/>
          </p:txBody>
        </p:sp>
        <p:sp>
          <p:nvSpPr>
            <p:cNvPr id="26" name="rc26"/>
            <p:cNvSpPr/>
            <p:nvPr/>
          </p:nvSpPr>
          <p:spPr>
            <a:xfrm>
              <a:off x="1562816" y="3174594"/>
              <a:ext cx="239888" cy="1133426"/>
            </a:xfrm>
            <a:prstGeom prst="rect">
              <a:avLst/>
            </a:prstGeom>
            <a:solidFill>
              <a:srgbClr val="80BD41">
                <a:alpha val="100000"/>
              </a:srgbClr>
            </a:solidFill>
          </p:spPr>
          <p:txBody>
            <a:bodyPr/>
            <a:lstStyle/>
            <a:p/>
          </p:txBody>
        </p:sp>
        <p:sp>
          <p:nvSpPr>
            <p:cNvPr id="27" name="rc27"/>
            <p:cNvSpPr/>
            <p:nvPr/>
          </p:nvSpPr>
          <p:spPr>
            <a:xfrm>
              <a:off x="1562816" y="3062497"/>
              <a:ext cx="239888" cy="112097"/>
            </a:xfrm>
            <a:prstGeom prst="rect">
              <a:avLst/>
            </a:prstGeom>
            <a:solidFill>
              <a:srgbClr val="E2231A">
                <a:alpha val="100000"/>
              </a:srgbClr>
            </a:solidFill>
          </p:spPr>
          <p:txBody>
            <a:bodyPr/>
            <a:lstStyle/>
            <a:p/>
          </p:txBody>
        </p:sp>
        <p:sp>
          <p:nvSpPr>
            <p:cNvPr id="28" name="rc28"/>
            <p:cNvSpPr/>
            <p:nvPr/>
          </p:nvSpPr>
          <p:spPr>
            <a:xfrm>
              <a:off x="1829360" y="3176299"/>
              <a:ext cx="239888" cy="1131722"/>
            </a:xfrm>
            <a:prstGeom prst="rect">
              <a:avLst/>
            </a:prstGeom>
            <a:solidFill>
              <a:srgbClr val="80BD41">
                <a:alpha val="100000"/>
              </a:srgbClr>
            </a:solidFill>
          </p:spPr>
          <p:txBody>
            <a:bodyPr/>
            <a:lstStyle/>
            <a:p/>
          </p:txBody>
        </p:sp>
        <p:sp>
          <p:nvSpPr>
            <p:cNvPr id="29" name="rc29"/>
            <p:cNvSpPr/>
            <p:nvPr/>
          </p:nvSpPr>
          <p:spPr>
            <a:xfrm>
              <a:off x="1829360" y="3064370"/>
              <a:ext cx="239888" cy="111928"/>
            </a:xfrm>
            <a:prstGeom prst="rect">
              <a:avLst/>
            </a:prstGeom>
            <a:solidFill>
              <a:srgbClr val="E2231A">
                <a:alpha val="100000"/>
              </a:srgbClr>
            </a:solidFill>
          </p:spPr>
          <p:txBody>
            <a:bodyPr/>
            <a:lstStyle/>
            <a:p/>
          </p:txBody>
        </p:sp>
        <p:sp>
          <p:nvSpPr>
            <p:cNvPr id="30" name="rc30"/>
            <p:cNvSpPr/>
            <p:nvPr/>
          </p:nvSpPr>
          <p:spPr>
            <a:xfrm>
              <a:off x="2095903" y="3134181"/>
              <a:ext cx="239888" cy="1173840"/>
            </a:xfrm>
            <a:prstGeom prst="rect">
              <a:avLst/>
            </a:prstGeom>
            <a:solidFill>
              <a:srgbClr val="80BD41">
                <a:alpha val="100000"/>
              </a:srgbClr>
            </a:solidFill>
          </p:spPr>
          <p:txBody>
            <a:bodyPr/>
            <a:lstStyle/>
            <a:p/>
          </p:txBody>
        </p:sp>
        <p:sp>
          <p:nvSpPr>
            <p:cNvPr id="31" name="rc31"/>
            <p:cNvSpPr/>
            <p:nvPr/>
          </p:nvSpPr>
          <p:spPr>
            <a:xfrm>
              <a:off x="2095903" y="3045827"/>
              <a:ext cx="239888" cy="88353"/>
            </a:xfrm>
            <a:prstGeom prst="rect">
              <a:avLst/>
            </a:prstGeom>
            <a:solidFill>
              <a:srgbClr val="E2231A">
                <a:alpha val="100000"/>
              </a:srgbClr>
            </a:solidFill>
          </p:spPr>
          <p:txBody>
            <a:bodyPr/>
            <a:lstStyle/>
            <a:p/>
          </p:txBody>
        </p:sp>
        <p:sp>
          <p:nvSpPr>
            <p:cNvPr id="32" name="rc32"/>
            <p:cNvSpPr/>
            <p:nvPr/>
          </p:nvSpPr>
          <p:spPr>
            <a:xfrm>
              <a:off x="2362446" y="3124876"/>
              <a:ext cx="239888" cy="1183145"/>
            </a:xfrm>
            <a:prstGeom prst="rect">
              <a:avLst/>
            </a:prstGeom>
            <a:solidFill>
              <a:srgbClr val="80BD41">
                <a:alpha val="100000"/>
              </a:srgbClr>
            </a:solidFill>
          </p:spPr>
          <p:txBody>
            <a:bodyPr/>
            <a:lstStyle/>
            <a:p/>
          </p:txBody>
        </p:sp>
        <p:sp>
          <p:nvSpPr>
            <p:cNvPr id="33" name="rc33"/>
            <p:cNvSpPr/>
            <p:nvPr/>
          </p:nvSpPr>
          <p:spPr>
            <a:xfrm>
              <a:off x="2362446" y="3035822"/>
              <a:ext cx="239888" cy="89053"/>
            </a:xfrm>
            <a:prstGeom prst="rect">
              <a:avLst/>
            </a:prstGeom>
            <a:solidFill>
              <a:srgbClr val="E2231A">
                <a:alpha val="100000"/>
              </a:srgbClr>
            </a:solidFill>
          </p:spPr>
          <p:txBody>
            <a:bodyPr/>
            <a:lstStyle/>
            <a:p/>
          </p:txBody>
        </p:sp>
        <p:sp>
          <p:nvSpPr>
            <p:cNvPr id="34" name="rc34"/>
            <p:cNvSpPr/>
            <p:nvPr/>
          </p:nvSpPr>
          <p:spPr>
            <a:xfrm>
              <a:off x="2628989" y="3125801"/>
              <a:ext cx="239888" cy="1182220"/>
            </a:xfrm>
            <a:prstGeom prst="rect">
              <a:avLst/>
            </a:prstGeom>
            <a:solidFill>
              <a:srgbClr val="80BD41">
                <a:alpha val="100000"/>
              </a:srgbClr>
            </a:solidFill>
          </p:spPr>
          <p:txBody>
            <a:bodyPr/>
            <a:lstStyle/>
            <a:p/>
          </p:txBody>
        </p:sp>
        <p:sp>
          <p:nvSpPr>
            <p:cNvPr id="35" name="rc35"/>
            <p:cNvSpPr/>
            <p:nvPr/>
          </p:nvSpPr>
          <p:spPr>
            <a:xfrm>
              <a:off x="2628989" y="3023000"/>
              <a:ext cx="239888" cy="102801"/>
            </a:xfrm>
            <a:prstGeom prst="rect">
              <a:avLst/>
            </a:prstGeom>
            <a:solidFill>
              <a:srgbClr val="E2231A">
                <a:alpha val="100000"/>
              </a:srgbClr>
            </a:solidFill>
          </p:spPr>
          <p:txBody>
            <a:bodyPr/>
            <a:lstStyle/>
            <a:p/>
          </p:txBody>
        </p:sp>
        <p:sp>
          <p:nvSpPr>
            <p:cNvPr id="36" name="rc36"/>
            <p:cNvSpPr/>
            <p:nvPr/>
          </p:nvSpPr>
          <p:spPr>
            <a:xfrm>
              <a:off x="2895532" y="3089601"/>
              <a:ext cx="239888" cy="1218419"/>
            </a:xfrm>
            <a:prstGeom prst="rect">
              <a:avLst/>
            </a:prstGeom>
            <a:solidFill>
              <a:srgbClr val="80BD41">
                <a:alpha val="100000"/>
              </a:srgbClr>
            </a:solidFill>
          </p:spPr>
          <p:txBody>
            <a:bodyPr/>
            <a:lstStyle/>
            <a:p/>
          </p:txBody>
        </p:sp>
        <p:sp>
          <p:nvSpPr>
            <p:cNvPr id="37" name="rc37"/>
            <p:cNvSpPr/>
            <p:nvPr/>
          </p:nvSpPr>
          <p:spPr>
            <a:xfrm>
              <a:off x="2895532" y="2983652"/>
              <a:ext cx="239888" cy="105949"/>
            </a:xfrm>
            <a:prstGeom prst="rect">
              <a:avLst/>
            </a:prstGeom>
            <a:solidFill>
              <a:srgbClr val="E2231A">
                <a:alpha val="100000"/>
              </a:srgbClr>
            </a:solidFill>
          </p:spPr>
          <p:txBody>
            <a:bodyPr/>
            <a:lstStyle/>
            <a:p/>
          </p:txBody>
        </p:sp>
        <p:sp>
          <p:nvSpPr>
            <p:cNvPr id="38" name="rc38"/>
            <p:cNvSpPr/>
            <p:nvPr/>
          </p:nvSpPr>
          <p:spPr>
            <a:xfrm>
              <a:off x="3162075" y="3074107"/>
              <a:ext cx="239888" cy="1233914"/>
            </a:xfrm>
            <a:prstGeom prst="rect">
              <a:avLst/>
            </a:prstGeom>
            <a:solidFill>
              <a:srgbClr val="80BD41">
                <a:alpha val="100000"/>
              </a:srgbClr>
            </a:solidFill>
          </p:spPr>
          <p:txBody>
            <a:bodyPr/>
            <a:lstStyle/>
            <a:p/>
          </p:txBody>
        </p:sp>
        <p:sp>
          <p:nvSpPr>
            <p:cNvPr id="39" name="rc39"/>
            <p:cNvSpPr/>
            <p:nvPr/>
          </p:nvSpPr>
          <p:spPr>
            <a:xfrm>
              <a:off x="3162075" y="2966810"/>
              <a:ext cx="239888" cy="107297"/>
            </a:xfrm>
            <a:prstGeom prst="rect">
              <a:avLst/>
            </a:prstGeom>
            <a:solidFill>
              <a:srgbClr val="E2231A">
                <a:alpha val="100000"/>
              </a:srgbClr>
            </a:solidFill>
          </p:spPr>
          <p:txBody>
            <a:bodyPr/>
            <a:lstStyle/>
            <a:p/>
          </p:txBody>
        </p:sp>
        <p:sp>
          <p:nvSpPr>
            <p:cNvPr id="40" name="rc40"/>
            <p:cNvSpPr/>
            <p:nvPr/>
          </p:nvSpPr>
          <p:spPr>
            <a:xfrm>
              <a:off x="3428618" y="3088034"/>
              <a:ext cx="239888" cy="1219986"/>
            </a:xfrm>
            <a:prstGeom prst="rect">
              <a:avLst/>
            </a:prstGeom>
            <a:solidFill>
              <a:srgbClr val="80BD41">
                <a:alpha val="100000"/>
              </a:srgbClr>
            </a:solidFill>
          </p:spPr>
          <p:txBody>
            <a:bodyPr/>
            <a:lstStyle/>
            <a:p/>
          </p:txBody>
        </p:sp>
        <p:sp>
          <p:nvSpPr>
            <p:cNvPr id="41" name="rc41"/>
            <p:cNvSpPr/>
            <p:nvPr/>
          </p:nvSpPr>
          <p:spPr>
            <a:xfrm>
              <a:off x="3428618" y="2981948"/>
              <a:ext cx="239888" cy="106085"/>
            </a:xfrm>
            <a:prstGeom prst="rect">
              <a:avLst/>
            </a:prstGeom>
            <a:solidFill>
              <a:srgbClr val="E2231A">
                <a:alpha val="100000"/>
              </a:srgbClr>
            </a:solidFill>
          </p:spPr>
          <p:txBody>
            <a:bodyPr/>
            <a:lstStyle/>
            <a:p/>
          </p:txBody>
        </p:sp>
        <p:sp>
          <p:nvSpPr>
            <p:cNvPr id="42" name="rc42"/>
            <p:cNvSpPr/>
            <p:nvPr/>
          </p:nvSpPr>
          <p:spPr>
            <a:xfrm>
              <a:off x="3695161" y="3141397"/>
              <a:ext cx="239888" cy="1166623"/>
            </a:xfrm>
            <a:prstGeom prst="rect">
              <a:avLst/>
            </a:prstGeom>
            <a:solidFill>
              <a:srgbClr val="80BD41">
                <a:alpha val="100000"/>
              </a:srgbClr>
            </a:solidFill>
          </p:spPr>
          <p:txBody>
            <a:bodyPr/>
            <a:lstStyle/>
            <a:p/>
          </p:txBody>
        </p:sp>
        <p:sp>
          <p:nvSpPr>
            <p:cNvPr id="43" name="rc43"/>
            <p:cNvSpPr/>
            <p:nvPr/>
          </p:nvSpPr>
          <p:spPr>
            <a:xfrm>
              <a:off x="3695161" y="3011772"/>
              <a:ext cx="239888" cy="129624"/>
            </a:xfrm>
            <a:prstGeom prst="rect">
              <a:avLst/>
            </a:prstGeom>
            <a:solidFill>
              <a:srgbClr val="E2231A">
                <a:alpha val="100000"/>
              </a:srgbClr>
            </a:solidFill>
          </p:spPr>
          <p:txBody>
            <a:bodyPr/>
            <a:lstStyle/>
            <a:p/>
          </p:txBody>
        </p:sp>
        <p:sp>
          <p:nvSpPr>
            <p:cNvPr id="44" name="rc44"/>
            <p:cNvSpPr/>
            <p:nvPr/>
          </p:nvSpPr>
          <p:spPr>
            <a:xfrm>
              <a:off x="3961705" y="3147232"/>
              <a:ext cx="239888" cy="1160789"/>
            </a:xfrm>
            <a:prstGeom prst="rect">
              <a:avLst/>
            </a:prstGeom>
            <a:solidFill>
              <a:srgbClr val="80BD41">
                <a:alpha val="100000"/>
              </a:srgbClr>
            </a:solidFill>
          </p:spPr>
          <p:txBody>
            <a:bodyPr/>
            <a:lstStyle/>
            <a:p/>
          </p:txBody>
        </p:sp>
        <p:sp>
          <p:nvSpPr>
            <p:cNvPr id="45" name="rc45"/>
            <p:cNvSpPr/>
            <p:nvPr/>
          </p:nvSpPr>
          <p:spPr>
            <a:xfrm>
              <a:off x="3961705" y="3046294"/>
              <a:ext cx="239888" cy="100938"/>
            </a:xfrm>
            <a:prstGeom prst="rect">
              <a:avLst/>
            </a:prstGeom>
            <a:solidFill>
              <a:srgbClr val="E2231A">
                <a:alpha val="100000"/>
              </a:srgbClr>
            </a:solidFill>
          </p:spPr>
          <p:txBody>
            <a:bodyPr/>
            <a:lstStyle/>
            <a:p/>
          </p:txBody>
        </p:sp>
        <p:sp>
          <p:nvSpPr>
            <p:cNvPr id="46" name="rc46"/>
            <p:cNvSpPr/>
            <p:nvPr/>
          </p:nvSpPr>
          <p:spPr>
            <a:xfrm>
              <a:off x="4228248" y="3157707"/>
              <a:ext cx="239888" cy="1150313"/>
            </a:xfrm>
            <a:prstGeom prst="rect">
              <a:avLst/>
            </a:prstGeom>
            <a:solidFill>
              <a:srgbClr val="80BD41">
                <a:alpha val="100000"/>
              </a:srgbClr>
            </a:solidFill>
          </p:spPr>
          <p:txBody>
            <a:bodyPr/>
            <a:lstStyle/>
            <a:p/>
          </p:txBody>
        </p:sp>
        <p:sp>
          <p:nvSpPr>
            <p:cNvPr id="47" name="rc47"/>
            <p:cNvSpPr/>
            <p:nvPr/>
          </p:nvSpPr>
          <p:spPr>
            <a:xfrm>
              <a:off x="4228248" y="3057680"/>
              <a:ext cx="239888" cy="100027"/>
            </a:xfrm>
            <a:prstGeom prst="rect">
              <a:avLst/>
            </a:prstGeom>
            <a:solidFill>
              <a:srgbClr val="E2231A">
                <a:alpha val="100000"/>
              </a:srgbClr>
            </a:solidFill>
          </p:spPr>
          <p:txBody>
            <a:bodyPr/>
            <a:lstStyle/>
            <a:p/>
          </p:txBody>
        </p:sp>
        <p:sp>
          <p:nvSpPr>
            <p:cNvPr id="48" name="rc48"/>
            <p:cNvSpPr/>
            <p:nvPr/>
          </p:nvSpPr>
          <p:spPr>
            <a:xfrm>
              <a:off x="4494791" y="3170144"/>
              <a:ext cx="239888" cy="1137876"/>
            </a:xfrm>
            <a:prstGeom prst="rect">
              <a:avLst/>
            </a:prstGeom>
            <a:solidFill>
              <a:srgbClr val="80BD41">
                <a:alpha val="100000"/>
              </a:srgbClr>
            </a:solidFill>
          </p:spPr>
          <p:txBody>
            <a:bodyPr/>
            <a:lstStyle/>
            <a:p/>
          </p:txBody>
        </p:sp>
        <p:sp>
          <p:nvSpPr>
            <p:cNvPr id="49" name="rc49"/>
            <p:cNvSpPr/>
            <p:nvPr/>
          </p:nvSpPr>
          <p:spPr>
            <a:xfrm>
              <a:off x="4494791" y="3057607"/>
              <a:ext cx="239888" cy="112537"/>
            </a:xfrm>
            <a:prstGeom prst="rect">
              <a:avLst/>
            </a:prstGeom>
            <a:solidFill>
              <a:srgbClr val="E2231A">
                <a:alpha val="100000"/>
              </a:srgbClr>
            </a:solidFill>
          </p:spPr>
          <p:txBody>
            <a:bodyPr/>
            <a:lstStyle/>
            <a:p/>
          </p:txBody>
        </p:sp>
        <p:sp>
          <p:nvSpPr>
            <p:cNvPr id="50" name="rc50"/>
            <p:cNvSpPr/>
            <p:nvPr/>
          </p:nvSpPr>
          <p:spPr>
            <a:xfrm>
              <a:off x="4761334" y="3160982"/>
              <a:ext cx="239888" cy="1147038"/>
            </a:xfrm>
            <a:prstGeom prst="rect">
              <a:avLst/>
            </a:prstGeom>
            <a:solidFill>
              <a:srgbClr val="80BD41">
                <a:alpha val="100000"/>
              </a:srgbClr>
            </a:solidFill>
          </p:spPr>
          <p:txBody>
            <a:bodyPr/>
            <a:lstStyle/>
            <a:p/>
          </p:txBody>
        </p:sp>
        <p:sp>
          <p:nvSpPr>
            <p:cNvPr id="51" name="rc51"/>
            <p:cNvSpPr/>
            <p:nvPr/>
          </p:nvSpPr>
          <p:spPr>
            <a:xfrm>
              <a:off x="4761334" y="3061240"/>
              <a:ext cx="239888" cy="99742"/>
            </a:xfrm>
            <a:prstGeom prst="rect">
              <a:avLst/>
            </a:prstGeom>
            <a:solidFill>
              <a:srgbClr val="E2231A">
                <a:alpha val="100000"/>
              </a:srgbClr>
            </a:solidFill>
          </p:spPr>
          <p:txBody>
            <a:bodyPr/>
            <a:lstStyle/>
            <a:p/>
          </p:txBody>
        </p:sp>
        <p:sp>
          <p:nvSpPr>
            <p:cNvPr id="52" name="rc52"/>
            <p:cNvSpPr/>
            <p:nvPr/>
          </p:nvSpPr>
          <p:spPr>
            <a:xfrm>
              <a:off x="5027877" y="3145297"/>
              <a:ext cx="239888" cy="1162723"/>
            </a:xfrm>
            <a:prstGeom prst="rect">
              <a:avLst/>
            </a:prstGeom>
            <a:solidFill>
              <a:srgbClr val="80BD41">
                <a:alpha val="100000"/>
              </a:srgbClr>
            </a:solidFill>
          </p:spPr>
          <p:txBody>
            <a:bodyPr/>
            <a:lstStyle/>
            <a:p/>
          </p:txBody>
        </p:sp>
        <p:sp>
          <p:nvSpPr>
            <p:cNvPr id="53" name="rc53"/>
            <p:cNvSpPr/>
            <p:nvPr/>
          </p:nvSpPr>
          <p:spPr>
            <a:xfrm>
              <a:off x="5027877" y="3044191"/>
              <a:ext cx="239888" cy="101106"/>
            </a:xfrm>
            <a:prstGeom prst="rect">
              <a:avLst/>
            </a:prstGeom>
            <a:solidFill>
              <a:srgbClr val="E2231A">
                <a:alpha val="100000"/>
              </a:srgbClr>
            </a:solidFill>
          </p:spPr>
          <p:txBody>
            <a:bodyPr/>
            <a:lstStyle/>
            <a:p/>
          </p:txBody>
        </p:sp>
        <p:sp>
          <p:nvSpPr>
            <p:cNvPr id="54" name="rc54"/>
            <p:cNvSpPr/>
            <p:nvPr/>
          </p:nvSpPr>
          <p:spPr>
            <a:xfrm>
              <a:off x="5294420" y="3145962"/>
              <a:ext cx="239888" cy="1162059"/>
            </a:xfrm>
            <a:prstGeom prst="rect">
              <a:avLst/>
            </a:prstGeom>
            <a:solidFill>
              <a:srgbClr val="80BD41">
                <a:alpha val="100000"/>
              </a:srgbClr>
            </a:solidFill>
          </p:spPr>
          <p:txBody>
            <a:bodyPr/>
            <a:lstStyle/>
            <a:p/>
          </p:txBody>
        </p:sp>
        <p:sp>
          <p:nvSpPr>
            <p:cNvPr id="55" name="rc55"/>
            <p:cNvSpPr/>
            <p:nvPr/>
          </p:nvSpPr>
          <p:spPr>
            <a:xfrm>
              <a:off x="5294420" y="3044913"/>
              <a:ext cx="239888" cy="101048"/>
            </a:xfrm>
            <a:prstGeom prst="rect">
              <a:avLst/>
            </a:prstGeom>
            <a:solidFill>
              <a:srgbClr val="E2231A">
                <a:alpha val="100000"/>
              </a:srgbClr>
            </a:solidFill>
          </p:spPr>
          <p:txBody>
            <a:bodyPr/>
            <a:lstStyle/>
            <a:p/>
          </p:txBody>
        </p:sp>
        <p:sp>
          <p:nvSpPr>
            <p:cNvPr id="56" name="rc56"/>
            <p:cNvSpPr/>
            <p:nvPr/>
          </p:nvSpPr>
          <p:spPr>
            <a:xfrm>
              <a:off x="5560963" y="3154501"/>
              <a:ext cx="239888" cy="1153519"/>
            </a:xfrm>
            <a:prstGeom prst="rect">
              <a:avLst/>
            </a:prstGeom>
            <a:solidFill>
              <a:srgbClr val="80BD41">
                <a:alpha val="100000"/>
              </a:srgbClr>
            </a:solidFill>
          </p:spPr>
          <p:txBody>
            <a:bodyPr/>
            <a:lstStyle/>
            <a:p/>
          </p:txBody>
        </p:sp>
        <p:sp>
          <p:nvSpPr>
            <p:cNvPr id="57" name="rc57"/>
            <p:cNvSpPr/>
            <p:nvPr/>
          </p:nvSpPr>
          <p:spPr>
            <a:xfrm>
              <a:off x="5560963" y="3054195"/>
              <a:ext cx="239888" cy="100306"/>
            </a:xfrm>
            <a:prstGeom prst="rect">
              <a:avLst/>
            </a:prstGeom>
            <a:solidFill>
              <a:srgbClr val="E2231A">
                <a:alpha val="100000"/>
              </a:srgbClr>
            </a:solidFill>
          </p:spPr>
          <p:txBody>
            <a:bodyPr/>
            <a:lstStyle/>
            <a:p/>
          </p:txBody>
        </p:sp>
        <p:sp>
          <p:nvSpPr>
            <p:cNvPr id="58" name="rc58"/>
            <p:cNvSpPr/>
            <p:nvPr/>
          </p:nvSpPr>
          <p:spPr>
            <a:xfrm>
              <a:off x="5827506" y="3190111"/>
              <a:ext cx="239888" cy="1117910"/>
            </a:xfrm>
            <a:prstGeom prst="rect">
              <a:avLst/>
            </a:prstGeom>
            <a:solidFill>
              <a:srgbClr val="80BD41">
                <a:alpha val="100000"/>
              </a:srgbClr>
            </a:solidFill>
          </p:spPr>
          <p:txBody>
            <a:bodyPr/>
            <a:lstStyle/>
            <a:p/>
          </p:txBody>
        </p:sp>
        <p:sp>
          <p:nvSpPr>
            <p:cNvPr id="59" name="rc59"/>
            <p:cNvSpPr/>
            <p:nvPr/>
          </p:nvSpPr>
          <p:spPr>
            <a:xfrm>
              <a:off x="5827506" y="3079548"/>
              <a:ext cx="239888" cy="110562"/>
            </a:xfrm>
            <a:prstGeom prst="rect">
              <a:avLst/>
            </a:prstGeom>
            <a:solidFill>
              <a:srgbClr val="E2231A">
                <a:alpha val="100000"/>
              </a:srgbClr>
            </a:solidFill>
          </p:spPr>
          <p:txBody>
            <a:bodyPr/>
            <a:lstStyle/>
            <a:p/>
          </p:txBody>
        </p:sp>
        <p:sp>
          <p:nvSpPr>
            <p:cNvPr id="60" name="rc60"/>
            <p:cNvSpPr/>
            <p:nvPr/>
          </p:nvSpPr>
          <p:spPr>
            <a:xfrm>
              <a:off x="6094049" y="3194147"/>
              <a:ext cx="239888" cy="1113874"/>
            </a:xfrm>
            <a:prstGeom prst="rect">
              <a:avLst/>
            </a:prstGeom>
            <a:solidFill>
              <a:srgbClr val="80BD41">
                <a:alpha val="100000"/>
              </a:srgbClr>
            </a:solidFill>
          </p:spPr>
          <p:txBody>
            <a:bodyPr/>
            <a:lstStyle/>
            <a:p/>
          </p:txBody>
        </p:sp>
        <p:sp>
          <p:nvSpPr>
            <p:cNvPr id="61" name="rc61"/>
            <p:cNvSpPr/>
            <p:nvPr/>
          </p:nvSpPr>
          <p:spPr>
            <a:xfrm>
              <a:off x="6094049" y="3097288"/>
              <a:ext cx="239888" cy="96858"/>
            </a:xfrm>
            <a:prstGeom prst="rect">
              <a:avLst/>
            </a:prstGeom>
            <a:solidFill>
              <a:srgbClr val="E2231A">
                <a:alpha val="100000"/>
              </a:srgbClr>
            </a:solidFill>
          </p:spPr>
          <p:txBody>
            <a:bodyPr/>
            <a:lstStyle/>
            <a:p/>
          </p:txBody>
        </p:sp>
        <p:sp>
          <p:nvSpPr>
            <p:cNvPr id="62" name="rc62"/>
            <p:cNvSpPr/>
            <p:nvPr/>
          </p:nvSpPr>
          <p:spPr>
            <a:xfrm>
              <a:off x="6360593" y="3230716"/>
              <a:ext cx="239888" cy="1077305"/>
            </a:xfrm>
            <a:prstGeom prst="rect">
              <a:avLst/>
            </a:prstGeom>
            <a:solidFill>
              <a:srgbClr val="80BD41">
                <a:alpha val="100000"/>
              </a:srgbClr>
            </a:solidFill>
          </p:spPr>
          <p:txBody>
            <a:bodyPr/>
            <a:lstStyle/>
            <a:p/>
          </p:txBody>
        </p:sp>
        <p:sp>
          <p:nvSpPr>
            <p:cNvPr id="63" name="rc63"/>
            <p:cNvSpPr/>
            <p:nvPr/>
          </p:nvSpPr>
          <p:spPr>
            <a:xfrm>
              <a:off x="6360593" y="3111015"/>
              <a:ext cx="239888" cy="119700"/>
            </a:xfrm>
            <a:prstGeom prst="rect">
              <a:avLst/>
            </a:prstGeom>
            <a:solidFill>
              <a:srgbClr val="E2231A">
                <a:alpha val="100000"/>
              </a:srgbClr>
            </a:solidFill>
          </p:spPr>
          <p:txBody>
            <a:bodyPr/>
            <a:lstStyle/>
            <a:p/>
          </p:txBody>
        </p:sp>
        <p:sp>
          <p:nvSpPr>
            <p:cNvPr id="64" name="rc64"/>
            <p:cNvSpPr/>
            <p:nvPr/>
          </p:nvSpPr>
          <p:spPr>
            <a:xfrm>
              <a:off x="6627136" y="3256236"/>
              <a:ext cx="239888" cy="1051785"/>
            </a:xfrm>
            <a:prstGeom prst="rect">
              <a:avLst/>
            </a:prstGeom>
            <a:solidFill>
              <a:srgbClr val="80BD41">
                <a:alpha val="100000"/>
              </a:srgbClr>
            </a:solidFill>
          </p:spPr>
          <p:txBody>
            <a:bodyPr/>
            <a:lstStyle/>
            <a:p/>
          </p:txBody>
        </p:sp>
        <p:sp>
          <p:nvSpPr>
            <p:cNvPr id="65" name="rc65"/>
            <p:cNvSpPr/>
            <p:nvPr/>
          </p:nvSpPr>
          <p:spPr>
            <a:xfrm>
              <a:off x="6627136" y="3152213"/>
              <a:ext cx="239888" cy="104022"/>
            </a:xfrm>
            <a:prstGeom prst="rect">
              <a:avLst/>
            </a:prstGeom>
            <a:solidFill>
              <a:srgbClr val="E2231A">
                <a:alpha val="100000"/>
              </a:srgbClr>
            </a:solidFill>
          </p:spPr>
          <p:txBody>
            <a:bodyPr/>
            <a:lstStyle/>
            <a:p/>
          </p:txBody>
        </p:sp>
        <p:sp>
          <p:nvSpPr>
            <p:cNvPr id="66" name="rc66"/>
            <p:cNvSpPr/>
            <p:nvPr/>
          </p:nvSpPr>
          <p:spPr>
            <a:xfrm>
              <a:off x="6893679" y="3233485"/>
              <a:ext cx="239888" cy="1074536"/>
            </a:xfrm>
            <a:prstGeom prst="rect">
              <a:avLst/>
            </a:prstGeom>
            <a:solidFill>
              <a:srgbClr val="80BD41">
                <a:alpha val="100000"/>
              </a:srgbClr>
            </a:solidFill>
          </p:spPr>
          <p:txBody>
            <a:bodyPr/>
            <a:lstStyle/>
            <a:p/>
          </p:txBody>
        </p:sp>
        <p:sp>
          <p:nvSpPr>
            <p:cNvPr id="67" name="rc67"/>
            <p:cNvSpPr/>
            <p:nvPr/>
          </p:nvSpPr>
          <p:spPr>
            <a:xfrm>
              <a:off x="6893679" y="3140047"/>
              <a:ext cx="239888" cy="93438"/>
            </a:xfrm>
            <a:prstGeom prst="rect">
              <a:avLst/>
            </a:prstGeom>
            <a:solidFill>
              <a:srgbClr val="E2231A">
                <a:alpha val="100000"/>
              </a:srgbClr>
            </a:solidFill>
          </p:spPr>
          <p:txBody>
            <a:bodyPr/>
            <a:lstStyle/>
            <a:p/>
          </p:txBody>
        </p:sp>
        <p:sp>
          <p:nvSpPr>
            <p:cNvPr id="68" name="rc68"/>
            <p:cNvSpPr/>
            <p:nvPr/>
          </p:nvSpPr>
          <p:spPr>
            <a:xfrm>
              <a:off x="7160222" y="3213166"/>
              <a:ext cx="239888" cy="1094855"/>
            </a:xfrm>
            <a:prstGeom prst="rect">
              <a:avLst/>
            </a:prstGeom>
            <a:solidFill>
              <a:srgbClr val="80BD41">
                <a:alpha val="100000"/>
              </a:srgbClr>
            </a:solidFill>
          </p:spPr>
          <p:txBody>
            <a:bodyPr/>
            <a:lstStyle/>
            <a:p/>
          </p:txBody>
        </p:sp>
        <p:sp>
          <p:nvSpPr>
            <p:cNvPr id="69" name="rc69"/>
            <p:cNvSpPr/>
            <p:nvPr/>
          </p:nvSpPr>
          <p:spPr>
            <a:xfrm>
              <a:off x="7160222" y="3117961"/>
              <a:ext cx="239888" cy="95204"/>
            </a:xfrm>
            <a:prstGeom prst="rect">
              <a:avLst/>
            </a:prstGeom>
            <a:solidFill>
              <a:srgbClr val="E2231A">
                <a:alpha val="100000"/>
              </a:srgbClr>
            </a:solidFill>
          </p:spPr>
          <p:txBody>
            <a:bodyPr/>
            <a:lstStyle/>
            <a:p/>
          </p:txBody>
        </p:sp>
        <p:sp>
          <p:nvSpPr>
            <p:cNvPr id="70" name="rc70"/>
            <p:cNvSpPr/>
            <p:nvPr/>
          </p:nvSpPr>
          <p:spPr>
            <a:xfrm>
              <a:off x="7426765" y="3240171"/>
              <a:ext cx="239888" cy="1067850"/>
            </a:xfrm>
            <a:prstGeom prst="rect">
              <a:avLst/>
            </a:prstGeom>
            <a:solidFill>
              <a:srgbClr val="80BD41">
                <a:alpha val="100000"/>
              </a:srgbClr>
            </a:solidFill>
          </p:spPr>
          <p:txBody>
            <a:bodyPr/>
            <a:lstStyle/>
            <a:p/>
          </p:txBody>
        </p:sp>
        <p:sp>
          <p:nvSpPr>
            <p:cNvPr id="71" name="rc71"/>
            <p:cNvSpPr/>
            <p:nvPr/>
          </p:nvSpPr>
          <p:spPr>
            <a:xfrm>
              <a:off x="7426765" y="3147315"/>
              <a:ext cx="239888" cy="92856"/>
            </a:xfrm>
            <a:prstGeom prst="rect">
              <a:avLst/>
            </a:prstGeom>
            <a:solidFill>
              <a:srgbClr val="E2231A">
                <a:alpha val="100000"/>
              </a:srgbClr>
            </a:solidFill>
          </p:spPr>
          <p:txBody>
            <a:bodyPr/>
            <a:lstStyle/>
            <a:p/>
          </p:txBody>
        </p:sp>
        <p:sp>
          <p:nvSpPr>
            <p:cNvPr id="72" name="rc72"/>
            <p:cNvSpPr/>
            <p:nvPr/>
          </p:nvSpPr>
          <p:spPr>
            <a:xfrm>
              <a:off x="7693308" y="3240743"/>
              <a:ext cx="239888" cy="1067278"/>
            </a:xfrm>
            <a:prstGeom prst="rect">
              <a:avLst/>
            </a:prstGeom>
            <a:solidFill>
              <a:srgbClr val="80BD41">
                <a:alpha val="100000"/>
              </a:srgbClr>
            </a:solidFill>
          </p:spPr>
          <p:txBody>
            <a:bodyPr/>
            <a:lstStyle/>
            <a:p/>
          </p:txBody>
        </p:sp>
        <p:sp>
          <p:nvSpPr>
            <p:cNvPr id="73" name="rc73"/>
            <p:cNvSpPr/>
            <p:nvPr/>
          </p:nvSpPr>
          <p:spPr>
            <a:xfrm>
              <a:off x="7693308" y="3147936"/>
              <a:ext cx="239888" cy="92806"/>
            </a:xfrm>
            <a:prstGeom prst="rect">
              <a:avLst/>
            </a:prstGeom>
            <a:solidFill>
              <a:srgbClr val="E2231A">
                <a:alpha val="100000"/>
              </a:srgbClr>
            </a:solidFill>
          </p:spPr>
          <p:txBody>
            <a:bodyPr/>
            <a:lstStyle/>
            <a:p/>
          </p:txBody>
        </p:sp>
        <p:sp>
          <p:nvSpPr>
            <p:cNvPr id="74" name="rc74"/>
            <p:cNvSpPr/>
            <p:nvPr/>
          </p:nvSpPr>
          <p:spPr>
            <a:xfrm>
              <a:off x="7959851" y="3237875"/>
              <a:ext cx="239888" cy="1070145"/>
            </a:xfrm>
            <a:prstGeom prst="rect">
              <a:avLst/>
            </a:prstGeom>
            <a:solidFill>
              <a:srgbClr val="80BD41">
                <a:alpha val="100000"/>
              </a:srgbClr>
            </a:solidFill>
          </p:spPr>
          <p:txBody>
            <a:bodyPr/>
            <a:lstStyle/>
            <a:p/>
          </p:txBody>
        </p:sp>
        <p:sp>
          <p:nvSpPr>
            <p:cNvPr id="75" name="rc75"/>
            <p:cNvSpPr/>
            <p:nvPr/>
          </p:nvSpPr>
          <p:spPr>
            <a:xfrm>
              <a:off x="7959851" y="3144819"/>
              <a:ext cx="239888" cy="93056"/>
            </a:xfrm>
            <a:prstGeom prst="rect">
              <a:avLst/>
            </a:prstGeom>
            <a:solidFill>
              <a:srgbClr val="E2231A">
                <a:alpha val="100000"/>
              </a:srgbClr>
            </a:solidFill>
          </p:spPr>
          <p:txBody>
            <a:bodyPr/>
            <a:lstStyle/>
            <a:p/>
          </p:txBody>
        </p:sp>
        <p:sp>
          <p:nvSpPr>
            <p:cNvPr id="76" name="pl76"/>
            <p:cNvSpPr/>
            <p:nvPr/>
          </p:nvSpPr>
          <p:spPr>
            <a:xfrm>
              <a:off x="1416218" y="2229144"/>
              <a:ext cx="6663577" cy="67060"/>
            </a:xfrm>
            <a:custGeom>
              <a:avLst/>
              <a:pathLst>
                <a:path w="6663577" h="67060">
                  <a:moveTo>
                    <a:pt x="0" y="44707"/>
                  </a:moveTo>
                  <a:lnTo>
                    <a:pt x="266543" y="44707"/>
                  </a:lnTo>
                  <a:lnTo>
                    <a:pt x="533086" y="44707"/>
                  </a:lnTo>
                  <a:lnTo>
                    <a:pt x="799629" y="0"/>
                  </a:lnTo>
                  <a:lnTo>
                    <a:pt x="1066172" y="0"/>
                  </a:lnTo>
                  <a:lnTo>
                    <a:pt x="1332715" y="22353"/>
                  </a:lnTo>
                  <a:lnTo>
                    <a:pt x="1599258" y="22353"/>
                  </a:lnTo>
                  <a:lnTo>
                    <a:pt x="1865801" y="22353"/>
                  </a:lnTo>
                  <a:lnTo>
                    <a:pt x="2132344" y="22353"/>
                  </a:lnTo>
                  <a:lnTo>
                    <a:pt x="2398888" y="67060"/>
                  </a:lnTo>
                  <a:lnTo>
                    <a:pt x="2665431" y="22353"/>
                  </a:lnTo>
                  <a:lnTo>
                    <a:pt x="2931974" y="22353"/>
                  </a:lnTo>
                  <a:lnTo>
                    <a:pt x="3198517" y="44707"/>
                  </a:lnTo>
                  <a:lnTo>
                    <a:pt x="3465060" y="22353"/>
                  </a:lnTo>
                  <a:lnTo>
                    <a:pt x="3731603" y="22353"/>
                  </a:lnTo>
                  <a:lnTo>
                    <a:pt x="3998146" y="22353"/>
                  </a:lnTo>
                  <a:lnTo>
                    <a:pt x="4264689" y="22353"/>
                  </a:lnTo>
                  <a:lnTo>
                    <a:pt x="4531233" y="44707"/>
                  </a:lnTo>
                  <a:lnTo>
                    <a:pt x="4797776" y="22353"/>
                  </a:lnTo>
                  <a:lnTo>
                    <a:pt x="5064319" y="67060"/>
                  </a:lnTo>
                  <a:lnTo>
                    <a:pt x="5330862" y="44707"/>
                  </a:lnTo>
                  <a:lnTo>
                    <a:pt x="5597405" y="22353"/>
                  </a:lnTo>
                  <a:lnTo>
                    <a:pt x="5863948" y="22353"/>
                  </a:lnTo>
                  <a:lnTo>
                    <a:pt x="6130491" y="22353"/>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1324790" y="29184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a:t>
              </a:r>
            </a:p>
          </p:txBody>
        </p:sp>
        <p:sp>
          <p:nvSpPr>
            <p:cNvPr id="89" name="tx89"/>
            <p:cNvSpPr/>
            <p:nvPr/>
          </p:nvSpPr>
          <p:spPr>
            <a:xfrm>
              <a:off x="2657505" y="28870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4.03</a:t>
              </a:r>
            </a:p>
          </p:txBody>
        </p:sp>
        <p:sp>
          <p:nvSpPr>
            <p:cNvPr id="90" name="tx90"/>
            <p:cNvSpPr/>
            <p:nvPr/>
          </p:nvSpPr>
          <p:spPr>
            <a:xfrm>
              <a:off x="3990221" y="29103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3.96</a:t>
              </a:r>
            </a:p>
          </p:txBody>
        </p:sp>
        <p:sp>
          <p:nvSpPr>
            <p:cNvPr id="91" name="tx91"/>
            <p:cNvSpPr/>
            <p:nvPr/>
          </p:nvSpPr>
          <p:spPr>
            <a:xfrm>
              <a:off x="5322937" y="29089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3.96</a:t>
              </a:r>
            </a:p>
          </p:txBody>
        </p:sp>
        <p:sp>
          <p:nvSpPr>
            <p:cNvPr id="92" name="tx92"/>
            <p:cNvSpPr/>
            <p:nvPr/>
          </p:nvSpPr>
          <p:spPr>
            <a:xfrm>
              <a:off x="6389109" y="29750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a:t>
              </a:r>
            </a:p>
          </p:txBody>
        </p:sp>
        <p:sp>
          <p:nvSpPr>
            <p:cNvPr id="93" name="tx93"/>
            <p:cNvSpPr/>
            <p:nvPr/>
          </p:nvSpPr>
          <p:spPr>
            <a:xfrm>
              <a:off x="6655652" y="30162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3.63</a:t>
              </a:r>
            </a:p>
          </p:txBody>
        </p:sp>
        <p:sp>
          <p:nvSpPr>
            <p:cNvPr id="94" name="tx94"/>
            <p:cNvSpPr/>
            <p:nvPr/>
          </p:nvSpPr>
          <p:spPr>
            <a:xfrm>
              <a:off x="6922195" y="30040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3.66</a:t>
              </a:r>
            </a:p>
          </p:txBody>
        </p:sp>
        <p:sp>
          <p:nvSpPr>
            <p:cNvPr id="95" name="tx95"/>
            <p:cNvSpPr/>
            <p:nvPr/>
          </p:nvSpPr>
          <p:spPr>
            <a:xfrm>
              <a:off x="7188738" y="29819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a:t>
              </a:r>
            </a:p>
          </p:txBody>
        </p:sp>
        <p:sp>
          <p:nvSpPr>
            <p:cNvPr id="96" name="tx96"/>
            <p:cNvSpPr/>
            <p:nvPr/>
          </p:nvSpPr>
          <p:spPr>
            <a:xfrm>
              <a:off x="7455282" y="30113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a:t>
              </a:r>
            </a:p>
          </p:txBody>
        </p:sp>
        <p:sp>
          <p:nvSpPr>
            <p:cNvPr id="97" name="tx97"/>
            <p:cNvSpPr/>
            <p:nvPr/>
          </p:nvSpPr>
          <p:spPr>
            <a:xfrm>
              <a:off x="7721825" y="30119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a:t>
              </a:r>
            </a:p>
          </p:txBody>
        </p:sp>
        <p:sp>
          <p:nvSpPr>
            <p:cNvPr id="98" name="tx98"/>
            <p:cNvSpPr/>
            <p:nvPr/>
          </p:nvSpPr>
          <p:spPr>
            <a:xfrm>
              <a:off x="7988368" y="30088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3.65</a:t>
              </a:r>
            </a:p>
          </p:txBody>
        </p:sp>
        <p:sp>
          <p:nvSpPr>
            <p:cNvPr id="99" name="pl99"/>
            <p:cNvSpPr/>
            <p:nvPr/>
          </p:nvSpPr>
          <p:spPr>
            <a:xfrm>
              <a:off x="1416218"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7025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a:t>
              </a:r>
            </a:p>
          </p:txBody>
        </p:sp>
        <p:sp>
          <p:nvSpPr>
            <p:cNvPr id="111" name="tx111"/>
            <p:cNvSpPr/>
            <p:nvPr/>
          </p:nvSpPr>
          <p:spPr>
            <a:xfrm>
              <a:off x="1324790" y="30757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12" name="tx112"/>
            <p:cNvSpPr/>
            <p:nvPr/>
          </p:nvSpPr>
          <p:spPr>
            <a:xfrm>
              <a:off x="2657505" y="36818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3.71</a:t>
              </a:r>
            </a:p>
          </p:txBody>
        </p:sp>
        <p:sp>
          <p:nvSpPr>
            <p:cNvPr id="113" name="tx113"/>
            <p:cNvSpPr/>
            <p:nvPr/>
          </p:nvSpPr>
          <p:spPr>
            <a:xfrm>
              <a:off x="2657505" y="30393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14" name="tx114"/>
            <p:cNvSpPr/>
            <p:nvPr/>
          </p:nvSpPr>
          <p:spPr>
            <a:xfrm>
              <a:off x="3990221" y="36925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a:t>
              </a:r>
            </a:p>
          </p:txBody>
        </p:sp>
        <p:sp>
          <p:nvSpPr>
            <p:cNvPr id="115" name="tx115"/>
            <p:cNvSpPr/>
            <p:nvPr/>
          </p:nvSpPr>
          <p:spPr>
            <a:xfrm>
              <a:off x="3990221" y="30616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16" name="tx116"/>
            <p:cNvSpPr/>
            <p:nvPr/>
          </p:nvSpPr>
          <p:spPr>
            <a:xfrm>
              <a:off x="5322937" y="36918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a:t>
              </a:r>
            </a:p>
          </p:txBody>
        </p:sp>
        <p:sp>
          <p:nvSpPr>
            <p:cNvPr id="117" name="tx117"/>
            <p:cNvSpPr/>
            <p:nvPr/>
          </p:nvSpPr>
          <p:spPr>
            <a:xfrm>
              <a:off x="5322937" y="30603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18" name="tx118"/>
            <p:cNvSpPr/>
            <p:nvPr/>
          </p:nvSpPr>
          <p:spPr>
            <a:xfrm>
              <a:off x="6389109" y="37342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19" name="tx119"/>
            <p:cNvSpPr/>
            <p:nvPr/>
          </p:nvSpPr>
          <p:spPr>
            <a:xfrm>
              <a:off x="6389109" y="31357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0.38</a:t>
              </a:r>
            </a:p>
          </p:txBody>
        </p:sp>
        <p:sp>
          <p:nvSpPr>
            <p:cNvPr id="120" name="tx120"/>
            <p:cNvSpPr/>
            <p:nvPr/>
          </p:nvSpPr>
          <p:spPr>
            <a:xfrm>
              <a:off x="6681778" y="37470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1" name="tx121"/>
            <p:cNvSpPr/>
            <p:nvPr/>
          </p:nvSpPr>
          <p:spPr>
            <a:xfrm>
              <a:off x="6655652" y="31691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22" name="tx122"/>
            <p:cNvSpPr/>
            <p:nvPr/>
          </p:nvSpPr>
          <p:spPr>
            <a:xfrm>
              <a:off x="6922195" y="37356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a:t>
              </a:r>
            </a:p>
          </p:txBody>
        </p:sp>
        <p:sp>
          <p:nvSpPr>
            <p:cNvPr id="123" name="tx123"/>
            <p:cNvSpPr/>
            <p:nvPr/>
          </p:nvSpPr>
          <p:spPr>
            <a:xfrm>
              <a:off x="6922195" y="31517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24" name="tx124"/>
            <p:cNvSpPr/>
            <p:nvPr/>
          </p:nvSpPr>
          <p:spPr>
            <a:xfrm>
              <a:off x="7188738" y="37254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25" name="tx125"/>
            <p:cNvSpPr/>
            <p:nvPr/>
          </p:nvSpPr>
          <p:spPr>
            <a:xfrm>
              <a:off x="7214864" y="31304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26" name="tx126"/>
            <p:cNvSpPr/>
            <p:nvPr/>
          </p:nvSpPr>
          <p:spPr>
            <a:xfrm>
              <a:off x="7455282" y="37390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a:t>
              </a:r>
            </a:p>
          </p:txBody>
        </p:sp>
        <p:sp>
          <p:nvSpPr>
            <p:cNvPr id="127" name="tx127"/>
            <p:cNvSpPr/>
            <p:nvPr/>
          </p:nvSpPr>
          <p:spPr>
            <a:xfrm>
              <a:off x="7455282" y="31586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28" name="tx128"/>
            <p:cNvSpPr/>
            <p:nvPr/>
          </p:nvSpPr>
          <p:spPr>
            <a:xfrm>
              <a:off x="7721825" y="37392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a:t>
              </a:r>
            </a:p>
          </p:txBody>
        </p:sp>
        <p:sp>
          <p:nvSpPr>
            <p:cNvPr id="129" name="tx129"/>
            <p:cNvSpPr/>
            <p:nvPr/>
          </p:nvSpPr>
          <p:spPr>
            <a:xfrm>
              <a:off x="7721825" y="31592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30" name="tx130"/>
            <p:cNvSpPr/>
            <p:nvPr/>
          </p:nvSpPr>
          <p:spPr>
            <a:xfrm>
              <a:off x="7988368" y="37378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31" name="tx131"/>
            <p:cNvSpPr/>
            <p:nvPr/>
          </p:nvSpPr>
          <p:spPr>
            <a:xfrm>
              <a:off x="7988368" y="31562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32" name="tx132"/>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3" name="tx133"/>
            <p:cNvSpPr/>
            <p:nvPr/>
          </p:nvSpPr>
          <p:spPr>
            <a:xfrm>
              <a:off x="694404" y="362000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2982812"/>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5" name="tx135"/>
            <p:cNvSpPr/>
            <p:nvPr/>
          </p:nvSpPr>
          <p:spPr>
            <a:xfrm>
              <a:off x="694404" y="2343093"/>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2892"/>
              <a:ext cx="19012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States, 2000-2025</a:t>
              </a:r>
            </a:p>
          </p:txBody>
        </p:sp>
        <p:sp>
          <p:nvSpPr>
            <p:cNvPr id="162" name="pl162"/>
            <p:cNvSpPr/>
            <p:nvPr/>
          </p:nvSpPr>
          <p:spPr>
            <a:xfrm>
              <a:off x="21718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9228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6739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4250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473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79841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5494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3005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5917256" cy="129091"/>
            </a:xfrm>
            <a:prstGeom prst="rect">
              <a:avLst/>
            </a:prstGeom>
            <a:solidFill>
              <a:srgbClr val="80BD41">
                <a:alpha val="100000"/>
              </a:srgbClr>
            </a:solidFill>
          </p:spPr>
          <p:txBody>
            <a:bodyPr/>
            <a:lstStyle/>
            <a:p/>
          </p:txBody>
        </p:sp>
        <p:sp>
          <p:nvSpPr>
            <p:cNvPr id="175" name="rc175"/>
            <p:cNvSpPr/>
            <p:nvPr/>
          </p:nvSpPr>
          <p:spPr>
            <a:xfrm>
              <a:off x="7213530" y="5954972"/>
              <a:ext cx="657473" cy="129091"/>
            </a:xfrm>
            <a:prstGeom prst="rect">
              <a:avLst/>
            </a:prstGeom>
            <a:solidFill>
              <a:srgbClr val="E2231A">
                <a:alpha val="100000"/>
              </a:srgbClr>
            </a:solidFill>
          </p:spPr>
          <p:txBody>
            <a:bodyPr/>
            <a:lstStyle/>
            <a:p/>
          </p:txBody>
        </p:sp>
        <p:sp>
          <p:nvSpPr>
            <p:cNvPr id="176" name="rc176"/>
            <p:cNvSpPr/>
            <p:nvPr/>
          </p:nvSpPr>
          <p:spPr>
            <a:xfrm>
              <a:off x="1296273" y="5793607"/>
              <a:ext cx="5862183" cy="129091"/>
            </a:xfrm>
            <a:prstGeom prst="rect">
              <a:avLst/>
            </a:prstGeom>
            <a:solidFill>
              <a:srgbClr val="80BD41">
                <a:alpha val="100000"/>
              </a:srgbClr>
            </a:solidFill>
          </p:spPr>
          <p:txBody>
            <a:bodyPr/>
            <a:lstStyle/>
            <a:p/>
          </p:txBody>
        </p:sp>
        <p:sp>
          <p:nvSpPr>
            <p:cNvPr id="177" name="rc177"/>
            <p:cNvSpPr/>
            <p:nvPr/>
          </p:nvSpPr>
          <p:spPr>
            <a:xfrm>
              <a:off x="7158457" y="5793607"/>
              <a:ext cx="509755" cy="129091"/>
            </a:xfrm>
            <a:prstGeom prst="rect">
              <a:avLst/>
            </a:prstGeom>
            <a:solidFill>
              <a:srgbClr val="E2231A">
                <a:alpha val="100000"/>
              </a:srgbClr>
            </a:solidFill>
          </p:spPr>
          <p:txBody>
            <a:bodyPr/>
            <a:lstStyle/>
            <a:p/>
          </p:txBody>
        </p:sp>
        <p:sp>
          <p:nvSpPr>
            <p:cNvPr id="178" name="rc178"/>
            <p:cNvSpPr/>
            <p:nvPr/>
          </p:nvSpPr>
          <p:spPr>
            <a:xfrm>
              <a:off x="1296273" y="5632243"/>
              <a:ext cx="5877932" cy="129091"/>
            </a:xfrm>
            <a:prstGeom prst="rect">
              <a:avLst/>
            </a:prstGeom>
            <a:solidFill>
              <a:srgbClr val="80BD41">
                <a:alpha val="100000"/>
              </a:srgbClr>
            </a:solidFill>
          </p:spPr>
          <p:txBody>
            <a:bodyPr/>
            <a:lstStyle/>
            <a:p/>
          </p:txBody>
        </p:sp>
        <p:sp>
          <p:nvSpPr>
            <p:cNvPr id="179" name="rc179"/>
            <p:cNvSpPr/>
            <p:nvPr/>
          </p:nvSpPr>
          <p:spPr>
            <a:xfrm>
              <a:off x="7174206" y="5632243"/>
              <a:ext cx="511124" cy="129091"/>
            </a:xfrm>
            <a:prstGeom prst="rect">
              <a:avLst/>
            </a:prstGeom>
            <a:solidFill>
              <a:srgbClr val="E2231A">
                <a:alpha val="100000"/>
              </a:srgbClr>
            </a:solidFill>
          </p:spPr>
          <p:txBody>
            <a:bodyPr/>
            <a:lstStyle/>
            <a:p/>
          </p:txBody>
        </p:sp>
        <p:sp>
          <p:nvSpPr>
            <p:cNvPr id="180" name="tx180"/>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3.75</a:t>
              </a:r>
            </a:p>
          </p:txBody>
        </p:sp>
        <p:sp>
          <p:nvSpPr>
            <p:cNvPr id="181" name="tx181"/>
            <p:cNvSpPr/>
            <p:nvPr/>
          </p:nvSpPr>
          <p:spPr>
            <a:xfrm>
              <a:off x="7874283"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3.64</a:t>
              </a:r>
            </a:p>
          </p:txBody>
        </p:sp>
        <p:sp>
          <p:nvSpPr>
            <p:cNvPr id="182" name="tx182"/>
            <p:cNvSpPr/>
            <p:nvPr/>
          </p:nvSpPr>
          <p:spPr>
            <a:xfrm>
              <a:off x="7892257"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3.65</a:t>
              </a:r>
            </a:p>
          </p:txBody>
        </p:sp>
        <p:sp>
          <p:nvSpPr>
            <p:cNvPr id="183" name="tx183"/>
            <p:cNvSpPr/>
            <p:nvPr/>
          </p:nvSpPr>
          <p:spPr>
            <a:xfrm>
              <a:off x="4149408"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84" name="tx184"/>
            <p:cNvSpPr/>
            <p:nvPr/>
          </p:nvSpPr>
          <p:spPr>
            <a:xfrm>
              <a:off x="7436773"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0.38</a:t>
              </a:r>
            </a:p>
          </p:txBody>
        </p:sp>
        <p:sp>
          <p:nvSpPr>
            <p:cNvPr id="185" name="tx185"/>
            <p:cNvSpPr/>
            <p:nvPr/>
          </p:nvSpPr>
          <p:spPr>
            <a:xfrm>
              <a:off x="4121872"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3.35</a:t>
              </a:r>
            </a:p>
          </p:txBody>
        </p:sp>
        <p:sp>
          <p:nvSpPr>
            <p:cNvPr id="186" name="tx186"/>
            <p:cNvSpPr/>
            <p:nvPr/>
          </p:nvSpPr>
          <p:spPr>
            <a:xfrm>
              <a:off x="730784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0.29</a:t>
              </a:r>
            </a:p>
          </p:txBody>
        </p:sp>
        <p:sp>
          <p:nvSpPr>
            <p:cNvPr id="187" name="tx187"/>
            <p:cNvSpPr/>
            <p:nvPr/>
          </p:nvSpPr>
          <p:spPr>
            <a:xfrm>
              <a:off x="4129746"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3.36</a:t>
              </a:r>
            </a:p>
          </p:txBody>
        </p:sp>
        <p:sp>
          <p:nvSpPr>
            <p:cNvPr id="188" name="tx188"/>
            <p:cNvSpPr/>
            <p:nvPr/>
          </p:nvSpPr>
          <p:spPr>
            <a:xfrm>
              <a:off x="732427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0.29</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3" name="tx193"/>
            <p:cNvSpPr/>
            <p:nvPr/>
          </p:nvSpPr>
          <p:spPr>
            <a:xfrm>
              <a:off x="2930902"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4" name="tx194"/>
            <p:cNvSpPr/>
            <p:nvPr/>
          </p:nvSpPr>
          <p:spPr>
            <a:xfrm>
              <a:off x="4681970"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5" name="tx195"/>
            <p:cNvSpPr/>
            <p:nvPr/>
          </p:nvSpPr>
          <p:spPr>
            <a:xfrm>
              <a:off x="6433038" y="6176783"/>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96" name="tx196"/>
            <p:cNvSpPr/>
            <p:nvPr/>
          </p:nvSpPr>
          <p:spPr>
            <a:xfrm>
              <a:off x="8184106" y="6178966"/>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97" name="tx197"/>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(92%) was higher than in 2019 (90%).
The number of children vaccinated with MCV1 decreased 1% compared to in 2019.
The number of surviving infants decreased approximately 3% compared to in 2019.
In 2025,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9358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6171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92984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09797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0095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7764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34577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51391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68204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0691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754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6817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9879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294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86005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9067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213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45193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8255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1318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4381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8137" y="4731673"/>
              <a:ext cx="477563" cy="277844"/>
            </a:xfrm>
            <a:prstGeom prst="rect">
              <a:avLst/>
            </a:prstGeom>
            <a:solidFill>
              <a:srgbClr val="1CABE2">
                <a:alpha val="100000"/>
              </a:srgbClr>
            </a:solidFill>
          </p:spPr>
          <p:txBody>
            <a:bodyPr/>
            <a:lstStyle/>
            <a:p/>
          </p:txBody>
        </p:sp>
        <p:sp>
          <p:nvSpPr>
            <p:cNvPr id="26" name="rc26"/>
            <p:cNvSpPr/>
            <p:nvPr/>
          </p:nvSpPr>
          <p:spPr>
            <a:xfrm>
              <a:off x="2029390" y="4976242"/>
              <a:ext cx="477563" cy="33274"/>
            </a:xfrm>
            <a:prstGeom prst="rect">
              <a:avLst/>
            </a:prstGeom>
            <a:solidFill>
              <a:srgbClr val="1CABE2">
                <a:alpha val="100000"/>
              </a:srgbClr>
            </a:solidFill>
          </p:spPr>
          <p:txBody>
            <a:bodyPr/>
            <a:lstStyle/>
            <a:p/>
          </p:txBody>
        </p:sp>
        <p:sp>
          <p:nvSpPr>
            <p:cNvPr id="27" name="rc27"/>
            <p:cNvSpPr/>
            <p:nvPr/>
          </p:nvSpPr>
          <p:spPr>
            <a:xfrm>
              <a:off x="2560017" y="4959605"/>
              <a:ext cx="477563" cy="49912"/>
            </a:xfrm>
            <a:prstGeom prst="rect">
              <a:avLst/>
            </a:prstGeom>
            <a:solidFill>
              <a:srgbClr val="1CABE2">
                <a:alpha val="100000"/>
              </a:srgbClr>
            </a:solidFill>
          </p:spPr>
          <p:txBody>
            <a:bodyPr/>
            <a:lstStyle/>
            <a:p/>
          </p:txBody>
        </p:sp>
        <p:sp>
          <p:nvSpPr>
            <p:cNvPr id="28" name="rc28"/>
            <p:cNvSpPr/>
            <p:nvPr/>
          </p:nvSpPr>
          <p:spPr>
            <a:xfrm>
              <a:off x="3090644" y="4854789"/>
              <a:ext cx="477563" cy="154727"/>
            </a:xfrm>
            <a:prstGeom prst="rect">
              <a:avLst/>
            </a:prstGeom>
            <a:solidFill>
              <a:srgbClr val="1CABE2">
                <a:alpha val="100000"/>
              </a:srgbClr>
            </a:solidFill>
          </p:spPr>
          <p:txBody>
            <a:bodyPr/>
            <a:lstStyle/>
            <a:p/>
          </p:txBody>
        </p:sp>
        <p:sp>
          <p:nvSpPr>
            <p:cNvPr id="29" name="rc29"/>
            <p:cNvSpPr/>
            <p:nvPr/>
          </p:nvSpPr>
          <p:spPr>
            <a:xfrm>
              <a:off x="3621270" y="4476289"/>
              <a:ext cx="477563" cy="533228"/>
            </a:xfrm>
            <a:prstGeom prst="rect">
              <a:avLst/>
            </a:prstGeom>
            <a:solidFill>
              <a:srgbClr val="1CABE2">
                <a:alpha val="100000"/>
              </a:srgbClr>
            </a:solidFill>
          </p:spPr>
          <p:txBody>
            <a:bodyPr/>
            <a:lstStyle/>
            <a:p/>
          </p:txBody>
        </p:sp>
        <p:sp>
          <p:nvSpPr>
            <p:cNvPr id="30" name="rc30"/>
            <p:cNvSpPr/>
            <p:nvPr/>
          </p:nvSpPr>
          <p:spPr>
            <a:xfrm>
              <a:off x="4151897" y="5004526"/>
              <a:ext cx="477563" cy="4991"/>
            </a:xfrm>
            <a:prstGeom prst="rect">
              <a:avLst/>
            </a:prstGeom>
            <a:solidFill>
              <a:srgbClr val="1CABE2">
                <a:alpha val="100000"/>
              </a:srgbClr>
            </a:solidFill>
          </p:spPr>
          <p:txBody>
            <a:bodyPr/>
            <a:lstStyle/>
            <a:p/>
          </p:txBody>
        </p:sp>
        <p:sp>
          <p:nvSpPr>
            <p:cNvPr id="31" name="rc31"/>
            <p:cNvSpPr/>
            <p:nvPr/>
          </p:nvSpPr>
          <p:spPr>
            <a:xfrm>
              <a:off x="4682524" y="4988304"/>
              <a:ext cx="477563" cy="21212"/>
            </a:xfrm>
            <a:prstGeom prst="rect">
              <a:avLst/>
            </a:prstGeom>
            <a:solidFill>
              <a:srgbClr val="1CABE2">
                <a:alpha val="100000"/>
              </a:srgbClr>
            </a:solidFill>
          </p:spPr>
          <p:txBody>
            <a:bodyPr/>
            <a:lstStyle/>
            <a:p/>
          </p:txBody>
        </p:sp>
        <p:sp>
          <p:nvSpPr>
            <p:cNvPr id="32" name="rc32"/>
            <p:cNvSpPr/>
            <p:nvPr/>
          </p:nvSpPr>
          <p:spPr>
            <a:xfrm>
              <a:off x="5213150" y="4959189"/>
              <a:ext cx="477563" cy="50328"/>
            </a:xfrm>
            <a:prstGeom prst="rect">
              <a:avLst/>
            </a:prstGeom>
            <a:solidFill>
              <a:srgbClr val="1CABE2">
                <a:alpha val="100000"/>
              </a:srgbClr>
            </a:solidFill>
          </p:spPr>
          <p:txBody>
            <a:bodyPr/>
            <a:lstStyle/>
            <a:p/>
          </p:txBody>
        </p:sp>
        <p:sp>
          <p:nvSpPr>
            <p:cNvPr id="33" name="rc33"/>
            <p:cNvSpPr/>
            <p:nvPr/>
          </p:nvSpPr>
          <p:spPr>
            <a:xfrm>
              <a:off x="5743777" y="4984977"/>
              <a:ext cx="477563" cy="24540"/>
            </a:xfrm>
            <a:prstGeom prst="rect">
              <a:avLst/>
            </a:prstGeom>
            <a:solidFill>
              <a:srgbClr val="1CABE2">
                <a:alpha val="100000"/>
              </a:srgbClr>
            </a:solidFill>
          </p:spPr>
          <p:txBody>
            <a:bodyPr/>
            <a:lstStyle/>
            <a:p/>
          </p:txBody>
        </p:sp>
        <p:sp>
          <p:nvSpPr>
            <p:cNvPr id="34" name="rc34"/>
            <p:cNvSpPr/>
            <p:nvPr/>
          </p:nvSpPr>
          <p:spPr>
            <a:xfrm>
              <a:off x="6274403" y="4890976"/>
              <a:ext cx="477563" cy="118541"/>
            </a:xfrm>
            <a:prstGeom prst="rect">
              <a:avLst/>
            </a:prstGeom>
            <a:solidFill>
              <a:srgbClr val="1CABE2">
                <a:alpha val="100000"/>
              </a:srgbClr>
            </a:solidFill>
          </p:spPr>
          <p:txBody>
            <a:bodyPr/>
            <a:lstStyle/>
            <a:p/>
          </p:txBody>
        </p:sp>
        <p:sp>
          <p:nvSpPr>
            <p:cNvPr id="35" name="rc35"/>
            <p:cNvSpPr/>
            <p:nvPr/>
          </p:nvSpPr>
          <p:spPr>
            <a:xfrm>
              <a:off x="6805030" y="4057859"/>
              <a:ext cx="477563" cy="951658"/>
            </a:xfrm>
            <a:prstGeom prst="rect">
              <a:avLst/>
            </a:prstGeom>
            <a:solidFill>
              <a:srgbClr val="1CABE2">
                <a:alpha val="100000"/>
              </a:srgbClr>
            </a:solidFill>
          </p:spPr>
          <p:txBody>
            <a:bodyPr/>
            <a:lstStyle/>
            <a:p/>
          </p:txBody>
        </p:sp>
        <p:sp>
          <p:nvSpPr>
            <p:cNvPr id="36" name="pl36"/>
            <p:cNvSpPr/>
            <p:nvPr/>
          </p:nvSpPr>
          <p:spPr>
            <a:xfrm>
              <a:off x="1206919" y="2091098"/>
              <a:ext cx="5836892" cy="63443"/>
            </a:xfrm>
            <a:custGeom>
              <a:avLst/>
              <a:pathLst>
                <a:path w="5836892" h="63443">
                  <a:moveTo>
                    <a:pt x="0" y="0"/>
                  </a:moveTo>
                  <a:lnTo>
                    <a:pt x="530626" y="0"/>
                  </a:lnTo>
                  <a:lnTo>
                    <a:pt x="1061253" y="0"/>
                  </a:lnTo>
                  <a:lnTo>
                    <a:pt x="1591879" y="31721"/>
                  </a:lnTo>
                  <a:lnTo>
                    <a:pt x="2122506" y="0"/>
                  </a:lnTo>
                  <a:lnTo>
                    <a:pt x="2653133" y="63443"/>
                  </a:lnTo>
                  <a:lnTo>
                    <a:pt x="3183759" y="31721"/>
                  </a:lnTo>
                  <a:lnTo>
                    <a:pt x="3714386" y="0"/>
                  </a:lnTo>
                  <a:lnTo>
                    <a:pt x="4245013" y="0"/>
                  </a:lnTo>
                  <a:lnTo>
                    <a:pt x="4775639" y="0"/>
                  </a:lnTo>
                  <a:lnTo>
                    <a:pt x="5306266" y="0"/>
                  </a:lnTo>
                  <a:lnTo>
                    <a:pt x="5836892" y="0"/>
                  </a:lnTo>
                </a:path>
              </a:pathLst>
            </a:custGeom>
            <a:ln w="27101" cap="flat">
              <a:solidFill>
                <a:srgbClr val="00833D">
                  <a:alpha val="100000"/>
                </a:srgbClr>
              </a:solidFill>
              <a:prstDash val="solid"/>
              <a:round/>
            </a:ln>
          </p:spPr>
          <p:txBody>
            <a:bodyPr/>
            <a:lstStyle/>
            <a:p/>
          </p:txBody>
        </p:sp>
        <p:sp>
          <p:nvSpPr>
            <p:cNvPr id="37" name="pl37"/>
            <p:cNvSpPr/>
            <p:nvPr/>
          </p:nvSpPr>
          <p:spPr>
            <a:xfrm>
              <a:off x="1206919" y="1995933"/>
              <a:ext cx="5836892" cy="95165"/>
            </a:xfrm>
            <a:custGeom>
              <a:avLst/>
              <a:pathLst>
                <a:path w="5836892" h="95165">
                  <a:moveTo>
                    <a:pt x="0" y="95165"/>
                  </a:moveTo>
                  <a:lnTo>
                    <a:pt x="530626" y="63443"/>
                  </a:lnTo>
                  <a:lnTo>
                    <a:pt x="1061253" y="31721"/>
                  </a:lnTo>
                  <a:lnTo>
                    <a:pt x="1591879" y="31721"/>
                  </a:lnTo>
                  <a:lnTo>
                    <a:pt x="2122506" y="31721"/>
                  </a:lnTo>
                  <a:lnTo>
                    <a:pt x="2653133" y="0"/>
                  </a:lnTo>
                  <a:lnTo>
                    <a:pt x="3183759" y="0"/>
                  </a:lnTo>
                  <a:lnTo>
                    <a:pt x="3714386" y="0"/>
                  </a:lnTo>
                  <a:lnTo>
                    <a:pt x="4245013" y="0"/>
                  </a:lnTo>
                  <a:lnTo>
                    <a:pt x="4775639" y="0"/>
                  </a:lnTo>
                  <a:lnTo>
                    <a:pt x="5306266" y="0"/>
                  </a:lnTo>
                  <a:lnTo>
                    <a:pt x="5836892" y="0"/>
                  </a:lnTo>
                </a:path>
              </a:pathLst>
            </a:custGeom>
            <a:ln w="27101" cap="flat">
              <a:solidFill>
                <a:srgbClr val="002759">
                  <a:alpha val="100000"/>
                </a:srgbClr>
              </a:solidFill>
              <a:prstDash val="solid"/>
              <a:round/>
            </a:ln>
          </p:spPr>
          <p:txBody>
            <a:bodyPr/>
            <a:lstStyle/>
            <a:p/>
          </p:txBody>
        </p:sp>
        <p:sp>
          <p:nvSpPr>
            <p:cNvPr id="38" name="pt38"/>
            <p:cNvSpPr/>
            <p:nvPr/>
          </p:nvSpPr>
          <p:spPr>
            <a:xfrm>
              <a:off x="1175318"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705944"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236571"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767198"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297824"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28451"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359078"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889704"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420331"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950958"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481584"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012211"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1175318"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1705944"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2236571"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767198"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297824"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828451"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359078"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889704"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420331"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950958"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481584"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012211"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107441" y="460183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668</a:t>
              </a:r>
            </a:p>
          </p:txBody>
        </p:sp>
        <p:sp>
          <p:nvSpPr>
            <p:cNvPr id="63" name="tx63"/>
            <p:cNvSpPr/>
            <p:nvPr/>
          </p:nvSpPr>
          <p:spPr>
            <a:xfrm>
              <a:off x="2201854" y="484640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a:t>
              </a:r>
            </a:p>
          </p:txBody>
        </p:sp>
        <p:sp>
          <p:nvSpPr>
            <p:cNvPr id="64" name="tx64"/>
            <p:cNvSpPr/>
            <p:nvPr/>
          </p:nvSpPr>
          <p:spPr>
            <a:xfrm>
              <a:off x="2699321" y="482976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120</a:t>
              </a:r>
            </a:p>
          </p:txBody>
        </p:sp>
        <p:sp>
          <p:nvSpPr>
            <p:cNvPr id="65" name="tx65"/>
            <p:cNvSpPr/>
            <p:nvPr/>
          </p:nvSpPr>
          <p:spPr>
            <a:xfrm>
              <a:off x="3229948" y="472488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372</a:t>
              </a:r>
            </a:p>
          </p:txBody>
        </p:sp>
        <p:sp>
          <p:nvSpPr>
            <p:cNvPr id="66" name="tx66"/>
            <p:cNvSpPr/>
            <p:nvPr/>
          </p:nvSpPr>
          <p:spPr>
            <a:xfrm>
              <a:off x="3710850" y="433101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1,282</a:t>
              </a:r>
            </a:p>
          </p:txBody>
        </p:sp>
        <p:sp>
          <p:nvSpPr>
            <p:cNvPr id="67" name="tx67"/>
            <p:cNvSpPr/>
            <p:nvPr/>
          </p:nvSpPr>
          <p:spPr>
            <a:xfrm>
              <a:off x="4324360" y="487613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68" name="tx68"/>
            <p:cNvSpPr/>
            <p:nvPr/>
          </p:nvSpPr>
          <p:spPr>
            <a:xfrm>
              <a:off x="4854987" y="485846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69" name="tx69"/>
            <p:cNvSpPr/>
            <p:nvPr/>
          </p:nvSpPr>
          <p:spPr>
            <a:xfrm>
              <a:off x="5352454" y="4830802"/>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121</a:t>
              </a:r>
            </a:p>
          </p:txBody>
        </p:sp>
        <p:sp>
          <p:nvSpPr>
            <p:cNvPr id="70" name="tx70"/>
            <p:cNvSpPr/>
            <p:nvPr/>
          </p:nvSpPr>
          <p:spPr>
            <a:xfrm>
              <a:off x="5916240" y="485513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a:t>
              </a:r>
            </a:p>
          </p:txBody>
        </p:sp>
        <p:sp>
          <p:nvSpPr>
            <p:cNvPr id="71" name="tx71"/>
            <p:cNvSpPr/>
            <p:nvPr/>
          </p:nvSpPr>
          <p:spPr>
            <a:xfrm>
              <a:off x="6413707" y="476113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285</a:t>
              </a:r>
            </a:p>
          </p:txBody>
        </p:sp>
        <p:sp>
          <p:nvSpPr>
            <p:cNvPr id="72" name="tx72"/>
            <p:cNvSpPr/>
            <p:nvPr/>
          </p:nvSpPr>
          <p:spPr>
            <a:xfrm>
              <a:off x="6894610" y="39125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2,288</a:t>
              </a:r>
            </a:p>
          </p:txBody>
        </p:sp>
        <p:sp>
          <p:nvSpPr>
            <p:cNvPr id="73" name="pl73"/>
            <p:cNvSpPr/>
            <p:nvPr/>
          </p:nvSpPr>
          <p:spPr>
            <a:xfrm>
              <a:off x="7062470" y="2093155"/>
              <a:ext cx="799833" cy="88158"/>
            </a:xfrm>
            <a:custGeom>
              <a:avLst/>
              <a:pathLst>
                <a:path w="799833" h="88158">
                  <a:moveTo>
                    <a:pt x="799833" y="88158"/>
                  </a:moveTo>
                  <a:lnTo>
                    <a:pt x="0" y="0"/>
                  </a:lnTo>
                </a:path>
              </a:pathLst>
            </a:custGeom>
          </p:spPr>
          <p:txBody>
            <a:bodyPr/>
            <a:lstStyle/>
            <a:p/>
          </p:txBody>
        </p:sp>
        <p:sp>
          <p:nvSpPr>
            <p:cNvPr id="74" name="pl74"/>
            <p:cNvSpPr/>
            <p:nvPr/>
          </p:nvSpPr>
          <p:spPr>
            <a:xfrm>
              <a:off x="7062597" y="1917948"/>
              <a:ext cx="799706" cy="76194"/>
            </a:xfrm>
            <a:custGeom>
              <a:avLst/>
              <a:pathLst>
                <a:path w="799706" h="76194">
                  <a:moveTo>
                    <a:pt x="799706" y="0"/>
                  </a:moveTo>
                  <a:lnTo>
                    <a:pt x="0" y="76194"/>
                  </a:lnTo>
                </a:path>
              </a:pathLst>
            </a:custGeom>
          </p:spPr>
          <p:txBody>
            <a:bodyPr/>
            <a:lstStyle/>
            <a:p/>
          </p:txBody>
        </p:sp>
        <p:sp>
          <p:nvSpPr>
            <p:cNvPr id="75" name="pg75"/>
            <p:cNvSpPr/>
            <p:nvPr/>
          </p:nvSpPr>
          <p:spPr>
            <a:xfrm>
              <a:off x="7793724" y="209543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6" name="tx76"/>
            <p:cNvSpPr/>
            <p:nvPr/>
          </p:nvSpPr>
          <p:spPr>
            <a:xfrm>
              <a:off x="7816584" y="213655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92%</a:t>
              </a:r>
            </a:p>
          </p:txBody>
        </p:sp>
        <p:sp>
          <p:nvSpPr>
            <p:cNvPr id="77" name="pg77"/>
            <p:cNvSpPr/>
            <p:nvPr/>
          </p:nvSpPr>
          <p:spPr>
            <a:xfrm>
              <a:off x="7793724" y="182785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8" name="tx78"/>
            <p:cNvSpPr/>
            <p:nvPr/>
          </p:nvSpPr>
          <p:spPr>
            <a:xfrm>
              <a:off x="7816584" y="186897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79" name="rc79"/>
            <p:cNvSpPr/>
            <p:nvPr/>
          </p:nvSpPr>
          <p:spPr>
            <a:xfrm>
              <a:off x="888543" y="1578789"/>
              <a:ext cx="7747148" cy="3594096"/>
            </a:xfrm>
            <a:prstGeom prst="rect">
              <a:avLst/>
            </a:prstGeom>
            <a:ln w="13550" cap="rnd">
              <a:solidFill>
                <a:srgbClr val="BEBEBE">
                  <a:alpha val="100000"/>
                </a:srgbClr>
              </a:solidFill>
              <a:prstDash val="solid"/>
              <a:round/>
            </a:ln>
          </p:spPr>
          <p:txBody>
            <a:bodyPr/>
            <a:lstStyle/>
            <a:p/>
          </p:txBody>
        </p:sp>
        <p:sp>
          <p:nvSpPr>
            <p:cNvPr id="80" name="tx80"/>
            <p:cNvSpPr/>
            <p:nvPr/>
          </p:nvSpPr>
          <p:spPr>
            <a:xfrm>
              <a:off x="75528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508103" y="411383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2" name="tx82"/>
            <p:cNvSpPr/>
            <p:nvPr/>
          </p:nvSpPr>
          <p:spPr>
            <a:xfrm>
              <a:off x="508103" y="328196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3" name="tx83"/>
            <p:cNvSpPr/>
            <p:nvPr/>
          </p:nvSpPr>
          <p:spPr>
            <a:xfrm>
              <a:off x="508103" y="245010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84" name="tx84"/>
            <p:cNvSpPr/>
            <p:nvPr/>
          </p:nvSpPr>
          <p:spPr>
            <a:xfrm>
              <a:off x="508103" y="161823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a:t>
              </a:r>
            </a:p>
          </p:txBody>
        </p:sp>
        <p:sp>
          <p:nvSpPr>
            <p:cNvPr id="85" name="tx85"/>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106469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7" name="tx97"/>
            <p:cNvSpPr/>
            <p:nvPr/>
          </p:nvSpPr>
          <p:spPr>
            <a:xfrm rot="-5400000">
              <a:off x="159532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8" name="tx98"/>
            <p:cNvSpPr/>
            <p:nvPr/>
          </p:nvSpPr>
          <p:spPr>
            <a:xfrm rot="-5400000">
              <a:off x="212594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9" name="tx99"/>
            <p:cNvSpPr/>
            <p:nvPr/>
          </p:nvSpPr>
          <p:spPr>
            <a:xfrm rot="-5400000">
              <a:off x="265657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0" name="tx100"/>
            <p:cNvSpPr/>
            <p:nvPr/>
          </p:nvSpPr>
          <p:spPr>
            <a:xfrm rot="-5400000">
              <a:off x="31872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1" name="tx101"/>
            <p:cNvSpPr/>
            <p:nvPr/>
          </p:nvSpPr>
          <p:spPr>
            <a:xfrm rot="-5400000">
              <a:off x="371782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2" name="tx102"/>
            <p:cNvSpPr/>
            <p:nvPr/>
          </p:nvSpPr>
          <p:spPr>
            <a:xfrm rot="-5400000">
              <a:off x="424845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3" name="tx103"/>
            <p:cNvSpPr/>
            <p:nvPr/>
          </p:nvSpPr>
          <p:spPr>
            <a:xfrm rot="-5400000">
              <a:off x="477908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4" name="tx104"/>
            <p:cNvSpPr/>
            <p:nvPr/>
          </p:nvSpPr>
          <p:spPr>
            <a:xfrm rot="-5400000">
              <a:off x="530970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5" name="tx105"/>
            <p:cNvSpPr/>
            <p:nvPr/>
          </p:nvSpPr>
          <p:spPr>
            <a:xfrm rot="-5400000">
              <a:off x="5840304"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6" name="tx106"/>
            <p:cNvSpPr/>
            <p:nvPr/>
          </p:nvSpPr>
          <p:spPr>
            <a:xfrm rot="-5400000">
              <a:off x="637096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7" name="tx107"/>
            <p:cNvSpPr/>
            <p:nvPr/>
          </p:nvSpPr>
          <p:spPr>
            <a:xfrm rot="-5400000">
              <a:off x="690158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8" name="tx108"/>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9" name="tx109"/>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0" name="pl110"/>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1" name="pt111"/>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2" name="pl112"/>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3" name="pt113"/>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4" name="tx114"/>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5" name="tx115"/>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6" name="rc116"/>
            <p:cNvSpPr/>
            <p:nvPr/>
          </p:nvSpPr>
          <p:spPr>
            <a:xfrm>
              <a:off x="5629279" y="5900002"/>
              <a:ext cx="201456" cy="201456"/>
            </a:xfrm>
            <a:prstGeom prst="rect">
              <a:avLst/>
            </a:prstGeom>
            <a:solidFill>
              <a:srgbClr val="1CABE2">
                <a:alpha val="100000"/>
              </a:srgbClr>
            </a:solidFill>
          </p:spPr>
          <p:txBody>
            <a:bodyPr/>
            <a:lstStyle/>
            <a:p/>
          </p:txBody>
        </p:sp>
        <p:sp>
          <p:nvSpPr>
            <p:cNvPr id="117" name="tx117"/>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8" name="tx118"/>
            <p:cNvSpPr/>
            <p:nvPr/>
          </p:nvSpPr>
          <p:spPr>
            <a:xfrm>
              <a:off x="1847988" y="1334104"/>
              <a:ext cx="582825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United States, 2014-2025</a:t>
              </a:r>
            </a:p>
          </p:txBody>
        </p:sp>
        <p:sp>
          <p:nvSpPr>
            <p:cNvPr id="119" name="tx119"/>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1" name="tx121"/>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2" name="tx122"/>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2,288 confirmed measles cases in United States. In the same year, MCV1 coverage was 92% and MCV2 coverage was 95%.
The number of cases in 2025 was 8 times more cases than in 2024 (n=285).
The highest number of measles cases was reported in 2025 (n=2,288). In this year, MCV1 coverage was 92%.</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States experienced an increase in measles cases compared with 2024, while MCV1 coverage was 92% and MCV2 coverage was 95%.</a:t>
            </a:r>
          </a:p>
        </p:txBody>
      </p:sp>
      <p:grpSp xmlns:pic="http://schemas.openxmlformats.org/drawingml/2006/picture">
        <p:nvGrpSpPr>
          <p:cNvPr id="125" name=""/>
          <p:cNvGrpSpPr/>
          <p:nvPr/>
        </p:nvGrpSpPr>
        <p:grpSpPr>
          <a:xfrm>
            <a:off x="292608" y="1097280"/>
            <a:ext cx="8595360" cy="28575"/>
            <a:chOff x="292608" y="1097280"/>
            <a:chExt cx="8595360" cy="28575"/>
          </a:xfrm>
        </p:grpSpPr>
        <p:sp>
          <p:nvSpPr>
            <p:cNvPr id="12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990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29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600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906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4643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5948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7253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4464341"/>
              <a:ext cx="3520101" cy="521696"/>
            </a:xfrm>
            <a:custGeom>
              <a:avLst/>
              <a:pathLst>
                <a:path w="3520101" h="521696">
                  <a:moveTo>
                    <a:pt x="0" y="0"/>
                  </a:moveTo>
                  <a:lnTo>
                    <a:pt x="140804" y="173898"/>
                  </a:lnTo>
                  <a:lnTo>
                    <a:pt x="281608" y="347797"/>
                  </a:lnTo>
                  <a:lnTo>
                    <a:pt x="422412" y="347797"/>
                  </a:lnTo>
                  <a:lnTo>
                    <a:pt x="563216" y="347797"/>
                  </a:lnTo>
                  <a:lnTo>
                    <a:pt x="704020" y="347797"/>
                  </a:lnTo>
                  <a:lnTo>
                    <a:pt x="844824" y="347797"/>
                  </a:lnTo>
                  <a:lnTo>
                    <a:pt x="985628" y="347797"/>
                  </a:lnTo>
                  <a:lnTo>
                    <a:pt x="1126432" y="347797"/>
                  </a:lnTo>
                  <a:lnTo>
                    <a:pt x="1267236" y="347797"/>
                  </a:lnTo>
                  <a:lnTo>
                    <a:pt x="1408040" y="347797"/>
                  </a:lnTo>
                  <a:lnTo>
                    <a:pt x="1548844" y="521696"/>
                  </a:lnTo>
                  <a:lnTo>
                    <a:pt x="1689648" y="347797"/>
                  </a:lnTo>
                  <a:lnTo>
                    <a:pt x="1830452" y="173898"/>
                  </a:lnTo>
                  <a:lnTo>
                    <a:pt x="1971256" y="347797"/>
                  </a:lnTo>
                  <a:lnTo>
                    <a:pt x="2112061" y="347797"/>
                  </a:lnTo>
                  <a:lnTo>
                    <a:pt x="2252865" y="347797"/>
                  </a:lnTo>
                  <a:lnTo>
                    <a:pt x="2393669" y="347797"/>
                  </a:lnTo>
                  <a:lnTo>
                    <a:pt x="2534473" y="347797"/>
                  </a:lnTo>
                  <a:lnTo>
                    <a:pt x="2675277" y="347797"/>
                  </a:lnTo>
                  <a:lnTo>
                    <a:pt x="2816081" y="173898"/>
                  </a:lnTo>
                  <a:lnTo>
                    <a:pt x="2956885" y="347797"/>
                  </a:lnTo>
                  <a:lnTo>
                    <a:pt x="3097689" y="173898"/>
                  </a:lnTo>
                  <a:lnTo>
                    <a:pt x="3238493" y="173898"/>
                  </a:lnTo>
                  <a:lnTo>
                    <a:pt x="3379297" y="173898"/>
                  </a:lnTo>
                  <a:lnTo>
                    <a:pt x="3520101" y="173898"/>
                  </a:lnTo>
                </a:path>
              </a:pathLst>
            </a:custGeom>
            <a:ln w="27101" cap="flat">
              <a:solidFill>
                <a:srgbClr val="0058AB">
                  <a:alpha val="80000"/>
                </a:srgbClr>
              </a:solidFill>
              <a:prstDash val="solid"/>
              <a:round/>
            </a:ln>
          </p:spPr>
          <p:txBody>
            <a:bodyPr/>
            <a:lstStyle/>
            <a:p/>
          </p:txBody>
        </p:sp>
        <p:sp>
          <p:nvSpPr>
            <p:cNvPr id="20" name="pl20"/>
            <p:cNvSpPr/>
            <p:nvPr/>
          </p:nvSpPr>
          <p:spPr>
            <a:xfrm>
              <a:off x="943464" y="3073149"/>
              <a:ext cx="3520101" cy="1565090"/>
            </a:xfrm>
            <a:custGeom>
              <a:avLst/>
              <a:pathLst>
                <a:path w="3520101" h="1565090">
                  <a:moveTo>
                    <a:pt x="0" y="0"/>
                  </a:moveTo>
                  <a:lnTo>
                    <a:pt x="140804" y="173898"/>
                  </a:lnTo>
                  <a:lnTo>
                    <a:pt x="281608" y="0"/>
                  </a:lnTo>
                  <a:lnTo>
                    <a:pt x="422412" y="347797"/>
                  </a:lnTo>
                  <a:lnTo>
                    <a:pt x="563216" y="521696"/>
                  </a:lnTo>
                  <a:lnTo>
                    <a:pt x="704020" y="347797"/>
                  </a:lnTo>
                  <a:lnTo>
                    <a:pt x="844824" y="521696"/>
                  </a:lnTo>
                  <a:lnTo>
                    <a:pt x="985628" y="521696"/>
                  </a:lnTo>
                  <a:lnTo>
                    <a:pt x="1126432" y="869494"/>
                  </a:lnTo>
                  <a:lnTo>
                    <a:pt x="1267236" y="1043393"/>
                  </a:lnTo>
                  <a:lnTo>
                    <a:pt x="1408040" y="1217292"/>
                  </a:lnTo>
                  <a:lnTo>
                    <a:pt x="1548844" y="1217292"/>
                  </a:lnTo>
                  <a:lnTo>
                    <a:pt x="1689648" y="1217292"/>
                  </a:lnTo>
                  <a:lnTo>
                    <a:pt x="1830452" y="1217292"/>
                  </a:lnTo>
                  <a:lnTo>
                    <a:pt x="1971256" y="1391191"/>
                  </a:lnTo>
                  <a:lnTo>
                    <a:pt x="2112061" y="1391191"/>
                  </a:lnTo>
                  <a:lnTo>
                    <a:pt x="2252865" y="1391191"/>
                  </a:lnTo>
                  <a:lnTo>
                    <a:pt x="2393669" y="1391191"/>
                  </a:lnTo>
                  <a:lnTo>
                    <a:pt x="2534473" y="1565090"/>
                  </a:lnTo>
                  <a:lnTo>
                    <a:pt x="2675277" y="1565090"/>
                  </a:lnTo>
                  <a:lnTo>
                    <a:pt x="2816081" y="1391191"/>
                  </a:lnTo>
                  <a:lnTo>
                    <a:pt x="2956885" y="1217292"/>
                  </a:lnTo>
                  <a:lnTo>
                    <a:pt x="3097689" y="1217292"/>
                  </a:lnTo>
                  <a:lnTo>
                    <a:pt x="3238493" y="1217292"/>
                  </a:lnTo>
                  <a:lnTo>
                    <a:pt x="3379297" y="1391191"/>
                  </a:lnTo>
                  <a:lnTo>
                    <a:pt x="3520101" y="1391191"/>
                  </a:lnTo>
                </a:path>
              </a:pathLst>
            </a:custGeom>
            <a:ln w="27101" cap="flat">
              <a:solidFill>
                <a:srgbClr val="1CABE2">
                  <a:alpha val="80000"/>
                </a:srgbClr>
              </a:solidFill>
              <a:prstDash val="solid"/>
              <a:round/>
            </a:ln>
          </p:spPr>
          <p:txBody>
            <a:bodyPr/>
            <a:lstStyle/>
            <a:p/>
          </p:txBody>
        </p:sp>
        <p:sp>
          <p:nvSpPr>
            <p:cNvPr id="21" name="pl21"/>
            <p:cNvSpPr/>
            <p:nvPr/>
          </p:nvSpPr>
          <p:spPr>
            <a:xfrm>
              <a:off x="943464" y="4638239"/>
              <a:ext cx="3520101" cy="521696"/>
            </a:xfrm>
            <a:custGeom>
              <a:avLst/>
              <a:pathLst>
                <a:path w="3520101" h="521696">
                  <a:moveTo>
                    <a:pt x="0" y="0"/>
                  </a:moveTo>
                  <a:lnTo>
                    <a:pt x="140804" y="347797"/>
                  </a:lnTo>
                  <a:lnTo>
                    <a:pt x="281608" y="347797"/>
                  </a:lnTo>
                  <a:lnTo>
                    <a:pt x="422412" y="521696"/>
                  </a:lnTo>
                  <a:lnTo>
                    <a:pt x="563216" y="347797"/>
                  </a:lnTo>
                  <a:lnTo>
                    <a:pt x="704020" y="347797"/>
                  </a:lnTo>
                  <a:lnTo>
                    <a:pt x="844824" y="521696"/>
                  </a:lnTo>
                  <a:lnTo>
                    <a:pt x="985628" y="347797"/>
                  </a:lnTo>
                  <a:lnTo>
                    <a:pt x="1126432" y="521696"/>
                  </a:lnTo>
                  <a:lnTo>
                    <a:pt x="1267236" y="347797"/>
                  </a:lnTo>
                  <a:lnTo>
                    <a:pt x="1408040" y="347797"/>
                  </a:lnTo>
                  <a:lnTo>
                    <a:pt x="1548844" y="521696"/>
                  </a:lnTo>
                  <a:lnTo>
                    <a:pt x="1689648" y="347797"/>
                  </a:lnTo>
                  <a:lnTo>
                    <a:pt x="1830452" y="173898"/>
                  </a:lnTo>
                  <a:lnTo>
                    <a:pt x="1971256" y="347797"/>
                  </a:lnTo>
                  <a:lnTo>
                    <a:pt x="2112061" y="347797"/>
                  </a:lnTo>
                  <a:lnTo>
                    <a:pt x="2252865" y="347797"/>
                  </a:lnTo>
                  <a:lnTo>
                    <a:pt x="2393669" y="347797"/>
                  </a:lnTo>
                  <a:lnTo>
                    <a:pt x="2534473" y="347797"/>
                  </a:lnTo>
                  <a:lnTo>
                    <a:pt x="2675277" y="347797"/>
                  </a:lnTo>
                  <a:lnTo>
                    <a:pt x="2816081" y="347797"/>
                  </a:lnTo>
                  <a:lnTo>
                    <a:pt x="2956885" y="347797"/>
                  </a:lnTo>
                  <a:lnTo>
                    <a:pt x="3097689" y="173898"/>
                  </a:lnTo>
                  <a:lnTo>
                    <a:pt x="3238493" y="173898"/>
                  </a:lnTo>
                  <a:lnTo>
                    <a:pt x="3379297" y="173898"/>
                  </a:lnTo>
                  <a:lnTo>
                    <a:pt x="3520101" y="173898"/>
                  </a:lnTo>
                </a:path>
              </a:pathLst>
            </a:custGeom>
            <a:ln w="27101" cap="flat">
              <a:solidFill>
                <a:srgbClr val="00833D">
                  <a:alpha val="80000"/>
                </a:srgbClr>
              </a:solidFill>
              <a:prstDash val="solid"/>
              <a:round/>
            </a:ln>
          </p:spPr>
          <p:txBody>
            <a:bodyPr/>
            <a:lstStyle/>
            <a:p/>
          </p:txBody>
        </p:sp>
        <p:sp>
          <p:nvSpPr>
            <p:cNvPr id="22" name="pl22"/>
            <p:cNvSpPr/>
            <p:nvPr/>
          </p:nvSpPr>
          <p:spPr>
            <a:xfrm>
              <a:off x="943464" y="4464341"/>
              <a:ext cx="3520101" cy="521696"/>
            </a:xfrm>
            <a:custGeom>
              <a:avLst/>
              <a:pathLst>
                <a:path w="3520101" h="521696">
                  <a:moveTo>
                    <a:pt x="0" y="0"/>
                  </a:moveTo>
                  <a:lnTo>
                    <a:pt x="140804" y="173898"/>
                  </a:lnTo>
                  <a:lnTo>
                    <a:pt x="281608" y="347797"/>
                  </a:lnTo>
                  <a:lnTo>
                    <a:pt x="422412" y="347797"/>
                  </a:lnTo>
                  <a:lnTo>
                    <a:pt x="563216" y="347797"/>
                  </a:lnTo>
                  <a:lnTo>
                    <a:pt x="704020" y="347797"/>
                  </a:lnTo>
                  <a:lnTo>
                    <a:pt x="844824" y="347797"/>
                  </a:lnTo>
                  <a:lnTo>
                    <a:pt x="985628" y="347797"/>
                  </a:lnTo>
                  <a:lnTo>
                    <a:pt x="1126432" y="347797"/>
                  </a:lnTo>
                  <a:lnTo>
                    <a:pt x="1267236" y="347797"/>
                  </a:lnTo>
                  <a:lnTo>
                    <a:pt x="1408040" y="347797"/>
                  </a:lnTo>
                  <a:lnTo>
                    <a:pt x="1548844" y="521696"/>
                  </a:lnTo>
                  <a:lnTo>
                    <a:pt x="1689648" y="347797"/>
                  </a:lnTo>
                  <a:lnTo>
                    <a:pt x="1830452" y="173898"/>
                  </a:lnTo>
                  <a:lnTo>
                    <a:pt x="1971256" y="347797"/>
                  </a:lnTo>
                  <a:lnTo>
                    <a:pt x="2112061" y="347797"/>
                  </a:lnTo>
                  <a:lnTo>
                    <a:pt x="2252865" y="347797"/>
                  </a:lnTo>
                  <a:lnTo>
                    <a:pt x="2393669" y="347797"/>
                  </a:lnTo>
                  <a:lnTo>
                    <a:pt x="2534473" y="347797"/>
                  </a:lnTo>
                  <a:lnTo>
                    <a:pt x="2675277" y="347797"/>
                  </a:lnTo>
                  <a:lnTo>
                    <a:pt x="2816081" y="173898"/>
                  </a:lnTo>
                  <a:lnTo>
                    <a:pt x="2956885" y="347797"/>
                  </a:lnTo>
                  <a:lnTo>
                    <a:pt x="3097689" y="173898"/>
                  </a:lnTo>
                  <a:lnTo>
                    <a:pt x="3238493" y="173898"/>
                  </a:lnTo>
                  <a:lnTo>
                    <a:pt x="3379297" y="173898"/>
                  </a:lnTo>
                  <a:lnTo>
                    <a:pt x="3520101" y="173898"/>
                  </a:lnTo>
                </a:path>
              </a:pathLst>
            </a:custGeom>
            <a:ln w="43362" cap="flat">
              <a:solidFill>
                <a:srgbClr val="000000">
                  <a:alpha val="100000"/>
                </a:srgbClr>
              </a:solidFill>
              <a:prstDash val="solid"/>
              <a:round/>
            </a:ln>
          </p:spPr>
          <p:txBody>
            <a:bodyPr/>
            <a:lstStyle/>
            <a:p/>
          </p:txBody>
        </p:sp>
        <p:sp>
          <p:nvSpPr>
            <p:cNvPr id="23" name="pl23"/>
            <p:cNvSpPr/>
            <p:nvPr/>
          </p:nvSpPr>
          <p:spPr>
            <a:xfrm>
              <a:off x="943464" y="4464341"/>
              <a:ext cx="3520101" cy="521696"/>
            </a:xfrm>
            <a:custGeom>
              <a:avLst/>
              <a:pathLst>
                <a:path w="3520101" h="521696">
                  <a:moveTo>
                    <a:pt x="0" y="0"/>
                  </a:moveTo>
                  <a:lnTo>
                    <a:pt x="140804" y="173898"/>
                  </a:lnTo>
                  <a:lnTo>
                    <a:pt x="281608" y="347797"/>
                  </a:lnTo>
                  <a:lnTo>
                    <a:pt x="422412" y="347797"/>
                  </a:lnTo>
                  <a:lnTo>
                    <a:pt x="563216" y="347797"/>
                  </a:lnTo>
                  <a:lnTo>
                    <a:pt x="704020" y="347797"/>
                  </a:lnTo>
                  <a:lnTo>
                    <a:pt x="844824" y="347797"/>
                  </a:lnTo>
                  <a:lnTo>
                    <a:pt x="985628" y="347797"/>
                  </a:lnTo>
                  <a:lnTo>
                    <a:pt x="1126432" y="347797"/>
                  </a:lnTo>
                  <a:lnTo>
                    <a:pt x="1267236" y="347797"/>
                  </a:lnTo>
                  <a:lnTo>
                    <a:pt x="1408040" y="347797"/>
                  </a:lnTo>
                  <a:lnTo>
                    <a:pt x="1548844" y="521696"/>
                  </a:lnTo>
                  <a:lnTo>
                    <a:pt x="1689648" y="347797"/>
                  </a:lnTo>
                  <a:lnTo>
                    <a:pt x="1830452" y="173898"/>
                  </a:lnTo>
                  <a:lnTo>
                    <a:pt x="1971256" y="347797"/>
                  </a:lnTo>
                  <a:lnTo>
                    <a:pt x="2112061" y="347797"/>
                  </a:lnTo>
                  <a:lnTo>
                    <a:pt x="2252865" y="347797"/>
                  </a:lnTo>
                  <a:lnTo>
                    <a:pt x="2393669" y="347797"/>
                  </a:lnTo>
                  <a:lnTo>
                    <a:pt x="2534473" y="347797"/>
                  </a:lnTo>
                  <a:lnTo>
                    <a:pt x="2675277" y="347797"/>
                  </a:lnTo>
                  <a:lnTo>
                    <a:pt x="2816081" y="173898"/>
                  </a:lnTo>
                  <a:lnTo>
                    <a:pt x="2956885" y="347797"/>
                  </a:lnTo>
                  <a:lnTo>
                    <a:pt x="3097689" y="173898"/>
                  </a:lnTo>
                  <a:lnTo>
                    <a:pt x="3238493" y="173898"/>
                  </a:lnTo>
                  <a:lnTo>
                    <a:pt x="3379297" y="173898"/>
                  </a:lnTo>
                  <a:lnTo>
                    <a:pt x="3520101" y="173898"/>
                  </a:lnTo>
                </a:path>
              </a:pathLst>
            </a:custGeom>
            <a:ln w="27101" cap="flat">
              <a:solidFill>
                <a:srgbClr val="0058AB">
                  <a:alpha val="100000"/>
                </a:srgbClr>
              </a:solidFill>
              <a:prstDash val="solid"/>
              <a:round/>
            </a:ln>
          </p:spPr>
          <p:txBody>
            <a:bodyPr/>
            <a:lstStyle/>
            <a:p/>
          </p:txBody>
        </p:sp>
        <p:sp>
          <p:nvSpPr>
            <p:cNvPr id="24" name="pl24"/>
            <p:cNvSpPr/>
            <p:nvPr/>
          </p:nvSpPr>
          <p:spPr>
            <a:xfrm>
              <a:off x="943464" y="3942644"/>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4290442"/>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290442"/>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290442"/>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290442"/>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116543"/>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116543"/>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90618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3" name="pg33"/>
            <p:cNvSpPr/>
            <p:nvPr/>
          </p:nvSpPr>
          <p:spPr>
            <a:xfrm>
              <a:off x="1588995"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425264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2293016"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425264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2997036"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425264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3560252"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25264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1" name="pg41"/>
            <p:cNvSpPr/>
            <p:nvPr/>
          </p:nvSpPr>
          <p:spPr>
            <a:xfrm>
              <a:off x="4264273"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0803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4405077"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0803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tx45"/>
            <p:cNvSpPr/>
            <p:nvPr/>
          </p:nvSpPr>
          <p:spPr>
            <a:xfrm>
              <a:off x="4523855" y="44252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771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7" name="tx47"/>
            <p:cNvSpPr/>
            <p:nvPr/>
          </p:nvSpPr>
          <p:spPr>
            <a:xfrm>
              <a:off x="641260" y="442315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48" name="tx48"/>
            <p:cNvSpPr/>
            <p:nvPr/>
          </p:nvSpPr>
          <p:spPr>
            <a:xfrm>
              <a:off x="577692" y="35522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6827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09252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09252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28983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05229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359627" y="6119132"/>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States</a:t>
              </a:r>
            </a:p>
          </p:txBody>
        </p:sp>
        <p:sp>
          <p:nvSpPr>
            <p:cNvPr id="63" name="tx63"/>
            <p:cNvSpPr/>
            <p:nvPr/>
          </p:nvSpPr>
          <p:spPr>
            <a:xfrm>
              <a:off x="255693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319393"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8990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4029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31600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2906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4643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5948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7253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3942644"/>
              <a:ext cx="3520101" cy="521696"/>
            </a:xfrm>
            <a:custGeom>
              <a:avLst/>
              <a:pathLst>
                <a:path w="3520101" h="521696">
                  <a:moveTo>
                    <a:pt x="0" y="0"/>
                  </a:moveTo>
                  <a:lnTo>
                    <a:pt x="140804" y="173898"/>
                  </a:lnTo>
                  <a:lnTo>
                    <a:pt x="281608" y="347797"/>
                  </a:lnTo>
                  <a:lnTo>
                    <a:pt x="422412" y="347797"/>
                  </a:lnTo>
                  <a:lnTo>
                    <a:pt x="563216" y="347797"/>
                  </a:lnTo>
                  <a:lnTo>
                    <a:pt x="704020" y="173898"/>
                  </a:lnTo>
                  <a:lnTo>
                    <a:pt x="844824" y="173898"/>
                  </a:lnTo>
                  <a:lnTo>
                    <a:pt x="985628" y="173898"/>
                  </a:lnTo>
                  <a:lnTo>
                    <a:pt x="1126432" y="173898"/>
                  </a:lnTo>
                  <a:lnTo>
                    <a:pt x="1267236" y="0"/>
                  </a:lnTo>
                  <a:lnTo>
                    <a:pt x="1408040" y="347797"/>
                  </a:lnTo>
                  <a:lnTo>
                    <a:pt x="1548844" y="347797"/>
                  </a:lnTo>
                  <a:lnTo>
                    <a:pt x="1689648" y="347797"/>
                  </a:lnTo>
                  <a:lnTo>
                    <a:pt x="1830452" y="347797"/>
                  </a:lnTo>
                  <a:lnTo>
                    <a:pt x="1971256" y="347797"/>
                  </a:lnTo>
                  <a:lnTo>
                    <a:pt x="2112061" y="347797"/>
                  </a:lnTo>
                  <a:lnTo>
                    <a:pt x="2252865" y="347797"/>
                  </a:lnTo>
                  <a:lnTo>
                    <a:pt x="2393669" y="347797"/>
                  </a:lnTo>
                  <a:lnTo>
                    <a:pt x="2534473" y="521696"/>
                  </a:lnTo>
                  <a:lnTo>
                    <a:pt x="2675277" y="173898"/>
                  </a:lnTo>
                  <a:lnTo>
                    <a:pt x="2816081" y="347797"/>
                  </a:lnTo>
                  <a:lnTo>
                    <a:pt x="2956885" y="521696"/>
                  </a:lnTo>
                  <a:lnTo>
                    <a:pt x="3097689" y="347797"/>
                  </a:lnTo>
                  <a:lnTo>
                    <a:pt x="3238493" y="347797"/>
                  </a:lnTo>
                  <a:lnTo>
                    <a:pt x="3379297" y="347797"/>
                  </a:lnTo>
                  <a:lnTo>
                    <a:pt x="3520101" y="347797"/>
                  </a:lnTo>
                </a:path>
              </a:pathLst>
            </a:custGeom>
            <a:ln w="27101" cap="flat">
              <a:solidFill>
                <a:srgbClr val="0058AB">
                  <a:alpha val="80000"/>
                </a:srgbClr>
              </a:solidFill>
              <a:prstDash val="solid"/>
              <a:round/>
            </a:ln>
          </p:spPr>
          <p:txBody>
            <a:bodyPr/>
            <a:lstStyle/>
            <a:p/>
          </p:txBody>
        </p:sp>
        <p:sp>
          <p:nvSpPr>
            <p:cNvPr id="81" name="pl81"/>
            <p:cNvSpPr/>
            <p:nvPr/>
          </p:nvSpPr>
          <p:spPr>
            <a:xfrm>
              <a:off x="5308715" y="2899250"/>
              <a:ext cx="3520101" cy="1565090"/>
            </a:xfrm>
            <a:custGeom>
              <a:avLst/>
              <a:pathLst>
                <a:path w="3520101" h="1565090">
                  <a:moveTo>
                    <a:pt x="0" y="0"/>
                  </a:moveTo>
                  <a:lnTo>
                    <a:pt x="140804" y="173898"/>
                  </a:lnTo>
                  <a:lnTo>
                    <a:pt x="281608" y="173898"/>
                  </a:lnTo>
                  <a:lnTo>
                    <a:pt x="422412" y="347797"/>
                  </a:lnTo>
                  <a:lnTo>
                    <a:pt x="563216" y="521696"/>
                  </a:lnTo>
                  <a:lnTo>
                    <a:pt x="704020" y="521696"/>
                  </a:lnTo>
                  <a:lnTo>
                    <a:pt x="844824" y="695595"/>
                  </a:lnTo>
                  <a:lnTo>
                    <a:pt x="985628" y="869494"/>
                  </a:lnTo>
                  <a:lnTo>
                    <a:pt x="1126432" y="1043393"/>
                  </a:lnTo>
                  <a:lnTo>
                    <a:pt x="1267236" y="1217292"/>
                  </a:lnTo>
                  <a:lnTo>
                    <a:pt x="1408040" y="1391191"/>
                  </a:lnTo>
                  <a:lnTo>
                    <a:pt x="1548844" y="1391191"/>
                  </a:lnTo>
                  <a:lnTo>
                    <a:pt x="1689648" y="1391191"/>
                  </a:lnTo>
                  <a:lnTo>
                    <a:pt x="1830452" y="1391191"/>
                  </a:lnTo>
                  <a:lnTo>
                    <a:pt x="1971256" y="1391191"/>
                  </a:lnTo>
                  <a:lnTo>
                    <a:pt x="2112061" y="1565090"/>
                  </a:lnTo>
                  <a:lnTo>
                    <a:pt x="2252865" y="1391191"/>
                  </a:lnTo>
                  <a:lnTo>
                    <a:pt x="2393669" y="1391191"/>
                  </a:lnTo>
                  <a:lnTo>
                    <a:pt x="2534473" y="1565090"/>
                  </a:lnTo>
                  <a:lnTo>
                    <a:pt x="2675277" y="1565090"/>
                  </a:lnTo>
                  <a:lnTo>
                    <a:pt x="2816081" y="1565090"/>
                  </a:lnTo>
                  <a:lnTo>
                    <a:pt x="2956885" y="1391191"/>
                  </a:lnTo>
                  <a:lnTo>
                    <a:pt x="3097689" y="1217292"/>
                  </a:lnTo>
                  <a:lnTo>
                    <a:pt x="3238493" y="1217292"/>
                  </a:lnTo>
                  <a:lnTo>
                    <a:pt x="3379297" y="1391191"/>
                  </a:lnTo>
                  <a:lnTo>
                    <a:pt x="3520101" y="1391191"/>
                  </a:lnTo>
                </a:path>
              </a:pathLst>
            </a:custGeom>
            <a:ln w="27101" cap="flat">
              <a:solidFill>
                <a:srgbClr val="1CABE2">
                  <a:alpha val="80000"/>
                </a:srgbClr>
              </a:solidFill>
              <a:prstDash val="solid"/>
              <a:round/>
            </a:ln>
          </p:spPr>
          <p:txBody>
            <a:bodyPr/>
            <a:lstStyle/>
            <a:p/>
          </p:txBody>
        </p:sp>
        <p:sp>
          <p:nvSpPr>
            <p:cNvPr id="82" name="pl82"/>
            <p:cNvSpPr/>
            <p:nvPr/>
          </p:nvSpPr>
          <p:spPr>
            <a:xfrm>
              <a:off x="5308715" y="4464341"/>
              <a:ext cx="3520101" cy="347797"/>
            </a:xfrm>
            <a:custGeom>
              <a:avLst/>
              <a:pathLst>
                <a:path w="3520101" h="347797">
                  <a:moveTo>
                    <a:pt x="0" y="0"/>
                  </a:moveTo>
                  <a:lnTo>
                    <a:pt x="140804" y="0"/>
                  </a:lnTo>
                  <a:lnTo>
                    <a:pt x="281608" y="173898"/>
                  </a:lnTo>
                  <a:lnTo>
                    <a:pt x="422412" y="173898"/>
                  </a:lnTo>
                  <a:lnTo>
                    <a:pt x="563216" y="173898"/>
                  </a:lnTo>
                  <a:lnTo>
                    <a:pt x="704020" y="173898"/>
                  </a:lnTo>
                  <a:lnTo>
                    <a:pt x="844824" y="173898"/>
                  </a:lnTo>
                  <a:lnTo>
                    <a:pt x="985628" y="173898"/>
                  </a:lnTo>
                  <a:lnTo>
                    <a:pt x="1126432" y="173898"/>
                  </a:lnTo>
                  <a:lnTo>
                    <a:pt x="1267236" y="0"/>
                  </a:lnTo>
                  <a:lnTo>
                    <a:pt x="1408040" y="173898"/>
                  </a:lnTo>
                  <a:lnTo>
                    <a:pt x="1548844" y="173898"/>
                  </a:lnTo>
                  <a:lnTo>
                    <a:pt x="1689648" y="173898"/>
                  </a:lnTo>
                  <a:lnTo>
                    <a:pt x="1830452" y="347797"/>
                  </a:lnTo>
                  <a:lnTo>
                    <a:pt x="1971256" y="347797"/>
                  </a:lnTo>
                  <a:lnTo>
                    <a:pt x="2112061" y="347797"/>
                  </a:lnTo>
                  <a:lnTo>
                    <a:pt x="2252865" y="347797"/>
                  </a:lnTo>
                  <a:lnTo>
                    <a:pt x="2393669" y="347797"/>
                  </a:lnTo>
                  <a:lnTo>
                    <a:pt x="2534473" y="347797"/>
                  </a:lnTo>
                  <a:lnTo>
                    <a:pt x="2675277" y="347797"/>
                  </a:lnTo>
                  <a:lnTo>
                    <a:pt x="2816081" y="347797"/>
                  </a:lnTo>
                  <a:lnTo>
                    <a:pt x="2956885" y="347797"/>
                  </a:lnTo>
                  <a:lnTo>
                    <a:pt x="3097689" y="347797"/>
                  </a:lnTo>
                  <a:lnTo>
                    <a:pt x="3238493" y="347797"/>
                  </a:lnTo>
                  <a:lnTo>
                    <a:pt x="3379297" y="347797"/>
                  </a:lnTo>
                  <a:lnTo>
                    <a:pt x="3520101" y="347797"/>
                  </a:lnTo>
                </a:path>
              </a:pathLst>
            </a:custGeom>
            <a:ln w="27101" cap="flat">
              <a:solidFill>
                <a:srgbClr val="00833D">
                  <a:alpha val="80000"/>
                </a:srgbClr>
              </a:solidFill>
              <a:prstDash val="solid"/>
              <a:round/>
            </a:ln>
          </p:spPr>
          <p:txBody>
            <a:bodyPr/>
            <a:lstStyle/>
            <a:p/>
          </p:txBody>
        </p:sp>
        <p:sp>
          <p:nvSpPr>
            <p:cNvPr id="83" name="pl83"/>
            <p:cNvSpPr/>
            <p:nvPr/>
          </p:nvSpPr>
          <p:spPr>
            <a:xfrm>
              <a:off x="5308715" y="3942644"/>
              <a:ext cx="3520101" cy="521696"/>
            </a:xfrm>
            <a:custGeom>
              <a:avLst/>
              <a:pathLst>
                <a:path w="3520101" h="521696">
                  <a:moveTo>
                    <a:pt x="0" y="0"/>
                  </a:moveTo>
                  <a:lnTo>
                    <a:pt x="140804" y="173898"/>
                  </a:lnTo>
                  <a:lnTo>
                    <a:pt x="281608" y="347797"/>
                  </a:lnTo>
                  <a:lnTo>
                    <a:pt x="422412" y="347797"/>
                  </a:lnTo>
                  <a:lnTo>
                    <a:pt x="563216" y="347797"/>
                  </a:lnTo>
                  <a:lnTo>
                    <a:pt x="704020" y="173898"/>
                  </a:lnTo>
                  <a:lnTo>
                    <a:pt x="844824" y="173898"/>
                  </a:lnTo>
                  <a:lnTo>
                    <a:pt x="985628" y="173898"/>
                  </a:lnTo>
                  <a:lnTo>
                    <a:pt x="1126432" y="173898"/>
                  </a:lnTo>
                  <a:lnTo>
                    <a:pt x="1267236" y="0"/>
                  </a:lnTo>
                  <a:lnTo>
                    <a:pt x="1408040" y="347797"/>
                  </a:lnTo>
                  <a:lnTo>
                    <a:pt x="1548844" y="347797"/>
                  </a:lnTo>
                  <a:lnTo>
                    <a:pt x="1689648" y="347797"/>
                  </a:lnTo>
                  <a:lnTo>
                    <a:pt x="1830452" y="347797"/>
                  </a:lnTo>
                  <a:lnTo>
                    <a:pt x="1971256" y="347797"/>
                  </a:lnTo>
                  <a:lnTo>
                    <a:pt x="2112061" y="347797"/>
                  </a:lnTo>
                  <a:lnTo>
                    <a:pt x="2252865" y="347797"/>
                  </a:lnTo>
                  <a:lnTo>
                    <a:pt x="2393669" y="347797"/>
                  </a:lnTo>
                  <a:lnTo>
                    <a:pt x="2534473" y="521696"/>
                  </a:lnTo>
                  <a:lnTo>
                    <a:pt x="2675277" y="173898"/>
                  </a:lnTo>
                  <a:lnTo>
                    <a:pt x="2816081" y="347797"/>
                  </a:lnTo>
                  <a:lnTo>
                    <a:pt x="2956885" y="521696"/>
                  </a:lnTo>
                  <a:lnTo>
                    <a:pt x="3097689" y="347797"/>
                  </a:lnTo>
                  <a:lnTo>
                    <a:pt x="3238493" y="347797"/>
                  </a:lnTo>
                  <a:lnTo>
                    <a:pt x="3379297" y="347797"/>
                  </a:lnTo>
                  <a:lnTo>
                    <a:pt x="3520101" y="347797"/>
                  </a:lnTo>
                </a:path>
              </a:pathLst>
            </a:custGeom>
            <a:ln w="43362" cap="flat">
              <a:solidFill>
                <a:srgbClr val="000000">
                  <a:alpha val="100000"/>
                </a:srgbClr>
              </a:solidFill>
              <a:prstDash val="solid"/>
              <a:round/>
            </a:ln>
          </p:spPr>
          <p:txBody>
            <a:bodyPr/>
            <a:lstStyle/>
            <a:p/>
          </p:txBody>
        </p:sp>
        <p:sp>
          <p:nvSpPr>
            <p:cNvPr id="84" name="pl84"/>
            <p:cNvSpPr/>
            <p:nvPr/>
          </p:nvSpPr>
          <p:spPr>
            <a:xfrm>
              <a:off x="5308715" y="3942644"/>
              <a:ext cx="3520101" cy="521696"/>
            </a:xfrm>
            <a:custGeom>
              <a:avLst/>
              <a:pathLst>
                <a:path w="3520101" h="521696">
                  <a:moveTo>
                    <a:pt x="0" y="0"/>
                  </a:moveTo>
                  <a:lnTo>
                    <a:pt x="140804" y="173898"/>
                  </a:lnTo>
                  <a:lnTo>
                    <a:pt x="281608" y="347797"/>
                  </a:lnTo>
                  <a:lnTo>
                    <a:pt x="422412" y="347797"/>
                  </a:lnTo>
                  <a:lnTo>
                    <a:pt x="563216" y="347797"/>
                  </a:lnTo>
                  <a:lnTo>
                    <a:pt x="704020" y="173898"/>
                  </a:lnTo>
                  <a:lnTo>
                    <a:pt x="844824" y="173898"/>
                  </a:lnTo>
                  <a:lnTo>
                    <a:pt x="985628" y="173898"/>
                  </a:lnTo>
                  <a:lnTo>
                    <a:pt x="1126432" y="173898"/>
                  </a:lnTo>
                  <a:lnTo>
                    <a:pt x="1267236" y="0"/>
                  </a:lnTo>
                  <a:lnTo>
                    <a:pt x="1408040" y="347797"/>
                  </a:lnTo>
                  <a:lnTo>
                    <a:pt x="1548844" y="347797"/>
                  </a:lnTo>
                  <a:lnTo>
                    <a:pt x="1689648" y="347797"/>
                  </a:lnTo>
                  <a:lnTo>
                    <a:pt x="1830452" y="347797"/>
                  </a:lnTo>
                  <a:lnTo>
                    <a:pt x="1971256" y="347797"/>
                  </a:lnTo>
                  <a:lnTo>
                    <a:pt x="2112061" y="347797"/>
                  </a:lnTo>
                  <a:lnTo>
                    <a:pt x="2252865" y="347797"/>
                  </a:lnTo>
                  <a:lnTo>
                    <a:pt x="2393669" y="347797"/>
                  </a:lnTo>
                  <a:lnTo>
                    <a:pt x="2534473" y="521696"/>
                  </a:lnTo>
                  <a:lnTo>
                    <a:pt x="2675277" y="173898"/>
                  </a:lnTo>
                  <a:lnTo>
                    <a:pt x="2816081" y="347797"/>
                  </a:lnTo>
                  <a:lnTo>
                    <a:pt x="2956885" y="521696"/>
                  </a:lnTo>
                  <a:lnTo>
                    <a:pt x="3097689" y="347797"/>
                  </a:lnTo>
                  <a:lnTo>
                    <a:pt x="3238493" y="347797"/>
                  </a:lnTo>
                  <a:lnTo>
                    <a:pt x="3379297" y="347797"/>
                  </a:lnTo>
                  <a:lnTo>
                    <a:pt x="3520101" y="347797"/>
                  </a:lnTo>
                </a:path>
              </a:pathLst>
            </a:custGeom>
            <a:ln w="27101" cap="flat">
              <a:solidFill>
                <a:srgbClr val="0058AB">
                  <a:alpha val="100000"/>
                </a:srgbClr>
              </a:solidFill>
              <a:prstDash val="solid"/>
              <a:round/>
            </a:ln>
          </p:spPr>
          <p:txBody>
            <a:bodyPr/>
            <a:lstStyle/>
            <a:p/>
          </p:txBody>
        </p:sp>
        <p:sp>
          <p:nvSpPr>
            <p:cNvPr id="85" name="pl85"/>
            <p:cNvSpPr/>
            <p:nvPr/>
          </p:nvSpPr>
          <p:spPr>
            <a:xfrm>
              <a:off x="5308715" y="3420947"/>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594846"/>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768745"/>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3768745"/>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3594846"/>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768745"/>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768745"/>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3543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38320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4" name="pg94"/>
            <p:cNvSpPr/>
            <p:nvPr/>
          </p:nvSpPr>
          <p:spPr>
            <a:xfrm>
              <a:off x="5954246"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355957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6" name="pg96"/>
            <p:cNvSpPr/>
            <p:nvPr/>
          </p:nvSpPr>
          <p:spPr>
            <a:xfrm>
              <a:off x="6658267" y="37021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7310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98" name="pg98"/>
            <p:cNvSpPr/>
            <p:nvPr/>
          </p:nvSpPr>
          <p:spPr>
            <a:xfrm>
              <a:off x="7362287" y="37021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37310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0" name="pg100"/>
            <p:cNvSpPr/>
            <p:nvPr/>
          </p:nvSpPr>
          <p:spPr>
            <a:xfrm>
              <a:off x="7925503"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355957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2" name="pg102"/>
            <p:cNvSpPr/>
            <p:nvPr/>
          </p:nvSpPr>
          <p:spPr>
            <a:xfrm>
              <a:off x="8629524" y="37021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9877" y="37310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4" name="pg104"/>
            <p:cNvSpPr/>
            <p:nvPr/>
          </p:nvSpPr>
          <p:spPr>
            <a:xfrm>
              <a:off x="8770328" y="37021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37310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6" name="tx106"/>
            <p:cNvSpPr/>
            <p:nvPr/>
          </p:nvSpPr>
          <p:spPr>
            <a:xfrm>
              <a:off x="8889106" y="42500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771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08" name="tx108"/>
            <p:cNvSpPr/>
            <p:nvPr/>
          </p:nvSpPr>
          <p:spPr>
            <a:xfrm>
              <a:off x="5006511" y="442315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09" name="tx109"/>
            <p:cNvSpPr/>
            <p:nvPr/>
          </p:nvSpPr>
          <p:spPr>
            <a:xfrm>
              <a:off x="4942943" y="35522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6827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45777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45777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65509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41754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5724878" y="6119132"/>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States</a:t>
              </a:r>
            </a:p>
          </p:txBody>
        </p:sp>
        <p:sp>
          <p:nvSpPr>
            <p:cNvPr id="124" name="tx124"/>
            <p:cNvSpPr/>
            <p:nvPr/>
          </p:nvSpPr>
          <p:spPr>
            <a:xfrm>
              <a:off x="692218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684644"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6% of children who received DTP1 did not receive MCV1 (right).
The low DTP drop-out rate implies good ability to provide a complete series of vaccines early in life. The medium DTP-MCV drop-out rate implies moderate retention in immunization programmes and ability to provide a full course of vaccines in infancy (up to one year).
In 2025, United States DTP drop-out was lower than the global rate, while DTP-MCV drop-out was the same as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(4%) and DTP1-MCV1 drop-out was moderate (6%) in United States, indicating good ability to deliver the primary series early on, but moderate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7805"/>
            </a:xfrm>
            <a:custGeom>
              <a:avLst/>
              <a:pathLst>
                <a:path w="2135265" h="27805">
                  <a:moveTo>
                    <a:pt x="0" y="0"/>
                  </a:moveTo>
                  <a:lnTo>
                    <a:pt x="85410" y="13902"/>
                  </a:lnTo>
                  <a:lnTo>
                    <a:pt x="170821" y="27805"/>
                  </a:lnTo>
                  <a:lnTo>
                    <a:pt x="256231" y="0"/>
                  </a:lnTo>
                  <a:lnTo>
                    <a:pt x="341642" y="0"/>
                  </a:lnTo>
                  <a:lnTo>
                    <a:pt x="427053" y="0"/>
                  </a:lnTo>
                  <a:lnTo>
                    <a:pt x="512463" y="0"/>
                  </a:lnTo>
                  <a:lnTo>
                    <a:pt x="597874" y="0"/>
                  </a:lnTo>
                  <a:lnTo>
                    <a:pt x="683284" y="0"/>
                  </a:lnTo>
                  <a:lnTo>
                    <a:pt x="768695" y="13902"/>
                  </a:lnTo>
                  <a:lnTo>
                    <a:pt x="854106" y="13902"/>
                  </a:lnTo>
                  <a:lnTo>
                    <a:pt x="939516" y="13902"/>
                  </a:lnTo>
                  <a:lnTo>
                    <a:pt x="1024927" y="27805"/>
                  </a:lnTo>
                  <a:lnTo>
                    <a:pt x="1110337" y="13902"/>
                  </a:lnTo>
                  <a:lnTo>
                    <a:pt x="1195748" y="13902"/>
                  </a:lnTo>
                  <a:lnTo>
                    <a:pt x="1281159" y="13902"/>
                  </a:lnTo>
                  <a:lnTo>
                    <a:pt x="1366569" y="13902"/>
                  </a:lnTo>
                  <a:lnTo>
                    <a:pt x="1451980" y="27805"/>
                  </a:lnTo>
                  <a:lnTo>
                    <a:pt x="1537390" y="27805"/>
                  </a:lnTo>
                  <a:lnTo>
                    <a:pt x="1622801" y="27805"/>
                  </a:lnTo>
                  <a:lnTo>
                    <a:pt x="1708212" y="27805"/>
                  </a:lnTo>
                  <a:lnTo>
                    <a:pt x="1793622" y="27805"/>
                  </a:lnTo>
                  <a:lnTo>
                    <a:pt x="1879033" y="13902"/>
                  </a:lnTo>
                  <a:lnTo>
                    <a:pt x="1964443" y="13902"/>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3" name="tx53"/>
            <p:cNvSpPr/>
            <p:nvPr/>
          </p:nvSpPr>
          <p:spPr>
            <a:xfrm>
              <a:off x="3051698"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87252"/>
              <a:ext cx="2135265" cy="41708"/>
            </a:xfrm>
            <a:custGeom>
              <a:avLst/>
              <a:pathLst>
                <a:path w="2135265" h="41708">
                  <a:moveTo>
                    <a:pt x="0" y="27805"/>
                  </a:moveTo>
                  <a:lnTo>
                    <a:pt x="85410" y="27805"/>
                  </a:lnTo>
                  <a:lnTo>
                    <a:pt x="170821" y="27805"/>
                  </a:lnTo>
                  <a:lnTo>
                    <a:pt x="256231" y="0"/>
                  </a:lnTo>
                  <a:lnTo>
                    <a:pt x="341642" y="0"/>
                  </a:lnTo>
                  <a:lnTo>
                    <a:pt x="427053" y="13902"/>
                  </a:lnTo>
                  <a:lnTo>
                    <a:pt x="512463" y="13902"/>
                  </a:lnTo>
                  <a:lnTo>
                    <a:pt x="597874" y="13902"/>
                  </a:lnTo>
                  <a:lnTo>
                    <a:pt x="683284" y="13902"/>
                  </a:lnTo>
                  <a:lnTo>
                    <a:pt x="768695" y="41708"/>
                  </a:lnTo>
                  <a:lnTo>
                    <a:pt x="854106" y="13902"/>
                  </a:lnTo>
                  <a:lnTo>
                    <a:pt x="939516" y="13902"/>
                  </a:lnTo>
                  <a:lnTo>
                    <a:pt x="1024927" y="27805"/>
                  </a:lnTo>
                  <a:lnTo>
                    <a:pt x="1110337" y="13902"/>
                  </a:lnTo>
                  <a:lnTo>
                    <a:pt x="1195748" y="13902"/>
                  </a:lnTo>
                  <a:lnTo>
                    <a:pt x="1281159" y="13902"/>
                  </a:lnTo>
                  <a:lnTo>
                    <a:pt x="1366569" y="13902"/>
                  </a:lnTo>
                  <a:lnTo>
                    <a:pt x="1451980" y="27805"/>
                  </a:lnTo>
                  <a:lnTo>
                    <a:pt x="1537390" y="13902"/>
                  </a:lnTo>
                  <a:lnTo>
                    <a:pt x="1622801" y="41708"/>
                  </a:lnTo>
                  <a:lnTo>
                    <a:pt x="1708212" y="27805"/>
                  </a:lnTo>
                  <a:lnTo>
                    <a:pt x="1793622" y="13902"/>
                  </a:lnTo>
                  <a:lnTo>
                    <a:pt x="1879033" y="13902"/>
                  </a:lnTo>
                  <a:lnTo>
                    <a:pt x="1964443" y="13902"/>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74" name="pt74"/>
            <p:cNvSpPr/>
            <p:nvPr/>
          </p:nvSpPr>
          <p:spPr>
            <a:xfrm>
              <a:off x="103805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0227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01" name="tx101"/>
            <p:cNvSpPr/>
            <p:nvPr/>
          </p:nvSpPr>
          <p:spPr>
            <a:xfrm>
              <a:off x="3223926"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2" name="tx102"/>
            <p:cNvSpPr/>
            <p:nvPr/>
          </p:nvSpPr>
          <p:spPr>
            <a:xfrm>
              <a:off x="2624645" y="39878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03" name="tx103"/>
            <p:cNvSpPr/>
            <p:nvPr/>
          </p:nvSpPr>
          <p:spPr>
            <a:xfrm>
              <a:off x="3051698"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78870"/>
              <a:ext cx="2135265" cy="41708"/>
            </a:xfrm>
            <a:custGeom>
              <a:avLst/>
              <a:pathLst>
                <a:path w="2135265" h="41708">
                  <a:moveTo>
                    <a:pt x="0" y="27805"/>
                  </a:moveTo>
                  <a:lnTo>
                    <a:pt x="85410" y="27805"/>
                  </a:lnTo>
                  <a:lnTo>
                    <a:pt x="170821" y="27805"/>
                  </a:lnTo>
                  <a:lnTo>
                    <a:pt x="256231" y="0"/>
                  </a:lnTo>
                  <a:lnTo>
                    <a:pt x="341642" y="0"/>
                  </a:lnTo>
                  <a:lnTo>
                    <a:pt x="427053" y="0"/>
                  </a:lnTo>
                  <a:lnTo>
                    <a:pt x="512463" y="0"/>
                  </a:lnTo>
                  <a:lnTo>
                    <a:pt x="597874" y="0"/>
                  </a:lnTo>
                  <a:lnTo>
                    <a:pt x="683284" y="0"/>
                  </a:lnTo>
                  <a:lnTo>
                    <a:pt x="768695" y="13902"/>
                  </a:lnTo>
                  <a:lnTo>
                    <a:pt x="854106" y="13902"/>
                  </a:lnTo>
                  <a:lnTo>
                    <a:pt x="939516" y="0"/>
                  </a:lnTo>
                  <a:lnTo>
                    <a:pt x="1024927" y="27805"/>
                  </a:lnTo>
                  <a:lnTo>
                    <a:pt x="1110337" y="27805"/>
                  </a:lnTo>
                  <a:lnTo>
                    <a:pt x="1195748" y="13902"/>
                  </a:lnTo>
                  <a:lnTo>
                    <a:pt x="1281159" y="13902"/>
                  </a:lnTo>
                  <a:lnTo>
                    <a:pt x="1366569" y="13902"/>
                  </a:lnTo>
                  <a:lnTo>
                    <a:pt x="1451980" y="27805"/>
                  </a:lnTo>
                  <a:lnTo>
                    <a:pt x="1537390" y="27805"/>
                  </a:lnTo>
                  <a:lnTo>
                    <a:pt x="1622801" y="27805"/>
                  </a:lnTo>
                  <a:lnTo>
                    <a:pt x="1708212" y="41708"/>
                  </a:lnTo>
                  <a:lnTo>
                    <a:pt x="1793622" y="27805"/>
                  </a:lnTo>
                  <a:lnTo>
                    <a:pt x="1879033" y="27805"/>
                  </a:lnTo>
                  <a:lnTo>
                    <a:pt x="1964443" y="27805"/>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51" name="tx151"/>
            <p:cNvSpPr/>
            <p:nvPr/>
          </p:nvSpPr>
          <p:spPr>
            <a:xfrm>
              <a:off x="6018113"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52" name="tx152"/>
            <p:cNvSpPr/>
            <p:nvPr/>
          </p:nvSpPr>
          <p:spPr>
            <a:xfrm>
              <a:off x="5418832"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53" name="tx153"/>
            <p:cNvSpPr/>
            <p:nvPr/>
          </p:nvSpPr>
          <p:spPr>
            <a:xfrm>
              <a:off x="5845885"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850292" y="4059447"/>
              <a:ext cx="2135265" cy="139026"/>
            </a:xfrm>
            <a:custGeom>
              <a:avLst/>
              <a:pathLst>
                <a:path w="2135265" h="139026">
                  <a:moveTo>
                    <a:pt x="0" y="139026"/>
                  </a:moveTo>
                  <a:lnTo>
                    <a:pt x="85410" y="125124"/>
                  </a:lnTo>
                  <a:lnTo>
                    <a:pt x="170821" y="125124"/>
                  </a:lnTo>
                  <a:lnTo>
                    <a:pt x="256231" y="125124"/>
                  </a:lnTo>
                  <a:lnTo>
                    <a:pt x="341642" y="125124"/>
                  </a:lnTo>
                  <a:lnTo>
                    <a:pt x="427053" y="125124"/>
                  </a:lnTo>
                  <a:lnTo>
                    <a:pt x="512463" y="125124"/>
                  </a:lnTo>
                  <a:lnTo>
                    <a:pt x="597874" y="125124"/>
                  </a:lnTo>
                  <a:lnTo>
                    <a:pt x="683284" y="111221"/>
                  </a:lnTo>
                  <a:lnTo>
                    <a:pt x="768695" y="97318"/>
                  </a:lnTo>
                  <a:lnTo>
                    <a:pt x="854106" y="83416"/>
                  </a:lnTo>
                  <a:lnTo>
                    <a:pt x="939516" y="69513"/>
                  </a:lnTo>
                  <a:lnTo>
                    <a:pt x="1024927" y="55610"/>
                  </a:lnTo>
                  <a:lnTo>
                    <a:pt x="1110337" y="55610"/>
                  </a:lnTo>
                  <a:lnTo>
                    <a:pt x="1195748" y="41708"/>
                  </a:lnTo>
                  <a:lnTo>
                    <a:pt x="1281159" y="27805"/>
                  </a:lnTo>
                  <a:lnTo>
                    <a:pt x="1366569" y="13902"/>
                  </a:lnTo>
                  <a:lnTo>
                    <a:pt x="1451980" y="13902"/>
                  </a:lnTo>
                  <a:lnTo>
                    <a:pt x="1537390" y="13902"/>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74" name="pt174"/>
            <p:cNvSpPr/>
            <p:nvPr/>
          </p:nvSpPr>
          <p:spPr>
            <a:xfrm>
              <a:off x="3832241"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3917652"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003062"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088473"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173883"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259294"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344705"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430115"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515526"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600936"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686347"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77175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85716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94257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027989"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113400"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19881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28422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36963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45504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54045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62586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71127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79668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88209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96750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tx200"/>
            <p:cNvSpPr/>
            <p:nvPr/>
          </p:nvSpPr>
          <p:spPr>
            <a:xfrm>
              <a:off x="3698362" y="41062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01" name="tx201"/>
            <p:cNvSpPr/>
            <p:nvPr/>
          </p:nvSpPr>
          <p:spPr>
            <a:xfrm>
              <a:off x="6018113"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02" name="tx202"/>
            <p:cNvSpPr/>
            <p:nvPr/>
          </p:nvSpPr>
          <p:spPr>
            <a:xfrm>
              <a:off x="5418832"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03" name="tx203"/>
            <p:cNvSpPr/>
            <p:nvPr/>
          </p:nvSpPr>
          <p:spPr>
            <a:xfrm>
              <a:off x="5845885"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04" name="pl204"/>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4" name="pl214"/>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5" name="pl215"/>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6" name="pl216"/>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925638" y="2064967"/>
              <a:ext cx="854106" cy="13902"/>
            </a:xfrm>
            <a:custGeom>
              <a:avLst/>
              <a:pathLst>
                <a:path w="854106" h="13902">
                  <a:moveTo>
                    <a:pt x="0" y="0"/>
                  </a:moveTo>
                  <a:lnTo>
                    <a:pt x="85410" y="0"/>
                  </a:lnTo>
                  <a:lnTo>
                    <a:pt x="170821" y="0"/>
                  </a:lnTo>
                  <a:lnTo>
                    <a:pt x="256231" y="13902"/>
                  </a:lnTo>
                  <a:lnTo>
                    <a:pt x="341642" y="0"/>
                  </a:lnTo>
                  <a:lnTo>
                    <a:pt x="427053" y="13902"/>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224" name="pt224"/>
            <p:cNvSpPr/>
            <p:nvPr/>
          </p:nvSpPr>
          <p:spPr>
            <a:xfrm>
              <a:off x="790758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7773708"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6" name="tx236"/>
            <p:cNvSpPr/>
            <p:nvPr/>
          </p:nvSpPr>
          <p:spPr>
            <a:xfrm>
              <a:off x="8812300"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7" name="tx237"/>
            <p:cNvSpPr/>
            <p:nvPr/>
          </p:nvSpPr>
          <p:spPr>
            <a:xfrm>
              <a:off x="8213020"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8" name="tx238"/>
            <p:cNvSpPr/>
            <p:nvPr/>
          </p:nvSpPr>
          <p:spPr>
            <a:xfrm>
              <a:off x="8640073"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413174" y="4309695"/>
              <a:ext cx="1366569" cy="458788"/>
            </a:xfrm>
            <a:custGeom>
              <a:avLst/>
              <a:pathLst>
                <a:path w="1366569" h="458788">
                  <a:moveTo>
                    <a:pt x="0" y="458788"/>
                  </a:moveTo>
                  <a:lnTo>
                    <a:pt x="85410" y="250248"/>
                  </a:lnTo>
                  <a:lnTo>
                    <a:pt x="170821" y="139026"/>
                  </a:lnTo>
                  <a:lnTo>
                    <a:pt x="256231" y="111221"/>
                  </a:lnTo>
                  <a:lnTo>
                    <a:pt x="341642" y="55610"/>
                  </a:lnTo>
                  <a:lnTo>
                    <a:pt x="427053" y="69513"/>
                  </a:lnTo>
                  <a:lnTo>
                    <a:pt x="512463" y="69513"/>
                  </a:lnTo>
                  <a:lnTo>
                    <a:pt x="597874" y="55610"/>
                  </a:lnTo>
                  <a:lnTo>
                    <a:pt x="683284" y="41708"/>
                  </a:lnTo>
                  <a:lnTo>
                    <a:pt x="768695" y="55610"/>
                  </a:lnTo>
                  <a:lnTo>
                    <a:pt x="854106" y="41708"/>
                  </a:lnTo>
                  <a:lnTo>
                    <a:pt x="939516" y="27805"/>
                  </a:lnTo>
                  <a:lnTo>
                    <a:pt x="1024927" y="13902"/>
                  </a:lnTo>
                  <a:lnTo>
                    <a:pt x="1110337" y="0"/>
                  </a:lnTo>
                  <a:lnTo>
                    <a:pt x="1195748" y="0"/>
                  </a:lnTo>
                  <a:lnTo>
                    <a:pt x="1281159" y="0"/>
                  </a:lnTo>
                  <a:lnTo>
                    <a:pt x="1366569" y="0"/>
                  </a:lnTo>
                </a:path>
              </a:pathLst>
            </a:custGeom>
            <a:ln w="27101" cap="flat">
              <a:solidFill>
                <a:srgbClr val="1CABE2">
                  <a:alpha val="100000"/>
                </a:srgbClr>
              </a:solidFill>
              <a:prstDash val="solid"/>
              <a:round/>
            </a:ln>
          </p:spPr>
          <p:txBody>
            <a:bodyPr/>
            <a:lstStyle/>
            <a:p/>
          </p:txBody>
        </p:sp>
        <p:sp>
          <p:nvSpPr>
            <p:cNvPr id="259" name="pt259"/>
            <p:cNvSpPr/>
            <p:nvPr/>
          </p:nvSpPr>
          <p:spPr>
            <a:xfrm>
              <a:off x="7395124" y="47504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480534"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565945"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651355"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736766"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822177"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907587"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992998"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078408"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163819"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249230"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334640"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420051"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505461"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590872"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676283"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761693"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tx276"/>
            <p:cNvSpPr/>
            <p:nvPr/>
          </p:nvSpPr>
          <p:spPr>
            <a:xfrm>
              <a:off x="7261244" y="467769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277" name="tx277"/>
            <p:cNvSpPr/>
            <p:nvPr/>
          </p:nvSpPr>
          <p:spPr>
            <a:xfrm>
              <a:off x="8812300" y="4219810"/>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78" name="tx278"/>
            <p:cNvSpPr/>
            <p:nvPr/>
          </p:nvSpPr>
          <p:spPr>
            <a:xfrm>
              <a:off x="8213020" y="421172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79" name="tx279"/>
            <p:cNvSpPr/>
            <p:nvPr/>
          </p:nvSpPr>
          <p:spPr>
            <a:xfrm>
              <a:off x="8640073" y="4170923"/>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80" name="tx280"/>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1" name="tx281"/>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2" name="tx282"/>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83" name="tx283"/>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4" name="tx284"/>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5" name="tx285"/>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6" name="tx28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7" name="tx28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8" name="tx28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9" name="tx28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0" name="tx29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1" name="tx29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2" name="tx29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3" name="tx293"/>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4" name="tx294"/>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5" name="tx295"/>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6" name="tx296"/>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7" name="tx297"/>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8" name="tx298"/>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9" name="tx299"/>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0" name="tx300"/>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1" name="tx301"/>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2" name="tx302"/>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3" name="tx303"/>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4" name="tx304"/>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5" name="tx305"/>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6" name="tx306"/>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7" name="tx307"/>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8" name="tx308"/>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9" name="tx309"/>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0" name="tx310"/>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1" name="tx311"/>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2" name="tx312"/>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3" name="tx313"/>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4" name="tx314"/>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5" name="tx315"/>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6" name="tx316"/>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7" name="tx317"/>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8" name="tx318"/>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9" name="tx319"/>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0" name="pt320"/>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tx321"/>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2" name="tx322"/>
            <p:cNvSpPr/>
            <p:nvPr/>
          </p:nvSpPr>
          <p:spPr>
            <a:xfrm>
              <a:off x="2173474" y="1330710"/>
              <a:ext cx="54889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United States, 2000-2025</a:t>
              </a:r>
            </a:p>
          </p:txBody>
        </p:sp>
        <p:sp>
          <p:nvSpPr>
            <p:cNvPr id="323" name="tx32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4" name="tx32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(77%), followed by MCV1 (92%).
Compared to 2019, coverage of 3 vaccines increased (DTP1, MCV1 and ROTAC) and 3 vaccines remained constant (DTP3, IPV1 and MCV2).
Compared to 2024, coverage of 6 vaccines remained constant (DTP1, DTP3, IPV1, MCV1, MCV2 and ROTAC).</a:t>
            </a:r>
          </a:p>
        </p:txBody>
      </p:sp>
      <p:sp>
        <p:nvSpPr>
          <p:cNvPr id="3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States had its lowest coverage in ROTAC (77%), while most other routine vaccines clustered around 92-98%; 3 antigens increased since 2019, and 6 antigens remained constant since 2024.</a:t>
            </a:r>
          </a:p>
        </p:txBody>
      </p:sp>
      <p:grpSp xmlns:pic="http://schemas.openxmlformats.org/drawingml/2006/picture">
        <p:nvGrpSpPr>
          <p:cNvPr id="327" name=""/>
          <p:cNvGrpSpPr/>
          <p:nvPr/>
        </p:nvGrpSpPr>
        <p:grpSpPr>
          <a:xfrm>
            <a:off x="292608" y="1097280"/>
            <a:ext cx="8595360" cy="28575"/>
            <a:chOff x="292608" y="1097280"/>
            <a:chExt cx="8595360" cy="28575"/>
          </a:xfrm>
        </p:grpSpPr>
        <p:sp>
          <p:nvSpPr>
            <p:cNvPr id="32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73148"/>
              <a:ext cx="6518190" cy="142348"/>
            </a:xfrm>
            <a:custGeom>
              <a:avLst/>
              <a:pathLst>
                <a:path w="6518190" h="142348">
                  <a:moveTo>
                    <a:pt x="0" y="94899"/>
                  </a:moveTo>
                  <a:lnTo>
                    <a:pt x="260727" y="94899"/>
                  </a:lnTo>
                  <a:lnTo>
                    <a:pt x="521455" y="94899"/>
                  </a:lnTo>
                  <a:lnTo>
                    <a:pt x="782182" y="0"/>
                  </a:lnTo>
                  <a:lnTo>
                    <a:pt x="1042910" y="0"/>
                  </a:lnTo>
                  <a:lnTo>
                    <a:pt x="1303638" y="0"/>
                  </a:lnTo>
                  <a:lnTo>
                    <a:pt x="1564365" y="0"/>
                  </a:lnTo>
                  <a:lnTo>
                    <a:pt x="1825093" y="0"/>
                  </a:lnTo>
                  <a:lnTo>
                    <a:pt x="2085820" y="0"/>
                  </a:lnTo>
                  <a:lnTo>
                    <a:pt x="2346548" y="47449"/>
                  </a:lnTo>
                  <a:lnTo>
                    <a:pt x="2607276" y="47449"/>
                  </a:lnTo>
                  <a:lnTo>
                    <a:pt x="2868003" y="0"/>
                  </a:lnTo>
                  <a:lnTo>
                    <a:pt x="3128731" y="94899"/>
                  </a:lnTo>
                  <a:lnTo>
                    <a:pt x="3389458" y="94899"/>
                  </a:lnTo>
                  <a:lnTo>
                    <a:pt x="3650186" y="47449"/>
                  </a:lnTo>
                  <a:lnTo>
                    <a:pt x="3910914" y="47449"/>
                  </a:lnTo>
                  <a:lnTo>
                    <a:pt x="4171641" y="47449"/>
                  </a:lnTo>
                  <a:lnTo>
                    <a:pt x="4432369" y="94899"/>
                  </a:lnTo>
                  <a:lnTo>
                    <a:pt x="4693096" y="94899"/>
                  </a:lnTo>
                  <a:lnTo>
                    <a:pt x="4953824" y="94899"/>
                  </a:lnTo>
                  <a:lnTo>
                    <a:pt x="5214552" y="142348"/>
                  </a:lnTo>
                  <a:lnTo>
                    <a:pt x="5475279" y="94899"/>
                  </a:lnTo>
                  <a:lnTo>
                    <a:pt x="5736007" y="94899"/>
                  </a:lnTo>
                  <a:lnTo>
                    <a:pt x="5996734" y="94899"/>
                  </a:lnTo>
                  <a:lnTo>
                    <a:pt x="6257462" y="94899"/>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1135255" y="1168047"/>
              <a:ext cx="6518190" cy="284697"/>
            </a:xfrm>
            <a:custGeom>
              <a:avLst/>
              <a:pathLst>
                <a:path w="6518190" h="284697">
                  <a:moveTo>
                    <a:pt x="0" y="189798"/>
                  </a:moveTo>
                  <a:lnTo>
                    <a:pt x="260727" y="237248"/>
                  </a:lnTo>
                  <a:lnTo>
                    <a:pt x="521455" y="284697"/>
                  </a:lnTo>
                  <a:lnTo>
                    <a:pt x="782182" y="94899"/>
                  </a:lnTo>
                  <a:lnTo>
                    <a:pt x="1042910" y="94899"/>
                  </a:lnTo>
                  <a:lnTo>
                    <a:pt x="1303638" y="47449"/>
                  </a:lnTo>
                  <a:lnTo>
                    <a:pt x="1564365" y="47449"/>
                  </a:lnTo>
                  <a:lnTo>
                    <a:pt x="1825093" y="47449"/>
                  </a:lnTo>
                  <a:lnTo>
                    <a:pt x="2085820" y="0"/>
                  </a:lnTo>
                  <a:lnTo>
                    <a:pt x="2346548" y="94899"/>
                  </a:lnTo>
                  <a:lnTo>
                    <a:pt x="2607276" y="94899"/>
                  </a:lnTo>
                  <a:lnTo>
                    <a:pt x="2868003" y="142348"/>
                  </a:lnTo>
                  <a:lnTo>
                    <a:pt x="3128731" y="189798"/>
                  </a:lnTo>
                  <a:lnTo>
                    <a:pt x="3389458" y="142348"/>
                  </a:lnTo>
                  <a:lnTo>
                    <a:pt x="3650186" y="94899"/>
                  </a:lnTo>
                  <a:lnTo>
                    <a:pt x="3910914" y="94899"/>
                  </a:lnTo>
                  <a:lnTo>
                    <a:pt x="4171641" y="47449"/>
                  </a:lnTo>
                  <a:lnTo>
                    <a:pt x="4432369" y="142348"/>
                  </a:lnTo>
                  <a:lnTo>
                    <a:pt x="4693096" y="142348"/>
                  </a:lnTo>
                  <a:lnTo>
                    <a:pt x="4953824" y="142348"/>
                  </a:lnTo>
                  <a:lnTo>
                    <a:pt x="5214552" y="142348"/>
                  </a:lnTo>
                  <a:lnTo>
                    <a:pt x="5475279" y="94899"/>
                  </a:lnTo>
                  <a:lnTo>
                    <a:pt x="5736007" y="47449"/>
                  </a:lnTo>
                  <a:lnTo>
                    <a:pt x="5996734" y="47449"/>
                  </a:lnTo>
                  <a:lnTo>
                    <a:pt x="6257462" y="47449"/>
                  </a:lnTo>
                  <a:lnTo>
                    <a:pt x="6518190" y="47449"/>
                  </a:lnTo>
                </a:path>
              </a:pathLst>
            </a:custGeom>
            <a:ln w="27101" cap="flat">
              <a:solidFill>
                <a:srgbClr val="80BD41">
                  <a:alpha val="100000"/>
                </a:srgbClr>
              </a:solidFill>
              <a:prstDash val="solid"/>
              <a:round/>
            </a:ln>
          </p:spPr>
          <p:txBody>
            <a:bodyPr/>
            <a:lstStyle/>
            <a:p/>
          </p:txBody>
        </p:sp>
        <p:sp>
          <p:nvSpPr>
            <p:cNvPr id="40" name="pl40"/>
            <p:cNvSpPr/>
            <p:nvPr/>
          </p:nvSpPr>
          <p:spPr>
            <a:xfrm>
              <a:off x="1135255" y="1168047"/>
              <a:ext cx="6518190" cy="474496"/>
            </a:xfrm>
            <a:custGeom>
              <a:avLst/>
              <a:pathLst>
                <a:path w="6518190" h="474496">
                  <a:moveTo>
                    <a:pt x="0" y="47449"/>
                  </a:moveTo>
                  <a:lnTo>
                    <a:pt x="260727" y="47449"/>
                  </a:lnTo>
                  <a:lnTo>
                    <a:pt x="521455" y="47449"/>
                  </a:lnTo>
                  <a:lnTo>
                    <a:pt x="782182" y="0"/>
                  </a:lnTo>
                  <a:lnTo>
                    <a:pt x="1042910" y="0"/>
                  </a:lnTo>
                  <a:lnTo>
                    <a:pt x="1303638" y="0"/>
                  </a:lnTo>
                  <a:lnTo>
                    <a:pt x="1564365" y="47449"/>
                  </a:lnTo>
                  <a:lnTo>
                    <a:pt x="1825093" y="47449"/>
                  </a:lnTo>
                  <a:lnTo>
                    <a:pt x="2085820" y="142348"/>
                  </a:lnTo>
                  <a:lnTo>
                    <a:pt x="2346548" y="474496"/>
                  </a:lnTo>
                  <a:lnTo>
                    <a:pt x="2607276" y="189798"/>
                  </a:lnTo>
                  <a:lnTo>
                    <a:pt x="2868003" y="0"/>
                  </a:lnTo>
                  <a:lnTo>
                    <a:pt x="3128731" y="47449"/>
                  </a:lnTo>
                  <a:lnTo>
                    <a:pt x="3389458" y="47449"/>
                  </a:lnTo>
                  <a:lnTo>
                    <a:pt x="3650186" y="47449"/>
                  </a:lnTo>
                  <a:lnTo>
                    <a:pt x="3910914" y="47449"/>
                  </a:lnTo>
                  <a:lnTo>
                    <a:pt x="4171641" y="47449"/>
                  </a:lnTo>
                  <a:lnTo>
                    <a:pt x="4432369" y="94899"/>
                  </a:lnTo>
                  <a:lnTo>
                    <a:pt x="4693096" y="94899"/>
                  </a:lnTo>
                  <a:lnTo>
                    <a:pt x="4953824" y="142348"/>
                  </a:lnTo>
                  <a:lnTo>
                    <a:pt x="5214552" y="142348"/>
                  </a:lnTo>
                  <a:lnTo>
                    <a:pt x="5475279" y="142348"/>
                  </a:lnTo>
                  <a:lnTo>
                    <a:pt x="5736007" y="94899"/>
                  </a:lnTo>
                  <a:lnTo>
                    <a:pt x="5996734" y="94899"/>
                  </a:lnTo>
                  <a:lnTo>
                    <a:pt x="6257462" y="94899"/>
                  </a:lnTo>
                  <a:lnTo>
                    <a:pt x="6518190" y="94899"/>
                  </a:lnTo>
                </a:path>
              </a:pathLst>
            </a:custGeom>
            <a:ln w="27101" cap="flat">
              <a:solidFill>
                <a:srgbClr val="EE00EE">
                  <a:alpha val="100000"/>
                </a:srgbClr>
              </a:solidFill>
              <a:prstDash val="solid"/>
              <a:round/>
            </a:ln>
          </p:spPr>
          <p:txBody>
            <a:bodyPr/>
            <a:lstStyle/>
            <a:p/>
          </p:txBody>
        </p:sp>
        <p:sp>
          <p:nvSpPr>
            <p:cNvPr id="41" name="pl41"/>
            <p:cNvSpPr/>
            <p:nvPr/>
          </p:nvSpPr>
          <p:spPr>
            <a:xfrm>
              <a:off x="3742531" y="3160930"/>
              <a:ext cx="3910914" cy="1518387"/>
            </a:xfrm>
            <a:custGeom>
              <a:avLst/>
              <a:pathLst>
                <a:path w="3910914" h="1518387">
                  <a:moveTo>
                    <a:pt x="0" y="1376038"/>
                  </a:moveTo>
                  <a:lnTo>
                    <a:pt x="260727" y="1376038"/>
                  </a:lnTo>
                  <a:lnTo>
                    <a:pt x="521455" y="1518387"/>
                  </a:lnTo>
                  <a:lnTo>
                    <a:pt x="782182" y="1233689"/>
                  </a:lnTo>
                  <a:lnTo>
                    <a:pt x="1042910" y="1233689"/>
                  </a:lnTo>
                  <a:lnTo>
                    <a:pt x="1303638" y="1043891"/>
                  </a:lnTo>
                  <a:lnTo>
                    <a:pt x="1564365" y="759193"/>
                  </a:lnTo>
                  <a:lnTo>
                    <a:pt x="1825093" y="379596"/>
                  </a:lnTo>
                  <a:lnTo>
                    <a:pt x="2085820" y="616844"/>
                  </a:lnTo>
                  <a:lnTo>
                    <a:pt x="2346548" y="142348"/>
                  </a:lnTo>
                  <a:lnTo>
                    <a:pt x="2607276" y="189798"/>
                  </a:lnTo>
                  <a:lnTo>
                    <a:pt x="2868003" y="94899"/>
                  </a:lnTo>
                  <a:lnTo>
                    <a:pt x="3128731" y="0"/>
                  </a:lnTo>
                  <a:lnTo>
                    <a:pt x="3389458" y="0"/>
                  </a:lnTo>
                  <a:lnTo>
                    <a:pt x="3650186" y="47449"/>
                  </a:lnTo>
                  <a:lnTo>
                    <a:pt x="3910914" y="47449"/>
                  </a:lnTo>
                </a:path>
              </a:pathLst>
            </a:custGeom>
            <a:ln w="27101" cap="flat">
              <a:solidFill>
                <a:srgbClr val="6A3D9A">
                  <a:alpha val="100000"/>
                </a:srgbClr>
              </a:solidFill>
              <a:prstDash val="solid"/>
              <a:round/>
            </a:ln>
          </p:spPr>
          <p:txBody>
            <a:bodyPr/>
            <a:lstStyle/>
            <a:p/>
          </p:txBody>
        </p:sp>
        <p:sp>
          <p:nvSpPr>
            <p:cNvPr id="42" name="pl42"/>
            <p:cNvSpPr/>
            <p:nvPr/>
          </p:nvSpPr>
          <p:spPr>
            <a:xfrm>
              <a:off x="5046169" y="1025698"/>
              <a:ext cx="2607276" cy="47449"/>
            </a:xfrm>
            <a:custGeom>
              <a:avLst/>
              <a:pathLst>
                <a:path w="2607276" h="47449">
                  <a:moveTo>
                    <a:pt x="0" y="0"/>
                  </a:moveTo>
                  <a:lnTo>
                    <a:pt x="260727" y="0"/>
                  </a:lnTo>
                  <a:lnTo>
                    <a:pt x="521455" y="0"/>
                  </a:lnTo>
                  <a:lnTo>
                    <a:pt x="782182" y="47449"/>
                  </a:lnTo>
                  <a:lnTo>
                    <a:pt x="1042910" y="0"/>
                  </a:lnTo>
                  <a:lnTo>
                    <a:pt x="1303638" y="47449"/>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215496"/>
              <a:ext cx="1042910" cy="0"/>
            </a:xfrm>
            <a:custGeom>
              <a:avLst/>
              <a:pathLst>
                <a:path w="1042910" h="0">
                  <a:moveTo>
                    <a:pt x="0" y="0"/>
                  </a:moveTo>
                  <a:lnTo>
                    <a:pt x="260727" y="0"/>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215496"/>
              <a:ext cx="6518190" cy="142348"/>
            </a:xfrm>
            <a:custGeom>
              <a:avLst/>
              <a:pathLst>
                <a:path w="6518190" h="142348">
                  <a:moveTo>
                    <a:pt x="0" y="94899"/>
                  </a:moveTo>
                  <a:lnTo>
                    <a:pt x="260727" y="94899"/>
                  </a:lnTo>
                  <a:lnTo>
                    <a:pt x="521455" y="94899"/>
                  </a:lnTo>
                  <a:lnTo>
                    <a:pt x="782182" y="0"/>
                  </a:lnTo>
                  <a:lnTo>
                    <a:pt x="1042910" y="0"/>
                  </a:lnTo>
                  <a:lnTo>
                    <a:pt x="1303638" y="47449"/>
                  </a:lnTo>
                  <a:lnTo>
                    <a:pt x="1564365" y="47449"/>
                  </a:lnTo>
                  <a:lnTo>
                    <a:pt x="1825093" y="47449"/>
                  </a:lnTo>
                  <a:lnTo>
                    <a:pt x="2085820" y="47449"/>
                  </a:lnTo>
                  <a:lnTo>
                    <a:pt x="2346548" y="142348"/>
                  </a:lnTo>
                  <a:lnTo>
                    <a:pt x="2607276" y="47449"/>
                  </a:lnTo>
                  <a:lnTo>
                    <a:pt x="2868003" y="47449"/>
                  </a:lnTo>
                  <a:lnTo>
                    <a:pt x="3128731" y="94899"/>
                  </a:lnTo>
                  <a:lnTo>
                    <a:pt x="3389458" y="47449"/>
                  </a:lnTo>
                  <a:lnTo>
                    <a:pt x="3650186" y="47449"/>
                  </a:lnTo>
                  <a:lnTo>
                    <a:pt x="3910914" y="47449"/>
                  </a:lnTo>
                  <a:lnTo>
                    <a:pt x="4171641" y="47449"/>
                  </a:lnTo>
                  <a:lnTo>
                    <a:pt x="4432369" y="94899"/>
                  </a:lnTo>
                  <a:lnTo>
                    <a:pt x="4693096" y="47449"/>
                  </a:lnTo>
                  <a:lnTo>
                    <a:pt x="4953824" y="142348"/>
                  </a:lnTo>
                  <a:lnTo>
                    <a:pt x="5214552" y="94899"/>
                  </a:lnTo>
                  <a:lnTo>
                    <a:pt x="5475279" y="47449"/>
                  </a:lnTo>
                  <a:lnTo>
                    <a:pt x="5736007" y="47449"/>
                  </a:lnTo>
                  <a:lnTo>
                    <a:pt x="5996734" y="47449"/>
                  </a:lnTo>
                  <a:lnTo>
                    <a:pt x="6257462" y="47449"/>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1135255" y="1120597"/>
              <a:ext cx="6518190" cy="474496"/>
            </a:xfrm>
            <a:custGeom>
              <a:avLst/>
              <a:pathLst>
                <a:path w="6518190" h="474496">
                  <a:moveTo>
                    <a:pt x="0" y="474496"/>
                  </a:moveTo>
                  <a:lnTo>
                    <a:pt x="260727" y="427046"/>
                  </a:lnTo>
                  <a:lnTo>
                    <a:pt x="521455" y="427046"/>
                  </a:lnTo>
                  <a:lnTo>
                    <a:pt x="782182" y="427046"/>
                  </a:lnTo>
                  <a:lnTo>
                    <a:pt x="1042910" y="427046"/>
                  </a:lnTo>
                  <a:lnTo>
                    <a:pt x="1303638" y="427046"/>
                  </a:lnTo>
                  <a:lnTo>
                    <a:pt x="1564365" y="427046"/>
                  </a:lnTo>
                  <a:lnTo>
                    <a:pt x="1825093" y="427046"/>
                  </a:lnTo>
                  <a:lnTo>
                    <a:pt x="2085820" y="379596"/>
                  </a:lnTo>
                  <a:lnTo>
                    <a:pt x="2346548" y="332147"/>
                  </a:lnTo>
                  <a:lnTo>
                    <a:pt x="2607276" y="284697"/>
                  </a:lnTo>
                  <a:lnTo>
                    <a:pt x="2868003" y="237248"/>
                  </a:lnTo>
                  <a:lnTo>
                    <a:pt x="3128731" y="189798"/>
                  </a:lnTo>
                  <a:lnTo>
                    <a:pt x="3389458" y="189798"/>
                  </a:lnTo>
                  <a:lnTo>
                    <a:pt x="3650186" y="142348"/>
                  </a:lnTo>
                  <a:lnTo>
                    <a:pt x="3910914" y="94899"/>
                  </a:lnTo>
                  <a:lnTo>
                    <a:pt x="4171641" y="47449"/>
                  </a:lnTo>
                  <a:lnTo>
                    <a:pt x="4432369" y="47449"/>
                  </a:lnTo>
                  <a:lnTo>
                    <a:pt x="4693096" y="47449"/>
                  </a:lnTo>
                  <a:lnTo>
                    <a:pt x="4953824" y="0"/>
                  </a:lnTo>
                  <a:lnTo>
                    <a:pt x="5214552" y="0"/>
                  </a:lnTo>
                  <a:lnTo>
                    <a:pt x="5475279" y="0"/>
                  </a:lnTo>
                  <a:lnTo>
                    <a:pt x="5736007" y="0"/>
                  </a:lnTo>
                  <a:lnTo>
                    <a:pt x="5996734" y="0"/>
                  </a:lnTo>
                  <a:lnTo>
                    <a:pt x="6257462" y="0"/>
                  </a:lnTo>
                  <a:lnTo>
                    <a:pt x="6518190" y="0"/>
                  </a:lnTo>
                </a:path>
              </a:pathLst>
            </a:custGeom>
            <a:ln w="27101" cap="flat">
              <a:solidFill>
                <a:srgbClr val="008B00">
                  <a:alpha val="100000"/>
                </a:srgbClr>
              </a:solidFill>
              <a:prstDash val="solid"/>
              <a:round/>
            </a:ln>
          </p:spPr>
          <p:txBody>
            <a:bodyPr/>
            <a:lstStyle/>
            <a:p/>
          </p:txBody>
        </p:sp>
        <p:sp>
          <p:nvSpPr>
            <p:cNvPr id="46" name="pl46"/>
            <p:cNvSpPr/>
            <p:nvPr/>
          </p:nvSpPr>
          <p:spPr>
            <a:xfrm>
              <a:off x="3221076" y="1168047"/>
              <a:ext cx="4432369" cy="569395"/>
            </a:xfrm>
            <a:custGeom>
              <a:avLst/>
              <a:pathLst>
                <a:path w="4432369" h="569395">
                  <a:moveTo>
                    <a:pt x="0" y="47449"/>
                  </a:moveTo>
                  <a:lnTo>
                    <a:pt x="260727" y="47449"/>
                  </a:lnTo>
                  <a:lnTo>
                    <a:pt x="521455" y="47449"/>
                  </a:lnTo>
                  <a:lnTo>
                    <a:pt x="782182" y="0"/>
                  </a:lnTo>
                  <a:lnTo>
                    <a:pt x="1042910" y="94899"/>
                  </a:lnTo>
                  <a:lnTo>
                    <a:pt x="1303638" y="94899"/>
                  </a:lnTo>
                  <a:lnTo>
                    <a:pt x="1564365" y="47449"/>
                  </a:lnTo>
                  <a:lnTo>
                    <a:pt x="1825093" y="47449"/>
                  </a:lnTo>
                  <a:lnTo>
                    <a:pt x="2085820" y="47449"/>
                  </a:lnTo>
                  <a:lnTo>
                    <a:pt x="2346548" y="94899"/>
                  </a:lnTo>
                  <a:lnTo>
                    <a:pt x="2607276" y="94899"/>
                  </a:lnTo>
                  <a:lnTo>
                    <a:pt x="2868003" y="94899"/>
                  </a:lnTo>
                  <a:lnTo>
                    <a:pt x="3128731" y="569395"/>
                  </a:lnTo>
                  <a:lnTo>
                    <a:pt x="3389458" y="569395"/>
                  </a:lnTo>
                  <a:lnTo>
                    <a:pt x="3650186" y="474496"/>
                  </a:lnTo>
                  <a:lnTo>
                    <a:pt x="3910914" y="474496"/>
                  </a:lnTo>
                  <a:lnTo>
                    <a:pt x="4171641" y="474496"/>
                  </a:lnTo>
                  <a:lnTo>
                    <a:pt x="4432369" y="474496"/>
                  </a:lnTo>
                </a:path>
              </a:pathLst>
            </a:custGeom>
            <a:ln w="27101" cap="flat">
              <a:solidFill>
                <a:srgbClr val="9A32CD">
                  <a:alpha val="100000"/>
                </a:srgbClr>
              </a:solidFill>
              <a:prstDash val="solid"/>
              <a:round/>
            </a:ln>
          </p:spPr>
          <p:txBody>
            <a:bodyPr/>
            <a:lstStyle/>
            <a:p/>
          </p:txBody>
        </p:sp>
        <p:sp>
          <p:nvSpPr>
            <p:cNvPr id="47" name="pl47"/>
            <p:cNvSpPr/>
            <p:nvPr/>
          </p:nvSpPr>
          <p:spPr>
            <a:xfrm>
              <a:off x="3481803" y="1974690"/>
              <a:ext cx="4171641" cy="1565837"/>
            </a:xfrm>
            <a:custGeom>
              <a:avLst/>
              <a:pathLst>
                <a:path w="4171641" h="1565837">
                  <a:moveTo>
                    <a:pt x="0" y="1565837"/>
                  </a:moveTo>
                  <a:lnTo>
                    <a:pt x="260727" y="854093"/>
                  </a:lnTo>
                  <a:lnTo>
                    <a:pt x="521455" y="474496"/>
                  </a:lnTo>
                  <a:lnTo>
                    <a:pt x="782182" y="379596"/>
                  </a:lnTo>
                  <a:lnTo>
                    <a:pt x="1042910" y="189798"/>
                  </a:lnTo>
                  <a:lnTo>
                    <a:pt x="1303638" y="237248"/>
                  </a:lnTo>
                  <a:lnTo>
                    <a:pt x="1564365" y="237248"/>
                  </a:lnTo>
                  <a:lnTo>
                    <a:pt x="1825093" y="189798"/>
                  </a:lnTo>
                  <a:lnTo>
                    <a:pt x="2085820" y="142348"/>
                  </a:lnTo>
                  <a:lnTo>
                    <a:pt x="2346548" y="189798"/>
                  </a:lnTo>
                  <a:lnTo>
                    <a:pt x="2607276" y="142348"/>
                  </a:lnTo>
                  <a:lnTo>
                    <a:pt x="2868003" y="94899"/>
                  </a:lnTo>
                  <a:lnTo>
                    <a:pt x="3128731" y="47449"/>
                  </a:lnTo>
                  <a:lnTo>
                    <a:pt x="3389458" y="0"/>
                  </a:lnTo>
                  <a:lnTo>
                    <a:pt x="3650186" y="0"/>
                  </a:lnTo>
                  <a:lnTo>
                    <a:pt x="3910914" y="0"/>
                  </a:lnTo>
                  <a:lnTo>
                    <a:pt x="4171641" y="0"/>
                  </a:lnTo>
                </a:path>
              </a:pathLst>
            </a:custGeom>
            <a:ln w="27101" cap="flat">
              <a:solidFill>
                <a:srgbClr val="836FFF">
                  <a:alpha val="100000"/>
                </a:srgbClr>
              </a:solidFill>
              <a:prstDash val="solid"/>
              <a:round/>
            </a:ln>
          </p:spPr>
          <p:txBody>
            <a:bodyPr/>
            <a:lstStyle/>
            <a:p/>
          </p:txBody>
        </p:sp>
        <p:sp>
          <p:nvSpPr>
            <p:cNvPr id="48" name="pl48"/>
            <p:cNvSpPr/>
            <p:nvPr/>
          </p:nvSpPr>
          <p:spPr>
            <a:xfrm>
              <a:off x="1135255" y="1215496"/>
              <a:ext cx="6518190" cy="142348"/>
            </a:xfrm>
            <a:custGeom>
              <a:avLst/>
              <a:pathLst>
                <a:path w="6518190" h="142348">
                  <a:moveTo>
                    <a:pt x="0" y="94899"/>
                  </a:moveTo>
                  <a:lnTo>
                    <a:pt x="260727" y="94899"/>
                  </a:lnTo>
                  <a:lnTo>
                    <a:pt x="521455" y="94899"/>
                  </a:lnTo>
                  <a:lnTo>
                    <a:pt x="782182" y="0"/>
                  </a:lnTo>
                  <a:lnTo>
                    <a:pt x="1042910" y="0"/>
                  </a:lnTo>
                  <a:lnTo>
                    <a:pt x="1303638" y="47449"/>
                  </a:lnTo>
                  <a:lnTo>
                    <a:pt x="1564365" y="47449"/>
                  </a:lnTo>
                  <a:lnTo>
                    <a:pt x="1825093" y="47449"/>
                  </a:lnTo>
                  <a:lnTo>
                    <a:pt x="2085820" y="47449"/>
                  </a:lnTo>
                  <a:lnTo>
                    <a:pt x="2346548" y="142348"/>
                  </a:lnTo>
                  <a:lnTo>
                    <a:pt x="2607276" y="47449"/>
                  </a:lnTo>
                  <a:lnTo>
                    <a:pt x="2868003" y="47449"/>
                  </a:lnTo>
                  <a:lnTo>
                    <a:pt x="3128731" y="94899"/>
                  </a:lnTo>
                  <a:lnTo>
                    <a:pt x="3389458" y="47449"/>
                  </a:lnTo>
                  <a:lnTo>
                    <a:pt x="3650186" y="47449"/>
                  </a:lnTo>
                  <a:lnTo>
                    <a:pt x="3910914" y="47449"/>
                  </a:lnTo>
                  <a:lnTo>
                    <a:pt x="4171641" y="47449"/>
                  </a:lnTo>
                  <a:lnTo>
                    <a:pt x="4432369" y="94899"/>
                  </a:lnTo>
                  <a:lnTo>
                    <a:pt x="4693096" y="47449"/>
                  </a:lnTo>
                  <a:lnTo>
                    <a:pt x="4953824" y="142348"/>
                  </a:lnTo>
                  <a:lnTo>
                    <a:pt x="5214552" y="94899"/>
                  </a:lnTo>
                  <a:lnTo>
                    <a:pt x="5475279" y="47449"/>
                  </a:lnTo>
                  <a:lnTo>
                    <a:pt x="5736007" y="47449"/>
                  </a:lnTo>
                  <a:lnTo>
                    <a:pt x="5996734" y="47449"/>
                  </a:lnTo>
                  <a:lnTo>
                    <a:pt x="6257462" y="47449"/>
                  </a:lnTo>
                  <a:lnTo>
                    <a:pt x="6518190" y="47449"/>
                  </a:lnTo>
                </a:path>
              </a:pathLst>
            </a:custGeom>
            <a:ln w="27101" cap="flat">
              <a:solidFill>
                <a:srgbClr val="FB9A99">
                  <a:alpha val="100000"/>
                </a:srgbClr>
              </a:solidFill>
              <a:prstDash val="solid"/>
              <a:round/>
            </a:ln>
          </p:spPr>
          <p:txBody>
            <a:bodyPr/>
            <a:lstStyle/>
            <a:p/>
          </p:txBody>
        </p:sp>
        <p:sp>
          <p:nvSpPr>
            <p:cNvPr id="49" name="pl49"/>
            <p:cNvSpPr/>
            <p:nvPr/>
          </p:nvSpPr>
          <p:spPr>
            <a:xfrm>
              <a:off x="7669689" y="785002"/>
              <a:ext cx="755337" cy="235628"/>
            </a:xfrm>
            <a:custGeom>
              <a:avLst/>
              <a:pathLst>
                <a:path w="755337" h="235628">
                  <a:moveTo>
                    <a:pt x="755337" y="0"/>
                  </a:moveTo>
                  <a:lnTo>
                    <a:pt x="0" y="235628"/>
                  </a:lnTo>
                </a:path>
              </a:pathLst>
            </a:custGeom>
          </p:spPr>
          <p:txBody>
            <a:bodyPr/>
            <a:lstStyle/>
            <a:p/>
          </p:txBody>
        </p:sp>
        <p:sp>
          <p:nvSpPr>
            <p:cNvPr id="50" name="pl50"/>
            <p:cNvSpPr/>
            <p:nvPr/>
          </p:nvSpPr>
          <p:spPr>
            <a:xfrm>
              <a:off x="7671316" y="1043399"/>
              <a:ext cx="687545" cy="75242"/>
            </a:xfrm>
            <a:custGeom>
              <a:avLst/>
              <a:pathLst>
                <a:path w="687545" h="75242">
                  <a:moveTo>
                    <a:pt x="687545" y="0"/>
                  </a:moveTo>
                  <a:lnTo>
                    <a:pt x="0" y="75242"/>
                  </a:lnTo>
                </a:path>
              </a:pathLst>
            </a:custGeom>
          </p:spPr>
          <p:txBody>
            <a:bodyPr/>
            <a:lstStyle/>
            <a:p/>
          </p:txBody>
        </p:sp>
        <p:sp>
          <p:nvSpPr>
            <p:cNvPr id="51" name="pl51"/>
            <p:cNvSpPr/>
            <p:nvPr/>
          </p:nvSpPr>
          <p:spPr>
            <a:xfrm>
              <a:off x="7670884" y="1171181"/>
              <a:ext cx="712060" cy="127978"/>
            </a:xfrm>
            <a:custGeom>
              <a:avLst/>
              <a:pathLst>
                <a:path w="712060" h="127978">
                  <a:moveTo>
                    <a:pt x="712060" y="127978"/>
                  </a:moveTo>
                  <a:lnTo>
                    <a:pt x="0" y="0"/>
                  </a:lnTo>
                </a:path>
              </a:pathLst>
            </a:custGeom>
          </p:spPr>
          <p:txBody>
            <a:bodyPr/>
            <a:lstStyle/>
            <a:p/>
          </p:txBody>
        </p:sp>
        <p:sp>
          <p:nvSpPr>
            <p:cNvPr id="52" name="pl52"/>
            <p:cNvSpPr/>
            <p:nvPr/>
          </p:nvSpPr>
          <p:spPr>
            <a:xfrm>
              <a:off x="7667608" y="1222610"/>
              <a:ext cx="660975" cy="331958"/>
            </a:xfrm>
            <a:custGeom>
              <a:avLst/>
              <a:pathLst>
                <a:path w="660975" h="331958">
                  <a:moveTo>
                    <a:pt x="660975" y="331958"/>
                  </a:moveTo>
                  <a:lnTo>
                    <a:pt x="0" y="0"/>
                  </a:lnTo>
                </a:path>
              </a:pathLst>
            </a:custGeom>
          </p:spPr>
          <p:txBody>
            <a:bodyPr/>
            <a:lstStyle/>
            <a:p/>
          </p:txBody>
        </p:sp>
        <p:sp>
          <p:nvSpPr>
            <p:cNvPr id="53" name="pl53"/>
            <p:cNvSpPr/>
            <p:nvPr/>
          </p:nvSpPr>
          <p:spPr>
            <a:xfrm>
              <a:off x="7664690" y="1224429"/>
              <a:ext cx="742338" cy="589678"/>
            </a:xfrm>
            <a:custGeom>
              <a:avLst/>
              <a:pathLst>
                <a:path w="742338" h="589678">
                  <a:moveTo>
                    <a:pt x="742338" y="589678"/>
                  </a:moveTo>
                  <a:lnTo>
                    <a:pt x="0" y="0"/>
                  </a:lnTo>
                </a:path>
              </a:pathLst>
            </a:custGeom>
          </p:spPr>
          <p:txBody>
            <a:bodyPr/>
            <a:lstStyle/>
            <a:p/>
          </p:txBody>
        </p:sp>
        <p:sp>
          <p:nvSpPr>
            <p:cNvPr id="54" name="pl54"/>
            <p:cNvSpPr/>
            <p:nvPr/>
          </p:nvSpPr>
          <p:spPr>
            <a:xfrm>
              <a:off x="7662836" y="1272686"/>
              <a:ext cx="774259" cy="803061"/>
            </a:xfrm>
            <a:custGeom>
              <a:avLst/>
              <a:pathLst>
                <a:path w="774259" h="803061">
                  <a:moveTo>
                    <a:pt x="774259" y="803061"/>
                  </a:moveTo>
                  <a:lnTo>
                    <a:pt x="0" y="0"/>
                  </a:lnTo>
                </a:path>
              </a:pathLst>
            </a:custGeom>
          </p:spPr>
          <p:txBody>
            <a:bodyPr/>
            <a:lstStyle/>
            <a:p/>
          </p:txBody>
        </p:sp>
        <p:sp>
          <p:nvSpPr>
            <p:cNvPr id="55" name="pl55"/>
            <p:cNvSpPr/>
            <p:nvPr/>
          </p:nvSpPr>
          <p:spPr>
            <a:xfrm>
              <a:off x="7659120" y="1273759"/>
              <a:ext cx="699741" cy="1333304"/>
            </a:xfrm>
            <a:custGeom>
              <a:avLst/>
              <a:pathLst>
                <a:path w="699741" h="1333304">
                  <a:moveTo>
                    <a:pt x="699741" y="1333304"/>
                  </a:moveTo>
                  <a:lnTo>
                    <a:pt x="0" y="0"/>
                  </a:lnTo>
                </a:path>
              </a:pathLst>
            </a:custGeom>
          </p:spPr>
          <p:txBody>
            <a:bodyPr/>
            <a:lstStyle/>
            <a:p/>
          </p:txBody>
        </p:sp>
        <p:sp>
          <p:nvSpPr>
            <p:cNvPr id="56" name="pl56"/>
            <p:cNvSpPr/>
            <p:nvPr/>
          </p:nvSpPr>
          <p:spPr>
            <a:xfrm>
              <a:off x="7659792" y="1273610"/>
              <a:ext cx="632639" cy="1062963"/>
            </a:xfrm>
            <a:custGeom>
              <a:avLst/>
              <a:pathLst>
                <a:path w="632639" h="1062963">
                  <a:moveTo>
                    <a:pt x="632639" y="1062963"/>
                  </a:moveTo>
                  <a:lnTo>
                    <a:pt x="0" y="0"/>
                  </a:lnTo>
                </a:path>
              </a:pathLst>
            </a:custGeom>
          </p:spPr>
          <p:txBody>
            <a:bodyPr/>
            <a:lstStyle/>
            <a:p/>
          </p:txBody>
        </p:sp>
        <p:sp>
          <p:nvSpPr>
            <p:cNvPr id="57" name="pl57"/>
            <p:cNvSpPr/>
            <p:nvPr/>
          </p:nvSpPr>
          <p:spPr>
            <a:xfrm>
              <a:off x="7659778" y="1653211"/>
              <a:ext cx="723167" cy="1218116"/>
            </a:xfrm>
            <a:custGeom>
              <a:avLst/>
              <a:pathLst>
                <a:path w="723167" h="1218116">
                  <a:moveTo>
                    <a:pt x="723167" y="1218116"/>
                  </a:moveTo>
                  <a:lnTo>
                    <a:pt x="0" y="0"/>
                  </a:lnTo>
                </a:path>
              </a:pathLst>
            </a:custGeom>
          </p:spPr>
          <p:txBody>
            <a:bodyPr/>
            <a:lstStyle/>
            <a:p/>
          </p:txBody>
        </p:sp>
        <p:sp>
          <p:nvSpPr>
            <p:cNvPr id="58" name="pl58"/>
            <p:cNvSpPr/>
            <p:nvPr/>
          </p:nvSpPr>
          <p:spPr>
            <a:xfrm>
              <a:off x="7659855" y="1985340"/>
              <a:ext cx="692918" cy="1151123"/>
            </a:xfrm>
            <a:custGeom>
              <a:avLst/>
              <a:pathLst>
                <a:path w="692918" h="1151123">
                  <a:moveTo>
                    <a:pt x="692918" y="1151123"/>
                  </a:moveTo>
                  <a:lnTo>
                    <a:pt x="0" y="0"/>
                  </a:lnTo>
                </a:path>
              </a:pathLst>
            </a:custGeom>
          </p:spPr>
          <p:txBody>
            <a:bodyPr/>
            <a:lstStyle/>
            <a:p/>
          </p:txBody>
        </p:sp>
        <p:sp>
          <p:nvSpPr>
            <p:cNvPr id="59" name="pl59"/>
            <p:cNvSpPr/>
            <p:nvPr/>
          </p:nvSpPr>
          <p:spPr>
            <a:xfrm>
              <a:off x="7670092" y="3212904"/>
              <a:ext cx="712853" cy="193728"/>
            </a:xfrm>
            <a:custGeom>
              <a:avLst/>
              <a:pathLst>
                <a:path w="712853" h="193728">
                  <a:moveTo>
                    <a:pt x="712853" y="193728"/>
                  </a:moveTo>
                  <a:lnTo>
                    <a:pt x="0" y="0"/>
                  </a:lnTo>
                </a:path>
              </a:pathLst>
            </a:custGeom>
          </p:spPr>
          <p:txBody>
            <a:bodyPr/>
            <a:lstStyle/>
            <a:p/>
          </p:txBody>
        </p:sp>
        <p:sp>
          <p:nvSpPr>
            <p:cNvPr id="60" name="pg60"/>
            <p:cNvSpPr/>
            <p:nvPr/>
          </p:nvSpPr>
          <p:spPr>
            <a:xfrm>
              <a:off x="8356446" y="69540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693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2" name="pg62"/>
            <p:cNvSpPr/>
            <p:nvPr/>
          </p:nvSpPr>
          <p:spPr>
            <a:xfrm>
              <a:off x="8290281" y="95767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3" name="tx63"/>
            <p:cNvSpPr/>
            <p:nvPr/>
          </p:nvSpPr>
          <p:spPr>
            <a:xfrm>
              <a:off x="8313141" y="99921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95%</a:t>
              </a:r>
            </a:p>
          </p:txBody>
        </p:sp>
        <p:sp>
          <p:nvSpPr>
            <p:cNvPr id="64" name="pg64"/>
            <p:cNvSpPr/>
            <p:nvPr/>
          </p:nvSpPr>
          <p:spPr>
            <a:xfrm>
              <a:off x="8314365" y="121757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125911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6" name="pg66"/>
            <p:cNvSpPr/>
            <p:nvPr/>
          </p:nvSpPr>
          <p:spPr>
            <a:xfrm>
              <a:off x="8260004" y="147764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150050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93%</a:t>
              </a:r>
            </a:p>
          </p:txBody>
        </p:sp>
        <p:sp>
          <p:nvSpPr>
            <p:cNvPr id="68" name="pg68"/>
            <p:cNvSpPr/>
            <p:nvPr/>
          </p:nvSpPr>
          <p:spPr>
            <a:xfrm>
              <a:off x="8338449" y="173670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177824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93%</a:t>
              </a:r>
            </a:p>
          </p:txBody>
        </p:sp>
        <p:sp>
          <p:nvSpPr>
            <p:cNvPr id="70" name="pg70"/>
            <p:cNvSpPr/>
            <p:nvPr/>
          </p:nvSpPr>
          <p:spPr>
            <a:xfrm>
              <a:off x="8368515" y="199754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203908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92%</a:t>
              </a:r>
            </a:p>
          </p:txBody>
        </p:sp>
        <p:sp>
          <p:nvSpPr>
            <p:cNvPr id="72" name="pg72"/>
            <p:cNvSpPr/>
            <p:nvPr/>
          </p:nvSpPr>
          <p:spPr>
            <a:xfrm>
              <a:off x="8290281" y="252730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56884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92%</a:t>
              </a:r>
            </a:p>
          </p:txBody>
        </p:sp>
        <p:sp>
          <p:nvSpPr>
            <p:cNvPr id="74" name="pg74"/>
            <p:cNvSpPr/>
            <p:nvPr/>
          </p:nvSpPr>
          <p:spPr>
            <a:xfrm>
              <a:off x="8223851" y="225784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229937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92%</a:t>
              </a:r>
            </a:p>
          </p:txBody>
        </p:sp>
        <p:sp>
          <p:nvSpPr>
            <p:cNvPr id="76" name="pg76"/>
            <p:cNvSpPr/>
            <p:nvPr/>
          </p:nvSpPr>
          <p:spPr>
            <a:xfrm>
              <a:off x="8314365" y="279187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283341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84%</a:t>
              </a:r>
            </a:p>
          </p:txBody>
        </p:sp>
        <p:sp>
          <p:nvSpPr>
            <p:cNvPr id="78" name="pg78"/>
            <p:cNvSpPr/>
            <p:nvPr/>
          </p:nvSpPr>
          <p:spPr>
            <a:xfrm>
              <a:off x="8284194" y="305728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09881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77%</a:t>
              </a:r>
            </a:p>
          </p:txBody>
        </p:sp>
        <p:sp>
          <p:nvSpPr>
            <p:cNvPr id="80" name="pg80"/>
            <p:cNvSpPr/>
            <p:nvPr/>
          </p:nvSpPr>
          <p:spPr>
            <a:xfrm>
              <a:off x="8314365" y="332682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6836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51%</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263850" y="401416"/>
              <a:ext cx="330390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United States,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(51%), followed by RotaC (77%).
Coverage of 3 vaccines were the same (DTP3, IPV1 and MCV2) and 6 vaccines increased (HEPB3, HIB3, HPVC, MCV1, ROTAC and RUBELLA) compared to respective coverage in 2019.
Coverage of 10 vaccines were the same (DTP3, HEPB3, HIB3, HPVC, IPV1, IPVC, MCV1, MCV2, ROTAC and RUBELLA)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96679" y="907931"/>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207814" y="1320786"/>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1733641"/>
              <a:ext cx="144432" cy="0"/>
            </a:xfrm>
            <a:custGeom>
              <a:avLst/>
              <a:pathLst>
                <a:path w="144432" h="0">
                  <a:moveTo>
                    <a:pt x="0" y="0"/>
                  </a:moveTo>
                  <a:lnTo>
                    <a:pt x="0" y="0"/>
                  </a:ln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6330187" y="2146496"/>
              <a:ext cx="577731" cy="0"/>
            </a:xfrm>
            <a:custGeom>
              <a:avLst/>
              <a:pathLst>
                <a:path w="577731" h="0">
                  <a:moveTo>
                    <a:pt x="0" y="0"/>
                  </a:moveTo>
                  <a:lnTo>
                    <a:pt x="144432" y="0"/>
                  </a:lnTo>
                  <a:lnTo>
                    <a:pt x="361082" y="0"/>
                  </a:lnTo>
                  <a:lnTo>
                    <a:pt x="577731" y="0"/>
                  </a:lnTo>
                  <a:lnTo>
                    <a:pt x="577731" y="0"/>
                  </a:lnTo>
                  <a:lnTo>
                    <a:pt x="577731" y="0"/>
                  </a:lnTo>
                  <a:lnTo>
                    <a:pt x="577731"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2559351"/>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2972206"/>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7991164" y="3385062"/>
              <a:ext cx="144432" cy="0"/>
            </a:xfrm>
            <a:custGeom>
              <a:avLst/>
              <a:pathLst>
                <a:path w="144432" h="0">
                  <a:moveTo>
                    <a:pt x="0" y="0"/>
                  </a:moveTo>
                  <a:lnTo>
                    <a:pt x="72216"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379791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7413433" y="4210772"/>
              <a:ext cx="722164" cy="0"/>
            </a:xfrm>
            <a:custGeom>
              <a:avLst/>
              <a:pathLst>
                <a:path w="722164" h="0">
                  <a:moveTo>
                    <a:pt x="0" y="0"/>
                  </a:moveTo>
                  <a:lnTo>
                    <a:pt x="0" y="0"/>
                  </a:lnTo>
                  <a:lnTo>
                    <a:pt x="144432" y="0"/>
                  </a:lnTo>
                  <a:lnTo>
                    <a:pt x="144432" y="0"/>
                  </a:lnTo>
                  <a:lnTo>
                    <a:pt x="144432" y="0"/>
                  </a:lnTo>
                  <a:lnTo>
                    <a:pt x="144432" y="0"/>
                  </a:lnTo>
                  <a:lnTo>
                    <a:pt x="722164" y="0"/>
                  </a:lnTo>
                </a:path>
              </a:pathLst>
            </a:custGeom>
            <a:ln w="116535" cap="flat">
              <a:solidFill>
                <a:srgbClr val="E8E8E8">
                  <a:alpha val="100000"/>
                </a:srgbClr>
              </a:solidFill>
              <a:prstDash val="solid"/>
              <a:round/>
            </a:ln>
          </p:spPr>
          <p:txBody>
            <a:bodyPr/>
            <a:lstStyle/>
            <a:p/>
          </p:txBody>
        </p:sp>
        <p:sp>
          <p:nvSpPr>
            <p:cNvPr id="29" name="pl29"/>
            <p:cNvSpPr/>
            <p:nvPr/>
          </p:nvSpPr>
          <p:spPr>
            <a:xfrm>
              <a:off x="7991164" y="4623627"/>
              <a:ext cx="144432" cy="0"/>
            </a:xfrm>
            <a:custGeom>
              <a:avLst/>
              <a:pathLst>
                <a:path w="144432" h="0">
                  <a:moveTo>
                    <a:pt x="0" y="0"/>
                  </a:moveTo>
                  <a:lnTo>
                    <a:pt x="72216"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0" name="pl30"/>
            <p:cNvSpPr/>
            <p:nvPr/>
          </p:nvSpPr>
          <p:spPr>
            <a:xfrm>
              <a:off x="6835702" y="5036482"/>
              <a:ext cx="216649" cy="0"/>
            </a:xfrm>
            <a:custGeom>
              <a:avLst/>
              <a:pathLst>
                <a:path w="216649" h="0">
                  <a:moveTo>
                    <a:pt x="0" y="0"/>
                  </a:moveTo>
                  <a:lnTo>
                    <a:pt x="72216" y="0"/>
                  </a:lnTo>
                  <a:lnTo>
                    <a:pt x="144432"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31" name="pt31"/>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32568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47012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68676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90341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90341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90341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90341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05888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0893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0893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5336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5336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5336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5336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83120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90341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97563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04785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04785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04785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04785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33912"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17262"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17262"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1726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000613"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145046"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145046"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267419"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845151"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845151"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00613"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072830"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072830"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4339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43391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928397"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072830"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072830"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89479"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289479"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89479"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72830"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495098"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495098"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928397"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072830"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072830"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77293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989583"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989583"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44863" y="203722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9" name="tx149"/>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51" name="tx151"/>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6343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United States,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(97%) and 2024 (98%). DTP1 coverage remained the same in 2025 (98%) compared to 2024, and was higher than in 2019. In 2019-2025, DTP1 coverage was at it's lowest level in 2019, 2020, and 2021 (97%).
In 2024, 1 vaccine had lower coverage than in 2019.
In 2025, 1 vaccine had lower coverage than in 2019.
In 2025, 0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2981931"/>
              <a:ext cx="3307869" cy="956903"/>
            </a:xfrm>
            <a:custGeom>
              <a:avLst/>
              <a:pathLst>
                <a:path w="3307869" h="956903">
                  <a:moveTo>
                    <a:pt x="0" y="956903"/>
                  </a:moveTo>
                  <a:lnTo>
                    <a:pt x="220524" y="874882"/>
                  </a:lnTo>
                  <a:lnTo>
                    <a:pt x="441049" y="738182"/>
                  </a:lnTo>
                  <a:lnTo>
                    <a:pt x="661573" y="628822"/>
                  </a:lnTo>
                  <a:lnTo>
                    <a:pt x="882098" y="628822"/>
                  </a:lnTo>
                  <a:lnTo>
                    <a:pt x="1102623" y="492121"/>
                  </a:lnTo>
                  <a:lnTo>
                    <a:pt x="1323147" y="519461"/>
                  </a:lnTo>
                  <a:lnTo>
                    <a:pt x="1543672" y="246060"/>
                  </a:lnTo>
                  <a:lnTo>
                    <a:pt x="1764197" y="355421"/>
                  </a:lnTo>
                  <a:lnTo>
                    <a:pt x="1984721" y="164040"/>
                  </a:lnTo>
                  <a:lnTo>
                    <a:pt x="2205246" y="82020"/>
                  </a:lnTo>
                  <a:lnTo>
                    <a:pt x="2425771" y="27340"/>
                  </a:lnTo>
                  <a:lnTo>
                    <a:pt x="2646295" y="27340"/>
                  </a:lnTo>
                  <a:lnTo>
                    <a:pt x="2866820" y="0"/>
                  </a:lnTo>
                  <a:lnTo>
                    <a:pt x="3087344" y="27340"/>
                  </a:lnTo>
                  <a:lnTo>
                    <a:pt x="3307869" y="27340"/>
                  </a:lnTo>
                </a:path>
              </a:pathLst>
            </a:custGeom>
            <a:ln w="29811" cap="flat">
              <a:solidFill>
                <a:srgbClr val="FF0000">
                  <a:alpha val="100000"/>
                </a:srgbClr>
              </a:solidFill>
              <a:prstDash val="solid"/>
              <a:round/>
            </a:ln>
          </p:spPr>
          <p:txBody>
            <a:bodyPr/>
            <a:lstStyle/>
            <a:p/>
          </p:txBody>
        </p:sp>
        <p:sp>
          <p:nvSpPr>
            <p:cNvPr id="34" name="pl34"/>
            <p:cNvSpPr/>
            <p:nvPr/>
          </p:nvSpPr>
          <p:spPr>
            <a:xfrm>
              <a:off x="1165170" y="3583413"/>
              <a:ext cx="3307869" cy="874882"/>
            </a:xfrm>
            <a:custGeom>
              <a:avLst/>
              <a:pathLst>
                <a:path w="3307869" h="874882">
                  <a:moveTo>
                    <a:pt x="0" y="792862"/>
                  </a:moveTo>
                  <a:lnTo>
                    <a:pt x="220524" y="792862"/>
                  </a:lnTo>
                  <a:lnTo>
                    <a:pt x="441049" y="874882"/>
                  </a:lnTo>
                  <a:lnTo>
                    <a:pt x="661573" y="710842"/>
                  </a:lnTo>
                  <a:lnTo>
                    <a:pt x="882098" y="710842"/>
                  </a:lnTo>
                  <a:lnTo>
                    <a:pt x="1102623" y="601481"/>
                  </a:lnTo>
                  <a:lnTo>
                    <a:pt x="1323147" y="437441"/>
                  </a:lnTo>
                  <a:lnTo>
                    <a:pt x="1543672" y="218720"/>
                  </a:lnTo>
                  <a:lnTo>
                    <a:pt x="1764197" y="355421"/>
                  </a:lnTo>
                  <a:lnTo>
                    <a:pt x="1984721" y="82020"/>
                  </a:lnTo>
                  <a:lnTo>
                    <a:pt x="2205246" y="109360"/>
                  </a:lnTo>
                  <a:lnTo>
                    <a:pt x="2425771" y="54680"/>
                  </a:lnTo>
                  <a:lnTo>
                    <a:pt x="2646295" y="0"/>
                  </a:lnTo>
                  <a:lnTo>
                    <a:pt x="2866820" y="0"/>
                  </a:lnTo>
                  <a:lnTo>
                    <a:pt x="3087344" y="27340"/>
                  </a:lnTo>
                  <a:lnTo>
                    <a:pt x="3307869" y="27340"/>
                  </a:lnTo>
                </a:path>
              </a:pathLst>
            </a:custGeom>
            <a:ln w="29811" cap="flat">
              <a:solidFill>
                <a:srgbClr val="0058AB">
                  <a:alpha val="100000"/>
                </a:srgbClr>
              </a:solidFill>
              <a:prstDash val="solid"/>
              <a:round/>
            </a:ln>
          </p:spPr>
          <p:txBody>
            <a:bodyPr/>
            <a:lstStyle/>
            <a:p/>
          </p:txBody>
        </p:sp>
        <p:sp>
          <p:nvSpPr>
            <p:cNvPr id="35" name="pt35"/>
            <p:cNvSpPr/>
            <p:nvPr/>
          </p:nvSpPr>
          <p:spPr>
            <a:xfrm>
              <a:off x="1140344" y="39140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3831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43514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43514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44334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39140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44458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68" name="tx68"/>
            <p:cNvSpPr/>
            <p:nvPr/>
          </p:nvSpPr>
          <p:spPr>
            <a:xfrm>
              <a:off x="1385695" y="44458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69" name="tx69"/>
            <p:cNvSpPr/>
            <p:nvPr/>
          </p:nvSpPr>
          <p:spPr>
            <a:xfrm>
              <a:off x="1606220" y="45279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70" name="tx70"/>
            <p:cNvSpPr/>
            <p:nvPr/>
          </p:nvSpPr>
          <p:spPr>
            <a:xfrm>
              <a:off x="1826744"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71" name="tx71"/>
            <p:cNvSpPr/>
            <p:nvPr/>
          </p:nvSpPr>
          <p:spPr>
            <a:xfrm>
              <a:off x="2047269"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72" name="tx72"/>
            <p:cNvSpPr/>
            <p:nvPr/>
          </p:nvSpPr>
          <p:spPr>
            <a:xfrm>
              <a:off x="2267794"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73" name="tx73"/>
            <p:cNvSpPr/>
            <p:nvPr/>
          </p:nvSpPr>
          <p:spPr>
            <a:xfrm>
              <a:off x="2488318"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74" name="tx74"/>
            <p:cNvSpPr/>
            <p:nvPr/>
          </p:nvSpPr>
          <p:spPr>
            <a:xfrm>
              <a:off x="2708843"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75" name="tx75"/>
            <p:cNvSpPr/>
            <p:nvPr/>
          </p:nvSpPr>
          <p:spPr>
            <a:xfrm>
              <a:off x="2929368" y="40084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76" name="tx76"/>
            <p:cNvSpPr/>
            <p:nvPr/>
          </p:nvSpPr>
          <p:spPr>
            <a:xfrm>
              <a:off x="3149892"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77" name="tx77"/>
            <p:cNvSpPr/>
            <p:nvPr/>
          </p:nvSpPr>
          <p:spPr>
            <a:xfrm>
              <a:off x="3370417"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78" name="tx78"/>
            <p:cNvSpPr/>
            <p:nvPr/>
          </p:nvSpPr>
          <p:spPr>
            <a:xfrm>
              <a:off x="3590941"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79" name="tx79"/>
            <p:cNvSpPr/>
            <p:nvPr/>
          </p:nvSpPr>
          <p:spPr>
            <a:xfrm>
              <a:off x="3811466"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80" name="tx80"/>
            <p:cNvSpPr/>
            <p:nvPr/>
          </p:nvSpPr>
          <p:spPr>
            <a:xfrm>
              <a:off x="4031991"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81" name="tx81"/>
            <p:cNvSpPr/>
            <p:nvPr/>
          </p:nvSpPr>
          <p:spPr>
            <a:xfrm>
              <a:off x="4252515"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82" name="tx82"/>
            <p:cNvSpPr/>
            <p:nvPr/>
          </p:nvSpPr>
          <p:spPr>
            <a:xfrm>
              <a:off x="4473040"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83" name="tx83"/>
            <p:cNvSpPr/>
            <p:nvPr/>
          </p:nvSpPr>
          <p:spPr>
            <a:xfrm>
              <a:off x="1165170" y="37665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84" name="tx84"/>
            <p:cNvSpPr/>
            <p:nvPr/>
          </p:nvSpPr>
          <p:spPr>
            <a:xfrm>
              <a:off x="1385695" y="36858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85" name="tx85"/>
            <p:cNvSpPr/>
            <p:nvPr/>
          </p:nvSpPr>
          <p:spPr>
            <a:xfrm>
              <a:off x="1606220"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86" name="tx86"/>
            <p:cNvSpPr/>
            <p:nvPr/>
          </p:nvSpPr>
          <p:spPr>
            <a:xfrm>
              <a:off x="1826744"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87" name="tx87"/>
            <p:cNvSpPr/>
            <p:nvPr/>
          </p:nvSpPr>
          <p:spPr>
            <a:xfrm>
              <a:off x="2047269"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88" name="tx88"/>
            <p:cNvSpPr/>
            <p:nvPr/>
          </p:nvSpPr>
          <p:spPr>
            <a:xfrm>
              <a:off x="2267794"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9" name="tx89"/>
            <p:cNvSpPr/>
            <p:nvPr/>
          </p:nvSpPr>
          <p:spPr>
            <a:xfrm>
              <a:off x="2488318"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90" name="tx90"/>
            <p:cNvSpPr/>
            <p:nvPr/>
          </p:nvSpPr>
          <p:spPr>
            <a:xfrm>
              <a:off x="2708843"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91" name="tx91"/>
            <p:cNvSpPr/>
            <p:nvPr/>
          </p:nvSpPr>
          <p:spPr>
            <a:xfrm>
              <a:off x="2929368"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92" name="tx92"/>
            <p:cNvSpPr/>
            <p:nvPr/>
          </p:nvSpPr>
          <p:spPr>
            <a:xfrm>
              <a:off x="3149892"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93" name="tx93"/>
            <p:cNvSpPr/>
            <p:nvPr/>
          </p:nvSpPr>
          <p:spPr>
            <a:xfrm>
              <a:off x="3370417"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94" name="tx94"/>
            <p:cNvSpPr/>
            <p:nvPr/>
          </p:nvSpPr>
          <p:spPr>
            <a:xfrm>
              <a:off x="3590941"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95" name="tx95"/>
            <p:cNvSpPr/>
            <p:nvPr/>
          </p:nvSpPr>
          <p:spPr>
            <a:xfrm>
              <a:off x="3811466"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96" name="tx96"/>
            <p:cNvSpPr/>
            <p:nvPr/>
          </p:nvSpPr>
          <p:spPr>
            <a:xfrm>
              <a:off x="4031991"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97" name="tx97"/>
            <p:cNvSpPr/>
            <p:nvPr/>
          </p:nvSpPr>
          <p:spPr>
            <a:xfrm>
              <a:off x="4252515"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98" name="tx98"/>
            <p:cNvSpPr/>
            <p:nvPr/>
          </p:nvSpPr>
          <p:spPr>
            <a:xfrm>
              <a:off x="4473040"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rc10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1" name="pl10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579095" y="3063952"/>
              <a:ext cx="3087344" cy="1667745"/>
            </a:xfrm>
            <a:custGeom>
              <a:avLst/>
              <a:pathLst>
                <a:path w="3087344" h="1667745">
                  <a:moveTo>
                    <a:pt x="0" y="1667745"/>
                  </a:moveTo>
                  <a:lnTo>
                    <a:pt x="220524" y="1394344"/>
                  </a:lnTo>
                  <a:lnTo>
                    <a:pt x="441049" y="1011583"/>
                  </a:lnTo>
                  <a:lnTo>
                    <a:pt x="661573" y="874882"/>
                  </a:lnTo>
                  <a:lnTo>
                    <a:pt x="882098" y="601481"/>
                  </a:lnTo>
                  <a:lnTo>
                    <a:pt x="1102623" y="519461"/>
                  </a:lnTo>
                  <a:lnTo>
                    <a:pt x="1323147" y="382761"/>
                  </a:lnTo>
                  <a:lnTo>
                    <a:pt x="1543672" y="191380"/>
                  </a:lnTo>
                  <a:lnTo>
                    <a:pt x="1764197" y="164040"/>
                  </a:lnTo>
                  <a:lnTo>
                    <a:pt x="1984721" y="82020"/>
                  </a:lnTo>
                  <a:lnTo>
                    <a:pt x="2205246" y="0"/>
                  </a:lnTo>
                  <a:lnTo>
                    <a:pt x="2425771" y="164040"/>
                  </a:lnTo>
                  <a:lnTo>
                    <a:pt x="2646295" y="27340"/>
                  </a:lnTo>
                  <a:lnTo>
                    <a:pt x="2866820" y="54680"/>
                  </a:lnTo>
                  <a:lnTo>
                    <a:pt x="3087344" y="54680"/>
                  </a:lnTo>
                </a:path>
              </a:pathLst>
            </a:custGeom>
            <a:ln w="29811" cap="flat">
              <a:solidFill>
                <a:srgbClr val="FF0000">
                  <a:alpha val="100000"/>
                </a:srgbClr>
              </a:solidFill>
              <a:prstDash val="solid"/>
              <a:round/>
            </a:ln>
          </p:spPr>
          <p:txBody>
            <a:bodyPr/>
            <a:lstStyle/>
            <a:p/>
          </p:txBody>
        </p:sp>
        <p:sp>
          <p:nvSpPr>
            <p:cNvPr id="131" name="pl131"/>
            <p:cNvSpPr/>
            <p:nvPr/>
          </p:nvSpPr>
          <p:spPr>
            <a:xfrm>
              <a:off x="5579095" y="3638093"/>
              <a:ext cx="3087344" cy="1312324"/>
            </a:xfrm>
            <a:custGeom>
              <a:avLst/>
              <a:pathLst>
                <a:path w="3087344" h="1312324">
                  <a:moveTo>
                    <a:pt x="0" y="1312324"/>
                  </a:moveTo>
                  <a:lnTo>
                    <a:pt x="220524" y="1175623"/>
                  </a:lnTo>
                  <a:lnTo>
                    <a:pt x="441049" y="1038923"/>
                  </a:lnTo>
                  <a:lnTo>
                    <a:pt x="661573" y="929562"/>
                  </a:lnTo>
                  <a:lnTo>
                    <a:pt x="882098" y="683502"/>
                  </a:lnTo>
                  <a:lnTo>
                    <a:pt x="1102623" y="519461"/>
                  </a:lnTo>
                  <a:lnTo>
                    <a:pt x="1323147" y="437441"/>
                  </a:lnTo>
                  <a:lnTo>
                    <a:pt x="1543672" y="246060"/>
                  </a:lnTo>
                  <a:lnTo>
                    <a:pt x="1764197" y="218720"/>
                  </a:lnTo>
                  <a:lnTo>
                    <a:pt x="1984721" y="191380"/>
                  </a:lnTo>
                  <a:lnTo>
                    <a:pt x="2205246" y="27340"/>
                  </a:lnTo>
                  <a:lnTo>
                    <a:pt x="2425771" y="54680"/>
                  </a:lnTo>
                  <a:lnTo>
                    <a:pt x="2646295" y="109360"/>
                  </a:lnTo>
                  <a:lnTo>
                    <a:pt x="2866820" y="0"/>
                  </a:lnTo>
                  <a:lnTo>
                    <a:pt x="3087344" y="0"/>
                  </a:lnTo>
                </a:path>
              </a:pathLst>
            </a:custGeom>
            <a:ln w="29811" cap="flat">
              <a:solidFill>
                <a:srgbClr val="0058AB">
                  <a:alpha val="100000"/>
                </a:srgbClr>
              </a:solidFill>
              <a:prstDash val="solid"/>
              <a:round/>
            </a:ln>
          </p:spPr>
          <p:txBody>
            <a:bodyPr/>
            <a:lstStyle/>
            <a:p/>
          </p:txBody>
        </p:sp>
        <p:sp>
          <p:nvSpPr>
            <p:cNvPr id="132" name="pt132"/>
            <p:cNvSpPr/>
            <p:nvPr/>
          </p:nvSpPr>
          <p:spPr>
            <a:xfrm>
              <a:off x="5554269" y="47068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5774794" y="44334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5995318" y="40507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6215843" y="39140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6436368"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6656892"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6877417"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7097941"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7318466"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1" name="pt141"/>
            <p:cNvSpPr/>
            <p:nvPr/>
          </p:nvSpPr>
          <p:spPr>
            <a:xfrm>
              <a:off x="7538991"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2" name="pt142"/>
            <p:cNvSpPr/>
            <p:nvPr/>
          </p:nvSpPr>
          <p:spPr>
            <a:xfrm>
              <a:off x="7759515"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3" name="pt143"/>
            <p:cNvSpPr/>
            <p:nvPr/>
          </p:nvSpPr>
          <p:spPr>
            <a:xfrm>
              <a:off x="7980040"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4" name="pt144"/>
            <p:cNvSpPr/>
            <p:nvPr/>
          </p:nvSpPr>
          <p:spPr>
            <a:xfrm>
              <a:off x="8200565"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5" name="pt145"/>
            <p:cNvSpPr/>
            <p:nvPr/>
          </p:nvSpPr>
          <p:spPr>
            <a:xfrm>
              <a:off x="8421089"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6" name="pt146"/>
            <p:cNvSpPr/>
            <p:nvPr/>
          </p:nvSpPr>
          <p:spPr>
            <a:xfrm>
              <a:off x="8641614"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5554269"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pt148"/>
            <p:cNvSpPr/>
            <p:nvPr/>
          </p:nvSpPr>
          <p:spPr>
            <a:xfrm>
              <a:off x="5774794"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9" name="pt149"/>
            <p:cNvSpPr/>
            <p:nvPr/>
          </p:nvSpPr>
          <p:spPr>
            <a:xfrm>
              <a:off x="5995318"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0" name="pt150"/>
            <p:cNvSpPr/>
            <p:nvPr/>
          </p:nvSpPr>
          <p:spPr>
            <a:xfrm>
              <a:off x="6215843"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1" name="pt151"/>
            <p:cNvSpPr/>
            <p:nvPr/>
          </p:nvSpPr>
          <p:spPr>
            <a:xfrm>
              <a:off x="6436368"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2" name="pt152"/>
            <p:cNvSpPr/>
            <p:nvPr/>
          </p:nvSpPr>
          <p:spPr>
            <a:xfrm>
              <a:off x="6656892"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3" name="pt153"/>
            <p:cNvSpPr/>
            <p:nvPr/>
          </p:nvSpPr>
          <p:spPr>
            <a:xfrm>
              <a:off x="6877417"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4" name="pt154"/>
            <p:cNvSpPr/>
            <p:nvPr/>
          </p:nvSpPr>
          <p:spPr>
            <a:xfrm>
              <a:off x="7097941" y="38593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5" name="pt155"/>
            <p:cNvSpPr/>
            <p:nvPr/>
          </p:nvSpPr>
          <p:spPr>
            <a:xfrm>
              <a:off x="7318466"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6" name="pt156"/>
            <p:cNvSpPr/>
            <p:nvPr/>
          </p:nvSpPr>
          <p:spPr>
            <a:xfrm>
              <a:off x="7538991"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7" name="pt157"/>
            <p:cNvSpPr/>
            <p:nvPr/>
          </p:nvSpPr>
          <p:spPr>
            <a:xfrm>
              <a:off x="7759515"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8" name="pt158"/>
            <p:cNvSpPr/>
            <p:nvPr/>
          </p:nvSpPr>
          <p:spPr>
            <a:xfrm>
              <a:off x="7980040"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9" name="pt159"/>
            <p:cNvSpPr/>
            <p:nvPr/>
          </p:nvSpPr>
          <p:spPr>
            <a:xfrm>
              <a:off x="8200565" y="37226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60" name="pt160"/>
            <p:cNvSpPr/>
            <p:nvPr/>
          </p:nvSpPr>
          <p:spPr>
            <a:xfrm>
              <a:off x="8421089"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61" name="pt161"/>
            <p:cNvSpPr/>
            <p:nvPr/>
          </p:nvSpPr>
          <p:spPr>
            <a:xfrm>
              <a:off x="8641614"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62" name="tx162"/>
            <p:cNvSpPr/>
            <p:nvPr/>
          </p:nvSpPr>
          <p:spPr>
            <a:xfrm>
              <a:off x="5579095"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163" name="tx163"/>
            <p:cNvSpPr/>
            <p:nvPr/>
          </p:nvSpPr>
          <p:spPr>
            <a:xfrm>
              <a:off x="5799620"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164" name="tx164"/>
            <p:cNvSpPr/>
            <p:nvPr/>
          </p:nvSpPr>
          <p:spPr>
            <a:xfrm>
              <a:off x="6020144"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165" name="tx165"/>
            <p:cNvSpPr/>
            <p:nvPr/>
          </p:nvSpPr>
          <p:spPr>
            <a:xfrm>
              <a:off x="6240669"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166" name="tx166"/>
            <p:cNvSpPr/>
            <p:nvPr/>
          </p:nvSpPr>
          <p:spPr>
            <a:xfrm>
              <a:off x="6461193"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167" name="tx167"/>
            <p:cNvSpPr/>
            <p:nvPr/>
          </p:nvSpPr>
          <p:spPr>
            <a:xfrm>
              <a:off x="6681718"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168" name="tx168"/>
            <p:cNvSpPr/>
            <p:nvPr/>
          </p:nvSpPr>
          <p:spPr>
            <a:xfrm>
              <a:off x="6902243"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169" name="tx169"/>
            <p:cNvSpPr/>
            <p:nvPr/>
          </p:nvSpPr>
          <p:spPr>
            <a:xfrm>
              <a:off x="7122767" y="395499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170" name="tx170"/>
            <p:cNvSpPr/>
            <p:nvPr/>
          </p:nvSpPr>
          <p:spPr>
            <a:xfrm>
              <a:off x="7343292"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171" name="tx171"/>
            <p:cNvSpPr/>
            <p:nvPr/>
          </p:nvSpPr>
          <p:spPr>
            <a:xfrm>
              <a:off x="7563817"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172" name="tx172"/>
            <p:cNvSpPr/>
            <p:nvPr/>
          </p:nvSpPr>
          <p:spPr>
            <a:xfrm>
              <a:off x="7784341"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73" name="tx173"/>
            <p:cNvSpPr/>
            <p:nvPr/>
          </p:nvSpPr>
          <p:spPr>
            <a:xfrm>
              <a:off x="8004866"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174" name="tx174"/>
            <p:cNvSpPr/>
            <p:nvPr/>
          </p:nvSpPr>
          <p:spPr>
            <a:xfrm>
              <a:off x="8225391" y="38170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175" name="tx175"/>
            <p:cNvSpPr/>
            <p:nvPr/>
          </p:nvSpPr>
          <p:spPr>
            <a:xfrm>
              <a:off x="8445915"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176" name="tx176"/>
            <p:cNvSpPr/>
            <p:nvPr/>
          </p:nvSpPr>
          <p:spPr>
            <a:xfrm>
              <a:off x="8666440"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177" name="tx177"/>
            <p:cNvSpPr/>
            <p:nvPr/>
          </p:nvSpPr>
          <p:spPr>
            <a:xfrm>
              <a:off x="5579095" y="45594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178" name="tx178"/>
            <p:cNvSpPr/>
            <p:nvPr/>
          </p:nvSpPr>
          <p:spPr>
            <a:xfrm>
              <a:off x="5799620" y="42860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179" name="tx179"/>
            <p:cNvSpPr/>
            <p:nvPr/>
          </p:nvSpPr>
          <p:spPr>
            <a:xfrm>
              <a:off x="6020144" y="390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180" name="tx180"/>
            <p:cNvSpPr/>
            <p:nvPr/>
          </p:nvSpPr>
          <p:spPr>
            <a:xfrm>
              <a:off x="6240669" y="37665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181" name="tx181"/>
            <p:cNvSpPr/>
            <p:nvPr/>
          </p:nvSpPr>
          <p:spPr>
            <a:xfrm>
              <a:off x="6461193"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182" name="tx182"/>
            <p:cNvSpPr/>
            <p:nvPr/>
          </p:nvSpPr>
          <p:spPr>
            <a:xfrm>
              <a:off x="6681718"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183" name="tx183"/>
            <p:cNvSpPr/>
            <p:nvPr/>
          </p:nvSpPr>
          <p:spPr>
            <a:xfrm>
              <a:off x="6902243"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184" name="tx184"/>
            <p:cNvSpPr/>
            <p:nvPr/>
          </p:nvSpPr>
          <p:spPr>
            <a:xfrm>
              <a:off x="7122767"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85" name="tx185"/>
            <p:cNvSpPr/>
            <p:nvPr/>
          </p:nvSpPr>
          <p:spPr>
            <a:xfrm>
              <a:off x="7343292"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186" name="tx186"/>
            <p:cNvSpPr/>
            <p:nvPr/>
          </p:nvSpPr>
          <p:spPr>
            <a:xfrm>
              <a:off x="7563817"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187" name="tx187"/>
            <p:cNvSpPr/>
            <p:nvPr/>
          </p:nvSpPr>
          <p:spPr>
            <a:xfrm>
              <a:off x="7784341"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188" name="tx188"/>
            <p:cNvSpPr/>
            <p:nvPr/>
          </p:nvSpPr>
          <p:spPr>
            <a:xfrm>
              <a:off x="8004866"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189" name="tx189"/>
            <p:cNvSpPr/>
            <p:nvPr/>
          </p:nvSpPr>
          <p:spPr>
            <a:xfrm>
              <a:off x="8225391"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90" name="tx190"/>
            <p:cNvSpPr/>
            <p:nvPr/>
          </p:nvSpPr>
          <p:spPr>
            <a:xfrm>
              <a:off x="8445915"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191" name="tx191"/>
            <p:cNvSpPr/>
            <p:nvPr/>
          </p:nvSpPr>
          <p:spPr>
            <a:xfrm>
              <a:off x="8666440"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192" name="pl192"/>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93" name="rc193"/>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94" name="tx194"/>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95" name="tx195"/>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96" name="tx196"/>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97" name="tx197"/>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98" name="tx198"/>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99" name="tx199"/>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200" name="tx200"/>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01" name="tx201"/>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02" name="tx202"/>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03" name="tx203"/>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04" name="tx204"/>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05" name="tx205"/>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06" name="tx206"/>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07" name="tx207"/>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08" name="tx208"/>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09" name="tx209"/>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10" name="tx210"/>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211" name="tx211"/>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12" name="tx212"/>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13" name="tx213"/>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214" name="tx214"/>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215" name="tx215"/>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216" name="tx216"/>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17" name="tx217"/>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18" name="tx218"/>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19" name="tx219"/>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20" name="tx220"/>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21" name="tx221"/>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22" name="tx222"/>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23" name="tx223"/>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24" name="tx224"/>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25" name="tx225"/>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26" name="tx226"/>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227" name="tx227"/>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28" name="tx22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29" name="tx22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30" name="tx23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31" name="tx23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32" name="tx23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33" name="tx23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34" name="tx23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5" name="pl23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36" name="pl23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37" name="tx23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38" name="tx23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39" name="tx239"/>
            <p:cNvSpPr/>
            <p:nvPr/>
          </p:nvSpPr>
          <p:spPr>
            <a:xfrm>
              <a:off x="757200" y="1330710"/>
              <a:ext cx="58142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United States, 2010-2025</a:t>
              </a:r>
            </a:p>
          </p:txBody>
        </p:sp>
        <p:sp>
          <p:nvSpPr>
            <p:cNvPr id="240" name="tx24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41" name="tx24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United States was 2010.
In 2025, first dose (HPV1) programme coverage among girls was 73%. In 2025, last dose (HPVc) programme coverage among girls was 51%.</a:t>
            </a:r>
          </a:p>
        </p:txBody>
      </p:sp>
      <p:sp>
        <p:nvSpPr>
          <p:cNvPr id="2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51% and coverage among boys remained at 50%.</a:t>
            </a:r>
          </a:p>
        </p:txBody>
      </p:sp>
      <p:grpSp xmlns:pic="http://schemas.openxmlformats.org/drawingml/2006/picture">
        <p:nvGrpSpPr>
          <p:cNvPr id="244" name=""/>
          <p:cNvGrpSpPr/>
          <p:nvPr/>
        </p:nvGrpSpPr>
        <p:grpSpPr>
          <a:xfrm>
            <a:off x="292608" y="1005840"/>
            <a:ext cx="8595360" cy="28575"/>
            <a:chOff x="292608" y="1005840"/>
            <a:chExt cx="8595360" cy="28575"/>
          </a:xfrm>
        </p:grpSpPr>
        <p:sp>
          <p:nvSpPr>
            <p:cNvPr id="2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25853"/>
              <a:ext cx="6481656" cy="90281"/>
            </a:xfrm>
            <a:custGeom>
              <a:avLst/>
              <a:pathLst>
                <a:path w="6481656" h="90281">
                  <a:moveTo>
                    <a:pt x="0" y="60187"/>
                  </a:moveTo>
                  <a:lnTo>
                    <a:pt x="259266" y="60187"/>
                  </a:lnTo>
                  <a:lnTo>
                    <a:pt x="518532" y="60187"/>
                  </a:lnTo>
                  <a:lnTo>
                    <a:pt x="777798" y="0"/>
                  </a:lnTo>
                  <a:lnTo>
                    <a:pt x="1037065" y="0"/>
                  </a:lnTo>
                  <a:lnTo>
                    <a:pt x="1296331" y="0"/>
                  </a:lnTo>
                  <a:lnTo>
                    <a:pt x="1555597" y="0"/>
                  </a:lnTo>
                  <a:lnTo>
                    <a:pt x="1814863" y="0"/>
                  </a:lnTo>
                  <a:lnTo>
                    <a:pt x="2074130" y="0"/>
                  </a:lnTo>
                  <a:lnTo>
                    <a:pt x="2333396" y="30093"/>
                  </a:lnTo>
                  <a:lnTo>
                    <a:pt x="2592662" y="30093"/>
                  </a:lnTo>
                  <a:lnTo>
                    <a:pt x="2851928" y="0"/>
                  </a:lnTo>
                  <a:lnTo>
                    <a:pt x="3111195" y="60187"/>
                  </a:lnTo>
                  <a:lnTo>
                    <a:pt x="3370461" y="60187"/>
                  </a:lnTo>
                  <a:lnTo>
                    <a:pt x="3629727" y="30093"/>
                  </a:lnTo>
                  <a:lnTo>
                    <a:pt x="3888994" y="30093"/>
                  </a:lnTo>
                  <a:lnTo>
                    <a:pt x="4148260" y="30093"/>
                  </a:lnTo>
                  <a:lnTo>
                    <a:pt x="4407526" y="60187"/>
                  </a:lnTo>
                  <a:lnTo>
                    <a:pt x="4666792" y="60187"/>
                  </a:lnTo>
                  <a:lnTo>
                    <a:pt x="4926059" y="60187"/>
                  </a:lnTo>
                  <a:lnTo>
                    <a:pt x="5185325" y="90281"/>
                  </a:lnTo>
                  <a:lnTo>
                    <a:pt x="5444591" y="60187"/>
                  </a:lnTo>
                  <a:lnTo>
                    <a:pt x="5703857" y="60187"/>
                  </a:lnTo>
                  <a:lnTo>
                    <a:pt x="5963124" y="60187"/>
                  </a:lnTo>
                  <a:lnTo>
                    <a:pt x="6222390" y="60187"/>
                  </a:lnTo>
                  <a:lnTo>
                    <a:pt x="6481656" y="60187"/>
                  </a:lnTo>
                </a:path>
              </a:pathLst>
            </a:custGeom>
            <a:ln w="27101" cap="flat">
              <a:solidFill>
                <a:srgbClr val="F8766D">
                  <a:alpha val="100000"/>
                </a:srgbClr>
              </a:solidFill>
              <a:prstDash val="solid"/>
              <a:round/>
            </a:ln>
          </p:spPr>
          <p:txBody>
            <a:bodyPr/>
            <a:lstStyle/>
            <a:p/>
          </p:txBody>
        </p:sp>
        <p:sp>
          <p:nvSpPr>
            <p:cNvPr id="28" name="pl28"/>
            <p:cNvSpPr/>
            <p:nvPr/>
          </p:nvSpPr>
          <p:spPr>
            <a:xfrm>
              <a:off x="1439019" y="2255946"/>
              <a:ext cx="6481656" cy="300938"/>
            </a:xfrm>
            <a:custGeom>
              <a:avLst/>
              <a:pathLst>
                <a:path w="6481656" h="300938">
                  <a:moveTo>
                    <a:pt x="0" y="300938"/>
                  </a:moveTo>
                  <a:lnTo>
                    <a:pt x="259266" y="270844"/>
                  </a:lnTo>
                  <a:lnTo>
                    <a:pt x="518532" y="270844"/>
                  </a:lnTo>
                  <a:lnTo>
                    <a:pt x="777798" y="270844"/>
                  </a:lnTo>
                  <a:lnTo>
                    <a:pt x="1037065" y="270844"/>
                  </a:lnTo>
                  <a:lnTo>
                    <a:pt x="1296331" y="270844"/>
                  </a:lnTo>
                  <a:lnTo>
                    <a:pt x="1555597" y="270844"/>
                  </a:lnTo>
                  <a:lnTo>
                    <a:pt x="1814863" y="270844"/>
                  </a:lnTo>
                  <a:lnTo>
                    <a:pt x="2074130" y="240750"/>
                  </a:lnTo>
                  <a:lnTo>
                    <a:pt x="2333396" y="210657"/>
                  </a:lnTo>
                  <a:lnTo>
                    <a:pt x="2592662" y="180563"/>
                  </a:lnTo>
                  <a:lnTo>
                    <a:pt x="2851928" y="150469"/>
                  </a:lnTo>
                  <a:lnTo>
                    <a:pt x="3111195" y="120375"/>
                  </a:lnTo>
                  <a:lnTo>
                    <a:pt x="3370461" y="120375"/>
                  </a:lnTo>
                  <a:lnTo>
                    <a:pt x="3629727" y="90281"/>
                  </a:lnTo>
                  <a:lnTo>
                    <a:pt x="3888994" y="60187"/>
                  </a:lnTo>
                  <a:lnTo>
                    <a:pt x="4148260" y="30093"/>
                  </a:lnTo>
                  <a:lnTo>
                    <a:pt x="4407526" y="30093"/>
                  </a:lnTo>
                  <a:lnTo>
                    <a:pt x="4666792" y="30093"/>
                  </a:lnTo>
                  <a:lnTo>
                    <a:pt x="4926059" y="0"/>
                  </a:lnTo>
                  <a:lnTo>
                    <a:pt x="5185325" y="0"/>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29" name="pl29"/>
            <p:cNvSpPr/>
            <p:nvPr/>
          </p:nvSpPr>
          <p:spPr>
            <a:xfrm>
              <a:off x="3513149" y="2286040"/>
              <a:ext cx="4407526" cy="361126"/>
            </a:xfrm>
            <a:custGeom>
              <a:avLst/>
              <a:pathLst>
                <a:path w="4407526" h="361126">
                  <a:moveTo>
                    <a:pt x="0" y="30093"/>
                  </a:moveTo>
                  <a:lnTo>
                    <a:pt x="259266" y="30093"/>
                  </a:lnTo>
                  <a:lnTo>
                    <a:pt x="518532" y="30093"/>
                  </a:lnTo>
                  <a:lnTo>
                    <a:pt x="777798" y="0"/>
                  </a:lnTo>
                  <a:lnTo>
                    <a:pt x="1037065" y="60187"/>
                  </a:lnTo>
                  <a:lnTo>
                    <a:pt x="1296331" y="60187"/>
                  </a:lnTo>
                  <a:lnTo>
                    <a:pt x="1555597" y="30093"/>
                  </a:lnTo>
                  <a:lnTo>
                    <a:pt x="1814863" y="30093"/>
                  </a:lnTo>
                  <a:lnTo>
                    <a:pt x="2074130" y="30093"/>
                  </a:lnTo>
                  <a:lnTo>
                    <a:pt x="2333396" y="60187"/>
                  </a:lnTo>
                  <a:lnTo>
                    <a:pt x="2592662" y="60187"/>
                  </a:lnTo>
                  <a:lnTo>
                    <a:pt x="2851928" y="60187"/>
                  </a:lnTo>
                  <a:lnTo>
                    <a:pt x="3111195" y="361126"/>
                  </a:lnTo>
                  <a:lnTo>
                    <a:pt x="3370461" y="361126"/>
                  </a:lnTo>
                  <a:lnTo>
                    <a:pt x="3629727" y="300938"/>
                  </a:lnTo>
                  <a:lnTo>
                    <a:pt x="3888994" y="300938"/>
                  </a:lnTo>
                  <a:lnTo>
                    <a:pt x="4148260" y="300938"/>
                  </a:lnTo>
                  <a:lnTo>
                    <a:pt x="4407526" y="300938"/>
                  </a:lnTo>
                </a:path>
              </a:pathLst>
            </a:custGeom>
            <a:ln w="27101" cap="flat">
              <a:solidFill>
                <a:srgbClr val="00BFC4">
                  <a:alpha val="100000"/>
                </a:srgbClr>
              </a:solidFill>
              <a:prstDash val="solid"/>
              <a:round/>
            </a:ln>
          </p:spPr>
          <p:txBody>
            <a:bodyPr/>
            <a:lstStyle/>
            <a:p/>
          </p:txBody>
        </p:sp>
        <p:sp>
          <p:nvSpPr>
            <p:cNvPr id="30" name="pl30"/>
            <p:cNvSpPr/>
            <p:nvPr/>
          </p:nvSpPr>
          <p:spPr>
            <a:xfrm>
              <a:off x="4031682" y="3549983"/>
              <a:ext cx="3888994" cy="963003"/>
            </a:xfrm>
            <a:custGeom>
              <a:avLst/>
              <a:pathLst>
                <a:path w="3888994" h="963003">
                  <a:moveTo>
                    <a:pt x="0" y="872722"/>
                  </a:moveTo>
                  <a:lnTo>
                    <a:pt x="259266" y="872722"/>
                  </a:lnTo>
                  <a:lnTo>
                    <a:pt x="518532" y="963003"/>
                  </a:lnTo>
                  <a:lnTo>
                    <a:pt x="777798" y="782440"/>
                  </a:lnTo>
                  <a:lnTo>
                    <a:pt x="1037065" y="782440"/>
                  </a:lnTo>
                  <a:lnTo>
                    <a:pt x="1296331" y="662065"/>
                  </a:lnTo>
                  <a:lnTo>
                    <a:pt x="1555597" y="481501"/>
                  </a:lnTo>
                  <a:lnTo>
                    <a:pt x="1814863" y="240750"/>
                  </a:lnTo>
                  <a:lnTo>
                    <a:pt x="2074130" y="391220"/>
                  </a:lnTo>
                  <a:lnTo>
                    <a:pt x="2333396" y="90281"/>
                  </a:lnTo>
                  <a:lnTo>
                    <a:pt x="2592662" y="120375"/>
                  </a:lnTo>
                  <a:lnTo>
                    <a:pt x="2851928" y="60187"/>
                  </a:lnTo>
                  <a:lnTo>
                    <a:pt x="3111195" y="0"/>
                  </a:lnTo>
                  <a:lnTo>
                    <a:pt x="3370461" y="0"/>
                  </a:lnTo>
                  <a:lnTo>
                    <a:pt x="3629727" y="30093"/>
                  </a:lnTo>
                  <a:lnTo>
                    <a:pt x="3888994" y="30093"/>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24766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175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54860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5417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4766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51850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474772" y="22777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43843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5940" y="2175130"/>
              <a:ext cx="244001" cy="76058"/>
            </a:xfrm>
            <a:custGeom>
              <a:avLst/>
              <a:pathLst>
                <a:path w="244001" h="76058">
                  <a:moveTo>
                    <a:pt x="244001" y="0"/>
                  </a:moveTo>
                  <a:lnTo>
                    <a:pt x="0" y="76058"/>
                  </a:lnTo>
                </a:path>
              </a:pathLst>
            </a:custGeom>
          </p:spPr>
          <p:txBody>
            <a:bodyPr/>
            <a:lstStyle/>
            <a:p/>
          </p:txBody>
        </p:sp>
        <p:sp>
          <p:nvSpPr>
            <p:cNvPr id="41" name="pl41"/>
            <p:cNvSpPr/>
            <p:nvPr/>
          </p:nvSpPr>
          <p:spPr>
            <a:xfrm>
              <a:off x="7934358" y="2291516"/>
              <a:ext cx="245583" cy="98276"/>
            </a:xfrm>
            <a:custGeom>
              <a:avLst/>
              <a:pathLst>
                <a:path w="245583" h="98276">
                  <a:moveTo>
                    <a:pt x="245583" y="98276"/>
                  </a:moveTo>
                  <a:lnTo>
                    <a:pt x="0" y="0"/>
                  </a:lnTo>
                </a:path>
              </a:pathLst>
            </a:custGeom>
          </p:spPr>
          <p:txBody>
            <a:bodyPr/>
            <a:lstStyle/>
            <a:p/>
          </p:txBody>
        </p:sp>
        <p:sp>
          <p:nvSpPr>
            <p:cNvPr id="42" name="pl42"/>
            <p:cNvSpPr/>
            <p:nvPr/>
          </p:nvSpPr>
          <p:spPr>
            <a:xfrm>
              <a:off x="7935931" y="2591742"/>
              <a:ext cx="244010" cy="76184"/>
            </a:xfrm>
            <a:custGeom>
              <a:avLst/>
              <a:pathLst>
                <a:path w="244010" h="76184">
                  <a:moveTo>
                    <a:pt x="244010" y="76184"/>
                  </a:moveTo>
                  <a:lnTo>
                    <a:pt x="0" y="0"/>
                  </a:lnTo>
                </a:path>
              </a:pathLst>
            </a:custGeom>
          </p:spPr>
          <p:txBody>
            <a:bodyPr/>
            <a:lstStyle/>
            <a:p/>
          </p:txBody>
        </p:sp>
        <p:sp>
          <p:nvSpPr>
            <p:cNvPr id="43" name="pl43"/>
            <p:cNvSpPr/>
            <p:nvPr/>
          </p:nvSpPr>
          <p:spPr>
            <a:xfrm>
              <a:off x="7940023" y="3580076"/>
              <a:ext cx="239918" cy="0"/>
            </a:xfrm>
            <a:custGeom>
              <a:avLst/>
              <a:pathLst>
                <a:path w="239918" h="0">
                  <a:moveTo>
                    <a:pt x="239918" y="0"/>
                  </a:moveTo>
                  <a:lnTo>
                    <a:pt x="0" y="0"/>
                  </a:lnTo>
                </a:path>
              </a:pathLst>
            </a:custGeom>
          </p:spPr>
          <p:txBody>
            <a:bodyPr/>
            <a:lstStyle/>
            <a:p/>
          </p:txBody>
        </p:sp>
        <p:sp>
          <p:nvSpPr>
            <p:cNvPr id="44" name="pg44"/>
            <p:cNvSpPr/>
            <p:nvPr/>
          </p:nvSpPr>
          <p:spPr>
            <a:xfrm>
              <a:off x="8111362" y="205706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09790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46" name="pg46"/>
            <p:cNvSpPr/>
            <p:nvPr/>
          </p:nvSpPr>
          <p:spPr>
            <a:xfrm>
              <a:off x="8111362" y="232952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37036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8" name="pg48"/>
            <p:cNvSpPr/>
            <p:nvPr/>
          </p:nvSpPr>
          <p:spPr>
            <a:xfrm>
              <a:off x="8111362" y="260405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64490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84%</a:t>
              </a:r>
            </a:p>
          </p:txBody>
        </p:sp>
        <p:sp>
          <p:nvSpPr>
            <p:cNvPr id="50" name="pg50"/>
            <p:cNvSpPr/>
            <p:nvPr/>
          </p:nvSpPr>
          <p:spPr>
            <a:xfrm>
              <a:off x="8111362" y="348909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52993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51%</a:t>
              </a:r>
            </a:p>
          </p:txBody>
        </p:sp>
        <p:sp>
          <p:nvSpPr>
            <p:cNvPr id="52" name="pg52"/>
            <p:cNvSpPr/>
            <p:nvPr/>
          </p:nvSpPr>
          <p:spPr>
            <a:xfrm>
              <a:off x="1461398" y="205190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07118" y="20957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94</a:t>
              </a:r>
            </a:p>
          </p:txBody>
        </p:sp>
        <p:sp>
          <p:nvSpPr>
            <p:cNvPr id="54" name="pg54"/>
            <p:cNvSpPr/>
            <p:nvPr/>
          </p:nvSpPr>
          <p:spPr>
            <a:xfrm>
              <a:off x="1310604" y="260925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356324" y="26530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85</a:t>
              </a:r>
            </a:p>
          </p:txBody>
        </p:sp>
        <p:sp>
          <p:nvSpPr>
            <p:cNvPr id="56" name="pg56"/>
            <p:cNvSpPr/>
            <p:nvPr/>
          </p:nvSpPr>
          <p:spPr>
            <a:xfrm>
              <a:off x="3578840" y="215268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624560" y="219643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93</a:t>
              </a:r>
            </a:p>
          </p:txBody>
        </p:sp>
        <p:sp>
          <p:nvSpPr>
            <p:cNvPr id="58" name="pg58"/>
            <p:cNvSpPr/>
            <p:nvPr/>
          </p:nvSpPr>
          <p:spPr>
            <a:xfrm>
              <a:off x="4095258" y="425968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140978" y="430342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23</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3988485" y="1704354"/>
              <a:ext cx="19012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States,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United States has all 4 of the  SDG vaccines.
In 2025, United States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States met the 90% SDG coverage target for DTP3 and MCV2,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2024 and 2025.
• DTP3 coverage remained constant at 94% between 2024 and 2025.
• There were there were approximately the same number of zero-dose children in 2025. This leaves 73,000 children without vaccination, vulnerable to vaccine-preventable diseases and a further 146,000 with incomplete protection.
• United States accounted for 18.1% of zero-dose children in Non-programme and 0.5% of zero-dose children globally.
• MCV1 coverage remained constant at 92% between 2024 and 2025. There were 292,000 children who missed out on the first measles vaccination.
• MCV2 coverage remained constant at 95% between 2024 and 2025.
• Last dose coverage of HPV vaccination (HPVc) among girls remained constant at 51%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1969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1969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United States.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3074535"/>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 name="rc82"/>
            <p:cNvSpPr/>
            <p:nvPr/>
          </p:nvSpPr>
          <p:spPr>
            <a:xfrm>
              <a:off x="1578050" y="1951330"/>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83" name="rc83"/>
            <p:cNvSpPr/>
            <p:nvPr/>
          </p:nvSpPr>
          <p:spPr>
            <a:xfrm>
              <a:off x="1889102" y="1951330"/>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4" name="rc84"/>
            <p:cNvSpPr/>
            <p:nvPr/>
          </p:nvSpPr>
          <p:spPr>
            <a:xfrm>
              <a:off x="2200154" y="1951330"/>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85" name="rc85"/>
            <p:cNvSpPr/>
            <p:nvPr/>
          </p:nvSpPr>
          <p:spPr>
            <a:xfrm>
              <a:off x="2511207" y="1951330"/>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6" name="rc86"/>
            <p:cNvSpPr/>
            <p:nvPr/>
          </p:nvSpPr>
          <p:spPr>
            <a:xfrm>
              <a:off x="2822259" y="1951330"/>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7" name="rc87"/>
            <p:cNvSpPr/>
            <p:nvPr/>
          </p:nvSpPr>
          <p:spPr>
            <a:xfrm>
              <a:off x="3133311" y="1951330"/>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8" name="rc88"/>
            <p:cNvSpPr/>
            <p:nvPr/>
          </p:nvSpPr>
          <p:spPr>
            <a:xfrm>
              <a:off x="3444364" y="1951330"/>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9" name="rc89"/>
            <p:cNvSpPr/>
            <p:nvPr/>
          </p:nvSpPr>
          <p:spPr>
            <a:xfrm>
              <a:off x="3755416" y="1951330"/>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0" name="rc90"/>
            <p:cNvSpPr/>
            <p:nvPr/>
          </p:nvSpPr>
          <p:spPr>
            <a:xfrm>
              <a:off x="4066468" y="1951330"/>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1" name="rc91"/>
            <p:cNvSpPr/>
            <p:nvPr/>
          </p:nvSpPr>
          <p:spPr>
            <a:xfrm>
              <a:off x="4377521" y="1951330"/>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2" name="rc92"/>
            <p:cNvSpPr/>
            <p:nvPr/>
          </p:nvSpPr>
          <p:spPr>
            <a:xfrm>
              <a:off x="4688573" y="1951330"/>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3" name="rc93"/>
            <p:cNvSpPr/>
            <p:nvPr/>
          </p:nvSpPr>
          <p:spPr>
            <a:xfrm>
              <a:off x="4999625" y="1951330"/>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4" name="rc94"/>
            <p:cNvSpPr/>
            <p:nvPr/>
          </p:nvSpPr>
          <p:spPr>
            <a:xfrm>
              <a:off x="5310677" y="1951330"/>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5" name="rc95"/>
            <p:cNvSpPr/>
            <p:nvPr/>
          </p:nvSpPr>
          <p:spPr>
            <a:xfrm>
              <a:off x="5621730" y="1951330"/>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6" name="rc96"/>
            <p:cNvSpPr/>
            <p:nvPr/>
          </p:nvSpPr>
          <p:spPr>
            <a:xfrm>
              <a:off x="5932782" y="1951330"/>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7" name="rc97"/>
            <p:cNvSpPr/>
            <p:nvPr/>
          </p:nvSpPr>
          <p:spPr>
            <a:xfrm>
              <a:off x="6243834" y="1951330"/>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8" name="rc98"/>
            <p:cNvSpPr/>
            <p:nvPr/>
          </p:nvSpPr>
          <p:spPr>
            <a:xfrm>
              <a:off x="6554887" y="1951330"/>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9" name="rc99"/>
            <p:cNvSpPr/>
            <p:nvPr/>
          </p:nvSpPr>
          <p:spPr>
            <a:xfrm>
              <a:off x="6865939" y="1951330"/>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0" name="rc100"/>
            <p:cNvSpPr/>
            <p:nvPr/>
          </p:nvSpPr>
          <p:spPr>
            <a:xfrm>
              <a:off x="7176991" y="1951330"/>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1" name="rc101"/>
            <p:cNvSpPr/>
            <p:nvPr/>
          </p:nvSpPr>
          <p:spPr>
            <a:xfrm>
              <a:off x="7488044" y="1951330"/>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2" name="rc102"/>
            <p:cNvSpPr/>
            <p:nvPr/>
          </p:nvSpPr>
          <p:spPr>
            <a:xfrm>
              <a:off x="7799096" y="1951330"/>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3" name="rc103"/>
            <p:cNvSpPr/>
            <p:nvPr/>
          </p:nvSpPr>
          <p:spPr>
            <a:xfrm>
              <a:off x="8110148" y="1951330"/>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4" name="rc104"/>
            <p:cNvSpPr/>
            <p:nvPr/>
          </p:nvSpPr>
          <p:spPr>
            <a:xfrm>
              <a:off x="8421201" y="1951330"/>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5" name="rc105"/>
            <p:cNvSpPr/>
            <p:nvPr/>
          </p:nvSpPr>
          <p:spPr>
            <a:xfrm>
              <a:off x="8732253" y="1951330"/>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6" name="rc106"/>
            <p:cNvSpPr/>
            <p:nvPr/>
          </p:nvSpPr>
          <p:spPr>
            <a:xfrm>
              <a:off x="955945"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7" name="rc107"/>
            <p:cNvSpPr/>
            <p:nvPr/>
          </p:nvSpPr>
          <p:spPr>
            <a:xfrm>
              <a:off x="1266997"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8" name="rc108"/>
            <p:cNvSpPr/>
            <p:nvPr/>
          </p:nvSpPr>
          <p:spPr>
            <a:xfrm>
              <a:off x="1578050"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9" name="rc109"/>
            <p:cNvSpPr/>
            <p:nvPr/>
          </p:nvSpPr>
          <p:spPr>
            <a:xfrm>
              <a:off x="1889102"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2200154"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2511207"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2" name="rc112"/>
            <p:cNvSpPr/>
            <p:nvPr/>
          </p:nvSpPr>
          <p:spPr>
            <a:xfrm>
              <a:off x="2822259"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3" name="rc113"/>
            <p:cNvSpPr/>
            <p:nvPr/>
          </p:nvSpPr>
          <p:spPr>
            <a:xfrm>
              <a:off x="3133311"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3444364"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5" name="rc115"/>
            <p:cNvSpPr/>
            <p:nvPr/>
          </p:nvSpPr>
          <p:spPr>
            <a:xfrm>
              <a:off x="3755416"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468"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7" name="rc117"/>
            <p:cNvSpPr/>
            <p:nvPr/>
          </p:nvSpPr>
          <p:spPr>
            <a:xfrm>
              <a:off x="4377521"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4688573"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4999625"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0" name="rc120"/>
            <p:cNvSpPr/>
            <p:nvPr/>
          </p:nvSpPr>
          <p:spPr>
            <a:xfrm>
              <a:off x="5310677"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5621730"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2" name="rc122"/>
            <p:cNvSpPr/>
            <p:nvPr/>
          </p:nvSpPr>
          <p:spPr>
            <a:xfrm>
              <a:off x="5932782"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3" name="rc123"/>
            <p:cNvSpPr/>
            <p:nvPr/>
          </p:nvSpPr>
          <p:spPr>
            <a:xfrm>
              <a:off x="6243834"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4" name="rc124"/>
            <p:cNvSpPr/>
            <p:nvPr/>
          </p:nvSpPr>
          <p:spPr>
            <a:xfrm>
              <a:off x="6554887"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5" name="rc125"/>
            <p:cNvSpPr/>
            <p:nvPr/>
          </p:nvSpPr>
          <p:spPr>
            <a:xfrm>
              <a:off x="6865939"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6" name="rc126"/>
            <p:cNvSpPr/>
            <p:nvPr/>
          </p:nvSpPr>
          <p:spPr>
            <a:xfrm>
              <a:off x="7176991"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7" name="rc127"/>
            <p:cNvSpPr/>
            <p:nvPr/>
          </p:nvSpPr>
          <p:spPr>
            <a:xfrm>
              <a:off x="7488044"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8" name="rc128"/>
            <p:cNvSpPr/>
            <p:nvPr/>
          </p:nvSpPr>
          <p:spPr>
            <a:xfrm>
              <a:off x="7799096"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9" name="rc129"/>
            <p:cNvSpPr/>
            <p:nvPr/>
          </p:nvSpPr>
          <p:spPr>
            <a:xfrm>
              <a:off x="8110148"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0" name="rc130"/>
            <p:cNvSpPr/>
            <p:nvPr/>
          </p:nvSpPr>
          <p:spPr>
            <a:xfrm>
              <a:off x="8421201"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1" name="rc131"/>
            <p:cNvSpPr/>
            <p:nvPr/>
          </p:nvSpPr>
          <p:spPr>
            <a:xfrm>
              <a:off x="8732253"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2" name="rc132"/>
            <p:cNvSpPr/>
            <p:nvPr/>
          </p:nvSpPr>
          <p:spPr>
            <a:xfrm>
              <a:off x="5621730"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3" name="rc133"/>
            <p:cNvSpPr/>
            <p:nvPr/>
          </p:nvSpPr>
          <p:spPr>
            <a:xfrm>
              <a:off x="5932782"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4" name="rc134"/>
            <p:cNvSpPr/>
            <p:nvPr/>
          </p:nvSpPr>
          <p:spPr>
            <a:xfrm>
              <a:off x="6243834"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6554887"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6" name="rc136"/>
            <p:cNvSpPr/>
            <p:nvPr/>
          </p:nvSpPr>
          <p:spPr>
            <a:xfrm>
              <a:off x="6865939"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7" name="rc137"/>
            <p:cNvSpPr/>
            <p:nvPr/>
          </p:nvSpPr>
          <p:spPr>
            <a:xfrm>
              <a:off x="7176991"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8" name="rc138"/>
            <p:cNvSpPr/>
            <p:nvPr/>
          </p:nvSpPr>
          <p:spPr>
            <a:xfrm>
              <a:off x="7488044"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7799096"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8110148"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8421201"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2" name="rc142"/>
            <p:cNvSpPr/>
            <p:nvPr/>
          </p:nvSpPr>
          <p:spPr>
            <a:xfrm>
              <a:off x="8732253"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3" name="rc143"/>
            <p:cNvSpPr/>
            <p:nvPr/>
          </p:nvSpPr>
          <p:spPr>
            <a:xfrm>
              <a:off x="7488044" y="419774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4" name="rc144"/>
            <p:cNvSpPr/>
            <p:nvPr/>
          </p:nvSpPr>
          <p:spPr>
            <a:xfrm>
              <a:off x="7799096" y="419774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5" name="rc145"/>
            <p:cNvSpPr/>
            <p:nvPr/>
          </p:nvSpPr>
          <p:spPr>
            <a:xfrm>
              <a:off x="8110148" y="419774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6" name="rc146"/>
            <p:cNvSpPr/>
            <p:nvPr/>
          </p:nvSpPr>
          <p:spPr>
            <a:xfrm>
              <a:off x="8421201" y="419774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8732253" y="419774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8" name="rc148"/>
            <p:cNvSpPr/>
            <p:nvPr/>
          </p:nvSpPr>
          <p:spPr>
            <a:xfrm>
              <a:off x="955945"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9" name="rc149"/>
            <p:cNvSpPr/>
            <p:nvPr/>
          </p:nvSpPr>
          <p:spPr>
            <a:xfrm>
              <a:off x="1266997"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0" name="rc150"/>
            <p:cNvSpPr/>
            <p:nvPr/>
          </p:nvSpPr>
          <p:spPr>
            <a:xfrm>
              <a:off x="1578050"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1" name="rc151"/>
            <p:cNvSpPr/>
            <p:nvPr/>
          </p:nvSpPr>
          <p:spPr>
            <a:xfrm>
              <a:off x="1889102"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2" name="rc152"/>
            <p:cNvSpPr/>
            <p:nvPr/>
          </p:nvSpPr>
          <p:spPr>
            <a:xfrm>
              <a:off x="2200154"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3" name="rc153"/>
            <p:cNvSpPr/>
            <p:nvPr/>
          </p:nvSpPr>
          <p:spPr>
            <a:xfrm>
              <a:off x="2511207"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4" name="rc154"/>
            <p:cNvSpPr/>
            <p:nvPr/>
          </p:nvSpPr>
          <p:spPr>
            <a:xfrm>
              <a:off x="2822259"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5" name="rc155"/>
            <p:cNvSpPr/>
            <p:nvPr/>
          </p:nvSpPr>
          <p:spPr>
            <a:xfrm>
              <a:off x="3133311"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6" name="rc156"/>
            <p:cNvSpPr/>
            <p:nvPr/>
          </p:nvSpPr>
          <p:spPr>
            <a:xfrm>
              <a:off x="3444364"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3755416"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4066468"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9" name="rc159"/>
            <p:cNvSpPr/>
            <p:nvPr/>
          </p:nvSpPr>
          <p:spPr>
            <a:xfrm>
              <a:off x="4377521"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0" name="rc160"/>
            <p:cNvSpPr/>
            <p:nvPr/>
          </p:nvSpPr>
          <p:spPr>
            <a:xfrm>
              <a:off x="4688573"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1" name="rc161"/>
            <p:cNvSpPr/>
            <p:nvPr/>
          </p:nvSpPr>
          <p:spPr>
            <a:xfrm>
              <a:off x="4999625"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677"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3" name="rc163"/>
            <p:cNvSpPr/>
            <p:nvPr/>
          </p:nvSpPr>
          <p:spPr>
            <a:xfrm>
              <a:off x="5621730"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4" name="rc164"/>
            <p:cNvSpPr/>
            <p:nvPr/>
          </p:nvSpPr>
          <p:spPr>
            <a:xfrm>
              <a:off x="5932782"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5" name="rc165"/>
            <p:cNvSpPr/>
            <p:nvPr/>
          </p:nvSpPr>
          <p:spPr>
            <a:xfrm>
              <a:off x="6243834"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6" name="rc166"/>
            <p:cNvSpPr/>
            <p:nvPr/>
          </p:nvSpPr>
          <p:spPr>
            <a:xfrm>
              <a:off x="6554887"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7" name="rc167"/>
            <p:cNvSpPr/>
            <p:nvPr/>
          </p:nvSpPr>
          <p:spPr>
            <a:xfrm>
              <a:off x="6865939"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8" name="rc168"/>
            <p:cNvSpPr/>
            <p:nvPr/>
          </p:nvSpPr>
          <p:spPr>
            <a:xfrm>
              <a:off x="7176991"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9" name="rc169"/>
            <p:cNvSpPr/>
            <p:nvPr/>
          </p:nvSpPr>
          <p:spPr>
            <a:xfrm>
              <a:off x="7488044"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0" name="rc170"/>
            <p:cNvSpPr/>
            <p:nvPr/>
          </p:nvSpPr>
          <p:spPr>
            <a:xfrm>
              <a:off x="7799096"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1" name="rc171"/>
            <p:cNvSpPr/>
            <p:nvPr/>
          </p:nvSpPr>
          <p:spPr>
            <a:xfrm>
              <a:off x="8110148"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2" name="rc172"/>
            <p:cNvSpPr/>
            <p:nvPr/>
          </p:nvSpPr>
          <p:spPr>
            <a:xfrm>
              <a:off x="8421201"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3" name="rc173"/>
            <p:cNvSpPr/>
            <p:nvPr/>
          </p:nvSpPr>
          <p:spPr>
            <a:xfrm>
              <a:off x="8732253"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4" name="rc174"/>
            <p:cNvSpPr/>
            <p:nvPr/>
          </p:nvSpPr>
          <p:spPr>
            <a:xfrm>
              <a:off x="955945" y="504014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5" name="rc175"/>
            <p:cNvSpPr/>
            <p:nvPr/>
          </p:nvSpPr>
          <p:spPr>
            <a:xfrm>
              <a:off x="1266997" y="504014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6" name="rc176"/>
            <p:cNvSpPr/>
            <p:nvPr/>
          </p:nvSpPr>
          <p:spPr>
            <a:xfrm>
              <a:off x="1578050" y="504014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7" name="rc177"/>
            <p:cNvSpPr/>
            <p:nvPr/>
          </p:nvSpPr>
          <p:spPr>
            <a:xfrm>
              <a:off x="1889102" y="504014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8" name="rc178"/>
            <p:cNvSpPr/>
            <p:nvPr/>
          </p:nvSpPr>
          <p:spPr>
            <a:xfrm>
              <a:off x="2200154" y="504014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9" name="rc179"/>
            <p:cNvSpPr/>
            <p:nvPr/>
          </p:nvSpPr>
          <p:spPr>
            <a:xfrm>
              <a:off x="2511207" y="504014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0" name="rc180"/>
            <p:cNvSpPr/>
            <p:nvPr/>
          </p:nvSpPr>
          <p:spPr>
            <a:xfrm>
              <a:off x="2822259" y="504014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1" name="rc181"/>
            <p:cNvSpPr/>
            <p:nvPr/>
          </p:nvSpPr>
          <p:spPr>
            <a:xfrm>
              <a:off x="3133311" y="504014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2" name="rc182"/>
            <p:cNvSpPr/>
            <p:nvPr/>
          </p:nvSpPr>
          <p:spPr>
            <a:xfrm>
              <a:off x="3444364" y="504014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3" name="rc183"/>
            <p:cNvSpPr/>
            <p:nvPr/>
          </p:nvSpPr>
          <p:spPr>
            <a:xfrm>
              <a:off x="3755416" y="504014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4" name="rc184"/>
            <p:cNvSpPr/>
            <p:nvPr/>
          </p:nvSpPr>
          <p:spPr>
            <a:xfrm>
              <a:off x="4066468"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5" name="rc185"/>
            <p:cNvSpPr/>
            <p:nvPr/>
          </p:nvSpPr>
          <p:spPr>
            <a:xfrm>
              <a:off x="4377521"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6" name="rc186"/>
            <p:cNvSpPr/>
            <p:nvPr/>
          </p:nvSpPr>
          <p:spPr>
            <a:xfrm>
              <a:off x="4688573"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7" name="rc187"/>
            <p:cNvSpPr/>
            <p:nvPr/>
          </p:nvSpPr>
          <p:spPr>
            <a:xfrm>
              <a:off x="4999625"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8" name="rc188"/>
            <p:cNvSpPr/>
            <p:nvPr/>
          </p:nvSpPr>
          <p:spPr>
            <a:xfrm>
              <a:off x="5310677"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9" name="rc189"/>
            <p:cNvSpPr/>
            <p:nvPr/>
          </p:nvSpPr>
          <p:spPr>
            <a:xfrm>
              <a:off x="5621730"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782"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1" name="rc191"/>
            <p:cNvSpPr/>
            <p:nvPr/>
          </p:nvSpPr>
          <p:spPr>
            <a:xfrm>
              <a:off x="6243834"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2" name="rc192"/>
            <p:cNvSpPr/>
            <p:nvPr/>
          </p:nvSpPr>
          <p:spPr>
            <a:xfrm>
              <a:off x="6554887"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3" name="rc193"/>
            <p:cNvSpPr/>
            <p:nvPr/>
          </p:nvSpPr>
          <p:spPr>
            <a:xfrm>
              <a:off x="6865939"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7176991"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7488044"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7799096"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8110148"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8421201"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8732253"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3444364"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1" name="rc201"/>
            <p:cNvSpPr/>
            <p:nvPr/>
          </p:nvSpPr>
          <p:spPr>
            <a:xfrm>
              <a:off x="3755416"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2" name="rc202"/>
            <p:cNvSpPr/>
            <p:nvPr/>
          </p:nvSpPr>
          <p:spPr>
            <a:xfrm>
              <a:off x="4066468"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3" name="rc203"/>
            <p:cNvSpPr/>
            <p:nvPr/>
          </p:nvSpPr>
          <p:spPr>
            <a:xfrm>
              <a:off x="4377521"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4" name="rc204"/>
            <p:cNvSpPr/>
            <p:nvPr/>
          </p:nvSpPr>
          <p:spPr>
            <a:xfrm>
              <a:off x="4688573"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5" name="rc205"/>
            <p:cNvSpPr/>
            <p:nvPr/>
          </p:nvSpPr>
          <p:spPr>
            <a:xfrm>
              <a:off x="4999625"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5310677"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7" name="rc207"/>
            <p:cNvSpPr/>
            <p:nvPr/>
          </p:nvSpPr>
          <p:spPr>
            <a:xfrm>
              <a:off x="5621730"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8" name="rc208"/>
            <p:cNvSpPr/>
            <p:nvPr/>
          </p:nvSpPr>
          <p:spPr>
            <a:xfrm>
              <a:off x="5932782"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34"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0" name="rc210"/>
            <p:cNvSpPr/>
            <p:nvPr/>
          </p:nvSpPr>
          <p:spPr>
            <a:xfrm>
              <a:off x="6554887"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39"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2" name="rc212"/>
            <p:cNvSpPr/>
            <p:nvPr/>
          </p:nvSpPr>
          <p:spPr>
            <a:xfrm>
              <a:off x="7176991" y="3355336"/>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3" name="rc213"/>
            <p:cNvSpPr/>
            <p:nvPr/>
          </p:nvSpPr>
          <p:spPr>
            <a:xfrm>
              <a:off x="7488044" y="3355336"/>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4" name="rc214"/>
            <p:cNvSpPr/>
            <p:nvPr/>
          </p:nvSpPr>
          <p:spPr>
            <a:xfrm>
              <a:off x="7799096"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5" name="rc215"/>
            <p:cNvSpPr/>
            <p:nvPr/>
          </p:nvSpPr>
          <p:spPr>
            <a:xfrm>
              <a:off x="8110148"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6" name="rc216"/>
            <p:cNvSpPr/>
            <p:nvPr/>
          </p:nvSpPr>
          <p:spPr>
            <a:xfrm>
              <a:off x="8421201"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7" name="rc217"/>
            <p:cNvSpPr/>
            <p:nvPr/>
          </p:nvSpPr>
          <p:spPr>
            <a:xfrm>
              <a:off x="8732253"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8" name="rc218"/>
            <p:cNvSpPr/>
            <p:nvPr/>
          </p:nvSpPr>
          <p:spPr>
            <a:xfrm>
              <a:off x="955945"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9" name="rc219"/>
            <p:cNvSpPr/>
            <p:nvPr/>
          </p:nvSpPr>
          <p:spPr>
            <a:xfrm>
              <a:off x="1266997"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0" name="rc220"/>
            <p:cNvSpPr/>
            <p:nvPr/>
          </p:nvSpPr>
          <p:spPr>
            <a:xfrm>
              <a:off x="1578050"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1" name="rc221"/>
            <p:cNvSpPr/>
            <p:nvPr/>
          </p:nvSpPr>
          <p:spPr>
            <a:xfrm>
              <a:off x="1889102"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2" name="rc222"/>
            <p:cNvSpPr/>
            <p:nvPr/>
          </p:nvSpPr>
          <p:spPr>
            <a:xfrm>
              <a:off x="2200154"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3" name="rc223"/>
            <p:cNvSpPr/>
            <p:nvPr/>
          </p:nvSpPr>
          <p:spPr>
            <a:xfrm>
              <a:off x="2511207"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4" name="rc224"/>
            <p:cNvSpPr/>
            <p:nvPr/>
          </p:nvSpPr>
          <p:spPr>
            <a:xfrm>
              <a:off x="2822259"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5" name="rc225"/>
            <p:cNvSpPr/>
            <p:nvPr/>
          </p:nvSpPr>
          <p:spPr>
            <a:xfrm>
              <a:off x="3133311"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6" name="rc226"/>
            <p:cNvSpPr/>
            <p:nvPr/>
          </p:nvSpPr>
          <p:spPr>
            <a:xfrm>
              <a:off x="3444364"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7" name="rc227"/>
            <p:cNvSpPr/>
            <p:nvPr/>
          </p:nvSpPr>
          <p:spPr>
            <a:xfrm>
              <a:off x="3755416"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8" name="rc228"/>
            <p:cNvSpPr/>
            <p:nvPr/>
          </p:nvSpPr>
          <p:spPr>
            <a:xfrm>
              <a:off x="4066468"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9" name="rc229"/>
            <p:cNvSpPr/>
            <p:nvPr/>
          </p:nvSpPr>
          <p:spPr>
            <a:xfrm>
              <a:off x="4377521"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0" name="rc230"/>
            <p:cNvSpPr/>
            <p:nvPr/>
          </p:nvSpPr>
          <p:spPr>
            <a:xfrm>
              <a:off x="4688573"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1" name="rc231"/>
            <p:cNvSpPr/>
            <p:nvPr/>
          </p:nvSpPr>
          <p:spPr>
            <a:xfrm>
              <a:off x="4999625"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2" name="rc232"/>
            <p:cNvSpPr/>
            <p:nvPr/>
          </p:nvSpPr>
          <p:spPr>
            <a:xfrm>
              <a:off x="5310677"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3" name="rc233"/>
            <p:cNvSpPr/>
            <p:nvPr/>
          </p:nvSpPr>
          <p:spPr>
            <a:xfrm>
              <a:off x="5621730"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4" name="rc234"/>
            <p:cNvSpPr/>
            <p:nvPr/>
          </p:nvSpPr>
          <p:spPr>
            <a:xfrm>
              <a:off x="5932782"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5" name="rc235"/>
            <p:cNvSpPr/>
            <p:nvPr/>
          </p:nvSpPr>
          <p:spPr>
            <a:xfrm>
              <a:off x="6243834"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6" name="rc236"/>
            <p:cNvSpPr/>
            <p:nvPr/>
          </p:nvSpPr>
          <p:spPr>
            <a:xfrm>
              <a:off x="6554887"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39"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8" name="rc238"/>
            <p:cNvSpPr/>
            <p:nvPr/>
          </p:nvSpPr>
          <p:spPr>
            <a:xfrm>
              <a:off x="7176991"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4"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0" name="rc240"/>
            <p:cNvSpPr/>
            <p:nvPr/>
          </p:nvSpPr>
          <p:spPr>
            <a:xfrm>
              <a:off x="7799096"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1" name="rc241"/>
            <p:cNvSpPr/>
            <p:nvPr/>
          </p:nvSpPr>
          <p:spPr>
            <a:xfrm>
              <a:off x="8110148"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2" name="rc242"/>
            <p:cNvSpPr/>
            <p:nvPr/>
          </p:nvSpPr>
          <p:spPr>
            <a:xfrm>
              <a:off x="8421201"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3" name="rc243"/>
            <p:cNvSpPr/>
            <p:nvPr/>
          </p:nvSpPr>
          <p:spPr>
            <a:xfrm>
              <a:off x="8732253"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4" name="rc244"/>
            <p:cNvSpPr/>
            <p:nvPr/>
          </p:nvSpPr>
          <p:spPr>
            <a:xfrm>
              <a:off x="3755416" y="3636138"/>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45" name="rc245"/>
            <p:cNvSpPr/>
            <p:nvPr/>
          </p:nvSpPr>
          <p:spPr>
            <a:xfrm>
              <a:off x="4066468" y="3636138"/>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6" name="rc246"/>
            <p:cNvSpPr/>
            <p:nvPr/>
          </p:nvSpPr>
          <p:spPr>
            <a:xfrm>
              <a:off x="4377521" y="3636138"/>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7" name="rc247"/>
            <p:cNvSpPr/>
            <p:nvPr/>
          </p:nvSpPr>
          <p:spPr>
            <a:xfrm>
              <a:off x="4688573" y="3636138"/>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8" name="rc248"/>
            <p:cNvSpPr/>
            <p:nvPr/>
          </p:nvSpPr>
          <p:spPr>
            <a:xfrm>
              <a:off x="4999625" y="3636138"/>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9" name="rc249"/>
            <p:cNvSpPr/>
            <p:nvPr/>
          </p:nvSpPr>
          <p:spPr>
            <a:xfrm>
              <a:off x="5310677" y="3636138"/>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0" name="rc250"/>
            <p:cNvSpPr/>
            <p:nvPr/>
          </p:nvSpPr>
          <p:spPr>
            <a:xfrm>
              <a:off x="5621730" y="3636138"/>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1" name="rc251"/>
            <p:cNvSpPr/>
            <p:nvPr/>
          </p:nvSpPr>
          <p:spPr>
            <a:xfrm>
              <a:off x="5932782" y="3636138"/>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2" name="rc252"/>
            <p:cNvSpPr/>
            <p:nvPr/>
          </p:nvSpPr>
          <p:spPr>
            <a:xfrm>
              <a:off x="6243834" y="3636138"/>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3" name="rc253"/>
            <p:cNvSpPr/>
            <p:nvPr/>
          </p:nvSpPr>
          <p:spPr>
            <a:xfrm>
              <a:off x="6554887" y="3636138"/>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4" name="rc254"/>
            <p:cNvSpPr/>
            <p:nvPr/>
          </p:nvSpPr>
          <p:spPr>
            <a:xfrm>
              <a:off x="6865939" y="3636138"/>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5" name="rc255"/>
            <p:cNvSpPr/>
            <p:nvPr/>
          </p:nvSpPr>
          <p:spPr>
            <a:xfrm>
              <a:off x="7176991" y="3636138"/>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44" y="3636138"/>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7" name="rc257"/>
            <p:cNvSpPr/>
            <p:nvPr/>
          </p:nvSpPr>
          <p:spPr>
            <a:xfrm>
              <a:off x="7799096" y="3636138"/>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8" name="rc258"/>
            <p:cNvSpPr/>
            <p:nvPr/>
          </p:nvSpPr>
          <p:spPr>
            <a:xfrm>
              <a:off x="8110148" y="3636138"/>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9" name="rc259"/>
            <p:cNvSpPr/>
            <p:nvPr/>
          </p:nvSpPr>
          <p:spPr>
            <a:xfrm>
              <a:off x="8421201" y="3636138"/>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0" name="rc260"/>
            <p:cNvSpPr/>
            <p:nvPr/>
          </p:nvSpPr>
          <p:spPr>
            <a:xfrm>
              <a:off x="8732253" y="3636138"/>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1" name="rc261"/>
            <p:cNvSpPr/>
            <p:nvPr/>
          </p:nvSpPr>
          <p:spPr>
            <a:xfrm>
              <a:off x="4066468" y="5320945"/>
              <a:ext cx="311052"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62" name="rc262"/>
            <p:cNvSpPr/>
            <p:nvPr/>
          </p:nvSpPr>
          <p:spPr>
            <a:xfrm>
              <a:off x="4377521" y="5320945"/>
              <a:ext cx="311052"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63" name="rc263"/>
            <p:cNvSpPr/>
            <p:nvPr/>
          </p:nvSpPr>
          <p:spPr>
            <a:xfrm>
              <a:off x="4688573" y="5320945"/>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64" name="rc264"/>
            <p:cNvSpPr/>
            <p:nvPr/>
          </p:nvSpPr>
          <p:spPr>
            <a:xfrm>
              <a:off x="4999625" y="5320945"/>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65" name="rc265"/>
            <p:cNvSpPr/>
            <p:nvPr/>
          </p:nvSpPr>
          <p:spPr>
            <a:xfrm>
              <a:off x="5310677" y="5320945"/>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66" name="rc266"/>
            <p:cNvSpPr/>
            <p:nvPr/>
          </p:nvSpPr>
          <p:spPr>
            <a:xfrm>
              <a:off x="5621730" y="5320945"/>
              <a:ext cx="311052" cy="28080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67" name="rc267"/>
            <p:cNvSpPr/>
            <p:nvPr/>
          </p:nvSpPr>
          <p:spPr>
            <a:xfrm>
              <a:off x="5932782" y="5320945"/>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68" name="rc268"/>
            <p:cNvSpPr/>
            <p:nvPr/>
          </p:nvSpPr>
          <p:spPr>
            <a:xfrm>
              <a:off x="6243834" y="5320945"/>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69" name="rc269"/>
            <p:cNvSpPr/>
            <p:nvPr/>
          </p:nvSpPr>
          <p:spPr>
            <a:xfrm>
              <a:off x="6554887" y="5320945"/>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70" name="rc270"/>
            <p:cNvSpPr/>
            <p:nvPr/>
          </p:nvSpPr>
          <p:spPr>
            <a:xfrm>
              <a:off x="6865939" y="5320945"/>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71" name="rc271"/>
            <p:cNvSpPr/>
            <p:nvPr/>
          </p:nvSpPr>
          <p:spPr>
            <a:xfrm>
              <a:off x="7176991" y="5320945"/>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72" name="rc272"/>
            <p:cNvSpPr/>
            <p:nvPr/>
          </p:nvSpPr>
          <p:spPr>
            <a:xfrm>
              <a:off x="7488044" y="5320945"/>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096" y="5320945"/>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4" name="rc274"/>
            <p:cNvSpPr/>
            <p:nvPr/>
          </p:nvSpPr>
          <p:spPr>
            <a:xfrm>
              <a:off x="8110148" y="5320945"/>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5" name="rc275"/>
            <p:cNvSpPr/>
            <p:nvPr/>
          </p:nvSpPr>
          <p:spPr>
            <a:xfrm>
              <a:off x="8421201" y="5320945"/>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6" name="rc276"/>
            <p:cNvSpPr/>
            <p:nvPr/>
          </p:nvSpPr>
          <p:spPr>
            <a:xfrm>
              <a:off x="8732253" y="5320945"/>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7" name="tx277"/>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0" name="tx280"/>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0" name="tx290"/>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1" name="tx291"/>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8" name="tx298"/>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3" name="tx303"/>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4" name="tx304"/>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5" name="tx305"/>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6" name="tx306"/>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7" name="tx307"/>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8" name="tx308"/>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0" name="tx310"/>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1" name="tx311"/>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2" name="tx312"/>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3" name="tx313"/>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4" name="tx314"/>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5" name="tx315"/>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6" name="tx316"/>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7" name="tx317"/>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1" name="tx321"/>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2" name="tx322"/>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3" name="tx323"/>
            <p:cNvSpPr/>
            <p:nvPr/>
          </p:nvSpPr>
          <p:spPr>
            <a:xfrm>
              <a:off x="7272228"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4" name="tx324"/>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5" name="tx325"/>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6" name="tx326"/>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7" name="tx327"/>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105118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0" name="tx330"/>
            <p:cNvSpPr/>
            <p:nvPr/>
          </p:nvSpPr>
          <p:spPr>
            <a:xfrm>
              <a:off x="136223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1" name="tx331"/>
            <p:cNvSpPr/>
            <p:nvPr/>
          </p:nvSpPr>
          <p:spPr>
            <a:xfrm>
              <a:off x="167328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2" name="tx332"/>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3" name="tx333"/>
            <p:cNvSpPr/>
            <p:nvPr/>
          </p:nvSpPr>
          <p:spPr>
            <a:xfrm>
              <a:off x="229539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4" name="tx334"/>
            <p:cNvSpPr/>
            <p:nvPr/>
          </p:nvSpPr>
          <p:spPr>
            <a:xfrm>
              <a:off x="2606443"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5" name="tx335"/>
            <p:cNvSpPr/>
            <p:nvPr/>
          </p:nvSpPr>
          <p:spPr>
            <a:xfrm>
              <a:off x="291749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6" name="tx336"/>
            <p:cNvSpPr/>
            <p:nvPr/>
          </p:nvSpPr>
          <p:spPr>
            <a:xfrm>
              <a:off x="322854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7" name="tx337"/>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9" name="tx339"/>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0" name="tx340"/>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1" name="tx341"/>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2" name="tx342"/>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5" name="tx345"/>
            <p:cNvSpPr/>
            <p:nvPr/>
          </p:nvSpPr>
          <p:spPr>
            <a:xfrm>
              <a:off x="6028019"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6" name="tx346"/>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7" name="tx347"/>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8" name="tx348"/>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9" name="tx349"/>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0" name="tx350"/>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1" name="tx351"/>
            <p:cNvSpPr/>
            <p:nvPr/>
          </p:nvSpPr>
          <p:spPr>
            <a:xfrm>
              <a:off x="7894332"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2" name="tx352"/>
            <p:cNvSpPr/>
            <p:nvPr/>
          </p:nvSpPr>
          <p:spPr>
            <a:xfrm>
              <a:off x="820538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3" name="tx353"/>
            <p:cNvSpPr/>
            <p:nvPr/>
          </p:nvSpPr>
          <p:spPr>
            <a:xfrm>
              <a:off x="8516437"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8827489"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5" name="tx355"/>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56" name="tx356"/>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57" name="tx357"/>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8" name="tx358"/>
            <p:cNvSpPr/>
            <p:nvPr/>
          </p:nvSpPr>
          <p:spPr>
            <a:xfrm>
              <a:off x="4783809"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9" name="tx359"/>
            <p:cNvSpPr/>
            <p:nvPr/>
          </p:nvSpPr>
          <p:spPr>
            <a:xfrm>
              <a:off x="5094862" y="20529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0" name="tx360"/>
            <p:cNvSpPr/>
            <p:nvPr/>
          </p:nvSpPr>
          <p:spPr>
            <a:xfrm>
              <a:off x="5405914"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1" name="tx361"/>
            <p:cNvSpPr/>
            <p:nvPr/>
          </p:nvSpPr>
          <p:spPr>
            <a:xfrm>
              <a:off x="5716966"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2" name="tx362"/>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63" name="tx363"/>
            <p:cNvSpPr/>
            <p:nvPr/>
          </p:nvSpPr>
          <p:spPr>
            <a:xfrm>
              <a:off x="6339071"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64" name="tx364"/>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65" name="tx365"/>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66" name="tx366"/>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7" name="tx367"/>
            <p:cNvSpPr/>
            <p:nvPr/>
          </p:nvSpPr>
          <p:spPr>
            <a:xfrm>
              <a:off x="7583280"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8" name="tx368"/>
            <p:cNvSpPr/>
            <p:nvPr/>
          </p:nvSpPr>
          <p:spPr>
            <a:xfrm>
              <a:off x="7894332"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9" name="tx369"/>
            <p:cNvSpPr/>
            <p:nvPr/>
          </p:nvSpPr>
          <p:spPr>
            <a:xfrm>
              <a:off x="8205385"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0" name="tx370"/>
            <p:cNvSpPr/>
            <p:nvPr/>
          </p:nvSpPr>
          <p:spPr>
            <a:xfrm>
              <a:off x="8516437"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1" name="tx371"/>
            <p:cNvSpPr/>
            <p:nvPr/>
          </p:nvSpPr>
          <p:spPr>
            <a:xfrm>
              <a:off x="8827489"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2" name="tx372"/>
            <p:cNvSpPr/>
            <p:nvPr/>
          </p:nvSpPr>
          <p:spPr>
            <a:xfrm>
              <a:off x="1051182"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1362234"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4" name="tx374"/>
            <p:cNvSpPr/>
            <p:nvPr/>
          </p:nvSpPr>
          <p:spPr>
            <a:xfrm>
              <a:off x="1673286"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5" name="tx375"/>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6" name="tx376"/>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7" name="tx377"/>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8" name="tx378"/>
            <p:cNvSpPr/>
            <p:nvPr/>
          </p:nvSpPr>
          <p:spPr>
            <a:xfrm>
              <a:off x="291749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9" name="tx379"/>
            <p:cNvSpPr/>
            <p:nvPr/>
          </p:nvSpPr>
          <p:spPr>
            <a:xfrm>
              <a:off x="3228548"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0" name="tx380"/>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1" name="tx381"/>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2" name="tx382"/>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3" name="tx383"/>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4" name="tx384"/>
            <p:cNvSpPr/>
            <p:nvPr/>
          </p:nvSpPr>
          <p:spPr>
            <a:xfrm>
              <a:off x="4783809"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5" name="tx385"/>
            <p:cNvSpPr/>
            <p:nvPr/>
          </p:nvSpPr>
          <p:spPr>
            <a:xfrm>
              <a:off x="5094862"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6" name="tx386"/>
            <p:cNvSpPr/>
            <p:nvPr/>
          </p:nvSpPr>
          <p:spPr>
            <a:xfrm>
              <a:off x="5405914"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7" name="tx387"/>
            <p:cNvSpPr/>
            <p:nvPr/>
          </p:nvSpPr>
          <p:spPr>
            <a:xfrm>
              <a:off x="5716966"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8" name="tx388"/>
            <p:cNvSpPr/>
            <p:nvPr/>
          </p:nvSpPr>
          <p:spPr>
            <a:xfrm>
              <a:off x="6028019"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9" name="tx389"/>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0" name="tx390"/>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1" name="tx391"/>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2" name="tx392"/>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3" name="tx393"/>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4" name="tx394"/>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5" name="tx395"/>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6" name="tx396"/>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7" name="tx397"/>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8" name="tx398"/>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9" name="tx399"/>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0" name="tx400"/>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1" name="tx401"/>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2" name="tx402"/>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3" name="tx403"/>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4" name="tx404"/>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5" name="tx405"/>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6" name="tx406"/>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7" name="tx407"/>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8" name="tx408"/>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9" name="tx409"/>
            <p:cNvSpPr/>
            <p:nvPr/>
          </p:nvSpPr>
          <p:spPr>
            <a:xfrm>
              <a:off x="7583280"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0" name="tx410"/>
            <p:cNvSpPr/>
            <p:nvPr/>
          </p:nvSpPr>
          <p:spPr>
            <a:xfrm>
              <a:off x="7894332"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1" name="tx411"/>
            <p:cNvSpPr/>
            <p:nvPr/>
          </p:nvSpPr>
          <p:spPr>
            <a:xfrm>
              <a:off x="8205385"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2" name="tx412"/>
            <p:cNvSpPr/>
            <p:nvPr/>
          </p:nvSpPr>
          <p:spPr>
            <a:xfrm>
              <a:off x="8516437"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3" name="tx413"/>
            <p:cNvSpPr/>
            <p:nvPr/>
          </p:nvSpPr>
          <p:spPr>
            <a:xfrm>
              <a:off x="8827489"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4" name="tx414"/>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5" name="tx415"/>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6" name="tx416"/>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7" name="tx417"/>
            <p:cNvSpPr/>
            <p:nvPr/>
          </p:nvSpPr>
          <p:spPr>
            <a:xfrm>
              <a:off x="198433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8" name="tx418"/>
            <p:cNvSpPr/>
            <p:nvPr/>
          </p:nvSpPr>
          <p:spPr>
            <a:xfrm>
              <a:off x="2295391"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9" name="tx419"/>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0" name="tx420"/>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1" name="tx421"/>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2" name="tx422"/>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3" name="tx423"/>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4" name="tx424"/>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6" name="tx426"/>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7" name="tx427"/>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8" name="tx428"/>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9" name="tx429"/>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0" name="tx430"/>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1" name="tx431"/>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2" name="tx432"/>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3" name="tx433"/>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4" name="tx434"/>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5" name="tx435"/>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6" name="tx436"/>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7" name="tx437"/>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8" name="tx438"/>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9" name="tx439"/>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0" name="tx440"/>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1" name="tx441"/>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2" name="tx442"/>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3" name="tx443"/>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4" name="tx444"/>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5" name="tx445"/>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6" name="tx446"/>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7" name="tx447"/>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8" name="tx448"/>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9" name="tx449"/>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0" name="tx450"/>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1" name="tx451"/>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2" name="tx452"/>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3" name="tx453"/>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4" name="tx454"/>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5" name="tx455"/>
            <p:cNvSpPr/>
            <p:nvPr/>
          </p:nvSpPr>
          <p:spPr>
            <a:xfrm>
              <a:off x="5716966"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6" name="tx456"/>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7" name="tx457"/>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8" name="tx458"/>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9" name="tx459"/>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0" name="tx460"/>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1" name="tx461"/>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2" name="tx462"/>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3" name="tx463"/>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5" name="tx465"/>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6" name="tx466"/>
            <p:cNvSpPr/>
            <p:nvPr/>
          </p:nvSpPr>
          <p:spPr>
            <a:xfrm>
              <a:off x="3539600"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7" name="tx467"/>
            <p:cNvSpPr/>
            <p:nvPr/>
          </p:nvSpPr>
          <p:spPr>
            <a:xfrm>
              <a:off x="3850652"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8" name="tx468"/>
            <p:cNvSpPr/>
            <p:nvPr/>
          </p:nvSpPr>
          <p:spPr>
            <a:xfrm>
              <a:off x="416170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9" name="tx469"/>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0" name="tx470"/>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1" name="tx471"/>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2" name="tx472"/>
            <p:cNvSpPr/>
            <p:nvPr/>
          </p:nvSpPr>
          <p:spPr>
            <a:xfrm>
              <a:off x="5405914"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3" name="tx473"/>
            <p:cNvSpPr/>
            <p:nvPr/>
          </p:nvSpPr>
          <p:spPr>
            <a:xfrm>
              <a:off x="5716966"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4" name="tx474"/>
            <p:cNvSpPr/>
            <p:nvPr/>
          </p:nvSpPr>
          <p:spPr>
            <a:xfrm>
              <a:off x="6028019"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5" name="tx475"/>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6" name="tx476"/>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7" name="tx477"/>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8" name="tx478"/>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9" name="tx479"/>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0" name="tx480"/>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1" name="tx481"/>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2" name="tx482"/>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3" name="tx483"/>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4" name="tx484"/>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5" name="tx485"/>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6" name="tx486"/>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7" name="tx487"/>
            <p:cNvSpPr/>
            <p:nvPr/>
          </p:nvSpPr>
          <p:spPr>
            <a:xfrm>
              <a:off x="1984338"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8" name="tx488"/>
            <p:cNvSpPr/>
            <p:nvPr/>
          </p:nvSpPr>
          <p:spPr>
            <a:xfrm>
              <a:off x="2295391"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9" name="tx489"/>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0" name="tx490"/>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1" name="tx491"/>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2" name="tx492"/>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3" name="tx493"/>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4" name="tx494"/>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5" name="tx495"/>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6" name="tx496"/>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7" name="tx497"/>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8" name="tx498"/>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9" name="tx499"/>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0" name="tx500"/>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1" name="tx501"/>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2" name="tx502"/>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3" name="tx503"/>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4" name="tx504"/>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5" name="tx505"/>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6" name="tx506"/>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7" name="tx507"/>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8" name="tx508"/>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9" name="tx509"/>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0" name="tx510"/>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11" name="tx511"/>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12" name="tx512"/>
            <p:cNvSpPr/>
            <p:nvPr/>
          </p:nvSpPr>
          <p:spPr>
            <a:xfrm>
              <a:off x="5094862"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13" name="tx513"/>
            <p:cNvSpPr/>
            <p:nvPr/>
          </p:nvSpPr>
          <p:spPr>
            <a:xfrm>
              <a:off x="5405914"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14" name="tx514"/>
            <p:cNvSpPr/>
            <p:nvPr/>
          </p:nvSpPr>
          <p:spPr>
            <a:xfrm>
              <a:off x="5716966"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15" name="tx515"/>
            <p:cNvSpPr/>
            <p:nvPr/>
          </p:nvSpPr>
          <p:spPr>
            <a:xfrm>
              <a:off x="602801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16" name="tx516"/>
            <p:cNvSpPr/>
            <p:nvPr/>
          </p:nvSpPr>
          <p:spPr>
            <a:xfrm>
              <a:off x="6339071"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17" name="tx517"/>
            <p:cNvSpPr/>
            <p:nvPr/>
          </p:nvSpPr>
          <p:spPr>
            <a:xfrm>
              <a:off x="6650123"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18" name="tx518"/>
            <p:cNvSpPr/>
            <p:nvPr/>
          </p:nvSpPr>
          <p:spPr>
            <a:xfrm>
              <a:off x="6961175"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19" name="tx519"/>
            <p:cNvSpPr/>
            <p:nvPr/>
          </p:nvSpPr>
          <p:spPr>
            <a:xfrm>
              <a:off x="7272228"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20" name="tx520"/>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21" name="tx521"/>
            <p:cNvSpPr/>
            <p:nvPr/>
          </p:nvSpPr>
          <p:spPr>
            <a:xfrm>
              <a:off x="7894332" y="37387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22" name="tx522"/>
            <p:cNvSpPr/>
            <p:nvPr/>
          </p:nvSpPr>
          <p:spPr>
            <a:xfrm>
              <a:off x="8205385" y="37387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23" name="tx523"/>
            <p:cNvSpPr/>
            <p:nvPr/>
          </p:nvSpPr>
          <p:spPr>
            <a:xfrm>
              <a:off x="8516437" y="37387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24" name="tx524"/>
            <p:cNvSpPr/>
            <p:nvPr/>
          </p:nvSpPr>
          <p:spPr>
            <a:xfrm>
              <a:off x="8827489" y="37387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25" name="tx525"/>
            <p:cNvSpPr/>
            <p:nvPr/>
          </p:nvSpPr>
          <p:spPr>
            <a:xfrm>
              <a:off x="1673286"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526" name="tx526"/>
            <p:cNvSpPr/>
            <p:nvPr/>
          </p:nvSpPr>
          <p:spPr>
            <a:xfrm>
              <a:off x="1984338"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27" name="tx527"/>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28" name="tx528"/>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29" name="tx529"/>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30" name="tx530"/>
            <p:cNvSpPr/>
            <p:nvPr/>
          </p:nvSpPr>
          <p:spPr>
            <a:xfrm>
              <a:off x="3228548"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31" name="tx531"/>
            <p:cNvSpPr/>
            <p:nvPr/>
          </p:nvSpPr>
          <p:spPr>
            <a:xfrm>
              <a:off x="3539600" y="205266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32" name="tx532"/>
            <p:cNvSpPr/>
            <p:nvPr/>
          </p:nvSpPr>
          <p:spPr>
            <a:xfrm>
              <a:off x="3850652"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33" name="tx533"/>
            <p:cNvSpPr/>
            <p:nvPr/>
          </p:nvSpPr>
          <p:spPr>
            <a:xfrm>
              <a:off x="41617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34" name="tx534"/>
            <p:cNvSpPr/>
            <p:nvPr/>
          </p:nvSpPr>
          <p:spPr>
            <a:xfrm>
              <a:off x="416170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535" name="tx535"/>
            <p:cNvSpPr/>
            <p:nvPr/>
          </p:nvSpPr>
          <p:spPr>
            <a:xfrm>
              <a:off x="4472757"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536" name="tx536"/>
            <p:cNvSpPr/>
            <p:nvPr/>
          </p:nvSpPr>
          <p:spPr>
            <a:xfrm>
              <a:off x="478380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537" name="tx537"/>
            <p:cNvSpPr/>
            <p:nvPr/>
          </p:nvSpPr>
          <p:spPr>
            <a:xfrm>
              <a:off x="509486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538" name="tx538"/>
            <p:cNvSpPr/>
            <p:nvPr/>
          </p:nvSpPr>
          <p:spPr>
            <a:xfrm>
              <a:off x="540591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539" name="tx539"/>
            <p:cNvSpPr/>
            <p:nvPr/>
          </p:nvSpPr>
          <p:spPr>
            <a:xfrm>
              <a:off x="5716966"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540" name="tx540"/>
            <p:cNvSpPr/>
            <p:nvPr/>
          </p:nvSpPr>
          <p:spPr>
            <a:xfrm>
              <a:off x="6028019"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541" name="tx541"/>
            <p:cNvSpPr/>
            <p:nvPr/>
          </p:nvSpPr>
          <p:spPr>
            <a:xfrm>
              <a:off x="6339071" y="54225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42" name="tx542"/>
            <p:cNvSpPr/>
            <p:nvPr/>
          </p:nvSpPr>
          <p:spPr>
            <a:xfrm>
              <a:off x="6650123"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43" name="tx543"/>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44" name="tx544"/>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45" name="tx545"/>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46" name="tx546"/>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47" name="tx547"/>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48" name="tx548"/>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49" name="tx549"/>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50" name="tx55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51" name="tx55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52" name="tx55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53" name="tx55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54" name="tx55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55" name="tx55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56" name="tx55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57" name="tx55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58" name="tx55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59" name="tx55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60" name="tx56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61" name="tx56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62" name="tx56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63" name="tx56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64" name="tx56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65" name="tx56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66" name="tx56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67" name="tx56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68" name="tx56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69" name="tx56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70" name="tx57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71" name="tx57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72" name="tx57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73" name="tx57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74" name="tx57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75" name="tx57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76" name="tx576"/>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77" name="tx577"/>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78" name="tx578"/>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79" name="tx579"/>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80" name="tx580"/>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81" name="tx581"/>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82" name="tx582"/>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83" name="tx583"/>
            <p:cNvSpPr/>
            <p:nvPr/>
          </p:nvSpPr>
          <p:spPr>
            <a:xfrm>
              <a:off x="551705"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84" name="tx584"/>
            <p:cNvSpPr/>
            <p:nvPr/>
          </p:nvSpPr>
          <p:spPr>
            <a:xfrm>
              <a:off x="520490"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85" name="tx585"/>
            <p:cNvSpPr/>
            <p:nvPr/>
          </p:nvSpPr>
          <p:spPr>
            <a:xfrm>
              <a:off x="632360"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86" name="tx586"/>
            <p:cNvSpPr/>
            <p:nvPr/>
          </p:nvSpPr>
          <p:spPr>
            <a:xfrm>
              <a:off x="576534"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87" name="tx587"/>
            <p:cNvSpPr/>
            <p:nvPr/>
          </p:nvSpPr>
          <p:spPr>
            <a:xfrm>
              <a:off x="576534"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88" name="tx588"/>
            <p:cNvSpPr/>
            <p:nvPr/>
          </p:nvSpPr>
          <p:spPr>
            <a:xfrm>
              <a:off x="508103" y="2029520"/>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89" name="tx589"/>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90" name="pic590"/>
            <p:cNvPicPr/>
            <p:nvPr/>
          </p:nvPicPr>
          <p:blipFill>
            <a:blip r:embed="rId2" cstate="print"/>
            <a:stretch>
              <a:fillRect/>
            </a:stretch>
          </p:blipFill>
          <p:spPr>
            <a:xfrm>
              <a:off x="4653227" y="5838594"/>
              <a:ext cx="2160000" cy="219455"/>
            </a:xfrm>
            <a:prstGeom prst="rect">
              <a:avLst/>
            </a:prstGeom>
          </p:spPr>
        </p:pic>
        <p:sp>
          <p:nvSpPr>
            <p:cNvPr id="591" name="pl591"/>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2" name="pl592"/>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3" name="pl593"/>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4" name="pl594"/>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5" name="pl595"/>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6" name="pl596"/>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7" name="pl597"/>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8" name="pl598"/>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9" name="pl599"/>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0" name="pl600"/>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1" name="pl601"/>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2" name="pl602"/>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3" name="tx603"/>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04" name="tx604"/>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05" name="tx605"/>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06" name="tx606"/>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07" name="tx607"/>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08" name="tx608"/>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09" name="tx609"/>
            <p:cNvSpPr/>
            <p:nvPr/>
          </p:nvSpPr>
          <p:spPr>
            <a:xfrm>
              <a:off x="924840" y="1330710"/>
              <a:ext cx="33270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United States, 2000-2025</a:t>
              </a:r>
            </a:p>
          </p:txBody>
        </p:sp>
        <p:sp>
          <p:nvSpPr>
            <p:cNvPr id="610" name="tx610"/>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11" name="tx611"/>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12" name="tx612"/>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9 out of 13 (69%) vaccines in the schedule achieved coverage of 90% or more. Vaccine coverage ranged from 75% to 98%.
Since 2002, estimates have been made for 6 new vaccines. IPVC is the newest vaccine reported (2021), which achieved 93% coverage in 2025.
In 2025, United States did not report any stockouts of vaccines or supplies.</a:t>
            </a:r>
          </a:p>
        </p:txBody>
      </p:sp>
      <p:sp>
        <p:nvSpPr>
          <p:cNvPr id="61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remained unchanged since 2024 for all antigens, with nine achieving at least 90% coverage, indicating good reach of at least some antigens.</a:t>
            </a:r>
          </a:p>
        </p:txBody>
      </p:sp>
      <p:grpSp xmlns:pic="http://schemas.openxmlformats.org/drawingml/2006/picture">
        <p:nvGrpSpPr>
          <p:cNvPr id="615" name=""/>
          <p:cNvGrpSpPr/>
          <p:nvPr/>
        </p:nvGrpSpPr>
        <p:grpSpPr>
          <a:xfrm>
            <a:off x="292608" y="1005840"/>
            <a:ext cx="8595360" cy="28575"/>
            <a:chOff x="292608" y="1005840"/>
            <a:chExt cx="8595360" cy="28575"/>
          </a:xfrm>
        </p:grpSpPr>
        <p:sp>
          <p:nvSpPr>
            <p:cNvPr id="61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1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79805"/>
            </a:xfrm>
            <a:custGeom>
              <a:avLst/>
              <a:pathLst>
                <a:path w="6481656" h="79805">
                  <a:moveTo>
                    <a:pt x="0" y="0"/>
                  </a:moveTo>
                  <a:lnTo>
                    <a:pt x="259266" y="39902"/>
                  </a:lnTo>
                  <a:lnTo>
                    <a:pt x="518532" y="79805"/>
                  </a:lnTo>
                  <a:lnTo>
                    <a:pt x="777798" y="0"/>
                  </a:lnTo>
                  <a:lnTo>
                    <a:pt x="1037065" y="0"/>
                  </a:lnTo>
                  <a:lnTo>
                    <a:pt x="1296331" y="0"/>
                  </a:lnTo>
                  <a:lnTo>
                    <a:pt x="1555597" y="0"/>
                  </a:lnTo>
                  <a:lnTo>
                    <a:pt x="1814863" y="0"/>
                  </a:lnTo>
                  <a:lnTo>
                    <a:pt x="2074130" y="0"/>
                  </a:lnTo>
                  <a:lnTo>
                    <a:pt x="2333396" y="39902"/>
                  </a:lnTo>
                  <a:lnTo>
                    <a:pt x="2592662" y="39902"/>
                  </a:lnTo>
                  <a:lnTo>
                    <a:pt x="2851928" y="39902"/>
                  </a:lnTo>
                  <a:lnTo>
                    <a:pt x="3111195" y="79805"/>
                  </a:lnTo>
                  <a:lnTo>
                    <a:pt x="3370461" y="39902"/>
                  </a:lnTo>
                  <a:lnTo>
                    <a:pt x="3629727" y="39902"/>
                  </a:lnTo>
                  <a:lnTo>
                    <a:pt x="3888994" y="39902"/>
                  </a:lnTo>
                  <a:lnTo>
                    <a:pt x="4148260" y="39902"/>
                  </a:lnTo>
                  <a:lnTo>
                    <a:pt x="4407526" y="79805"/>
                  </a:lnTo>
                  <a:lnTo>
                    <a:pt x="4666792" y="79805"/>
                  </a:lnTo>
                  <a:lnTo>
                    <a:pt x="4926059" y="79805"/>
                  </a:lnTo>
                  <a:lnTo>
                    <a:pt x="5185325" y="79805"/>
                  </a:lnTo>
                  <a:lnTo>
                    <a:pt x="5444591" y="79805"/>
                  </a:lnTo>
                  <a:lnTo>
                    <a:pt x="5703857" y="39902"/>
                  </a:lnTo>
                  <a:lnTo>
                    <a:pt x="5963124" y="39902"/>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38321"/>
              <a:ext cx="6481656" cy="119708"/>
            </a:xfrm>
            <a:custGeom>
              <a:avLst/>
              <a:pathLst>
                <a:path w="6481656" h="119708">
                  <a:moveTo>
                    <a:pt x="0" y="79805"/>
                  </a:moveTo>
                  <a:lnTo>
                    <a:pt x="259266" y="79805"/>
                  </a:lnTo>
                  <a:lnTo>
                    <a:pt x="518532" y="79805"/>
                  </a:lnTo>
                  <a:lnTo>
                    <a:pt x="777798" y="0"/>
                  </a:lnTo>
                  <a:lnTo>
                    <a:pt x="1037065" y="0"/>
                  </a:lnTo>
                  <a:lnTo>
                    <a:pt x="1296331" y="0"/>
                  </a:lnTo>
                  <a:lnTo>
                    <a:pt x="1555597" y="0"/>
                  </a:lnTo>
                  <a:lnTo>
                    <a:pt x="1814863" y="0"/>
                  </a:lnTo>
                  <a:lnTo>
                    <a:pt x="2074130" y="0"/>
                  </a:lnTo>
                  <a:lnTo>
                    <a:pt x="2333396" y="39902"/>
                  </a:lnTo>
                  <a:lnTo>
                    <a:pt x="2592662" y="39902"/>
                  </a:lnTo>
                  <a:lnTo>
                    <a:pt x="2851928" y="0"/>
                  </a:lnTo>
                  <a:lnTo>
                    <a:pt x="3111195" y="79805"/>
                  </a:lnTo>
                  <a:lnTo>
                    <a:pt x="3370461" y="79805"/>
                  </a:lnTo>
                  <a:lnTo>
                    <a:pt x="3629727" y="39902"/>
                  </a:lnTo>
                  <a:lnTo>
                    <a:pt x="3888994" y="39902"/>
                  </a:lnTo>
                  <a:lnTo>
                    <a:pt x="4148260" y="39902"/>
                  </a:lnTo>
                  <a:lnTo>
                    <a:pt x="4407526" y="79805"/>
                  </a:lnTo>
                  <a:lnTo>
                    <a:pt x="4666792" y="79805"/>
                  </a:lnTo>
                  <a:lnTo>
                    <a:pt x="4926059" y="79805"/>
                  </a:lnTo>
                  <a:lnTo>
                    <a:pt x="5185325" y="119708"/>
                  </a:lnTo>
                  <a:lnTo>
                    <a:pt x="5444591" y="79805"/>
                  </a:lnTo>
                  <a:lnTo>
                    <a:pt x="5703857" y="79805"/>
                  </a:lnTo>
                  <a:lnTo>
                    <a:pt x="5963124" y="79805"/>
                  </a:lnTo>
                  <a:lnTo>
                    <a:pt x="6222390" y="79805"/>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58029"/>
              <a:ext cx="6481656" cy="119708"/>
            </a:xfrm>
            <a:custGeom>
              <a:avLst/>
              <a:pathLst>
                <a:path w="6481656" h="119708">
                  <a:moveTo>
                    <a:pt x="0" y="79805"/>
                  </a:moveTo>
                  <a:lnTo>
                    <a:pt x="259266" y="79805"/>
                  </a:lnTo>
                  <a:lnTo>
                    <a:pt x="518532" y="79805"/>
                  </a:lnTo>
                  <a:lnTo>
                    <a:pt x="777798" y="0"/>
                  </a:lnTo>
                  <a:lnTo>
                    <a:pt x="1037065" y="0"/>
                  </a:lnTo>
                  <a:lnTo>
                    <a:pt x="1296331" y="39902"/>
                  </a:lnTo>
                  <a:lnTo>
                    <a:pt x="1555597" y="39902"/>
                  </a:lnTo>
                  <a:lnTo>
                    <a:pt x="1814863" y="39902"/>
                  </a:lnTo>
                  <a:lnTo>
                    <a:pt x="2074130" y="39902"/>
                  </a:lnTo>
                  <a:lnTo>
                    <a:pt x="2333396" y="119708"/>
                  </a:lnTo>
                  <a:lnTo>
                    <a:pt x="2592662" y="39902"/>
                  </a:lnTo>
                  <a:lnTo>
                    <a:pt x="2851928" y="39902"/>
                  </a:lnTo>
                  <a:lnTo>
                    <a:pt x="3111195" y="79805"/>
                  </a:lnTo>
                  <a:lnTo>
                    <a:pt x="3370461" y="39902"/>
                  </a:lnTo>
                  <a:lnTo>
                    <a:pt x="3629727" y="39902"/>
                  </a:lnTo>
                  <a:lnTo>
                    <a:pt x="3888994" y="39902"/>
                  </a:lnTo>
                  <a:lnTo>
                    <a:pt x="4148260" y="39902"/>
                  </a:lnTo>
                  <a:lnTo>
                    <a:pt x="4407526" y="79805"/>
                  </a:lnTo>
                  <a:lnTo>
                    <a:pt x="4666792" y="39902"/>
                  </a:lnTo>
                  <a:lnTo>
                    <a:pt x="4926059" y="119708"/>
                  </a:lnTo>
                  <a:lnTo>
                    <a:pt x="5185325" y="79805"/>
                  </a:lnTo>
                  <a:lnTo>
                    <a:pt x="5444591" y="39902"/>
                  </a:lnTo>
                  <a:lnTo>
                    <a:pt x="5703857" y="39902"/>
                  </a:lnTo>
                  <a:lnTo>
                    <a:pt x="5963124" y="39902"/>
                  </a:lnTo>
                  <a:lnTo>
                    <a:pt x="6222390" y="39902"/>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1439019" y="1478223"/>
              <a:ext cx="6481656" cy="399027"/>
            </a:xfrm>
            <a:custGeom>
              <a:avLst/>
              <a:pathLst>
                <a:path w="6481656" h="399027">
                  <a:moveTo>
                    <a:pt x="0" y="399027"/>
                  </a:moveTo>
                  <a:lnTo>
                    <a:pt x="259266" y="359124"/>
                  </a:lnTo>
                  <a:lnTo>
                    <a:pt x="518532" y="359124"/>
                  </a:lnTo>
                  <a:lnTo>
                    <a:pt x="777798" y="359124"/>
                  </a:lnTo>
                  <a:lnTo>
                    <a:pt x="1037065" y="359124"/>
                  </a:lnTo>
                  <a:lnTo>
                    <a:pt x="1296331" y="359124"/>
                  </a:lnTo>
                  <a:lnTo>
                    <a:pt x="1555597" y="359124"/>
                  </a:lnTo>
                  <a:lnTo>
                    <a:pt x="1814863" y="359124"/>
                  </a:lnTo>
                  <a:lnTo>
                    <a:pt x="2074130" y="319221"/>
                  </a:lnTo>
                  <a:lnTo>
                    <a:pt x="2333396" y="279319"/>
                  </a:lnTo>
                  <a:lnTo>
                    <a:pt x="2592662" y="239416"/>
                  </a:lnTo>
                  <a:lnTo>
                    <a:pt x="2851928" y="199513"/>
                  </a:lnTo>
                  <a:lnTo>
                    <a:pt x="3111195" y="159610"/>
                  </a:lnTo>
                  <a:lnTo>
                    <a:pt x="3370461" y="159610"/>
                  </a:lnTo>
                  <a:lnTo>
                    <a:pt x="3629727" y="119708"/>
                  </a:lnTo>
                  <a:lnTo>
                    <a:pt x="3888994" y="79805"/>
                  </a:lnTo>
                  <a:lnTo>
                    <a:pt x="4148260" y="39902"/>
                  </a:lnTo>
                  <a:lnTo>
                    <a:pt x="4407526" y="39902"/>
                  </a:lnTo>
                  <a:lnTo>
                    <a:pt x="4666792" y="39902"/>
                  </a:lnTo>
                  <a:lnTo>
                    <a:pt x="4926059" y="0"/>
                  </a:lnTo>
                  <a:lnTo>
                    <a:pt x="5185325" y="0"/>
                  </a:lnTo>
                  <a:lnTo>
                    <a:pt x="5444591" y="0"/>
                  </a:lnTo>
                  <a:lnTo>
                    <a:pt x="5703857" y="0"/>
                  </a:lnTo>
                  <a:lnTo>
                    <a:pt x="5963124" y="0"/>
                  </a:lnTo>
                  <a:lnTo>
                    <a:pt x="6222390" y="0"/>
                  </a:lnTo>
                  <a:lnTo>
                    <a:pt x="6481656"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8388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508" y="1117507"/>
              <a:ext cx="249433" cy="231867"/>
            </a:xfrm>
            <a:custGeom>
              <a:avLst/>
              <a:pathLst>
                <a:path w="249433" h="231867">
                  <a:moveTo>
                    <a:pt x="249433" y="0"/>
                  </a:moveTo>
                  <a:lnTo>
                    <a:pt x="0" y="231867"/>
                  </a:lnTo>
                </a:path>
              </a:pathLst>
            </a:custGeom>
          </p:spPr>
          <p:txBody>
            <a:bodyPr/>
            <a:lstStyle/>
            <a:p/>
          </p:txBody>
        </p:sp>
        <p:sp>
          <p:nvSpPr>
            <p:cNvPr id="42" name="pl42"/>
            <p:cNvSpPr/>
            <p:nvPr/>
          </p:nvSpPr>
          <p:spPr>
            <a:xfrm>
              <a:off x="7936492" y="1386621"/>
              <a:ext cx="243449" cy="86014"/>
            </a:xfrm>
            <a:custGeom>
              <a:avLst/>
              <a:pathLst>
                <a:path w="243449" h="86014">
                  <a:moveTo>
                    <a:pt x="243449" y="0"/>
                  </a:moveTo>
                  <a:lnTo>
                    <a:pt x="0" y="86014"/>
                  </a:lnTo>
                </a:path>
              </a:pathLst>
            </a:custGeom>
          </p:spPr>
          <p:txBody>
            <a:bodyPr/>
            <a:lstStyle/>
            <a:p/>
          </p:txBody>
        </p:sp>
        <p:sp>
          <p:nvSpPr>
            <p:cNvPr id="43" name="pl43"/>
            <p:cNvSpPr/>
            <p:nvPr/>
          </p:nvSpPr>
          <p:spPr>
            <a:xfrm>
              <a:off x="7935816" y="1524320"/>
              <a:ext cx="244125" cy="99866"/>
            </a:xfrm>
            <a:custGeom>
              <a:avLst/>
              <a:pathLst>
                <a:path w="244125" h="99866">
                  <a:moveTo>
                    <a:pt x="244125" y="99866"/>
                  </a:moveTo>
                  <a:lnTo>
                    <a:pt x="0" y="0"/>
                  </a:lnTo>
                </a:path>
              </a:pathLst>
            </a:custGeom>
          </p:spPr>
          <p:txBody>
            <a:bodyPr/>
            <a:lstStyle/>
            <a:p/>
          </p:txBody>
        </p:sp>
        <p:sp>
          <p:nvSpPr>
            <p:cNvPr id="44" name="pl44"/>
            <p:cNvSpPr/>
            <p:nvPr/>
          </p:nvSpPr>
          <p:spPr>
            <a:xfrm>
              <a:off x="7929053" y="1607553"/>
              <a:ext cx="250888" cy="288133"/>
            </a:xfrm>
            <a:custGeom>
              <a:avLst/>
              <a:pathLst>
                <a:path w="250888" h="288133">
                  <a:moveTo>
                    <a:pt x="250888" y="288133"/>
                  </a:moveTo>
                  <a:lnTo>
                    <a:pt x="0" y="0"/>
                  </a:lnTo>
                </a:path>
              </a:pathLst>
            </a:custGeom>
          </p:spPr>
          <p:txBody>
            <a:bodyPr/>
            <a:lstStyle/>
            <a:p/>
          </p:txBody>
        </p:sp>
        <p:sp>
          <p:nvSpPr>
            <p:cNvPr id="45" name="pg45"/>
            <p:cNvSpPr/>
            <p:nvPr/>
          </p:nvSpPr>
          <p:spPr>
            <a:xfrm>
              <a:off x="8111362" y="100424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4508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27916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34222" y="132000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49" name="pg49"/>
            <p:cNvSpPr/>
            <p:nvPr/>
          </p:nvSpPr>
          <p:spPr>
            <a:xfrm>
              <a:off x="8111362" y="155230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59314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51" name="pg51"/>
            <p:cNvSpPr/>
            <p:nvPr/>
          </p:nvSpPr>
          <p:spPr>
            <a:xfrm>
              <a:off x="8111362" y="182518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186603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9854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United States,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92%.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achieved the 95% target.
Between 2024 and 2025, 0 vaccines increased coverage, 0 declined and 4 remained the same.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P7TF5XRZ5TZD-1674051314-8177</_dlc_DocId>
    <_dlc_DocIdUrl xmlns="5ce71423-0d49-4a04-8822-86064e799dcd">
      <Url>https://unicef.sharepoint.com/teams/DAPM-DataComm/_layouts/15/DocIdRedir.aspx?ID=P7TF5XRZ5TZD-1674051314-8177</Url>
      <Description>P7TF5XRZ5TZD-1674051314-8177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7F0D6E4D-B169-478A-9E34-040B70E6F3C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2026-07-11T00:21:42Z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d5bac2aa-dd38-405a-ac00-2143724d93b7</vt:lpwstr>
  </property>
</Properties>
</file>