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5a0d7cb1b3818007f044f815cde44722a45d04d.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f630a83d6f7939bc76a5e7605d9f3806235a2eb.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ed75edc408b5c41150166a03598cafe1959a5dc.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32131"/>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32131"/>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32131"/>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32131"/>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32131"/>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32131"/>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32131"/>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12933"/>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1293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1293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1293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1293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1293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1293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1293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1293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1293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1293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2" name="rc82"/>
            <p:cNvSpPr/>
            <p:nvPr/>
          </p:nvSpPr>
          <p:spPr>
            <a:xfrm>
              <a:off x="1566655" y="3074535"/>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3" name="rc83"/>
            <p:cNvSpPr/>
            <p:nvPr/>
          </p:nvSpPr>
          <p:spPr>
            <a:xfrm>
              <a:off x="1878180"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2189705"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2501230"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6" name="rc86"/>
            <p:cNvSpPr/>
            <p:nvPr/>
          </p:nvSpPr>
          <p:spPr>
            <a:xfrm>
              <a:off x="2812756"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7" name="rc87"/>
            <p:cNvSpPr/>
            <p:nvPr/>
          </p:nvSpPr>
          <p:spPr>
            <a:xfrm>
              <a:off x="3124281" y="3074535"/>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8" name="rc88"/>
            <p:cNvSpPr/>
            <p:nvPr/>
          </p:nvSpPr>
          <p:spPr>
            <a:xfrm>
              <a:off x="3435806" y="307453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9" name="rc89"/>
            <p:cNvSpPr/>
            <p:nvPr/>
          </p:nvSpPr>
          <p:spPr>
            <a:xfrm>
              <a:off x="3747331"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0" name="rc90"/>
            <p:cNvSpPr/>
            <p:nvPr/>
          </p:nvSpPr>
          <p:spPr>
            <a:xfrm>
              <a:off x="4058856"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1" name="rc91"/>
            <p:cNvSpPr/>
            <p:nvPr/>
          </p:nvSpPr>
          <p:spPr>
            <a:xfrm>
              <a:off x="4370381"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2" name="rc92"/>
            <p:cNvSpPr/>
            <p:nvPr/>
          </p:nvSpPr>
          <p:spPr>
            <a:xfrm>
              <a:off x="4681906" y="3074535"/>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3" name="rc93"/>
            <p:cNvSpPr/>
            <p:nvPr/>
          </p:nvSpPr>
          <p:spPr>
            <a:xfrm>
              <a:off x="4993431"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4" name="rc94"/>
            <p:cNvSpPr/>
            <p:nvPr/>
          </p:nvSpPr>
          <p:spPr>
            <a:xfrm>
              <a:off x="5304957"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5616482"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5928007" y="3074535"/>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7" name="rc97"/>
            <p:cNvSpPr/>
            <p:nvPr/>
          </p:nvSpPr>
          <p:spPr>
            <a:xfrm>
              <a:off x="6239532"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8" name="rc98"/>
            <p:cNvSpPr/>
            <p:nvPr/>
          </p:nvSpPr>
          <p:spPr>
            <a:xfrm>
              <a:off x="6551057" y="3074535"/>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9" name="rc99"/>
            <p:cNvSpPr/>
            <p:nvPr/>
          </p:nvSpPr>
          <p:spPr>
            <a:xfrm>
              <a:off x="6862582"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0" name="rc100"/>
            <p:cNvSpPr/>
            <p:nvPr/>
          </p:nvSpPr>
          <p:spPr>
            <a:xfrm>
              <a:off x="7174107"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1" name="rc101"/>
            <p:cNvSpPr/>
            <p:nvPr/>
          </p:nvSpPr>
          <p:spPr>
            <a:xfrm>
              <a:off x="7485632" y="307453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2" name="rc102"/>
            <p:cNvSpPr/>
            <p:nvPr/>
          </p:nvSpPr>
          <p:spPr>
            <a:xfrm>
              <a:off x="7797157" y="3074535"/>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3" name="rc103"/>
            <p:cNvSpPr/>
            <p:nvPr/>
          </p:nvSpPr>
          <p:spPr>
            <a:xfrm>
              <a:off x="8108683" y="3074535"/>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4" name="rc104"/>
            <p:cNvSpPr/>
            <p:nvPr/>
          </p:nvSpPr>
          <p:spPr>
            <a:xfrm>
              <a:off x="8420208" y="3074535"/>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5" name="rc105"/>
            <p:cNvSpPr/>
            <p:nvPr/>
          </p:nvSpPr>
          <p:spPr>
            <a:xfrm>
              <a:off x="8731733" y="3074535"/>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6" name="rc106"/>
            <p:cNvSpPr/>
            <p:nvPr/>
          </p:nvSpPr>
          <p:spPr>
            <a:xfrm>
              <a:off x="3747331"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7" name="rc107"/>
            <p:cNvSpPr/>
            <p:nvPr/>
          </p:nvSpPr>
          <p:spPr>
            <a:xfrm>
              <a:off x="4058856"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8" name="rc108"/>
            <p:cNvSpPr/>
            <p:nvPr/>
          </p:nvSpPr>
          <p:spPr>
            <a:xfrm>
              <a:off x="4370381"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9" name="rc109"/>
            <p:cNvSpPr/>
            <p:nvPr/>
          </p:nvSpPr>
          <p:spPr>
            <a:xfrm>
              <a:off x="4681906" y="279373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0" name="rc110"/>
            <p:cNvSpPr/>
            <p:nvPr/>
          </p:nvSpPr>
          <p:spPr>
            <a:xfrm>
              <a:off x="4993431"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1" name="rc111"/>
            <p:cNvSpPr/>
            <p:nvPr/>
          </p:nvSpPr>
          <p:spPr>
            <a:xfrm>
              <a:off x="5304957"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2" name="rc112"/>
            <p:cNvSpPr/>
            <p:nvPr/>
          </p:nvSpPr>
          <p:spPr>
            <a:xfrm>
              <a:off x="5616482"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5928007" y="279373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4" name="rc114"/>
            <p:cNvSpPr/>
            <p:nvPr/>
          </p:nvSpPr>
          <p:spPr>
            <a:xfrm>
              <a:off x="6239532"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5" name="rc115"/>
            <p:cNvSpPr/>
            <p:nvPr/>
          </p:nvSpPr>
          <p:spPr>
            <a:xfrm>
              <a:off x="6551057" y="2793734"/>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6" name="rc116"/>
            <p:cNvSpPr/>
            <p:nvPr/>
          </p:nvSpPr>
          <p:spPr>
            <a:xfrm>
              <a:off x="6862582"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7" name="rc117"/>
            <p:cNvSpPr/>
            <p:nvPr/>
          </p:nvSpPr>
          <p:spPr>
            <a:xfrm>
              <a:off x="7174107"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8" name="rc118"/>
            <p:cNvSpPr/>
            <p:nvPr/>
          </p:nvSpPr>
          <p:spPr>
            <a:xfrm>
              <a:off x="7485632" y="279373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9" name="rc119"/>
            <p:cNvSpPr/>
            <p:nvPr/>
          </p:nvSpPr>
          <p:spPr>
            <a:xfrm>
              <a:off x="7797157" y="2793734"/>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0" name="rc120"/>
            <p:cNvSpPr/>
            <p:nvPr/>
          </p:nvSpPr>
          <p:spPr>
            <a:xfrm>
              <a:off x="8108683" y="2793734"/>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1" name="rc121"/>
            <p:cNvSpPr/>
            <p:nvPr/>
          </p:nvSpPr>
          <p:spPr>
            <a:xfrm>
              <a:off x="8420208" y="2793734"/>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2" name="rc122"/>
            <p:cNvSpPr/>
            <p:nvPr/>
          </p:nvSpPr>
          <p:spPr>
            <a:xfrm>
              <a:off x="8731733" y="2793734"/>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3" name="rc123"/>
            <p:cNvSpPr/>
            <p:nvPr/>
          </p:nvSpPr>
          <p:spPr>
            <a:xfrm>
              <a:off x="6551057" y="3916939"/>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4" name="rc124"/>
            <p:cNvSpPr/>
            <p:nvPr/>
          </p:nvSpPr>
          <p:spPr>
            <a:xfrm>
              <a:off x="6862582" y="3916939"/>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5" name="rc125"/>
            <p:cNvSpPr/>
            <p:nvPr/>
          </p:nvSpPr>
          <p:spPr>
            <a:xfrm>
              <a:off x="7174107" y="3916939"/>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6" name="rc126"/>
            <p:cNvSpPr/>
            <p:nvPr/>
          </p:nvSpPr>
          <p:spPr>
            <a:xfrm>
              <a:off x="7485632" y="3916939"/>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7" name="rc127"/>
            <p:cNvSpPr/>
            <p:nvPr/>
          </p:nvSpPr>
          <p:spPr>
            <a:xfrm>
              <a:off x="7797157" y="3916939"/>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8" name="rc128"/>
            <p:cNvSpPr/>
            <p:nvPr/>
          </p:nvSpPr>
          <p:spPr>
            <a:xfrm>
              <a:off x="8108683" y="3916939"/>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9" name="rc129"/>
            <p:cNvSpPr/>
            <p:nvPr/>
          </p:nvSpPr>
          <p:spPr>
            <a:xfrm>
              <a:off x="8420208" y="3916939"/>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0" name="rc130"/>
            <p:cNvSpPr/>
            <p:nvPr/>
          </p:nvSpPr>
          <p:spPr>
            <a:xfrm>
              <a:off x="8731733" y="3916939"/>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1" name="rc131"/>
            <p:cNvSpPr/>
            <p:nvPr/>
          </p:nvSpPr>
          <p:spPr>
            <a:xfrm>
              <a:off x="8731733" y="4197740"/>
              <a:ext cx="311525"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2" name="rc132"/>
            <p:cNvSpPr/>
            <p:nvPr/>
          </p:nvSpPr>
          <p:spPr>
            <a:xfrm>
              <a:off x="943605" y="4478542"/>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3" name="rc133"/>
            <p:cNvSpPr/>
            <p:nvPr/>
          </p:nvSpPr>
          <p:spPr>
            <a:xfrm>
              <a:off x="1255130" y="4478542"/>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4" name="rc134"/>
            <p:cNvSpPr/>
            <p:nvPr/>
          </p:nvSpPr>
          <p:spPr>
            <a:xfrm>
              <a:off x="1566655" y="4478542"/>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5" name="rc135"/>
            <p:cNvSpPr/>
            <p:nvPr/>
          </p:nvSpPr>
          <p:spPr>
            <a:xfrm>
              <a:off x="1878180"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6" name="rc136"/>
            <p:cNvSpPr/>
            <p:nvPr/>
          </p:nvSpPr>
          <p:spPr>
            <a:xfrm>
              <a:off x="2189705" y="4478542"/>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7" name="rc137"/>
            <p:cNvSpPr/>
            <p:nvPr/>
          </p:nvSpPr>
          <p:spPr>
            <a:xfrm>
              <a:off x="2501230" y="4478542"/>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8" name="rc138"/>
            <p:cNvSpPr/>
            <p:nvPr/>
          </p:nvSpPr>
          <p:spPr>
            <a:xfrm>
              <a:off x="2812756"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9" name="rc139"/>
            <p:cNvSpPr/>
            <p:nvPr/>
          </p:nvSpPr>
          <p:spPr>
            <a:xfrm>
              <a:off x="3124281"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0" name="rc140"/>
            <p:cNvSpPr/>
            <p:nvPr/>
          </p:nvSpPr>
          <p:spPr>
            <a:xfrm>
              <a:off x="3435806" y="4478542"/>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1" name="rc141"/>
            <p:cNvSpPr/>
            <p:nvPr/>
          </p:nvSpPr>
          <p:spPr>
            <a:xfrm>
              <a:off x="3747331" y="4478542"/>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2" name="rc142"/>
            <p:cNvSpPr/>
            <p:nvPr/>
          </p:nvSpPr>
          <p:spPr>
            <a:xfrm>
              <a:off x="4058856"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3" name="rc143"/>
            <p:cNvSpPr/>
            <p:nvPr/>
          </p:nvSpPr>
          <p:spPr>
            <a:xfrm>
              <a:off x="4370381"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4" name="rc144"/>
            <p:cNvSpPr/>
            <p:nvPr/>
          </p:nvSpPr>
          <p:spPr>
            <a:xfrm>
              <a:off x="4681906"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5" name="rc145"/>
            <p:cNvSpPr/>
            <p:nvPr/>
          </p:nvSpPr>
          <p:spPr>
            <a:xfrm>
              <a:off x="4993431"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5304957"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7" name="rc147"/>
            <p:cNvSpPr/>
            <p:nvPr/>
          </p:nvSpPr>
          <p:spPr>
            <a:xfrm>
              <a:off x="5616482"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5928007"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9" name="rc149"/>
            <p:cNvSpPr/>
            <p:nvPr/>
          </p:nvSpPr>
          <p:spPr>
            <a:xfrm>
              <a:off x="6239532"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0" name="rc150"/>
            <p:cNvSpPr/>
            <p:nvPr/>
          </p:nvSpPr>
          <p:spPr>
            <a:xfrm>
              <a:off x="6551057" y="4478542"/>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1" name="rc151"/>
            <p:cNvSpPr/>
            <p:nvPr/>
          </p:nvSpPr>
          <p:spPr>
            <a:xfrm>
              <a:off x="6862582" y="4478542"/>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2" name="rc152"/>
            <p:cNvSpPr/>
            <p:nvPr/>
          </p:nvSpPr>
          <p:spPr>
            <a:xfrm>
              <a:off x="7174107" y="4478542"/>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3" name="rc153"/>
            <p:cNvSpPr/>
            <p:nvPr/>
          </p:nvSpPr>
          <p:spPr>
            <a:xfrm>
              <a:off x="7485632"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4" name="rc154"/>
            <p:cNvSpPr/>
            <p:nvPr/>
          </p:nvSpPr>
          <p:spPr>
            <a:xfrm>
              <a:off x="7797157"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5" name="rc155"/>
            <p:cNvSpPr/>
            <p:nvPr/>
          </p:nvSpPr>
          <p:spPr>
            <a:xfrm>
              <a:off x="8108683"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6" name="rc156"/>
            <p:cNvSpPr/>
            <p:nvPr/>
          </p:nvSpPr>
          <p:spPr>
            <a:xfrm>
              <a:off x="8420208"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7" name="rc157"/>
            <p:cNvSpPr/>
            <p:nvPr/>
          </p:nvSpPr>
          <p:spPr>
            <a:xfrm>
              <a:off x="8731733"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8" name="rc158"/>
            <p:cNvSpPr/>
            <p:nvPr/>
          </p:nvSpPr>
          <p:spPr>
            <a:xfrm>
              <a:off x="5304957" y="5040144"/>
              <a:ext cx="311525" cy="28080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59" name="rc159"/>
            <p:cNvSpPr/>
            <p:nvPr/>
          </p:nvSpPr>
          <p:spPr>
            <a:xfrm>
              <a:off x="5616482" y="5040144"/>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0" name="rc160"/>
            <p:cNvSpPr/>
            <p:nvPr/>
          </p:nvSpPr>
          <p:spPr>
            <a:xfrm>
              <a:off x="5928007" y="5040144"/>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1" name="rc161"/>
            <p:cNvSpPr/>
            <p:nvPr/>
          </p:nvSpPr>
          <p:spPr>
            <a:xfrm>
              <a:off x="6239532" y="5040144"/>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2" name="rc162"/>
            <p:cNvSpPr/>
            <p:nvPr/>
          </p:nvSpPr>
          <p:spPr>
            <a:xfrm>
              <a:off x="6551057" y="5040144"/>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3" name="rc163"/>
            <p:cNvSpPr/>
            <p:nvPr/>
          </p:nvSpPr>
          <p:spPr>
            <a:xfrm>
              <a:off x="6862582" y="5040144"/>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4" name="rc164"/>
            <p:cNvSpPr/>
            <p:nvPr/>
          </p:nvSpPr>
          <p:spPr>
            <a:xfrm>
              <a:off x="7174107" y="5040144"/>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5" name="rc165"/>
            <p:cNvSpPr/>
            <p:nvPr/>
          </p:nvSpPr>
          <p:spPr>
            <a:xfrm>
              <a:off x="7485632" y="5040144"/>
              <a:ext cx="311525"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6" name="rc166"/>
            <p:cNvSpPr/>
            <p:nvPr/>
          </p:nvSpPr>
          <p:spPr>
            <a:xfrm>
              <a:off x="7797157" y="5040144"/>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7" name="rc167"/>
            <p:cNvSpPr/>
            <p:nvPr/>
          </p:nvSpPr>
          <p:spPr>
            <a:xfrm>
              <a:off x="8108683" y="5040144"/>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8" name="rc168"/>
            <p:cNvSpPr/>
            <p:nvPr/>
          </p:nvSpPr>
          <p:spPr>
            <a:xfrm>
              <a:off x="8420208" y="5040144"/>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9" name="rc169"/>
            <p:cNvSpPr/>
            <p:nvPr/>
          </p:nvSpPr>
          <p:spPr>
            <a:xfrm>
              <a:off x="8731733" y="5040144"/>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0" name="rc170"/>
            <p:cNvSpPr/>
            <p:nvPr/>
          </p:nvSpPr>
          <p:spPr>
            <a:xfrm>
              <a:off x="4993431" y="3355336"/>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1" name="rc171"/>
            <p:cNvSpPr/>
            <p:nvPr/>
          </p:nvSpPr>
          <p:spPr>
            <a:xfrm>
              <a:off x="5304957" y="3355336"/>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2" name="rc172"/>
            <p:cNvSpPr/>
            <p:nvPr/>
          </p:nvSpPr>
          <p:spPr>
            <a:xfrm>
              <a:off x="5616482" y="3355336"/>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3" name="rc173"/>
            <p:cNvSpPr/>
            <p:nvPr/>
          </p:nvSpPr>
          <p:spPr>
            <a:xfrm>
              <a:off x="5928007" y="3355336"/>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4" name="rc174"/>
            <p:cNvSpPr/>
            <p:nvPr/>
          </p:nvSpPr>
          <p:spPr>
            <a:xfrm>
              <a:off x="6239532" y="3355336"/>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5" name="rc175"/>
            <p:cNvSpPr/>
            <p:nvPr/>
          </p:nvSpPr>
          <p:spPr>
            <a:xfrm>
              <a:off x="6551057" y="3355336"/>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6" name="rc176"/>
            <p:cNvSpPr/>
            <p:nvPr/>
          </p:nvSpPr>
          <p:spPr>
            <a:xfrm>
              <a:off x="6862582" y="3355336"/>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7" name="rc177"/>
            <p:cNvSpPr/>
            <p:nvPr/>
          </p:nvSpPr>
          <p:spPr>
            <a:xfrm>
              <a:off x="7174107" y="3355336"/>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8" name="rc178"/>
            <p:cNvSpPr/>
            <p:nvPr/>
          </p:nvSpPr>
          <p:spPr>
            <a:xfrm>
              <a:off x="7485632" y="3355336"/>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9" name="rc179"/>
            <p:cNvSpPr/>
            <p:nvPr/>
          </p:nvSpPr>
          <p:spPr>
            <a:xfrm>
              <a:off x="7797157" y="3355336"/>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0" name="rc180"/>
            <p:cNvSpPr/>
            <p:nvPr/>
          </p:nvSpPr>
          <p:spPr>
            <a:xfrm>
              <a:off x="8108683" y="3355336"/>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1" name="rc181"/>
            <p:cNvSpPr/>
            <p:nvPr/>
          </p:nvSpPr>
          <p:spPr>
            <a:xfrm>
              <a:off x="8420208" y="3355336"/>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2" name="rc182"/>
            <p:cNvSpPr/>
            <p:nvPr/>
          </p:nvSpPr>
          <p:spPr>
            <a:xfrm>
              <a:off x="8731733" y="3355336"/>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3" name="rc183"/>
            <p:cNvSpPr/>
            <p:nvPr/>
          </p:nvSpPr>
          <p:spPr>
            <a:xfrm>
              <a:off x="5304957"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5616482" y="475934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5" name="rc185"/>
            <p:cNvSpPr/>
            <p:nvPr/>
          </p:nvSpPr>
          <p:spPr>
            <a:xfrm>
              <a:off x="5928007" y="475934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6" name="rc186"/>
            <p:cNvSpPr/>
            <p:nvPr/>
          </p:nvSpPr>
          <p:spPr>
            <a:xfrm>
              <a:off x="6239532"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7" name="rc187"/>
            <p:cNvSpPr/>
            <p:nvPr/>
          </p:nvSpPr>
          <p:spPr>
            <a:xfrm>
              <a:off x="6551057" y="475934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8" name="rc188"/>
            <p:cNvSpPr/>
            <p:nvPr/>
          </p:nvSpPr>
          <p:spPr>
            <a:xfrm>
              <a:off x="6862582" y="475934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9" name="rc189"/>
            <p:cNvSpPr/>
            <p:nvPr/>
          </p:nvSpPr>
          <p:spPr>
            <a:xfrm>
              <a:off x="7174107" y="475934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0" name="rc190"/>
            <p:cNvSpPr/>
            <p:nvPr/>
          </p:nvSpPr>
          <p:spPr>
            <a:xfrm>
              <a:off x="7485632" y="475934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1" name="rc191"/>
            <p:cNvSpPr/>
            <p:nvPr/>
          </p:nvSpPr>
          <p:spPr>
            <a:xfrm>
              <a:off x="7797157" y="475934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2" name="rc192"/>
            <p:cNvSpPr/>
            <p:nvPr/>
          </p:nvSpPr>
          <p:spPr>
            <a:xfrm>
              <a:off x="8108683" y="475934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3" name="rc193"/>
            <p:cNvSpPr/>
            <p:nvPr/>
          </p:nvSpPr>
          <p:spPr>
            <a:xfrm>
              <a:off x="8420208" y="475934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4" name="rc194"/>
            <p:cNvSpPr/>
            <p:nvPr/>
          </p:nvSpPr>
          <p:spPr>
            <a:xfrm>
              <a:off x="8731733" y="475934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5" name="rc195"/>
            <p:cNvSpPr/>
            <p:nvPr/>
          </p:nvSpPr>
          <p:spPr>
            <a:xfrm>
              <a:off x="4993431" y="3636138"/>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6" name="rc196"/>
            <p:cNvSpPr/>
            <p:nvPr/>
          </p:nvSpPr>
          <p:spPr>
            <a:xfrm>
              <a:off x="5304957" y="3636138"/>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5616482" y="3636138"/>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5928007" y="3636138"/>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9" name="rc199"/>
            <p:cNvSpPr/>
            <p:nvPr/>
          </p:nvSpPr>
          <p:spPr>
            <a:xfrm>
              <a:off x="6239532" y="3636138"/>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0" name="rc200"/>
            <p:cNvSpPr/>
            <p:nvPr/>
          </p:nvSpPr>
          <p:spPr>
            <a:xfrm>
              <a:off x="6551057" y="3636138"/>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1" name="rc201"/>
            <p:cNvSpPr/>
            <p:nvPr/>
          </p:nvSpPr>
          <p:spPr>
            <a:xfrm>
              <a:off x="6862582" y="3636138"/>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2" name="rc202"/>
            <p:cNvSpPr/>
            <p:nvPr/>
          </p:nvSpPr>
          <p:spPr>
            <a:xfrm>
              <a:off x="7174107" y="3636138"/>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3" name="rc203"/>
            <p:cNvSpPr/>
            <p:nvPr/>
          </p:nvSpPr>
          <p:spPr>
            <a:xfrm>
              <a:off x="7485632" y="3636138"/>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4" name="rc204"/>
            <p:cNvSpPr/>
            <p:nvPr/>
          </p:nvSpPr>
          <p:spPr>
            <a:xfrm>
              <a:off x="7797157" y="3636138"/>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5" name="rc205"/>
            <p:cNvSpPr/>
            <p:nvPr/>
          </p:nvSpPr>
          <p:spPr>
            <a:xfrm>
              <a:off x="8108683" y="3636138"/>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6" name="rc206"/>
            <p:cNvSpPr/>
            <p:nvPr/>
          </p:nvSpPr>
          <p:spPr>
            <a:xfrm>
              <a:off x="8420208" y="3636138"/>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7" name="rc207"/>
            <p:cNvSpPr/>
            <p:nvPr/>
          </p:nvSpPr>
          <p:spPr>
            <a:xfrm>
              <a:off x="8731733" y="3636138"/>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8" name="rc208"/>
            <p:cNvSpPr/>
            <p:nvPr/>
          </p:nvSpPr>
          <p:spPr>
            <a:xfrm>
              <a:off x="6551057" y="5320945"/>
              <a:ext cx="311525" cy="280801"/>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09" name="rc209"/>
            <p:cNvSpPr/>
            <p:nvPr/>
          </p:nvSpPr>
          <p:spPr>
            <a:xfrm>
              <a:off x="6862582" y="5320945"/>
              <a:ext cx="311525"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10" name="rc210"/>
            <p:cNvSpPr/>
            <p:nvPr/>
          </p:nvSpPr>
          <p:spPr>
            <a:xfrm>
              <a:off x="7174107" y="5320945"/>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11" name="rc211"/>
            <p:cNvSpPr/>
            <p:nvPr/>
          </p:nvSpPr>
          <p:spPr>
            <a:xfrm>
              <a:off x="7485632" y="5320945"/>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12" name="rc212"/>
            <p:cNvSpPr/>
            <p:nvPr/>
          </p:nvSpPr>
          <p:spPr>
            <a:xfrm>
              <a:off x="7797157" y="5320945"/>
              <a:ext cx="311525"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3" name="rc213"/>
            <p:cNvSpPr/>
            <p:nvPr/>
          </p:nvSpPr>
          <p:spPr>
            <a:xfrm>
              <a:off x="8108683" y="532094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4" name="rc214"/>
            <p:cNvSpPr/>
            <p:nvPr/>
          </p:nvSpPr>
          <p:spPr>
            <a:xfrm>
              <a:off x="8420208" y="5320945"/>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5" name="rc215"/>
            <p:cNvSpPr/>
            <p:nvPr/>
          </p:nvSpPr>
          <p:spPr>
            <a:xfrm>
              <a:off x="8731733" y="532094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tx216"/>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17" name="tx217"/>
            <p:cNvSpPr/>
            <p:nvPr/>
          </p:nvSpPr>
          <p:spPr>
            <a:xfrm>
              <a:off x="13506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18" name="tx218"/>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19" name="tx219"/>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0" name="tx220"/>
            <p:cNvSpPr/>
            <p:nvPr/>
          </p:nvSpPr>
          <p:spPr>
            <a:xfrm>
              <a:off x="22851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1" name="tx221"/>
            <p:cNvSpPr/>
            <p:nvPr/>
          </p:nvSpPr>
          <p:spPr>
            <a:xfrm>
              <a:off x="25967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2" name="tx222"/>
            <p:cNvSpPr/>
            <p:nvPr/>
          </p:nvSpPr>
          <p:spPr>
            <a:xfrm>
              <a:off x="2908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3" name="tx223"/>
            <p:cNvSpPr/>
            <p:nvPr/>
          </p:nvSpPr>
          <p:spPr>
            <a:xfrm>
              <a:off x="319866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4" name="tx224"/>
            <p:cNvSpPr/>
            <p:nvPr/>
          </p:nvSpPr>
          <p:spPr>
            <a:xfrm>
              <a:off x="35312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5" name="tx225"/>
            <p:cNvSpPr/>
            <p:nvPr/>
          </p:nvSpPr>
          <p:spPr>
            <a:xfrm>
              <a:off x="3821710"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6" name="tx226"/>
            <p:cNvSpPr/>
            <p:nvPr/>
          </p:nvSpPr>
          <p:spPr>
            <a:xfrm>
              <a:off x="41543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7" name="tx227"/>
            <p:cNvSpPr/>
            <p:nvPr/>
          </p:nvSpPr>
          <p:spPr>
            <a:xfrm>
              <a:off x="44658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8" name="tx228"/>
            <p:cNvSpPr/>
            <p:nvPr/>
          </p:nvSpPr>
          <p:spPr>
            <a:xfrm>
              <a:off x="475628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506781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0" name="tx230"/>
            <p:cNvSpPr/>
            <p:nvPr/>
          </p:nvSpPr>
          <p:spPr>
            <a:xfrm>
              <a:off x="54004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57119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2" name="tx232"/>
            <p:cNvSpPr/>
            <p:nvPr/>
          </p:nvSpPr>
          <p:spPr>
            <a:xfrm>
              <a:off x="600238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3" name="tx233"/>
            <p:cNvSpPr/>
            <p:nvPr/>
          </p:nvSpPr>
          <p:spPr>
            <a:xfrm>
              <a:off x="6335005"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4" name="tx234"/>
            <p:cNvSpPr/>
            <p:nvPr/>
          </p:nvSpPr>
          <p:spPr>
            <a:xfrm>
              <a:off x="66465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5" name="tx235"/>
            <p:cNvSpPr/>
            <p:nvPr/>
          </p:nvSpPr>
          <p:spPr>
            <a:xfrm>
              <a:off x="69580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6" name="tx236"/>
            <p:cNvSpPr/>
            <p:nvPr/>
          </p:nvSpPr>
          <p:spPr>
            <a:xfrm>
              <a:off x="724848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7" name="tx237"/>
            <p:cNvSpPr/>
            <p:nvPr/>
          </p:nvSpPr>
          <p:spPr>
            <a:xfrm>
              <a:off x="756001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8" name="tx238"/>
            <p:cNvSpPr/>
            <p:nvPr/>
          </p:nvSpPr>
          <p:spPr>
            <a:xfrm>
              <a:off x="78926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9" name="tx239"/>
            <p:cNvSpPr/>
            <p:nvPr/>
          </p:nvSpPr>
          <p:spPr>
            <a:xfrm>
              <a:off x="82041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0" name="tx240"/>
            <p:cNvSpPr/>
            <p:nvPr/>
          </p:nvSpPr>
          <p:spPr>
            <a:xfrm>
              <a:off x="851568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1" name="tx241"/>
            <p:cNvSpPr/>
            <p:nvPr/>
          </p:nvSpPr>
          <p:spPr>
            <a:xfrm>
              <a:off x="882720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2" name="tx242"/>
            <p:cNvSpPr/>
            <p:nvPr/>
          </p:nvSpPr>
          <p:spPr>
            <a:xfrm>
              <a:off x="10390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3" name="tx243"/>
            <p:cNvSpPr/>
            <p:nvPr/>
          </p:nvSpPr>
          <p:spPr>
            <a:xfrm>
              <a:off x="13506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4" name="tx244"/>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5" name="tx245"/>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22851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25967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8" name="tx248"/>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9" name="tx249"/>
            <p:cNvSpPr/>
            <p:nvPr/>
          </p:nvSpPr>
          <p:spPr>
            <a:xfrm>
              <a:off x="3198660"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0" name="tx250"/>
            <p:cNvSpPr/>
            <p:nvPr/>
          </p:nvSpPr>
          <p:spPr>
            <a:xfrm>
              <a:off x="351018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1" name="tx251"/>
            <p:cNvSpPr/>
            <p:nvPr/>
          </p:nvSpPr>
          <p:spPr>
            <a:xfrm>
              <a:off x="3821710"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2" name="tx252"/>
            <p:cNvSpPr/>
            <p:nvPr/>
          </p:nvSpPr>
          <p:spPr>
            <a:xfrm>
              <a:off x="413323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3" name="tx253"/>
            <p:cNvSpPr/>
            <p:nvPr/>
          </p:nvSpPr>
          <p:spPr>
            <a:xfrm>
              <a:off x="4444761"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4" name="tx254"/>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57119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8" name="tx258"/>
            <p:cNvSpPr/>
            <p:nvPr/>
          </p:nvSpPr>
          <p:spPr>
            <a:xfrm>
              <a:off x="60234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9" name="tx259"/>
            <p:cNvSpPr/>
            <p:nvPr/>
          </p:nvSpPr>
          <p:spPr>
            <a:xfrm>
              <a:off x="6335005"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0" name="tx260"/>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1" name="tx261"/>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2" name="tx262"/>
            <p:cNvSpPr/>
            <p:nvPr/>
          </p:nvSpPr>
          <p:spPr>
            <a:xfrm>
              <a:off x="72695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3" name="tx263"/>
            <p:cNvSpPr/>
            <p:nvPr/>
          </p:nvSpPr>
          <p:spPr>
            <a:xfrm>
              <a:off x="75811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4" name="tx264"/>
            <p:cNvSpPr/>
            <p:nvPr/>
          </p:nvSpPr>
          <p:spPr>
            <a:xfrm>
              <a:off x="78926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5" name="tx265"/>
            <p:cNvSpPr/>
            <p:nvPr/>
          </p:nvSpPr>
          <p:spPr>
            <a:xfrm>
              <a:off x="82041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6" name="tx266"/>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7" name="tx267"/>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8" name="tx268"/>
            <p:cNvSpPr/>
            <p:nvPr/>
          </p:nvSpPr>
          <p:spPr>
            <a:xfrm>
              <a:off x="10390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69" name="tx269"/>
            <p:cNvSpPr/>
            <p:nvPr/>
          </p:nvSpPr>
          <p:spPr>
            <a:xfrm>
              <a:off x="13506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0" name="tx270"/>
            <p:cNvSpPr/>
            <p:nvPr/>
          </p:nvSpPr>
          <p:spPr>
            <a:xfrm>
              <a:off x="16621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1" name="tx271"/>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2" name="tx272"/>
            <p:cNvSpPr/>
            <p:nvPr/>
          </p:nvSpPr>
          <p:spPr>
            <a:xfrm>
              <a:off x="22851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3" name="tx273"/>
            <p:cNvSpPr/>
            <p:nvPr/>
          </p:nvSpPr>
          <p:spPr>
            <a:xfrm>
              <a:off x="25967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4" name="tx274"/>
            <p:cNvSpPr/>
            <p:nvPr/>
          </p:nvSpPr>
          <p:spPr>
            <a:xfrm>
              <a:off x="2908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5" name="tx275"/>
            <p:cNvSpPr/>
            <p:nvPr/>
          </p:nvSpPr>
          <p:spPr>
            <a:xfrm>
              <a:off x="3198660" y="261183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6" name="tx276"/>
            <p:cNvSpPr/>
            <p:nvPr/>
          </p:nvSpPr>
          <p:spPr>
            <a:xfrm>
              <a:off x="351018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7" name="tx277"/>
            <p:cNvSpPr/>
            <p:nvPr/>
          </p:nvSpPr>
          <p:spPr>
            <a:xfrm>
              <a:off x="382171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8" name="tx278"/>
            <p:cNvSpPr/>
            <p:nvPr/>
          </p:nvSpPr>
          <p:spPr>
            <a:xfrm>
              <a:off x="413323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9" name="tx279"/>
            <p:cNvSpPr/>
            <p:nvPr/>
          </p:nvSpPr>
          <p:spPr>
            <a:xfrm>
              <a:off x="4444761"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0" name="tx280"/>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1" name="tx281"/>
            <p:cNvSpPr/>
            <p:nvPr/>
          </p:nvSpPr>
          <p:spPr>
            <a:xfrm>
              <a:off x="50889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2" name="tx282"/>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3" name="tx283"/>
            <p:cNvSpPr/>
            <p:nvPr/>
          </p:nvSpPr>
          <p:spPr>
            <a:xfrm>
              <a:off x="57119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4" name="tx284"/>
            <p:cNvSpPr/>
            <p:nvPr/>
          </p:nvSpPr>
          <p:spPr>
            <a:xfrm>
              <a:off x="60234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5" name="tx285"/>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6" name="tx286"/>
            <p:cNvSpPr/>
            <p:nvPr/>
          </p:nvSpPr>
          <p:spPr>
            <a:xfrm>
              <a:off x="66465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7" name="tx287"/>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8" name="tx288"/>
            <p:cNvSpPr/>
            <p:nvPr/>
          </p:nvSpPr>
          <p:spPr>
            <a:xfrm>
              <a:off x="72695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9" name="tx289"/>
            <p:cNvSpPr/>
            <p:nvPr/>
          </p:nvSpPr>
          <p:spPr>
            <a:xfrm>
              <a:off x="75811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0" name="tx290"/>
            <p:cNvSpPr/>
            <p:nvPr/>
          </p:nvSpPr>
          <p:spPr>
            <a:xfrm>
              <a:off x="78926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1" name="tx291"/>
            <p:cNvSpPr/>
            <p:nvPr/>
          </p:nvSpPr>
          <p:spPr>
            <a:xfrm>
              <a:off x="8204155"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2" name="tx292"/>
            <p:cNvSpPr/>
            <p:nvPr/>
          </p:nvSpPr>
          <p:spPr>
            <a:xfrm>
              <a:off x="8515681"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3" name="tx293"/>
            <p:cNvSpPr/>
            <p:nvPr/>
          </p:nvSpPr>
          <p:spPr>
            <a:xfrm>
              <a:off x="8827206"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4" name="tx294"/>
            <p:cNvSpPr/>
            <p:nvPr/>
          </p:nvSpPr>
          <p:spPr>
            <a:xfrm>
              <a:off x="16621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5" name="tx295"/>
            <p:cNvSpPr/>
            <p:nvPr/>
          </p:nvSpPr>
          <p:spPr>
            <a:xfrm>
              <a:off x="197365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6" name="tx296"/>
            <p:cNvSpPr/>
            <p:nvPr/>
          </p:nvSpPr>
          <p:spPr>
            <a:xfrm>
              <a:off x="228517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259670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8" name="tx298"/>
            <p:cNvSpPr/>
            <p:nvPr/>
          </p:nvSpPr>
          <p:spPr>
            <a:xfrm>
              <a:off x="2908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9" name="tx299"/>
            <p:cNvSpPr/>
            <p:nvPr/>
          </p:nvSpPr>
          <p:spPr>
            <a:xfrm>
              <a:off x="3198660" y="31734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0" name="tx300"/>
            <p:cNvSpPr/>
            <p:nvPr/>
          </p:nvSpPr>
          <p:spPr>
            <a:xfrm>
              <a:off x="3510185"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1" name="tx301"/>
            <p:cNvSpPr/>
            <p:nvPr/>
          </p:nvSpPr>
          <p:spPr>
            <a:xfrm>
              <a:off x="3821710"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2" name="tx302"/>
            <p:cNvSpPr/>
            <p:nvPr/>
          </p:nvSpPr>
          <p:spPr>
            <a:xfrm>
              <a:off x="4133235"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3" name="tx303"/>
            <p:cNvSpPr/>
            <p:nvPr/>
          </p:nvSpPr>
          <p:spPr>
            <a:xfrm>
              <a:off x="4444761"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4" name="tx304"/>
            <p:cNvSpPr/>
            <p:nvPr/>
          </p:nvSpPr>
          <p:spPr>
            <a:xfrm>
              <a:off x="47773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5" name="tx305"/>
            <p:cNvSpPr/>
            <p:nvPr/>
          </p:nvSpPr>
          <p:spPr>
            <a:xfrm>
              <a:off x="50889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6" name="tx306"/>
            <p:cNvSpPr/>
            <p:nvPr/>
          </p:nvSpPr>
          <p:spPr>
            <a:xfrm>
              <a:off x="54004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57119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8" name="tx308"/>
            <p:cNvSpPr/>
            <p:nvPr/>
          </p:nvSpPr>
          <p:spPr>
            <a:xfrm>
              <a:off x="60234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9" name="tx309"/>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0" name="tx310"/>
            <p:cNvSpPr/>
            <p:nvPr/>
          </p:nvSpPr>
          <p:spPr>
            <a:xfrm>
              <a:off x="66465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1" name="tx311"/>
            <p:cNvSpPr/>
            <p:nvPr/>
          </p:nvSpPr>
          <p:spPr>
            <a:xfrm>
              <a:off x="69580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2" name="tx312"/>
            <p:cNvSpPr/>
            <p:nvPr/>
          </p:nvSpPr>
          <p:spPr>
            <a:xfrm>
              <a:off x="72695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3" name="tx313"/>
            <p:cNvSpPr/>
            <p:nvPr/>
          </p:nvSpPr>
          <p:spPr>
            <a:xfrm>
              <a:off x="75811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4" name="tx314"/>
            <p:cNvSpPr/>
            <p:nvPr/>
          </p:nvSpPr>
          <p:spPr>
            <a:xfrm>
              <a:off x="78926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5" name="tx315"/>
            <p:cNvSpPr/>
            <p:nvPr/>
          </p:nvSpPr>
          <p:spPr>
            <a:xfrm>
              <a:off x="8204155"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6" name="tx316"/>
            <p:cNvSpPr/>
            <p:nvPr/>
          </p:nvSpPr>
          <p:spPr>
            <a:xfrm>
              <a:off x="8515681"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7" name="tx317"/>
            <p:cNvSpPr/>
            <p:nvPr/>
          </p:nvSpPr>
          <p:spPr>
            <a:xfrm>
              <a:off x="8827206"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8" name="tx318"/>
            <p:cNvSpPr/>
            <p:nvPr/>
          </p:nvSpPr>
          <p:spPr>
            <a:xfrm>
              <a:off x="3821710"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9" name="tx319"/>
            <p:cNvSpPr/>
            <p:nvPr/>
          </p:nvSpPr>
          <p:spPr>
            <a:xfrm>
              <a:off x="4133235"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0" name="tx320"/>
            <p:cNvSpPr/>
            <p:nvPr/>
          </p:nvSpPr>
          <p:spPr>
            <a:xfrm>
              <a:off x="4444761"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1" name="tx321"/>
            <p:cNvSpPr/>
            <p:nvPr/>
          </p:nvSpPr>
          <p:spPr>
            <a:xfrm>
              <a:off x="47773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2" name="tx322"/>
            <p:cNvSpPr/>
            <p:nvPr/>
          </p:nvSpPr>
          <p:spPr>
            <a:xfrm>
              <a:off x="50889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3" name="tx323"/>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4" name="tx324"/>
            <p:cNvSpPr/>
            <p:nvPr/>
          </p:nvSpPr>
          <p:spPr>
            <a:xfrm>
              <a:off x="57119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60234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6" name="tx326"/>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7" name="tx327"/>
            <p:cNvSpPr/>
            <p:nvPr/>
          </p:nvSpPr>
          <p:spPr>
            <a:xfrm>
              <a:off x="66465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8" name="tx328"/>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9" name="tx329"/>
            <p:cNvSpPr/>
            <p:nvPr/>
          </p:nvSpPr>
          <p:spPr>
            <a:xfrm>
              <a:off x="72695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0" name="tx330"/>
            <p:cNvSpPr/>
            <p:nvPr/>
          </p:nvSpPr>
          <p:spPr>
            <a:xfrm>
              <a:off x="75811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1" name="tx331"/>
            <p:cNvSpPr/>
            <p:nvPr/>
          </p:nvSpPr>
          <p:spPr>
            <a:xfrm>
              <a:off x="78926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2" name="tx332"/>
            <p:cNvSpPr/>
            <p:nvPr/>
          </p:nvSpPr>
          <p:spPr>
            <a:xfrm>
              <a:off x="820415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3" name="tx333"/>
            <p:cNvSpPr/>
            <p:nvPr/>
          </p:nvSpPr>
          <p:spPr>
            <a:xfrm>
              <a:off x="8515681"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4" name="tx334"/>
            <p:cNvSpPr/>
            <p:nvPr/>
          </p:nvSpPr>
          <p:spPr>
            <a:xfrm>
              <a:off x="8827206"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5" name="tx335"/>
            <p:cNvSpPr/>
            <p:nvPr/>
          </p:nvSpPr>
          <p:spPr>
            <a:xfrm>
              <a:off x="69580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6" name="tx336"/>
            <p:cNvSpPr/>
            <p:nvPr/>
          </p:nvSpPr>
          <p:spPr>
            <a:xfrm>
              <a:off x="72695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7" name="tx337"/>
            <p:cNvSpPr/>
            <p:nvPr/>
          </p:nvSpPr>
          <p:spPr>
            <a:xfrm>
              <a:off x="75811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8" name="tx338"/>
            <p:cNvSpPr/>
            <p:nvPr/>
          </p:nvSpPr>
          <p:spPr>
            <a:xfrm>
              <a:off x="78926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9" name="tx339"/>
            <p:cNvSpPr/>
            <p:nvPr/>
          </p:nvSpPr>
          <p:spPr>
            <a:xfrm>
              <a:off x="8204155"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0" name="tx340"/>
            <p:cNvSpPr/>
            <p:nvPr/>
          </p:nvSpPr>
          <p:spPr>
            <a:xfrm>
              <a:off x="8515681"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1" name="tx341"/>
            <p:cNvSpPr/>
            <p:nvPr/>
          </p:nvSpPr>
          <p:spPr>
            <a:xfrm>
              <a:off x="8827206"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2" name="tx342"/>
            <p:cNvSpPr/>
            <p:nvPr/>
          </p:nvSpPr>
          <p:spPr>
            <a:xfrm>
              <a:off x="10390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3" name="tx343"/>
            <p:cNvSpPr/>
            <p:nvPr/>
          </p:nvSpPr>
          <p:spPr>
            <a:xfrm>
              <a:off x="13506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4" name="tx344"/>
            <p:cNvSpPr/>
            <p:nvPr/>
          </p:nvSpPr>
          <p:spPr>
            <a:xfrm>
              <a:off x="16621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5" name="tx345"/>
            <p:cNvSpPr/>
            <p:nvPr/>
          </p:nvSpPr>
          <p:spPr>
            <a:xfrm>
              <a:off x="197365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6" name="tx346"/>
            <p:cNvSpPr/>
            <p:nvPr/>
          </p:nvSpPr>
          <p:spPr>
            <a:xfrm>
              <a:off x="22851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7" name="tx347"/>
            <p:cNvSpPr/>
            <p:nvPr/>
          </p:nvSpPr>
          <p:spPr>
            <a:xfrm>
              <a:off x="25967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8" name="tx348"/>
            <p:cNvSpPr/>
            <p:nvPr/>
          </p:nvSpPr>
          <p:spPr>
            <a:xfrm>
              <a:off x="290822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9" name="tx349"/>
            <p:cNvSpPr/>
            <p:nvPr/>
          </p:nvSpPr>
          <p:spPr>
            <a:xfrm>
              <a:off x="3198660"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0" name="tx350"/>
            <p:cNvSpPr/>
            <p:nvPr/>
          </p:nvSpPr>
          <p:spPr>
            <a:xfrm>
              <a:off x="35312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1" name="tx351"/>
            <p:cNvSpPr/>
            <p:nvPr/>
          </p:nvSpPr>
          <p:spPr>
            <a:xfrm>
              <a:off x="38428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2" name="tx352"/>
            <p:cNvSpPr/>
            <p:nvPr/>
          </p:nvSpPr>
          <p:spPr>
            <a:xfrm>
              <a:off x="41543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3" name="tx353"/>
            <p:cNvSpPr/>
            <p:nvPr/>
          </p:nvSpPr>
          <p:spPr>
            <a:xfrm>
              <a:off x="446585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47773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5" name="tx355"/>
            <p:cNvSpPr/>
            <p:nvPr/>
          </p:nvSpPr>
          <p:spPr>
            <a:xfrm>
              <a:off x="50889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54004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7" name="tx357"/>
            <p:cNvSpPr/>
            <p:nvPr/>
          </p:nvSpPr>
          <p:spPr>
            <a:xfrm>
              <a:off x="57119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8" name="tx358"/>
            <p:cNvSpPr/>
            <p:nvPr/>
          </p:nvSpPr>
          <p:spPr>
            <a:xfrm>
              <a:off x="6002386" y="457744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9" name="tx359"/>
            <p:cNvSpPr/>
            <p:nvPr/>
          </p:nvSpPr>
          <p:spPr>
            <a:xfrm>
              <a:off x="63350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0" name="tx360"/>
            <p:cNvSpPr/>
            <p:nvPr/>
          </p:nvSpPr>
          <p:spPr>
            <a:xfrm>
              <a:off x="66465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1" name="tx361"/>
            <p:cNvSpPr/>
            <p:nvPr/>
          </p:nvSpPr>
          <p:spPr>
            <a:xfrm>
              <a:off x="6936962"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2" name="tx362"/>
            <p:cNvSpPr/>
            <p:nvPr/>
          </p:nvSpPr>
          <p:spPr>
            <a:xfrm>
              <a:off x="7248487"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3" name="tx363"/>
            <p:cNvSpPr/>
            <p:nvPr/>
          </p:nvSpPr>
          <p:spPr>
            <a:xfrm>
              <a:off x="7560012"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4" name="tx364"/>
            <p:cNvSpPr/>
            <p:nvPr/>
          </p:nvSpPr>
          <p:spPr>
            <a:xfrm>
              <a:off x="78926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5" name="tx365"/>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6" name="tx366"/>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7" name="tx367"/>
            <p:cNvSpPr/>
            <p:nvPr/>
          </p:nvSpPr>
          <p:spPr>
            <a:xfrm>
              <a:off x="8806112"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8" name="tx368"/>
            <p:cNvSpPr/>
            <p:nvPr/>
          </p:nvSpPr>
          <p:spPr>
            <a:xfrm>
              <a:off x="6002386"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69" name="tx369"/>
            <p:cNvSpPr/>
            <p:nvPr/>
          </p:nvSpPr>
          <p:spPr>
            <a:xfrm>
              <a:off x="63350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0" name="tx370"/>
            <p:cNvSpPr/>
            <p:nvPr/>
          </p:nvSpPr>
          <p:spPr>
            <a:xfrm>
              <a:off x="66465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1" name="tx371"/>
            <p:cNvSpPr/>
            <p:nvPr/>
          </p:nvSpPr>
          <p:spPr>
            <a:xfrm>
              <a:off x="6936962"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2" name="tx372"/>
            <p:cNvSpPr/>
            <p:nvPr/>
          </p:nvSpPr>
          <p:spPr>
            <a:xfrm>
              <a:off x="7248487"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73" name="tx373"/>
            <p:cNvSpPr/>
            <p:nvPr/>
          </p:nvSpPr>
          <p:spPr>
            <a:xfrm>
              <a:off x="7560012"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74" name="tx374"/>
            <p:cNvSpPr/>
            <p:nvPr/>
          </p:nvSpPr>
          <p:spPr>
            <a:xfrm>
              <a:off x="7892630"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5" name="tx375"/>
            <p:cNvSpPr/>
            <p:nvPr/>
          </p:nvSpPr>
          <p:spPr>
            <a:xfrm>
              <a:off x="8204155"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6" name="tx376"/>
            <p:cNvSpPr/>
            <p:nvPr/>
          </p:nvSpPr>
          <p:spPr>
            <a:xfrm>
              <a:off x="8515681"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7" name="tx377"/>
            <p:cNvSpPr/>
            <p:nvPr/>
          </p:nvSpPr>
          <p:spPr>
            <a:xfrm>
              <a:off x="8806112" y="514042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8" name="tx378"/>
            <p:cNvSpPr/>
            <p:nvPr/>
          </p:nvSpPr>
          <p:spPr>
            <a:xfrm>
              <a:off x="508890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9" name="tx379"/>
            <p:cNvSpPr/>
            <p:nvPr/>
          </p:nvSpPr>
          <p:spPr>
            <a:xfrm>
              <a:off x="5400429"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0" name="tx380"/>
            <p:cNvSpPr/>
            <p:nvPr/>
          </p:nvSpPr>
          <p:spPr>
            <a:xfrm>
              <a:off x="5711955"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1" name="tx381"/>
            <p:cNvSpPr/>
            <p:nvPr/>
          </p:nvSpPr>
          <p:spPr>
            <a:xfrm>
              <a:off x="6023480"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2" name="tx382"/>
            <p:cNvSpPr/>
            <p:nvPr/>
          </p:nvSpPr>
          <p:spPr>
            <a:xfrm>
              <a:off x="6335005"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3" name="tx383"/>
            <p:cNvSpPr/>
            <p:nvPr/>
          </p:nvSpPr>
          <p:spPr>
            <a:xfrm>
              <a:off x="6646530"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4" name="tx384"/>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5" name="tx385"/>
            <p:cNvSpPr/>
            <p:nvPr/>
          </p:nvSpPr>
          <p:spPr>
            <a:xfrm>
              <a:off x="72695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6" name="tx386"/>
            <p:cNvSpPr/>
            <p:nvPr/>
          </p:nvSpPr>
          <p:spPr>
            <a:xfrm>
              <a:off x="75811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7" name="tx387"/>
            <p:cNvSpPr/>
            <p:nvPr/>
          </p:nvSpPr>
          <p:spPr>
            <a:xfrm>
              <a:off x="78926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8" name="tx388"/>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9" name="tx389"/>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0" name="tx390"/>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1" name="tx391"/>
            <p:cNvSpPr/>
            <p:nvPr/>
          </p:nvSpPr>
          <p:spPr>
            <a:xfrm>
              <a:off x="540042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2" name="tx392"/>
            <p:cNvSpPr/>
            <p:nvPr/>
          </p:nvSpPr>
          <p:spPr>
            <a:xfrm>
              <a:off x="57119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6023480"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4" name="tx394"/>
            <p:cNvSpPr/>
            <p:nvPr/>
          </p:nvSpPr>
          <p:spPr>
            <a:xfrm>
              <a:off x="63350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5" name="tx395"/>
            <p:cNvSpPr/>
            <p:nvPr/>
          </p:nvSpPr>
          <p:spPr>
            <a:xfrm>
              <a:off x="66465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6" name="tx396"/>
            <p:cNvSpPr/>
            <p:nvPr/>
          </p:nvSpPr>
          <p:spPr>
            <a:xfrm>
              <a:off x="69580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7" name="tx397"/>
            <p:cNvSpPr/>
            <p:nvPr/>
          </p:nvSpPr>
          <p:spPr>
            <a:xfrm>
              <a:off x="72695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8" name="tx398"/>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9" name="tx399"/>
            <p:cNvSpPr/>
            <p:nvPr/>
          </p:nvSpPr>
          <p:spPr>
            <a:xfrm>
              <a:off x="78926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0" name="tx400"/>
            <p:cNvSpPr/>
            <p:nvPr/>
          </p:nvSpPr>
          <p:spPr>
            <a:xfrm>
              <a:off x="82041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1" name="tx401"/>
            <p:cNvSpPr/>
            <p:nvPr/>
          </p:nvSpPr>
          <p:spPr>
            <a:xfrm>
              <a:off x="851568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2" name="tx402"/>
            <p:cNvSpPr/>
            <p:nvPr/>
          </p:nvSpPr>
          <p:spPr>
            <a:xfrm>
              <a:off x="8806112"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3" name="tx403"/>
            <p:cNvSpPr/>
            <p:nvPr/>
          </p:nvSpPr>
          <p:spPr>
            <a:xfrm>
              <a:off x="508890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4" name="tx404"/>
            <p:cNvSpPr/>
            <p:nvPr/>
          </p:nvSpPr>
          <p:spPr>
            <a:xfrm>
              <a:off x="540042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5" name="tx405"/>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6" name="tx406"/>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7" name="tx407"/>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8" name="tx408"/>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9" name="tx409"/>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0" name="tx410"/>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1" name="tx411"/>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2" name="tx412"/>
            <p:cNvSpPr/>
            <p:nvPr/>
          </p:nvSpPr>
          <p:spPr>
            <a:xfrm>
              <a:off x="7871537" y="373641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13" name="tx413"/>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4" name="tx414"/>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5" name="tx415"/>
            <p:cNvSpPr/>
            <p:nvPr/>
          </p:nvSpPr>
          <p:spPr>
            <a:xfrm>
              <a:off x="8806112"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6" name="tx416"/>
            <p:cNvSpPr/>
            <p:nvPr/>
          </p:nvSpPr>
          <p:spPr>
            <a:xfrm>
              <a:off x="789263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17" name="tx417"/>
            <p:cNvSpPr/>
            <p:nvPr/>
          </p:nvSpPr>
          <p:spPr>
            <a:xfrm>
              <a:off x="82041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8" name="tx418"/>
            <p:cNvSpPr/>
            <p:nvPr/>
          </p:nvSpPr>
          <p:spPr>
            <a:xfrm>
              <a:off x="851568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9" name="tx419"/>
            <p:cNvSpPr/>
            <p:nvPr/>
          </p:nvSpPr>
          <p:spPr>
            <a:xfrm>
              <a:off x="882720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66465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21" name="tx421"/>
            <p:cNvSpPr/>
            <p:nvPr/>
          </p:nvSpPr>
          <p:spPr>
            <a:xfrm>
              <a:off x="882720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22" name="tx422"/>
            <p:cNvSpPr/>
            <p:nvPr/>
          </p:nvSpPr>
          <p:spPr>
            <a:xfrm>
              <a:off x="540042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23" name="tx423"/>
            <p:cNvSpPr/>
            <p:nvPr/>
          </p:nvSpPr>
          <p:spPr>
            <a:xfrm>
              <a:off x="571195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24" name="tx424"/>
            <p:cNvSpPr/>
            <p:nvPr/>
          </p:nvSpPr>
          <p:spPr>
            <a:xfrm>
              <a:off x="664653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425" name="tx425"/>
            <p:cNvSpPr/>
            <p:nvPr/>
          </p:nvSpPr>
          <p:spPr>
            <a:xfrm>
              <a:off x="6958055" y="54225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26" name="tx426"/>
            <p:cNvSpPr/>
            <p:nvPr/>
          </p:nvSpPr>
          <p:spPr>
            <a:xfrm>
              <a:off x="72695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27" name="tx427"/>
            <p:cNvSpPr/>
            <p:nvPr/>
          </p:nvSpPr>
          <p:spPr>
            <a:xfrm>
              <a:off x="758110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28" name="tx428"/>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9" name="tx429"/>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30" name="tx430"/>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31" name="tx431"/>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32" name="tx432"/>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33" name="tx433"/>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34" name="tx434"/>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35" name="tx435"/>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6" name="tx436"/>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7" name="tx437"/>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8" name="tx438"/>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9" name="tx439"/>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40" name="tx440"/>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41" name="tx441"/>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42" name="tx442"/>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43" name="tx443"/>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44" name="tx444"/>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45" name="tx445"/>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6" name="tx446"/>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7" name="tx447"/>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8" name="tx448"/>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9" name="tx449"/>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50" name="tx450"/>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51" name="tx451"/>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52" name="tx452"/>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53" name="tx453"/>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54" name="tx454"/>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55" name="tx455"/>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6" name="tx456"/>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57" name="tx457"/>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8" name="tx458"/>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59" name="tx459"/>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60" name="tx460"/>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61" name="tx461"/>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62" name="tx462"/>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63" name="tx463"/>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64" name="tx464"/>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65" name="tx465"/>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66" name="tx466"/>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67" name="tx467"/>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68" name="pic468"/>
            <p:cNvPicPr/>
            <p:nvPr/>
          </p:nvPicPr>
          <p:blipFill>
            <a:blip r:embed="rId2" cstate="print"/>
            <a:stretch>
              <a:fillRect/>
            </a:stretch>
          </p:blipFill>
          <p:spPr>
            <a:xfrm>
              <a:off x="4647033" y="5838594"/>
              <a:ext cx="2160000" cy="219455"/>
            </a:xfrm>
            <a:prstGeom prst="rect">
              <a:avLst/>
            </a:prstGeom>
          </p:spPr>
        </p:pic>
        <p:sp>
          <p:nvSpPr>
            <p:cNvPr id="469" name="pl469"/>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0" name="pl470"/>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1" name="pl471"/>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2" name="pl472"/>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3" name="pl473"/>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4" name="pl474"/>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5" name="pl475"/>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6" name="pl476"/>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7" name="pl477"/>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8" name="pl478"/>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9" name="pl479"/>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0" name="pl480"/>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1" name="tx481"/>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82" name="tx482"/>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83" name="tx483"/>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84" name="tx484"/>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85" name="tx485"/>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6" name="tx486"/>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7" name="tx487"/>
            <p:cNvSpPr/>
            <p:nvPr/>
          </p:nvSpPr>
          <p:spPr>
            <a:xfrm>
              <a:off x="912452" y="1332266"/>
              <a:ext cx="301023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Tanzania, 2000-2025</a:t>
              </a:r>
            </a:p>
          </p:txBody>
        </p:sp>
        <p:sp>
          <p:nvSpPr>
            <p:cNvPr id="488" name="tx48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9" name="tx48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90" name="tx49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13 vaccines in the schedule achieved coverage of 90% or more. Vaccine coverage ranged from 48% to 89%.
Since 2002, estimates have been made for 9 new vaccines. IPVC is the newest vaccine reported (2025), which achieved 48% coverage in 2025.
In 2025, Tanzania reported stockouts of vaccines/supplies (Measles-Rubella (MR) and Rotavirus) (more information on slide 8).</a:t>
            </a: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13 (100%) vaccines in the schedule achieved coverage of 90% or more. Vaccine coverage ranged from 48% to 89%.
Since 2002, estimates have been made for 9 new vaccines. IPVC is the newest vaccine reported (2025), which achieved 48% coverage in 2025.
In 2025, Tanzania reported stockouts of vaccines/supplies (Measles-Rubella (MR) and Rotavirus) (more information on slide 8).</a:t>
            </a:r>
          </a:p>
        </p:txBody>
      </p:sp>
      <p:sp>
        <p:nvSpPr>
          <p:cNvPr id="4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11, and declined for one, indicating limited improvement in routine immunization performance; one achieved at least 90% coverage.</a:t>
            </a:r>
          </a:p>
        </p:txBody>
      </p:sp>
      <p:grpSp xmlns:pic="http://schemas.openxmlformats.org/drawingml/2006/picture">
        <p:nvGrpSpPr>
          <p:cNvPr id="493" name=""/>
          <p:cNvGrpSpPr/>
          <p:nvPr/>
        </p:nvGrpSpPr>
        <p:grpSpPr>
          <a:xfrm>
            <a:off x="292608" y="1005840"/>
            <a:ext cx="8595360" cy="28575"/>
            <a:chOff x="292608" y="1005840"/>
            <a:chExt cx="8595360" cy="28575"/>
          </a:xfrm>
        </p:grpSpPr>
        <p:sp>
          <p:nvSpPr>
            <p:cNvPr id="4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478832"/>
            </a:xfrm>
            <a:custGeom>
              <a:avLst/>
              <a:pathLst>
                <a:path w="6481656" h="478832">
                  <a:moveTo>
                    <a:pt x="0" y="279319"/>
                  </a:moveTo>
                  <a:lnTo>
                    <a:pt x="259266" y="159610"/>
                  </a:lnTo>
                  <a:lnTo>
                    <a:pt x="518532" y="159610"/>
                  </a:lnTo>
                  <a:lnTo>
                    <a:pt x="777798" y="0"/>
                  </a:lnTo>
                  <a:lnTo>
                    <a:pt x="1037065" y="0"/>
                  </a:lnTo>
                  <a:lnTo>
                    <a:pt x="1296331" y="159610"/>
                  </a:lnTo>
                  <a:lnTo>
                    <a:pt x="1555597" y="199513"/>
                  </a:lnTo>
                  <a:lnTo>
                    <a:pt x="1814863" y="399027"/>
                  </a:lnTo>
                  <a:lnTo>
                    <a:pt x="2074130" y="438929"/>
                  </a:lnTo>
                  <a:lnTo>
                    <a:pt x="2333396" y="359124"/>
                  </a:lnTo>
                  <a:lnTo>
                    <a:pt x="2592662" y="39902"/>
                  </a:lnTo>
                  <a:lnTo>
                    <a:pt x="2851928" y="119708"/>
                  </a:lnTo>
                  <a:lnTo>
                    <a:pt x="3111195" y="0"/>
                  </a:lnTo>
                  <a:lnTo>
                    <a:pt x="3370461" y="0"/>
                  </a:lnTo>
                  <a:lnTo>
                    <a:pt x="3629727" y="0"/>
                  </a:lnTo>
                  <a:lnTo>
                    <a:pt x="3888994" y="79805"/>
                  </a:lnTo>
                  <a:lnTo>
                    <a:pt x="4148260" y="159610"/>
                  </a:lnTo>
                  <a:lnTo>
                    <a:pt x="4407526" y="239416"/>
                  </a:lnTo>
                  <a:lnTo>
                    <a:pt x="4666792" y="319221"/>
                  </a:lnTo>
                  <a:lnTo>
                    <a:pt x="4926059" y="159610"/>
                  </a:lnTo>
                  <a:lnTo>
                    <a:pt x="5185325" y="159610"/>
                  </a:lnTo>
                  <a:lnTo>
                    <a:pt x="5444591" y="359124"/>
                  </a:lnTo>
                  <a:lnTo>
                    <a:pt x="5703857" y="319221"/>
                  </a:lnTo>
                  <a:lnTo>
                    <a:pt x="5963124" y="478832"/>
                  </a:lnTo>
                  <a:lnTo>
                    <a:pt x="6222390" y="478832"/>
                  </a:lnTo>
                  <a:lnTo>
                    <a:pt x="6481656" y="47883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98418"/>
              <a:ext cx="6481656" cy="718249"/>
            </a:xfrm>
            <a:custGeom>
              <a:avLst/>
              <a:pathLst>
                <a:path w="6481656" h="718249">
                  <a:moveTo>
                    <a:pt x="0" y="718249"/>
                  </a:moveTo>
                  <a:lnTo>
                    <a:pt x="259266" y="399027"/>
                  </a:lnTo>
                  <a:lnTo>
                    <a:pt x="518532" y="319221"/>
                  </a:lnTo>
                  <a:lnTo>
                    <a:pt x="777798" y="79805"/>
                  </a:lnTo>
                  <a:lnTo>
                    <a:pt x="1037065" y="79805"/>
                  </a:lnTo>
                  <a:lnTo>
                    <a:pt x="1296331" y="279319"/>
                  </a:lnTo>
                  <a:lnTo>
                    <a:pt x="1555597" y="279319"/>
                  </a:lnTo>
                  <a:lnTo>
                    <a:pt x="1814863" y="558638"/>
                  </a:lnTo>
                  <a:lnTo>
                    <a:pt x="2074130" y="438929"/>
                  </a:lnTo>
                  <a:lnTo>
                    <a:pt x="2333396" y="478832"/>
                  </a:lnTo>
                  <a:lnTo>
                    <a:pt x="2592662" y="239416"/>
                  </a:lnTo>
                  <a:lnTo>
                    <a:pt x="2851928" y="279319"/>
                  </a:lnTo>
                  <a:lnTo>
                    <a:pt x="3111195" y="199513"/>
                  </a:lnTo>
                  <a:lnTo>
                    <a:pt x="3370461" y="239416"/>
                  </a:lnTo>
                  <a:lnTo>
                    <a:pt x="3629727" y="0"/>
                  </a:lnTo>
                  <a:lnTo>
                    <a:pt x="3888994" y="39902"/>
                  </a:lnTo>
                  <a:lnTo>
                    <a:pt x="4148260" y="199513"/>
                  </a:lnTo>
                  <a:lnTo>
                    <a:pt x="4407526" y="279319"/>
                  </a:lnTo>
                  <a:lnTo>
                    <a:pt x="4666792" y="319221"/>
                  </a:lnTo>
                  <a:lnTo>
                    <a:pt x="4926059" y="239416"/>
                  </a:lnTo>
                  <a:lnTo>
                    <a:pt x="5185325" y="239416"/>
                  </a:lnTo>
                  <a:lnTo>
                    <a:pt x="5444591" y="438929"/>
                  </a:lnTo>
                  <a:lnTo>
                    <a:pt x="5703857" y="399027"/>
                  </a:lnTo>
                  <a:lnTo>
                    <a:pt x="5963124" y="558638"/>
                  </a:lnTo>
                  <a:lnTo>
                    <a:pt x="6222390" y="558638"/>
                  </a:lnTo>
                  <a:lnTo>
                    <a:pt x="6481656" y="55863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837957"/>
            </a:xfrm>
            <a:custGeom>
              <a:avLst/>
              <a:pathLst>
                <a:path w="6481656" h="837957">
                  <a:moveTo>
                    <a:pt x="0" y="837957"/>
                  </a:moveTo>
                  <a:lnTo>
                    <a:pt x="259266" y="518735"/>
                  </a:lnTo>
                  <a:lnTo>
                    <a:pt x="518532" y="399027"/>
                  </a:lnTo>
                  <a:lnTo>
                    <a:pt x="777798" y="79805"/>
                  </a:lnTo>
                  <a:lnTo>
                    <a:pt x="1037065" y="199513"/>
                  </a:lnTo>
                  <a:lnTo>
                    <a:pt x="1296331" y="319221"/>
                  </a:lnTo>
                  <a:lnTo>
                    <a:pt x="1555597" y="239416"/>
                  </a:lnTo>
                  <a:lnTo>
                    <a:pt x="1814863" y="359124"/>
                  </a:lnTo>
                  <a:lnTo>
                    <a:pt x="2074130" y="438929"/>
                  </a:lnTo>
                  <a:lnTo>
                    <a:pt x="2333396" y="319221"/>
                  </a:lnTo>
                  <a:lnTo>
                    <a:pt x="2592662" y="279319"/>
                  </a:lnTo>
                  <a:lnTo>
                    <a:pt x="2851928" y="239416"/>
                  </a:lnTo>
                  <a:lnTo>
                    <a:pt x="3111195" y="79805"/>
                  </a:lnTo>
                  <a:lnTo>
                    <a:pt x="3370461" y="0"/>
                  </a:lnTo>
                  <a:lnTo>
                    <a:pt x="3629727" y="79805"/>
                  </a:lnTo>
                  <a:lnTo>
                    <a:pt x="3888994" y="159610"/>
                  </a:lnTo>
                  <a:lnTo>
                    <a:pt x="4148260" y="638443"/>
                  </a:lnTo>
                  <a:lnTo>
                    <a:pt x="4407526" y="359124"/>
                  </a:lnTo>
                  <a:lnTo>
                    <a:pt x="4666792" y="438929"/>
                  </a:lnTo>
                  <a:lnTo>
                    <a:pt x="4926059" y="399027"/>
                  </a:lnTo>
                  <a:lnTo>
                    <a:pt x="5185325" y="478832"/>
                  </a:lnTo>
                  <a:lnTo>
                    <a:pt x="5444591" y="758151"/>
                  </a:lnTo>
                  <a:lnTo>
                    <a:pt x="5703857" y="598540"/>
                  </a:lnTo>
                  <a:lnTo>
                    <a:pt x="5963124" y="598540"/>
                  </a:lnTo>
                  <a:lnTo>
                    <a:pt x="6222390" y="598540"/>
                  </a:lnTo>
                  <a:lnTo>
                    <a:pt x="6481656" y="598540"/>
                  </a:lnTo>
                </a:path>
              </a:pathLst>
            </a:custGeom>
            <a:ln w="27101" cap="flat">
              <a:solidFill>
                <a:srgbClr val="00BFC4">
                  <a:alpha val="100000"/>
                </a:srgbClr>
              </a:solidFill>
              <a:prstDash val="solid"/>
              <a:round/>
            </a:ln>
          </p:spPr>
          <p:txBody>
            <a:bodyPr/>
            <a:lstStyle/>
            <a:p/>
          </p:txBody>
        </p:sp>
        <p:sp>
          <p:nvSpPr>
            <p:cNvPr id="31" name="pl31"/>
            <p:cNvSpPr/>
            <p:nvPr/>
          </p:nvSpPr>
          <p:spPr>
            <a:xfrm>
              <a:off x="5068747" y="2316180"/>
              <a:ext cx="2851928" cy="1795622"/>
            </a:xfrm>
            <a:custGeom>
              <a:avLst/>
              <a:pathLst>
                <a:path w="2851928" h="1795622">
                  <a:moveTo>
                    <a:pt x="0" y="1795622"/>
                  </a:moveTo>
                  <a:lnTo>
                    <a:pt x="259266" y="837957"/>
                  </a:lnTo>
                  <a:lnTo>
                    <a:pt x="518532" y="438929"/>
                  </a:lnTo>
                  <a:lnTo>
                    <a:pt x="777798" y="279319"/>
                  </a:lnTo>
                  <a:lnTo>
                    <a:pt x="1037065" y="239416"/>
                  </a:lnTo>
                  <a:lnTo>
                    <a:pt x="1296331" y="159610"/>
                  </a:lnTo>
                  <a:lnTo>
                    <a:pt x="1555597" y="399027"/>
                  </a:lnTo>
                  <a:lnTo>
                    <a:pt x="1814863" y="558638"/>
                  </a:lnTo>
                  <a:lnTo>
                    <a:pt x="2074130" y="0"/>
                  </a:lnTo>
                  <a:lnTo>
                    <a:pt x="2333396" y="0"/>
                  </a:lnTo>
                  <a:lnTo>
                    <a:pt x="2592662" y="0"/>
                  </a:lnTo>
                  <a:lnTo>
                    <a:pt x="2851928"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7590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27780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0782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1181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030370" y="407342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2343" y="1611405"/>
              <a:ext cx="247598" cy="177667"/>
            </a:xfrm>
            <a:custGeom>
              <a:avLst/>
              <a:pathLst>
                <a:path w="247598" h="177667">
                  <a:moveTo>
                    <a:pt x="247598" y="0"/>
                  </a:moveTo>
                  <a:lnTo>
                    <a:pt x="0" y="177667"/>
                  </a:lnTo>
                </a:path>
              </a:pathLst>
            </a:custGeom>
          </p:spPr>
          <p:txBody>
            <a:bodyPr/>
            <a:lstStyle/>
            <a:p/>
          </p:txBody>
        </p:sp>
        <p:sp>
          <p:nvSpPr>
            <p:cNvPr id="42" name="pl42"/>
            <p:cNvSpPr/>
            <p:nvPr/>
          </p:nvSpPr>
          <p:spPr>
            <a:xfrm>
              <a:off x="7938172" y="1865500"/>
              <a:ext cx="241769" cy="48167"/>
            </a:xfrm>
            <a:custGeom>
              <a:avLst/>
              <a:pathLst>
                <a:path w="241769" h="48167">
                  <a:moveTo>
                    <a:pt x="241769" y="0"/>
                  </a:moveTo>
                  <a:lnTo>
                    <a:pt x="0" y="48167"/>
                  </a:lnTo>
                </a:path>
              </a:pathLst>
            </a:custGeom>
          </p:spPr>
          <p:txBody>
            <a:bodyPr/>
            <a:lstStyle/>
            <a:p/>
          </p:txBody>
        </p:sp>
        <p:sp>
          <p:nvSpPr>
            <p:cNvPr id="43" name="pl43"/>
            <p:cNvSpPr/>
            <p:nvPr/>
          </p:nvSpPr>
          <p:spPr>
            <a:xfrm>
              <a:off x="7933557" y="1964798"/>
              <a:ext cx="246384" cy="148077"/>
            </a:xfrm>
            <a:custGeom>
              <a:avLst/>
              <a:pathLst>
                <a:path w="246384" h="148077">
                  <a:moveTo>
                    <a:pt x="246384" y="148077"/>
                  </a:moveTo>
                  <a:lnTo>
                    <a:pt x="0" y="0"/>
                  </a:lnTo>
                </a:path>
              </a:pathLst>
            </a:custGeom>
          </p:spPr>
          <p:txBody>
            <a:bodyPr/>
            <a:lstStyle/>
            <a:p/>
          </p:txBody>
        </p:sp>
        <p:sp>
          <p:nvSpPr>
            <p:cNvPr id="44" name="pl44"/>
            <p:cNvSpPr/>
            <p:nvPr/>
          </p:nvSpPr>
          <p:spPr>
            <a:xfrm>
              <a:off x="7936983" y="2321265"/>
              <a:ext cx="242958" cy="75756"/>
            </a:xfrm>
            <a:custGeom>
              <a:avLst/>
              <a:pathLst>
                <a:path w="242958" h="75756">
                  <a:moveTo>
                    <a:pt x="242958" y="75756"/>
                  </a:moveTo>
                  <a:lnTo>
                    <a:pt x="0" y="0"/>
                  </a:lnTo>
                </a:path>
              </a:pathLst>
            </a:custGeom>
          </p:spPr>
          <p:txBody>
            <a:bodyPr/>
            <a:lstStyle/>
            <a:p/>
          </p:txBody>
        </p:sp>
        <p:sp>
          <p:nvSpPr>
            <p:cNvPr id="45" name="pg45"/>
            <p:cNvSpPr/>
            <p:nvPr/>
          </p:nvSpPr>
          <p:spPr>
            <a:xfrm>
              <a:off x="8111362" y="149710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53794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87%</a:t>
              </a:r>
            </a:p>
          </p:txBody>
        </p:sp>
        <p:sp>
          <p:nvSpPr>
            <p:cNvPr id="47" name="pg47"/>
            <p:cNvSpPr/>
            <p:nvPr/>
          </p:nvSpPr>
          <p:spPr>
            <a:xfrm>
              <a:off x="8111362" y="177121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81205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84%</a:t>
              </a:r>
            </a:p>
          </p:txBody>
        </p:sp>
        <p:sp>
          <p:nvSpPr>
            <p:cNvPr id="49" name="pg49"/>
            <p:cNvSpPr/>
            <p:nvPr/>
          </p:nvSpPr>
          <p:spPr>
            <a:xfrm>
              <a:off x="8111362" y="204491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208575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83%</a:t>
              </a:r>
            </a:p>
          </p:txBody>
        </p:sp>
        <p:sp>
          <p:nvSpPr>
            <p:cNvPr id="51" name="pg51"/>
            <p:cNvSpPr/>
            <p:nvPr/>
          </p:nvSpPr>
          <p:spPr>
            <a:xfrm>
              <a:off x="8111362" y="231985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36069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74%</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687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Tanzania,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84%.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335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00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8653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630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310951"/>
              <a:ext cx="1379037" cy="211814"/>
            </a:xfrm>
            <a:prstGeom prst="rect">
              <a:avLst/>
            </a:prstGeom>
            <a:solidFill>
              <a:srgbClr val="D9D9D9">
                <a:alpha val="60000"/>
              </a:srgbClr>
            </a:solidFill>
          </p:spPr>
          <p:txBody>
            <a:bodyPr/>
            <a:lstStyle/>
            <a:p/>
          </p:txBody>
        </p:sp>
        <p:sp>
          <p:nvSpPr>
            <p:cNvPr id="10" name="pl10"/>
            <p:cNvSpPr/>
            <p:nvPr/>
          </p:nvSpPr>
          <p:spPr>
            <a:xfrm>
              <a:off x="146303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4161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16541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65411"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62186"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89835"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03660"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34513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0043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0043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2808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4191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5573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6956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8338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97210"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485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868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66334"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3984"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398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398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9398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83313"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283313"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380087"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407737"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421562"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139321"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203471"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221093"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231082"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271419"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27631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316691"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286420"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313404"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327895"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354995"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378181"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39255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441116"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388169"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401367"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821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586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3516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116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3310951"/>
              <a:ext cx="1379037" cy="211814"/>
            </a:xfrm>
            <a:prstGeom prst="rect">
              <a:avLst/>
            </a:prstGeom>
            <a:solidFill>
              <a:srgbClr val="D9D9D9">
                <a:alpha val="60000"/>
              </a:srgbClr>
            </a:solidFill>
          </p:spPr>
          <p:txBody>
            <a:bodyPr/>
            <a:lstStyle/>
            <a:p/>
          </p:txBody>
        </p:sp>
        <p:sp>
          <p:nvSpPr>
            <p:cNvPr id="61" name="pl61"/>
            <p:cNvSpPr/>
            <p:nvPr/>
          </p:nvSpPr>
          <p:spPr>
            <a:xfrm>
              <a:off x="28425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42111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240666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57256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586388"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5551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683162"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696987"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72463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2141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35236"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849061"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90436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90436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918186"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932011"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4583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2945836"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001136"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0113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1496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2878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524565"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2690464"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270428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2773414"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2801064"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2814889"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2842539"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2628245"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262440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2664745"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2652097"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2720556"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2724942"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2765318"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2748322"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2757683"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2748872"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2799707"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2795321"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286209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2836169"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3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072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083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3602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3310951"/>
              <a:ext cx="1379037" cy="211814"/>
            </a:xfrm>
            <a:prstGeom prst="rect">
              <a:avLst/>
            </a:prstGeom>
            <a:solidFill>
              <a:srgbClr val="D9D9D9">
                <a:alpha val="60000"/>
              </a:srgbClr>
            </a:solidFill>
          </p:spPr>
          <p:txBody>
            <a:bodyPr/>
            <a:lstStyle/>
            <a:p/>
          </p:txBody>
        </p:sp>
        <p:sp>
          <p:nvSpPr>
            <p:cNvPr id="112" name="pl112"/>
            <p:cNvSpPr/>
            <p:nvPr/>
          </p:nvSpPr>
          <p:spPr>
            <a:xfrm>
              <a:off x="42773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85591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37861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007364"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06266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06266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104139"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10413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159438"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17326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27003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28386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3253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325338"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339163"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339163"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352987"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366812"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380637"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444976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449762"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463587"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49123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3904067"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4125266"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4180566"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4180566"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422204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422204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4277340"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4291165"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4090696"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411337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4172469"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4141532"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4155474"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4151010"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4156023"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4187393"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418363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4248334"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4243947"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4310719"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429862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794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559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324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08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4096896"/>
              <a:ext cx="1379037" cy="222963"/>
            </a:xfrm>
            <a:prstGeom prst="rect">
              <a:avLst/>
            </a:prstGeom>
            <a:solidFill>
              <a:srgbClr val="D9D9D9">
                <a:alpha val="60000"/>
              </a:srgbClr>
            </a:solidFill>
          </p:spPr>
          <p:txBody>
            <a:bodyPr/>
            <a:lstStyle/>
            <a:p/>
          </p:txBody>
        </p:sp>
        <p:sp>
          <p:nvSpPr>
            <p:cNvPr id="163" name="pl163"/>
            <p:cNvSpPr/>
            <p:nvPr/>
          </p:nvSpPr>
          <p:spPr>
            <a:xfrm>
              <a:off x="54356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0142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5" name="pt165"/>
            <p:cNvSpPr/>
            <p:nvPr/>
          </p:nvSpPr>
          <p:spPr>
            <a:xfrm>
              <a:off x="47094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055067"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08271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5138017"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5234791" y="43825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5248616" y="4159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5290091" y="39366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5331566" y="37136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5373041" y="34907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5469815" y="32677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5483640" y="3044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5497465" y="2821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5538940" y="25988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5552765" y="2375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5635715" y="21529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5635715" y="19299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571866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577396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5870738" y="1261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5870738"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482734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86" name="tx186"/>
            <p:cNvSpPr/>
            <p:nvPr/>
          </p:nvSpPr>
          <p:spPr>
            <a:xfrm>
              <a:off x="5172969"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87" name="tx187"/>
            <p:cNvSpPr/>
            <p:nvPr/>
          </p:nvSpPr>
          <p:spPr>
            <a:xfrm>
              <a:off x="5200619"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88" name="tx188"/>
            <p:cNvSpPr/>
            <p:nvPr/>
          </p:nvSpPr>
          <p:spPr>
            <a:xfrm>
              <a:off x="5255919" y="462585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89" name="tx189"/>
            <p:cNvSpPr/>
            <p:nvPr/>
          </p:nvSpPr>
          <p:spPr>
            <a:xfrm>
              <a:off x="5352693" y="440094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0" name="tx190"/>
            <p:cNvSpPr/>
            <p:nvPr/>
          </p:nvSpPr>
          <p:spPr>
            <a:xfrm>
              <a:off x="5366518" y="4179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1" name="tx191"/>
            <p:cNvSpPr/>
            <p:nvPr/>
          </p:nvSpPr>
          <p:spPr>
            <a:xfrm>
              <a:off x="5407993" y="39549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2" name="tx192"/>
            <p:cNvSpPr/>
            <p:nvPr/>
          </p:nvSpPr>
          <p:spPr>
            <a:xfrm>
              <a:off x="5449468" y="373201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3" name="tx193"/>
            <p:cNvSpPr/>
            <p:nvPr/>
          </p:nvSpPr>
          <p:spPr>
            <a:xfrm>
              <a:off x="5490943" y="35090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4" name="tx194"/>
            <p:cNvSpPr/>
            <p:nvPr/>
          </p:nvSpPr>
          <p:spPr>
            <a:xfrm>
              <a:off x="5587717" y="328807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5" name="tx195"/>
            <p:cNvSpPr/>
            <p:nvPr/>
          </p:nvSpPr>
          <p:spPr>
            <a:xfrm>
              <a:off x="5601542" y="3063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96" name="tx196"/>
            <p:cNvSpPr/>
            <p:nvPr/>
          </p:nvSpPr>
          <p:spPr>
            <a:xfrm>
              <a:off x="5615367" y="284214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5656842" y="261724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98" name="tx198"/>
            <p:cNvSpPr/>
            <p:nvPr/>
          </p:nvSpPr>
          <p:spPr>
            <a:xfrm>
              <a:off x="5670667" y="2396220"/>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99" name="tx199"/>
            <p:cNvSpPr/>
            <p:nvPr/>
          </p:nvSpPr>
          <p:spPr>
            <a:xfrm>
              <a:off x="575361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0" name="tx200"/>
            <p:cNvSpPr/>
            <p:nvPr/>
          </p:nvSpPr>
          <p:spPr>
            <a:xfrm>
              <a:off x="5753616" y="195029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1" name="tx201"/>
            <p:cNvSpPr/>
            <p:nvPr/>
          </p:nvSpPr>
          <p:spPr>
            <a:xfrm>
              <a:off x="5526047" y="172539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2" name="tx202"/>
            <p:cNvSpPr/>
            <p:nvPr/>
          </p:nvSpPr>
          <p:spPr>
            <a:xfrm>
              <a:off x="5577000"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5717870"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4" name="tx204"/>
            <p:cNvSpPr/>
            <p:nvPr/>
          </p:nvSpPr>
          <p:spPr>
            <a:xfrm>
              <a:off x="566492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280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045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9810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2575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2675506"/>
              <a:ext cx="1379037" cy="211814"/>
            </a:xfrm>
            <a:prstGeom prst="rect">
              <a:avLst/>
            </a:prstGeom>
            <a:solidFill>
              <a:srgbClr val="D9D9D9">
                <a:alpha val="60000"/>
              </a:srgbClr>
            </a:solidFill>
          </p:spPr>
          <p:txBody>
            <a:bodyPr/>
            <a:lstStyle/>
            <a:p/>
          </p:txBody>
        </p:sp>
        <p:sp>
          <p:nvSpPr>
            <p:cNvPr id="212" name="pl212"/>
            <p:cNvSpPr/>
            <p:nvPr/>
          </p:nvSpPr>
          <p:spPr>
            <a:xfrm>
              <a:off x="71469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7255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4" name="pt214"/>
            <p:cNvSpPr/>
            <p:nvPr/>
          </p:nvSpPr>
          <p:spPr>
            <a:xfrm>
              <a:off x="671106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87696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6932267"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46092"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00139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7015216"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904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098166"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3964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9641"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181116"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19494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19494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22590"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7250240"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7250240"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7277890"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7305540" y="16735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7305540" y="14617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7319365" y="12499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7319365"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6828970" y="529279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36" name="tx236"/>
            <p:cNvSpPr/>
            <p:nvPr/>
          </p:nvSpPr>
          <p:spPr>
            <a:xfrm>
              <a:off x="6994869"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7" name="tx237"/>
            <p:cNvSpPr/>
            <p:nvPr/>
          </p:nvSpPr>
          <p:spPr>
            <a:xfrm>
              <a:off x="7050169" y="4869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38" name="tx238"/>
            <p:cNvSpPr/>
            <p:nvPr/>
          </p:nvSpPr>
          <p:spPr>
            <a:xfrm>
              <a:off x="7063993" y="465929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39" name="tx239"/>
            <p:cNvSpPr/>
            <p:nvPr/>
          </p:nvSpPr>
          <p:spPr>
            <a:xfrm>
              <a:off x="7119293" y="44455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0" name="tx240"/>
            <p:cNvSpPr/>
            <p:nvPr/>
          </p:nvSpPr>
          <p:spPr>
            <a:xfrm>
              <a:off x="7133118"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1" name="tx241"/>
            <p:cNvSpPr/>
            <p:nvPr/>
          </p:nvSpPr>
          <p:spPr>
            <a:xfrm>
              <a:off x="7146943"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2" name="tx242"/>
            <p:cNvSpPr/>
            <p:nvPr/>
          </p:nvSpPr>
          <p:spPr>
            <a:xfrm>
              <a:off x="7216068"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3" name="tx243"/>
            <p:cNvSpPr/>
            <p:nvPr/>
          </p:nvSpPr>
          <p:spPr>
            <a:xfrm>
              <a:off x="6955835" y="360022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4" name="tx244"/>
            <p:cNvSpPr/>
            <p:nvPr/>
          </p:nvSpPr>
          <p:spPr>
            <a:xfrm>
              <a:off x="6960222" y="33864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5" name="tx245"/>
            <p:cNvSpPr/>
            <p:nvPr/>
          </p:nvSpPr>
          <p:spPr>
            <a:xfrm>
              <a:off x="6979687" y="317659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6" name="tx246"/>
            <p:cNvSpPr/>
            <p:nvPr/>
          </p:nvSpPr>
          <p:spPr>
            <a:xfrm>
              <a:off x="6997937" y="29647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7" name="tx247"/>
            <p:cNvSpPr/>
            <p:nvPr/>
          </p:nvSpPr>
          <p:spPr>
            <a:xfrm>
              <a:off x="702444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48" name="tx248"/>
            <p:cNvSpPr/>
            <p:nvPr/>
          </p:nvSpPr>
          <p:spPr>
            <a:xfrm>
              <a:off x="7069722"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49" name="tx249"/>
            <p:cNvSpPr/>
            <p:nvPr/>
          </p:nvSpPr>
          <p:spPr>
            <a:xfrm>
              <a:off x="7053276" y="232739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0" name="tx250"/>
            <p:cNvSpPr/>
            <p:nvPr/>
          </p:nvSpPr>
          <p:spPr>
            <a:xfrm>
              <a:off x="7066551"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1" name="tx251"/>
            <p:cNvSpPr/>
            <p:nvPr/>
          </p:nvSpPr>
          <p:spPr>
            <a:xfrm>
              <a:off x="7080926"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7112923" y="16919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3" name="tx253"/>
            <p:cNvSpPr/>
            <p:nvPr/>
          </p:nvSpPr>
          <p:spPr>
            <a:xfrm>
              <a:off x="7117387"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4" name="tx254"/>
            <p:cNvSpPr/>
            <p:nvPr/>
          </p:nvSpPr>
          <p:spPr>
            <a:xfrm>
              <a:off x="7166496"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5" name="tx255"/>
            <p:cNvSpPr/>
            <p:nvPr/>
          </p:nvSpPr>
          <p:spPr>
            <a:xfrm>
              <a:off x="7113550"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766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531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296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061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2463691"/>
              <a:ext cx="1379037" cy="211814"/>
            </a:xfrm>
            <a:prstGeom prst="rect">
              <a:avLst/>
            </a:prstGeom>
            <a:solidFill>
              <a:srgbClr val="D9D9D9">
                <a:alpha val="60000"/>
              </a:srgbClr>
            </a:solidFill>
          </p:spPr>
          <p:txBody>
            <a:bodyPr/>
            <a:lstStyle/>
            <a:p/>
          </p:txBody>
        </p:sp>
        <p:sp>
          <p:nvSpPr>
            <p:cNvPr id="263" name="pl263"/>
            <p:cNvSpPr/>
            <p:nvPr/>
          </p:nvSpPr>
          <p:spPr>
            <a:xfrm>
              <a:off x="842967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00824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65" name="pt265"/>
            <p:cNvSpPr/>
            <p:nvPr/>
          </p:nvSpPr>
          <p:spPr>
            <a:xfrm>
              <a:off x="7579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910845"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8049095" y="48507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090569" y="46389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8118219" y="44271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8394718"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8394718"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8408543" y="37917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8422368" y="357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8450018" y="33680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8450018"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8477668" y="2944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8477668" y="2732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505317" y="2520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560617" y="23090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574442" y="20971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8588267" y="1885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602092" y="16735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8685042" y="14617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8712691" y="12499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8726516"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7696949"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7" name="tx287"/>
            <p:cNvSpPr/>
            <p:nvPr/>
          </p:nvSpPr>
          <p:spPr>
            <a:xfrm>
              <a:off x="8028747"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8166996"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89" name="tx289"/>
            <p:cNvSpPr/>
            <p:nvPr/>
          </p:nvSpPr>
          <p:spPr>
            <a:xfrm>
              <a:off x="8208471"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0" name="tx290"/>
            <p:cNvSpPr/>
            <p:nvPr/>
          </p:nvSpPr>
          <p:spPr>
            <a:xfrm>
              <a:off x="8236121" y="444550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1" name="tx291"/>
            <p:cNvSpPr/>
            <p:nvPr/>
          </p:nvSpPr>
          <p:spPr>
            <a:xfrm>
              <a:off x="8512620" y="423566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2" name="tx292"/>
            <p:cNvSpPr/>
            <p:nvPr/>
          </p:nvSpPr>
          <p:spPr>
            <a:xfrm>
              <a:off x="8512620"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3" name="tx293"/>
            <p:cNvSpPr/>
            <p:nvPr/>
          </p:nvSpPr>
          <p:spPr>
            <a:xfrm>
              <a:off x="852644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4" name="tx294"/>
            <p:cNvSpPr/>
            <p:nvPr/>
          </p:nvSpPr>
          <p:spPr>
            <a:xfrm>
              <a:off x="8540270" y="360022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95" name="tx295"/>
            <p:cNvSpPr/>
            <p:nvPr/>
          </p:nvSpPr>
          <p:spPr>
            <a:xfrm>
              <a:off x="8567920" y="338642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96" name="tx296"/>
            <p:cNvSpPr/>
            <p:nvPr/>
          </p:nvSpPr>
          <p:spPr>
            <a:xfrm>
              <a:off x="8567920"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7" name="tx297"/>
            <p:cNvSpPr/>
            <p:nvPr/>
          </p:nvSpPr>
          <p:spPr>
            <a:xfrm>
              <a:off x="8595569"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8" name="tx298"/>
            <p:cNvSpPr/>
            <p:nvPr/>
          </p:nvSpPr>
          <p:spPr>
            <a:xfrm>
              <a:off x="859556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9" name="tx299"/>
            <p:cNvSpPr/>
            <p:nvPr/>
          </p:nvSpPr>
          <p:spPr>
            <a:xfrm>
              <a:off x="8623219" y="254114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0" name="tx300"/>
            <p:cNvSpPr/>
            <p:nvPr/>
          </p:nvSpPr>
          <p:spPr>
            <a:xfrm>
              <a:off x="8678519"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1" name="tx301"/>
            <p:cNvSpPr/>
            <p:nvPr/>
          </p:nvSpPr>
          <p:spPr>
            <a:xfrm>
              <a:off x="8692344"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2" name="tx302"/>
            <p:cNvSpPr/>
            <p:nvPr/>
          </p:nvSpPr>
          <p:spPr>
            <a:xfrm>
              <a:off x="8435399" y="19057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3" name="tx303"/>
            <p:cNvSpPr/>
            <p:nvPr/>
          </p:nvSpPr>
          <p:spPr>
            <a:xfrm>
              <a:off x="8418287" y="16938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04" name="tx304"/>
            <p:cNvSpPr/>
            <p:nvPr/>
          </p:nvSpPr>
          <p:spPr>
            <a:xfrm>
              <a:off x="8488077" y="14801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5" name="tx305"/>
            <p:cNvSpPr/>
            <p:nvPr/>
          </p:nvSpPr>
          <p:spPr>
            <a:xfrm>
              <a:off x="8559823"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6" name="tx306"/>
            <p:cNvSpPr/>
            <p:nvPr/>
          </p:nvSpPr>
          <p:spPr>
            <a:xfrm>
              <a:off x="8520702"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252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017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8782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1547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3650970"/>
              <a:ext cx="1379037" cy="222963"/>
            </a:xfrm>
            <a:prstGeom prst="rect">
              <a:avLst/>
            </a:prstGeom>
            <a:solidFill>
              <a:srgbClr val="D9D9D9">
                <a:alpha val="60000"/>
              </a:srgbClr>
            </a:solidFill>
          </p:spPr>
          <p:txBody>
            <a:bodyPr/>
            <a:lstStyle/>
            <a:p/>
          </p:txBody>
        </p:sp>
        <p:sp>
          <p:nvSpPr>
            <p:cNvPr id="314" name="pl314"/>
            <p:cNvSpPr/>
            <p:nvPr/>
          </p:nvSpPr>
          <p:spPr>
            <a:xfrm>
              <a:off x="1003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089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16" name="pt316"/>
            <p:cNvSpPr/>
            <p:nvPr/>
          </p:nvSpPr>
          <p:spPr>
            <a:xfrm>
              <a:off x="920739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30417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677445"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705095"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829519"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98644"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0050718"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10064543"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1007836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10133668"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147493" y="30447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47493"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47493"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7514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1018896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8896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44267"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58092"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5809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027191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9325299" y="529276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37" name="tx337"/>
            <p:cNvSpPr/>
            <p:nvPr/>
          </p:nvSpPr>
          <p:spPr>
            <a:xfrm>
              <a:off x="9422074"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38" name="tx338"/>
            <p:cNvSpPr/>
            <p:nvPr/>
          </p:nvSpPr>
          <p:spPr>
            <a:xfrm>
              <a:off x="9795347"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39" name="tx339"/>
            <p:cNvSpPr/>
            <p:nvPr/>
          </p:nvSpPr>
          <p:spPr>
            <a:xfrm>
              <a:off x="9822997"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0" name="tx340"/>
            <p:cNvSpPr/>
            <p:nvPr/>
          </p:nvSpPr>
          <p:spPr>
            <a:xfrm>
              <a:off x="9947421"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1" name="tx341"/>
            <p:cNvSpPr/>
            <p:nvPr/>
          </p:nvSpPr>
          <p:spPr>
            <a:xfrm>
              <a:off x="10016546"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2" name="tx342"/>
            <p:cNvSpPr/>
            <p:nvPr/>
          </p:nvSpPr>
          <p:spPr>
            <a:xfrm>
              <a:off x="9871377" y="395696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43" name="tx343"/>
            <p:cNvSpPr/>
            <p:nvPr/>
          </p:nvSpPr>
          <p:spPr>
            <a:xfrm>
              <a:off x="9894052" y="373399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44" name="tx344"/>
            <p:cNvSpPr/>
            <p:nvPr/>
          </p:nvSpPr>
          <p:spPr>
            <a:xfrm>
              <a:off x="9881365" y="3511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45" name="tx345"/>
            <p:cNvSpPr/>
            <p:nvPr/>
          </p:nvSpPr>
          <p:spPr>
            <a:xfrm>
              <a:off x="9949863"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46" name="tx346"/>
            <p:cNvSpPr/>
            <p:nvPr/>
          </p:nvSpPr>
          <p:spPr>
            <a:xfrm>
              <a:off x="9994625" y="30651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47" name="tx347"/>
            <p:cNvSpPr/>
            <p:nvPr/>
          </p:nvSpPr>
          <p:spPr>
            <a:xfrm>
              <a:off x="9968074" y="284016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48" name="tx348"/>
            <p:cNvSpPr/>
            <p:nvPr/>
          </p:nvSpPr>
          <p:spPr>
            <a:xfrm>
              <a:off x="9959340" y="261918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49" name="tx349"/>
            <p:cNvSpPr/>
            <p:nvPr/>
          </p:nvSpPr>
          <p:spPr>
            <a:xfrm>
              <a:off x="9978178"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0" name="tx350"/>
            <p:cNvSpPr/>
            <p:nvPr/>
          </p:nvSpPr>
          <p:spPr>
            <a:xfrm>
              <a:off x="10005279" y="217325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1" name="tx351"/>
            <p:cNvSpPr/>
            <p:nvPr/>
          </p:nvSpPr>
          <p:spPr>
            <a:xfrm>
              <a:off x="9992003" y="195029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2" name="tx352"/>
            <p:cNvSpPr/>
            <p:nvPr/>
          </p:nvSpPr>
          <p:spPr>
            <a:xfrm>
              <a:off x="10042839" y="172733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53" name="tx353"/>
            <p:cNvSpPr/>
            <p:nvPr/>
          </p:nvSpPr>
          <p:spPr>
            <a:xfrm>
              <a:off x="10105224" y="15043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54" name="tx354"/>
            <p:cNvSpPr/>
            <p:nvPr/>
          </p:nvSpPr>
          <p:spPr>
            <a:xfrm>
              <a:off x="10052278" y="128140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55" name="tx355"/>
            <p:cNvSpPr/>
            <p:nvPr/>
          </p:nvSpPr>
          <p:spPr>
            <a:xfrm>
              <a:off x="1007930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56" name="rc356"/>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7" name="pl357"/>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07739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0504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3269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116034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rc362"/>
            <p:cNvSpPr/>
            <p:nvPr/>
          </p:nvSpPr>
          <p:spPr>
            <a:xfrm>
              <a:off x="10484293" y="2536154"/>
              <a:ext cx="1379037" cy="222963"/>
            </a:xfrm>
            <a:prstGeom prst="rect">
              <a:avLst/>
            </a:prstGeom>
            <a:solidFill>
              <a:srgbClr val="D9D9D9">
                <a:alpha val="60000"/>
              </a:srgbClr>
            </a:solidFill>
          </p:spPr>
          <p:txBody>
            <a:bodyPr/>
            <a:lstStyle/>
            <a:p/>
          </p:txBody>
        </p:sp>
        <p:sp>
          <p:nvSpPr>
            <p:cNvPr id="363" name="pl363"/>
            <p:cNvSpPr/>
            <p:nvPr/>
          </p:nvSpPr>
          <p:spPr>
            <a:xfrm>
              <a:off x="11423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4" name="tx364"/>
            <p:cNvSpPr/>
            <p:nvPr/>
          </p:nvSpPr>
          <p:spPr>
            <a:xfrm>
              <a:off x="1100227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65" name="pt365"/>
            <p:cNvSpPr/>
            <p:nvPr/>
          </p:nvSpPr>
          <p:spPr>
            <a:xfrm>
              <a:off x="1068367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069749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7" name="pt367"/>
            <p:cNvSpPr/>
            <p:nvPr/>
          </p:nvSpPr>
          <p:spPr>
            <a:xfrm>
              <a:off x="11043122"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11167546"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11278146"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347270"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1" name="pt371"/>
            <p:cNvSpPr/>
            <p:nvPr/>
          </p:nvSpPr>
          <p:spPr>
            <a:xfrm>
              <a:off x="1138874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416395" y="37136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430220" y="3490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4" name="pt374"/>
            <p:cNvSpPr/>
            <p:nvPr/>
          </p:nvSpPr>
          <p:spPr>
            <a:xfrm>
              <a:off x="11471695" y="32677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5" name="pt375"/>
            <p:cNvSpPr/>
            <p:nvPr/>
          </p:nvSpPr>
          <p:spPr>
            <a:xfrm>
              <a:off x="11471695" y="3044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6" name="pt376"/>
            <p:cNvSpPr/>
            <p:nvPr/>
          </p:nvSpPr>
          <p:spPr>
            <a:xfrm>
              <a:off x="11485520"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499345"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540820" y="2375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1554644" y="21529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1582294" y="19299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160994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160994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172054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3436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tx385"/>
            <p:cNvSpPr/>
            <p:nvPr/>
          </p:nvSpPr>
          <p:spPr>
            <a:xfrm>
              <a:off x="10801575"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6" name="tx386"/>
            <p:cNvSpPr/>
            <p:nvPr/>
          </p:nvSpPr>
          <p:spPr>
            <a:xfrm>
              <a:off x="10815400" y="506979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7" name="tx387"/>
            <p:cNvSpPr/>
            <p:nvPr/>
          </p:nvSpPr>
          <p:spPr>
            <a:xfrm>
              <a:off x="11161024"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88" name="tx388"/>
            <p:cNvSpPr/>
            <p:nvPr/>
          </p:nvSpPr>
          <p:spPr>
            <a:xfrm>
              <a:off x="11285448"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89" name="tx389"/>
            <p:cNvSpPr/>
            <p:nvPr/>
          </p:nvSpPr>
          <p:spPr>
            <a:xfrm>
              <a:off x="11396048"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0" name="tx390"/>
            <p:cNvSpPr/>
            <p:nvPr/>
          </p:nvSpPr>
          <p:spPr>
            <a:xfrm>
              <a:off x="11465172"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1" name="tx391"/>
            <p:cNvSpPr/>
            <p:nvPr/>
          </p:nvSpPr>
          <p:spPr>
            <a:xfrm>
              <a:off x="11506647" y="395502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92" name="tx392"/>
            <p:cNvSpPr/>
            <p:nvPr/>
          </p:nvSpPr>
          <p:spPr>
            <a:xfrm>
              <a:off x="11534297"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93" name="tx393"/>
            <p:cNvSpPr/>
            <p:nvPr/>
          </p:nvSpPr>
          <p:spPr>
            <a:xfrm>
              <a:off x="11548122" y="351103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94" name="tx394"/>
            <p:cNvSpPr/>
            <p:nvPr/>
          </p:nvSpPr>
          <p:spPr>
            <a:xfrm>
              <a:off x="11589597" y="328807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95" name="tx395"/>
            <p:cNvSpPr/>
            <p:nvPr/>
          </p:nvSpPr>
          <p:spPr>
            <a:xfrm>
              <a:off x="11589597" y="30651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96" name="tx396"/>
            <p:cNvSpPr/>
            <p:nvPr/>
          </p:nvSpPr>
          <p:spPr>
            <a:xfrm>
              <a:off x="11297367" y="2842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97" name="tx397"/>
            <p:cNvSpPr/>
            <p:nvPr/>
          </p:nvSpPr>
          <p:spPr>
            <a:xfrm>
              <a:off x="11328854" y="261918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98" name="tx398"/>
            <p:cNvSpPr/>
            <p:nvPr/>
          </p:nvSpPr>
          <p:spPr>
            <a:xfrm>
              <a:off x="11343855"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99" name="tx399"/>
            <p:cNvSpPr/>
            <p:nvPr/>
          </p:nvSpPr>
          <p:spPr>
            <a:xfrm>
              <a:off x="11357680" y="217325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0" name="tx400"/>
            <p:cNvSpPr/>
            <p:nvPr/>
          </p:nvSpPr>
          <p:spPr>
            <a:xfrm>
              <a:off x="11402875" y="19483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1" name="tx401"/>
            <p:cNvSpPr/>
            <p:nvPr/>
          </p:nvSpPr>
          <p:spPr>
            <a:xfrm>
              <a:off x="11457076" y="172733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02" name="tx402"/>
            <p:cNvSpPr/>
            <p:nvPr/>
          </p:nvSpPr>
          <p:spPr>
            <a:xfrm>
              <a:off x="11426255" y="1504368"/>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03" name="tx403"/>
            <p:cNvSpPr/>
            <p:nvPr/>
          </p:nvSpPr>
          <p:spPr>
            <a:xfrm>
              <a:off x="11567675"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04" name="tx404"/>
            <p:cNvSpPr/>
            <p:nvPr/>
          </p:nvSpPr>
          <p:spPr>
            <a:xfrm>
              <a:off x="1152855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05" name="rc40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06" name="rc40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7" name="tx40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(87%)</a:t>
              </a:r>
            </a:p>
          </p:txBody>
        </p:sp>
        <p:sp>
          <p:nvSpPr>
            <p:cNvPr id="408" name="rc40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9" name="tx40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(83%)</a:t>
              </a:r>
            </a:p>
          </p:txBody>
        </p:sp>
        <p:sp>
          <p:nvSpPr>
            <p:cNvPr id="410" name="rc41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1" name="tx41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(83%)</a:t>
              </a:r>
            </a:p>
          </p:txBody>
        </p:sp>
        <p:sp>
          <p:nvSpPr>
            <p:cNvPr id="412" name="rc41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(48%)</a:t>
              </a:r>
            </a:p>
          </p:txBody>
        </p:sp>
        <p:sp>
          <p:nvSpPr>
            <p:cNvPr id="414" name="rc41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5" name="tx41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(84%)</a:t>
              </a:r>
            </a:p>
          </p:txBody>
        </p:sp>
        <p:sp>
          <p:nvSpPr>
            <p:cNvPr id="416" name="rc41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7" name="tx41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(74%)</a:t>
              </a:r>
            </a:p>
          </p:txBody>
        </p:sp>
        <p:sp>
          <p:nvSpPr>
            <p:cNvPr id="418" name="rc41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9" name="tx41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(82%)</a:t>
              </a:r>
            </a:p>
          </p:txBody>
        </p:sp>
        <p:sp>
          <p:nvSpPr>
            <p:cNvPr id="420" name="rc42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1" name="tx42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(81%)</a:t>
              </a:r>
            </a:p>
          </p:txBody>
        </p:sp>
        <p:sp>
          <p:nvSpPr>
            <p:cNvPr id="422" name="pl42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3" name="pl42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6335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9100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18653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630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325828"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29" name="tx429"/>
            <p:cNvSpPr/>
            <p:nvPr/>
          </p:nvSpPr>
          <p:spPr>
            <a:xfrm rot="-5400000">
              <a:off x="5705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30" name="tx430"/>
            <p:cNvSpPr/>
            <p:nvPr/>
          </p:nvSpPr>
          <p:spPr>
            <a:xfrm rot="-5400000">
              <a:off x="84720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1" name="tx431"/>
            <p:cNvSpPr/>
            <p:nvPr/>
          </p:nvSpPr>
          <p:spPr>
            <a:xfrm rot="-5400000">
              <a:off x="1123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2" name="tx432"/>
            <p:cNvSpPr/>
            <p:nvPr/>
          </p:nvSpPr>
          <p:spPr>
            <a:xfrm rot="-5400000">
              <a:off x="14000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3" name="pl43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20821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586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63516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29116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tx439"/>
            <p:cNvSpPr/>
            <p:nvPr/>
          </p:nvSpPr>
          <p:spPr>
            <a:xfrm rot="-5400000">
              <a:off x="177445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40" name="tx440"/>
            <p:cNvSpPr/>
            <p:nvPr/>
          </p:nvSpPr>
          <p:spPr>
            <a:xfrm rot="-5400000">
              <a:off x="20191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41" name="tx441"/>
            <p:cNvSpPr/>
            <p:nvPr/>
          </p:nvSpPr>
          <p:spPr>
            <a:xfrm rot="-5400000">
              <a:off x="2295828"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42" name="tx442"/>
            <p:cNvSpPr/>
            <p:nvPr/>
          </p:nvSpPr>
          <p:spPr>
            <a:xfrm rot="-5400000">
              <a:off x="25721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43" name="tx443"/>
            <p:cNvSpPr/>
            <p:nvPr/>
          </p:nvSpPr>
          <p:spPr>
            <a:xfrm rot="-5400000">
              <a:off x="284866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44" name="pl44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5" name="pl44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353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38072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083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3602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3223081"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51" name="tx451"/>
            <p:cNvSpPr/>
            <p:nvPr/>
          </p:nvSpPr>
          <p:spPr>
            <a:xfrm rot="-5400000">
              <a:off x="34677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52" name="tx452"/>
            <p:cNvSpPr/>
            <p:nvPr/>
          </p:nvSpPr>
          <p:spPr>
            <a:xfrm rot="-5400000">
              <a:off x="374445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53" name="tx453"/>
            <p:cNvSpPr/>
            <p:nvPr/>
          </p:nvSpPr>
          <p:spPr>
            <a:xfrm rot="-5400000">
              <a:off x="4020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54" name="tx454"/>
            <p:cNvSpPr/>
            <p:nvPr/>
          </p:nvSpPr>
          <p:spPr>
            <a:xfrm rot="-5400000">
              <a:off x="42972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55" name="pl45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6" name="pl45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49794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2559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55324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5808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467170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62" name="tx462"/>
            <p:cNvSpPr/>
            <p:nvPr/>
          </p:nvSpPr>
          <p:spPr>
            <a:xfrm rot="-5400000">
              <a:off x="49164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63" name="tx463"/>
            <p:cNvSpPr/>
            <p:nvPr/>
          </p:nvSpPr>
          <p:spPr>
            <a:xfrm rot="-5400000">
              <a:off x="519308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64" name="tx464"/>
            <p:cNvSpPr/>
            <p:nvPr/>
          </p:nvSpPr>
          <p:spPr>
            <a:xfrm rot="-5400000">
              <a:off x="54694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65" name="tx465"/>
            <p:cNvSpPr/>
            <p:nvPr/>
          </p:nvSpPr>
          <p:spPr>
            <a:xfrm rot="-5400000">
              <a:off x="574591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66" name="pl46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7" name="pl46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64280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67045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9810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72575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612033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73" name="tx473"/>
            <p:cNvSpPr/>
            <p:nvPr/>
          </p:nvSpPr>
          <p:spPr>
            <a:xfrm rot="-5400000">
              <a:off x="63650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74" name="tx474"/>
            <p:cNvSpPr/>
            <p:nvPr/>
          </p:nvSpPr>
          <p:spPr>
            <a:xfrm rot="-5400000">
              <a:off x="664170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75" name="tx475"/>
            <p:cNvSpPr/>
            <p:nvPr/>
          </p:nvSpPr>
          <p:spPr>
            <a:xfrm rot="-5400000">
              <a:off x="691804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76" name="tx476"/>
            <p:cNvSpPr/>
            <p:nvPr/>
          </p:nvSpPr>
          <p:spPr>
            <a:xfrm rot="-5400000">
              <a:off x="71945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77" name="pl47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8" name="pl47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78766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1531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84296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87061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tx483"/>
            <p:cNvSpPr/>
            <p:nvPr/>
          </p:nvSpPr>
          <p:spPr>
            <a:xfrm rot="-5400000">
              <a:off x="7568960"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84" name="tx484"/>
            <p:cNvSpPr/>
            <p:nvPr/>
          </p:nvSpPr>
          <p:spPr>
            <a:xfrm rot="-5400000">
              <a:off x="78136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85" name="tx485"/>
            <p:cNvSpPr/>
            <p:nvPr/>
          </p:nvSpPr>
          <p:spPr>
            <a:xfrm rot="-5400000">
              <a:off x="809033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86" name="tx486"/>
            <p:cNvSpPr/>
            <p:nvPr/>
          </p:nvSpPr>
          <p:spPr>
            <a:xfrm rot="-5400000">
              <a:off x="836666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87" name="tx487"/>
            <p:cNvSpPr/>
            <p:nvPr/>
          </p:nvSpPr>
          <p:spPr>
            <a:xfrm rot="-5400000">
              <a:off x="86431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88" name="pl48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9" name="pl48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93252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96017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98782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01547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9017586"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95" name="tx495"/>
            <p:cNvSpPr/>
            <p:nvPr/>
          </p:nvSpPr>
          <p:spPr>
            <a:xfrm rot="-5400000">
              <a:off x="926229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96" name="tx496"/>
            <p:cNvSpPr/>
            <p:nvPr/>
          </p:nvSpPr>
          <p:spPr>
            <a:xfrm rot="-5400000">
              <a:off x="9538960"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97" name="tx497"/>
            <p:cNvSpPr/>
            <p:nvPr/>
          </p:nvSpPr>
          <p:spPr>
            <a:xfrm rot="-5400000">
              <a:off x="98152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98" name="tx498"/>
            <p:cNvSpPr/>
            <p:nvPr/>
          </p:nvSpPr>
          <p:spPr>
            <a:xfrm rot="-5400000">
              <a:off x="100917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99" name="pl49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0" name="pl50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07739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110504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113269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16034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1046621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06" name="tx506"/>
            <p:cNvSpPr/>
            <p:nvPr/>
          </p:nvSpPr>
          <p:spPr>
            <a:xfrm rot="-5400000">
              <a:off x="107109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07" name="tx507"/>
            <p:cNvSpPr/>
            <p:nvPr/>
          </p:nvSpPr>
          <p:spPr>
            <a:xfrm rot="-5400000">
              <a:off x="1098758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08" name="tx508"/>
            <p:cNvSpPr/>
            <p:nvPr/>
          </p:nvSpPr>
          <p:spPr>
            <a:xfrm rot="-5400000">
              <a:off x="112639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09" name="tx509"/>
            <p:cNvSpPr/>
            <p:nvPr/>
          </p:nvSpPr>
          <p:spPr>
            <a:xfrm rot="-5400000">
              <a:off x="115404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10" name="tx51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1" name="tx51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2" name="pt51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3" name="pt51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4" name="pt51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5" name="pt51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6" name="pt51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7" name="pt51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8" name="tx51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9" name="tx51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0" name="tx52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1" name="tx52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2" name="tx52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3" name="tx52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4" name="tx524"/>
            <p:cNvSpPr/>
            <p:nvPr/>
          </p:nvSpPr>
          <p:spPr>
            <a:xfrm>
              <a:off x="343909" y="398022"/>
              <a:ext cx="56098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ESAR, 2025</a:t>
              </a:r>
            </a:p>
          </p:txBody>
        </p:sp>
        <p:sp>
          <p:nvSpPr>
            <p:cNvPr id="525" name="tx52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6" name="tx526"/>
            <p:cNvSpPr/>
            <p:nvPr/>
          </p:nvSpPr>
          <p:spPr>
            <a:xfrm>
              <a:off x="5427035" y="6568512"/>
              <a:ext cx="643629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tza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0783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9151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7518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95886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4996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88334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26702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785706"/>
              <a:ext cx="239399" cy="330291"/>
            </a:xfrm>
            <a:prstGeom prst="rect">
              <a:avLst/>
            </a:prstGeom>
            <a:solidFill>
              <a:srgbClr val="1CABE2">
                <a:alpha val="85098"/>
              </a:srgbClr>
            </a:solidFill>
          </p:spPr>
          <p:txBody>
            <a:bodyPr/>
            <a:lstStyle/>
            <a:p/>
          </p:txBody>
        </p:sp>
        <p:sp>
          <p:nvSpPr>
            <p:cNvPr id="25" name="rc25"/>
            <p:cNvSpPr/>
            <p:nvPr/>
          </p:nvSpPr>
          <p:spPr>
            <a:xfrm>
              <a:off x="1577053" y="3903972"/>
              <a:ext cx="239399" cy="212025"/>
            </a:xfrm>
            <a:prstGeom prst="rect">
              <a:avLst/>
            </a:prstGeom>
            <a:solidFill>
              <a:srgbClr val="1CABE2">
                <a:alpha val="85098"/>
              </a:srgbClr>
            </a:solidFill>
          </p:spPr>
          <p:txBody>
            <a:bodyPr/>
            <a:lstStyle/>
            <a:p/>
          </p:txBody>
        </p:sp>
        <p:sp>
          <p:nvSpPr>
            <p:cNvPr id="26" name="rc26"/>
            <p:cNvSpPr/>
            <p:nvPr/>
          </p:nvSpPr>
          <p:spPr>
            <a:xfrm>
              <a:off x="1843053" y="3899149"/>
              <a:ext cx="239399" cy="216847"/>
            </a:xfrm>
            <a:prstGeom prst="rect">
              <a:avLst/>
            </a:prstGeom>
            <a:solidFill>
              <a:srgbClr val="1CABE2">
                <a:alpha val="85098"/>
              </a:srgbClr>
            </a:solidFill>
          </p:spPr>
          <p:txBody>
            <a:bodyPr/>
            <a:lstStyle/>
            <a:p/>
          </p:txBody>
        </p:sp>
        <p:sp>
          <p:nvSpPr>
            <p:cNvPr id="27" name="rc27"/>
            <p:cNvSpPr/>
            <p:nvPr/>
          </p:nvSpPr>
          <p:spPr>
            <a:xfrm>
              <a:off x="2109053" y="4071200"/>
              <a:ext cx="239399" cy="44797"/>
            </a:xfrm>
            <a:prstGeom prst="rect">
              <a:avLst/>
            </a:prstGeom>
            <a:solidFill>
              <a:srgbClr val="1CABE2">
                <a:alpha val="85098"/>
              </a:srgbClr>
            </a:solidFill>
          </p:spPr>
          <p:txBody>
            <a:bodyPr/>
            <a:lstStyle/>
            <a:p/>
          </p:txBody>
        </p:sp>
        <p:sp>
          <p:nvSpPr>
            <p:cNvPr id="28" name="rc28"/>
            <p:cNvSpPr/>
            <p:nvPr/>
          </p:nvSpPr>
          <p:spPr>
            <a:xfrm>
              <a:off x="2375052" y="4069665"/>
              <a:ext cx="239399" cy="46332"/>
            </a:xfrm>
            <a:prstGeom prst="rect">
              <a:avLst/>
            </a:prstGeom>
            <a:solidFill>
              <a:srgbClr val="1CABE2">
                <a:alpha val="85098"/>
              </a:srgbClr>
            </a:solidFill>
          </p:spPr>
          <p:txBody>
            <a:bodyPr/>
            <a:lstStyle/>
            <a:p/>
          </p:txBody>
        </p:sp>
        <p:sp>
          <p:nvSpPr>
            <p:cNvPr id="29" name="rc29"/>
            <p:cNvSpPr/>
            <p:nvPr/>
          </p:nvSpPr>
          <p:spPr>
            <a:xfrm>
              <a:off x="2641052" y="3877704"/>
              <a:ext cx="239399" cy="238292"/>
            </a:xfrm>
            <a:prstGeom prst="rect">
              <a:avLst/>
            </a:prstGeom>
            <a:solidFill>
              <a:srgbClr val="1CABE2">
                <a:alpha val="85098"/>
              </a:srgbClr>
            </a:solidFill>
          </p:spPr>
          <p:txBody>
            <a:bodyPr/>
            <a:lstStyle/>
            <a:p/>
          </p:txBody>
        </p:sp>
        <p:sp>
          <p:nvSpPr>
            <p:cNvPr id="30" name="rc30"/>
            <p:cNvSpPr/>
            <p:nvPr/>
          </p:nvSpPr>
          <p:spPr>
            <a:xfrm>
              <a:off x="2907052" y="3824858"/>
              <a:ext cx="239399" cy="291139"/>
            </a:xfrm>
            <a:prstGeom prst="rect">
              <a:avLst/>
            </a:prstGeom>
            <a:solidFill>
              <a:srgbClr val="1CABE2">
                <a:alpha val="85098"/>
              </a:srgbClr>
            </a:solidFill>
          </p:spPr>
          <p:txBody>
            <a:bodyPr/>
            <a:lstStyle/>
            <a:p/>
          </p:txBody>
        </p:sp>
        <p:sp>
          <p:nvSpPr>
            <p:cNvPr id="31" name="rc31"/>
            <p:cNvSpPr/>
            <p:nvPr/>
          </p:nvSpPr>
          <p:spPr>
            <a:xfrm>
              <a:off x="3173051" y="3576922"/>
              <a:ext cx="239399" cy="539074"/>
            </a:xfrm>
            <a:prstGeom prst="rect">
              <a:avLst/>
            </a:prstGeom>
            <a:solidFill>
              <a:srgbClr val="1CABE2">
                <a:alpha val="85098"/>
              </a:srgbClr>
            </a:solidFill>
          </p:spPr>
          <p:txBody>
            <a:bodyPr/>
            <a:lstStyle/>
            <a:p/>
          </p:txBody>
        </p:sp>
        <p:sp>
          <p:nvSpPr>
            <p:cNvPr id="32" name="rc32"/>
            <p:cNvSpPr/>
            <p:nvPr/>
          </p:nvSpPr>
          <p:spPr>
            <a:xfrm>
              <a:off x="3439051" y="3519613"/>
              <a:ext cx="239399" cy="596383"/>
            </a:xfrm>
            <a:prstGeom prst="rect">
              <a:avLst/>
            </a:prstGeom>
            <a:solidFill>
              <a:srgbClr val="1CABE2">
                <a:alpha val="85098"/>
              </a:srgbClr>
            </a:solidFill>
          </p:spPr>
          <p:txBody>
            <a:bodyPr/>
            <a:lstStyle/>
            <a:p/>
          </p:txBody>
        </p:sp>
        <p:sp>
          <p:nvSpPr>
            <p:cNvPr id="33" name="rc33"/>
            <p:cNvSpPr/>
            <p:nvPr/>
          </p:nvSpPr>
          <p:spPr>
            <a:xfrm>
              <a:off x="3705050" y="3611104"/>
              <a:ext cx="239399" cy="504893"/>
            </a:xfrm>
            <a:prstGeom prst="rect">
              <a:avLst/>
            </a:prstGeom>
            <a:solidFill>
              <a:srgbClr val="1CABE2">
                <a:alpha val="85098"/>
              </a:srgbClr>
            </a:solidFill>
          </p:spPr>
          <p:txBody>
            <a:bodyPr/>
            <a:lstStyle/>
            <a:p/>
          </p:txBody>
        </p:sp>
        <p:sp>
          <p:nvSpPr>
            <p:cNvPr id="34" name="rc34"/>
            <p:cNvSpPr/>
            <p:nvPr/>
          </p:nvSpPr>
          <p:spPr>
            <a:xfrm>
              <a:off x="3971050" y="4013327"/>
              <a:ext cx="239399" cy="102670"/>
            </a:xfrm>
            <a:prstGeom prst="rect">
              <a:avLst/>
            </a:prstGeom>
            <a:solidFill>
              <a:srgbClr val="1CABE2">
                <a:alpha val="85098"/>
              </a:srgbClr>
            </a:solidFill>
          </p:spPr>
          <p:txBody>
            <a:bodyPr/>
            <a:lstStyle/>
            <a:p/>
          </p:txBody>
        </p:sp>
        <p:sp>
          <p:nvSpPr>
            <p:cNvPr id="35" name="rc35"/>
            <p:cNvSpPr/>
            <p:nvPr/>
          </p:nvSpPr>
          <p:spPr>
            <a:xfrm>
              <a:off x="4237050" y="3908046"/>
              <a:ext cx="239399" cy="207951"/>
            </a:xfrm>
            <a:prstGeom prst="rect">
              <a:avLst/>
            </a:prstGeom>
            <a:solidFill>
              <a:srgbClr val="1CABE2">
                <a:alpha val="85098"/>
              </a:srgbClr>
            </a:solidFill>
          </p:spPr>
          <p:txBody>
            <a:bodyPr/>
            <a:lstStyle/>
            <a:p/>
          </p:txBody>
        </p:sp>
        <p:sp>
          <p:nvSpPr>
            <p:cNvPr id="36" name="rc36"/>
            <p:cNvSpPr/>
            <p:nvPr/>
          </p:nvSpPr>
          <p:spPr>
            <a:xfrm>
              <a:off x="4503049" y="4062423"/>
              <a:ext cx="239399" cy="53574"/>
            </a:xfrm>
            <a:prstGeom prst="rect">
              <a:avLst/>
            </a:prstGeom>
            <a:solidFill>
              <a:srgbClr val="1CABE2">
                <a:alpha val="85098"/>
              </a:srgbClr>
            </a:solidFill>
          </p:spPr>
          <p:txBody>
            <a:bodyPr/>
            <a:lstStyle/>
            <a:p/>
          </p:txBody>
        </p:sp>
        <p:sp>
          <p:nvSpPr>
            <p:cNvPr id="37" name="rc37"/>
            <p:cNvSpPr/>
            <p:nvPr/>
          </p:nvSpPr>
          <p:spPr>
            <a:xfrm>
              <a:off x="4769049" y="4060269"/>
              <a:ext cx="239399" cy="55728"/>
            </a:xfrm>
            <a:prstGeom prst="rect">
              <a:avLst/>
            </a:prstGeom>
            <a:solidFill>
              <a:srgbClr val="1CABE2">
                <a:alpha val="85098"/>
              </a:srgbClr>
            </a:solidFill>
          </p:spPr>
          <p:txBody>
            <a:bodyPr/>
            <a:lstStyle/>
            <a:p/>
          </p:txBody>
        </p:sp>
        <p:sp>
          <p:nvSpPr>
            <p:cNvPr id="38" name="rc38"/>
            <p:cNvSpPr/>
            <p:nvPr/>
          </p:nvSpPr>
          <p:spPr>
            <a:xfrm>
              <a:off x="5035049" y="4058534"/>
              <a:ext cx="239399" cy="57463"/>
            </a:xfrm>
            <a:prstGeom prst="rect">
              <a:avLst/>
            </a:prstGeom>
            <a:solidFill>
              <a:srgbClr val="1CABE2">
                <a:alpha val="85098"/>
              </a:srgbClr>
            </a:solidFill>
          </p:spPr>
          <p:txBody>
            <a:bodyPr/>
            <a:lstStyle/>
            <a:p/>
          </p:txBody>
        </p:sp>
        <p:sp>
          <p:nvSpPr>
            <p:cNvPr id="39" name="rc39"/>
            <p:cNvSpPr/>
            <p:nvPr/>
          </p:nvSpPr>
          <p:spPr>
            <a:xfrm>
              <a:off x="5301048" y="3941093"/>
              <a:ext cx="239399" cy="174903"/>
            </a:xfrm>
            <a:prstGeom prst="rect">
              <a:avLst/>
            </a:prstGeom>
            <a:solidFill>
              <a:srgbClr val="1CABE2">
                <a:alpha val="85098"/>
              </a:srgbClr>
            </a:solidFill>
          </p:spPr>
          <p:txBody>
            <a:bodyPr/>
            <a:lstStyle/>
            <a:p/>
          </p:txBody>
        </p:sp>
        <p:sp>
          <p:nvSpPr>
            <p:cNvPr id="40" name="rc40"/>
            <p:cNvSpPr/>
            <p:nvPr/>
          </p:nvSpPr>
          <p:spPr>
            <a:xfrm>
              <a:off x="5567048" y="3813973"/>
              <a:ext cx="239399" cy="302023"/>
            </a:xfrm>
            <a:prstGeom prst="rect">
              <a:avLst/>
            </a:prstGeom>
            <a:solidFill>
              <a:srgbClr val="1CABE2">
                <a:alpha val="85098"/>
              </a:srgbClr>
            </a:solidFill>
          </p:spPr>
          <p:txBody>
            <a:bodyPr/>
            <a:lstStyle/>
            <a:p/>
          </p:txBody>
        </p:sp>
        <p:sp>
          <p:nvSpPr>
            <p:cNvPr id="41" name="rc41"/>
            <p:cNvSpPr/>
            <p:nvPr/>
          </p:nvSpPr>
          <p:spPr>
            <a:xfrm>
              <a:off x="5833047" y="3678561"/>
              <a:ext cx="239399" cy="437436"/>
            </a:xfrm>
            <a:prstGeom prst="rect">
              <a:avLst/>
            </a:prstGeom>
            <a:solidFill>
              <a:srgbClr val="1CABE2">
                <a:alpha val="85098"/>
              </a:srgbClr>
            </a:solidFill>
          </p:spPr>
          <p:txBody>
            <a:bodyPr/>
            <a:lstStyle/>
            <a:p/>
          </p:txBody>
        </p:sp>
        <p:sp>
          <p:nvSpPr>
            <p:cNvPr id="42" name="rc42"/>
            <p:cNvSpPr/>
            <p:nvPr/>
          </p:nvSpPr>
          <p:spPr>
            <a:xfrm>
              <a:off x="6099047" y="3539169"/>
              <a:ext cx="239399" cy="576827"/>
            </a:xfrm>
            <a:prstGeom prst="rect">
              <a:avLst/>
            </a:prstGeom>
            <a:solidFill>
              <a:srgbClr val="1CABE2">
                <a:alpha val="85098"/>
              </a:srgbClr>
            </a:solidFill>
          </p:spPr>
          <p:txBody>
            <a:bodyPr/>
            <a:lstStyle/>
            <a:p/>
          </p:txBody>
        </p:sp>
        <p:sp>
          <p:nvSpPr>
            <p:cNvPr id="43" name="rc43"/>
            <p:cNvSpPr/>
            <p:nvPr/>
          </p:nvSpPr>
          <p:spPr>
            <a:xfrm>
              <a:off x="6365047" y="3789505"/>
              <a:ext cx="239399" cy="326491"/>
            </a:xfrm>
            <a:prstGeom prst="rect">
              <a:avLst/>
            </a:prstGeom>
            <a:solidFill>
              <a:srgbClr val="1CABE2">
                <a:alpha val="85098"/>
              </a:srgbClr>
            </a:solidFill>
          </p:spPr>
          <p:txBody>
            <a:bodyPr/>
            <a:lstStyle/>
            <a:p/>
          </p:txBody>
        </p:sp>
        <p:sp>
          <p:nvSpPr>
            <p:cNvPr id="44" name="rc44"/>
            <p:cNvSpPr/>
            <p:nvPr/>
          </p:nvSpPr>
          <p:spPr>
            <a:xfrm>
              <a:off x="6631046" y="3783314"/>
              <a:ext cx="239399" cy="332682"/>
            </a:xfrm>
            <a:prstGeom prst="rect">
              <a:avLst/>
            </a:prstGeom>
            <a:solidFill>
              <a:srgbClr val="1CABE2">
                <a:alpha val="85098"/>
              </a:srgbClr>
            </a:solidFill>
          </p:spPr>
          <p:txBody>
            <a:bodyPr/>
            <a:lstStyle/>
            <a:p/>
          </p:txBody>
        </p:sp>
        <p:sp>
          <p:nvSpPr>
            <p:cNvPr id="45" name="rc45"/>
            <p:cNvSpPr/>
            <p:nvPr/>
          </p:nvSpPr>
          <p:spPr>
            <a:xfrm>
              <a:off x="6897046" y="3437621"/>
              <a:ext cx="239399" cy="678376"/>
            </a:xfrm>
            <a:prstGeom prst="rect">
              <a:avLst/>
            </a:prstGeom>
            <a:solidFill>
              <a:srgbClr val="1CABE2">
                <a:alpha val="85098"/>
              </a:srgbClr>
            </a:solidFill>
          </p:spPr>
          <p:txBody>
            <a:bodyPr/>
            <a:lstStyle/>
            <a:p/>
          </p:txBody>
        </p:sp>
        <p:sp>
          <p:nvSpPr>
            <p:cNvPr id="46" name="rc46"/>
            <p:cNvSpPr/>
            <p:nvPr/>
          </p:nvSpPr>
          <p:spPr>
            <a:xfrm>
              <a:off x="7163045" y="3493179"/>
              <a:ext cx="239399" cy="622817"/>
            </a:xfrm>
            <a:prstGeom prst="rect">
              <a:avLst/>
            </a:prstGeom>
            <a:solidFill>
              <a:srgbClr val="1CABE2">
                <a:alpha val="85098"/>
              </a:srgbClr>
            </a:solidFill>
          </p:spPr>
          <p:txBody>
            <a:bodyPr/>
            <a:lstStyle/>
            <a:p/>
          </p:txBody>
        </p:sp>
        <p:sp>
          <p:nvSpPr>
            <p:cNvPr id="47" name="rc47"/>
            <p:cNvSpPr/>
            <p:nvPr/>
          </p:nvSpPr>
          <p:spPr>
            <a:xfrm>
              <a:off x="7429045" y="3199793"/>
              <a:ext cx="239399" cy="916203"/>
            </a:xfrm>
            <a:prstGeom prst="rect">
              <a:avLst/>
            </a:prstGeom>
            <a:solidFill>
              <a:srgbClr val="1CABE2">
                <a:alpha val="85098"/>
              </a:srgbClr>
            </a:solidFill>
          </p:spPr>
          <p:txBody>
            <a:bodyPr/>
            <a:lstStyle/>
            <a:p/>
          </p:txBody>
        </p:sp>
        <p:sp>
          <p:nvSpPr>
            <p:cNvPr id="48" name="rc48"/>
            <p:cNvSpPr/>
            <p:nvPr/>
          </p:nvSpPr>
          <p:spPr>
            <a:xfrm>
              <a:off x="7695045" y="3183772"/>
              <a:ext cx="239399" cy="932225"/>
            </a:xfrm>
            <a:prstGeom prst="rect">
              <a:avLst/>
            </a:prstGeom>
            <a:solidFill>
              <a:srgbClr val="1CABE2">
                <a:alpha val="85098"/>
              </a:srgbClr>
            </a:solidFill>
          </p:spPr>
          <p:txBody>
            <a:bodyPr/>
            <a:lstStyle/>
            <a:p/>
          </p:txBody>
        </p:sp>
        <p:sp>
          <p:nvSpPr>
            <p:cNvPr id="49" name="rc49"/>
            <p:cNvSpPr/>
            <p:nvPr/>
          </p:nvSpPr>
          <p:spPr>
            <a:xfrm>
              <a:off x="7961044" y="3170277"/>
              <a:ext cx="239399" cy="945719"/>
            </a:xfrm>
            <a:prstGeom prst="rect">
              <a:avLst/>
            </a:prstGeom>
            <a:solidFill>
              <a:srgbClr val="1CABE2">
                <a:alpha val="85098"/>
              </a:srgbClr>
            </a:solidFill>
          </p:spPr>
          <p:txBody>
            <a:bodyPr/>
            <a:lstStyle/>
            <a:p/>
          </p:txBody>
        </p:sp>
        <p:sp>
          <p:nvSpPr>
            <p:cNvPr id="50" name="rc50"/>
            <p:cNvSpPr/>
            <p:nvPr/>
          </p:nvSpPr>
          <p:spPr>
            <a:xfrm>
              <a:off x="1311054" y="3248979"/>
              <a:ext cx="239399" cy="536726"/>
            </a:xfrm>
            <a:prstGeom prst="rect">
              <a:avLst/>
            </a:prstGeom>
            <a:solidFill>
              <a:srgbClr val="B3B3B3">
                <a:alpha val="85098"/>
              </a:srgbClr>
            </a:solidFill>
          </p:spPr>
          <p:txBody>
            <a:bodyPr/>
            <a:lstStyle/>
            <a:p/>
          </p:txBody>
        </p:sp>
        <p:sp>
          <p:nvSpPr>
            <p:cNvPr id="51" name="rc51"/>
            <p:cNvSpPr/>
            <p:nvPr/>
          </p:nvSpPr>
          <p:spPr>
            <a:xfrm>
              <a:off x="1577053" y="3564728"/>
              <a:ext cx="239399" cy="339243"/>
            </a:xfrm>
            <a:prstGeom prst="rect">
              <a:avLst/>
            </a:prstGeom>
            <a:solidFill>
              <a:srgbClr val="B3B3B3">
                <a:alpha val="85098"/>
              </a:srgbClr>
            </a:solidFill>
          </p:spPr>
          <p:txBody>
            <a:bodyPr/>
            <a:lstStyle/>
            <a:p/>
          </p:txBody>
        </p:sp>
        <p:sp>
          <p:nvSpPr>
            <p:cNvPr id="52" name="rc52"/>
            <p:cNvSpPr/>
            <p:nvPr/>
          </p:nvSpPr>
          <p:spPr>
            <a:xfrm>
              <a:off x="1843053" y="3638931"/>
              <a:ext cx="239399" cy="260218"/>
            </a:xfrm>
            <a:prstGeom prst="rect">
              <a:avLst/>
            </a:prstGeom>
            <a:solidFill>
              <a:srgbClr val="B3B3B3">
                <a:alpha val="85098"/>
              </a:srgbClr>
            </a:solidFill>
          </p:spPr>
          <p:txBody>
            <a:bodyPr/>
            <a:lstStyle/>
            <a:p/>
          </p:txBody>
        </p:sp>
        <p:sp>
          <p:nvSpPr>
            <p:cNvPr id="53" name="rc53"/>
            <p:cNvSpPr/>
            <p:nvPr/>
          </p:nvSpPr>
          <p:spPr>
            <a:xfrm>
              <a:off x="2109053" y="3892015"/>
              <a:ext cx="239399" cy="179184"/>
            </a:xfrm>
            <a:prstGeom prst="rect">
              <a:avLst/>
            </a:prstGeom>
            <a:solidFill>
              <a:srgbClr val="B3B3B3">
                <a:alpha val="85098"/>
              </a:srgbClr>
            </a:solidFill>
          </p:spPr>
          <p:txBody>
            <a:bodyPr/>
            <a:lstStyle/>
            <a:p/>
          </p:txBody>
        </p:sp>
        <p:sp>
          <p:nvSpPr>
            <p:cNvPr id="54" name="rc54"/>
            <p:cNvSpPr/>
            <p:nvPr/>
          </p:nvSpPr>
          <p:spPr>
            <a:xfrm>
              <a:off x="2375052" y="3884336"/>
              <a:ext cx="239399" cy="185328"/>
            </a:xfrm>
            <a:prstGeom prst="rect">
              <a:avLst/>
            </a:prstGeom>
            <a:solidFill>
              <a:srgbClr val="B3B3B3">
                <a:alpha val="85098"/>
              </a:srgbClr>
            </a:solidFill>
          </p:spPr>
          <p:txBody>
            <a:bodyPr/>
            <a:lstStyle/>
            <a:p/>
          </p:txBody>
        </p:sp>
        <p:sp>
          <p:nvSpPr>
            <p:cNvPr id="55" name="rc55"/>
            <p:cNvSpPr/>
            <p:nvPr/>
          </p:nvSpPr>
          <p:spPr>
            <a:xfrm>
              <a:off x="2641052" y="3639412"/>
              <a:ext cx="239399" cy="238292"/>
            </a:xfrm>
            <a:prstGeom prst="rect">
              <a:avLst/>
            </a:prstGeom>
            <a:solidFill>
              <a:srgbClr val="B3B3B3">
                <a:alpha val="85098"/>
              </a:srgbClr>
            </a:solidFill>
          </p:spPr>
          <p:txBody>
            <a:bodyPr/>
            <a:lstStyle/>
            <a:p/>
          </p:txBody>
        </p:sp>
        <p:sp>
          <p:nvSpPr>
            <p:cNvPr id="56" name="rc56"/>
            <p:cNvSpPr/>
            <p:nvPr/>
          </p:nvSpPr>
          <p:spPr>
            <a:xfrm>
              <a:off x="2907052" y="3630768"/>
              <a:ext cx="239399" cy="194089"/>
            </a:xfrm>
            <a:prstGeom prst="rect">
              <a:avLst/>
            </a:prstGeom>
            <a:solidFill>
              <a:srgbClr val="B3B3B3">
                <a:alpha val="85098"/>
              </a:srgbClr>
            </a:solidFill>
          </p:spPr>
          <p:txBody>
            <a:bodyPr/>
            <a:lstStyle/>
            <a:p/>
          </p:txBody>
        </p:sp>
        <p:sp>
          <p:nvSpPr>
            <p:cNvPr id="57" name="rc57"/>
            <p:cNvSpPr/>
            <p:nvPr/>
          </p:nvSpPr>
          <p:spPr>
            <a:xfrm>
              <a:off x="3173051" y="3282880"/>
              <a:ext cx="239399" cy="294042"/>
            </a:xfrm>
            <a:prstGeom prst="rect">
              <a:avLst/>
            </a:prstGeom>
            <a:solidFill>
              <a:srgbClr val="B3B3B3">
                <a:alpha val="85098"/>
              </a:srgbClr>
            </a:solidFill>
          </p:spPr>
          <p:txBody>
            <a:bodyPr/>
            <a:lstStyle/>
            <a:p/>
          </p:txBody>
        </p:sp>
        <p:sp>
          <p:nvSpPr>
            <p:cNvPr id="58" name="rc58"/>
            <p:cNvSpPr/>
            <p:nvPr/>
          </p:nvSpPr>
          <p:spPr>
            <a:xfrm>
              <a:off x="3439051" y="3420216"/>
              <a:ext cx="239399" cy="99397"/>
            </a:xfrm>
            <a:prstGeom prst="rect">
              <a:avLst/>
            </a:prstGeom>
            <a:solidFill>
              <a:srgbClr val="B3B3B3">
                <a:alpha val="85098"/>
              </a:srgbClr>
            </a:solidFill>
          </p:spPr>
          <p:txBody>
            <a:bodyPr/>
            <a:lstStyle/>
            <a:p/>
          </p:txBody>
        </p:sp>
        <p:sp>
          <p:nvSpPr>
            <p:cNvPr id="59" name="rc59"/>
            <p:cNvSpPr/>
            <p:nvPr/>
          </p:nvSpPr>
          <p:spPr>
            <a:xfrm>
              <a:off x="3705050" y="3358657"/>
              <a:ext cx="239399" cy="252446"/>
            </a:xfrm>
            <a:prstGeom prst="rect">
              <a:avLst/>
            </a:prstGeom>
            <a:solidFill>
              <a:srgbClr val="B3B3B3">
                <a:alpha val="85098"/>
              </a:srgbClr>
            </a:solidFill>
          </p:spPr>
          <p:txBody>
            <a:bodyPr/>
            <a:lstStyle/>
            <a:p/>
          </p:txBody>
        </p:sp>
        <p:sp>
          <p:nvSpPr>
            <p:cNvPr id="60" name="rc60"/>
            <p:cNvSpPr/>
            <p:nvPr/>
          </p:nvSpPr>
          <p:spPr>
            <a:xfrm>
              <a:off x="3971050" y="3653978"/>
              <a:ext cx="239399" cy="359348"/>
            </a:xfrm>
            <a:prstGeom prst="rect">
              <a:avLst/>
            </a:prstGeom>
            <a:solidFill>
              <a:srgbClr val="B3B3B3">
                <a:alpha val="85098"/>
              </a:srgbClr>
            </a:solidFill>
          </p:spPr>
          <p:txBody>
            <a:bodyPr/>
            <a:lstStyle/>
            <a:p/>
          </p:txBody>
        </p:sp>
        <p:sp>
          <p:nvSpPr>
            <p:cNvPr id="61" name="rc61"/>
            <p:cNvSpPr/>
            <p:nvPr/>
          </p:nvSpPr>
          <p:spPr>
            <a:xfrm>
              <a:off x="4237050" y="3596121"/>
              <a:ext cx="239399" cy="311925"/>
            </a:xfrm>
            <a:prstGeom prst="rect">
              <a:avLst/>
            </a:prstGeom>
            <a:solidFill>
              <a:srgbClr val="B3B3B3">
                <a:alpha val="85098"/>
              </a:srgbClr>
            </a:solidFill>
          </p:spPr>
          <p:txBody>
            <a:bodyPr/>
            <a:lstStyle/>
            <a:p/>
          </p:txBody>
        </p:sp>
        <p:sp>
          <p:nvSpPr>
            <p:cNvPr id="62" name="rc62"/>
            <p:cNvSpPr/>
            <p:nvPr/>
          </p:nvSpPr>
          <p:spPr>
            <a:xfrm>
              <a:off x="4503049" y="3687408"/>
              <a:ext cx="239399" cy="375015"/>
            </a:xfrm>
            <a:prstGeom prst="rect">
              <a:avLst/>
            </a:prstGeom>
            <a:solidFill>
              <a:srgbClr val="B3B3B3">
                <a:alpha val="85098"/>
              </a:srgbClr>
            </a:solidFill>
          </p:spPr>
          <p:txBody>
            <a:bodyPr/>
            <a:lstStyle/>
            <a:p/>
          </p:txBody>
        </p:sp>
        <p:sp>
          <p:nvSpPr>
            <p:cNvPr id="63" name="rc63"/>
            <p:cNvSpPr/>
            <p:nvPr/>
          </p:nvSpPr>
          <p:spPr>
            <a:xfrm>
              <a:off x="4769049" y="3614438"/>
              <a:ext cx="239399" cy="445830"/>
            </a:xfrm>
            <a:prstGeom prst="rect">
              <a:avLst/>
            </a:prstGeom>
            <a:solidFill>
              <a:srgbClr val="B3B3B3">
                <a:alpha val="85098"/>
              </a:srgbClr>
            </a:solidFill>
          </p:spPr>
          <p:txBody>
            <a:bodyPr/>
            <a:lstStyle/>
            <a:p/>
          </p:txBody>
        </p:sp>
        <p:sp>
          <p:nvSpPr>
            <p:cNvPr id="64" name="rc64"/>
            <p:cNvSpPr/>
            <p:nvPr/>
          </p:nvSpPr>
          <p:spPr>
            <a:xfrm>
              <a:off x="5035049" y="3943611"/>
              <a:ext cx="239399" cy="114923"/>
            </a:xfrm>
            <a:prstGeom prst="rect">
              <a:avLst/>
            </a:prstGeom>
            <a:solidFill>
              <a:srgbClr val="B3B3B3">
                <a:alpha val="85098"/>
              </a:srgbClr>
            </a:solidFill>
          </p:spPr>
          <p:txBody>
            <a:bodyPr/>
            <a:lstStyle/>
            <a:p/>
          </p:txBody>
        </p:sp>
        <p:sp>
          <p:nvSpPr>
            <p:cNvPr id="65" name="rc65"/>
            <p:cNvSpPr/>
            <p:nvPr/>
          </p:nvSpPr>
          <p:spPr>
            <a:xfrm>
              <a:off x="5301048" y="3882792"/>
              <a:ext cx="239399" cy="58301"/>
            </a:xfrm>
            <a:prstGeom prst="rect">
              <a:avLst/>
            </a:prstGeom>
            <a:solidFill>
              <a:srgbClr val="B3B3B3">
                <a:alpha val="85098"/>
              </a:srgbClr>
            </a:solidFill>
          </p:spPr>
          <p:txBody>
            <a:bodyPr/>
            <a:lstStyle/>
            <a:p/>
          </p:txBody>
        </p:sp>
        <p:sp>
          <p:nvSpPr>
            <p:cNvPr id="66" name="rc66"/>
            <p:cNvSpPr/>
            <p:nvPr/>
          </p:nvSpPr>
          <p:spPr>
            <a:xfrm>
              <a:off x="5567048" y="3632758"/>
              <a:ext cx="239399" cy="181214"/>
            </a:xfrm>
            <a:prstGeom prst="rect">
              <a:avLst/>
            </a:prstGeom>
            <a:solidFill>
              <a:srgbClr val="B3B3B3">
                <a:alpha val="85098"/>
              </a:srgbClr>
            </a:solidFill>
          </p:spPr>
          <p:txBody>
            <a:bodyPr/>
            <a:lstStyle/>
            <a:p/>
          </p:txBody>
        </p:sp>
        <p:sp>
          <p:nvSpPr>
            <p:cNvPr id="67" name="rc67"/>
            <p:cNvSpPr/>
            <p:nvPr/>
          </p:nvSpPr>
          <p:spPr>
            <a:xfrm>
              <a:off x="5833047" y="3491087"/>
              <a:ext cx="239399" cy="187473"/>
            </a:xfrm>
            <a:prstGeom prst="rect">
              <a:avLst/>
            </a:prstGeom>
            <a:solidFill>
              <a:srgbClr val="B3B3B3">
                <a:alpha val="85098"/>
              </a:srgbClr>
            </a:solidFill>
          </p:spPr>
          <p:txBody>
            <a:bodyPr/>
            <a:lstStyle/>
            <a:p/>
          </p:txBody>
        </p:sp>
        <p:sp>
          <p:nvSpPr>
            <p:cNvPr id="68" name="rc68"/>
            <p:cNvSpPr/>
            <p:nvPr/>
          </p:nvSpPr>
          <p:spPr>
            <a:xfrm>
              <a:off x="6099047" y="3410986"/>
              <a:ext cx="239399" cy="128183"/>
            </a:xfrm>
            <a:prstGeom prst="rect">
              <a:avLst/>
            </a:prstGeom>
            <a:solidFill>
              <a:srgbClr val="B3B3B3">
                <a:alpha val="85098"/>
              </a:srgbClr>
            </a:solidFill>
          </p:spPr>
          <p:txBody>
            <a:bodyPr/>
            <a:lstStyle/>
            <a:p/>
          </p:txBody>
        </p:sp>
        <p:sp>
          <p:nvSpPr>
            <p:cNvPr id="69" name="rc69"/>
            <p:cNvSpPr/>
            <p:nvPr/>
          </p:nvSpPr>
          <p:spPr>
            <a:xfrm>
              <a:off x="6365047" y="3528313"/>
              <a:ext cx="239399" cy="261192"/>
            </a:xfrm>
            <a:prstGeom prst="rect">
              <a:avLst/>
            </a:prstGeom>
            <a:solidFill>
              <a:srgbClr val="B3B3B3">
                <a:alpha val="85098"/>
              </a:srgbClr>
            </a:solidFill>
          </p:spPr>
          <p:txBody>
            <a:bodyPr/>
            <a:lstStyle/>
            <a:p/>
          </p:txBody>
        </p:sp>
        <p:sp>
          <p:nvSpPr>
            <p:cNvPr id="70" name="rc70"/>
            <p:cNvSpPr/>
            <p:nvPr/>
          </p:nvSpPr>
          <p:spPr>
            <a:xfrm>
              <a:off x="6631046" y="3517170"/>
              <a:ext cx="239399" cy="266144"/>
            </a:xfrm>
            <a:prstGeom prst="rect">
              <a:avLst/>
            </a:prstGeom>
            <a:solidFill>
              <a:srgbClr val="B3B3B3">
                <a:alpha val="85098"/>
              </a:srgbClr>
            </a:solidFill>
          </p:spPr>
          <p:txBody>
            <a:bodyPr/>
            <a:lstStyle/>
            <a:p/>
          </p:txBody>
        </p:sp>
        <p:sp>
          <p:nvSpPr>
            <p:cNvPr id="71" name="rc71"/>
            <p:cNvSpPr/>
            <p:nvPr/>
          </p:nvSpPr>
          <p:spPr>
            <a:xfrm>
              <a:off x="6897046" y="3166271"/>
              <a:ext cx="239399" cy="271349"/>
            </a:xfrm>
            <a:prstGeom prst="rect">
              <a:avLst/>
            </a:prstGeom>
            <a:solidFill>
              <a:srgbClr val="B3B3B3">
                <a:alpha val="85098"/>
              </a:srgbClr>
            </a:solidFill>
          </p:spPr>
          <p:txBody>
            <a:bodyPr/>
            <a:lstStyle/>
            <a:p/>
          </p:txBody>
        </p:sp>
        <p:sp>
          <p:nvSpPr>
            <p:cNvPr id="72" name="rc72"/>
            <p:cNvSpPr/>
            <p:nvPr/>
          </p:nvSpPr>
          <p:spPr>
            <a:xfrm>
              <a:off x="7163045" y="3216369"/>
              <a:ext cx="239399" cy="276810"/>
            </a:xfrm>
            <a:prstGeom prst="rect">
              <a:avLst/>
            </a:prstGeom>
            <a:solidFill>
              <a:srgbClr val="B3B3B3">
                <a:alpha val="85098"/>
              </a:srgbClr>
            </a:solidFill>
          </p:spPr>
          <p:txBody>
            <a:bodyPr/>
            <a:lstStyle/>
            <a:p/>
          </p:txBody>
        </p:sp>
        <p:sp>
          <p:nvSpPr>
            <p:cNvPr id="73" name="rc73"/>
            <p:cNvSpPr/>
            <p:nvPr/>
          </p:nvSpPr>
          <p:spPr>
            <a:xfrm>
              <a:off x="7429045" y="2917883"/>
              <a:ext cx="239399" cy="281910"/>
            </a:xfrm>
            <a:prstGeom prst="rect">
              <a:avLst/>
            </a:prstGeom>
            <a:solidFill>
              <a:srgbClr val="B3B3B3">
                <a:alpha val="85098"/>
              </a:srgbClr>
            </a:solidFill>
          </p:spPr>
          <p:txBody>
            <a:bodyPr/>
            <a:lstStyle/>
            <a:p/>
          </p:txBody>
        </p:sp>
        <p:sp>
          <p:nvSpPr>
            <p:cNvPr id="74" name="rc74"/>
            <p:cNvSpPr/>
            <p:nvPr/>
          </p:nvSpPr>
          <p:spPr>
            <a:xfrm>
              <a:off x="7695045" y="2896934"/>
              <a:ext cx="239399" cy="286837"/>
            </a:xfrm>
            <a:prstGeom prst="rect">
              <a:avLst/>
            </a:prstGeom>
            <a:solidFill>
              <a:srgbClr val="B3B3B3">
                <a:alpha val="85098"/>
              </a:srgbClr>
            </a:solidFill>
          </p:spPr>
          <p:txBody>
            <a:bodyPr/>
            <a:lstStyle/>
            <a:p/>
          </p:txBody>
        </p:sp>
        <p:sp>
          <p:nvSpPr>
            <p:cNvPr id="75" name="rc75"/>
            <p:cNvSpPr/>
            <p:nvPr/>
          </p:nvSpPr>
          <p:spPr>
            <a:xfrm>
              <a:off x="7961044" y="2879289"/>
              <a:ext cx="239399" cy="290988"/>
            </a:xfrm>
            <a:prstGeom prst="rect">
              <a:avLst/>
            </a:prstGeom>
            <a:solidFill>
              <a:srgbClr val="B3B3B3">
                <a:alpha val="85098"/>
              </a:srgbClr>
            </a:solidFill>
          </p:spPr>
          <p:txBody>
            <a:bodyPr/>
            <a:lstStyle/>
            <a:p/>
          </p:txBody>
        </p:sp>
        <p:sp>
          <p:nvSpPr>
            <p:cNvPr id="76" name="pl76"/>
            <p:cNvSpPr/>
            <p:nvPr/>
          </p:nvSpPr>
          <p:spPr>
            <a:xfrm>
              <a:off x="1430754" y="2075428"/>
              <a:ext cx="6649990" cy="247341"/>
            </a:xfrm>
            <a:custGeom>
              <a:avLst/>
              <a:pathLst>
                <a:path w="6649990" h="247341">
                  <a:moveTo>
                    <a:pt x="0" y="144282"/>
                  </a:moveTo>
                  <a:lnTo>
                    <a:pt x="265999" y="82447"/>
                  </a:lnTo>
                  <a:lnTo>
                    <a:pt x="531999" y="82447"/>
                  </a:lnTo>
                  <a:lnTo>
                    <a:pt x="797998" y="0"/>
                  </a:lnTo>
                  <a:lnTo>
                    <a:pt x="1063998" y="0"/>
                  </a:lnTo>
                  <a:lnTo>
                    <a:pt x="1329998" y="82447"/>
                  </a:lnTo>
                  <a:lnTo>
                    <a:pt x="1595997" y="103059"/>
                  </a:lnTo>
                  <a:lnTo>
                    <a:pt x="1861997" y="206118"/>
                  </a:lnTo>
                  <a:lnTo>
                    <a:pt x="2127996" y="226729"/>
                  </a:lnTo>
                  <a:lnTo>
                    <a:pt x="2393996" y="185506"/>
                  </a:lnTo>
                  <a:lnTo>
                    <a:pt x="2659996" y="20611"/>
                  </a:lnTo>
                  <a:lnTo>
                    <a:pt x="2925995" y="61835"/>
                  </a:lnTo>
                  <a:lnTo>
                    <a:pt x="3191995" y="0"/>
                  </a:lnTo>
                  <a:lnTo>
                    <a:pt x="3457995" y="0"/>
                  </a:lnTo>
                  <a:lnTo>
                    <a:pt x="3723994" y="0"/>
                  </a:lnTo>
                  <a:lnTo>
                    <a:pt x="3989994" y="41223"/>
                  </a:lnTo>
                  <a:lnTo>
                    <a:pt x="4255993" y="82447"/>
                  </a:lnTo>
                  <a:lnTo>
                    <a:pt x="4521993" y="123670"/>
                  </a:lnTo>
                  <a:lnTo>
                    <a:pt x="4787993" y="164894"/>
                  </a:lnTo>
                  <a:lnTo>
                    <a:pt x="5053992" y="82447"/>
                  </a:lnTo>
                  <a:lnTo>
                    <a:pt x="5319992" y="82447"/>
                  </a:lnTo>
                  <a:lnTo>
                    <a:pt x="5585991" y="185506"/>
                  </a:lnTo>
                  <a:lnTo>
                    <a:pt x="5851991" y="164894"/>
                  </a:lnTo>
                  <a:lnTo>
                    <a:pt x="6117991" y="247341"/>
                  </a:lnTo>
                  <a:lnTo>
                    <a:pt x="6383990" y="247341"/>
                  </a:lnTo>
                  <a:lnTo>
                    <a:pt x="6649990" y="247341"/>
                  </a:lnTo>
                </a:path>
              </a:pathLst>
            </a:custGeom>
            <a:ln w="27101" cap="flat">
              <a:solidFill>
                <a:srgbClr val="0058AB">
                  <a:alpha val="100000"/>
                </a:srgbClr>
              </a:solidFill>
              <a:prstDash val="solid"/>
              <a:round/>
            </a:ln>
          </p:spPr>
          <p:txBody>
            <a:bodyPr/>
            <a:lstStyle/>
            <a:p/>
          </p:txBody>
        </p:sp>
        <p:sp>
          <p:nvSpPr>
            <p:cNvPr id="77" name="pl77"/>
            <p:cNvSpPr/>
            <p:nvPr/>
          </p:nvSpPr>
          <p:spPr>
            <a:xfrm>
              <a:off x="1430754" y="2116652"/>
              <a:ext cx="6649990" cy="371012"/>
            </a:xfrm>
            <a:custGeom>
              <a:avLst/>
              <a:pathLst>
                <a:path w="6649990" h="371012">
                  <a:moveTo>
                    <a:pt x="0" y="371012"/>
                  </a:moveTo>
                  <a:lnTo>
                    <a:pt x="265999" y="206118"/>
                  </a:lnTo>
                  <a:lnTo>
                    <a:pt x="531999" y="164894"/>
                  </a:lnTo>
                  <a:lnTo>
                    <a:pt x="797998" y="41223"/>
                  </a:lnTo>
                  <a:lnTo>
                    <a:pt x="1063998" y="41223"/>
                  </a:lnTo>
                  <a:lnTo>
                    <a:pt x="1329998" y="144282"/>
                  </a:lnTo>
                  <a:lnTo>
                    <a:pt x="1595997" y="144282"/>
                  </a:lnTo>
                  <a:lnTo>
                    <a:pt x="1861997" y="288565"/>
                  </a:lnTo>
                  <a:lnTo>
                    <a:pt x="2127996" y="226729"/>
                  </a:lnTo>
                  <a:lnTo>
                    <a:pt x="2393996" y="247341"/>
                  </a:lnTo>
                  <a:lnTo>
                    <a:pt x="2659996" y="123670"/>
                  </a:lnTo>
                  <a:lnTo>
                    <a:pt x="2925995" y="144282"/>
                  </a:lnTo>
                  <a:lnTo>
                    <a:pt x="3191995" y="103059"/>
                  </a:lnTo>
                  <a:lnTo>
                    <a:pt x="3457995" y="123670"/>
                  </a:lnTo>
                  <a:lnTo>
                    <a:pt x="3723994" y="0"/>
                  </a:lnTo>
                  <a:lnTo>
                    <a:pt x="3989994" y="20611"/>
                  </a:lnTo>
                  <a:lnTo>
                    <a:pt x="4255993" y="103059"/>
                  </a:lnTo>
                  <a:lnTo>
                    <a:pt x="4521993" y="144282"/>
                  </a:lnTo>
                  <a:lnTo>
                    <a:pt x="4787993" y="164894"/>
                  </a:lnTo>
                  <a:lnTo>
                    <a:pt x="5053992" y="123670"/>
                  </a:lnTo>
                  <a:lnTo>
                    <a:pt x="5319992" y="123670"/>
                  </a:lnTo>
                  <a:lnTo>
                    <a:pt x="5585991" y="226729"/>
                  </a:lnTo>
                  <a:lnTo>
                    <a:pt x="5851991" y="206118"/>
                  </a:lnTo>
                  <a:lnTo>
                    <a:pt x="6117991" y="288565"/>
                  </a:lnTo>
                  <a:lnTo>
                    <a:pt x="6383990" y="288565"/>
                  </a:lnTo>
                  <a:lnTo>
                    <a:pt x="6649990" y="288565"/>
                  </a:lnTo>
                </a:path>
              </a:pathLst>
            </a:custGeom>
            <a:ln w="27101" cap="flat">
              <a:solidFill>
                <a:srgbClr val="F26A21">
                  <a:alpha val="100000"/>
                </a:srgbClr>
              </a:solidFill>
              <a:prstDash val="solid"/>
              <a:round/>
            </a:ln>
          </p:spPr>
          <p:txBody>
            <a:bodyPr/>
            <a:lstStyle/>
            <a:p/>
          </p:txBody>
        </p:sp>
        <p:sp>
          <p:nvSpPr>
            <p:cNvPr id="78" name="tx78"/>
            <p:cNvSpPr/>
            <p:nvPr/>
          </p:nvSpPr>
          <p:spPr>
            <a:xfrm>
              <a:off x="137046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2700462"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403046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6045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424457"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69045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956456"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222456"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7488455"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7754455"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8" name="tx88"/>
            <p:cNvSpPr/>
            <p:nvPr/>
          </p:nvSpPr>
          <p:spPr>
            <a:xfrm>
              <a:off x="8020454"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9" name="tx89"/>
            <p:cNvSpPr/>
            <p:nvPr/>
          </p:nvSpPr>
          <p:spPr>
            <a:xfrm>
              <a:off x="1370464"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0" name="tx90"/>
            <p:cNvSpPr/>
            <p:nvPr/>
          </p:nvSpPr>
          <p:spPr>
            <a:xfrm>
              <a:off x="2700462"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1" name="tx91"/>
            <p:cNvSpPr/>
            <p:nvPr/>
          </p:nvSpPr>
          <p:spPr>
            <a:xfrm>
              <a:off x="4030460"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2" name="tx92"/>
            <p:cNvSpPr/>
            <p:nvPr/>
          </p:nvSpPr>
          <p:spPr>
            <a:xfrm>
              <a:off x="5360458"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3" name="tx93"/>
            <p:cNvSpPr/>
            <p:nvPr/>
          </p:nvSpPr>
          <p:spPr>
            <a:xfrm>
              <a:off x="6424457"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4" name="tx94"/>
            <p:cNvSpPr/>
            <p:nvPr/>
          </p:nvSpPr>
          <p:spPr>
            <a:xfrm>
              <a:off x="6690456"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5" name="tx95"/>
            <p:cNvSpPr/>
            <p:nvPr/>
          </p:nvSpPr>
          <p:spPr>
            <a:xfrm>
              <a:off x="6956456"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6" name="tx96"/>
            <p:cNvSpPr/>
            <p:nvPr/>
          </p:nvSpPr>
          <p:spPr>
            <a:xfrm>
              <a:off x="7222456"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7" name="tx97"/>
            <p:cNvSpPr/>
            <p:nvPr/>
          </p:nvSpPr>
          <p:spPr>
            <a:xfrm>
              <a:off x="7488455"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8" name="tx98"/>
            <p:cNvSpPr/>
            <p:nvPr/>
          </p:nvSpPr>
          <p:spPr>
            <a:xfrm>
              <a:off x="7754455"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9" name="tx99"/>
            <p:cNvSpPr/>
            <p:nvPr/>
          </p:nvSpPr>
          <p:spPr>
            <a:xfrm>
              <a:off x="8020454"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100" name="tx100"/>
            <p:cNvSpPr/>
            <p:nvPr/>
          </p:nvSpPr>
          <p:spPr>
            <a:xfrm>
              <a:off x="1340319" y="391041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01" name="tx101"/>
            <p:cNvSpPr/>
            <p:nvPr/>
          </p:nvSpPr>
          <p:spPr>
            <a:xfrm>
              <a:off x="2700462" y="395905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102" name="tx102"/>
            <p:cNvSpPr/>
            <p:nvPr/>
          </p:nvSpPr>
          <p:spPr>
            <a:xfrm>
              <a:off x="4030460" y="40241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3" name="tx103"/>
            <p:cNvSpPr/>
            <p:nvPr/>
          </p:nvSpPr>
          <p:spPr>
            <a:xfrm>
              <a:off x="5360458" y="3989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4" name="tx104"/>
            <p:cNvSpPr/>
            <p:nvPr/>
          </p:nvSpPr>
          <p:spPr>
            <a:xfrm>
              <a:off x="6394312" y="391231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105" name="tx105"/>
            <p:cNvSpPr/>
            <p:nvPr/>
          </p:nvSpPr>
          <p:spPr>
            <a:xfrm>
              <a:off x="6660311" y="390921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106" name="tx106"/>
            <p:cNvSpPr/>
            <p:nvPr/>
          </p:nvSpPr>
          <p:spPr>
            <a:xfrm>
              <a:off x="6926311" y="373636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220</a:t>
              </a:r>
            </a:p>
          </p:txBody>
        </p:sp>
        <p:sp>
          <p:nvSpPr>
            <p:cNvPr id="107" name="tx107"/>
            <p:cNvSpPr/>
            <p:nvPr/>
          </p:nvSpPr>
          <p:spPr>
            <a:xfrm>
              <a:off x="7192311" y="37641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108" name="tx108"/>
            <p:cNvSpPr/>
            <p:nvPr/>
          </p:nvSpPr>
          <p:spPr>
            <a:xfrm>
              <a:off x="7458310" y="361745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297</a:t>
              </a:r>
            </a:p>
          </p:txBody>
        </p:sp>
        <p:sp>
          <p:nvSpPr>
            <p:cNvPr id="109" name="tx109"/>
            <p:cNvSpPr/>
            <p:nvPr/>
          </p:nvSpPr>
          <p:spPr>
            <a:xfrm>
              <a:off x="7724310" y="360939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110" name="tx110"/>
            <p:cNvSpPr/>
            <p:nvPr/>
          </p:nvSpPr>
          <p:spPr>
            <a:xfrm>
              <a:off x="7990310" y="360264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307</a:t>
              </a:r>
            </a:p>
          </p:txBody>
        </p:sp>
        <p:sp>
          <p:nvSpPr>
            <p:cNvPr id="111" name="tx111"/>
            <p:cNvSpPr/>
            <p:nvPr/>
          </p:nvSpPr>
          <p:spPr>
            <a:xfrm>
              <a:off x="1340319" y="347822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a:t>
              </a:r>
            </a:p>
          </p:txBody>
        </p:sp>
        <p:sp>
          <p:nvSpPr>
            <p:cNvPr id="112" name="tx112"/>
            <p:cNvSpPr/>
            <p:nvPr/>
          </p:nvSpPr>
          <p:spPr>
            <a:xfrm>
              <a:off x="2700462" y="372076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113" name="tx113"/>
            <p:cNvSpPr/>
            <p:nvPr/>
          </p:nvSpPr>
          <p:spPr>
            <a:xfrm>
              <a:off x="4000315" y="379453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14" name="tx114"/>
            <p:cNvSpPr/>
            <p:nvPr/>
          </p:nvSpPr>
          <p:spPr>
            <a:xfrm>
              <a:off x="5360458" y="3871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5" name="tx115"/>
            <p:cNvSpPr/>
            <p:nvPr/>
          </p:nvSpPr>
          <p:spPr>
            <a:xfrm>
              <a:off x="6424457" y="3618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16" name="tx116"/>
            <p:cNvSpPr/>
            <p:nvPr/>
          </p:nvSpPr>
          <p:spPr>
            <a:xfrm>
              <a:off x="6690456" y="3609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17" name="tx117"/>
            <p:cNvSpPr/>
            <p:nvPr/>
          </p:nvSpPr>
          <p:spPr>
            <a:xfrm>
              <a:off x="6956456" y="32615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18" name="tx118"/>
            <p:cNvSpPr/>
            <p:nvPr/>
          </p:nvSpPr>
          <p:spPr>
            <a:xfrm>
              <a:off x="7222456" y="33143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a:t>
              </a:r>
            </a:p>
          </p:txBody>
        </p:sp>
        <p:sp>
          <p:nvSpPr>
            <p:cNvPr id="119" name="tx119"/>
            <p:cNvSpPr/>
            <p:nvPr/>
          </p:nvSpPr>
          <p:spPr>
            <a:xfrm>
              <a:off x="7488455" y="30183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20" name="tx120"/>
            <p:cNvSpPr/>
            <p:nvPr/>
          </p:nvSpPr>
          <p:spPr>
            <a:xfrm>
              <a:off x="7754455" y="29998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21" name="tx121"/>
            <p:cNvSpPr/>
            <p:nvPr/>
          </p:nvSpPr>
          <p:spPr>
            <a:xfrm>
              <a:off x="8020454" y="2984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22" name="tx122"/>
            <p:cNvSpPr/>
            <p:nvPr/>
          </p:nvSpPr>
          <p:spPr>
            <a:xfrm>
              <a:off x="1340319" y="31309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281</a:t>
              </a:r>
            </a:p>
          </p:txBody>
        </p:sp>
        <p:sp>
          <p:nvSpPr>
            <p:cNvPr id="123" name="tx123"/>
            <p:cNvSpPr/>
            <p:nvPr/>
          </p:nvSpPr>
          <p:spPr>
            <a:xfrm>
              <a:off x="2670317" y="35213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155</a:t>
              </a:r>
            </a:p>
          </p:txBody>
        </p:sp>
        <p:sp>
          <p:nvSpPr>
            <p:cNvPr id="124" name="tx124"/>
            <p:cNvSpPr/>
            <p:nvPr/>
          </p:nvSpPr>
          <p:spPr>
            <a:xfrm>
              <a:off x="4000315" y="35359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150</a:t>
              </a:r>
            </a:p>
          </p:txBody>
        </p:sp>
        <p:sp>
          <p:nvSpPr>
            <p:cNvPr id="125" name="tx125"/>
            <p:cNvSpPr/>
            <p:nvPr/>
          </p:nvSpPr>
          <p:spPr>
            <a:xfrm>
              <a:off x="5360458" y="37647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26" name="tx126"/>
            <p:cNvSpPr/>
            <p:nvPr/>
          </p:nvSpPr>
          <p:spPr>
            <a:xfrm>
              <a:off x="6394312" y="341027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191</a:t>
              </a:r>
            </a:p>
          </p:txBody>
        </p:sp>
        <p:sp>
          <p:nvSpPr>
            <p:cNvPr id="127" name="tx127"/>
            <p:cNvSpPr/>
            <p:nvPr/>
          </p:nvSpPr>
          <p:spPr>
            <a:xfrm>
              <a:off x="6660311" y="339913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a:t>
              </a:r>
            </a:p>
          </p:txBody>
        </p:sp>
        <p:sp>
          <p:nvSpPr>
            <p:cNvPr id="128" name="tx128"/>
            <p:cNvSpPr/>
            <p:nvPr/>
          </p:nvSpPr>
          <p:spPr>
            <a:xfrm>
              <a:off x="6926311" y="304818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308</a:t>
              </a:r>
            </a:p>
          </p:txBody>
        </p:sp>
        <p:sp>
          <p:nvSpPr>
            <p:cNvPr id="129" name="tx129"/>
            <p:cNvSpPr/>
            <p:nvPr/>
          </p:nvSpPr>
          <p:spPr>
            <a:xfrm>
              <a:off x="7192311" y="309833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292</a:t>
              </a:r>
            </a:p>
          </p:txBody>
        </p:sp>
        <p:sp>
          <p:nvSpPr>
            <p:cNvPr id="130" name="tx130"/>
            <p:cNvSpPr/>
            <p:nvPr/>
          </p:nvSpPr>
          <p:spPr>
            <a:xfrm>
              <a:off x="7458310" y="279979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389</a:t>
              </a:r>
            </a:p>
          </p:txBody>
        </p:sp>
        <p:sp>
          <p:nvSpPr>
            <p:cNvPr id="131" name="tx131"/>
            <p:cNvSpPr/>
            <p:nvPr/>
          </p:nvSpPr>
          <p:spPr>
            <a:xfrm>
              <a:off x="7724310" y="277884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396</a:t>
              </a:r>
            </a:p>
          </p:txBody>
        </p:sp>
        <p:sp>
          <p:nvSpPr>
            <p:cNvPr id="132" name="tx132"/>
            <p:cNvSpPr/>
            <p:nvPr/>
          </p:nvSpPr>
          <p:spPr>
            <a:xfrm>
              <a:off x="7990310" y="27612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401</a:t>
              </a:r>
            </a:p>
          </p:txBody>
        </p:sp>
        <p:sp>
          <p:nvSpPr>
            <p:cNvPr id="133" name="tx133"/>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577692" y="344755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5" name="tx135"/>
            <p:cNvSpPr/>
            <p:nvPr/>
          </p:nvSpPr>
          <p:spPr>
            <a:xfrm>
              <a:off x="577692" y="283123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36" name="tx136"/>
            <p:cNvSpPr/>
            <p:nvPr/>
          </p:nvSpPr>
          <p:spPr>
            <a:xfrm>
              <a:off x="577692" y="221490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4" name="tx15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5" name="pl155"/>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70912" y="4979579"/>
              <a:ext cx="201456" cy="201456"/>
            </a:xfrm>
            <a:prstGeom prst="rect">
              <a:avLst/>
            </a:prstGeom>
            <a:solidFill>
              <a:srgbClr val="B3B3B3">
                <a:alpha val="85098"/>
              </a:srgbClr>
            </a:solidFill>
          </p:spPr>
          <p:txBody>
            <a:bodyPr/>
            <a:lstStyle/>
            <a:p/>
          </p:txBody>
        </p:sp>
        <p:sp>
          <p:nvSpPr>
            <p:cNvPr id="160" name="rc160"/>
            <p:cNvSpPr/>
            <p:nvPr/>
          </p:nvSpPr>
          <p:spPr>
            <a:xfrm>
              <a:off x="5573066" y="4979579"/>
              <a:ext cx="201456" cy="201456"/>
            </a:xfrm>
            <a:prstGeom prst="rect">
              <a:avLst/>
            </a:prstGeom>
            <a:solidFill>
              <a:srgbClr val="1CABE2">
                <a:alpha val="85098"/>
              </a:srgbClr>
            </a:solidFill>
          </p:spPr>
          <p:txBody>
            <a:bodyPr/>
            <a:lstStyle/>
            <a:p/>
          </p:txBody>
        </p:sp>
        <p:sp>
          <p:nvSpPr>
            <p:cNvPr id="161" name="tx161"/>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4" name="tx164"/>
            <p:cNvSpPr/>
            <p:nvPr/>
          </p:nvSpPr>
          <p:spPr>
            <a:xfrm>
              <a:off x="966584" y="1594448"/>
              <a:ext cx="15844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Tanzania, 2000-2025</a:t>
              </a:r>
            </a:p>
          </p:txBody>
        </p:sp>
        <p:sp>
          <p:nvSpPr>
            <p:cNvPr id="165" name="pl165"/>
            <p:cNvSpPr/>
            <p:nvPr/>
          </p:nvSpPr>
          <p:spPr>
            <a:xfrm>
              <a:off x="216940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88609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60279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31948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02774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74444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46114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17783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11054" y="5726143"/>
              <a:ext cx="1818804" cy="119033"/>
            </a:xfrm>
            <a:prstGeom prst="rect">
              <a:avLst/>
            </a:prstGeom>
            <a:solidFill>
              <a:srgbClr val="1CABE2">
                <a:alpha val="85098"/>
              </a:srgbClr>
            </a:solidFill>
          </p:spPr>
          <p:txBody>
            <a:bodyPr/>
            <a:lstStyle/>
            <a:p/>
          </p:txBody>
        </p:sp>
        <p:sp>
          <p:nvSpPr>
            <p:cNvPr id="178" name="rc178"/>
            <p:cNvSpPr/>
            <p:nvPr/>
          </p:nvSpPr>
          <p:spPr>
            <a:xfrm>
              <a:off x="1311054" y="5577352"/>
              <a:ext cx="5193192" cy="119033"/>
            </a:xfrm>
            <a:prstGeom prst="rect">
              <a:avLst/>
            </a:prstGeom>
            <a:solidFill>
              <a:srgbClr val="1CABE2">
                <a:alpha val="85098"/>
              </a:srgbClr>
            </a:solidFill>
          </p:spPr>
          <p:txBody>
            <a:bodyPr/>
            <a:lstStyle/>
            <a:p/>
          </p:txBody>
        </p:sp>
        <p:sp>
          <p:nvSpPr>
            <p:cNvPr id="179" name="rc179"/>
            <p:cNvSpPr/>
            <p:nvPr/>
          </p:nvSpPr>
          <p:spPr>
            <a:xfrm>
              <a:off x="1311054" y="5428560"/>
              <a:ext cx="5268366" cy="119033"/>
            </a:xfrm>
            <a:prstGeom prst="rect">
              <a:avLst/>
            </a:prstGeom>
            <a:solidFill>
              <a:srgbClr val="1CABE2">
                <a:alpha val="85098"/>
              </a:srgbClr>
            </a:solidFill>
          </p:spPr>
          <p:txBody>
            <a:bodyPr/>
            <a:lstStyle/>
            <a:p/>
          </p:txBody>
        </p:sp>
        <p:sp>
          <p:nvSpPr>
            <p:cNvPr id="180" name="rc180"/>
            <p:cNvSpPr/>
            <p:nvPr/>
          </p:nvSpPr>
          <p:spPr>
            <a:xfrm>
              <a:off x="3129858" y="5726143"/>
              <a:ext cx="1455036" cy="119033"/>
            </a:xfrm>
            <a:prstGeom prst="rect">
              <a:avLst/>
            </a:prstGeom>
            <a:solidFill>
              <a:srgbClr val="B3B3B3">
                <a:alpha val="85098"/>
              </a:srgbClr>
            </a:solidFill>
          </p:spPr>
          <p:txBody>
            <a:bodyPr/>
            <a:lstStyle/>
            <a:p/>
          </p:txBody>
        </p:sp>
        <p:sp>
          <p:nvSpPr>
            <p:cNvPr id="181" name="rc181"/>
            <p:cNvSpPr/>
            <p:nvPr/>
          </p:nvSpPr>
          <p:spPr>
            <a:xfrm>
              <a:off x="6504246" y="5577352"/>
              <a:ext cx="1597899" cy="119033"/>
            </a:xfrm>
            <a:prstGeom prst="rect">
              <a:avLst/>
            </a:prstGeom>
            <a:solidFill>
              <a:srgbClr val="B3B3B3">
                <a:alpha val="85098"/>
              </a:srgbClr>
            </a:solidFill>
          </p:spPr>
          <p:txBody>
            <a:bodyPr/>
            <a:lstStyle/>
            <a:p/>
          </p:txBody>
        </p:sp>
        <p:sp>
          <p:nvSpPr>
            <p:cNvPr id="182" name="rc182"/>
            <p:cNvSpPr/>
            <p:nvPr/>
          </p:nvSpPr>
          <p:spPr>
            <a:xfrm>
              <a:off x="6579420" y="5428560"/>
              <a:ext cx="1621023" cy="119033"/>
            </a:xfrm>
            <a:prstGeom prst="rect">
              <a:avLst/>
            </a:prstGeom>
            <a:solidFill>
              <a:srgbClr val="B3B3B3">
                <a:alpha val="85098"/>
              </a:srgbClr>
            </a:solidFill>
          </p:spPr>
          <p:txBody>
            <a:bodyPr/>
            <a:lstStyle/>
            <a:p/>
          </p:txBody>
        </p:sp>
        <p:sp>
          <p:nvSpPr>
            <p:cNvPr id="183" name="tx183"/>
            <p:cNvSpPr/>
            <p:nvPr/>
          </p:nvSpPr>
          <p:spPr>
            <a:xfrm>
              <a:off x="4729576"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190.7</a:t>
              </a:r>
            </a:p>
          </p:txBody>
        </p:sp>
        <p:sp>
          <p:nvSpPr>
            <p:cNvPr id="184" name="tx184"/>
            <p:cNvSpPr/>
            <p:nvPr/>
          </p:nvSpPr>
          <p:spPr>
            <a:xfrm>
              <a:off x="8246827"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395.6</a:t>
              </a:r>
            </a:p>
          </p:txBody>
        </p:sp>
        <p:sp>
          <p:nvSpPr>
            <p:cNvPr id="185" name="tx185"/>
            <p:cNvSpPr/>
            <p:nvPr/>
          </p:nvSpPr>
          <p:spPr>
            <a:xfrm>
              <a:off x="8345125"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401.3</a:t>
              </a:r>
            </a:p>
          </p:txBody>
        </p:sp>
        <p:sp>
          <p:nvSpPr>
            <p:cNvPr id="186" name="tx186"/>
            <p:cNvSpPr/>
            <p:nvPr/>
          </p:nvSpPr>
          <p:spPr>
            <a:xfrm>
              <a:off x="2123993" y="574252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106</a:t>
              </a:r>
            </a:p>
          </p:txBody>
        </p:sp>
        <p:sp>
          <p:nvSpPr>
            <p:cNvPr id="187" name="tx187"/>
            <p:cNvSpPr/>
            <p:nvPr/>
          </p:nvSpPr>
          <p:spPr>
            <a:xfrm>
              <a:off x="3762969"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302.5</a:t>
              </a:r>
            </a:p>
          </p:txBody>
        </p:sp>
        <p:sp>
          <p:nvSpPr>
            <p:cNvPr id="188" name="tx188"/>
            <p:cNvSpPr/>
            <p:nvPr/>
          </p:nvSpPr>
          <p:spPr>
            <a:xfrm>
              <a:off x="3800556"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306.9</a:t>
              </a:r>
            </a:p>
          </p:txBody>
        </p:sp>
        <p:sp>
          <p:nvSpPr>
            <p:cNvPr id="189" name="tx189"/>
            <p:cNvSpPr/>
            <p:nvPr/>
          </p:nvSpPr>
          <p:spPr>
            <a:xfrm>
              <a:off x="3744850"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84.8</a:t>
              </a:r>
            </a:p>
          </p:txBody>
        </p:sp>
        <p:sp>
          <p:nvSpPr>
            <p:cNvPr id="190" name="tx190"/>
            <p:cNvSpPr/>
            <p:nvPr/>
          </p:nvSpPr>
          <p:spPr>
            <a:xfrm>
              <a:off x="7190669"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93.1</a:t>
              </a:r>
            </a:p>
          </p:txBody>
        </p:sp>
        <p:sp>
          <p:nvSpPr>
            <p:cNvPr id="191" name="tx191"/>
            <p:cNvSpPr/>
            <p:nvPr/>
          </p:nvSpPr>
          <p:spPr>
            <a:xfrm>
              <a:off x="7277405"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94.4</a:t>
              </a:r>
            </a:p>
          </p:txBody>
        </p:sp>
        <p:sp>
          <p:nvSpPr>
            <p:cNvPr id="192" name="tx192"/>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6" name="tx196"/>
            <p:cNvSpPr/>
            <p:nvPr/>
          </p:nvSpPr>
          <p:spPr>
            <a:xfrm>
              <a:off x="2864618"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7" name="tx197"/>
            <p:cNvSpPr/>
            <p:nvPr/>
          </p:nvSpPr>
          <p:spPr>
            <a:xfrm>
              <a:off x="4581313"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8" name="tx198"/>
            <p:cNvSpPr/>
            <p:nvPr/>
          </p:nvSpPr>
          <p:spPr>
            <a:xfrm>
              <a:off x="6298009" y="593538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99" name="tx199"/>
            <p:cNvSpPr/>
            <p:nvPr/>
          </p:nvSpPr>
          <p:spPr>
            <a:xfrm>
              <a:off x="8014704"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200" name="tx200"/>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3" name="tx20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Tanzania.
In 2025, DTP1 coverage in Tanzania remained constant 87%. The number of children missing out on any DTP vaccination (zero-dose children) increased from 303,000 in 2024 to 307,000 in 2025.
DTP3 coverage remained constant 83% in 2025, leaving 401,000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87% and DTP3 was 83%, leaving 401,000 children un- or under-vaccinated, including 307,000 zero-dose and 94,000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62456"/>
            </a:xfrm>
            <a:custGeom>
              <a:avLst/>
              <a:pathLst>
                <a:path w="3397293" h="262456">
                  <a:moveTo>
                    <a:pt x="0" y="153099"/>
                  </a:moveTo>
                  <a:lnTo>
                    <a:pt x="135891" y="87485"/>
                  </a:lnTo>
                  <a:lnTo>
                    <a:pt x="271783" y="87485"/>
                  </a:lnTo>
                  <a:lnTo>
                    <a:pt x="407675" y="0"/>
                  </a:lnTo>
                  <a:lnTo>
                    <a:pt x="543566" y="0"/>
                  </a:lnTo>
                  <a:lnTo>
                    <a:pt x="679458" y="87485"/>
                  </a:lnTo>
                  <a:lnTo>
                    <a:pt x="815350" y="109356"/>
                  </a:lnTo>
                  <a:lnTo>
                    <a:pt x="951242" y="218713"/>
                  </a:lnTo>
                  <a:lnTo>
                    <a:pt x="1087133" y="240584"/>
                  </a:lnTo>
                  <a:lnTo>
                    <a:pt x="1223025" y="196842"/>
                  </a:lnTo>
                  <a:lnTo>
                    <a:pt x="1358917" y="21871"/>
                  </a:lnTo>
                  <a:lnTo>
                    <a:pt x="1494809" y="65614"/>
                  </a:lnTo>
                  <a:lnTo>
                    <a:pt x="1630700" y="0"/>
                  </a:lnTo>
                  <a:lnTo>
                    <a:pt x="1766592" y="0"/>
                  </a:lnTo>
                  <a:lnTo>
                    <a:pt x="1902484" y="0"/>
                  </a:lnTo>
                  <a:lnTo>
                    <a:pt x="2038375" y="43742"/>
                  </a:lnTo>
                  <a:lnTo>
                    <a:pt x="2174267" y="87485"/>
                  </a:lnTo>
                  <a:lnTo>
                    <a:pt x="2310159" y="131228"/>
                  </a:lnTo>
                  <a:lnTo>
                    <a:pt x="2446051" y="174970"/>
                  </a:lnTo>
                  <a:lnTo>
                    <a:pt x="2581942" y="87485"/>
                  </a:lnTo>
                  <a:lnTo>
                    <a:pt x="2717834" y="87485"/>
                  </a:lnTo>
                  <a:lnTo>
                    <a:pt x="2853726" y="196842"/>
                  </a:lnTo>
                  <a:lnTo>
                    <a:pt x="2989618" y="174970"/>
                  </a:lnTo>
                  <a:lnTo>
                    <a:pt x="3125509" y="262456"/>
                  </a:lnTo>
                  <a:lnTo>
                    <a:pt x="3261401" y="262456"/>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62456"/>
            </a:xfrm>
            <a:custGeom>
              <a:avLst/>
              <a:pathLst>
                <a:path w="3397293" h="262456">
                  <a:moveTo>
                    <a:pt x="0" y="153099"/>
                  </a:moveTo>
                  <a:lnTo>
                    <a:pt x="135891" y="87485"/>
                  </a:lnTo>
                  <a:lnTo>
                    <a:pt x="271783" y="87485"/>
                  </a:lnTo>
                  <a:lnTo>
                    <a:pt x="407675" y="0"/>
                  </a:lnTo>
                  <a:lnTo>
                    <a:pt x="543566" y="0"/>
                  </a:lnTo>
                  <a:lnTo>
                    <a:pt x="679458" y="87485"/>
                  </a:lnTo>
                  <a:lnTo>
                    <a:pt x="815350" y="109356"/>
                  </a:lnTo>
                  <a:lnTo>
                    <a:pt x="951242" y="218713"/>
                  </a:lnTo>
                  <a:lnTo>
                    <a:pt x="1087133" y="240584"/>
                  </a:lnTo>
                  <a:lnTo>
                    <a:pt x="1223025" y="196842"/>
                  </a:lnTo>
                  <a:lnTo>
                    <a:pt x="1358917" y="21871"/>
                  </a:lnTo>
                  <a:lnTo>
                    <a:pt x="1494809" y="65614"/>
                  </a:lnTo>
                  <a:lnTo>
                    <a:pt x="1630700" y="0"/>
                  </a:lnTo>
                  <a:lnTo>
                    <a:pt x="1766592" y="0"/>
                  </a:lnTo>
                  <a:lnTo>
                    <a:pt x="1902484" y="0"/>
                  </a:lnTo>
                  <a:lnTo>
                    <a:pt x="2038375" y="43742"/>
                  </a:lnTo>
                  <a:lnTo>
                    <a:pt x="2174267" y="87485"/>
                  </a:lnTo>
                  <a:lnTo>
                    <a:pt x="2310159" y="131228"/>
                  </a:lnTo>
                  <a:lnTo>
                    <a:pt x="2446051" y="174970"/>
                  </a:lnTo>
                  <a:lnTo>
                    <a:pt x="2581942" y="87485"/>
                  </a:lnTo>
                  <a:lnTo>
                    <a:pt x="2717834" y="87485"/>
                  </a:lnTo>
                  <a:lnTo>
                    <a:pt x="2853726" y="196842"/>
                  </a:lnTo>
                  <a:lnTo>
                    <a:pt x="2989618" y="174970"/>
                  </a:lnTo>
                  <a:lnTo>
                    <a:pt x="3125509" y="262456"/>
                  </a:lnTo>
                  <a:lnTo>
                    <a:pt x="3261401" y="262456"/>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62456"/>
            </a:xfrm>
            <a:custGeom>
              <a:avLst/>
              <a:pathLst>
                <a:path w="3397293" h="262456">
                  <a:moveTo>
                    <a:pt x="0" y="153099"/>
                  </a:moveTo>
                  <a:lnTo>
                    <a:pt x="135891" y="87485"/>
                  </a:lnTo>
                  <a:lnTo>
                    <a:pt x="271783" y="87485"/>
                  </a:lnTo>
                  <a:lnTo>
                    <a:pt x="407675" y="0"/>
                  </a:lnTo>
                  <a:lnTo>
                    <a:pt x="543566" y="0"/>
                  </a:lnTo>
                  <a:lnTo>
                    <a:pt x="679458" y="87485"/>
                  </a:lnTo>
                  <a:lnTo>
                    <a:pt x="815350" y="109356"/>
                  </a:lnTo>
                  <a:lnTo>
                    <a:pt x="951242" y="218713"/>
                  </a:lnTo>
                  <a:lnTo>
                    <a:pt x="1087133" y="240584"/>
                  </a:lnTo>
                  <a:lnTo>
                    <a:pt x="1223025" y="196842"/>
                  </a:lnTo>
                  <a:lnTo>
                    <a:pt x="1358917" y="21871"/>
                  </a:lnTo>
                  <a:lnTo>
                    <a:pt x="1494809" y="65614"/>
                  </a:lnTo>
                  <a:lnTo>
                    <a:pt x="1630700" y="0"/>
                  </a:lnTo>
                  <a:lnTo>
                    <a:pt x="1766592" y="0"/>
                  </a:lnTo>
                  <a:lnTo>
                    <a:pt x="1902484" y="0"/>
                  </a:lnTo>
                  <a:lnTo>
                    <a:pt x="2038375" y="43742"/>
                  </a:lnTo>
                  <a:lnTo>
                    <a:pt x="2174267" y="87485"/>
                  </a:lnTo>
                  <a:lnTo>
                    <a:pt x="2310159" y="131228"/>
                  </a:lnTo>
                  <a:lnTo>
                    <a:pt x="2446051" y="174970"/>
                  </a:lnTo>
                  <a:lnTo>
                    <a:pt x="2581942" y="87485"/>
                  </a:lnTo>
                  <a:lnTo>
                    <a:pt x="2717834" y="87485"/>
                  </a:lnTo>
                  <a:lnTo>
                    <a:pt x="2853726" y="196842"/>
                  </a:lnTo>
                  <a:lnTo>
                    <a:pt x="2989618" y="174970"/>
                  </a:lnTo>
                  <a:lnTo>
                    <a:pt x="3125509" y="262456"/>
                  </a:lnTo>
                  <a:lnTo>
                    <a:pt x="3261401" y="262456"/>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893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893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25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7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6031" y="4990743"/>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Tanzania</a:t>
              </a:r>
            </a:p>
          </p:txBody>
        </p:sp>
        <p:sp>
          <p:nvSpPr>
            <p:cNvPr id="60" name="tx60"/>
            <p:cNvSpPr/>
            <p:nvPr/>
          </p:nvSpPr>
          <p:spPr>
            <a:xfrm>
              <a:off x="28593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81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27634" y="1405107"/>
              <a:ext cx="258395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Tanzania, 2000-2025</a:t>
              </a:r>
            </a:p>
          </p:txBody>
        </p:sp>
        <p:sp>
          <p:nvSpPr>
            <p:cNvPr id="63" name="pl63"/>
            <p:cNvSpPr/>
            <p:nvPr/>
          </p:nvSpPr>
          <p:spPr>
            <a:xfrm>
              <a:off x="5267799" y="40171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918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666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413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3160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907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045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792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539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1034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6781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13755"/>
              <a:ext cx="3397293" cy="1020662"/>
            </a:xfrm>
            <a:custGeom>
              <a:avLst/>
              <a:pathLst>
                <a:path w="3397293" h="1020662">
                  <a:moveTo>
                    <a:pt x="0" y="595386"/>
                  </a:moveTo>
                  <a:lnTo>
                    <a:pt x="135891" y="340220"/>
                  </a:lnTo>
                  <a:lnTo>
                    <a:pt x="271783" y="340220"/>
                  </a:lnTo>
                  <a:lnTo>
                    <a:pt x="407675" y="0"/>
                  </a:lnTo>
                  <a:lnTo>
                    <a:pt x="543566" y="0"/>
                  </a:lnTo>
                  <a:lnTo>
                    <a:pt x="679458" y="340220"/>
                  </a:lnTo>
                  <a:lnTo>
                    <a:pt x="815350" y="425276"/>
                  </a:lnTo>
                  <a:lnTo>
                    <a:pt x="951242" y="850552"/>
                  </a:lnTo>
                  <a:lnTo>
                    <a:pt x="1087133" y="935607"/>
                  </a:lnTo>
                  <a:lnTo>
                    <a:pt x="1223025" y="765497"/>
                  </a:lnTo>
                  <a:lnTo>
                    <a:pt x="1358917" y="85055"/>
                  </a:lnTo>
                  <a:lnTo>
                    <a:pt x="1494809" y="255165"/>
                  </a:lnTo>
                  <a:lnTo>
                    <a:pt x="1630700" y="0"/>
                  </a:lnTo>
                  <a:lnTo>
                    <a:pt x="1766592" y="0"/>
                  </a:lnTo>
                  <a:lnTo>
                    <a:pt x="1902484" y="0"/>
                  </a:lnTo>
                  <a:lnTo>
                    <a:pt x="2038375" y="170110"/>
                  </a:lnTo>
                  <a:lnTo>
                    <a:pt x="2174267" y="340220"/>
                  </a:lnTo>
                  <a:lnTo>
                    <a:pt x="2310159" y="510331"/>
                  </a:lnTo>
                  <a:lnTo>
                    <a:pt x="2446051" y="680441"/>
                  </a:lnTo>
                  <a:lnTo>
                    <a:pt x="2581942" y="340220"/>
                  </a:lnTo>
                  <a:lnTo>
                    <a:pt x="2717834" y="340220"/>
                  </a:lnTo>
                  <a:lnTo>
                    <a:pt x="2853726" y="765497"/>
                  </a:lnTo>
                  <a:lnTo>
                    <a:pt x="2989618" y="680441"/>
                  </a:lnTo>
                  <a:lnTo>
                    <a:pt x="3125509" y="1020662"/>
                  </a:lnTo>
                  <a:lnTo>
                    <a:pt x="3261401" y="1020662"/>
                  </a:lnTo>
                  <a:lnTo>
                    <a:pt x="3397293" y="1020662"/>
                  </a:lnTo>
                </a:path>
              </a:pathLst>
            </a:custGeom>
            <a:ln w="27101" cap="flat">
              <a:solidFill>
                <a:srgbClr val="0058AB">
                  <a:alpha val="100000"/>
                </a:srgbClr>
              </a:solidFill>
              <a:prstDash val="solid"/>
              <a:round/>
            </a:ln>
          </p:spPr>
          <p:txBody>
            <a:bodyPr/>
            <a:lstStyle/>
            <a:p/>
          </p:txBody>
        </p:sp>
        <p:sp>
          <p:nvSpPr>
            <p:cNvPr id="83" name="pl83"/>
            <p:cNvSpPr/>
            <p:nvPr/>
          </p:nvSpPr>
          <p:spPr>
            <a:xfrm>
              <a:off x="5437664" y="2953976"/>
              <a:ext cx="3397293" cy="765497"/>
            </a:xfrm>
            <a:custGeom>
              <a:avLst/>
              <a:pathLst>
                <a:path w="3397293" h="765497">
                  <a:moveTo>
                    <a:pt x="0" y="765497"/>
                  </a:moveTo>
                  <a:lnTo>
                    <a:pt x="135891" y="680441"/>
                  </a:lnTo>
                  <a:lnTo>
                    <a:pt x="271783" y="680441"/>
                  </a:lnTo>
                  <a:lnTo>
                    <a:pt x="407675" y="595386"/>
                  </a:lnTo>
                  <a:lnTo>
                    <a:pt x="543566" y="510331"/>
                  </a:lnTo>
                  <a:lnTo>
                    <a:pt x="679458" y="425276"/>
                  </a:lnTo>
                  <a:lnTo>
                    <a:pt x="815350" y="340220"/>
                  </a:lnTo>
                  <a:lnTo>
                    <a:pt x="951242" y="340220"/>
                  </a:lnTo>
                  <a:lnTo>
                    <a:pt x="1087133" y="255165"/>
                  </a:lnTo>
                  <a:lnTo>
                    <a:pt x="1223025" y="170110"/>
                  </a:lnTo>
                  <a:lnTo>
                    <a:pt x="1358917" y="170110"/>
                  </a:lnTo>
                  <a:lnTo>
                    <a:pt x="1494809" y="85055"/>
                  </a:lnTo>
                  <a:lnTo>
                    <a:pt x="1630700" y="170110"/>
                  </a:lnTo>
                  <a:lnTo>
                    <a:pt x="1766592" y="170110"/>
                  </a:lnTo>
                  <a:lnTo>
                    <a:pt x="1902484" y="170110"/>
                  </a:lnTo>
                  <a:lnTo>
                    <a:pt x="2038375" y="170110"/>
                  </a:lnTo>
                  <a:lnTo>
                    <a:pt x="2174267" y="85055"/>
                  </a:lnTo>
                  <a:lnTo>
                    <a:pt x="2310159" y="85055"/>
                  </a:lnTo>
                  <a:lnTo>
                    <a:pt x="2446051" y="85055"/>
                  </a:lnTo>
                  <a:lnTo>
                    <a:pt x="2581942" y="0"/>
                  </a:lnTo>
                  <a:lnTo>
                    <a:pt x="2717834" y="255165"/>
                  </a:lnTo>
                  <a:lnTo>
                    <a:pt x="2853726" y="425276"/>
                  </a:lnTo>
                  <a:lnTo>
                    <a:pt x="2989618" y="170110"/>
                  </a:lnTo>
                  <a:lnTo>
                    <a:pt x="3125509" y="170110"/>
                  </a:lnTo>
                  <a:lnTo>
                    <a:pt x="3261401" y="170110"/>
                  </a:lnTo>
                  <a:lnTo>
                    <a:pt x="3397293" y="8505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953976"/>
              <a:ext cx="3397293" cy="1105718"/>
            </a:xfrm>
            <a:custGeom>
              <a:avLst/>
              <a:pathLst>
                <a:path w="3397293" h="1105718">
                  <a:moveTo>
                    <a:pt x="0" y="1105718"/>
                  </a:moveTo>
                  <a:lnTo>
                    <a:pt x="135891" y="935607"/>
                  </a:lnTo>
                  <a:lnTo>
                    <a:pt x="271783" y="765497"/>
                  </a:lnTo>
                  <a:lnTo>
                    <a:pt x="407675" y="595386"/>
                  </a:lnTo>
                  <a:lnTo>
                    <a:pt x="543566" y="510331"/>
                  </a:lnTo>
                  <a:lnTo>
                    <a:pt x="679458" y="510331"/>
                  </a:lnTo>
                  <a:lnTo>
                    <a:pt x="815350" y="340220"/>
                  </a:lnTo>
                  <a:lnTo>
                    <a:pt x="951242" y="255165"/>
                  </a:lnTo>
                  <a:lnTo>
                    <a:pt x="1087133" y="255165"/>
                  </a:lnTo>
                  <a:lnTo>
                    <a:pt x="1223025" y="170110"/>
                  </a:lnTo>
                  <a:lnTo>
                    <a:pt x="1358917" y="85055"/>
                  </a:lnTo>
                  <a:lnTo>
                    <a:pt x="1494809" y="0"/>
                  </a:lnTo>
                  <a:lnTo>
                    <a:pt x="1630700" y="85055"/>
                  </a:lnTo>
                  <a:lnTo>
                    <a:pt x="1766592" y="255165"/>
                  </a:lnTo>
                  <a:lnTo>
                    <a:pt x="1902484" y="85055"/>
                  </a:lnTo>
                  <a:lnTo>
                    <a:pt x="2038375" y="85055"/>
                  </a:lnTo>
                  <a:lnTo>
                    <a:pt x="2174267" y="85055"/>
                  </a:lnTo>
                  <a:lnTo>
                    <a:pt x="2310159" y="170110"/>
                  </a:lnTo>
                  <a:lnTo>
                    <a:pt x="2446051" y="85055"/>
                  </a:lnTo>
                  <a:lnTo>
                    <a:pt x="2581942" y="0"/>
                  </a:lnTo>
                  <a:lnTo>
                    <a:pt x="2717834" y="170110"/>
                  </a:lnTo>
                  <a:lnTo>
                    <a:pt x="2853726" y="255165"/>
                  </a:lnTo>
                  <a:lnTo>
                    <a:pt x="2989618" y="170110"/>
                  </a:lnTo>
                  <a:lnTo>
                    <a:pt x="3125509" y="0"/>
                  </a:lnTo>
                  <a:lnTo>
                    <a:pt x="3261401" y="170110"/>
                  </a:lnTo>
                  <a:lnTo>
                    <a:pt x="3397293" y="85055"/>
                  </a:lnTo>
                </a:path>
              </a:pathLst>
            </a:custGeom>
            <a:ln w="27101" cap="flat">
              <a:solidFill>
                <a:srgbClr val="961A49">
                  <a:alpha val="100000"/>
                </a:srgbClr>
              </a:solidFill>
              <a:prstDash val="solid"/>
              <a:round/>
            </a:ln>
          </p:spPr>
          <p:txBody>
            <a:bodyPr/>
            <a:lstStyle/>
            <a:p/>
          </p:txBody>
        </p:sp>
        <p:sp>
          <p:nvSpPr>
            <p:cNvPr id="85" name="pl85"/>
            <p:cNvSpPr/>
            <p:nvPr/>
          </p:nvSpPr>
          <p:spPr>
            <a:xfrm>
              <a:off x="5437664" y="295397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13755"/>
              <a:ext cx="3397293" cy="1020662"/>
            </a:xfrm>
            <a:custGeom>
              <a:avLst/>
              <a:pathLst>
                <a:path w="3397293" h="1020662">
                  <a:moveTo>
                    <a:pt x="0" y="595386"/>
                  </a:moveTo>
                  <a:lnTo>
                    <a:pt x="135891" y="340220"/>
                  </a:lnTo>
                  <a:lnTo>
                    <a:pt x="271783" y="340220"/>
                  </a:lnTo>
                  <a:lnTo>
                    <a:pt x="407675" y="0"/>
                  </a:lnTo>
                  <a:lnTo>
                    <a:pt x="543566" y="0"/>
                  </a:lnTo>
                  <a:lnTo>
                    <a:pt x="679458" y="340220"/>
                  </a:lnTo>
                  <a:lnTo>
                    <a:pt x="815350" y="425276"/>
                  </a:lnTo>
                  <a:lnTo>
                    <a:pt x="951242" y="850552"/>
                  </a:lnTo>
                  <a:lnTo>
                    <a:pt x="1087133" y="935607"/>
                  </a:lnTo>
                  <a:lnTo>
                    <a:pt x="1223025" y="765497"/>
                  </a:lnTo>
                  <a:lnTo>
                    <a:pt x="1358917" y="85055"/>
                  </a:lnTo>
                  <a:lnTo>
                    <a:pt x="1494809" y="255165"/>
                  </a:lnTo>
                  <a:lnTo>
                    <a:pt x="1630700" y="0"/>
                  </a:lnTo>
                  <a:lnTo>
                    <a:pt x="1766592" y="0"/>
                  </a:lnTo>
                  <a:lnTo>
                    <a:pt x="1902484" y="0"/>
                  </a:lnTo>
                  <a:lnTo>
                    <a:pt x="2038375" y="170110"/>
                  </a:lnTo>
                  <a:lnTo>
                    <a:pt x="2174267" y="340220"/>
                  </a:lnTo>
                  <a:lnTo>
                    <a:pt x="2310159" y="510331"/>
                  </a:lnTo>
                  <a:lnTo>
                    <a:pt x="2446051" y="680441"/>
                  </a:lnTo>
                  <a:lnTo>
                    <a:pt x="2581942" y="340220"/>
                  </a:lnTo>
                  <a:lnTo>
                    <a:pt x="2717834" y="340220"/>
                  </a:lnTo>
                  <a:lnTo>
                    <a:pt x="2853726" y="765497"/>
                  </a:lnTo>
                  <a:lnTo>
                    <a:pt x="2989618" y="680441"/>
                  </a:lnTo>
                  <a:lnTo>
                    <a:pt x="3125509" y="1020662"/>
                  </a:lnTo>
                  <a:lnTo>
                    <a:pt x="3261401" y="1020662"/>
                  </a:lnTo>
                  <a:lnTo>
                    <a:pt x="3397293" y="1020662"/>
                  </a:lnTo>
                </a:path>
              </a:pathLst>
            </a:custGeom>
            <a:ln w="43362" cap="flat">
              <a:solidFill>
                <a:srgbClr val="000000">
                  <a:alpha val="100000"/>
                </a:srgbClr>
              </a:solidFill>
              <a:prstDash val="solid"/>
              <a:round/>
            </a:ln>
          </p:spPr>
          <p:txBody>
            <a:bodyPr/>
            <a:lstStyle/>
            <a:p/>
          </p:txBody>
        </p:sp>
        <p:sp>
          <p:nvSpPr>
            <p:cNvPr id="87" name="pl87"/>
            <p:cNvSpPr/>
            <p:nvPr/>
          </p:nvSpPr>
          <p:spPr>
            <a:xfrm>
              <a:off x="5437664" y="1967335"/>
              <a:ext cx="0" cy="1241806"/>
            </a:xfrm>
            <a:custGeom>
              <a:avLst/>
              <a:pathLst>
                <a:path w="0" h="1241806">
                  <a:moveTo>
                    <a:pt x="0" y="124180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1967335"/>
              <a:ext cx="0" cy="986640"/>
            </a:xfrm>
            <a:custGeom>
              <a:avLst/>
              <a:pathLst>
                <a:path w="0" h="986640">
                  <a:moveTo>
                    <a:pt x="0" y="98664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1967335"/>
              <a:ext cx="0" cy="731475"/>
            </a:xfrm>
            <a:custGeom>
              <a:avLst/>
              <a:pathLst>
                <a:path w="0" h="731475">
                  <a:moveTo>
                    <a:pt x="0" y="7314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1967335"/>
              <a:ext cx="0" cy="816530"/>
            </a:xfrm>
            <a:custGeom>
              <a:avLst/>
              <a:pathLst>
                <a:path w="0" h="816530">
                  <a:moveTo>
                    <a:pt x="0" y="81653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1967335"/>
              <a:ext cx="0" cy="986640"/>
            </a:xfrm>
            <a:custGeom>
              <a:avLst/>
              <a:pathLst>
                <a:path w="0" h="986640">
                  <a:moveTo>
                    <a:pt x="0" y="98664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1967335"/>
              <a:ext cx="0" cy="1667082"/>
            </a:xfrm>
            <a:custGeom>
              <a:avLst/>
              <a:pathLst>
                <a:path w="0" h="1667082">
                  <a:moveTo>
                    <a:pt x="0" y="166708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967335"/>
              <a:ext cx="0" cy="1667082"/>
            </a:xfrm>
            <a:custGeom>
              <a:avLst/>
              <a:pathLst>
                <a:path w="0" h="1667082">
                  <a:moveTo>
                    <a:pt x="0" y="166708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13755"/>
              <a:ext cx="3397293" cy="1020662"/>
            </a:xfrm>
            <a:custGeom>
              <a:avLst/>
              <a:pathLst>
                <a:path w="3397293" h="1020662">
                  <a:moveTo>
                    <a:pt x="0" y="595386"/>
                  </a:moveTo>
                  <a:lnTo>
                    <a:pt x="135891" y="340220"/>
                  </a:lnTo>
                  <a:lnTo>
                    <a:pt x="271783" y="340220"/>
                  </a:lnTo>
                  <a:lnTo>
                    <a:pt x="407675" y="0"/>
                  </a:lnTo>
                  <a:lnTo>
                    <a:pt x="543566" y="0"/>
                  </a:lnTo>
                  <a:lnTo>
                    <a:pt x="679458" y="340220"/>
                  </a:lnTo>
                  <a:lnTo>
                    <a:pt x="815350" y="425276"/>
                  </a:lnTo>
                  <a:lnTo>
                    <a:pt x="951242" y="850552"/>
                  </a:lnTo>
                  <a:lnTo>
                    <a:pt x="1087133" y="935607"/>
                  </a:lnTo>
                  <a:lnTo>
                    <a:pt x="1223025" y="765497"/>
                  </a:lnTo>
                  <a:lnTo>
                    <a:pt x="1358917" y="85055"/>
                  </a:lnTo>
                  <a:lnTo>
                    <a:pt x="1494809" y="255165"/>
                  </a:lnTo>
                  <a:lnTo>
                    <a:pt x="1630700" y="0"/>
                  </a:lnTo>
                  <a:lnTo>
                    <a:pt x="1766592" y="0"/>
                  </a:lnTo>
                  <a:lnTo>
                    <a:pt x="1902484" y="0"/>
                  </a:lnTo>
                  <a:lnTo>
                    <a:pt x="2038375" y="170110"/>
                  </a:lnTo>
                  <a:lnTo>
                    <a:pt x="2174267" y="340220"/>
                  </a:lnTo>
                  <a:lnTo>
                    <a:pt x="2310159" y="510331"/>
                  </a:lnTo>
                  <a:lnTo>
                    <a:pt x="2446051" y="680441"/>
                  </a:lnTo>
                  <a:lnTo>
                    <a:pt x="2581942" y="340220"/>
                  </a:lnTo>
                  <a:lnTo>
                    <a:pt x="2717834" y="340220"/>
                  </a:lnTo>
                  <a:lnTo>
                    <a:pt x="2853726" y="765497"/>
                  </a:lnTo>
                  <a:lnTo>
                    <a:pt x="2989618" y="680441"/>
                  </a:lnTo>
                  <a:lnTo>
                    <a:pt x="3125509" y="1020662"/>
                  </a:lnTo>
                  <a:lnTo>
                    <a:pt x="3261401" y="1020662"/>
                  </a:lnTo>
                  <a:lnTo>
                    <a:pt x="3397293" y="1020662"/>
                  </a:lnTo>
                </a:path>
              </a:pathLst>
            </a:custGeom>
            <a:ln w="27101" cap="flat">
              <a:solidFill>
                <a:srgbClr val="0058AB">
                  <a:alpha val="100000"/>
                </a:srgbClr>
              </a:solidFill>
              <a:prstDash val="solid"/>
              <a:round/>
            </a:ln>
          </p:spPr>
          <p:txBody>
            <a:bodyPr/>
            <a:lstStyle/>
            <a:p/>
          </p:txBody>
        </p:sp>
        <p:sp>
          <p:nvSpPr>
            <p:cNvPr id="95" name="tx95"/>
            <p:cNvSpPr/>
            <p:nvPr/>
          </p:nvSpPr>
          <p:spPr>
            <a:xfrm>
              <a:off x="5389469" y="189282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086977" y="18928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766436" y="189282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445895" y="189419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7989462" y="18928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189287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1" name="tx101"/>
            <p:cNvSpPr/>
            <p:nvPr/>
          </p:nvSpPr>
          <p:spPr>
            <a:xfrm>
              <a:off x="8786762" y="189287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2" name="tx102"/>
            <p:cNvSpPr/>
            <p:nvPr/>
          </p:nvSpPr>
          <p:spPr>
            <a:xfrm>
              <a:off x="8902429" y="29999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9999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7524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328911"/>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9018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47835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20513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16260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7563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7563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089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7141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42730" y="4990743"/>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Tanzania</a:t>
              </a:r>
            </a:p>
          </p:txBody>
        </p:sp>
        <p:sp>
          <p:nvSpPr>
            <p:cNvPr id="123" name="tx123"/>
            <p:cNvSpPr/>
            <p:nvPr/>
          </p:nvSpPr>
          <p:spPr>
            <a:xfrm>
              <a:off x="71760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38512"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51004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8957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2815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7029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08863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4743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2527632" cy="114824"/>
            </a:xfrm>
            <a:prstGeom prst="rect">
              <a:avLst/>
            </a:prstGeom>
            <a:solidFill>
              <a:srgbClr val="1CABE2">
                <a:alpha val="80000"/>
              </a:srgbClr>
            </a:solidFill>
          </p:spPr>
          <p:txBody>
            <a:bodyPr/>
            <a:lstStyle/>
            <a:p/>
          </p:txBody>
        </p:sp>
        <p:sp>
          <p:nvSpPr>
            <p:cNvPr id="137" name="rc137"/>
            <p:cNvSpPr/>
            <p:nvPr/>
          </p:nvSpPr>
          <p:spPr>
            <a:xfrm>
              <a:off x="1317178" y="5743865"/>
              <a:ext cx="7217093" cy="114824"/>
            </a:xfrm>
            <a:prstGeom prst="rect">
              <a:avLst/>
            </a:prstGeom>
            <a:solidFill>
              <a:srgbClr val="1CABE2">
                <a:alpha val="80000"/>
              </a:srgbClr>
            </a:solidFill>
          </p:spPr>
          <p:txBody>
            <a:bodyPr/>
            <a:lstStyle/>
            <a:p/>
          </p:txBody>
        </p:sp>
        <p:sp>
          <p:nvSpPr>
            <p:cNvPr id="138" name="rc138"/>
            <p:cNvSpPr/>
            <p:nvPr/>
          </p:nvSpPr>
          <p:spPr>
            <a:xfrm>
              <a:off x="1317178" y="5600334"/>
              <a:ext cx="7321564" cy="114824"/>
            </a:xfrm>
            <a:prstGeom prst="rect">
              <a:avLst/>
            </a:prstGeom>
            <a:solidFill>
              <a:srgbClr val="1CABE2">
                <a:alpha val="80000"/>
              </a:srgbClr>
            </a:solidFill>
          </p:spPr>
          <p:txBody>
            <a:bodyPr/>
            <a:lstStyle/>
            <a:p/>
          </p:txBody>
        </p:sp>
        <p:sp>
          <p:nvSpPr>
            <p:cNvPr id="139" name="tx139"/>
            <p:cNvSpPr/>
            <p:nvPr/>
          </p:nvSpPr>
          <p:spPr>
            <a:xfrm>
              <a:off x="3335397"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106,000</a:t>
              </a:r>
            </a:p>
          </p:txBody>
        </p:sp>
        <p:sp>
          <p:nvSpPr>
            <p:cNvPr id="140" name="tx140"/>
            <p:cNvSpPr/>
            <p:nvPr/>
          </p:nvSpPr>
          <p:spPr>
            <a:xfrm>
              <a:off x="8024859"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303,000</a:t>
              </a:r>
            </a:p>
          </p:txBody>
        </p:sp>
        <p:sp>
          <p:nvSpPr>
            <p:cNvPr id="141" name="tx141"/>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307,000</a:t>
              </a:r>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19792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558365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796938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9" name="tx149"/>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Tanzania (87%) was 3 percentage points lower than the global average (90%) and 2 percentage points higher than the average across all ESAR countries (85%).
National DTP1 coverage was 8 percentage points lower than in 2019 (95%).
This equates to 307,000 zero-dose children in 2025 compared to 106,000 zero-dose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Tanzania DTP1 coverage was 87% - this is 8 percentage points lower than in 2019 and 3 percentage points lower than the global average (90%).</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Tanzania ranked number 10 out of 21 countries for lowest DTP1 coverage (based on tied ranks).
Tanzania was in the top 10 countries with the most zero-dose children (rank=4).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Tanzania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F26A21">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Tanzania was in the top 20 zero-dose countries globally in both 2021 and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Tanzania was in the top 20 zero-dose countries globally in both 2021 and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7" name="pl27"/>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1" name="pl31"/>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0" name="pl40"/>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F26A21">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56" name="tx156"/>
            <p:cNvSpPr/>
            <p:nvPr/>
          </p:nvSpPr>
          <p:spPr>
            <a:xfrm>
              <a:off x="1268242"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57" name="tx157"/>
            <p:cNvSpPr/>
            <p:nvPr/>
          </p:nvSpPr>
          <p:spPr>
            <a:xfrm>
              <a:off x="1099592"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58" name="tx158"/>
            <p:cNvSpPr/>
            <p:nvPr/>
          </p:nvSpPr>
          <p:spPr>
            <a:xfrm>
              <a:off x="1127505"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61" name="tx161"/>
            <p:cNvSpPr/>
            <p:nvPr/>
          </p:nvSpPr>
          <p:spPr>
            <a:xfrm>
              <a:off x="1275468"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7" name="tx167"/>
            <p:cNvSpPr/>
            <p:nvPr/>
          </p:nvSpPr>
          <p:spPr>
            <a:xfrm>
              <a:off x="1465300"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56696"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1479133"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21344"/>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(380,000)</a:t>
              </a:r>
            </a:p>
          </p:txBody>
        </p:sp>
        <p:sp>
          <p:nvSpPr>
            <p:cNvPr id="175" name="tx175"/>
            <p:cNvSpPr/>
            <p:nvPr/>
          </p:nvSpPr>
          <p:spPr>
            <a:xfrm>
              <a:off x="7287203" y="156619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(180,000)</a:t>
              </a:r>
            </a:p>
          </p:txBody>
        </p:sp>
        <p:sp>
          <p:nvSpPr>
            <p:cNvPr id="178" name="tx178"/>
            <p:cNvSpPr/>
            <p:nvPr/>
          </p:nvSpPr>
          <p:spPr>
            <a:xfrm>
              <a:off x="7287203"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(27,000)</a:t>
              </a:r>
            </a:p>
          </p:txBody>
        </p:sp>
        <p:sp>
          <p:nvSpPr>
            <p:cNvPr id="186" name="tx186"/>
            <p:cNvSpPr/>
            <p:nvPr/>
          </p:nvSpPr>
          <p:spPr>
            <a:xfrm>
              <a:off x="7287203"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(11,000)</a:t>
              </a:r>
            </a:p>
          </p:txBody>
        </p:sp>
        <p:sp>
          <p:nvSpPr>
            <p:cNvPr id="187" name="tx187"/>
            <p:cNvSpPr/>
            <p:nvPr/>
          </p:nvSpPr>
          <p:spPr>
            <a:xfrm>
              <a:off x="7287203" y="450440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Tanzania ranked number 6 out of 21 countries with 220,000 zero-dose children.
In 2025, Tanzania ranked number 4 out of 21 countries with 307,000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42087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89184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336282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83379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230477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177574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10" name="pl10"/>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415636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362733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309831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079223" y="25692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5" name="pl15"/>
            <p:cNvSpPr/>
            <p:nvPr/>
          </p:nvSpPr>
          <p:spPr>
            <a:xfrm>
              <a:off x="1079223" y="204026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6" name="pl16"/>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30" name="rc30"/>
            <p:cNvSpPr/>
            <p:nvPr/>
          </p:nvSpPr>
          <p:spPr>
            <a:xfrm>
              <a:off x="1423662" y="4125459"/>
              <a:ext cx="200644" cy="559927"/>
            </a:xfrm>
            <a:prstGeom prst="rect">
              <a:avLst/>
            </a:prstGeom>
            <a:solidFill>
              <a:srgbClr val="80BD41">
                <a:alpha val="100000"/>
              </a:srgbClr>
            </a:solidFill>
          </p:spPr>
          <p:txBody>
            <a:bodyPr/>
            <a:lstStyle/>
            <a:p/>
          </p:txBody>
        </p:sp>
        <p:sp>
          <p:nvSpPr>
            <p:cNvPr id="31" name="rc31"/>
            <p:cNvSpPr/>
            <p:nvPr/>
          </p:nvSpPr>
          <p:spPr>
            <a:xfrm>
              <a:off x="1423662" y="3976617"/>
              <a:ext cx="200644" cy="56701"/>
            </a:xfrm>
            <a:prstGeom prst="rect">
              <a:avLst/>
            </a:prstGeom>
            <a:solidFill>
              <a:srgbClr val="0058AB">
                <a:alpha val="100000"/>
              </a:srgbClr>
            </a:solidFill>
          </p:spPr>
          <p:txBody>
            <a:bodyPr/>
            <a:lstStyle/>
            <a:p/>
          </p:txBody>
        </p:sp>
        <p:sp>
          <p:nvSpPr>
            <p:cNvPr id="32" name="rc32"/>
            <p:cNvSpPr/>
            <p:nvPr/>
          </p:nvSpPr>
          <p:spPr>
            <a:xfrm>
              <a:off x="1423662" y="4033318"/>
              <a:ext cx="200644" cy="92140"/>
            </a:xfrm>
            <a:prstGeom prst="rect">
              <a:avLst/>
            </a:prstGeom>
            <a:solidFill>
              <a:srgbClr val="1CABE2">
                <a:alpha val="100000"/>
              </a:srgbClr>
            </a:solidFill>
          </p:spPr>
          <p:txBody>
            <a:bodyPr/>
            <a:lstStyle/>
            <a:p/>
          </p:txBody>
        </p:sp>
        <p:sp>
          <p:nvSpPr>
            <p:cNvPr id="33" name="rc33"/>
            <p:cNvSpPr/>
            <p:nvPr/>
          </p:nvSpPr>
          <p:spPr>
            <a:xfrm>
              <a:off x="1646600" y="4052050"/>
              <a:ext cx="200644" cy="633336"/>
            </a:xfrm>
            <a:prstGeom prst="rect">
              <a:avLst/>
            </a:prstGeom>
            <a:solidFill>
              <a:srgbClr val="80BD41">
                <a:alpha val="100000"/>
              </a:srgbClr>
            </a:solidFill>
          </p:spPr>
          <p:txBody>
            <a:bodyPr/>
            <a:lstStyle/>
            <a:p/>
          </p:txBody>
        </p:sp>
        <p:sp>
          <p:nvSpPr>
            <p:cNvPr id="34" name="rc34"/>
            <p:cNvSpPr/>
            <p:nvPr/>
          </p:nvSpPr>
          <p:spPr>
            <a:xfrm>
              <a:off x="1646600" y="3957413"/>
              <a:ext cx="200644" cy="36398"/>
            </a:xfrm>
            <a:prstGeom prst="rect">
              <a:avLst/>
            </a:prstGeom>
            <a:solidFill>
              <a:srgbClr val="0058AB">
                <a:alpha val="100000"/>
              </a:srgbClr>
            </a:solidFill>
          </p:spPr>
          <p:txBody>
            <a:bodyPr/>
            <a:lstStyle/>
            <a:p/>
          </p:txBody>
        </p:sp>
        <p:sp>
          <p:nvSpPr>
            <p:cNvPr id="35" name="rc35"/>
            <p:cNvSpPr/>
            <p:nvPr/>
          </p:nvSpPr>
          <p:spPr>
            <a:xfrm>
              <a:off x="1646600" y="3993812"/>
              <a:ext cx="200644" cy="58238"/>
            </a:xfrm>
            <a:prstGeom prst="rect">
              <a:avLst/>
            </a:prstGeom>
            <a:solidFill>
              <a:srgbClr val="1CABE2">
                <a:alpha val="100000"/>
              </a:srgbClr>
            </a:solidFill>
          </p:spPr>
          <p:txBody>
            <a:bodyPr/>
            <a:lstStyle/>
            <a:p/>
          </p:txBody>
        </p:sp>
        <p:sp>
          <p:nvSpPr>
            <p:cNvPr id="36" name="rc36"/>
            <p:cNvSpPr/>
            <p:nvPr/>
          </p:nvSpPr>
          <p:spPr>
            <a:xfrm>
              <a:off x="1869538" y="4022755"/>
              <a:ext cx="200644" cy="662631"/>
            </a:xfrm>
            <a:prstGeom prst="rect">
              <a:avLst/>
            </a:prstGeom>
            <a:solidFill>
              <a:srgbClr val="80BD41">
                <a:alpha val="100000"/>
              </a:srgbClr>
            </a:solidFill>
          </p:spPr>
          <p:txBody>
            <a:bodyPr/>
            <a:lstStyle/>
            <a:p/>
          </p:txBody>
        </p:sp>
        <p:sp>
          <p:nvSpPr>
            <p:cNvPr id="37" name="rc37"/>
            <p:cNvSpPr/>
            <p:nvPr/>
          </p:nvSpPr>
          <p:spPr>
            <a:xfrm>
              <a:off x="1869538" y="3940857"/>
              <a:ext cx="200644" cy="37226"/>
            </a:xfrm>
            <a:prstGeom prst="rect">
              <a:avLst/>
            </a:prstGeom>
            <a:solidFill>
              <a:srgbClr val="0058AB">
                <a:alpha val="100000"/>
              </a:srgbClr>
            </a:solidFill>
          </p:spPr>
          <p:txBody>
            <a:bodyPr/>
            <a:lstStyle/>
            <a:p/>
          </p:txBody>
        </p:sp>
        <p:sp>
          <p:nvSpPr>
            <p:cNvPr id="38" name="rc38"/>
            <p:cNvSpPr/>
            <p:nvPr/>
          </p:nvSpPr>
          <p:spPr>
            <a:xfrm>
              <a:off x="1869538" y="3978084"/>
              <a:ext cx="200644" cy="44671"/>
            </a:xfrm>
            <a:prstGeom prst="rect">
              <a:avLst/>
            </a:prstGeom>
            <a:solidFill>
              <a:srgbClr val="1CABE2">
                <a:alpha val="100000"/>
              </a:srgbClr>
            </a:solidFill>
          </p:spPr>
          <p:txBody>
            <a:bodyPr/>
            <a:lstStyle/>
            <a:p/>
          </p:txBody>
        </p:sp>
        <p:sp>
          <p:nvSpPr>
            <p:cNvPr id="39" name="rc39"/>
            <p:cNvSpPr/>
            <p:nvPr/>
          </p:nvSpPr>
          <p:spPr>
            <a:xfrm>
              <a:off x="2092476" y="3954815"/>
              <a:ext cx="200644" cy="730571"/>
            </a:xfrm>
            <a:prstGeom prst="rect">
              <a:avLst/>
            </a:prstGeom>
            <a:solidFill>
              <a:srgbClr val="80BD41">
                <a:alpha val="100000"/>
              </a:srgbClr>
            </a:solidFill>
          </p:spPr>
          <p:txBody>
            <a:bodyPr/>
            <a:lstStyle/>
            <a:p/>
          </p:txBody>
        </p:sp>
        <p:sp>
          <p:nvSpPr>
            <p:cNvPr id="40" name="rc40"/>
            <p:cNvSpPr/>
            <p:nvPr/>
          </p:nvSpPr>
          <p:spPr>
            <a:xfrm>
              <a:off x="2092476" y="3916364"/>
              <a:ext cx="200644" cy="7690"/>
            </a:xfrm>
            <a:prstGeom prst="rect">
              <a:avLst/>
            </a:prstGeom>
            <a:solidFill>
              <a:srgbClr val="0058AB">
                <a:alpha val="100000"/>
              </a:srgbClr>
            </a:solidFill>
          </p:spPr>
          <p:txBody>
            <a:bodyPr/>
            <a:lstStyle/>
            <a:p/>
          </p:txBody>
        </p:sp>
        <p:sp>
          <p:nvSpPr>
            <p:cNvPr id="41" name="rc41"/>
            <p:cNvSpPr/>
            <p:nvPr/>
          </p:nvSpPr>
          <p:spPr>
            <a:xfrm>
              <a:off x="2092476" y="3924055"/>
              <a:ext cx="200644" cy="30760"/>
            </a:xfrm>
            <a:prstGeom prst="rect">
              <a:avLst/>
            </a:prstGeom>
            <a:solidFill>
              <a:srgbClr val="1CABE2">
                <a:alpha val="100000"/>
              </a:srgbClr>
            </a:solidFill>
          </p:spPr>
          <p:txBody>
            <a:bodyPr/>
            <a:lstStyle/>
            <a:p/>
          </p:txBody>
        </p:sp>
        <p:sp>
          <p:nvSpPr>
            <p:cNvPr id="42" name="rc42"/>
            <p:cNvSpPr/>
            <p:nvPr/>
          </p:nvSpPr>
          <p:spPr>
            <a:xfrm>
              <a:off x="2315413" y="3929763"/>
              <a:ext cx="200644" cy="755623"/>
            </a:xfrm>
            <a:prstGeom prst="rect">
              <a:avLst/>
            </a:prstGeom>
            <a:solidFill>
              <a:srgbClr val="80BD41">
                <a:alpha val="100000"/>
              </a:srgbClr>
            </a:solidFill>
          </p:spPr>
          <p:txBody>
            <a:bodyPr/>
            <a:lstStyle/>
            <a:p/>
          </p:txBody>
        </p:sp>
        <p:sp>
          <p:nvSpPr>
            <p:cNvPr id="43" name="rc43"/>
            <p:cNvSpPr/>
            <p:nvPr/>
          </p:nvSpPr>
          <p:spPr>
            <a:xfrm>
              <a:off x="2315413" y="3889993"/>
              <a:ext cx="200644" cy="7953"/>
            </a:xfrm>
            <a:prstGeom prst="rect">
              <a:avLst/>
            </a:prstGeom>
            <a:solidFill>
              <a:srgbClr val="0058AB">
                <a:alpha val="100000"/>
              </a:srgbClr>
            </a:solidFill>
          </p:spPr>
          <p:txBody>
            <a:bodyPr/>
            <a:lstStyle/>
            <a:p/>
          </p:txBody>
        </p:sp>
        <p:sp>
          <p:nvSpPr>
            <p:cNvPr id="44" name="rc44"/>
            <p:cNvSpPr/>
            <p:nvPr/>
          </p:nvSpPr>
          <p:spPr>
            <a:xfrm>
              <a:off x="2315413" y="3897947"/>
              <a:ext cx="200644" cy="31815"/>
            </a:xfrm>
            <a:prstGeom prst="rect">
              <a:avLst/>
            </a:prstGeom>
            <a:solidFill>
              <a:srgbClr val="1CABE2">
                <a:alpha val="100000"/>
              </a:srgbClr>
            </a:solidFill>
          </p:spPr>
          <p:txBody>
            <a:bodyPr/>
            <a:lstStyle/>
            <a:p/>
          </p:txBody>
        </p:sp>
        <p:sp>
          <p:nvSpPr>
            <p:cNvPr id="45" name="rc45"/>
            <p:cNvSpPr/>
            <p:nvPr/>
          </p:nvSpPr>
          <p:spPr>
            <a:xfrm>
              <a:off x="2538351" y="3949044"/>
              <a:ext cx="200644" cy="736342"/>
            </a:xfrm>
            <a:prstGeom prst="rect">
              <a:avLst/>
            </a:prstGeom>
            <a:solidFill>
              <a:srgbClr val="80BD41">
                <a:alpha val="100000"/>
              </a:srgbClr>
            </a:solidFill>
          </p:spPr>
          <p:txBody>
            <a:bodyPr/>
            <a:lstStyle/>
            <a:p/>
          </p:txBody>
        </p:sp>
        <p:sp>
          <p:nvSpPr>
            <p:cNvPr id="46" name="rc46"/>
            <p:cNvSpPr/>
            <p:nvPr/>
          </p:nvSpPr>
          <p:spPr>
            <a:xfrm>
              <a:off x="2538351" y="3867228"/>
              <a:ext cx="200644" cy="40907"/>
            </a:xfrm>
            <a:prstGeom prst="rect">
              <a:avLst/>
            </a:prstGeom>
            <a:solidFill>
              <a:srgbClr val="0058AB">
                <a:alpha val="100000"/>
              </a:srgbClr>
            </a:solidFill>
          </p:spPr>
          <p:txBody>
            <a:bodyPr/>
            <a:lstStyle/>
            <a:p/>
          </p:txBody>
        </p:sp>
        <p:sp>
          <p:nvSpPr>
            <p:cNvPr id="47" name="rc47"/>
            <p:cNvSpPr/>
            <p:nvPr/>
          </p:nvSpPr>
          <p:spPr>
            <a:xfrm>
              <a:off x="2538351" y="3908136"/>
              <a:ext cx="200644" cy="40907"/>
            </a:xfrm>
            <a:prstGeom prst="rect">
              <a:avLst/>
            </a:prstGeom>
            <a:solidFill>
              <a:srgbClr val="1CABE2">
                <a:alpha val="100000"/>
              </a:srgbClr>
            </a:solidFill>
          </p:spPr>
          <p:txBody>
            <a:bodyPr/>
            <a:lstStyle/>
            <a:p/>
          </p:txBody>
        </p:sp>
        <p:sp>
          <p:nvSpPr>
            <p:cNvPr id="48" name="rc48"/>
            <p:cNvSpPr/>
            <p:nvPr/>
          </p:nvSpPr>
          <p:spPr>
            <a:xfrm>
              <a:off x="2761289" y="3935687"/>
              <a:ext cx="200644" cy="749699"/>
            </a:xfrm>
            <a:prstGeom prst="rect">
              <a:avLst/>
            </a:prstGeom>
            <a:solidFill>
              <a:srgbClr val="80BD41">
                <a:alpha val="100000"/>
              </a:srgbClr>
            </a:solidFill>
          </p:spPr>
          <p:txBody>
            <a:bodyPr/>
            <a:lstStyle/>
            <a:p/>
          </p:txBody>
        </p:sp>
        <p:sp>
          <p:nvSpPr>
            <p:cNvPr id="49" name="rc49"/>
            <p:cNvSpPr/>
            <p:nvPr/>
          </p:nvSpPr>
          <p:spPr>
            <a:xfrm>
              <a:off x="2761289" y="3852387"/>
              <a:ext cx="200644" cy="49980"/>
            </a:xfrm>
            <a:prstGeom prst="rect">
              <a:avLst/>
            </a:prstGeom>
            <a:solidFill>
              <a:srgbClr val="0058AB">
                <a:alpha val="100000"/>
              </a:srgbClr>
            </a:solidFill>
          </p:spPr>
          <p:txBody>
            <a:bodyPr/>
            <a:lstStyle/>
            <a:p/>
          </p:txBody>
        </p:sp>
        <p:sp>
          <p:nvSpPr>
            <p:cNvPr id="50" name="rc50"/>
            <p:cNvSpPr/>
            <p:nvPr/>
          </p:nvSpPr>
          <p:spPr>
            <a:xfrm>
              <a:off x="2761289" y="3902367"/>
              <a:ext cx="200644" cy="33319"/>
            </a:xfrm>
            <a:prstGeom prst="rect">
              <a:avLst/>
            </a:prstGeom>
            <a:solidFill>
              <a:srgbClr val="1CABE2">
                <a:alpha val="100000"/>
              </a:srgbClr>
            </a:solidFill>
          </p:spPr>
          <p:txBody>
            <a:bodyPr/>
            <a:lstStyle/>
            <a:p/>
          </p:txBody>
        </p:sp>
        <p:sp>
          <p:nvSpPr>
            <p:cNvPr id="51" name="rc51"/>
            <p:cNvSpPr/>
            <p:nvPr/>
          </p:nvSpPr>
          <p:spPr>
            <a:xfrm>
              <a:off x="2984227" y="3987103"/>
              <a:ext cx="200644" cy="698283"/>
            </a:xfrm>
            <a:prstGeom prst="rect">
              <a:avLst/>
            </a:prstGeom>
            <a:solidFill>
              <a:srgbClr val="80BD41">
                <a:alpha val="100000"/>
              </a:srgbClr>
            </a:solidFill>
          </p:spPr>
          <p:txBody>
            <a:bodyPr/>
            <a:lstStyle/>
            <a:p/>
          </p:txBody>
        </p:sp>
        <p:sp>
          <p:nvSpPr>
            <p:cNvPr id="52" name="rc52"/>
            <p:cNvSpPr/>
            <p:nvPr/>
          </p:nvSpPr>
          <p:spPr>
            <a:xfrm>
              <a:off x="2984227" y="3844081"/>
              <a:ext cx="200644" cy="92543"/>
            </a:xfrm>
            <a:prstGeom prst="rect">
              <a:avLst/>
            </a:prstGeom>
            <a:solidFill>
              <a:srgbClr val="0058AB">
                <a:alpha val="100000"/>
              </a:srgbClr>
            </a:solidFill>
          </p:spPr>
          <p:txBody>
            <a:bodyPr/>
            <a:lstStyle/>
            <a:p/>
          </p:txBody>
        </p:sp>
        <p:sp>
          <p:nvSpPr>
            <p:cNvPr id="53" name="rc53"/>
            <p:cNvSpPr/>
            <p:nvPr/>
          </p:nvSpPr>
          <p:spPr>
            <a:xfrm>
              <a:off x="2984227" y="3936624"/>
              <a:ext cx="200644" cy="50478"/>
            </a:xfrm>
            <a:prstGeom prst="rect">
              <a:avLst/>
            </a:prstGeom>
            <a:solidFill>
              <a:srgbClr val="1CABE2">
                <a:alpha val="100000"/>
              </a:srgbClr>
            </a:solidFill>
          </p:spPr>
          <p:txBody>
            <a:bodyPr/>
            <a:lstStyle/>
            <a:p/>
          </p:txBody>
        </p:sp>
        <p:sp>
          <p:nvSpPr>
            <p:cNvPr id="54" name="rc54"/>
            <p:cNvSpPr/>
            <p:nvPr/>
          </p:nvSpPr>
          <p:spPr>
            <a:xfrm>
              <a:off x="3207165" y="3951651"/>
              <a:ext cx="200644" cy="733735"/>
            </a:xfrm>
            <a:prstGeom prst="rect">
              <a:avLst/>
            </a:prstGeom>
            <a:solidFill>
              <a:srgbClr val="80BD41">
                <a:alpha val="100000"/>
              </a:srgbClr>
            </a:solidFill>
          </p:spPr>
          <p:txBody>
            <a:bodyPr/>
            <a:lstStyle/>
            <a:p/>
          </p:txBody>
        </p:sp>
        <p:sp>
          <p:nvSpPr>
            <p:cNvPr id="55" name="rc55"/>
            <p:cNvSpPr/>
            <p:nvPr/>
          </p:nvSpPr>
          <p:spPr>
            <a:xfrm>
              <a:off x="3207165" y="3832206"/>
              <a:ext cx="200644" cy="102381"/>
            </a:xfrm>
            <a:prstGeom prst="rect">
              <a:avLst/>
            </a:prstGeom>
            <a:solidFill>
              <a:srgbClr val="0058AB">
                <a:alpha val="100000"/>
              </a:srgbClr>
            </a:solidFill>
          </p:spPr>
          <p:txBody>
            <a:bodyPr/>
            <a:lstStyle/>
            <a:p/>
          </p:txBody>
        </p:sp>
        <p:sp>
          <p:nvSpPr>
            <p:cNvPr id="56" name="rc56"/>
            <p:cNvSpPr/>
            <p:nvPr/>
          </p:nvSpPr>
          <p:spPr>
            <a:xfrm>
              <a:off x="3207165" y="3934588"/>
              <a:ext cx="200644" cy="17063"/>
            </a:xfrm>
            <a:prstGeom prst="rect">
              <a:avLst/>
            </a:prstGeom>
            <a:solidFill>
              <a:srgbClr val="1CABE2">
                <a:alpha val="100000"/>
              </a:srgbClr>
            </a:solidFill>
          </p:spPr>
          <p:txBody>
            <a:bodyPr/>
            <a:lstStyle/>
            <a:p/>
          </p:txBody>
        </p:sp>
        <p:sp>
          <p:nvSpPr>
            <p:cNvPr id="57" name="rc57"/>
            <p:cNvSpPr/>
            <p:nvPr/>
          </p:nvSpPr>
          <p:spPr>
            <a:xfrm>
              <a:off x="3430103" y="3948644"/>
              <a:ext cx="200644" cy="736742"/>
            </a:xfrm>
            <a:prstGeom prst="rect">
              <a:avLst/>
            </a:prstGeom>
            <a:solidFill>
              <a:srgbClr val="80BD41">
                <a:alpha val="100000"/>
              </a:srgbClr>
            </a:solidFill>
          </p:spPr>
          <p:txBody>
            <a:bodyPr/>
            <a:lstStyle/>
            <a:p/>
          </p:txBody>
        </p:sp>
        <p:sp>
          <p:nvSpPr>
            <p:cNvPr id="58" name="rc58"/>
            <p:cNvSpPr/>
            <p:nvPr/>
          </p:nvSpPr>
          <p:spPr>
            <a:xfrm>
              <a:off x="3430103" y="3818631"/>
              <a:ext cx="200644" cy="86675"/>
            </a:xfrm>
            <a:prstGeom prst="rect">
              <a:avLst/>
            </a:prstGeom>
            <a:solidFill>
              <a:srgbClr val="0058AB">
                <a:alpha val="100000"/>
              </a:srgbClr>
            </a:solidFill>
          </p:spPr>
          <p:txBody>
            <a:bodyPr/>
            <a:lstStyle/>
            <a:p/>
          </p:txBody>
        </p:sp>
        <p:sp>
          <p:nvSpPr>
            <p:cNvPr id="59" name="rc59"/>
            <p:cNvSpPr/>
            <p:nvPr/>
          </p:nvSpPr>
          <p:spPr>
            <a:xfrm>
              <a:off x="3430103" y="3905307"/>
              <a:ext cx="200644" cy="43337"/>
            </a:xfrm>
            <a:prstGeom prst="rect">
              <a:avLst/>
            </a:prstGeom>
            <a:solidFill>
              <a:srgbClr val="1CABE2">
                <a:alpha val="100000"/>
              </a:srgbClr>
            </a:solidFill>
          </p:spPr>
          <p:txBody>
            <a:bodyPr/>
            <a:lstStyle/>
            <a:p/>
          </p:txBody>
        </p:sp>
        <p:sp>
          <p:nvSpPr>
            <p:cNvPr id="60" name="rc60"/>
            <p:cNvSpPr/>
            <p:nvPr/>
          </p:nvSpPr>
          <p:spPr>
            <a:xfrm>
              <a:off x="3653041" y="3883423"/>
              <a:ext cx="200644" cy="801963"/>
            </a:xfrm>
            <a:prstGeom prst="rect">
              <a:avLst/>
            </a:prstGeom>
            <a:solidFill>
              <a:srgbClr val="80BD41">
                <a:alpha val="100000"/>
              </a:srgbClr>
            </a:solidFill>
          </p:spPr>
          <p:txBody>
            <a:bodyPr/>
            <a:lstStyle/>
            <a:p/>
          </p:txBody>
        </p:sp>
        <p:sp>
          <p:nvSpPr>
            <p:cNvPr id="61" name="rc61"/>
            <p:cNvSpPr/>
            <p:nvPr/>
          </p:nvSpPr>
          <p:spPr>
            <a:xfrm>
              <a:off x="3653041" y="3804108"/>
              <a:ext cx="200644" cy="17625"/>
            </a:xfrm>
            <a:prstGeom prst="rect">
              <a:avLst/>
            </a:prstGeom>
            <a:solidFill>
              <a:srgbClr val="0058AB">
                <a:alpha val="100000"/>
              </a:srgbClr>
            </a:solidFill>
          </p:spPr>
          <p:txBody>
            <a:bodyPr/>
            <a:lstStyle/>
            <a:p/>
          </p:txBody>
        </p:sp>
        <p:sp>
          <p:nvSpPr>
            <p:cNvPr id="62" name="rc62"/>
            <p:cNvSpPr/>
            <p:nvPr/>
          </p:nvSpPr>
          <p:spPr>
            <a:xfrm>
              <a:off x="3653041" y="3821734"/>
              <a:ext cx="200644" cy="61689"/>
            </a:xfrm>
            <a:prstGeom prst="rect">
              <a:avLst/>
            </a:prstGeom>
            <a:solidFill>
              <a:srgbClr val="1CABE2">
                <a:alpha val="100000"/>
              </a:srgbClr>
            </a:solidFill>
          </p:spPr>
          <p:txBody>
            <a:bodyPr/>
            <a:lstStyle/>
            <a:p/>
          </p:txBody>
        </p:sp>
        <p:sp>
          <p:nvSpPr>
            <p:cNvPr id="63" name="rc63"/>
            <p:cNvSpPr/>
            <p:nvPr/>
          </p:nvSpPr>
          <p:spPr>
            <a:xfrm>
              <a:off x="3875979" y="3882158"/>
              <a:ext cx="200644" cy="803228"/>
            </a:xfrm>
            <a:prstGeom prst="rect">
              <a:avLst/>
            </a:prstGeom>
            <a:solidFill>
              <a:srgbClr val="80BD41">
                <a:alpha val="100000"/>
              </a:srgbClr>
            </a:solidFill>
          </p:spPr>
          <p:txBody>
            <a:bodyPr/>
            <a:lstStyle/>
            <a:p/>
          </p:txBody>
        </p:sp>
        <p:sp>
          <p:nvSpPr>
            <p:cNvPr id="64" name="rc64"/>
            <p:cNvSpPr/>
            <p:nvPr/>
          </p:nvSpPr>
          <p:spPr>
            <a:xfrm>
              <a:off x="3875979" y="3792910"/>
              <a:ext cx="200644" cy="35699"/>
            </a:xfrm>
            <a:prstGeom prst="rect">
              <a:avLst/>
            </a:prstGeom>
            <a:solidFill>
              <a:srgbClr val="0058AB">
                <a:alpha val="100000"/>
              </a:srgbClr>
            </a:solidFill>
          </p:spPr>
          <p:txBody>
            <a:bodyPr/>
            <a:lstStyle/>
            <a:p/>
          </p:txBody>
        </p:sp>
        <p:sp>
          <p:nvSpPr>
            <p:cNvPr id="65" name="rc65"/>
            <p:cNvSpPr/>
            <p:nvPr/>
          </p:nvSpPr>
          <p:spPr>
            <a:xfrm>
              <a:off x="3875979" y="3828610"/>
              <a:ext cx="200644" cy="53548"/>
            </a:xfrm>
            <a:prstGeom prst="rect">
              <a:avLst/>
            </a:prstGeom>
            <a:solidFill>
              <a:srgbClr val="1CABE2">
                <a:alpha val="100000"/>
              </a:srgbClr>
            </a:solidFill>
          </p:spPr>
          <p:txBody>
            <a:bodyPr/>
            <a:lstStyle/>
            <a:p/>
          </p:txBody>
        </p:sp>
        <p:sp>
          <p:nvSpPr>
            <p:cNvPr id="66" name="rc66"/>
            <p:cNvSpPr/>
            <p:nvPr/>
          </p:nvSpPr>
          <p:spPr>
            <a:xfrm>
              <a:off x="4098916" y="3839262"/>
              <a:ext cx="200644" cy="846125"/>
            </a:xfrm>
            <a:prstGeom prst="rect">
              <a:avLst/>
            </a:prstGeom>
            <a:solidFill>
              <a:srgbClr val="80BD41">
                <a:alpha val="100000"/>
              </a:srgbClr>
            </a:solidFill>
          </p:spPr>
          <p:txBody>
            <a:bodyPr/>
            <a:lstStyle/>
            <a:p/>
          </p:txBody>
        </p:sp>
        <p:sp>
          <p:nvSpPr>
            <p:cNvPr id="67" name="rc67"/>
            <p:cNvSpPr/>
            <p:nvPr/>
          </p:nvSpPr>
          <p:spPr>
            <a:xfrm>
              <a:off x="4098916" y="3765685"/>
              <a:ext cx="200644" cy="9197"/>
            </a:xfrm>
            <a:prstGeom prst="rect">
              <a:avLst/>
            </a:prstGeom>
            <a:solidFill>
              <a:srgbClr val="0058AB">
                <a:alpha val="100000"/>
              </a:srgbClr>
            </a:solidFill>
          </p:spPr>
          <p:txBody>
            <a:bodyPr/>
            <a:lstStyle/>
            <a:p/>
          </p:txBody>
        </p:sp>
        <p:sp>
          <p:nvSpPr>
            <p:cNvPr id="68" name="rc68"/>
            <p:cNvSpPr/>
            <p:nvPr/>
          </p:nvSpPr>
          <p:spPr>
            <a:xfrm>
              <a:off x="4098916" y="3774882"/>
              <a:ext cx="200644" cy="64379"/>
            </a:xfrm>
            <a:prstGeom prst="rect">
              <a:avLst/>
            </a:prstGeom>
            <a:solidFill>
              <a:srgbClr val="1CABE2">
                <a:alpha val="100000"/>
              </a:srgbClr>
            </a:solidFill>
          </p:spPr>
          <p:txBody>
            <a:bodyPr/>
            <a:lstStyle/>
            <a:p/>
          </p:txBody>
        </p:sp>
        <p:sp>
          <p:nvSpPr>
            <p:cNvPr id="69" name="rc69"/>
            <p:cNvSpPr/>
            <p:nvPr/>
          </p:nvSpPr>
          <p:spPr>
            <a:xfrm>
              <a:off x="4321854" y="3814792"/>
              <a:ext cx="200644" cy="870594"/>
            </a:xfrm>
            <a:prstGeom prst="rect">
              <a:avLst/>
            </a:prstGeom>
            <a:solidFill>
              <a:srgbClr val="80BD41">
                <a:alpha val="100000"/>
              </a:srgbClr>
            </a:solidFill>
          </p:spPr>
          <p:txBody>
            <a:bodyPr/>
            <a:lstStyle/>
            <a:p/>
          </p:txBody>
        </p:sp>
        <p:sp>
          <p:nvSpPr>
            <p:cNvPr id="70" name="rc70"/>
            <p:cNvSpPr/>
            <p:nvPr/>
          </p:nvSpPr>
          <p:spPr>
            <a:xfrm>
              <a:off x="4321854" y="3728689"/>
              <a:ext cx="200644" cy="9566"/>
            </a:xfrm>
            <a:prstGeom prst="rect">
              <a:avLst/>
            </a:prstGeom>
            <a:solidFill>
              <a:srgbClr val="0058AB">
                <a:alpha val="100000"/>
              </a:srgbClr>
            </a:solidFill>
          </p:spPr>
          <p:txBody>
            <a:bodyPr/>
            <a:lstStyle/>
            <a:p/>
          </p:txBody>
        </p:sp>
        <p:sp>
          <p:nvSpPr>
            <p:cNvPr id="71" name="rc71"/>
            <p:cNvSpPr/>
            <p:nvPr/>
          </p:nvSpPr>
          <p:spPr>
            <a:xfrm>
              <a:off x="4321854" y="3738256"/>
              <a:ext cx="200644" cy="76536"/>
            </a:xfrm>
            <a:prstGeom prst="rect">
              <a:avLst/>
            </a:prstGeom>
            <a:solidFill>
              <a:srgbClr val="1CABE2">
                <a:alpha val="100000"/>
              </a:srgbClr>
            </a:solidFill>
          </p:spPr>
          <p:txBody>
            <a:bodyPr/>
            <a:lstStyle/>
            <a:p/>
          </p:txBody>
        </p:sp>
        <p:sp>
          <p:nvSpPr>
            <p:cNvPr id="72" name="rc72"/>
            <p:cNvSpPr/>
            <p:nvPr/>
          </p:nvSpPr>
          <p:spPr>
            <a:xfrm>
              <a:off x="4544792" y="3728519"/>
              <a:ext cx="200644" cy="956868"/>
            </a:xfrm>
            <a:prstGeom prst="rect">
              <a:avLst/>
            </a:prstGeom>
            <a:solidFill>
              <a:srgbClr val="80BD41">
                <a:alpha val="100000"/>
              </a:srgbClr>
            </a:solidFill>
          </p:spPr>
          <p:txBody>
            <a:bodyPr/>
            <a:lstStyle/>
            <a:p/>
          </p:txBody>
        </p:sp>
        <p:sp>
          <p:nvSpPr>
            <p:cNvPr id="73" name="rc73"/>
            <p:cNvSpPr/>
            <p:nvPr/>
          </p:nvSpPr>
          <p:spPr>
            <a:xfrm>
              <a:off x="4544792" y="3698925"/>
              <a:ext cx="200644" cy="9864"/>
            </a:xfrm>
            <a:prstGeom prst="rect">
              <a:avLst/>
            </a:prstGeom>
            <a:solidFill>
              <a:srgbClr val="0058AB">
                <a:alpha val="100000"/>
              </a:srgbClr>
            </a:solidFill>
          </p:spPr>
          <p:txBody>
            <a:bodyPr/>
            <a:lstStyle/>
            <a:p/>
          </p:txBody>
        </p:sp>
        <p:sp>
          <p:nvSpPr>
            <p:cNvPr id="74" name="rc74"/>
            <p:cNvSpPr/>
            <p:nvPr/>
          </p:nvSpPr>
          <p:spPr>
            <a:xfrm>
              <a:off x="4544792" y="3708790"/>
              <a:ext cx="200644" cy="19728"/>
            </a:xfrm>
            <a:prstGeom prst="rect">
              <a:avLst/>
            </a:prstGeom>
            <a:solidFill>
              <a:srgbClr val="1CABE2">
                <a:alpha val="100000"/>
              </a:srgbClr>
            </a:solidFill>
          </p:spPr>
          <p:txBody>
            <a:bodyPr/>
            <a:lstStyle/>
            <a:p/>
          </p:txBody>
        </p:sp>
        <p:sp>
          <p:nvSpPr>
            <p:cNvPr id="75" name="rc75"/>
            <p:cNvSpPr/>
            <p:nvPr/>
          </p:nvSpPr>
          <p:spPr>
            <a:xfrm>
              <a:off x="4767730" y="3724564"/>
              <a:ext cx="200644" cy="960822"/>
            </a:xfrm>
            <a:prstGeom prst="rect">
              <a:avLst/>
            </a:prstGeom>
            <a:solidFill>
              <a:srgbClr val="80BD41">
                <a:alpha val="100000"/>
              </a:srgbClr>
            </a:solidFill>
          </p:spPr>
          <p:txBody>
            <a:bodyPr/>
            <a:lstStyle/>
            <a:p/>
          </p:txBody>
        </p:sp>
        <p:sp>
          <p:nvSpPr>
            <p:cNvPr id="76" name="rc76"/>
            <p:cNvSpPr/>
            <p:nvPr/>
          </p:nvSpPr>
          <p:spPr>
            <a:xfrm>
              <a:off x="4767730" y="3684530"/>
              <a:ext cx="200644" cy="30025"/>
            </a:xfrm>
            <a:prstGeom prst="rect">
              <a:avLst/>
            </a:prstGeom>
            <a:solidFill>
              <a:srgbClr val="0058AB">
                <a:alpha val="100000"/>
              </a:srgbClr>
            </a:solidFill>
          </p:spPr>
          <p:txBody>
            <a:bodyPr/>
            <a:lstStyle/>
            <a:p/>
          </p:txBody>
        </p:sp>
        <p:sp>
          <p:nvSpPr>
            <p:cNvPr id="77" name="rc77"/>
            <p:cNvSpPr/>
            <p:nvPr/>
          </p:nvSpPr>
          <p:spPr>
            <a:xfrm>
              <a:off x="4767730" y="3714556"/>
              <a:ext cx="200644" cy="10008"/>
            </a:xfrm>
            <a:prstGeom prst="rect">
              <a:avLst/>
            </a:prstGeom>
            <a:solidFill>
              <a:srgbClr val="1CABE2">
                <a:alpha val="100000"/>
              </a:srgbClr>
            </a:solidFill>
          </p:spPr>
          <p:txBody>
            <a:bodyPr/>
            <a:lstStyle/>
            <a:p/>
          </p:txBody>
        </p:sp>
        <p:sp>
          <p:nvSpPr>
            <p:cNvPr id="78" name="rc78"/>
            <p:cNvSpPr/>
            <p:nvPr/>
          </p:nvSpPr>
          <p:spPr>
            <a:xfrm>
              <a:off x="4990668" y="3731369"/>
              <a:ext cx="200644" cy="954017"/>
            </a:xfrm>
            <a:prstGeom prst="rect">
              <a:avLst/>
            </a:prstGeom>
            <a:solidFill>
              <a:srgbClr val="80BD41">
                <a:alpha val="100000"/>
              </a:srgbClr>
            </a:solidFill>
          </p:spPr>
          <p:txBody>
            <a:bodyPr/>
            <a:lstStyle/>
            <a:p/>
          </p:txBody>
        </p:sp>
        <p:sp>
          <p:nvSpPr>
            <p:cNvPr id="79" name="rc79"/>
            <p:cNvSpPr/>
            <p:nvPr/>
          </p:nvSpPr>
          <p:spPr>
            <a:xfrm>
              <a:off x="4990668" y="3648411"/>
              <a:ext cx="200644" cy="51848"/>
            </a:xfrm>
            <a:prstGeom prst="rect">
              <a:avLst/>
            </a:prstGeom>
            <a:solidFill>
              <a:srgbClr val="0058AB">
                <a:alpha val="100000"/>
              </a:srgbClr>
            </a:solidFill>
          </p:spPr>
          <p:txBody>
            <a:bodyPr/>
            <a:lstStyle/>
            <a:p/>
          </p:txBody>
        </p:sp>
        <p:sp>
          <p:nvSpPr>
            <p:cNvPr id="80" name="rc80"/>
            <p:cNvSpPr/>
            <p:nvPr/>
          </p:nvSpPr>
          <p:spPr>
            <a:xfrm>
              <a:off x="4990668" y="3700260"/>
              <a:ext cx="200644" cy="31109"/>
            </a:xfrm>
            <a:prstGeom prst="rect">
              <a:avLst/>
            </a:prstGeom>
            <a:solidFill>
              <a:srgbClr val="1CABE2">
                <a:alpha val="100000"/>
              </a:srgbClr>
            </a:solidFill>
          </p:spPr>
          <p:txBody>
            <a:bodyPr/>
            <a:lstStyle/>
            <a:p/>
          </p:txBody>
        </p:sp>
        <p:sp>
          <p:nvSpPr>
            <p:cNvPr id="81" name="rc81"/>
            <p:cNvSpPr/>
            <p:nvPr/>
          </p:nvSpPr>
          <p:spPr>
            <a:xfrm>
              <a:off x="5213606" y="3719878"/>
              <a:ext cx="200644" cy="965508"/>
            </a:xfrm>
            <a:prstGeom prst="rect">
              <a:avLst/>
            </a:prstGeom>
            <a:solidFill>
              <a:srgbClr val="80BD41">
                <a:alpha val="100000"/>
              </a:srgbClr>
            </a:solidFill>
          </p:spPr>
          <p:txBody>
            <a:bodyPr/>
            <a:lstStyle/>
            <a:p/>
          </p:txBody>
        </p:sp>
        <p:sp>
          <p:nvSpPr>
            <p:cNvPr id="82" name="rc82"/>
            <p:cNvSpPr/>
            <p:nvPr/>
          </p:nvSpPr>
          <p:spPr>
            <a:xfrm>
              <a:off x="5213606" y="3612599"/>
              <a:ext cx="200644" cy="75095"/>
            </a:xfrm>
            <a:prstGeom prst="rect">
              <a:avLst/>
            </a:prstGeom>
            <a:solidFill>
              <a:srgbClr val="0058AB">
                <a:alpha val="100000"/>
              </a:srgbClr>
            </a:solidFill>
          </p:spPr>
          <p:txBody>
            <a:bodyPr/>
            <a:lstStyle/>
            <a:p/>
          </p:txBody>
        </p:sp>
        <p:sp>
          <p:nvSpPr>
            <p:cNvPr id="83" name="rc83"/>
            <p:cNvSpPr/>
            <p:nvPr/>
          </p:nvSpPr>
          <p:spPr>
            <a:xfrm>
              <a:off x="5213606" y="3687694"/>
              <a:ext cx="200644" cy="32183"/>
            </a:xfrm>
            <a:prstGeom prst="rect">
              <a:avLst/>
            </a:prstGeom>
            <a:solidFill>
              <a:srgbClr val="1CABE2">
                <a:alpha val="100000"/>
              </a:srgbClr>
            </a:solidFill>
          </p:spPr>
          <p:txBody>
            <a:bodyPr/>
            <a:lstStyle/>
            <a:p/>
          </p:txBody>
        </p:sp>
        <p:sp>
          <p:nvSpPr>
            <p:cNvPr id="84" name="rc84"/>
            <p:cNvSpPr/>
            <p:nvPr/>
          </p:nvSpPr>
          <p:spPr>
            <a:xfrm>
              <a:off x="5436544" y="3706147"/>
              <a:ext cx="200644" cy="979239"/>
            </a:xfrm>
            <a:prstGeom prst="rect">
              <a:avLst/>
            </a:prstGeom>
            <a:solidFill>
              <a:srgbClr val="80BD41">
                <a:alpha val="100000"/>
              </a:srgbClr>
            </a:solidFill>
          </p:spPr>
          <p:txBody>
            <a:bodyPr/>
            <a:lstStyle/>
            <a:p/>
          </p:txBody>
        </p:sp>
        <p:sp>
          <p:nvSpPr>
            <p:cNvPr id="85" name="rc85"/>
            <p:cNvSpPr/>
            <p:nvPr/>
          </p:nvSpPr>
          <p:spPr>
            <a:xfrm>
              <a:off x="5436544" y="3585117"/>
              <a:ext cx="200644" cy="99024"/>
            </a:xfrm>
            <a:prstGeom prst="rect">
              <a:avLst/>
            </a:prstGeom>
            <a:solidFill>
              <a:srgbClr val="0058AB">
                <a:alpha val="100000"/>
              </a:srgbClr>
            </a:solidFill>
          </p:spPr>
          <p:txBody>
            <a:bodyPr/>
            <a:lstStyle/>
            <a:p/>
          </p:txBody>
        </p:sp>
        <p:sp>
          <p:nvSpPr>
            <p:cNvPr id="86" name="rc86"/>
            <p:cNvSpPr/>
            <p:nvPr/>
          </p:nvSpPr>
          <p:spPr>
            <a:xfrm>
              <a:off x="5436544" y="3684142"/>
              <a:ext cx="200644" cy="22005"/>
            </a:xfrm>
            <a:prstGeom prst="rect">
              <a:avLst/>
            </a:prstGeom>
            <a:solidFill>
              <a:srgbClr val="1CABE2">
                <a:alpha val="100000"/>
              </a:srgbClr>
            </a:solidFill>
          </p:spPr>
          <p:txBody>
            <a:bodyPr/>
            <a:lstStyle/>
            <a:p/>
          </p:txBody>
        </p:sp>
        <p:sp>
          <p:nvSpPr>
            <p:cNvPr id="87" name="rc87"/>
            <p:cNvSpPr/>
            <p:nvPr/>
          </p:nvSpPr>
          <p:spPr>
            <a:xfrm>
              <a:off x="5659482" y="3665295"/>
              <a:ext cx="200644" cy="1020091"/>
            </a:xfrm>
            <a:prstGeom prst="rect">
              <a:avLst/>
            </a:prstGeom>
            <a:solidFill>
              <a:srgbClr val="80BD41">
                <a:alpha val="100000"/>
              </a:srgbClr>
            </a:solidFill>
          </p:spPr>
          <p:txBody>
            <a:bodyPr/>
            <a:lstStyle/>
            <a:p/>
          </p:txBody>
        </p:sp>
        <p:sp>
          <p:nvSpPr>
            <p:cNvPr id="88" name="rc88"/>
            <p:cNvSpPr/>
            <p:nvPr/>
          </p:nvSpPr>
          <p:spPr>
            <a:xfrm>
              <a:off x="5659482" y="3564407"/>
              <a:ext cx="200644" cy="56049"/>
            </a:xfrm>
            <a:prstGeom prst="rect">
              <a:avLst/>
            </a:prstGeom>
            <a:solidFill>
              <a:srgbClr val="0058AB">
                <a:alpha val="100000"/>
              </a:srgbClr>
            </a:solidFill>
          </p:spPr>
          <p:txBody>
            <a:bodyPr/>
            <a:lstStyle/>
            <a:p/>
          </p:txBody>
        </p:sp>
        <p:sp>
          <p:nvSpPr>
            <p:cNvPr id="89" name="rc89"/>
            <p:cNvSpPr/>
            <p:nvPr/>
          </p:nvSpPr>
          <p:spPr>
            <a:xfrm>
              <a:off x="5659482" y="3620456"/>
              <a:ext cx="200644" cy="44839"/>
            </a:xfrm>
            <a:prstGeom prst="rect">
              <a:avLst/>
            </a:prstGeom>
            <a:solidFill>
              <a:srgbClr val="1CABE2">
                <a:alpha val="100000"/>
              </a:srgbClr>
            </a:solidFill>
          </p:spPr>
          <p:txBody>
            <a:bodyPr/>
            <a:lstStyle/>
            <a:p/>
          </p:txBody>
        </p:sp>
        <p:sp>
          <p:nvSpPr>
            <p:cNvPr id="90" name="rc90"/>
            <p:cNvSpPr/>
            <p:nvPr/>
          </p:nvSpPr>
          <p:spPr>
            <a:xfrm>
              <a:off x="5882419" y="3645950"/>
              <a:ext cx="200644" cy="1039436"/>
            </a:xfrm>
            <a:prstGeom prst="rect">
              <a:avLst/>
            </a:prstGeom>
            <a:solidFill>
              <a:srgbClr val="80BD41">
                <a:alpha val="100000"/>
              </a:srgbClr>
            </a:solidFill>
          </p:spPr>
          <p:txBody>
            <a:bodyPr/>
            <a:lstStyle/>
            <a:p/>
          </p:txBody>
        </p:sp>
        <p:sp>
          <p:nvSpPr>
            <p:cNvPr id="91" name="rc91"/>
            <p:cNvSpPr/>
            <p:nvPr/>
          </p:nvSpPr>
          <p:spPr>
            <a:xfrm>
              <a:off x="5882419" y="3543149"/>
              <a:ext cx="200644" cy="57111"/>
            </a:xfrm>
            <a:prstGeom prst="rect">
              <a:avLst/>
            </a:prstGeom>
            <a:solidFill>
              <a:srgbClr val="0058AB">
                <a:alpha val="100000"/>
              </a:srgbClr>
            </a:solidFill>
          </p:spPr>
          <p:txBody>
            <a:bodyPr/>
            <a:lstStyle/>
            <a:p/>
          </p:txBody>
        </p:sp>
        <p:sp>
          <p:nvSpPr>
            <p:cNvPr id="92" name="rc92"/>
            <p:cNvSpPr/>
            <p:nvPr/>
          </p:nvSpPr>
          <p:spPr>
            <a:xfrm>
              <a:off x="5882419" y="3600261"/>
              <a:ext cx="200644" cy="45689"/>
            </a:xfrm>
            <a:prstGeom prst="rect">
              <a:avLst/>
            </a:prstGeom>
            <a:solidFill>
              <a:srgbClr val="1CABE2">
                <a:alpha val="100000"/>
              </a:srgbClr>
            </a:solidFill>
          </p:spPr>
          <p:txBody>
            <a:bodyPr/>
            <a:lstStyle/>
            <a:p/>
          </p:txBody>
        </p:sp>
        <p:sp>
          <p:nvSpPr>
            <p:cNvPr id="93" name="rc93"/>
            <p:cNvSpPr/>
            <p:nvPr/>
          </p:nvSpPr>
          <p:spPr>
            <a:xfrm>
              <a:off x="6105357" y="3683854"/>
              <a:ext cx="200644" cy="1001532"/>
            </a:xfrm>
            <a:prstGeom prst="rect">
              <a:avLst/>
            </a:prstGeom>
            <a:solidFill>
              <a:srgbClr val="80BD41">
                <a:alpha val="100000"/>
              </a:srgbClr>
            </a:solidFill>
          </p:spPr>
          <p:txBody>
            <a:bodyPr/>
            <a:lstStyle/>
            <a:p/>
          </p:txBody>
        </p:sp>
        <p:sp>
          <p:nvSpPr>
            <p:cNvPr id="94" name="rc94"/>
            <p:cNvSpPr/>
            <p:nvPr/>
          </p:nvSpPr>
          <p:spPr>
            <a:xfrm>
              <a:off x="6105357" y="3520814"/>
              <a:ext cx="200644" cy="116457"/>
            </a:xfrm>
            <a:prstGeom prst="rect">
              <a:avLst/>
            </a:prstGeom>
            <a:solidFill>
              <a:srgbClr val="0058AB">
                <a:alpha val="100000"/>
              </a:srgbClr>
            </a:solidFill>
          </p:spPr>
          <p:txBody>
            <a:bodyPr/>
            <a:lstStyle/>
            <a:p/>
          </p:txBody>
        </p:sp>
        <p:sp>
          <p:nvSpPr>
            <p:cNvPr id="95" name="rc95"/>
            <p:cNvSpPr/>
            <p:nvPr/>
          </p:nvSpPr>
          <p:spPr>
            <a:xfrm>
              <a:off x="6105357" y="3637271"/>
              <a:ext cx="200644" cy="46582"/>
            </a:xfrm>
            <a:prstGeom prst="rect">
              <a:avLst/>
            </a:prstGeom>
            <a:solidFill>
              <a:srgbClr val="1CABE2">
                <a:alpha val="100000"/>
              </a:srgbClr>
            </a:solidFill>
          </p:spPr>
          <p:txBody>
            <a:bodyPr/>
            <a:lstStyle/>
            <a:p/>
          </p:txBody>
        </p:sp>
        <p:sp>
          <p:nvSpPr>
            <p:cNvPr id="96" name="rc96"/>
            <p:cNvSpPr/>
            <p:nvPr/>
          </p:nvSpPr>
          <p:spPr>
            <a:xfrm>
              <a:off x="6328295" y="3651828"/>
              <a:ext cx="200644" cy="1033558"/>
            </a:xfrm>
            <a:prstGeom prst="rect">
              <a:avLst/>
            </a:prstGeom>
            <a:solidFill>
              <a:srgbClr val="80BD41">
                <a:alpha val="100000"/>
              </a:srgbClr>
            </a:solidFill>
          </p:spPr>
          <p:txBody>
            <a:bodyPr/>
            <a:lstStyle/>
            <a:p/>
          </p:txBody>
        </p:sp>
        <p:sp>
          <p:nvSpPr>
            <p:cNvPr id="97" name="rc97"/>
            <p:cNvSpPr/>
            <p:nvPr/>
          </p:nvSpPr>
          <p:spPr>
            <a:xfrm>
              <a:off x="6328295" y="3497388"/>
              <a:ext cx="200644" cy="106919"/>
            </a:xfrm>
            <a:prstGeom prst="rect">
              <a:avLst/>
            </a:prstGeom>
            <a:solidFill>
              <a:srgbClr val="0058AB">
                <a:alpha val="100000"/>
              </a:srgbClr>
            </a:solidFill>
          </p:spPr>
          <p:txBody>
            <a:bodyPr/>
            <a:lstStyle/>
            <a:p/>
          </p:txBody>
        </p:sp>
        <p:sp>
          <p:nvSpPr>
            <p:cNvPr id="98" name="rc98"/>
            <p:cNvSpPr/>
            <p:nvPr/>
          </p:nvSpPr>
          <p:spPr>
            <a:xfrm>
              <a:off x="6328295" y="3604308"/>
              <a:ext cx="200644" cy="47520"/>
            </a:xfrm>
            <a:prstGeom prst="rect">
              <a:avLst/>
            </a:prstGeom>
            <a:solidFill>
              <a:srgbClr val="1CABE2">
                <a:alpha val="100000"/>
              </a:srgbClr>
            </a:solidFill>
          </p:spPr>
          <p:txBody>
            <a:bodyPr/>
            <a:lstStyle/>
            <a:p/>
          </p:txBody>
        </p:sp>
        <p:sp>
          <p:nvSpPr>
            <p:cNvPr id="99" name="rc99"/>
            <p:cNvSpPr/>
            <p:nvPr/>
          </p:nvSpPr>
          <p:spPr>
            <a:xfrm>
              <a:off x="6551233" y="3681179"/>
              <a:ext cx="200644" cy="1004207"/>
            </a:xfrm>
            <a:prstGeom prst="rect">
              <a:avLst/>
            </a:prstGeom>
            <a:solidFill>
              <a:srgbClr val="80BD41">
                <a:alpha val="100000"/>
              </a:srgbClr>
            </a:solidFill>
          </p:spPr>
          <p:txBody>
            <a:bodyPr/>
            <a:lstStyle/>
            <a:p/>
          </p:txBody>
        </p:sp>
        <p:sp>
          <p:nvSpPr>
            <p:cNvPr id="100" name="rc100"/>
            <p:cNvSpPr/>
            <p:nvPr/>
          </p:nvSpPr>
          <p:spPr>
            <a:xfrm>
              <a:off x="6551233" y="3475498"/>
              <a:ext cx="200644" cy="157285"/>
            </a:xfrm>
            <a:prstGeom prst="rect">
              <a:avLst/>
            </a:prstGeom>
            <a:solidFill>
              <a:srgbClr val="0058AB">
                <a:alpha val="100000"/>
              </a:srgbClr>
            </a:solidFill>
          </p:spPr>
          <p:txBody>
            <a:bodyPr/>
            <a:lstStyle/>
            <a:p/>
          </p:txBody>
        </p:sp>
        <p:sp>
          <p:nvSpPr>
            <p:cNvPr id="101" name="rc101"/>
            <p:cNvSpPr/>
            <p:nvPr/>
          </p:nvSpPr>
          <p:spPr>
            <a:xfrm>
              <a:off x="6551233" y="3632784"/>
              <a:ext cx="200644" cy="48395"/>
            </a:xfrm>
            <a:prstGeom prst="rect">
              <a:avLst/>
            </a:prstGeom>
            <a:solidFill>
              <a:srgbClr val="1CABE2">
                <a:alpha val="100000"/>
              </a:srgbClr>
            </a:solidFill>
          </p:spPr>
          <p:txBody>
            <a:bodyPr/>
            <a:lstStyle/>
            <a:p/>
          </p:txBody>
        </p:sp>
        <p:sp>
          <p:nvSpPr>
            <p:cNvPr id="102" name="rc102"/>
            <p:cNvSpPr/>
            <p:nvPr/>
          </p:nvSpPr>
          <p:spPr>
            <a:xfrm>
              <a:off x="6774171" y="3663619"/>
              <a:ext cx="200644" cy="1021767"/>
            </a:xfrm>
            <a:prstGeom prst="rect">
              <a:avLst/>
            </a:prstGeom>
            <a:solidFill>
              <a:srgbClr val="80BD41">
                <a:alpha val="100000"/>
              </a:srgbClr>
            </a:solidFill>
          </p:spPr>
          <p:txBody>
            <a:bodyPr/>
            <a:lstStyle/>
            <a:p/>
          </p:txBody>
        </p:sp>
        <p:sp>
          <p:nvSpPr>
            <p:cNvPr id="103" name="rc103"/>
            <p:cNvSpPr/>
            <p:nvPr/>
          </p:nvSpPr>
          <p:spPr>
            <a:xfrm>
              <a:off x="6774171" y="3454342"/>
              <a:ext cx="200644" cy="160035"/>
            </a:xfrm>
            <a:prstGeom prst="rect">
              <a:avLst/>
            </a:prstGeom>
            <a:solidFill>
              <a:srgbClr val="0058AB">
                <a:alpha val="100000"/>
              </a:srgbClr>
            </a:solidFill>
          </p:spPr>
          <p:txBody>
            <a:bodyPr/>
            <a:lstStyle/>
            <a:p/>
          </p:txBody>
        </p:sp>
        <p:sp>
          <p:nvSpPr>
            <p:cNvPr id="104" name="rc104"/>
            <p:cNvSpPr/>
            <p:nvPr/>
          </p:nvSpPr>
          <p:spPr>
            <a:xfrm>
              <a:off x="6774171" y="3614378"/>
              <a:ext cx="200644" cy="49241"/>
            </a:xfrm>
            <a:prstGeom prst="rect">
              <a:avLst/>
            </a:prstGeom>
            <a:solidFill>
              <a:srgbClr val="1CABE2">
                <a:alpha val="100000"/>
              </a:srgbClr>
            </a:solidFill>
          </p:spPr>
          <p:txBody>
            <a:bodyPr/>
            <a:lstStyle/>
            <a:p/>
          </p:txBody>
        </p:sp>
        <p:sp>
          <p:nvSpPr>
            <p:cNvPr id="105" name="rc105"/>
            <p:cNvSpPr/>
            <p:nvPr/>
          </p:nvSpPr>
          <p:spPr>
            <a:xfrm>
              <a:off x="6997109" y="3648829"/>
              <a:ext cx="200644" cy="1036557"/>
            </a:xfrm>
            <a:prstGeom prst="rect">
              <a:avLst/>
            </a:prstGeom>
            <a:solidFill>
              <a:srgbClr val="80BD41">
                <a:alpha val="100000"/>
              </a:srgbClr>
            </a:solidFill>
          </p:spPr>
          <p:txBody>
            <a:bodyPr/>
            <a:lstStyle/>
            <a:p/>
          </p:txBody>
        </p:sp>
        <p:sp>
          <p:nvSpPr>
            <p:cNvPr id="106" name="rc106"/>
            <p:cNvSpPr/>
            <p:nvPr/>
          </p:nvSpPr>
          <p:spPr>
            <a:xfrm>
              <a:off x="6997109" y="3436523"/>
              <a:ext cx="200644" cy="162352"/>
            </a:xfrm>
            <a:prstGeom prst="rect">
              <a:avLst/>
            </a:prstGeom>
            <a:solidFill>
              <a:srgbClr val="0058AB">
                <a:alpha val="100000"/>
              </a:srgbClr>
            </a:solidFill>
          </p:spPr>
          <p:txBody>
            <a:bodyPr/>
            <a:lstStyle/>
            <a:p/>
          </p:txBody>
        </p:sp>
        <p:sp>
          <p:nvSpPr>
            <p:cNvPr id="107" name="rc107"/>
            <p:cNvSpPr/>
            <p:nvPr/>
          </p:nvSpPr>
          <p:spPr>
            <a:xfrm>
              <a:off x="6997109" y="3598875"/>
              <a:ext cx="200644" cy="49954"/>
            </a:xfrm>
            <a:prstGeom prst="rect">
              <a:avLst/>
            </a:prstGeom>
            <a:solidFill>
              <a:srgbClr val="1CABE2">
                <a:alpha val="100000"/>
              </a:srgbClr>
            </a:solidFill>
          </p:spPr>
          <p:txBody>
            <a:bodyPr/>
            <a:lstStyle/>
            <a:p/>
          </p:txBody>
        </p:sp>
        <p:sp>
          <p:nvSpPr>
            <p:cNvPr id="108" name="rc108"/>
            <p:cNvSpPr/>
            <p:nvPr/>
          </p:nvSpPr>
          <p:spPr>
            <a:xfrm>
              <a:off x="7220047" y="3415094"/>
              <a:ext cx="200644" cy="114254"/>
            </a:xfrm>
            <a:prstGeom prst="rect">
              <a:avLst/>
            </a:prstGeom>
            <a:solidFill>
              <a:srgbClr val="F26A21">
                <a:alpha val="100000"/>
              </a:srgbClr>
            </a:solidFill>
          </p:spPr>
          <p:txBody>
            <a:bodyPr/>
            <a:lstStyle/>
            <a:p/>
          </p:txBody>
        </p:sp>
        <p:sp>
          <p:nvSpPr>
            <p:cNvPr id="109" name="rc109"/>
            <p:cNvSpPr/>
            <p:nvPr/>
          </p:nvSpPr>
          <p:spPr>
            <a:xfrm>
              <a:off x="7220047" y="3529349"/>
              <a:ext cx="200644" cy="1156037"/>
            </a:xfrm>
            <a:prstGeom prst="rect">
              <a:avLst/>
            </a:prstGeom>
            <a:solidFill>
              <a:srgbClr val="FFC20E">
                <a:alpha val="100000"/>
              </a:srgbClr>
            </a:solidFill>
          </p:spPr>
          <p:txBody>
            <a:bodyPr/>
            <a:lstStyle/>
            <a:p/>
          </p:txBody>
        </p:sp>
        <p:sp>
          <p:nvSpPr>
            <p:cNvPr id="110" name="rc110"/>
            <p:cNvSpPr/>
            <p:nvPr/>
          </p:nvSpPr>
          <p:spPr>
            <a:xfrm>
              <a:off x="7442985" y="3396414"/>
              <a:ext cx="200644" cy="80406"/>
            </a:xfrm>
            <a:prstGeom prst="rect">
              <a:avLst/>
            </a:prstGeom>
            <a:solidFill>
              <a:srgbClr val="F26A21">
                <a:alpha val="100000"/>
              </a:srgbClr>
            </a:solidFill>
          </p:spPr>
          <p:txBody>
            <a:bodyPr/>
            <a:lstStyle/>
            <a:p/>
          </p:txBody>
        </p:sp>
        <p:sp>
          <p:nvSpPr>
            <p:cNvPr id="111" name="rc111"/>
            <p:cNvSpPr/>
            <p:nvPr/>
          </p:nvSpPr>
          <p:spPr>
            <a:xfrm>
              <a:off x="7442985" y="3476820"/>
              <a:ext cx="200644" cy="1208566"/>
            </a:xfrm>
            <a:prstGeom prst="rect">
              <a:avLst/>
            </a:prstGeom>
            <a:solidFill>
              <a:srgbClr val="FFC20E">
                <a:alpha val="100000"/>
              </a:srgbClr>
            </a:solidFill>
          </p:spPr>
          <p:txBody>
            <a:bodyPr/>
            <a:lstStyle/>
            <a:p/>
          </p:txBody>
        </p:sp>
        <p:sp>
          <p:nvSpPr>
            <p:cNvPr id="112" name="rc112"/>
            <p:cNvSpPr/>
            <p:nvPr/>
          </p:nvSpPr>
          <p:spPr>
            <a:xfrm>
              <a:off x="7665922" y="3377882"/>
              <a:ext cx="200644" cy="56585"/>
            </a:xfrm>
            <a:prstGeom prst="rect">
              <a:avLst/>
            </a:prstGeom>
            <a:solidFill>
              <a:srgbClr val="F26A21">
                <a:alpha val="100000"/>
              </a:srgbClr>
            </a:solidFill>
          </p:spPr>
          <p:txBody>
            <a:bodyPr/>
            <a:lstStyle/>
            <a:p/>
          </p:txBody>
        </p:sp>
        <p:sp>
          <p:nvSpPr>
            <p:cNvPr id="113" name="rc113"/>
            <p:cNvSpPr/>
            <p:nvPr/>
          </p:nvSpPr>
          <p:spPr>
            <a:xfrm>
              <a:off x="7665922" y="3434468"/>
              <a:ext cx="200644" cy="1250919"/>
            </a:xfrm>
            <a:prstGeom prst="rect">
              <a:avLst/>
            </a:prstGeom>
            <a:solidFill>
              <a:srgbClr val="FFC20E">
                <a:alpha val="100000"/>
              </a:srgbClr>
            </a:solidFill>
          </p:spPr>
          <p:txBody>
            <a:bodyPr/>
            <a:lstStyle/>
            <a:p/>
          </p:txBody>
        </p:sp>
        <p:sp>
          <p:nvSpPr>
            <p:cNvPr id="114" name="rc114"/>
            <p:cNvSpPr/>
            <p:nvPr/>
          </p:nvSpPr>
          <p:spPr>
            <a:xfrm>
              <a:off x="7888860" y="3357179"/>
              <a:ext cx="200644" cy="39821"/>
            </a:xfrm>
            <a:prstGeom prst="rect">
              <a:avLst/>
            </a:prstGeom>
            <a:solidFill>
              <a:srgbClr val="F26A21">
                <a:alpha val="100000"/>
              </a:srgbClr>
            </a:solidFill>
          </p:spPr>
          <p:txBody>
            <a:bodyPr/>
            <a:lstStyle/>
            <a:p/>
          </p:txBody>
        </p:sp>
        <p:sp>
          <p:nvSpPr>
            <p:cNvPr id="115" name="rc115"/>
            <p:cNvSpPr/>
            <p:nvPr/>
          </p:nvSpPr>
          <p:spPr>
            <a:xfrm>
              <a:off x="7888860" y="3397001"/>
              <a:ext cx="200644" cy="1288386"/>
            </a:xfrm>
            <a:prstGeom prst="rect">
              <a:avLst/>
            </a:prstGeom>
            <a:solidFill>
              <a:srgbClr val="FFC20E">
                <a:alpha val="100000"/>
              </a:srgbClr>
            </a:solidFill>
          </p:spPr>
          <p:txBody>
            <a:bodyPr/>
            <a:lstStyle/>
            <a:p/>
          </p:txBody>
        </p:sp>
        <p:sp>
          <p:nvSpPr>
            <p:cNvPr id="116" name="rc116"/>
            <p:cNvSpPr/>
            <p:nvPr/>
          </p:nvSpPr>
          <p:spPr>
            <a:xfrm>
              <a:off x="8111798" y="3336986"/>
              <a:ext cx="200644" cy="28024"/>
            </a:xfrm>
            <a:prstGeom prst="rect">
              <a:avLst/>
            </a:prstGeom>
            <a:solidFill>
              <a:srgbClr val="F26A21">
                <a:alpha val="100000"/>
              </a:srgbClr>
            </a:solidFill>
          </p:spPr>
          <p:txBody>
            <a:bodyPr/>
            <a:lstStyle/>
            <a:p/>
          </p:txBody>
        </p:sp>
        <p:sp>
          <p:nvSpPr>
            <p:cNvPr id="117" name="rc117"/>
            <p:cNvSpPr/>
            <p:nvPr/>
          </p:nvSpPr>
          <p:spPr>
            <a:xfrm>
              <a:off x="8111798" y="3365010"/>
              <a:ext cx="200644" cy="1320376"/>
            </a:xfrm>
            <a:prstGeom prst="rect">
              <a:avLst/>
            </a:prstGeom>
            <a:solidFill>
              <a:srgbClr val="FFC20E">
                <a:alpha val="100000"/>
              </a:srgbClr>
            </a:solidFill>
          </p:spPr>
          <p:txBody>
            <a:bodyPr/>
            <a:lstStyle/>
            <a:p/>
          </p:txBody>
        </p:sp>
        <p:sp>
          <p:nvSpPr>
            <p:cNvPr id="118" name="pl118"/>
            <p:cNvSpPr/>
            <p:nvPr/>
          </p:nvSpPr>
          <p:spPr>
            <a:xfrm>
              <a:off x="1523984" y="2071041"/>
              <a:ext cx="5573446" cy="316890"/>
            </a:xfrm>
            <a:custGeom>
              <a:avLst/>
              <a:pathLst>
                <a:path w="5573446" h="316890">
                  <a:moveTo>
                    <a:pt x="0" y="184852"/>
                  </a:moveTo>
                  <a:lnTo>
                    <a:pt x="222937" y="105630"/>
                  </a:lnTo>
                  <a:lnTo>
                    <a:pt x="445875" y="105630"/>
                  </a:lnTo>
                  <a:lnTo>
                    <a:pt x="668813" y="0"/>
                  </a:lnTo>
                  <a:lnTo>
                    <a:pt x="891751" y="0"/>
                  </a:lnTo>
                  <a:lnTo>
                    <a:pt x="1114689" y="105630"/>
                  </a:lnTo>
                  <a:lnTo>
                    <a:pt x="1337627" y="132037"/>
                  </a:lnTo>
                  <a:lnTo>
                    <a:pt x="1560565" y="264075"/>
                  </a:lnTo>
                  <a:lnTo>
                    <a:pt x="1783502" y="290482"/>
                  </a:lnTo>
                  <a:lnTo>
                    <a:pt x="2006440" y="237667"/>
                  </a:lnTo>
                  <a:lnTo>
                    <a:pt x="2229378" y="26407"/>
                  </a:lnTo>
                  <a:lnTo>
                    <a:pt x="2452316" y="79222"/>
                  </a:lnTo>
                  <a:lnTo>
                    <a:pt x="2675254" y="0"/>
                  </a:lnTo>
                  <a:lnTo>
                    <a:pt x="2898192" y="0"/>
                  </a:lnTo>
                  <a:lnTo>
                    <a:pt x="3121130" y="0"/>
                  </a:lnTo>
                  <a:lnTo>
                    <a:pt x="3344068" y="52815"/>
                  </a:lnTo>
                  <a:lnTo>
                    <a:pt x="3567005" y="105630"/>
                  </a:lnTo>
                  <a:lnTo>
                    <a:pt x="3789943" y="158445"/>
                  </a:lnTo>
                  <a:lnTo>
                    <a:pt x="4012881" y="211260"/>
                  </a:lnTo>
                  <a:lnTo>
                    <a:pt x="4235819" y="105630"/>
                  </a:lnTo>
                  <a:lnTo>
                    <a:pt x="4458757" y="105630"/>
                  </a:lnTo>
                  <a:lnTo>
                    <a:pt x="4681695" y="237667"/>
                  </a:lnTo>
                  <a:lnTo>
                    <a:pt x="4904633" y="211260"/>
                  </a:lnTo>
                  <a:lnTo>
                    <a:pt x="5127571" y="316890"/>
                  </a:lnTo>
                  <a:lnTo>
                    <a:pt x="5350508" y="316890"/>
                  </a:lnTo>
                  <a:lnTo>
                    <a:pt x="5573446" y="316890"/>
                  </a:lnTo>
                </a:path>
              </a:pathLst>
            </a:custGeom>
            <a:ln w="27101" cap="flat">
              <a:solidFill>
                <a:srgbClr val="0058AB">
                  <a:alpha val="100000"/>
                </a:srgbClr>
              </a:solidFill>
              <a:prstDash val="solid"/>
              <a:round/>
            </a:ln>
          </p:spPr>
          <p:txBody>
            <a:bodyPr/>
            <a:lstStyle/>
            <a:p/>
          </p:txBody>
        </p:sp>
        <p:sp>
          <p:nvSpPr>
            <p:cNvPr id="119" name="pl119"/>
            <p:cNvSpPr/>
            <p:nvPr/>
          </p:nvSpPr>
          <p:spPr>
            <a:xfrm>
              <a:off x="1523984" y="2123856"/>
              <a:ext cx="5573446" cy="475335"/>
            </a:xfrm>
            <a:custGeom>
              <a:avLst/>
              <a:pathLst>
                <a:path w="5573446" h="475335">
                  <a:moveTo>
                    <a:pt x="0" y="475335"/>
                  </a:moveTo>
                  <a:lnTo>
                    <a:pt x="222937" y="264075"/>
                  </a:lnTo>
                  <a:lnTo>
                    <a:pt x="445875" y="211260"/>
                  </a:lnTo>
                  <a:lnTo>
                    <a:pt x="668813" y="52815"/>
                  </a:lnTo>
                  <a:lnTo>
                    <a:pt x="891751" y="52815"/>
                  </a:lnTo>
                  <a:lnTo>
                    <a:pt x="1114689" y="184852"/>
                  </a:lnTo>
                  <a:lnTo>
                    <a:pt x="1337627" y="184852"/>
                  </a:lnTo>
                  <a:lnTo>
                    <a:pt x="1560565" y="369705"/>
                  </a:lnTo>
                  <a:lnTo>
                    <a:pt x="1783502" y="290482"/>
                  </a:lnTo>
                  <a:lnTo>
                    <a:pt x="2006440" y="316890"/>
                  </a:lnTo>
                  <a:lnTo>
                    <a:pt x="2229378" y="158445"/>
                  </a:lnTo>
                  <a:lnTo>
                    <a:pt x="2452316" y="184852"/>
                  </a:lnTo>
                  <a:lnTo>
                    <a:pt x="2675254" y="132037"/>
                  </a:lnTo>
                  <a:lnTo>
                    <a:pt x="2898192" y="158445"/>
                  </a:lnTo>
                  <a:lnTo>
                    <a:pt x="3121130" y="0"/>
                  </a:lnTo>
                  <a:lnTo>
                    <a:pt x="3344068" y="26407"/>
                  </a:lnTo>
                  <a:lnTo>
                    <a:pt x="3567005" y="132037"/>
                  </a:lnTo>
                  <a:lnTo>
                    <a:pt x="3789943" y="184852"/>
                  </a:lnTo>
                  <a:lnTo>
                    <a:pt x="4012881" y="211260"/>
                  </a:lnTo>
                  <a:lnTo>
                    <a:pt x="4235819" y="158445"/>
                  </a:lnTo>
                  <a:lnTo>
                    <a:pt x="4458757" y="158445"/>
                  </a:lnTo>
                  <a:lnTo>
                    <a:pt x="4681695" y="290482"/>
                  </a:lnTo>
                  <a:lnTo>
                    <a:pt x="4904633" y="264075"/>
                  </a:lnTo>
                  <a:lnTo>
                    <a:pt x="5127571" y="369705"/>
                  </a:lnTo>
                  <a:lnTo>
                    <a:pt x="5350508" y="369705"/>
                  </a:lnTo>
                  <a:lnTo>
                    <a:pt x="5573446" y="369705"/>
                  </a:lnTo>
                </a:path>
              </a:pathLst>
            </a:custGeom>
            <a:ln w="27101" cap="flat">
              <a:solidFill>
                <a:srgbClr val="80BD41">
                  <a:alpha val="100000"/>
                </a:srgbClr>
              </a:solidFill>
              <a:prstDash val="solid"/>
              <a:round/>
            </a:ln>
          </p:spPr>
          <p:txBody>
            <a:bodyPr/>
            <a:lstStyle/>
            <a:p/>
          </p:txBody>
        </p:sp>
        <p:sp>
          <p:nvSpPr>
            <p:cNvPr id="120" name="tx120"/>
            <p:cNvSpPr/>
            <p:nvPr/>
          </p:nvSpPr>
          <p:spPr>
            <a:xfrm>
              <a:off x="1455656"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2570345"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3685034"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4799724"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5691475"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5" name="tx125"/>
            <p:cNvSpPr/>
            <p:nvPr/>
          </p:nvSpPr>
          <p:spPr>
            <a:xfrm>
              <a:off x="591441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6137351"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7" name="tx127"/>
            <p:cNvSpPr/>
            <p:nvPr/>
          </p:nvSpPr>
          <p:spPr>
            <a:xfrm>
              <a:off x="6360289"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8" name="tx128"/>
            <p:cNvSpPr/>
            <p:nvPr/>
          </p:nvSpPr>
          <p:spPr>
            <a:xfrm>
              <a:off x="6583227"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9" name="tx129"/>
            <p:cNvSpPr/>
            <p:nvPr/>
          </p:nvSpPr>
          <p:spPr>
            <a:xfrm>
              <a:off x="6806165"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30" name="tx130"/>
            <p:cNvSpPr/>
            <p:nvPr/>
          </p:nvSpPr>
          <p:spPr>
            <a:xfrm>
              <a:off x="7029103"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31" name="tx131"/>
            <p:cNvSpPr/>
            <p:nvPr/>
          </p:nvSpPr>
          <p:spPr>
            <a:xfrm>
              <a:off x="1455656"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2" name="tx132"/>
            <p:cNvSpPr/>
            <p:nvPr/>
          </p:nvSpPr>
          <p:spPr>
            <a:xfrm>
              <a:off x="2570345"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3" name="tx133"/>
            <p:cNvSpPr/>
            <p:nvPr/>
          </p:nvSpPr>
          <p:spPr>
            <a:xfrm>
              <a:off x="3685034"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4" name="tx134"/>
            <p:cNvSpPr/>
            <p:nvPr/>
          </p:nvSpPr>
          <p:spPr>
            <a:xfrm>
              <a:off x="4799724"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5" name="tx135"/>
            <p:cNvSpPr/>
            <p:nvPr/>
          </p:nvSpPr>
          <p:spPr>
            <a:xfrm>
              <a:off x="5691475"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6" name="tx136"/>
            <p:cNvSpPr/>
            <p:nvPr/>
          </p:nvSpPr>
          <p:spPr>
            <a:xfrm>
              <a:off x="5914413"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7" name="tx137"/>
            <p:cNvSpPr/>
            <p:nvPr/>
          </p:nvSpPr>
          <p:spPr>
            <a:xfrm>
              <a:off x="6137351"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8" name="tx138"/>
            <p:cNvSpPr/>
            <p:nvPr/>
          </p:nvSpPr>
          <p:spPr>
            <a:xfrm>
              <a:off x="6360289"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9" name="tx139"/>
            <p:cNvSpPr/>
            <p:nvPr/>
          </p:nvSpPr>
          <p:spPr>
            <a:xfrm>
              <a:off x="6583227"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40" name="tx140"/>
            <p:cNvSpPr/>
            <p:nvPr/>
          </p:nvSpPr>
          <p:spPr>
            <a:xfrm>
              <a:off x="6806165"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41" name="tx141"/>
            <p:cNvSpPr/>
            <p:nvPr/>
          </p:nvSpPr>
          <p:spPr>
            <a:xfrm>
              <a:off x="7029103"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42" name="tx142"/>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508103" y="409893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4" name="tx144"/>
            <p:cNvSpPr/>
            <p:nvPr/>
          </p:nvSpPr>
          <p:spPr>
            <a:xfrm>
              <a:off x="508103" y="356990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5" name="tx145"/>
            <p:cNvSpPr/>
            <p:nvPr/>
          </p:nvSpPr>
          <p:spPr>
            <a:xfrm>
              <a:off x="508103" y="304088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146" name="tx146"/>
            <p:cNvSpPr/>
            <p:nvPr/>
          </p:nvSpPr>
          <p:spPr>
            <a:xfrm>
              <a:off x="508103" y="251185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147" name="tx147"/>
            <p:cNvSpPr/>
            <p:nvPr/>
          </p:nvSpPr>
          <p:spPr>
            <a:xfrm>
              <a:off x="508103" y="198283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5,000,000</a:t>
              </a:r>
            </a:p>
          </p:txBody>
        </p:sp>
        <p:sp>
          <p:nvSpPr>
            <p:cNvPr id="148" name="tx148"/>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9" name="tx149"/>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50" name="tx150"/>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1" name="tx151"/>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2" name="tx152"/>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3" name="tx153"/>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4" name="tx154"/>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5" name="tx155"/>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6" name="tx156"/>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7" name="tx157"/>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9" name="tx159"/>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60" name="tx160"/>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1" name="tx161"/>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2" name="tx162"/>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3" name="tx163"/>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4" name="tx164"/>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5" name="tx165"/>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6" name="tx166"/>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7" name="tx167"/>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8" name="tx168"/>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9" name="rc169"/>
            <p:cNvSpPr/>
            <p:nvPr/>
          </p:nvSpPr>
          <p:spPr>
            <a:xfrm>
              <a:off x="1763486" y="5522891"/>
              <a:ext cx="201456" cy="201456"/>
            </a:xfrm>
            <a:prstGeom prst="rect">
              <a:avLst/>
            </a:prstGeom>
            <a:solidFill>
              <a:srgbClr val="80BD41">
                <a:alpha val="100000"/>
              </a:srgbClr>
            </a:solidFill>
          </p:spPr>
          <p:txBody>
            <a:bodyPr/>
            <a:lstStyle/>
            <a:p/>
          </p:txBody>
        </p:sp>
        <p:sp>
          <p:nvSpPr>
            <p:cNvPr id="170" name="rc170"/>
            <p:cNvSpPr/>
            <p:nvPr/>
          </p:nvSpPr>
          <p:spPr>
            <a:xfrm>
              <a:off x="2665435" y="5522891"/>
              <a:ext cx="201456" cy="201456"/>
            </a:xfrm>
            <a:prstGeom prst="rect">
              <a:avLst/>
            </a:prstGeom>
            <a:solidFill>
              <a:srgbClr val="1CABE2">
                <a:alpha val="100000"/>
              </a:srgbClr>
            </a:solidFill>
          </p:spPr>
          <p:txBody>
            <a:bodyPr/>
            <a:lstStyle/>
            <a:p/>
          </p:txBody>
        </p:sp>
        <p:sp>
          <p:nvSpPr>
            <p:cNvPr id="171" name="rc171"/>
            <p:cNvSpPr/>
            <p:nvPr/>
          </p:nvSpPr>
          <p:spPr>
            <a:xfrm>
              <a:off x="3738259" y="5522891"/>
              <a:ext cx="201456" cy="201456"/>
            </a:xfrm>
            <a:prstGeom prst="rect">
              <a:avLst/>
            </a:prstGeom>
            <a:solidFill>
              <a:srgbClr val="0058AB">
                <a:alpha val="100000"/>
              </a:srgbClr>
            </a:solidFill>
          </p:spPr>
          <p:txBody>
            <a:bodyPr/>
            <a:lstStyle/>
            <a:p/>
          </p:txBody>
        </p:sp>
        <p:sp>
          <p:nvSpPr>
            <p:cNvPr id="172" name="rc172"/>
            <p:cNvSpPr/>
            <p:nvPr/>
          </p:nvSpPr>
          <p:spPr>
            <a:xfrm>
              <a:off x="4733592" y="5522891"/>
              <a:ext cx="201456" cy="201456"/>
            </a:xfrm>
            <a:prstGeom prst="rect">
              <a:avLst/>
            </a:prstGeom>
            <a:solidFill>
              <a:srgbClr val="FFC20E">
                <a:alpha val="100000"/>
              </a:srgbClr>
            </a:solidFill>
          </p:spPr>
          <p:txBody>
            <a:bodyPr/>
            <a:lstStyle/>
            <a:p/>
          </p:txBody>
        </p:sp>
        <p:sp>
          <p:nvSpPr>
            <p:cNvPr id="173" name="rc173"/>
            <p:cNvSpPr/>
            <p:nvPr/>
          </p:nvSpPr>
          <p:spPr>
            <a:xfrm>
              <a:off x="6637725" y="5522891"/>
              <a:ext cx="201455" cy="201456"/>
            </a:xfrm>
            <a:prstGeom prst="rect">
              <a:avLst/>
            </a:prstGeom>
            <a:solidFill>
              <a:srgbClr val="F26A21">
                <a:alpha val="100000"/>
              </a:srgbClr>
            </a:solidFill>
          </p:spPr>
          <p:txBody>
            <a:bodyPr/>
            <a:lstStyle/>
            <a:p/>
          </p:txBody>
        </p:sp>
        <p:sp>
          <p:nvSpPr>
            <p:cNvPr id="174" name="tx174"/>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5" name="tx175"/>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6" name="tx176"/>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7" name="tx177"/>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8" name="tx178"/>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9" name="pl179"/>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80" name="pl180"/>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1" name="tx181"/>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2" name="tx182"/>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3" name="tx183"/>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4" name="tx184"/>
            <p:cNvSpPr/>
            <p:nvPr/>
          </p:nvSpPr>
          <p:spPr>
            <a:xfrm>
              <a:off x="1079223" y="1513317"/>
              <a:ext cx="436175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Tanzania</a:t>
              </a:r>
            </a:p>
          </p:txBody>
        </p:sp>
        <p:sp>
          <p:nvSpPr>
            <p:cNvPr id="185" name="tx185"/>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6" name="tx186"/>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7" name="tx187"/>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Tanzania is projected to have a  large increase (&gt;=50,000) in the number of surviving infants by 2030. Maintaining current coverage requires vaccinating an increasing number of children.
To achieve the IA2030 ZD target, more (~3.98%) children need to be vaccinated with DTP1 each year.
To improve coverage and reach the 2030 ZD target will require substantial increases in immunization programme and health system capacity.
</a:t>
            </a:r>
          </a:p>
        </p:txBody>
      </p:sp>
      <p:sp>
        <p:nvSpPr>
          <p:cNvPr id="1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large increase in surviving infants.</a:t>
            </a:r>
          </a:p>
        </p:txBody>
      </p:sp>
      <p:grpSp xmlns:pic="http://schemas.openxmlformats.org/drawingml/2006/picture">
        <p:nvGrpSpPr>
          <p:cNvPr id="190" name=""/>
          <p:cNvGrpSpPr/>
          <p:nvPr/>
        </p:nvGrpSpPr>
        <p:grpSpPr>
          <a:xfrm>
            <a:off x="292608" y="1051560"/>
            <a:ext cx="8595360" cy="28575"/>
            <a:chOff x="292608" y="1051560"/>
            <a:chExt cx="8595360" cy="28575"/>
          </a:xfrm>
        </p:grpSpPr>
        <p:sp>
          <p:nvSpPr>
            <p:cNvPr id="19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Tanzania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1409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44105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36801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97757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90453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83149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3900516"/>
              <a:ext cx="214223" cy="1150095"/>
            </a:xfrm>
            <a:prstGeom prst="rect">
              <a:avLst/>
            </a:prstGeom>
            <a:solidFill>
              <a:srgbClr val="0058AB">
                <a:alpha val="100000"/>
              </a:srgbClr>
            </a:solidFill>
          </p:spPr>
          <p:txBody>
            <a:bodyPr/>
            <a:lstStyle/>
            <a:p/>
          </p:txBody>
        </p:sp>
        <p:sp>
          <p:nvSpPr>
            <p:cNvPr id="40" name="rc40"/>
            <p:cNvSpPr/>
            <p:nvPr/>
          </p:nvSpPr>
          <p:spPr>
            <a:xfrm>
              <a:off x="1589675" y="4312327"/>
              <a:ext cx="214223" cy="738283"/>
            </a:xfrm>
            <a:prstGeom prst="rect">
              <a:avLst/>
            </a:prstGeom>
            <a:solidFill>
              <a:srgbClr val="0058AB">
                <a:alpha val="100000"/>
              </a:srgbClr>
            </a:solidFill>
          </p:spPr>
          <p:txBody>
            <a:bodyPr/>
            <a:lstStyle/>
            <a:p/>
          </p:txBody>
        </p:sp>
        <p:sp>
          <p:nvSpPr>
            <p:cNvPr id="41" name="rc41"/>
            <p:cNvSpPr/>
            <p:nvPr/>
          </p:nvSpPr>
          <p:spPr>
            <a:xfrm>
              <a:off x="1827702" y="4295534"/>
              <a:ext cx="214223" cy="755076"/>
            </a:xfrm>
            <a:prstGeom prst="rect">
              <a:avLst/>
            </a:prstGeom>
            <a:solidFill>
              <a:srgbClr val="0058AB">
                <a:alpha val="100000"/>
              </a:srgbClr>
            </a:solidFill>
          </p:spPr>
          <p:txBody>
            <a:bodyPr/>
            <a:lstStyle/>
            <a:p/>
          </p:txBody>
        </p:sp>
        <p:sp>
          <p:nvSpPr>
            <p:cNvPr id="42" name="rc42"/>
            <p:cNvSpPr/>
            <p:nvPr/>
          </p:nvSpPr>
          <p:spPr>
            <a:xfrm>
              <a:off x="2065728" y="4894623"/>
              <a:ext cx="214223" cy="155987"/>
            </a:xfrm>
            <a:prstGeom prst="rect">
              <a:avLst/>
            </a:prstGeom>
            <a:solidFill>
              <a:srgbClr val="0058AB">
                <a:alpha val="100000"/>
              </a:srgbClr>
            </a:solidFill>
          </p:spPr>
          <p:txBody>
            <a:bodyPr/>
            <a:lstStyle/>
            <a:p/>
          </p:txBody>
        </p:sp>
        <p:sp>
          <p:nvSpPr>
            <p:cNvPr id="43" name="rc43"/>
            <p:cNvSpPr/>
            <p:nvPr/>
          </p:nvSpPr>
          <p:spPr>
            <a:xfrm>
              <a:off x="2303754" y="4889280"/>
              <a:ext cx="214223" cy="161331"/>
            </a:xfrm>
            <a:prstGeom prst="rect">
              <a:avLst/>
            </a:prstGeom>
            <a:solidFill>
              <a:srgbClr val="0058AB">
                <a:alpha val="100000"/>
              </a:srgbClr>
            </a:solidFill>
          </p:spPr>
          <p:txBody>
            <a:bodyPr/>
            <a:lstStyle/>
            <a:p/>
          </p:txBody>
        </p:sp>
        <p:sp>
          <p:nvSpPr>
            <p:cNvPr id="44" name="rc44"/>
            <p:cNvSpPr/>
            <p:nvPr/>
          </p:nvSpPr>
          <p:spPr>
            <a:xfrm>
              <a:off x="2541780" y="4220861"/>
              <a:ext cx="214223" cy="829749"/>
            </a:xfrm>
            <a:prstGeom prst="rect">
              <a:avLst/>
            </a:prstGeom>
            <a:solidFill>
              <a:srgbClr val="0058AB">
                <a:alpha val="100000"/>
              </a:srgbClr>
            </a:solidFill>
          </p:spPr>
          <p:txBody>
            <a:bodyPr/>
            <a:lstStyle/>
            <a:p/>
          </p:txBody>
        </p:sp>
        <p:sp>
          <p:nvSpPr>
            <p:cNvPr id="45" name="rc45"/>
            <p:cNvSpPr/>
            <p:nvPr/>
          </p:nvSpPr>
          <p:spPr>
            <a:xfrm>
              <a:off x="2779807" y="4036846"/>
              <a:ext cx="214223" cy="1013765"/>
            </a:xfrm>
            <a:prstGeom prst="rect">
              <a:avLst/>
            </a:prstGeom>
            <a:solidFill>
              <a:srgbClr val="0058AB">
                <a:alpha val="100000"/>
              </a:srgbClr>
            </a:solidFill>
          </p:spPr>
          <p:txBody>
            <a:bodyPr/>
            <a:lstStyle/>
            <a:p/>
          </p:txBody>
        </p:sp>
        <p:sp>
          <p:nvSpPr>
            <p:cNvPr id="46" name="rc46"/>
            <p:cNvSpPr/>
            <p:nvPr/>
          </p:nvSpPr>
          <p:spPr>
            <a:xfrm>
              <a:off x="3017833" y="3173520"/>
              <a:ext cx="214223" cy="1877090"/>
            </a:xfrm>
            <a:prstGeom prst="rect">
              <a:avLst/>
            </a:prstGeom>
            <a:solidFill>
              <a:srgbClr val="0058AB">
                <a:alpha val="100000"/>
              </a:srgbClr>
            </a:solidFill>
          </p:spPr>
          <p:txBody>
            <a:bodyPr/>
            <a:lstStyle/>
            <a:p/>
          </p:txBody>
        </p:sp>
        <p:sp>
          <p:nvSpPr>
            <p:cNvPr id="47" name="rc47"/>
            <p:cNvSpPr/>
            <p:nvPr/>
          </p:nvSpPr>
          <p:spPr>
            <a:xfrm>
              <a:off x="3255859" y="2973967"/>
              <a:ext cx="214223" cy="2076644"/>
            </a:xfrm>
            <a:prstGeom prst="rect">
              <a:avLst/>
            </a:prstGeom>
            <a:solidFill>
              <a:srgbClr val="0058AB">
                <a:alpha val="100000"/>
              </a:srgbClr>
            </a:solidFill>
          </p:spPr>
          <p:txBody>
            <a:bodyPr/>
            <a:lstStyle/>
            <a:p/>
          </p:txBody>
        </p:sp>
        <p:sp>
          <p:nvSpPr>
            <p:cNvPr id="48" name="rc48"/>
            <p:cNvSpPr/>
            <p:nvPr/>
          </p:nvSpPr>
          <p:spPr>
            <a:xfrm>
              <a:off x="3493885" y="3292542"/>
              <a:ext cx="214223" cy="1758069"/>
            </a:xfrm>
            <a:prstGeom prst="rect">
              <a:avLst/>
            </a:prstGeom>
            <a:solidFill>
              <a:srgbClr val="0058AB">
                <a:alpha val="100000"/>
              </a:srgbClr>
            </a:solidFill>
          </p:spPr>
          <p:txBody>
            <a:bodyPr/>
            <a:lstStyle/>
            <a:p/>
          </p:txBody>
        </p:sp>
        <p:sp>
          <p:nvSpPr>
            <p:cNvPr id="49" name="rc49"/>
            <p:cNvSpPr/>
            <p:nvPr/>
          </p:nvSpPr>
          <p:spPr>
            <a:xfrm>
              <a:off x="3731911" y="4693106"/>
              <a:ext cx="214223" cy="357504"/>
            </a:xfrm>
            <a:prstGeom prst="rect">
              <a:avLst/>
            </a:prstGeom>
            <a:solidFill>
              <a:srgbClr val="0058AB">
                <a:alpha val="100000"/>
              </a:srgbClr>
            </a:solidFill>
          </p:spPr>
          <p:txBody>
            <a:bodyPr/>
            <a:lstStyle/>
            <a:p/>
          </p:txBody>
        </p:sp>
        <p:sp>
          <p:nvSpPr>
            <p:cNvPr id="50" name="rc50"/>
            <p:cNvSpPr/>
            <p:nvPr/>
          </p:nvSpPr>
          <p:spPr>
            <a:xfrm>
              <a:off x="3969938" y="4326513"/>
              <a:ext cx="214223" cy="724098"/>
            </a:xfrm>
            <a:prstGeom prst="rect">
              <a:avLst/>
            </a:prstGeom>
            <a:solidFill>
              <a:srgbClr val="0058AB">
                <a:alpha val="100000"/>
              </a:srgbClr>
            </a:solidFill>
          </p:spPr>
          <p:txBody>
            <a:bodyPr/>
            <a:lstStyle/>
            <a:p/>
          </p:txBody>
        </p:sp>
        <p:sp>
          <p:nvSpPr>
            <p:cNvPr id="51" name="rc51"/>
            <p:cNvSpPr/>
            <p:nvPr/>
          </p:nvSpPr>
          <p:spPr>
            <a:xfrm>
              <a:off x="4207964" y="4864063"/>
              <a:ext cx="214223" cy="186548"/>
            </a:xfrm>
            <a:prstGeom prst="rect">
              <a:avLst/>
            </a:prstGeom>
            <a:solidFill>
              <a:srgbClr val="0058AB">
                <a:alpha val="100000"/>
              </a:srgbClr>
            </a:solidFill>
          </p:spPr>
          <p:txBody>
            <a:bodyPr/>
            <a:lstStyle/>
            <a:p/>
          </p:txBody>
        </p:sp>
        <p:sp>
          <p:nvSpPr>
            <p:cNvPr id="52" name="rc52"/>
            <p:cNvSpPr/>
            <p:nvPr/>
          </p:nvSpPr>
          <p:spPr>
            <a:xfrm>
              <a:off x="4445990" y="4856563"/>
              <a:ext cx="214223" cy="194048"/>
            </a:xfrm>
            <a:prstGeom prst="rect">
              <a:avLst/>
            </a:prstGeom>
            <a:solidFill>
              <a:srgbClr val="0058AB">
                <a:alpha val="100000"/>
              </a:srgbClr>
            </a:solidFill>
          </p:spPr>
          <p:txBody>
            <a:bodyPr/>
            <a:lstStyle/>
            <a:p/>
          </p:txBody>
        </p:sp>
        <p:sp>
          <p:nvSpPr>
            <p:cNvPr id="53" name="rc53"/>
            <p:cNvSpPr/>
            <p:nvPr/>
          </p:nvSpPr>
          <p:spPr>
            <a:xfrm>
              <a:off x="4684016" y="4850521"/>
              <a:ext cx="214223" cy="200089"/>
            </a:xfrm>
            <a:prstGeom prst="rect">
              <a:avLst/>
            </a:prstGeom>
            <a:solidFill>
              <a:srgbClr val="0058AB">
                <a:alpha val="100000"/>
              </a:srgbClr>
            </a:solidFill>
          </p:spPr>
          <p:txBody>
            <a:bodyPr/>
            <a:lstStyle/>
            <a:p/>
          </p:txBody>
        </p:sp>
        <p:sp>
          <p:nvSpPr>
            <p:cNvPr id="54" name="rc54"/>
            <p:cNvSpPr/>
            <p:nvPr/>
          </p:nvSpPr>
          <p:spPr>
            <a:xfrm>
              <a:off x="4922043" y="4441586"/>
              <a:ext cx="214223" cy="609025"/>
            </a:xfrm>
            <a:prstGeom prst="rect">
              <a:avLst/>
            </a:prstGeom>
            <a:solidFill>
              <a:srgbClr val="0058AB">
                <a:alpha val="100000"/>
              </a:srgbClr>
            </a:solidFill>
          </p:spPr>
          <p:txBody>
            <a:bodyPr/>
            <a:lstStyle/>
            <a:p/>
          </p:txBody>
        </p:sp>
        <p:sp>
          <p:nvSpPr>
            <p:cNvPr id="55" name="rc55"/>
            <p:cNvSpPr/>
            <p:nvPr/>
          </p:nvSpPr>
          <p:spPr>
            <a:xfrm>
              <a:off x="5160069" y="3998946"/>
              <a:ext cx="214223" cy="1051665"/>
            </a:xfrm>
            <a:prstGeom prst="rect">
              <a:avLst/>
            </a:prstGeom>
            <a:solidFill>
              <a:srgbClr val="0058AB">
                <a:alpha val="100000"/>
              </a:srgbClr>
            </a:solidFill>
          </p:spPr>
          <p:txBody>
            <a:bodyPr/>
            <a:lstStyle/>
            <a:p/>
          </p:txBody>
        </p:sp>
        <p:sp>
          <p:nvSpPr>
            <p:cNvPr id="56" name="rc56"/>
            <p:cNvSpPr/>
            <p:nvPr/>
          </p:nvSpPr>
          <p:spPr>
            <a:xfrm>
              <a:off x="5398095" y="3527431"/>
              <a:ext cx="214223" cy="1523180"/>
            </a:xfrm>
            <a:prstGeom prst="rect">
              <a:avLst/>
            </a:prstGeom>
            <a:solidFill>
              <a:srgbClr val="0058AB">
                <a:alpha val="100000"/>
              </a:srgbClr>
            </a:solidFill>
          </p:spPr>
          <p:txBody>
            <a:bodyPr/>
            <a:lstStyle/>
            <a:p/>
          </p:txBody>
        </p:sp>
        <p:sp>
          <p:nvSpPr>
            <p:cNvPr id="57" name="rc57"/>
            <p:cNvSpPr/>
            <p:nvPr/>
          </p:nvSpPr>
          <p:spPr>
            <a:xfrm>
              <a:off x="5636121" y="3042062"/>
              <a:ext cx="214223" cy="2008548"/>
            </a:xfrm>
            <a:prstGeom prst="rect">
              <a:avLst/>
            </a:prstGeom>
            <a:solidFill>
              <a:srgbClr val="0058AB">
                <a:alpha val="100000"/>
              </a:srgbClr>
            </a:solidFill>
          </p:spPr>
          <p:txBody>
            <a:bodyPr/>
            <a:lstStyle/>
            <a:p/>
          </p:txBody>
        </p:sp>
        <p:sp>
          <p:nvSpPr>
            <p:cNvPr id="58" name="rc58"/>
            <p:cNvSpPr/>
            <p:nvPr/>
          </p:nvSpPr>
          <p:spPr>
            <a:xfrm>
              <a:off x="5874148" y="3913747"/>
              <a:ext cx="214223" cy="1136864"/>
            </a:xfrm>
            <a:prstGeom prst="rect">
              <a:avLst/>
            </a:prstGeom>
            <a:solidFill>
              <a:srgbClr val="0058AB">
                <a:alpha val="100000"/>
              </a:srgbClr>
            </a:solidFill>
          </p:spPr>
          <p:txBody>
            <a:bodyPr/>
            <a:lstStyle/>
            <a:p/>
          </p:txBody>
        </p:sp>
        <p:sp>
          <p:nvSpPr>
            <p:cNvPr id="59" name="rc59"/>
            <p:cNvSpPr/>
            <p:nvPr/>
          </p:nvSpPr>
          <p:spPr>
            <a:xfrm>
              <a:off x="6112174" y="3892189"/>
              <a:ext cx="214223" cy="1158422"/>
            </a:xfrm>
            <a:prstGeom prst="rect">
              <a:avLst/>
            </a:prstGeom>
            <a:solidFill>
              <a:srgbClr val="0058AB">
                <a:alpha val="100000"/>
              </a:srgbClr>
            </a:solidFill>
          </p:spPr>
          <p:txBody>
            <a:bodyPr/>
            <a:lstStyle/>
            <a:p/>
          </p:txBody>
        </p:sp>
        <p:sp>
          <p:nvSpPr>
            <p:cNvPr id="60" name="rc60"/>
            <p:cNvSpPr/>
            <p:nvPr/>
          </p:nvSpPr>
          <p:spPr>
            <a:xfrm>
              <a:off x="6350200" y="2688463"/>
              <a:ext cx="214223" cy="2362147"/>
            </a:xfrm>
            <a:prstGeom prst="rect">
              <a:avLst/>
            </a:prstGeom>
            <a:solidFill>
              <a:srgbClr val="0058AB">
                <a:alpha val="100000"/>
              </a:srgbClr>
            </a:solidFill>
          </p:spPr>
          <p:txBody>
            <a:bodyPr/>
            <a:lstStyle/>
            <a:p/>
          </p:txBody>
        </p:sp>
        <p:sp>
          <p:nvSpPr>
            <p:cNvPr id="61" name="rc61"/>
            <p:cNvSpPr/>
            <p:nvPr/>
          </p:nvSpPr>
          <p:spPr>
            <a:xfrm>
              <a:off x="6588226" y="2881922"/>
              <a:ext cx="214223" cy="2168689"/>
            </a:xfrm>
            <a:prstGeom prst="rect">
              <a:avLst/>
            </a:prstGeom>
            <a:solidFill>
              <a:srgbClr val="0058AB">
                <a:alpha val="100000"/>
              </a:srgbClr>
            </a:solidFill>
          </p:spPr>
          <p:txBody>
            <a:bodyPr/>
            <a:lstStyle/>
            <a:p/>
          </p:txBody>
        </p:sp>
        <p:sp>
          <p:nvSpPr>
            <p:cNvPr id="62" name="rc62"/>
            <p:cNvSpPr/>
            <p:nvPr/>
          </p:nvSpPr>
          <p:spPr>
            <a:xfrm>
              <a:off x="6826253" y="1860334"/>
              <a:ext cx="214223" cy="3190277"/>
            </a:xfrm>
            <a:prstGeom prst="rect">
              <a:avLst/>
            </a:prstGeom>
            <a:solidFill>
              <a:srgbClr val="0058AB">
                <a:alpha val="100000"/>
              </a:srgbClr>
            </a:solidFill>
          </p:spPr>
          <p:txBody>
            <a:bodyPr/>
            <a:lstStyle/>
            <a:p/>
          </p:txBody>
        </p:sp>
        <p:sp>
          <p:nvSpPr>
            <p:cNvPr id="63" name="rc63"/>
            <p:cNvSpPr/>
            <p:nvPr/>
          </p:nvSpPr>
          <p:spPr>
            <a:xfrm>
              <a:off x="7064279" y="1804546"/>
              <a:ext cx="214223" cy="3246064"/>
            </a:xfrm>
            <a:prstGeom prst="rect">
              <a:avLst/>
            </a:prstGeom>
            <a:solidFill>
              <a:srgbClr val="0058AB">
                <a:alpha val="100000"/>
              </a:srgbClr>
            </a:solidFill>
          </p:spPr>
          <p:txBody>
            <a:bodyPr/>
            <a:lstStyle/>
            <a:p/>
          </p:txBody>
        </p:sp>
        <p:sp>
          <p:nvSpPr>
            <p:cNvPr id="64" name="rc64"/>
            <p:cNvSpPr/>
            <p:nvPr/>
          </p:nvSpPr>
          <p:spPr>
            <a:xfrm>
              <a:off x="7302305" y="1757558"/>
              <a:ext cx="214223" cy="3293053"/>
            </a:xfrm>
            <a:prstGeom prst="rect">
              <a:avLst/>
            </a:prstGeom>
            <a:solidFill>
              <a:srgbClr val="0058AB">
                <a:alpha val="100000"/>
              </a:srgbClr>
            </a:solidFill>
          </p:spPr>
          <p:txBody>
            <a:bodyPr/>
            <a:lstStyle/>
            <a:p/>
          </p:txBody>
        </p:sp>
        <p:sp>
          <p:nvSpPr>
            <p:cNvPr id="65" name="rc65"/>
            <p:cNvSpPr/>
            <p:nvPr/>
          </p:nvSpPr>
          <p:spPr>
            <a:xfrm>
              <a:off x="8492436" y="4482179"/>
              <a:ext cx="214223" cy="568432"/>
            </a:xfrm>
            <a:prstGeom prst="rect">
              <a:avLst/>
            </a:prstGeom>
            <a:solidFill>
              <a:srgbClr val="69DBFF">
                <a:alpha val="100000"/>
              </a:srgbClr>
            </a:solidFill>
          </p:spPr>
          <p:txBody>
            <a:bodyPr/>
            <a:lstStyle/>
            <a:p/>
          </p:txBody>
        </p:sp>
        <p:sp>
          <p:nvSpPr>
            <p:cNvPr id="66" name="pl66"/>
            <p:cNvSpPr/>
            <p:nvPr/>
          </p:nvSpPr>
          <p:spPr>
            <a:xfrm>
              <a:off x="6219286" y="3913747"/>
              <a:ext cx="2380262" cy="568432"/>
            </a:xfrm>
            <a:custGeom>
              <a:avLst/>
              <a:pathLst>
                <a:path w="2380262" h="568432">
                  <a:moveTo>
                    <a:pt x="0" y="0"/>
                  </a:moveTo>
                  <a:lnTo>
                    <a:pt x="238026" y="56843"/>
                  </a:lnTo>
                  <a:lnTo>
                    <a:pt x="476052" y="113686"/>
                  </a:lnTo>
                  <a:lnTo>
                    <a:pt x="714078" y="170529"/>
                  </a:lnTo>
                  <a:lnTo>
                    <a:pt x="952104" y="227372"/>
                  </a:lnTo>
                  <a:lnTo>
                    <a:pt x="1190131" y="284216"/>
                  </a:lnTo>
                  <a:lnTo>
                    <a:pt x="1428157" y="341059"/>
                  </a:lnTo>
                  <a:lnTo>
                    <a:pt x="1666183" y="397902"/>
                  </a:lnTo>
                  <a:lnTo>
                    <a:pt x="1904209" y="454745"/>
                  </a:lnTo>
                  <a:lnTo>
                    <a:pt x="2142236" y="511589"/>
                  </a:lnTo>
                  <a:lnTo>
                    <a:pt x="2380262" y="568432"/>
                  </a:lnTo>
                </a:path>
              </a:pathLst>
            </a:custGeom>
            <a:ln w="13550" cap="flat">
              <a:solidFill>
                <a:srgbClr val="000000">
                  <a:alpha val="100000"/>
                </a:srgbClr>
              </a:solidFill>
              <a:prstDash val="solid"/>
              <a:round/>
            </a:ln>
          </p:spPr>
          <p:txBody>
            <a:bodyPr/>
            <a:lstStyle/>
            <a:p/>
          </p:txBody>
        </p:sp>
        <p:sp>
          <p:nvSpPr>
            <p:cNvPr id="67" name="pt67"/>
            <p:cNvSpPr/>
            <p:nvPr/>
          </p:nvSpPr>
          <p:spPr>
            <a:xfrm>
              <a:off x="6194460" y="38889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39457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40026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40594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41162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41731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42299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42868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43436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44005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44573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2014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0" name="tx80"/>
            <p:cNvSpPr/>
            <p:nvPr/>
          </p:nvSpPr>
          <p:spPr>
            <a:xfrm>
              <a:off x="508103" y="284710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1" name="tx81"/>
            <p:cNvSpPr/>
            <p:nvPr/>
          </p:nvSpPr>
          <p:spPr>
            <a:xfrm>
              <a:off x="508103" y="177406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2" name="tx82"/>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93168" y="5900002"/>
              <a:ext cx="201456" cy="201456"/>
            </a:xfrm>
            <a:prstGeom prst="rect">
              <a:avLst/>
            </a:prstGeom>
            <a:solidFill>
              <a:srgbClr val="0058AB">
                <a:alpha val="100000"/>
              </a:srgbClr>
            </a:solidFill>
          </p:spPr>
          <p:txBody>
            <a:bodyPr/>
            <a:lstStyle/>
            <a:p/>
          </p:txBody>
        </p:sp>
        <p:sp>
          <p:nvSpPr>
            <p:cNvPr id="112" name="rc112"/>
            <p:cNvSpPr/>
            <p:nvPr/>
          </p:nvSpPr>
          <p:spPr>
            <a:xfrm>
              <a:off x="4595254" y="5900002"/>
              <a:ext cx="201456" cy="201456"/>
            </a:xfrm>
            <a:prstGeom prst="rect">
              <a:avLst/>
            </a:prstGeom>
            <a:solidFill>
              <a:srgbClr val="69DBFF">
                <a:alpha val="100000"/>
              </a:srgbClr>
            </a:solidFill>
          </p:spPr>
          <p:txBody>
            <a:bodyPr/>
            <a:lstStyle/>
            <a:p/>
          </p:txBody>
        </p:sp>
        <p:sp>
          <p:nvSpPr>
            <p:cNvPr id="113" name="tx113"/>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81798" y="1330710"/>
              <a:ext cx="60947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Tanzania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286%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286%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39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558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876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195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398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717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035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35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07736"/>
              <a:ext cx="239888" cy="700285"/>
            </a:xfrm>
            <a:prstGeom prst="rect">
              <a:avLst/>
            </a:prstGeom>
            <a:solidFill>
              <a:srgbClr val="80BD41">
                <a:alpha val="100000"/>
              </a:srgbClr>
            </a:solidFill>
          </p:spPr>
          <p:txBody>
            <a:bodyPr/>
            <a:lstStyle/>
            <a:p/>
          </p:txBody>
        </p:sp>
        <p:sp>
          <p:nvSpPr>
            <p:cNvPr id="26" name="rc26"/>
            <p:cNvSpPr/>
            <p:nvPr/>
          </p:nvSpPr>
          <p:spPr>
            <a:xfrm>
              <a:off x="1296273" y="3546842"/>
              <a:ext cx="239888" cy="60894"/>
            </a:xfrm>
            <a:prstGeom prst="rect">
              <a:avLst/>
            </a:prstGeom>
            <a:solidFill>
              <a:srgbClr val="1CABE2">
                <a:alpha val="100000"/>
              </a:srgbClr>
            </a:solidFill>
          </p:spPr>
          <p:txBody>
            <a:bodyPr/>
            <a:lstStyle/>
            <a:p/>
          </p:txBody>
        </p:sp>
        <p:sp>
          <p:nvSpPr>
            <p:cNvPr id="27" name="rc27"/>
            <p:cNvSpPr/>
            <p:nvPr/>
          </p:nvSpPr>
          <p:spPr>
            <a:xfrm>
              <a:off x="1562816" y="3565308"/>
              <a:ext cx="239888" cy="742713"/>
            </a:xfrm>
            <a:prstGeom prst="rect">
              <a:avLst/>
            </a:prstGeom>
            <a:solidFill>
              <a:srgbClr val="80BD41">
                <a:alpha val="100000"/>
              </a:srgbClr>
            </a:solidFill>
          </p:spPr>
          <p:txBody>
            <a:bodyPr/>
            <a:lstStyle/>
            <a:p/>
          </p:txBody>
        </p:sp>
        <p:sp>
          <p:nvSpPr>
            <p:cNvPr id="28" name="rc28"/>
            <p:cNvSpPr/>
            <p:nvPr/>
          </p:nvSpPr>
          <p:spPr>
            <a:xfrm>
              <a:off x="1562816" y="3526218"/>
              <a:ext cx="239888" cy="39089"/>
            </a:xfrm>
            <a:prstGeom prst="rect">
              <a:avLst/>
            </a:prstGeom>
            <a:solidFill>
              <a:srgbClr val="1CABE2">
                <a:alpha val="100000"/>
              </a:srgbClr>
            </a:solidFill>
          </p:spPr>
          <p:txBody>
            <a:bodyPr/>
            <a:lstStyle/>
            <a:p/>
          </p:txBody>
        </p:sp>
        <p:sp>
          <p:nvSpPr>
            <p:cNvPr id="29" name="rc29"/>
            <p:cNvSpPr/>
            <p:nvPr/>
          </p:nvSpPr>
          <p:spPr>
            <a:xfrm>
              <a:off x="1829360" y="3548416"/>
              <a:ext cx="239888" cy="759604"/>
            </a:xfrm>
            <a:prstGeom prst="rect">
              <a:avLst/>
            </a:prstGeom>
            <a:solidFill>
              <a:srgbClr val="80BD41">
                <a:alpha val="100000"/>
              </a:srgbClr>
            </a:solidFill>
          </p:spPr>
          <p:txBody>
            <a:bodyPr/>
            <a:lstStyle/>
            <a:p/>
          </p:txBody>
        </p:sp>
        <p:sp>
          <p:nvSpPr>
            <p:cNvPr id="30" name="rc30"/>
            <p:cNvSpPr/>
            <p:nvPr/>
          </p:nvSpPr>
          <p:spPr>
            <a:xfrm>
              <a:off x="1829360" y="3508437"/>
              <a:ext cx="239888" cy="39979"/>
            </a:xfrm>
            <a:prstGeom prst="rect">
              <a:avLst/>
            </a:prstGeom>
            <a:solidFill>
              <a:srgbClr val="1CABE2">
                <a:alpha val="100000"/>
              </a:srgbClr>
            </a:solidFill>
          </p:spPr>
          <p:txBody>
            <a:bodyPr/>
            <a:lstStyle/>
            <a:p/>
          </p:txBody>
        </p:sp>
        <p:sp>
          <p:nvSpPr>
            <p:cNvPr id="31" name="rc31"/>
            <p:cNvSpPr/>
            <p:nvPr/>
          </p:nvSpPr>
          <p:spPr>
            <a:xfrm>
              <a:off x="2095903" y="3490392"/>
              <a:ext cx="239888" cy="817628"/>
            </a:xfrm>
            <a:prstGeom prst="rect">
              <a:avLst/>
            </a:prstGeom>
            <a:solidFill>
              <a:srgbClr val="80BD41">
                <a:alpha val="100000"/>
              </a:srgbClr>
            </a:solidFill>
          </p:spPr>
          <p:txBody>
            <a:bodyPr/>
            <a:lstStyle/>
            <a:p/>
          </p:txBody>
        </p:sp>
        <p:sp>
          <p:nvSpPr>
            <p:cNvPr id="32" name="rc32"/>
            <p:cNvSpPr/>
            <p:nvPr/>
          </p:nvSpPr>
          <p:spPr>
            <a:xfrm>
              <a:off x="2095903" y="3482133"/>
              <a:ext cx="239888" cy="8259"/>
            </a:xfrm>
            <a:prstGeom prst="rect">
              <a:avLst/>
            </a:prstGeom>
            <a:solidFill>
              <a:srgbClr val="1CABE2">
                <a:alpha val="100000"/>
              </a:srgbClr>
            </a:solidFill>
          </p:spPr>
          <p:txBody>
            <a:bodyPr/>
            <a:lstStyle/>
            <a:p/>
          </p:txBody>
        </p:sp>
        <p:sp>
          <p:nvSpPr>
            <p:cNvPr id="33" name="rc33"/>
            <p:cNvSpPr/>
            <p:nvPr/>
          </p:nvSpPr>
          <p:spPr>
            <a:xfrm>
              <a:off x="2362446" y="3462355"/>
              <a:ext cx="239888" cy="845666"/>
            </a:xfrm>
            <a:prstGeom prst="rect">
              <a:avLst/>
            </a:prstGeom>
            <a:solidFill>
              <a:srgbClr val="80BD41">
                <a:alpha val="100000"/>
              </a:srgbClr>
            </a:solidFill>
          </p:spPr>
          <p:txBody>
            <a:bodyPr/>
            <a:lstStyle/>
            <a:p/>
          </p:txBody>
        </p:sp>
        <p:sp>
          <p:nvSpPr>
            <p:cNvPr id="34" name="rc34"/>
            <p:cNvSpPr/>
            <p:nvPr/>
          </p:nvSpPr>
          <p:spPr>
            <a:xfrm>
              <a:off x="2362446" y="3453813"/>
              <a:ext cx="239888" cy="8542"/>
            </a:xfrm>
            <a:prstGeom prst="rect">
              <a:avLst/>
            </a:prstGeom>
            <a:solidFill>
              <a:srgbClr val="1CABE2">
                <a:alpha val="100000"/>
              </a:srgbClr>
            </a:solidFill>
          </p:spPr>
          <p:txBody>
            <a:bodyPr/>
            <a:lstStyle/>
            <a:p/>
          </p:txBody>
        </p:sp>
        <p:sp>
          <p:nvSpPr>
            <p:cNvPr id="35" name="rc35"/>
            <p:cNvSpPr/>
            <p:nvPr/>
          </p:nvSpPr>
          <p:spPr>
            <a:xfrm>
              <a:off x="2628989" y="3473296"/>
              <a:ext cx="239888" cy="834724"/>
            </a:xfrm>
            <a:prstGeom prst="rect">
              <a:avLst/>
            </a:prstGeom>
            <a:solidFill>
              <a:srgbClr val="80BD41">
                <a:alpha val="100000"/>
              </a:srgbClr>
            </a:solidFill>
          </p:spPr>
          <p:txBody>
            <a:bodyPr/>
            <a:lstStyle/>
            <a:p/>
          </p:txBody>
        </p:sp>
        <p:sp>
          <p:nvSpPr>
            <p:cNvPr id="36" name="rc36"/>
            <p:cNvSpPr/>
            <p:nvPr/>
          </p:nvSpPr>
          <p:spPr>
            <a:xfrm>
              <a:off x="2628989" y="3429364"/>
              <a:ext cx="239888" cy="43932"/>
            </a:xfrm>
            <a:prstGeom prst="rect">
              <a:avLst/>
            </a:prstGeom>
            <a:solidFill>
              <a:srgbClr val="1CABE2">
                <a:alpha val="100000"/>
              </a:srgbClr>
            </a:solidFill>
          </p:spPr>
          <p:txBody>
            <a:bodyPr/>
            <a:lstStyle/>
            <a:p/>
          </p:txBody>
        </p:sp>
        <p:sp>
          <p:nvSpPr>
            <p:cNvPr id="37" name="rc37"/>
            <p:cNvSpPr/>
            <p:nvPr/>
          </p:nvSpPr>
          <p:spPr>
            <a:xfrm>
              <a:off x="2895532" y="3467101"/>
              <a:ext cx="239888" cy="840919"/>
            </a:xfrm>
            <a:prstGeom prst="rect">
              <a:avLst/>
            </a:prstGeom>
            <a:solidFill>
              <a:srgbClr val="80BD41">
                <a:alpha val="100000"/>
              </a:srgbClr>
            </a:solidFill>
          </p:spPr>
          <p:txBody>
            <a:bodyPr/>
            <a:lstStyle/>
            <a:p/>
          </p:txBody>
        </p:sp>
        <p:sp>
          <p:nvSpPr>
            <p:cNvPr id="38" name="rc38"/>
            <p:cNvSpPr/>
            <p:nvPr/>
          </p:nvSpPr>
          <p:spPr>
            <a:xfrm>
              <a:off x="2895532" y="3413425"/>
              <a:ext cx="239888" cy="53675"/>
            </a:xfrm>
            <a:prstGeom prst="rect">
              <a:avLst/>
            </a:prstGeom>
            <a:solidFill>
              <a:srgbClr val="1CABE2">
                <a:alpha val="100000"/>
              </a:srgbClr>
            </a:solidFill>
          </p:spPr>
          <p:txBody>
            <a:bodyPr/>
            <a:lstStyle/>
            <a:p/>
          </p:txBody>
        </p:sp>
        <p:sp>
          <p:nvSpPr>
            <p:cNvPr id="39" name="rc39"/>
            <p:cNvSpPr/>
            <p:nvPr/>
          </p:nvSpPr>
          <p:spPr>
            <a:xfrm>
              <a:off x="3162075" y="3503892"/>
              <a:ext cx="239888" cy="804129"/>
            </a:xfrm>
            <a:prstGeom prst="rect">
              <a:avLst/>
            </a:prstGeom>
            <a:solidFill>
              <a:srgbClr val="80BD41">
                <a:alpha val="100000"/>
              </a:srgbClr>
            </a:solidFill>
          </p:spPr>
          <p:txBody>
            <a:bodyPr/>
            <a:lstStyle/>
            <a:p/>
          </p:txBody>
        </p:sp>
        <p:sp>
          <p:nvSpPr>
            <p:cNvPr id="40" name="rc40"/>
            <p:cNvSpPr/>
            <p:nvPr/>
          </p:nvSpPr>
          <p:spPr>
            <a:xfrm>
              <a:off x="3162075" y="3404505"/>
              <a:ext cx="239888" cy="99386"/>
            </a:xfrm>
            <a:prstGeom prst="rect">
              <a:avLst/>
            </a:prstGeom>
            <a:solidFill>
              <a:srgbClr val="1CABE2">
                <a:alpha val="100000"/>
              </a:srgbClr>
            </a:solidFill>
          </p:spPr>
          <p:txBody>
            <a:bodyPr/>
            <a:lstStyle/>
            <a:p/>
          </p:txBody>
        </p:sp>
        <p:sp>
          <p:nvSpPr>
            <p:cNvPr id="41" name="rc41"/>
            <p:cNvSpPr/>
            <p:nvPr/>
          </p:nvSpPr>
          <p:spPr>
            <a:xfrm>
              <a:off x="3428618" y="3501704"/>
              <a:ext cx="239888" cy="806316"/>
            </a:xfrm>
            <a:prstGeom prst="rect">
              <a:avLst/>
            </a:prstGeom>
            <a:solidFill>
              <a:srgbClr val="80BD41">
                <a:alpha val="100000"/>
              </a:srgbClr>
            </a:solidFill>
          </p:spPr>
          <p:txBody>
            <a:bodyPr/>
            <a:lstStyle/>
            <a:p/>
          </p:txBody>
        </p:sp>
        <p:sp>
          <p:nvSpPr>
            <p:cNvPr id="42" name="rc42"/>
            <p:cNvSpPr/>
            <p:nvPr/>
          </p:nvSpPr>
          <p:spPr>
            <a:xfrm>
              <a:off x="3428618" y="3391752"/>
              <a:ext cx="239888" cy="109952"/>
            </a:xfrm>
            <a:prstGeom prst="rect">
              <a:avLst/>
            </a:prstGeom>
            <a:solidFill>
              <a:srgbClr val="1CABE2">
                <a:alpha val="100000"/>
              </a:srgbClr>
            </a:solidFill>
          </p:spPr>
          <p:txBody>
            <a:bodyPr/>
            <a:lstStyle/>
            <a:p/>
          </p:txBody>
        </p:sp>
        <p:sp>
          <p:nvSpPr>
            <p:cNvPr id="43" name="rc43"/>
            <p:cNvSpPr/>
            <p:nvPr/>
          </p:nvSpPr>
          <p:spPr>
            <a:xfrm>
              <a:off x="3695161" y="3470258"/>
              <a:ext cx="239888" cy="837763"/>
            </a:xfrm>
            <a:prstGeom prst="rect">
              <a:avLst/>
            </a:prstGeom>
            <a:solidFill>
              <a:srgbClr val="80BD41">
                <a:alpha val="100000"/>
              </a:srgbClr>
            </a:solidFill>
          </p:spPr>
          <p:txBody>
            <a:bodyPr/>
            <a:lstStyle/>
            <a:p/>
          </p:txBody>
        </p:sp>
        <p:sp>
          <p:nvSpPr>
            <p:cNvPr id="44" name="rc44"/>
            <p:cNvSpPr/>
            <p:nvPr/>
          </p:nvSpPr>
          <p:spPr>
            <a:xfrm>
              <a:off x="3695161" y="3377173"/>
              <a:ext cx="239888" cy="93084"/>
            </a:xfrm>
            <a:prstGeom prst="rect">
              <a:avLst/>
            </a:prstGeom>
            <a:solidFill>
              <a:srgbClr val="1CABE2">
                <a:alpha val="100000"/>
              </a:srgbClr>
            </a:solidFill>
          </p:spPr>
          <p:txBody>
            <a:bodyPr/>
            <a:lstStyle/>
            <a:p/>
          </p:txBody>
        </p:sp>
        <p:sp>
          <p:nvSpPr>
            <p:cNvPr id="45" name="rc45"/>
            <p:cNvSpPr/>
            <p:nvPr/>
          </p:nvSpPr>
          <p:spPr>
            <a:xfrm>
              <a:off x="3961705" y="3380506"/>
              <a:ext cx="239888" cy="927515"/>
            </a:xfrm>
            <a:prstGeom prst="rect">
              <a:avLst/>
            </a:prstGeom>
            <a:solidFill>
              <a:srgbClr val="80BD41">
                <a:alpha val="100000"/>
              </a:srgbClr>
            </a:solidFill>
          </p:spPr>
          <p:txBody>
            <a:bodyPr/>
            <a:lstStyle/>
            <a:p/>
          </p:txBody>
        </p:sp>
        <p:sp>
          <p:nvSpPr>
            <p:cNvPr id="46" name="rc46"/>
            <p:cNvSpPr/>
            <p:nvPr/>
          </p:nvSpPr>
          <p:spPr>
            <a:xfrm>
              <a:off x="3961705" y="3361577"/>
              <a:ext cx="239888" cy="18928"/>
            </a:xfrm>
            <a:prstGeom prst="rect">
              <a:avLst/>
            </a:prstGeom>
            <a:solidFill>
              <a:srgbClr val="1CABE2">
                <a:alpha val="100000"/>
              </a:srgbClr>
            </a:solidFill>
          </p:spPr>
          <p:txBody>
            <a:bodyPr/>
            <a:lstStyle/>
            <a:p/>
          </p:txBody>
        </p:sp>
        <p:sp>
          <p:nvSpPr>
            <p:cNvPr id="47" name="rc47"/>
            <p:cNvSpPr/>
            <p:nvPr/>
          </p:nvSpPr>
          <p:spPr>
            <a:xfrm>
              <a:off x="4228248" y="3387890"/>
              <a:ext cx="239888" cy="920131"/>
            </a:xfrm>
            <a:prstGeom prst="rect">
              <a:avLst/>
            </a:prstGeom>
            <a:solidFill>
              <a:srgbClr val="80BD41">
                <a:alpha val="100000"/>
              </a:srgbClr>
            </a:solidFill>
          </p:spPr>
          <p:txBody>
            <a:bodyPr/>
            <a:lstStyle/>
            <a:p/>
          </p:txBody>
        </p:sp>
        <p:sp>
          <p:nvSpPr>
            <p:cNvPr id="48" name="rc48"/>
            <p:cNvSpPr/>
            <p:nvPr/>
          </p:nvSpPr>
          <p:spPr>
            <a:xfrm>
              <a:off x="4228248" y="3349551"/>
              <a:ext cx="239888" cy="38338"/>
            </a:xfrm>
            <a:prstGeom prst="rect">
              <a:avLst/>
            </a:prstGeom>
            <a:solidFill>
              <a:srgbClr val="1CABE2">
                <a:alpha val="100000"/>
              </a:srgbClr>
            </a:solidFill>
          </p:spPr>
          <p:txBody>
            <a:bodyPr/>
            <a:lstStyle/>
            <a:p/>
          </p:txBody>
        </p:sp>
        <p:sp>
          <p:nvSpPr>
            <p:cNvPr id="49" name="rc49"/>
            <p:cNvSpPr/>
            <p:nvPr/>
          </p:nvSpPr>
          <p:spPr>
            <a:xfrm>
              <a:off x="4494791" y="3330190"/>
              <a:ext cx="239888" cy="977831"/>
            </a:xfrm>
            <a:prstGeom prst="rect">
              <a:avLst/>
            </a:prstGeom>
            <a:solidFill>
              <a:srgbClr val="80BD41">
                <a:alpha val="100000"/>
              </a:srgbClr>
            </a:solidFill>
          </p:spPr>
          <p:txBody>
            <a:bodyPr/>
            <a:lstStyle/>
            <a:p/>
          </p:txBody>
        </p:sp>
        <p:sp>
          <p:nvSpPr>
            <p:cNvPr id="50" name="rc50"/>
            <p:cNvSpPr/>
            <p:nvPr/>
          </p:nvSpPr>
          <p:spPr>
            <a:xfrm>
              <a:off x="4494791" y="3320312"/>
              <a:ext cx="239888" cy="9877"/>
            </a:xfrm>
            <a:prstGeom prst="rect">
              <a:avLst/>
            </a:prstGeom>
            <a:solidFill>
              <a:srgbClr val="1CABE2">
                <a:alpha val="100000"/>
              </a:srgbClr>
            </a:solidFill>
          </p:spPr>
          <p:txBody>
            <a:bodyPr/>
            <a:lstStyle/>
            <a:p/>
          </p:txBody>
        </p:sp>
        <p:sp>
          <p:nvSpPr>
            <p:cNvPr id="51" name="rc51"/>
            <p:cNvSpPr/>
            <p:nvPr/>
          </p:nvSpPr>
          <p:spPr>
            <a:xfrm>
              <a:off x="4761334" y="3290855"/>
              <a:ext cx="239888" cy="1017166"/>
            </a:xfrm>
            <a:prstGeom prst="rect">
              <a:avLst/>
            </a:prstGeom>
            <a:solidFill>
              <a:srgbClr val="80BD41">
                <a:alpha val="100000"/>
              </a:srgbClr>
            </a:solidFill>
          </p:spPr>
          <p:txBody>
            <a:bodyPr/>
            <a:lstStyle/>
            <a:p/>
          </p:txBody>
        </p:sp>
        <p:sp>
          <p:nvSpPr>
            <p:cNvPr id="52" name="rc52"/>
            <p:cNvSpPr/>
            <p:nvPr/>
          </p:nvSpPr>
          <p:spPr>
            <a:xfrm>
              <a:off x="4761334" y="3280580"/>
              <a:ext cx="239888" cy="10274"/>
            </a:xfrm>
            <a:prstGeom prst="rect">
              <a:avLst/>
            </a:prstGeom>
            <a:solidFill>
              <a:srgbClr val="1CABE2">
                <a:alpha val="100000"/>
              </a:srgbClr>
            </a:solidFill>
          </p:spPr>
          <p:txBody>
            <a:bodyPr/>
            <a:lstStyle/>
            <a:p/>
          </p:txBody>
        </p:sp>
        <p:sp>
          <p:nvSpPr>
            <p:cNvPr id="53" name="rc53"/>
            <p:cNvSpPr/>
            <p:nvPr/>
          </p:nvSpPr>
          <p:spPr>
            <a:xfrm>
              <a:off x="5027877" y="3259210"/>
              <a:ext cx="239888" cy="1048811"/>
            </a:xfrm>
            <a:prstGeom prst="rect">
              <a:avLst/>
            </a:prstGeom>
            <a:solidFill>
              <a:srgbClr val="80BD41">
                <a:alpha val="100000"/>
              </a:srgbClr>
            </a:solidFill>
          </p:spPr>
          <p:txBody>
            <a:bodyPr/>
            <a:lstStyle/>
            <a:p/>
          </p:txBody>
        </p:sp>
        <p:sp>
          <p:nvSpPr>
            <p:cNvPr id="54" name="rc54"/>
            <p:cNvSpPr/>
            <p:nvPr/>
          </p:nvSpPr>
          <p:spPr>
            <a:xfrm>
              <a:off x="5027877" y="3248616"/>
              <a:ext cx="239888" cy="10594"/>
            </a:xfrm>
            <a:prstGeom prst="rect">
              <a:avLst/>
            </a:prstGeom>
            <a:solidFill>
              <a:srgbClr val="1CABE2">
                <a:alpha val="100000"/>
              </a:srgbClr>
            </a:solidFill>
          </p:spPr>
          <p:txBody>
            <a:bodyPr/>
            <a:lstStyle/>
            <a:p/>
          </p:txBody>
        </p:sp>
        <p:sp>
          <p:nvSpPr>
            <p:cNvPr id="55" name="rc55"/>
            <p:cNvSpPr/>
            <p:nvPr/>
          </p:nvSpPr>
          <p:spPr>
            <a:xfrm>
              <a:off x="5294420" y="3265402"/>
              <a:ext cx="239888" cy="1042619"/>
            </a:xfrm>
            <a:prstGeom prst="rect">
              <a:avLst/>
            </a:prstGeom>
            <a:solidFill>
              <a:srgbClr val="80BD41">
                <a:alpha val="100000"/>
              </a:srgbClr>
            </a:solidFill>
          </p:spPr>
          <p:txBody>
            <a:bodyPr/>
            <a:lstStyle/>
            <a:p/>
          </p:txBody>
        </p:sp>
        <p:sp>
          <p:nvSpPr>
            <p:cNvPr id="56" name="rc56"/>
            <p:cNvSpPr/>
            <p:nvPr/>
          </p:nvSpPr>
          <p:spPr>
            <a:xfrm>
              <a:off x="5294420" y="3233156"/>
              <a:ext cx="239888" cy="32246"/>
            </a:xfrm>
            <a:prstGeom prst="rect">
              <a:avLst/>
            </a:prstGeom>
            <a:solidFill>
              <a:srgbClr val="1CABE2">
                <a:alpha val="100000"/>
              </a:srgbClr>
            </a:solidFill>
          </p:spPr>
          <p:txBody>
            <a:bodyPr/>
            <a:lstStyle/>
            <a:p/>
          </p:txBody>
        </p:sp>
        <p:sp>
          <p:nvSpPr>
            <p:cNvPr id="57" name="rc57"/>
            <p:cNvSpPr/>
            <p:nvPr/>
          </p:nvSpPr>
          <p:spPr>
            <a:xfrm>
              <a:off x="5560963" y="3250049"/>
              <a:ext cx="239888" cy="1057972"/>
            </a:xfrm>
            <a:prstGeom prst="rect">
              <a:avLst/>
            </a:prstGeom>
            <a:solidFill>
              <a:srgbClr val="80BD41">
                <a:alpha val="100000"/>
              </a:srgbClr>
            </a:solidFill>
          </p:spPr>
          <p:txBody>
            <a:bodyPr/>
            <a:lstStyle/>
            <a:p/>
          </p:txBody>
        </p:sp>
        <p:sp>
          <p:nvSpPr>
            <p:cNvPr id="58" name="rc58"/>
            <p:cNvSpPr/>
            <p:nvPr/>
          </p:nvSpPr>
          <p:spPr>
            <a:xfrm>
              <a:off x="5560963" y="3194366"/>
              <a:ext cx="239888" cy="55682"/>
            </a:xfrm>
            <a:prstGeom prst="rect">
              <a:avLst/>
            </a:prstGeom>
            <a:solidFill>
              <a:srgbClr val="1CABE2">
                <a:alpha val="100000"/>
              </a:srgbClr>
            </a:solidFill>
          </p:spPr>
          <p:txBody>
            <a:bodyPr/>
            <a:lstStyle/>
            <a:p/>
          </p:txBody>
        </p:sp>
        <p:sp>
          <p:nvSpPr>
            <p:cNvPr id="59" name="rc59"/>
            <p:cNvSpPr/>
            <p:nvPr/>
          </p:nvSpPr>
          <p:spPr>
            <a:xfrm>
              <a:off x="5827506" y="3236554"/>
              <a:ext cx="239888" cy="1071466"/>
            </a:xfrm>
            <a:prstGeom prst="rect">
              <a:avLst/>
            </a:prstGeom>
            <a:solidFill>
              <a:srgbClr val="80BD41">
                <a:alpha val="100000"/>
              </a:srgbClr>
            </a:solidFill>
          </p:spPr>
          <p:txBody>
            <a:bodyPr/>
            <a:lstStyle/>
            <a:p/>
          </p:txBody>
        </p:sp>
        <p:sp>
          <p:nvSpPr>
            <p:cNvPr id="60" name="rc60"/>
            <p:cNvSpPr/>
            <p:nvPr/>
          </p:nvSpPr>
          <p:spPr>
            <a:xfrm>
              <a:off x="5827506" y="3155906"/>
              <a:ext cx="239888" cy="80647"/>
            </a:xfrm>
            <a:prstGeom prst="rect">
              <a:avLst/>
            </a:prstGeom>
            <a:solidFill>
              <a:srgbClr val="1CABE2">
                <a:alpha val="100000"/>
              </a:srgbClr>
            </a:solidFill>
          </p:spPr>
          <p:txBody>
            <a:bodyPr/>
            <a:lstStyle/>
            <a:p/>
          </p:txBody>
        </p:sp>
        <p:sp>
          <p:nvSpPr>
            <p:cNvPr id="61" name="rc61"/>
            <p:cNvSpPr/>
            <p:nvPr/>
          </p:nvSpPr>
          <p:spPr>
            <a:xfrm>
              <a:off x="6094049" y="3232739"/>
              <a:ext cx="239888" cy="1075281"/>
            </a:xfrm>
            <a:prstGeom prst="rect">
              <a:avLst/>
            </a:prstGeom>
            <a:solidFill>
              <a:srgbClr val="80BD41">
                <a:alpha val="100000"/>
              </a:srgbClr>
            </a:solidFill>
          </p:spPr>
          <p:txBody>
            <a:bodyPr/>
            <a:lstStyle/>
            <a:p/>
          </p:txBody>
        </p:sp>
        <p:sp>
          <p:nvSpPr>
            <p:cNvPr id="62" name="rc62"/>
            <p:cNvSpPr/>
            <p:nvPr/>
          </p:nvSpPr>
          <p:spPr>
            <a:xfrm>
              <a:off x="6094049" y="3126392"/>
              <a:ext cx="239888" cy="106346"/>
            </a:xfrm>
            <a:prstGeom prst="rect">
              <a:avLst/>
            </a:prstGeom>
            <a:solidFill>
              <a:srgbClr val="1CABE2">
                <a:alpha val="100000"/>
              </a:srgbClr>
            </a:solidFill>
          </p:spPr>
          <p:txBody>
            <a:bodyPr/>
            <a:lstStyle/>
            <a:p/>
          </p:txBody>
        </p:sp>
        <p:sp>
          <p:nvSpPr>
            <p:cNvPr id="63" name="rc63"/>
            <p:cNvSpPr/>
            <p:nvPr/>
          </p:nvSpPr>
          <p:spPr>
            <a:xfrm>
              <a:off x="6360593" y="3164344"/>
              <a:ext cx="239888" cy="1143677"/>
            </a:xfrm>
            <a:prstGeom prst="rect">
              <a:avLst/>
            </a:prstGeom>
            <a:solidFill>
              <a:srgbClr val="80BD41">
                <a:alpha val="100000"/>
              </a:srgbClr>
            </a:solidFill>
          </p:spPr>
          <p:txBody>
            <a:bodyPr/>
            <a:lstStyle/>
            <a:p/>
          </p:txBody>
        </p:sp>
        <p:sp>
          <p:nvSpPr>
            <p:cNvPr id="64" name="rc64"/>
            <p:cNvSpPr/>
            <p:nvPr/>
          </p:nvSpPr>
          <p:spPr>
            <a:xfrm>
              <a:off x="6360593" y="3104150"/>
              <a:ext cx="239888" cy="60193"/>
            </a:xfrm>
            <a:prstGeom prst="rect">
              <a:avLst/>
            </a:prstGeom>
            <a:solidFill>
              <a:srgbClr val="1CABE2">
                <a:alpha val="100000"/>
              </a:srgbClr>
            </a:solidFill>
          </p:spPr>
          <p:txBody>
            <a:bodyPr/>
            <a:lstStyle/>
            <a:p/>
          </p:txBody>
        </p:sp>
        <p:sp>
          <p:nvSpPr>
            <p:cNvPr id="65" name="rc65"/>
            <p:cNvSpPr/>
            <p:nvPr/>
          </p:nvSpPr>
          <p:spPr>
            <a:xfrm>
              <a:off x="6627136" y="3142656"/>
              <a:ext cx="239888" cy="1165365"/>
            </a:xfrm>
            <a:prstGeom prst="rect">
              <a:avLst/>
            </a:prstGeom>
            <a:solidFill>
              <a:srgbClr val="80BD41">
                <a:alpha val="100000"/>
              </a:srgbClr>
            </a:solidFill>
          </p:spPr>
          <p:txBody>
            <a:bodyPr/>
            <a:lstStyle/>
            <a:p/>
          </p:txBody>
        </p:sp>
        <p:sp>
          <p:nvSpPr>
            <p:cNvPr id="66" name="rc66"/>
            <p:cNvSpPr/>
            <p:nvPr/>
          </p:nvSpPr>
          <p:spPr>
            <a:xfrm>
              <a:off x="6627136" y="3081320"/>
              <a:ext cx="239888" cy="61335"/>
            </a:xfrm>
            <a:prstGeom prst="rect">
              <a:avLst/>
            </a:prstGeom>
            <a:solidFill>
              <a:srgbClr val="1CABE2">
                <a:alpha val="100000"/>
              </a:srgbClr>
            </a:solidFill>
          </p:spPr>
          <p:txBody>
            <a:bodyPr/>
            <a:lstStyle/>
            <a:p/>
          </p:txBody>
        </p:sp>
        <p:sp>
          <p:nvSpPr>
            <p:cNvPr id="67" name="rc67"/>
            <p:cNvSpPr/>
            <p:nvPr/>
          </p:nvSpPr>
          <p:spPr>
            <a:xfrm>
              <a:off x="6893679" y="3182403"/>
              <a:ext cx="239888" cy="1125618"/>
            </a:xfrm>
            <a:prstGeom prst="rect">
              <a:avLst/>
            </a:prstGeom>
            <a:solidFill>
              <a:srgbClr val="80BD41">
                <a:alpha val="100000"/>
              </a:srgbClr>
            </a:solidFill>
          </p:spPr>
          <p:txBody>
            <a:bodyPr/>
            <a:lstStyle/>
            <a:p/>
          </p:txBody>
        </p:sp>
        <p:sp>
          <p:nvSpPr>
            <p:cNvPr id="68" name="rc68"/>
            <p:cNvSpPr/>
            <p:nvPr/>
          </p:nvSpPr>
          <p:spPr>
            <a:xfrm>
              <a:off x="6893679" y="3057334"/>
              <a:ext cx="239888" cy="125068"/>
            </a:xfrm>
            <a:prstGeom prst="rect">
              <a:avLst/>
            </a:prstGeom>
            <a:solidFill>
              <a:srgbClr val="1CABE2">
                <a:alpha val="100000"/>
              </a:srgbClr>
            </a:solidFill>
          </p:spPr>
          <p:txBody>
            <a:bodyPr/>
            <a:lstStyle/>
            <a:p/>
          </p:txBody>
        </p:sp>
        <p:sp>
          <p:nvSpPr>
            <p:cNvPr id="69" name="rc69"/>
            <p:cNvSpPr/>
            <p:nvPr/>
          </p:nvSpPr>
          <p:spPr>
            <a:xfrm>
              <a:off x="7160222" y="3147002"/>
              <a:ext cx="239888" cy="1161019"/>
            </a:xfrm>
            <a:prstGeom prst="rect">
              <a:avLst/>
            </a:prstGeom>
            <a:solidFill>
              <a:srgbClr val="80BD41">
                <a:alpha val="100000"/>
              </a:srgbClr>
            </a:solidFill>
          </p:spPr>
          <p:txBody>
            <a:bodyPr/>
            <a:lstStyle/>
            <a:p/>
          </p:txBody>
        </p:sp>
        <p:sp>
          <p:nvSpPr>
            <p:cNvPr id="70" name="rc70"/>
            <p:cNvSpPr/>
            <p:nvPr/>
          </p:nvSpPr>
          <p:spPr>
            <a:xfrm>
              <a:off x="7160222" y="3032176"/>
              <a:ext cx="239888" cy="114825"/>
            </a:xfrm>
            <a:prstGeom prst="rect">
              <a:avLst/>
            </a:prstGeom>
            <a:solidFill>
              <a:srgbClr val="1CABE2">
                <a:alpha val="100000"/>
              </a:srgbClr>
            </a:solidFill>
          </p:spPr>
          <p:txBody>
            <a:bodyPr/>
            <a:lstStyle/>
            <a:p/>
          </p:txBody>
        </p:sp>
        <p:sp>
          <p:nvSpPr>
            <p:cNvPr id="71" name="rc71"/>
            <p:cNvSpPr/>
            <p:nvPr/>
          </p:nvSpPr>
          <p:spPr>
            <a:xfrm>
              <a:off x="7426765" y="3177583"/>
              <a:ext cx="239888" cy="1130437"/>
            </a:xfrm>
            <a:prstGeom prst="rect">
              <a:avLst/>
            </a:prstGeom>
            <a:solidFill>
              <a:srgbClr val="80BD41">
                <a:alpha val="100000"/>
              </a:srgbClr>
            </a:solidFill>
          </p:spPr>
          <p:txBody>
            <a:bodyPr/>
            <a:lstStyle/>
            <a:p/>
          </p:txBody>
        </p:sp>
        <p:sp>
          <p:nvSpPr>
            <p:cNvPr id="72" name="rc72"/>
            <p:cNvSpPr/>
            <p:nvPr/>
          </p:nvSpPr>
          <p:spPr>
            <a:xfrm>
              <a:off x="7426765" y="3008667"/>
              <a:ext cx="239888" cy="168915"/>
            </a:xfrm>
            <a:prstGeom prst="rect">
              <a:avLst/>
            </a:prstGeom>
            <a:solidFill>
              <a:srgbClr val="1CABE2">
                <a:alpha val="100000"/>
              </a:srgbClr>
            </a:solidFill>
          </p:spPr>
          <p:txBody>
            <a:bodyPr/>
            <a:lstStyle/>
            <a:p/>
          </p:txBody>
        </p:sp>
        <p:sp>
          <p:nvSpPr>
            <p:cNvPr id="73" name="rc73"/>
            <p:cNvSpPr/>
            <p:nvPr/>
          </p:nvSpPr>
          <p:spPr>
            <a:xfrm>
              <a:off x="7693308" y="3157817"/>
              <a:ext cx="239888" cy="1150204"/>
            </a:xfrm>
            <a:prstGeom prst="rect">
              <a:avLst/>
            </a:prstGeom>
            <a:solidFill>
              <a:srgbClr val="80BD41">
                <a:alpha val="100000"/>
              </a:srgbClr>
            </a:solidFill>
          </p:spPr>
          <p:txBody>
            <a:bodyPr/>
            <a:lstStyle/>
            <a:p/>
          </p:txBody>
        </p:sp>
        <p:sp>
          <p:nvSpPr>
            <p:cNvPr id="74" name="rc74"/>
            <p:cNvSpPr/>
            <p:nvPr/>
          </p:nvSpPr>
          <p:spPr>
            <a:xfrm>
              <a:off x="7693308" y="2985947"/>
              <a:ext cx="239888" cy="171869"/>
            </a:xfrm>
            <a:prstGeom prst="rect">
              <a:avLst/>
            </a:prstGeom>
            <a:solidFill>
              <a:srgbClr val="1CABE2">
                <a:alpha val="100000"/>
              </a:srgbClr>
            </a:solidFill>
          </p:spPr>
          <p:txBody>
            <a:bodyPr/>
            <a:lstStyle/>
            <a:p/>
          </p:txBody>
        </p:sp>
        <p:sp>
          <p:nvSpPr>
            <p:cNvPr id="75" name="rc75"/>
            <p:cNvSpPr/>
            <p:nvPr/>
          </p:nvSpPr>
          <p:spPr>
            <a:xfrm>
              <a:off x="7959851" y="3141168"/>
              <a:ext cx="239888" cy="1166853"/>
            </a:xfrm>
            <a:prstGeom prst="rect">
              <a:avLst/>
            </a:prstGeom>
            <a:solidFill>
              <a:srgbClr val="80BD41">
                <a:alpha val="100000"/>
              </a:srgbClr>
            </a:solidFill>
          </p:spPr>
          <p:txBody>
            <a:bodyPr/>
            <a:lstStyle/>
            <a:p/>
          </p:txBody>
        </p:sp>
        <p:sp>
          <p:nvSpPr>
            <p:cNvPr id="76" name="rc76"/>
            <p:cNvSpPr/>
            <p:nvPr/>
          </p:nvSpPr>
          <p:spPr>
            <a:xfrm>
              <a:off x="7959851" y="2966810"/>
              <a:ext cx="239888" cy="174357"/>
            </a:xfrm>
            <a:prstGeom prst="rect">
              <a:avLst/>
            </a:prstGeom>
            <a:solidFill>
              <a:srgbClr val="1CABE2">
                <a:alpha val="100000"/>
              </a:srgbClr>
            </a:solidFill>
          </p:spPr>
          <p:txBody>
            <a:bodyPr/>
            <a:lstStyle/>
            <a:p/>
          </p:txBody>
        </p:sp>
        <p:sp>
          <p:nvSpPr>
            <p:cNvPr id="77" name="pl77"/>
            <p:cNvSpPr/>
            <p:nvPr/>
          </p:nvSpPr>
          <p:spPr>
            <a:xfrm>
              <a:off x="1416218" y="2095023"/>
              <a:ext cx="6663577" cy="268242"/>
            </a:xfrm>
            <a:custGeom>
              <a:avLst/>
              <a:pathLst>
                <a:path w="6663577" h="268242">
                  <a:moveTo>
                    <a:pt x="0" y="156474"/>
                  </a:moveTo>
                  <a:lnTo>
                    <a:pt x="266543" y="89414"/>
                  </a:lnTo>
                  <a:lnTo>
                    <a:pt x="533086" y="89414"/>
                  </a:lnTo>
                  <a:lnTo>
                    <a:pt x="799629" y="0"/>
                  </a:lnTo>
                  <a:lnTo>
                    <a:pt x="1066172" y="0"/>
                  </a:lnTo>
                  <a:lnTo>
                    <a:pt x="1332715" y="89414"/>
                  </a:lnTo>
                  <a:lnTo>
                    <a:pt x="1599258" y="111767"/>
                  </a:lnTo>
                  <a:lnTo>
                    <a:pt x="1865801" y="223535"/>
                  </a:lnTo>
                  <a:lnTo>
                    <a:pt x="2132344" y="245888"/>
                  </a:lnTo>
                  <a:lnTo>
                    <a:pt x="2398888" y="201181"/>
                  </a:lnTo>
                  <a:lnTo>
                    <a:pt x="2665431" y="22353"/>
                  </a:lnTo>
                  <a:lnTo>
                    <a:pt x="2931974" y="67060"/>
                  </a:lnTo>
                  <a:lnTo>
                    <a:pt x="3198517" y="0"/>
                  </a:lnTo>
                  <a:lnTo>
                    <a:pt x="3465060" y="0"/>
                  </a:lnTo>
                  <a:lnTo>
                    <a:pt x="3731603" y="0"/>
                  </a:lnTo>
                  <a:lnTo>
                    <a:pt x="3998146" y="44707"/>
                  </a:lnTo>
                  <a:lnTo>
                    <a:pt x="4264689" y="89414"/>
                  </a:lnTo>
                  <a:lnTo>
                    <a:pt x="4531233" y="134121"/>
                  </a:lnTo>
                  <a:lnTo>
                    <a:pt x="4797776" y="178828"/>
                  </a:lnTo>
                  <a:lnTo>
                    <a:pt x="5064319" y="89414"/>
                  </a:lnTo>
                  <a:lnTo>
                    <a:pt x="5330862" y="89414"/>
                  </a:lnTo>
                  <a:lnTo>
                    <a:pt x="5597405" y="201181"/>
                  </a:lnTo>
                  <a:lnTo>
                    <a:pt x="5863948" y="178828"/>
                  </a:lnTo>
                  <a:lnTo>
                    <a:pt x="6130491" y="268242"/>
                  </a:lnTo>
                  <a:lnTo>
                    <a:pt x="6397034" y="268242"/>
                  </a:lnTo>
                  <a:lnTo>
                    <a:pt x="6663577" y="268242"/>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9" name="tx89"/>
            <p:cNvSpPr/>
            <p:nvPr/>
          </p:nvSpPr>
          <p:spPr>
            <a:xfrm>
              <a:off x="1324790" y="34108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a:t>
              </a:r>
            </a:p>
          </p:txBody>
        </p:sp>
        <p:sp>
          <p:nvSpPr>
            <p:cNvPr id="90" name="tx90"/>
            <p:cNvSpPr/>
            <p:nvPr/>
          </p:nvSpPr>
          <p:spPr>
            <a:xfrm>
              <a:off x="2657505" y="32934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a:t>
              </a:r>
            </a:p>
          </p:txBody>
        </p:sp>
        <p:sp>
          <p:nvSpPr>
            <p:cNvPr id="91" name="tx91"/>
            <p:cNvSpPr/>
            <p:nvPr/>
          </p:nvSpPr>
          <p:spPr>
            <a:xfrm>
              <a:off x="3990221" y="32256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2" name="tx92"/>
            <p:cNvSpPr/>
            <p:nvPr/>
          </p:nvSpPr>
          <p:spPr>
            <a:xfrm>
              <a:off x="5322937" y="30972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1.89</a:t>
              </a:r>
            </a:p>
          </p:txBody>
        </p:sp>
        <p:sp>
          <p:nvSpPr>
            <p:cNvPr id="93" name="tx93"/>
            <p:cNvSpPr/>
            <p:nvPr/>
          </p:nvSpPr>
          <p:spPr>
            <a:xfrm>
              <a:off x="6389109" y="296937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a:t>
              </a:r>
            </a:p>
          </p:txBody>
        </p:sp>
        <p:sp>
          <p:nvSpPr>
            <p:cNvPr id="94" name="tx94"/>
            <p:cNvSpPr/>
            <p:nvPr/>
          </p:nvSpPr>
          <p:spPr>
            <a:xfrm>
              <a:off x="6655652" y="29453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95" name="tx95"/>
            <p:cNvSpPr/>
            <p:nvPr/>
          </p:nvSpPr>
          <p:spPr>
            <a:xfrm>
              <a:off x="6948321" y="292255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a:t>
              </a:r>
            </a:p>
          </p:txBody>
        </p:sp>
        <p:sp>
          <p:nvSpPr>
            <p:cNvPr id="96" name="tx96"/>
            <p:cNvSpPr/>
            <p:nvPr/>
          </p:nvSpPr>
          <p:spPr>
            <a:xfrm>
              <a:off x="7188738" y="28962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2.25</a:t>
              </a:r>
            </a:p>
          </p:txBody>
        </p:sp>
        <p:sp>
          <p:nvSpPr>
            <p:cNvPr id="97" name="tx97"/>
            <p:cNvSpPr/>
            <p:nvPr/>
          </p:nvSpPr>
          <p:spPr>
            <a:xfrm>
              <a:off x="7455282" y="2872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8" name="tx98"/>
            <p:cNvSpPr/>
            <p:nvPr/>
          </p:nvSpPr>
          <p:spPr>
            <a:xfrm>
              <a:off x="7721825" y="28499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a:t>
              </a:r>
            </a:p>
          </p:txBody>
        </p:sp>
        <p:sp>
          <p:nvSpPr>
            <p:cNvPr id="99" name="tx99"/>
            <p:cNvSpPr/>
            <p:nvPr/>
          </p:nvSpPr>
          <p:spPr>
            <a:xfrm>
              <a:off x="7988368" y="28308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100" name="pl100"/>
            <p:cNvSpPr/>
            <p:nvPr/>
          </p:nvSpPr>
          <p:spPr>
            <a:xfrm>
              <a:off x="141621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9227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12" name="tx112"/>
            <p:cNvSpPr/>
            <p:nvPr/>
          </p:nvSpPr>
          <p:spPr>
            <a:xfrm>
              <a:off x="1324790" y="35422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3" name="tx113"/>
            <p:cNvSpPr/>
            <p:nvPr/>
          </p:nvSpPr>
          <p:spPr>
            <a:xfrm>
              <a:off x="2657505" y="385675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14" name="tx114"/>
            <p:cNvSpPr/>
            <p:nvPr/>
          </p:nvSpPr>
          <p:spPr>
            <a:xfrm>
              <a:off x="2657505" y="3416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5" name="tx115"/>
            <p:cNvSpPr/>
            <p:nvPr/>
          </p:nvSpPr>
          <p:spPr>
            <a:xfrm>
              <a:off x="3990221" y="38091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16" name="tx116"/>
            <p:cNvSpPr/>
            <p:nvPr/>
          </p:nvSpPr>
          <p:spPr>
            <a:xfrm>
              <a:off x="3990221" y="33359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7" name="tx117"/>
            <p:cNvSpPr/>
            <p:nvPr/>
          </p:nvSpPr>
          <p:spPr>
            <a:xfrm>
              <a:off x="5322937" y="37516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18" name="tx118"/>
            <p:cNvSpPr/>
            <p:nvPr/>
          </p:nvSpPr>
          <p:spPr>
            <a:xfrm>
              <a:off x="5322937" y="32142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9" name="tx119"/>
            <p:cNvSpPr/>
            <p:nvPr/>
          </p:nvSpPr>
          <p:spPr>
            <a:xfrm>
              <a:off x="6389109" y="37011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a:t>
              </a:r>
            </a:p>
          </p:txBody>
        </p:sp>
        <p:sp>
          <p:nvSpPr>
            <p:cNvPr id="120" name="tx120"/>
            <p:cNvSpPr/>
            <p:nvPr/>
          </p:nvSpPr>
          <p:spPr>
            <a:xfrm>
              <a:off x="6389109" y="30991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21" name="tx121"/>
            <p:cNvSpPr/>
            <p:nvPr/>
          </p:nvSpPr>
          <p:spPr>
            <a:xfrm>
              <a:off x="6655652" y="36902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22" name="tx122"/>
            <p:cNvSpPr/>
            <p:nvPr/>
          </p:nvSpPr>
          <p:spPr>
            <a:xfrm>
              <a:off x="6655652" y="30769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23" name="tx123"/>
            <p:cNvSpPr/>
            <p:nvPr/>
          </p:nvSpPr>
          <p:spPr>
            <a:xfrm>
              <a:off x="6922195" y="37101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24" name="tx124"/>
            <p:cNvSpPr/>
            <p:nvPr/>
          </p:nvSpPr>
          <p:spPr>
            <a:xfrm>
              <a:off x="6922195" y="30848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25" name="tx125"/>
            <p:cNvSpPr/>
            <p:nvPr/>
          </p:nvSpPr>
          <p:spPr>
            <a:xfrm>
              <a:off x="7188738" y="36924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a:t>
              </a:r>
            </a:p>
          </p:txBody>
        </p:sp>
        <p:sp>
          <p:nvSpPr>
            <p:cNvPr id="126" name="tx126"/>
            <p:cNvSpPr/>
            <p:nvPr/>
          </p:nvSpPr>
          <p:spPr>
            <a:xfrm>
              <a:off x="7214864" y="30545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27" name="tx127"/>
            <p:cNvSpPr/>
            <p:nvPr/>
          </p:nvSpPr>
          <p:spPr>
            <a:xfrm>
              <a:off x="7455282" y="37077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8" name="tx128"/>
            <p:cNvSpPr/>
            <p:nvPr/>
          </p:nvSpPr>
          <p:spPr>
            <a:xfrm>
              <a:off x="7481407" y="305803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29" name="tx129"/>
            <p:cNvSpPr/>
            <p:nvPr/>
          </p:nvSpPr>
          <p:spPr>
            <a:xfrm>
              <a:off x="7721825" y="36978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a:t>
              </a:r>
            </a:p>
          </p:txBody>
        </p:sp>
        <p:sp>
          <p:nvSpPr>
            <p:cNvPr id="130" name="tx130"/>
            <p:cNvSpPr/>
            <p:nvPr/>
          </p:nvSpPr>
          <p:spPr>
            <a:xfrm>
              <a:off x="7747950" y="30367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31" name="tx131"/>
            <p:cNvSpPr/>
            <p:nvPr/>
          </p:nvSpPr>
          <p:spPr>
            <a:xfrm>
              <a:off x="7988368" y="36895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32" name="tx132"/>
            <p:cNvSpPr/>
            <p:nvPr/>
          </p:nvSpPr>
          <p:spPr>
            <a:xfrm>
              <a:off x="7988368" y="30188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0.31</a:t>
              </a:r>
            </a:p>
          </p:txBody>
        </p:sp>
        <p:sp>
          <p:nvSpPr>
            <p:cNvPr id="133" name="tx133"/>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4" name="tx134"/>
            <p:cNvSpPr/>
            <p:nvPr/>
          </p:nvSpPr>
          <p:spPr>
            <a:xfrm>
              <a:off x="694404" y="368946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5" name="tx135"/>
            <p:cNvSpPr/>
            <p:nvPr/>
          </p:nvSpPr>
          <p:spPr>
            <a:xfrm>
              <a:off x="694404" y="312132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6" name="tx136"/>
            <p:cNvSpPr/>
            <p:nvPr/>
          </p:nvSpPr>
          <p:spPr>
            <a:xfrm>
              <a:off x="694404" y="2551407"/>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7" name="tx137"/>
            <p:cNvSpPr/>
            <p:nvPr/>
          </p:nvSpPr>
          <p:spPr>
            <a:xfrm>
              <a:off x="694404" y="1985446"/>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4448"/>
              <a:ext cx="15844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Tanzania, 2000-2025</a:t>
              </a:r>
            </a:p>
          </p:txBody>
        </p:sp>
        <p:sp>
          <p:nvSpPr>
            <p:cNvPr id="164" name="pl164"/>
            <p:cNvSpPr/>
            <p:nvPr/>
          </p:nvSpPr>
          <p:spPr>
            <a:xfrm>
              <a:off x="199254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3850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77763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1701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5627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68881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08136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4739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86645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25899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5606402" cy="129091"/>
            </a:xfrm>
            <a:prstGeom prst="rect">
              <a:avLst/>
            </a:prstGeom>
            <a:solidFill>
              <a:srgbClr val="80BD41">
                <a:alpha val="100000"/>
              </a:srgbClr>
            </a:solidFill>
          </p:spPr>
          <p:txBody>
            <a:bodyPr/>
            <a:lstStyle/>
            <a:p/>
          </p:txBody>
        </p:sp>
        <p:sp>
          <p:nvSpPr>
            <p:cNvPr id="179" name="rc179"/>
            <p:cNvSpPr/>
            <p:nvPr/>
          </p:nvSpPr>
          <p:spPr>
            <a:xfrm>
              <a:off x="6902676" y="5954972"/>
              <a:ext cx="295074" cy="129091"/>
            </a:xfrm>
            <a:prstGeom prst="rect">
              <a:avLst/>
            </a:prstGeom>
            <a:solidFill>
              <a:srgbClr val="1CABE2">
                <a:alpha val="100000"/>
              </a:srgbClr>
            </a:solidFill>
          </p:spPr>
          <p:txBody>
            <a:bodyPr/>
            <a:lstStyle/>
            <a:p/>
          </p:txBody>
        </p:sp>
        <p:sp>
          <p:nvSpPr>
            <p:cNvPr id="180" name="rc180"/>
            <p:cNvSpPr/>
            <p:nvPr/>
          </p:nvSpPr>
          <p:spPr>
            <a:xfrm>
              <a:off x="1296273" y="5793607"/>
              <a:ext cx="5638400" cy="129091"/>
            </a:xfrm>
            <a:prstGeom prst="rect">
              <a:avLst/>
            </a:prstGeom>
            <a:solidFill>
              <a:srgbClr val="80BD41">
                <a:alpha val="100000"/>
              </a:srgbClr>
            </a:solidFill>
          </p:spPr>
          <p:txBody>
            <a:bodyPr/>
            <a:lstStyle/>
            <a:p/>
          </p:txBody>
        </p:sp>
        <p:sp>
          <p:nvSpPr>
            <p:cNvPr id="181" name="rc181"/>
            <p:cNvSpPr/>
            <p:nvPr/>
          </p:nvSpPr>
          <p:spPr>
            <a:xfrm>
              <a:off x="6934674" y="5793607"/>
              <a:ext cx="842519" cy="129091"/>
            </a:xfrm>
            <a:prstGeom prst="rect">
              <a:avLst/>
            </a:prstGeom>
            <a:solidFill>
              <a:srgbClr val="1CABE2">
                <a:alpha val="100000"/>
              </a:srgbClr>
            </a:solidFill>
          </p:spPr>
          <p:txBody>
            <a:bodyPr/>
            <a:lstStyle/>
            <a:p/>
          </p:txBody>
        </p:sp>
        <p:sp>
          <p:nvSpPr>
            <p:cNvPr id="182" name="rc182"/>
            <p:cNvSpPr/>
            <p:nvPr/>
          </p:nvSpPr>
          <p:spPr>
            <a:xfrm>
              <a:off x="1296273" y="5632243"/>
              <a:ext cx="5720014" cy="129091"/>
            </a:xfrm>
            <a:prstGeom prst="rect">
              <a:avLst/>
            </a:prstGeom>
            <a:solidFill>
              <a:srgbClr val="80BD41">
                <a:alpha val="100000"/>
              </a:srgbClr>
            </a:solidFill>
          </p:spPr>
          <p:txBody>
            <a:bodyPr/>
            <a:lstStyle/>
            <a:p/>
          </p:txBody>
        </p:sp>
        <p:sp>
          <p:nvSpPr>
            <p:cNvPr id="183" name="rc183"/>
            <p:cNvSpPr/>
            <p:nvPr/>
          </p:nvSpPr>
          <p:spPr>
            <a:xfrm>
              <a:off x="7016288" y="5632243"/>
              <a:ext cx="854715" cy="129091"/>
            </a:xfrm>
            <a:prstGeom prst="rect">
              <a:avLst/>
            </a:prstGeom>
            <a:solidFill>
              <a:srgbClr val="1CABE2">
                <a:alpha val="100000"/>
              </a:srgbClr>
            </a:solidFill>
          </p:spPr>
          <p:txBody>
            <a:bodyPr/>
            <a:lstStyle/>
            <a:p/>
          </p:txBody>
        </p:sp>
        <p:sp>
          <p:nvSpPr>
            <p:cNvPr id="184" name="tx184"/>
            <p:cNvSpPr/>
            <p:nvPr/>
          </p:nvSpPr>
          <p:spPr>
            <a:xfrm>
              <a:off x="7380297"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2.12</a:t>
              </a:r>
            </a:p>
          </p:txBody>
        </p:sp>
        <p:sp>
          <p:nvSpPr>
            <p:cNvPr id="185" name="tx185"/>
            <p:cNvSpPr/>
            <p:nvPr/>
          </p:nvSpPr>
          <p:spPr>
            <a:xfrm>
              <a:off x="7988713"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2.33</a:t>
              </a:r>
            </a:p>
          </p:txBody>
        </p:sp>
        <p:sp>
          <p:nvSpPr>
            <p:cNvPr id="186" name="tx186"/>
            <p:cNvSpPr/>
            <p:nvPr/>
          </p:nvSpPr>
          <p:spPr>
            <a:xfrm>
              <a:off x="808721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a:t>
              </a:r>
            </a:p>
          </p:txBody>
        </p:sp>
        <p:sp>
          <p:nvSpPr>
            <p:cNvPr id="187" name="tx187"/>
            <p:cNvSpPr/>
            <p:nvPr/>
          </p:nvSpPr>
          <p:spPr>
            <a:xfrm>
              <a:off x="399398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188" name="tx188"/>
            <p:cNvSpPr/>
            <p:nvPr/>
          </p:nvSpPr>
          <p:spPr>
            <a:xfrm>
              <a:off x="6944719"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0.11</a:t>
              </a:r>
            </a:p>
          </p:txBody>
        </p:sp>
        <p:sp>
          <p:nvSpPr>
            <p:cNvPr id="189" name="tx189"/>
            <p:cNvSpPr/>
            <p:nvPr/>
          </p:nvSpPr>
          <p:spPr>
            <a:xfrm>
              <a:off x="4009980"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190" name="tx190"/>
            <p:cNvSpPr/>
            <p:nvPr/>
          </p:nvSpPr>
          <p:spPr>
            <a:xfrm>
              <a:off x="7280585"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91" name="tx191"/>
            <p:cNvSpPr/>
            <p:nvPr/>
          </p:nvSpPr>
          <p:spPr>
            <a:xfrm>
              <a:off x="405078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2.05</a:t>
              </a:r>
            </a:p>
          </p:txBody>
        </p:sp>
        <p:sp>
          <p:nvSpPr>
            <p:cNvPr id="192" name="tx192"/>
            <p:cNvSpPr/>
            <p:nvPr/>
          </p:nvSpPr>
          <p:spPr>
            <a:xfrm>
              <a:off x="7338152"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0.31</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7" name="tx197"/>
            <p:cNvSpPr/>
            <p:nvPr/>
          </p:nvSpPr>
          <p:spPr>
            <a:xfrm>
              <a:off x="2514124"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8" name="tx198"/>
            <p:cNvSpPr/>
            <p:nvPr/>
          </p:nvSpPr>
          <p:spPr>
            <a:xfrm>
              <a:off x="3906669"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9" name="tx199"/>
            <p:cNvSpPr/>
            <p:nvPr/>
          </p:nvSpPr>
          <p:spPr>
            <a:xfrm>
              <a:off x="5299213"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200" name="tx200"/>
            <p:cNvSpPr/>
            <p:nvPr/>
          </p:nvSpPr>
          <p:spPr>
            <a:xfrm>
              <a:off x="6691757"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201" name="tx201"/>
            <p:cNvSpPr/>
            <p:nvPr/>
          </p:nvSpPr>
          <p:spPr>
            <a:xfrm>
              <a:off x="8084301"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 M</a:t>
              </a:r>
            </a:p>
          </p:txBody>
        </p:sp>
        <p:sp>
          <p:nvSpPr>
            <p:cNvPr id="202" name="tx202"/>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(87%) was lower than in 2019 (95%).
The number of children vaccinated with DTP1 increased 2% compared to in 2019.
The number of surviving infants increased approximately 11% compared to in 2019.
In 2025, more children were vaccinated than in 2019.
In 2025, there were 200,000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393684"/>
            </a:xfrm>
            <a:custGeom>
              <a:avLst/>
              <a:pathLst>
                <a:path w="3397293" h="393684">
                  <a:moveTo>
                    <a:pt x="0" y="393684"/>
                  </a:moveTo>
                  <a:lnTo>
                    <a:pt x="135891" y="218713"/>
                  </a:lnTo>
                  <a:lnTo>
                    <a:pt x="271783" y="174970"/>
                  </a:lnTo>
                  <a:lnTo>
                    <a:pt x="407675" y="43742"/>
                  </a:lnTo>
                  <a:lnTo>
                    <a:pt x="543566" y="43742"/>
                  </a:lnTo>
                  <a:lnTo>
                    <a:pt x="679458" y="153099"/>
                  </a:lnTo>
                  <a:lnTo>
                    <a:pt x="815350" y="153099"/>
                  </a:lnTo>
                  <a:lnTo>
                    <a:pt x="951242" y="306198"/>
                  </a:lnTo>
                  <a:lnTo>
                    <a:pt x="1087133" y="240584"/>
                  </a:lnTo>
                  <a:lnTo>
                    <a:pt x="1223025" y="262456"/>
                  </a:lnTo>
                  <a:lnTo>
                    <a:pt x="1358917" y="131228"/>
                  </a:lnTo>
                  <a:lnTo>
                    <a:pt x="1494809" y="153099"/>
                  </a:lnTo>
                  <a:lnTo>
                    <a:pt x="1630700" y="109356"/>
                  </a:lnTo>
                  <a:lnTo>
                    <a:pt x="1766592" y="131228"/>
                  </a:lnTo>
                  <a:lnTo>
                    <a:pt x="1902484" y="0"/>
                  </a:lnTo>
                  <a:lnTo>
                    <a:pt x="2038375" y="21871"/>
                  </a:lnTo>
                  <a:lnTo>
                    <a:pt x="2174267" y="109356"/>
                  </a:lnTo>
                  <a:lnTo>
                    <a:pt x="2310159" y="153099"/>
                  </a:lnTo>
                  <a:lnTo>
                    <a:pt x="2446051" y="174970"/>
                  </a:lnTo>
                  <a:lnTo>
                    <a:pt x="2581942" y="131228"/>
                  </a:lnTo>
                  <a:lnTo>
                    <a:pt x="2717834" y="131228"/>
                  </a:lnTo>
                  <a:lnTo>
                    <a:pt x="2853726" y="240584"/>
                  </a:lnTo>
                  <a:lnTo>
                    <a:pt x="2989618" y="218713"/>
                  </a:lnTo>
                  <a:lnTo>
                    <a:pt x="3125509" y="306198"/>
                  </a:lnTo>
                  <a:lnTo>
                    <a:pt x="3261401" y="306198"/>
                  </a:lnTo>
                  <a:lnTo>
                    <a:pt x="3397293" y="30619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393684"/>
            </a:xfrm>
            <a:custGeom>
              <a:avLst/>
              <a:pathLst>
                <a:path w="3397293" h="393684">
                  <a:moveTo>
                    <a:pt x="0" y="393684"/>
                  </a:moveTo>
                  <a:lnTo>
                    <a:pt x="135891" y="218713"/>
                  </a:lnTo>
                  <a:lnTo>
                    <a:pt x="271783" y="174970"/>
                  </a:lnTo>
                  <a:lnTo>
                    <a:pt x="407675" y="43742"/>
                  </a:lnTo>
                  <a:lnTo>
                    <a:pt x="543566" y="43742"/>
                  </a:lnTo>
                  <a:lnTo>
                    <a:pt x="679458" y="153099"/>
                  </a:lnTo>
                  <a:lnTo>
                    <a:pt x="815350" y="153099"/>
                  </a:lnTo>
                  <a:lnTo>
                    <a:pt x="951242" y="306198"/>
                  </a:lnTo>
                  <a:lnTo>
                    <a:pt x="1087133" y="240584"/>
                  </a:lnTo>
                  <a:lnTo>
                    <a:pt x="1223025" y="262456"/>
                  </a:lnTo>
                  <a:lnTo>
                    <a:pt x="1358917" y="131228"/>
                  </a:lnTo>
                  <a:lnTo>
                    <a:pt x="1494809" y="153099"/>
                  </a:lnTo>
                  <a:lnTo>
                    <a:pt x="1630700" y="109356"/>
                  </a:lnTo>
                  <a:lnTo>
                    <a:pt x="1766592" y="131228"/>
                  </a:lnTo>
                  <a:lnTo>
                    <a:pt x="1902484" y="0"/>
                  </a:lnTo>
                  <a:lnTo>
                    <a:pt x="2038375" y="21871"/>
                  </a:lnTo>
                  <a:lnTo>
                    <a:pt x="2174267" y="109356"/>
                  </a:lnTo>
                  <a:lnTo>
                    <a:pt x="2310159" y="153099"/>
                  </a:lnTo>
                  <a:lnTo>
                    <a:pt x="2446051" y="174970"/>
                  </a:lnTo>
                  <a:lnTo>
                    <a:pt x="2581942" y="131228"/>
                  </a:lnTo>
                  <a:lnTo>
                    <a:pt x="2717834" y="131228"/>
                  </a:lnTo>
                  <a:lnTo>
                    <a:pt x="2853726" y="240584"/>
                  </a:lnTo>
                  <a:lnTo>
                    <a:pt x="2989618" y="218713"/>
                  </a:lnTo>
                  <a:lnTo>
                    <a:pt x="3125509" y="306198"/>
                  </a:lnTo>
                  <a:lnTo>
                    <a:pt x="3261401" y="306198"/>
                  </a:lnTo>
                  <a:lnTo>
                    <a:pt x="3397293" y="30619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393684"/>
            </a:xfrm>
            <a:custGeom>
              <a:avLst/>
              <a:pathLst>
                <a:path w="3397293" h="393684">
                  <a:moveTo>
                    <a:pt x="0" y="393684"/>
                  </a:moveTo>
                  <a:lnTo>
                    <a:pt x="135891" y="218713"/>
                  </a:lnTo>
                  <a:lnTo>
                    <a:pt x="271783" y="174970"/>
                  </a:lnTo>
                  <a:lnTo>
                    <a:pt x="407675" y="43742"/>
                  </a:lnTo>
                  <a:lnTo>
                    <a:pt x="543566" y="43742"/>
                  </a:lnTo>
                  <a:lnTo>
                    <a:pt x="679458" y="153099"/>
                  </a:lnTo>
                  <a:lnTo>
                    <a:pt x="815350" y="153099"/>
                  </a:lnTo>
                  <a:lnTo>
                    <a:pt x="951242" y="306198"/>
                  </a:lnTo>
                  <a:lnTo>
                    <a:pt x="1087133" y="240584"/>
                  </a:lnTo>
                  <a:lnTo>
                    <a:pt x="1223025" y="262456"/>
                  </a:lnTo>
                  <a:lnTo>
                    <a:pt x="1358917" y="131228"/>
                  </a:lnTo>
                  <a:lnTo>
                    <a:pt x="1494809" y="153099"/>
                  </a:lnTo>
                  <a:lnTo>
                    <a:pt x="1630700" y="109356"/>
                  </a:lnTo>
                  <a:lnTo>
                    <a:pt x="1766592" y="131228"/>
                  </a:lnTo>
                  <a:lnTo>
                    <a:pt x="1902484" y="0"/>
                  </a:lnTo>
                  <a:lnTo>
                    <a:pt x="2038375" y="21871"/>
                  </a:lnTo>
                  <a:lnTo>
                    <a:pt x="2174267" y="109356"/>
                  </a:lnTo>
                  <a:lnTo>
                    <a:pt x="2310159" y="153099"/>
                  </a:lnTo>
                  <a:lnTo>
                    <a:pt x="2446051" y="174970"/>
                  </a:lnTo>
                  <a:lnTo>
                    <a:pt x="2581942" y="131228"/>
                  </a:lnTo>
                  <a:lnTo>
                    <a:pt x="2717834" y="131228"/>
                  </a:lnTo>
                  <a:lnTo>
                    <a:pt x="2853726" y="240584"/>
                  </a:lnTo>
                  <a:lnTo>
                    <a:pt x="2989618" y="218713"/>
                  </a:lnTo>
                  <a:lnTo>
                    <a:pt x="3125509" y="306198"/>
                  </a:lnTo>
                  <a:lnTo>
                    <a:pt x="3261401" y="306198"/>
                  </a:lnTo>
                  <a:lnTo>
                    <a:pt x="3397293" y="30619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893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893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25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7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6031" y="4990743"/>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Tanzania</a:t>
              </a:r>
            </a:p>
          </p:txBody>
        </p:sp>
        <p:sp>
          <p:nvSpPr>
            <p:cNvPr id="60" name="tx60"/>
            <p:cNvSpPr/>
            <p:nvPr/>
          </p:nvSpPr>
          <p:spPr>
            <a:xfrm>
              <a:off x="28593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81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27634" y="1405107"/>
              <a:ext cx="258395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Tanzania, 2000-2025</a:t>
              </a:r>
            </a:p>
          </p:txBody>
        </p:sp>
        <p:sp>
          <p:nvSpPr>
            <p:cNvPr id="63" name="pl63"/>
            <p:cNvSpPr/>
            <p:nvPr/>
          </p:nvSpPr>
          <p:spPr>
            <a:xfrm>
              <a:off x="5267799" y="36366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323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79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236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388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3344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301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258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67543"/>
              <a:ext cx="3397293" cy="1087811"/>
            </a:xfrm>
            <a:custGeom>
              <a:avLst/>
              <a:pathLst>
                <a:path w="3397293" h="1087811">
                  <a:moveTo>
                    <a:pt x="0" y="1087811"/>
                  </a:moveTo>
                  <a:lnTo>
                    <a:pt x="135891" y="604339"/>
                  </a:lnTo>
                  <a:lnTo>
                    <a:pt x="271783" y="483471"/>
                  </a:lnTo>
                  <a:lnTo>
                    <a:pt x="407675" y="120867"/>
                  </a:lnTo>
                  <a:lnTo>
                    <a:pt x="543566" y="120867"/>
                  </a:lnTo>
                  <a:lnTo>
                    <a:pt x="679458" y="423037"/>
                  </a:lnTo>
                  <a:lnTo>
                    <a:pt x="815350" y="423037"/>
                  </a:lnTo>
                  <a:lnTo>
                    <a:pt x="951242" y="846075"/>
                  </a:lnTo>
                  <a:lnTo>
                    <a:pt x="1087133" y="664773"/>
                  </a:lnTo>
                  <a:lnTo>
                    <a:pt x="1223025" y="725207"/>
                  </a:lnTo>
                  <a:lnTo>
                    <a:pt x="1358917" y="362603"/>
                  </a:lnTo>
                  <a:lnTo>
                    <a:pt x="1494809" y="423037"/>
                  </a:lnTo>
                  <a:lnTo>
                    <a:pt x="1630700" y="302169"/>
                  </a:lnTo>
                  <a:lnTo>
                    <a:pt x="1766592" y="362603"/>
                  </a:lnTo>
                  <a:lnTo>
                    <a:pt x="1902484" y="0"/>
                  </a:lnTo>
                  <a:lnTo>
                    <a:pt x="2038375" y="60433"/>
                  </a:lnTo>
                  <a:lnTo>
                    <a:pt x="2174267" y="302169"/>
                  </a:lnTo>
                  <a:lnTo>
                    <a:pt x="2310159" y="423037"/>
                  </a:lnTo>
                  <a:lnTo>
                    <a:pt x="2446051" y="483471"/>
                  </a:lnTo>
                  <a:lnTo>
                    <a:pt x="2581942" y="362603"/>
                  </a:lnTo>
                  <a:lnTo>
                    <a:pt x="2717834" y="362603"/>
                  </a:lnTo>
                  <a:lnTo>
                    <a:pt x="2853726" y="664773"/>
                  </a:lnTo>
                  <a:lnTo>
                    <a:pt x="2989618" y="604339"/>
                  </a:lnTo>
                  <a:lnTo>
                    <a:pt x="3125509" y="846075"/>
                  </a:lnTo>
                  <a:lnTo>
                    <a:pt x="3261401" y="846075"/>
                  </a:lnTo>
                  <a:lnTo>
                    <a:pt x="3397293" y="846075"/>
                  </a:lnTo>
                </a:path>
              </a:pathLst>
            </a:custGeom>
            <a:ln w="27101" cap="flat">
              <a:solidFill>
                <a:srgbClr val="0058AB">
                  <a:alpha val="100000"/>
                </a:srgbClr>
              </a:solidFill>
              <a:prstDash val="solid"/>
              <a:round/>
            </a:ln>
          </p:spPr>
          <p:txBody>
            <a:bodyPr/>
            <a:lstStyle/>
            <a:p/>
          </p:txBody>
        </p:sp>
        <p:sp>
          <p:nvSpPr>
            <p:cNvPr id="79" name="pl79"/>
            <p:cNvSpPr/>
            <p:nvPr/>
          </p:nvSpPr>
          <p:spPr>
            <a:xfrm>
              <a:off x="5437664" y="2730147"/>
              <a:ext cx="3397293" cy="846075"/>
            </a:xfrm>
            <a:custGeom>
              <a:avLst/>
              <a:pathLst>
                <a:path w="3397293" h="846075">
                  <a:moveTo>
                    <a:pt x="0" y="846075"/>
                  </a:moveTo>
                  <a:lnTo>
                    <a:pt x="135891" y="846075"/>
                  </a:lnTo>
                  <a:lnTo>
                    <a:pt x="271783" y="846075"/>
                  </a:lnTo>
                  <a:lnTo>
                    <a:pt x="407675" y="725207"/>
                  </a:lnTo>
                  <a:lnTo>
                    <a:pt x="543566" y="604339"/>
                  </a:lnTo>
                  <a:lnTo>
                    <a:pt x="679458" y="543905"/>
                  </a:lnTo>
                  <a:lnTo>
                    <a:pt x="815350" y="483471"/>
                  </a:lnTo>
                  <a:lnTo>
                    <a:pt x="951242" y="483471"/>
                  </a:lnTo>
                  <a:lnTo>
                    <a:pt x="1087133" y="302169"/>
                  </a:lnTo>
                  <a:lnTo>
                    <a:pt x="1223025" y="181301"/>
                  </a:lnTo>
                  <a:lnTo>
                    <a:pt x="1358917" y="181301"/>
                  </a:lnTo>
                  <a:lnTo>
                    <a:pt x="1494809" y="120867"/>
                  </a:lnTo>
                  <a:lnTo>
                    <a:pt x="1630700" y="120867"/>
                  </a:lnTo>
                  <a:lnTo>
                    <a:pt x="1766592" y="120867"/>
                  </a:lnTo>
                  <a:lnTo>
                    <a:pt x="1902484" y="120867"/>
                  </a:lnTo>
                  <a:lnTo>
                    <a:pt x="2038375" y="60433"/>
                  </a:lnTo>
                  <a:lnTo>
                    <a:pt x="2174267" y="0"/>
                  </a:lnTo>
                  <a:lnTo>
                    <a:pt x="2310159" y="0"/>
                  </a:lnTo>
                  <a:lnTo>
                    <a:pt x="2446051" y="0"/>
                  </a:lnTo>
                  <a:lnTo>
                    <a:pt x="2581942" y="0"/>
                  </a:lnTo>
                  <a:lnTo>
                    <a:pt x="2717834" y="181301"/>
                  </a:lnTo>
                  <a:lnTo>
                    <a:pt x="2853726" y="302169"/>
                  </a:lnTo>
                  <a:lnTo>
                    <a:pt x="2989618" y="60433"/>
                  </a:lnTo>
                  <a:lnTo>
                    <a:pt x="3125509" y="120867"/>
                  </a:lnTo>
                  <a:lnTo>
                    <a:pt x="3261401" y="120867"/>
                  </a:lnTo>
                  <a:lnTo>
                    <a:pt x="3397293" y="60433"/>
                  </a:lnTo>
                </a:path>
              </a:pathLst>
            </a:custGeom>
            <a:ln w="27101" cap="flat">
              <a:solidFill>
                <a:srgbClr val="80BD41">
                  <a:alpha val="100000"/>
                </a:srgbClr>
              </a:solidFill>
              <a:prstDash val="solid"/>
              <a:round/>
            </a:ln>
          </p:spPr>
          <p:txBody>
            <a:bodyPr/>
            <a:lstStyle/>
            <a:p/>
          </p:txBody>
        </p:sp>
        <p:sp>
          <p:nvSpPr>
            <p:cNvPr id="80" name="pl80"/>
            <p:cNvSpPr/>
            <p:nvPr/>
          </p:nvSpPr>
          <p:spPr>
            <a:xfrm>
              <a:off x="5437664" y="2730147"/>
              <a:ext cx="3397293" cy="1329547"/>
            </a:xfrm>
            <a:custGeom>
              <a:avLst/>
              <a:pathLst>
                <a:path w="3397293" h="1329547">
                  <a:moveTo>
                    <a:pt x="0" y="1329547"/>
                  </a:moveTo>
                  <a:lnTo>
                    <a:pt x="135891" y="1148245"/>
                  </a:lnTo>
                  <a:lnTo>
                    <a:pt x="271783" y="1087811"/>
                  </a:lnTo>
                  <a:lnTo>
                    <a:pt x="407675" y="966943"/>
                  </a:lnTo>
                  <a:lnTo>
                    <a:pt x="543566" y="906509"/>
                  </a:lnTo>
                  <a:lnTo>
                    <a:pt x="679458" y="785641"/>
                  </a:lnTo>
                  <a:lnTo>
                    <a:pt x="815350" y="664773"/>
                  </a:lnTo>
                  <a:lnTo>
                    <a:pt x="951242" y="604339"/>
                  </a:lnTo>
                  <a:lnTo>
                    <a:pt x="1087133" y="543905"/>
                  </a:lnTo>
                  <a:lnTo>
                    <a:pt x="1223025" y="423037"/>
                  </a:lnTo>
                  <a:lnTo>
                    <a:pt x="1358917" y="302169"/>
                  </a:lnTo>
                  <a:lnTo>
                    <a:pt x="1494809" y="241735"/>
                  </a:lnTo>
                  <a:lnTo>
                    <a:pt x="1630700" y="302169"/>
                  </a:lnTo>
                  <a:lnTo>
                    <a:pt x="1766592" y="302169"/>
                  </a:lnTo>
                  <a:lnTo>
                    <a:pt x="1902484" y="181301"/>
                  </a:lnTo>
                  <a:lnTo>
                    <a:pt x="2038375" y="181301"/>
                  </a:lnTo>
                  <a:lnTo>
                    <a:pt x="2174267" y="181301"/>
                  </a:lnTo>
                  <a:lnTo>
                    <a:pt x="2310159" y="181301"/>
                  </a:lnTo>
                  <a:lnTo>
                    <a:pt x="2446051" y="60433"/>
                  </a:lnTo>
                  <a:lnTo>
                    <a:pt x="2581942" y="0"/>
                  </a:lnTo>
                  <a:lnTo>
                    <a:pt x="2717834" y="120867"/>
                  </a:lnTo>
                  <a:lnTo>
                    <a:pt x="2853726" y="241735"/>
                  </a:lnTo>
                  <a:lnTo>
                    <a:pt x="2989618" y="241735"/>
                  </a:lnTo>
                  <a:lnTo>
                    <a:pt x="3125509" y="120867"/>
                  </a:lnTo>
                  <a:lnTo>
                    <a:pt x="3261401" y="120867"/>
                  </a:lnTo>
                  <a:lnTo>
                    <a:pt x="3397293" y="60433"/>
                  </a:lnTo>
                </a:path>
              </a:pathLst>
            </a:custGeom>
            <a:ln w="27101" cap="flat">
              <a:solidFill>
                <a:srgbClr val="961A49">
                  <a:alpha val="100000"/>
                </a:srgbClr>
              </a:solidFill>
              <a:prstDash val="solid"/>
              <a:round/>
            </a:ln>
          </p:spPr>
          <p:txBody>
            <a:bodyPr/>
            <a:lstStyle/>
            <a:p/>
          </p:txBody>
        </p:sp>
        <p:sp>
          <p:nvSpPr>
            <p:cNvPr id="81" name="pl81"/>
            <p:cNvSpPr/>
            <p:nvPr/>
          </p:nvSpPr>
          <p:spPr>
            <a:xfrm>
              <a:off x="5437664" y="27301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67543"/>
              <a:ext cx="3397293" cy="1087811"/>
            </a:xfrm>
            <a:custGeom>
              <a:avLst/>
              <a:pathLst>
                <a:path w="3397293" h="1087811">
                  <a:moveTo>
                    <a:pt x="0" y="1087811"/>
                  </a:moveTo>
                  <a:lnTo>
                    <a:pt x="135891" y="604339"/>
                  </a:lnTo>
                  <a:lnTo>
                    <a:pt x="271783" y="483471"/>
                  </a:lnTo>
                  <a:lnTo>
                    <a:pt x="407675" y="120867"/>
                  </a:lnTo>
                  <a:lnTo>
                    <a:pt x="543566" y="120867"/>
                  </a:lnTo>
                  <a:lnTo>
                    <a:pt x="679458" y="423037"/>
                  </a:lnTo>
                  <a:lnTo>
                    <a:pt x="815350" y="423037"/>
                  </a:lnTo>
                  <a:lnTo>
                    <a:pt x="951242" y="846075"/>
                  </a:lnTo>
                  <a:lnTo>
                    <a:pt x="1087133" y="664773"/>
                  </a:lnTo>
                  <a:lnTo>
                    <a:pt x="1223025" y="725207"/>
                  </a:lnTo>
                  <a:lnTo>
                    <a:pt x="1358917" y="362603"/>
                  </a:lnTo>
                  <a:lnTo>
                    <a:pt x="1494809" y="423037"/>
                  </a:lnTo>
                  <a:lnTo>
                    <a:pt x="1630700" y="302169"/>
                  </a:lnTo>
                  <a:lnTo>
                    <a:pt x="1766592" y="362603"/>
                  </a:lnTo>
                  <a:lnTo>
                    <a:pt x="1902484" y="0"/>
                  </a:lnTo>
                  <a:lnTo>
                    <a:pt x="2038375" y="60433"/>
                  </a:lnTo>
                  <a:lnTo>
                    <a:pt x="2174267" y="302169"/>
                  </a:lnTo>
                  <a:lnTo>
                    <a:pt x="2310159" y="423037"/>
                  </a:lnTo>
                  <a:lnTo>
                    <a:pt x="2446051" y="483471"/>
                  </a:lnTo>
                  <a:lnTo>
                    <a:pt x="2581942" y="362603"/>
                  </a:lnTo>
                  <a:lnTo>
                    <a:pt x="2717834" y="362603"/>
                  </a:lnTo>
                  <a:lnTo>
                    <a:pt x="2853726" y="664773"/>
                  </a:lnTo>
                  <a:lnTo>
                    <a:pt x="2989618" y="604339"/>
                  </a:lnTo>
                  <a:lnTo>
                    <a:pt x="3125509" y="846075"/>
                  </a:lnTo>
                  <a:lnTo>
                    <a:pt x="3261401" y="846075"/>
                  </a:lnTo>
                  <a:lnTo>
                    <a:pt x="3397293" y="846075"/>
                  </a:lnTo>
                </a:path>
              </a:pathLst>
            </a:custGeom>
            <a:ln w="43362" cap="flat">
              <a:solidFill>
                <a:srgbClr val="000000">
                  <a:alpha val="100000"/>
                </a:srgbClr>
              </a:solidFill>
              <a:prstDash val="solid"/>
              <a:round/>
            </a:ln>
          </p:spPr>
          <p:txBody>
            <a:bodyPr/>
            <a:lstStyle/>
            <a:p/>
          </p:txBody>
        </p:sp>
        <p:sp>
          <p:nvSpPr>
            <p:cNvPr id="83" name="pl83"/>
            <p:cNvSpPr/>
            <p:nvPr/>
          </p:nvSpPr>
          <p:spPr>
            <a:xfrm>
              <a:off x="5437664" y="2029112"/>
              <a:ext cx="0" cy="1426242"/>
            </a:xfrm>
            <a:custGeom>
              <a:avLst/>
              <a:pathLst>
                <a:path w="0" h="1426242">
                  <a:moveTo>
                    <a:pt x="0" y="142624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029112"/>
              <a:ext cx="0" cy="761468"/>
            </a:xfrm>
            <a:custGeom>
              <a:avLst/>
              <a:pathLst>
                <a:path w="0" h="761468">
                  <a:moveTo>
                    <a:pt x="0" y="76146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029112"/>
              <a:ext cx="0" cy="701034"/>
            </a:xfrm>
            <a:custGeom>
              <a:avLst/>
              <a:pathLst>
                <a:path w="0" h="701034">
                  <a:moveTo>
                    <a:pt x="0" y="70103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029112"/>
              <a:ext cx="0" cy="398864"/>
            </a:xfrm>
            <a:custGeom>
              <a:avLst/>
              <a:pathLst>
                <a:path w="0" h="398864">
                  <a:moveTo>
                    <a:pt x="0" y="39886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029112"/>
              <a:ext cx="0" cy="701034"/>
            </a:xfrm>
            <a:custGeom>
              <a:avLst/>
              <a:pathLst>
                <a:path w="0" h="701034">
                  <a:moveTo>
                    <a:pt x="0" y="70103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029112"/>
              <a:ext cx="0" cy="1184506"/>
            </a:xfrm>
            <a:custGeom>
              <a:avLst/>
              <a:pathLst>
                <a:path w="0" h="1184506">
                  <a:moveTo>
                    <a:pt x="0" y="118450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029112"/>
              <a:ext cx="0" cy="1184506"/>
            </a:xfrm>
            <a:custGeom>
              <a:avLst/>
              <a:pathLst>
                <a:path w="0" h="1184506">
                  <a:moveTo>
                    <a:pt x="0" y="118450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67543"/>
              <a:ext cx="3397293" cy="1087811"/>
            </a:xfrm>
            <a:custGeom>
              <a:avLst/>
              <a:pathLst>
                <a:path w="3397293" h="1087811">
                  <a:moveTo>
                    <a:pt x="0" y="1087811"/>
                  </a:moveTo>
                  <a:lnTo>
                    <a:pt x="135891" y="604339"/>
                  </a:lnTo>
                  <a:lnTo>
                    <a:pt x="271783" y="483471"/>
                  </a:lnTo>
                  <a:lnTo>
                    <a:pt x="407675" y="120867"/>
                  </a:lnTo>
                  <a:lnTo>
                    <a:pt x="543566" y="120867"/>
                  </a:lnTo>
                  <a:lnTo>
                    <a:pt x="679458" y="423037"/>
                  </a:lnTo>
                  <a:lnTo>
                    <a:pt x="815350" y="423037"/>
                  </a:lnTo>
                  <a:lnTo>
                    <a:pt x="951242" y="846075"/>
                  </a:lnTo>
                  <a:lnTo>
                    <a:pt x="1087133" y="664773"/>
                  </a:lnTo>
                  <a:lnTo>
                    <a:pt x="1223025" y="725207"/>
                  </a:lnTo>
                  <a:lnTo>
                    <a:pt x="1358917" y="362603"/>
                  </a:lnTo>
                  <a:lnTo>
                    <a:pt x="1494809" y="423037"/>
                  </a:lnTo>
                  <a:lnTo>
                    <a:pt x="1630700" y="302169"/>
                  </a:lnTo>
                  <a:lnTo>
                    <a:pt x="1766592" y="362603"/>
                  </a:lnTo>
                  <a:lnTo>
                    <a:pt x="1902484" y="0"/>
                  </a:lnTo>
                  <a:lnTo>
                    <a:pt x="2038375" y="60433"/>
                  </a:lnTo>
                  <a:lnTo>
                    <a:pt x="2174267" y="302169"/>
                  </a:lnTo>
                  <a:lnTo>
                    <a:pt x="2310159" y="423037"/>
                  </a:lnTo>
                  <a:lnTo>
                    <a:pt x="2446051" y="483471"/>
                  </a:lnTo>
                  <a:lnTo>
                    <a:pt x="2581942" y="362603"/>
                  </a:lnTo>
                  <a:lnTo>
                    <a:pt x="2717834" y="362603"/>
                  </a:lnTo>
                  <a:lnTo>
                    <a:pt x="2853726" y="664773"/>
                  </a:lnTo>
                  <a:lnTo>
                    <a:pt x="2989618" y="604339"/>
                  </a:lnTo>
                  <a:lnTo>
                    <a:pt x="3125509" y="846075"/>
                  </a:lnTo>
                  <a:lnTo>
                    <a:pt x="3261401" y="846075"/>
                  </a:lnTo>
                  <a:lnTo>
                    <a:pt x="3397293" y="846075"/>
                  </a:lnTo>
                </a:path>
              </a:pathLst>
            </a:custGeom>
            <a:ln w="27101" cap="flat">
              <a:solidFill>
                <a:srgbClr val="0058AB">
                  <a:alpha val="100000"/>
                </a:srgbClr>
              </a:solidFill>
              <a:prstDash val="solid"/>
              <a:round/>
            </a:ln>
          </p:spPr>
          <p:txBody>
            <a:bodyPr/>
            <a:lstStyle/>
            <a:p/>
          </p:txBody>
        </p:sp>
        <p:sp>
          <p:nvSpPr>
            <p:cNvPr id="91" name="tx91"/>
            <p:cNvSpPr/>
            <p:nvPr/>
          </p:nvSpPr>
          <p:spPr>
            <a:xfrm>
              <a:off x="5359324" y="196582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6068928" y="196582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766436" y="19644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445895" y="196587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7989462" y="19644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196449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8786762" y="196449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8902429" y="27514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7514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8867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28237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780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0736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7563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7563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089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7141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42730" y="4990743"/>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Tanzania</a:t>
              </a:r>
            </a:p>
          </p:txBody>
        </p:sp>
        <p:sp>
          <p:nvSpPr>
            <p:cNvPr id="117" name="tx117"/>
            <p:cNvSpPr/>
            <p:nvPr/>
          </p:nvSpPr>
          <p:spPr>
            <a:xfrm>
              <a:off x="71760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38512"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293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05375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8781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7025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415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9659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7903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6147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3479210" cy="114824"/>
            </a:xfrm>
            <a:prstGeom prst="rect">
              <a:avLst/>
            </a:prstGeom>
            <a:solidFill>
              <a:srgbClr val="1CABE2">
                <a:alpha val="80000"/>
              </a:srgbClr>
            </a:solidFill>
          </p:spPr>
          <p:txBody>
            <a:bodyPr/>
            <a:lstStyle/>
            <a:p/>
          </p:txBody>
        </p:sp>
        <p:sp>
          <p:nvSpPr>
            <p:cNvPr id="133" name="rc133"/>
            <p:cNvSpPr/>
            <p:nvPr/>
          </p:nvSpPr>
          <p:spPr>
            <a:xfrm>
              <a:off x="1317178" y="5743865"/>
              <a:ext cx="7217100" cy="114824"/>
            </a:xfrm>
            <a:prstGeom prst="rect">
              <a:avLst/>
            </a:prstGeom>
            <a:solidFill>
              <a:srgbClr val="1CABE2">
                <a:alpha val="80000"/>
              </a:srgbClr>
            </a:solidFill>
          </p:spPr>
          <p:txBody>
            <a:bodyPr/>
            <a:lstStyle/>
            <a:p/>
          </p:txBody>
        </p:sp>
        <p:sp>
          <p:nvSpPr>
            <p:cNvPr id="134" name="rc134"/>
            <p:cNvSpPr/>
            <p:nvPr/>
          </p:nvSpPr>
          <p:spPr>
            <a:xfrm>
              <a:off x="1317178" y="5600334"/>
              <a:ext cx="7321564" cy="114824"/>
            </a:xfrm>
            <a:prstGeom prst="rect">
              <a:avLst/>
            </a:prstGeom>
            <a:solidFill>
              <a:srgbClr val="1CABE2">
                <a:alpha val="80000"/>
              </a:srgbClr>
            </a:solidFill>
          </p:spPr>
          <p:txBody>
            <a:bodyPr/>
            <a:lstStyle/>
            <a:p/>
          </p:txBody>
        </p:sp>
        <p:sp>
          <p:nvSpPr>
            <p:cNvPr id="135" name="tx135"/>
            <p:cNvSpPr/>
            <p:nvPr/>
          </p:nvSpPr>
          <p:spPr>
            <a:xfrm>
              <a:off x="4286975"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191,000</a:t>
              </a:r>
            </a:p>
          </p:txBody>
        </p:sp>
        <p:sp>
          <p:nvSpPr>
            <p:cNvPr id="136" name="tx136"/>
            <p:cNvSpPr/>
            <p:nvPr/>
          </p:nvSpPr>
          <p:spPr>
            <a:xfrm>
              <a:off x="8024865"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396,000</a:t>
              </a:r>
            </a:p>
          </p:txBody>
        </p:sp>
        <p:sp>
          <p:nvSpPr>
            <p:cNvPr id="137" name="tx137"/>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401,000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63658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3" name="tx143"/>
            <p:cNvSpPr/>
            <p:nvPr/>
          </p:nvSpPr>
          <p:spPr>
            <a:xfrm>
              <a:off x="446096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628535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5" name="tx145"/>
            <p:cNvSpPr/>
            <p:nvPr/>
          </p:nvSpPr>
          <p:spPr>
            <a:xfrm>
              <a:off x="810973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Tanzania (83%) was 2 percentage points lower than the global average (85%) and 3 percentage points higher than the average across all ESAR countries (80%).
National DTP3 coverage was 8 percentage points lower than in 2019 (91%).
This equates to 401,000 un- and undervaccinated children in 2025 compared to 191,000 un- and undervaccinated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Tanzania DTP3 coverage was 83% - this is 8 percentage points lower than in 2019 and 2 percentage points lower than the global average (85%).</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Tanzania ranked number 10 out of 21 countries for lowest DTP3 coverage (based on tied ranks).
Tanzania was in the top 10 countries with the most un- and undervaccinated children (rank=4).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Tanzania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90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29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469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009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59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199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739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279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34104"/>
              <a:ext cx="239888" cy="577904"/>
            </a:xfrm>
            <a:prstGeom prst="rect">
              <a:avLst/>
            </a:prstGeom>
            <a:solidFill>
              <a:srgbClr val="80BD41">
                <a:alpha val="100000"/>
              </a:srgbClr>
            </a:solidFill>
          </p:spPr>
          <p:txBody>
            <a:bodyPr/>
            <a:lstStyle/>
            <a:p/>
          </p:txBody>
        </p:sp>
        <p:sp>
          <p:nvSpPr>
            <p:cNvPr id="26" name="rc26"/>
            <p:cNvSpPr/>
            <p:nvPr/>
          </p:nvSpPr>
          <p:spPr>
            <a:xfrm>
              <a:off x="1296273" y="3480484"/>
              <a:ext cx="239888" cy="153620"/>
            </a:xfrm>
            <a:prstGeom prst="rect">
              <a:avLst/>
            </a:prstGeom>
            <a:solidFill>
              <a:srgbClr val="1CABE2">
                <a:alpha val="100000"/>
              </a:srgbClr>
            </a:solidFill>
          </p:spPr>
          <p:txBody>
            <a:bodyPr/>
            <a:lstStyle/>
            <a:p/>
          </p:txBody>
        </p:sp>
        <p:sp>
          <p:nvSpPr>
            <p:cNvPr id="27" name="rc27"/>
            <p:cNvSpPr/>
            <p:nvPr/>
          </p:nvSpPr>
          <p:spPr>
            <a:xfrm>
              <a:off x="1562816" y="3558339"/>
              <a:ext cx="239888" cy="653670"/>
            </a:xfrm>
            <a:prstGeom prst="rect">
              <a:avLst/>
            </a:prstGeom>
            <a:solidFill>
              <a:srgbClr val="80BD41">
                <a:alpha val="100000"/>
              </a:srgbClr>
            </a:solidFill>
          </p:spPr>
          <p:txBody>
            <a:bodyPr/>
            <a:lstStyle/>
            <a:p/>
          </p:txBody>
        </p:sp>
        <p:sp>
          <p:nvSpPr>
            <p:cNvPr id="28" name="rc28"/>
            <p:cNvSpPr/>
            <p:nvPr/>
          </p:nvSpPr>
          <p:spPr>
            <a:xfrm>
              <a:off x="1562816" y="3460664"/>
              <a:ext cx="239888" cy="97675"/>
            </a:xfrm>
            <a:prstGeom prst="rect">
              <a:avLst/>
            </a:prstGeom>
            <a:solidFill>
              <a:srgbClr val="1CABE2">
                <a:alpha val="100000"/>
              </a:srgbClr>
            </a:solidFill>
          </p:spPr>
          <p:txBody>
            <a:bodyPr/>
            <a:lstStyle/>
            <a:p/>
          </p:txBody>
        </p:sp>
        <p:sp>
          <p:nvSpPr>
            <p:cNvPr id="29" name="rc29"/>
            <p:cNvSpPr/>
            <p:nvPr/>
          </p:nvSpPr>
          <p:spPr>
            <a:xfrm>
              <a:off x="1829360" y="3528104"/>
              <a:ext cx="239888" cy="683905"/>
            </a:xfrm>
            <a:prstGeom prst="rect">
              <a:avLst/>
            </a:prstGeom>
            <a:solidFill>
              <a:srgbClr val="80BD41">
                <a:alpha val="100000"/>
              </a:srgbClr>
            </a:solidFill>
          </p:spPr>
          <p:txBody>
            <a:bodyPr/>
            <a:lstStyle/>
            <a:p/>
          </p:txBody>
        </p:sp>
        <p:sp>
          <p:nvSpPr>
            <p:cNvPr id="30" name="rc30"/>
            <p:cNvSpPr/>
            <p:nvPr/>
          </p:nvSpPr>
          <p:spPr>
            <a:xfrm>
              <a:off x="1829360" y="3443576"/>
              <a:ext cx="239888" cy="84527"/>
            </a:xfrm>
            <a:prstGeom prst="rect">
              <a:avLst/>
            </a:prstGeom>
            <a:solidFill>
              <a:srgbClr val="1CABE2">
                <a:alpha val="100000"/>
              </a:srgbClr>
            </a:solidFill>
          </p:spPr>
          <p:txBody>
            <a:bodyPr/>
            <a:lstStyle/>
            <a:p/>
          </p:txBody>
        </p:sp>
        <p:sp>
          <p:nvSpPr>
            <p:cNvPr id="31" name="rc31"/>
            <p:cNvSpPr/>
            <p:nvPr/>
          </p:nvSpPr>
          <p:spPr>
            <a:xfrm>
              <a:off x="2095903" y="3457982"/>
              <a:ext cx="239888" cy="754026"/>
            </a:xfrm>
            <a:prstGeom prst="rect">
              <a:avLst/>
            </a:prstGeom>
            <a:solidFill>
              <a:srgbClr val="80BD41">
                <a:alpha val="100000"/>
              </a:srgbClr>
            </a:solidFill>
          </p:spPr>
          <p:txBody>
            <a:bodyPr/>
            <a:lstStyle/>
            <a:p/>
          </p:txBody>
        </p:sp>
        <p:sp>
          <p:nvSpPr>
            <p:cNvPr id="32" name="rc32"/>
            <p:cNvSpPr/>
            <p:nvPr/>
          </p:nvSpPr>
          <p:spPr>
            <a:xfrm>
              <a:off x="2095903" y="3418297"/>
              <a:ext cx="239888" cy="39685"/>
            </a:xfrm>
            <a:prstGeom prst="rect">
              <a:avLst/>
            </a:prstGeom>
            <a:solidFill>
              <a:srgbClr val="1CABE2">
                <a:alpha val="100000"/>
              </a:srgbClr>
            </a:solidFill>
          </p:spPr>
          <p:txBody>
            <a:bodyPr/>
            <a:lstStyle/>
            <a:p/>
          </p:txBody>
        </p:sp>
        <p:sp>
          <p:nvSpPr>
            <p:cNvPr id="33" name="rc33"/>
            <p:cNvSpPr/>
            <p:nvPr/>
          </p:nvSpPr>
          <p:spPr>
            <a:xfrm>
              <a:off x="2362446" y="3432125"/>
              <a:ext cx="239888" cy="779883"/>
            </a:xfrm>
            <a:prstGeom prst="rect">
              <a:avLst/>
            </a:prstGeom>
            <a:solidFill>
              <a:srgbClr val="80BD41">
                <a:alpha val="100000"/>
              </a:srgbClr>
            </a:solidFill>
          </p:spPr>
          <p:txBody>
            <a:bodyPr/>
            <a:lstStyle/>
            <a:p/>
          </p:txBody>
        </p:sp>
        <p:sp>
          <p:nvSpPr>
            <p:cNvPr id="34" name="rc34"/>
            <p:cNvSpPr/>
            <p:nvPr/>
          </p:nvSpPr>
          <p:spPr>
            <a:xfrm>
              <a:off x="2362446" y="3391079"/>
              <a:ext cx="239888" cy="41046"/>
            </a:xfrm>
            <a:prstGeom prst="rect">
              <a:avLst/>
            </a:prstGeom>
            <a:solidFill>
              <a:srgbClr val="1CABE2">
                <a:alpha val="100000"/>
              </a:srgbClr>
            </a:solidFill>
          </p:spPr>
          <p:txBody>
            <a:bodyPr/>
            <a:lstStyle/>
            <a:p/>
          </p:txBody>
        </p:sp>
        <p:sp>
          <p:nvSpPr>
            <p:cNvPr id="35" name="rc35"/>
            <p:cNvSpPr/>
            <p:nvPr/>
          </p:nvSpPr>
          <p:spPr>
            <a:xfrm>
              <a:off x="2628989" y="3452025"/>
              <a:ext cx="239888" cy="759983"/>
            </a:xfrm>
            <a:prstGeom prst="rect">
              <a:avLst/>
            </a:prstGeom>
            <a:solidFill>
              <a:srgbClr val="80BD41">
                <a:alpha val="100000"/>
              </a:srgbClr>
            </a:solidFill>
          </p:spPr>
          <p:txBody>
            <a:bodyPr/>
            <a:lstStyle/>
            <a:p/>
          </p:txBody>
        </p:sp>
        <p:sp>
          <p:nvSpPr>
            <p:cNvPr id="36" name="rc36"/>
            <p:cNvSpPr/>
            <p:nvPr/>
          </p:nvSpPr>
          <p:spPr>
            <a:xfrm>
              <a:off x="2628989" y="3367583"/>
              <a:ext cx="239888" cy="84442"/>
            </a:xfrm>
            <a:prstGeom prst="rect">
              <a:avLst/>
            </a:prstGeom>
            <a:solidFill>
              <a:srgbClr val="1CABE2">
                <a:alpha val="100000"/>
              </a:srgbClr>
            </a:solidFill>
          </p:spPr>
          <p:txBody>
            <a:bodyPr/>
            <a:lstStyle/>
            <a:p/>
          </p:txBody>
        </p:sp>
        <p:sp>
          <p:nvSpPr>
            <p:cNvPr id="37" name="rc37"/>
            <p:cNvSpPr/>
            <p:nvPr/>
          </p:nvSpPr>
          <p:spPr>
            <a:xfrm>
              <a:off x="2895532" y="3438240"/>
              <a:ext cx="239888" cy="773769"/>
            </a:xfrm>
            <a:prstGeom prst="rect">
              <a:avLst/>
            </a:prstGeom>
            <a:solidFill>
              <a:srgbClr val="80BD41">
                <a:alpha val="100000"/>
              </a:srgbClr>
            </a:solidFill>
          </p:spPr>
          <p:txBody>
            <a:bodyPr/>
            <a:lstStyle/>
            <a:p/>
          </p:txBody>
        </p:sp>
        <p:sp>
          <p:nvSpPr>
            <p:cNvPr id="38" name="rc38"/>
            <p:cNvSpPr/>
            <p:nvPr/>
          </p:nvSpPr>
          <p:spPr>
            <a:xfrm>
              <a:off x="2895532" y="3352266"/>
              <a:ext cx="239888" cy="85974"/>
            </a:xfrm>
            <a:prstGeom prst="rect">
              <a:avLst/>
            </a:prstGeom>
            <a:solidFill>
              <a:srgbClr val="1CABE2">
                <a:alpha val="100000"/>
              </a:srgbClr>
            </a:solidFill>
          </p:spPr>
          <p:txBody>
            <a:bodyPr/>
            <a:lstStyle/>
            <a:p/>
          </p:txBody>
        </p:sp>
        <p:sp>
          <p:nvSpPr>
            <p:cNvPr id="39" name="rc39"/>
            <p:cNvSpPr/>
            <p:nvPr/>
          </p:nvSpPr>
          <p:spPr>
            <a:xfrm>
              <a:off x="3162075" y="3491306"/>
              <a:ext cx="239888" cy="720702"/>
            </a:xfrm>
            <a:prstGeom prst="rect">
              <a:avLst/>
            </a:prstGeom>
            <a:solidFill>
              <a:srgbClr val="80BD41">
                <a:alpha val="100000"/>
              </a:srgbClr>
            </a:solidFill>
          </p:spPr>
          <p:txBody>
            <a:bodyPr/>
            <a:lstStyle/>
            <a:p/>
          </p:txBody>
        </p:sp>
        <p:sp>
          <p:nvSpPr>
            <p:cNvPr id="40" name="rc40"/>
            <p:cNvSpPr/>
            <p:nvPr/>
          </p:nvSpPr>
          <p:spPr>
            <a:xfrm>
              <a:off x="3162075" y="3343693"/>
              <a:ext cx="239888" cy="147613"/>
            </a:xfrm>
            <a:prstGeom prst="rect">
              <a:avLst/>
            </a:prstGeom>
            <a:solidFill>
              <a:srgbClr val="1CABE2">
                <a:alpha val="100000"/>
              </a:srgbClr>
            </a:solidFill>
          </p:spPr>
          <p:txBody>
            <a:bodyPr/>
            <a:lstStyle/>
            <a:p/>
          </p:txBody>
        </p:sp>
        <p:sp>
          <p:nvSpPr>
            <p:cNvPr id="41" name="rc41"/>
            <p:cNvSpPr/>
            <p:nvPr/>
          </p:nvSpPr>
          <p:spPr>
            <a:xfrm>
              <a:off x="3428618" y="3454717"/>
              <a:ext cx="239888" cy="757292"/>
            </a:xfrm>
            <a:prstGeom prst="rect">
              <a:avLst/>
            </a:prstGeom>
            <a:solidFill>
              <a:srgbClr val="80BD41">
                <a:alpha val="100000"/>
              </a:srgbClr>
            </a:solidFill>
          </p:spPr>
          <p:txBody>
            <a:bodyPr/>
            <a:lstStyle/>
            <a:p/>
          </p:txBody>
        </p:sp>
        <p:sp>
          <p:nvSpPr>
            <p:cNvPr id="42" name="rc42"/>
            <p:cNvSpPr/>
            <p:nvPr/>
          </p:nvSpPr>
          <p:spPr>
            <a:xfrm>
              <a:off x="3428618" y="3331436"/>
              <a:ext cx="239888" cy="123280"/>
            </a:xfrm>
            <a:prstGeom prst="rect">
              <a:avLst/>
            </a:prstGeom>
            <a:solidFill>
              <a:srgbClr val="1CABE2">
                <a:alpha val="100000"/>
              </a:srgbClr>
            </a:solidFill>
          </p:spPr>
          <p:txBody>
            <a:bodyPr/>
            <a:lstStyle/>
            <a:p/>
          </p:txBody>
        </p:sp>
        <p:sp>
          <p:nvSpPr>
            <p:cNvPr id="43" name="rc43"/>
            <p:cNvSpPr/>
            <p:nvPr/>
          </p:nvSpPr>
          <p:spPr>
            <a:xfrm>
              <a:off x="3695161" y="3451613"/>
              <a:ext cx="239888" cy="760396"/>
            </a:xfrm>
            <a:prstGeom prst="rect">
              <a:avLst/>
            </a:prstGeom>
            <a:solidFill>
              <a:srgbClr val="80BD41">
                <a:alpha val="100000"/>
              </a:srgbClr>
            </a:solidFill>
          </p:spPr>
          <p:txBody>
            <a:bodyPr/>
            <a:lstStyle/>
            <a:p/>
          </p:txBody>
        </p:sp>
        <p:sp>
          <p:nvSpPr>
            <p:cNvPr id="44" name="rc44"/>
            <p:cNvSpPr/>
            <p:nvPr/>
          </p:nvSpPr>
          <p:spPr>
            <a:xfrm>
              <a:off x="3695161" y="3317426"/>
              <a:ext cx="239888" cy="134187"/>
            </a:xfrm>
            <a:prstGeom prst="rect">
              <a:avLst/>
            </a:prstGeom>
            <a:solidFill>
              <a:srgbClr val="1CABE2">
                <a:alpha val="100000"/>
              </a:srgbClr>
            </a:solidFill>
          </p:spPr>
          <p:txBody>
            <a:bodyPr/>
            <a:lstStyle/>
            <a:p/>
          </p:txBody>
        </p:sp>
        <p:sp>
          <p:nvSpPr>
            <p:cNvPr id="45" name="rc45"/>
            <p:cNvSpPr/>
            <p:nvPr/>
          </p:nvSpPr>
          <p:spPr>
            <a:xfrm>
              <a:off x="3961705" y="3384298"/>
              <a:ext cx="239888" cy="827710"/>
            </a:xfrm>
            <a:prstGeom prst="rect">
              <a:avLst/>
            </a:prstGeom>
            <a:solidFill>
              <a:srgbClr val="80BD41">
                <a:alpha val="100000"/>
              </a:srgbClr>
            </a:solidFill>
          </p:spPr>
          <p:txBody>
            <a:bodyPr/>
            <a:lstStyle/>
            <a:p/>
          </p:txBody>
        </p:sp>
        <p:sp>
          <p:nvSpPr>
            <p:cNvPr id="46" name="rc46"/>
            <p:cNvSpPr/>
            <p:nvPr/>
          </p:nvSpPr>
          <p:spPr>
            <a:xfrm>
              <a:off x="3961705" y="3302437"/>
              <a:ext cx="239888" cy="81861"/>
            </a:xfrm>
            <a:prstGeom prst="rect">
              <a:avLst/>
            </a:prstGeom>
            <a:solidFill>
              <a:srgbClr val="1CABE2">
                <a:alpha val="100000"/>
              </a:srgbClr>
            </a:solidFill>
          </p:spPr>
          <p:txBody>
            <a:bodyPr/>
            <a:lstStyle/>
            <a:p/>
          </p:txBody>
        </p:sp>
        <p:sp>
          <p:nvSpPr>
            <p:cNvPr id="47" name="rc47"/>
            <p:cNvSpPr/>
            <p:nvPr/>
          </p:nvSpPr>
          <p:spPr>
            <a:xfrm>
              <a:off x="4228248" y="3382992"/>
              <a:ext cx="239888" cy="829016"/>
            </a:xfrm>
            <a:prstGeom prst="rect">
              <a:avLst/>
            </a:prstGeom>
            <a:solidFill>
              <a:srgbClr val="80BD41">
                <a:alpha val="100000"/>
              </a:srgbClr>
            </a:solidFill>
          </p:spPr>
          <p:txBody>
            <a:bodyPr/>
            <a:lstStyle/>
            <a:p/>
          </p:txBody>
        </p:sp>
        <p:sp>
          <p:nvSpPr>
            <p:cNvPr id="48" name="rc48"/>
            <p:cNvSpPr/>
            <p:nvPr/>
          </p:nvSpPr>
          <p:spPr>
            <a:xfrm>
              <a:off x="4228248" y="3290879"/>
              <a:ext cx="239888" cy="92112"/>
            </a:xfrm>
            <a:prstGeom prst="rect">
              <a:avLst/>
            </a:prstGeom>
            <a:solidFill>
              <a:srgbClr val="1CABE2">
                <a:alpha val="100000"/>
              </a:srgbClr>
            </a:solidFill>
          </p:spPr>
          <p:txBody>
            <a:bodyPr/>
            <a:lstStyle/>
            <a:p/>
          </p:txBody>
        </p:sp>
        <p:sp>
          <p:nvSpPr>
            <p:cNvPr id="49" name="rc49"/>
            <p:cNvSpPr/>
            <p:nvPr/>
          </p:nvSpPr>
          <p:spPr>
            <a:xfrm>
              <a:off x="4494791" y="3338718"/>
              <a:ext cx="239888" cy="873290"/>
            </a:xfrm>
            <a:prstGeom prst="rect">
              <a:avLst/>
            </a:prstGeom>
            <a:solidFill>
              <a:srgbClr val="80BD41">
                <a:alpha val="100000"/>
              </a:srgbClr>
            </a:solidFill>
          </p:spPr>
          <p:txBody>
            <a:bodyPr/>
            <a:lstStyle/>
            <a:p/>
          </p:txBody>
        </p:sp>
        <p:sp>
          <p:nvSpPr>
            <p:cNvPr id="50" name="rc50"/>
            <p:cNvSpPr/>
            <p:nvPr/>
          </p:nvSpPr>
          <p:spPr>
            <a:xfrm>
              <a:off x="4494791" y="3262780"/>
              <a:ext cx="239888" cy="75938"/>
            </a:xfrm>
            <a:prstGeom prst="rect">
              <a:avLst/>
            </a:prstGeom>
            <a:solidFill>
              <a:srgbClr val="1CABE2">
                <a:alpha val="100000"/>
              </a:srgbClr>
            </a:solidFill>
          </p:spPr>
          <p:txBody>
            <a:bodyPr/>
            <a:lstStyle/>
            <a:p/>
          </p:txBody>
        </p:sp>
        <p:sp>
          <p:nvSpPr>
            <p:cNvPr id="51" name="rc51"/>
            <p:cNvSpPr/>
            <p:nvPr/>
          </p:nvSpPr>
          <p:spPr>
            <a:xfrm>
              <a:off x="4761334" y="3313463"/>
              <a:ext cx="239888" cy="898545"/>
            </a:xfrm>
            <a:prstGeom prst="rect">
              <a:avLst/>
            </a:prstGeom>
            <a:solidFill>
              <a:srgbClr val="80BD41">
                <a:alpha val="100000"/>
              </a:srgbClr>
            </a:solidFill>
          </p:spPr>
          <p:txBody>
            <a:bodyPr/>
            <a:lstStyle/>
            <a:p/>
          </p:txBody>
        </p:sp>
        <p:sp>
          <p:nvSpPr>
            <p:cNvPr id="52" name="rc52"/>
            <p:cNvSpPr/>
            <p:nvPr/>
          </p:nvSpPr>
          <p:spPr>
            <a:xfrm>
              <a:off x="4761334" y="3224596"/>
              <a:ext cx="239888" cy="88867"/>
            </a:xfrm>
            <a:prstGeom prst="rect">
              <a:avLst/>
            </a:prstGeom>
            <a:solidFill>
              <a:srgbClr val="1CABE2">
                <a:alpha val="100000"/>
              </a:srgbClr>
            </a:solidFill>
          </p:spPr>
          <p:txBody>
            <a:bodyPr/>
            <a:lstStyle/>
            <a:p/>
          </p:txBody>
        </p:sp>
        <p:sp>
          <p:nvSpPr>
            <p:cNvPr id="53" name="rc53"/>
            <p:cNvSpPr/>
            <p:nvPr/>
          </p:nvSpPr>
          <p:spPr>
            <a:xfrm>
              <a:off x="5027877" y="3224420"/>
              <a:ext cx="239888" cy="987589"/>
            </a:xfrm>
            <a:prstGeom prst="rect">
              <a:avLst/>
            </a:prstGeom>
            <a:solidFill>
              <a:srgbClr val="80BD41">
                <a:alpha val="100000"/>
              </a:srgbClr>
            </a:solidFill>
          </p:spPr>
          <p:txBody>
            <a:bodyPr/>
            <a:lstStyle/>
            <a:p/>
          </p:txBody>
        </p:sp>
        <p:sp>
          <p:nvSpPr>
            <p:cNvPr id="54" name="rc54"/>
            <p:cNvSpPr/>
            <p:nvPr/>
          </p:nvSpPr>
          <p:spPr>
            <a:xfrm>
              <a:off x="5027877" y="3193876"/>
              <a:ext cx="239888" cy="30543"/>
            </a:xfrm>
            <a:prstGeom prst="rect">
              <a:avLst/>
            </a:prstGeom>
            <a:solidFill>
              <a:srgbClr val="1CABE2">
                <a:alpha val="100000"/>
              </a:srgbClr>
            </a:solidFill>
          </p:spPr>
          <p:txBody>
            <a:bodyPr/>
            <a:lstStyle/>
            <a:p/>
          </p:txBody>
        </p:sp>
        <p:sp>
          <p:nvSpPr>
            <p:cNvPr id="55" name="rc55"/>
            <p:cNvSpPr/>
            <p:nvPr/>
          </p:nvSpPr>
          <p:spPr>
            <a:xfrm>
              <a:off x="5294420" y="3220339"/>
              <a:ext cx="239888" cy="991670"/>
            </a:xfrm>
            <a:prstGeom prst="rect">
              <a:avLst/>
            </a:prstGeom>
            <a:solidFill>
              <a:srgbClr val="80BD41">
                <a:alpha val="100000"/>
              </a:srgbClr>
            </a:solidFill>
          </p:spPr>
          <p:txBody>
            <a:bodyPr/>
            <a:lstStyle/>
            <a:p/>
          </p:txBody>
        </p:sp>
        <p:sp>
          <p:nvSpPr>
            <p:cNvPr id="56" name="rc56"/>
            <p:cNvSpPr/>
            <p:nvPr/>
          </p:nvSpPr>
          <p:spPr>
            <a:xfrm>
              <a:off x="5294420" y="3179019"/>
              <a:ext cx="239888" cy="41319"/>
            </a:xfrm>
            <a:prstGeom prst="rect">
              <a:avLst/>
            </a:prstGeom>
            <a:solidFill>
              <a:srgbClr val="1CABE2">
                <a:alpha val="100000"/>
              </a:srgbClr>
            </a:solidFill>
          </p:spPr>
          <p:txBody>
            <a:bodyPr/>
            <a:lstStyle/>
            <a:p/>
          </p:txBody>
        </p:sp>
        <p:sp>
          <p:nvSpPr>
            <p:cNvPr id="57" name="rc57"/>
            <p:cNvSpPr/>
            <p:nvPr/>
          </p:nvSpPr>
          <p:spPr>
            <a:xfrm>
              <a:off x="5560963" y="3227362"/>
              <a:ext cx="239888" cy="984647"/>
            </a:xfrm>
            <a:prstGeom prst="rect">
              <a:avLst/>
            </a:prstGeom>
            <a:solidFill>
              <a:srgbClr val="80BD41">
                <a:alpha val="100000"/>
              </a:srgbClr>
            </a:solidFill>
          </p:spPr>
          <p:txBody>
            <a:bodyPr/>
            <a:lstStyle/>
            <a:p/>
          </p:txBody>
        </p:sp>
        <p:sp>
          <p:nvSpPr>
            <p:cNvPr id="58" name="rc58"/>
            <p:cNvSpPr/>
            <p:nvPr/>
          </p:nvSpPr>
          <p:spPr>
            <a:xfrm>
              <a:off x="5560963" y="3141741"/>
              <a:ext cx="239888" cy="85621"/>
            </a:xfrm>
            <a:prstGeom prst="rect">
              <a:avLst/>
            </a:prstGeom>
            <a:solidFill>
              <a:srgbClr val="1CABE2">
                <a:alpha val="100000"/>
              </a:srgbClr>
            </a:solidFill>
          </p:spPr>
          <p:txBody>
            <a:bodyPr/>
            <a:lstStyle/>
            <a:p/>
          </p:txBody>
        </p:sp>
        <p:sp>
          <p:nvSpPr>
            <p:cNvPr id="59" name="rc59"/>
            <p:cNvSpPr/>
            <p:nvPr/>
          </p:nvSpPr>
          <p:spPr>
            <a:xfrm>
              <a:off x="5827506" y="3215502"/>
              <a:ext cx="239888" cy="996507"/>
            </a:xfrm>
            <a:prstGeom prst="rect">
              <a:avLst/>
            </a:prstGeom>
            <a:solidFill>
              <a:srgbClr val="80BD41">
                <a:alpha val="100000"/>
              </a:srgbClr>
            </a:solidFill>
          </p:spPr>
          <p:txBody>
            <a:bodyPr/>
            <a:lstStyle/>
            <a:p/>
          </p:txBody>
        </p:sp>
        <p:sp>
          <p:nvSpPr>
            <p:cNvPr id="60" name="rc60"/>
            <p:cNvSpPr/>
            <p:nvPr/>
          </p:nvSpPr>
          <p:spPr>
            <a:xfrm>
              <a:off x="5827506" y="3104779"/>
              <a:ext cx="239888" cy="110723"/>
            </a:xfrm>
            <a:prstGeom prst="rect">
              <a:avLst/>
            </a:prstGeom>
            <a:solidFill>
              <a:srgbClr val="1CABE2">
                <a:alpha val="100000"/>
              </a:srgbClr>
            </a:solidFill>
          </p:spPr>
          <p:txBody>
            <a:bodyPr/>
            <a:lstStyle/>
            <a:p/>
          </p:txBody>
        </p:sp>
        <p:sp>
          <p:nvSpPr>
            <p:cNvPr id="61" name="rc61"/>
            <p:cNvSpPr/>
            <p:nvPr/>
          </p:nvSpPr>
          <p:spPr>
            <a:xfrm>
              <a:off x="6094049" y="3201330"/>
              <a:ext cx="239888" cy="1010678"/>
            </a:xfrm>
            <a:prstGeom prst="rect">
              <a:avLst/>
            </a:prstGeom>
            <a:solidFill>
              <a:srgbClr val="80BD41">
                <a:alpha val="100000"/>
              </a:srgbClr>
            </a:solidFill>
          </p:spPr>
          <p:txBody>
            <a:bodyPr/>
            <a:lstStyle/>
            <a:p/>
          </p:txBody>
        </p:sp>
        <p:sp>
          <p:nvSpPr>
            <p:cNvPr id="62" name="rc62"/>
            <p:cNvSpPr/>
            <p:nvPr/>
          </p:nvSpPr>
          <p:spPr>
            <a:xfrm>
              <a:off x="6094049" y="3076415"/>
              <a:ext cx="239888" cy="124915"/>
            </a:xfrm>
            <a:prstGeom prst="rect">
              <a:avLst/>
            </a:prstGeom>
            <a:solidFill>
              <a:srgbClr val="1CABE2">
                <a:alpha val="100000"/>
              </a:srgbClr>
            </a:solidFill>
          </p:spPr>
          <p:txBody>
            <a:bodyPr/>
            <a:lstStyle/>
            <a:p/>
          </p:txBody>
        </p:sp>
        <p:sp>
          <p:nvSpPr>
            <p:cNvPr id="63" name="rc63"/>
            <p:cNvSpPr/>
            <p:nvPr/>
          </p:nvSpPr>
          <p:spPr>
            <a:xfrm>
              <a:off x="6360593" y="3159166"/>
              <a:ext cx="239888" cy="1052842"/>
            </a:xfrm>
            <a:prstGeom prst="rect">
              <a:avLst/>
            </a:prstGeom>
            <a:solidFill>
              <a:srgbClr val="80BD41">
                <a:alpha val="100000"/>
              </a:srgbClr>
            </a:solidFill>
          </p:spPr>
          <p:txBody>
            <a:bodyPr/>
            <a:lstStyle/>
            <a:p/>
          </p:txBody>
        </p:sp>
        <p:sp>
          <p:nvSpPr>
            <p:cNvPr id="64" name="rc64"/>
            <p:cNvSpPr/>
            <p:nvPr/>
          </p:nvSpPr>
          <p:spPr>
            <a:xfrm>
              <a:off x="6360593" y="3055039"/>
              <a:ext cx="239888" cy="104127"/>
            </a:xfrm>
            <a:prstGeom prst="rect">
              <a:avLst/>
            </a:prstGeom>
            <a:solidFill>
              <a:srgbClr val="1CABE2">
                <a:alpha val="100000"/>
              </a:srgbClr>
            </a:solidFill>
          </p:spPr>
          <p:txBody>
            <a:bodyPr/>
            <a:lstStyle/>
            <a:p/>
          </p:txBody>
        </p:sp>
        <p:sp>
          <p:nvSpPr>
            <p:cNvPr id="65" name="rc65"/>
            <p:cNvSpPr/>
            <p:nvPr/>
          </p:nvSpPr>
          <p:spPr>
            <a:xfrm>
              <a:off x="6627136" y="3139200"/>
              <a:ext cx="239888" cy="1072808"/>
            </a:xfrm>
            <a:prstGeom prst="rect">
              <a:avLst/>
            </a:prstGeom>
            <a:solidFill>
              <a:srgbClr val="80BD41">
                <a:alpha val="100000"/>
              </a:srgbClr>
            </a:solidFill>
          </p:spPr>
          <p:txBody>
            <a:bodyPr/>
            <a:lstStyle/>
            <a:p/>
          </p:txBody>
        </p:sp>
        <p:sp>
          <p:nvSpPr>
            <p:cNvPr id="66" name="rc66"/>
            <p:cNvSpPr/>
            <p:nvPr/>
          </p:nvSpPr>
          <p:spPr>
            <a:xfrm>
              <a:off x="6627136" y="3033099"/>
              <a:ext cx="239888" cy="106101"/>
            </a:xfrm>
            <a:prstGeom prst="rect">
              <a:avLst/>
            </a:prstGeom>
            <a:solidFill>
              <a:srgbClr val="1CABE2">
                <a:alpha val="100000"/>
              </a:srgbClr>
            </a:solidFill>
          </p:spPr>
          <p:txBody>
            <a:bodyPr/>
            <a:lstStyle/>
            <a:p/>
          </p:txBody>
        </p:sp>
        <p:sp>
          <p:nvSpPr>
            <p:cNvPr id="67" name="rc67"/>
            <p:cNvSpPr/>
            <p:nvPr/>
          </p:nvSpPr>
          <p:spPr>
            <a:xfrm>
              <a:off x="6893679" y="3178322"/>
              <a:ext cx="239888" cy="1033687"/>
            </a:xfrm>
            <a:prstGeom prst="rect">
              <a:avLst/>
            </a:prstGeom>
            <a:solidFill>
              <a:srgbClr val="80BD41">
                <a:alpha val="100000"/>
              </a:srgbClr>
            </a:solidFill>
          </p:spPr>
          <p:txBody>
            <a:bodyPr/>
            <a:lstStyle/>
            <a:p/>
          </p:txBody>
        </p:sp>
        <p:sp>
          <p:nvSpPr>
            <p:cNvPr id="68" name="rc68"/>
            <p:cNvSpPr/>
            <p:nvPr/>
          </p:nvSpPr>
          <p:spPr>
            <a:xfrm>
              <a:off x="6893679" y="3010047"/>
              <a:ext cx="239888" cy="168274"/>
            </a:xfrm>
            <a:prstGeom prst="rect">
              <a:avLst/>
            </a:prstGeom>
            <a:solidFill>
              <a:srgbClr val="1CABE2">
                <a:alpha val="100000"/>
              </a:srgbClr>
            </a:solidFill>
          </p:spPr>
          <p:txBody>
            <a:bodyPr/>
            <a:lstStyle/>
            <a:p/>
          </p:txBody>
        </p:sp>
        <p:sp>
          <p:nvSpPr>
            <p:cNvPr id="69" name="rc69"/>
            <p:cNvSpPr/>
            <p:nvPr/>
          </p:nvSpPr>
          <p:spPr>
            <a:xfrm>
              <a:off x="7160222" y="3145267"/>
              <a:ext cx="239888" cy="1066741"/>
            </a:xfrm>
            <a:prstGeom prst="rect">
              <a:avLst/>
            </a:prstGeom>
            <a:solidFill>
              <a:srgbClr val="80BD41">
                <a:alpha val="100000"/>
              </a:srgbClr>
            </a:solidFill>
          </p:spPr>
          <p:txBody>
            <a:bodyPr/>
            <a:lstStyle/>
            <a:p/>
          </p:txBody>
        </p:sp>
        <p:sp>
          <p:nvSpPr>
            <p:cNvPr id="70" name="rc70"/>
            <p:cNvSpPr/>
            <p:nvPr/>
          </p:nvSpPr>
          <p:spPr>
            <a:xfrm>
              <a:off x="7160222" y="2985869"/>
              <a:ext cx="239888" cy="159398"/>
            </a:xfrm>
            <a:prstGeom prst="rect">
              <a:avLst/>
            </a:prstGeom>
            <a:solidFill>
              <a:srgbClr val="1CABE2">
                <a:alpha val="100000"/>
              </a:srgbClr>
            </a:solidFill>
          </p:spPr>
          <p:txBody>
            <a:bodyPr/>
            <a:lstStyle/>
            <a:p/>
          </p:txBody>
        </p:sp>
        <p:sp>
          <p:nvSpPr>
            <p:cNvPr id="71" name="rc71"/>
            <p:cNvSpPr/>
            <p:nvPr/>
          </p:nvSpPr>
          <p:spPr>
            <a:xfrm>
              <a:off x="7426765" y="3175561"/>
              <a:ext cx="239888" cy="1036448"/>
            </a:xfrm>
            <a:prstGeom prst="rect">
              <a:avLst/>
            </a:prstGeom>
            <a:solidFill>
              <a:srgbClr val="80BD41">
                <a:alpha val="100000"/>
              </a:srgbClr>
            </a:solidFill>
          </p:spPr>
          <p:txBody>
            <a:bodyPr/>
            <a:lstStyle/>
            <a:p/>
          </p:txBody>
        </p:sp>
        <p:sp>
          <p:nvSpPr>
            <p:cNvPr id="72" name="rc72"/>
            <p:cNvSpPr/>
            <p:nvPr/>
          </p:nvSpPr>
          <p:spPr>
            <a:xfrm>
              <a:off x="7426765" y="2963276"/>
              <a:ext cx="239888" cy="212284"/>
            </a:xfrm>
            <a:prstGeom prst="rect">
              <a:avLst/>
            </a:prstGeom>
            <a:solidFill>
              <a:srgbClr val="1CABE2">
                <a:alpha val="100000"/>
              </a:srgbClr>
            </a:solidFill>
          </p:spPr>
          <p:txBody>
            <a:bodyPr/>
            <a:lstStyle/>
            <a:p/>
          </p:txBody>
        </p:sp>
        <p:sp>
          <p:nvSpPr>
            <p:cNvPr id="73" name="rc73"/>
            <p:cNvSpPr/>
            <p:nvPr/>
          </p:nvSpPr>
          <p:spPr>
            <a:xfrm>
              <a:off x="7693308" y="3157437"/>
              <a:ext cx="239888" cy="1054571"/>
            </a:xfrm>
            <a:prstGeom prst="rect">
              <a:avLst/>
            </a:prstGeom>
            <a:solidFill>
              <a:srgbClr val="80BD41">
                <a:alpha val="100000"/>
              </a:srgbClr>
            </a:solidFill>
          </p:spPr>
          <p:txBody>
            <a:bodyPr/>
            <a:lstStyle/>
            <a:p/>
          </p:txBody>
        </p:sp>
        <p:sp>
          <p:nvSpPr>
            <p:cNvPr id="74" name="rc74"/>
            <p:cNvSpPr/>
            <p:nvPr/>
          </p:nvSpPr>
          <p:spPr>
            <a:xfrm>
              <a:off x="7693308" y="2941441"/>
              <a:ext cx="239888" cy="215996"/>
            </a:xfrm>
            <a:prstGeom prst="rect">
              <a:avLst/>
            </a:prstGeom>
            <a:solidFill>
              <a:srgbClr val="1CABE2">
                <a:alpha val="100000"/>
              </a:srgbClr>
            </a:solidFill>
          </p:spPr>
          <p:txBody>
            <a:bodyPr/>
            <a:lstStyle/>
            <a:p/>
          </p:txBody>
        </p:sp>
        <p:sp>
          <p:nvSpPr>
            <p:cNvPr id="75" name="rc75"/>
            <p:cNvSpPr/>
            <p:nvPr/>
          </p:nvSpPr>
          <p:spPr>
            <a:xfrm>
              <a:off x="7959851" y="3142172"/>
              <a:ext cx="239888" cy="1069836"/>
            </a:xfrm>
            <a:prstGeom prst="rect">
              <a:avLst/>
            </a:prstGeom>
            <a:solidFill>
              <a:srgbClr val="80BD41">
                <a:alpha val="100000"/>
              </a:srgbClr>
            </a:solidFill>
          </p:spPr>
          <p:txBody>
            <a:bodyPr/>
            <a:lstStyle/>
            <a:p/>
          </p:txBody>
        </p:sp>
        <p:sp>
          <p:nvSpPr>
            <p:cNvPr id="76" name="rc76"/>
            <p:cNvSpPr/>
            <p:nvPr/>
          </p:nvSpPr>
          <p:spPr>
            <a:xfrm>
              <a:off x="7959851" y="2923049"/>
              <a:ext cx="239888" cy="219122"/>
            </a:xfrm>
            <a:prstGeom prst="rect">
              <a:avLst/>
            </a:prstGeom>
            <a:solidFill>
              <a:srgbClr val="1CABE2">
                <a:alpha val="100000"/>
              </a:srgbClr>
            </a:solidFill>
          </p:spPr>
          <p:txBody>
            <a:bodyPr/>
            <a:lstStyle/>
            <a:p/>
          </p:txBody>
        </p:sp>
        <p:sp>
          <p:nvSpPr>
            <p:cNvPr id="77" name="pl77"/>
            <p:cNvSpPr/>
            <p:nvPr/>
          </p:nvSpPr>
          <p:spPr>
            <a:xfrm>
              <a:off x="1416218" y="2128191"/>
              <a:ext cx="6663577" cy="386687"/>
            </a:xfrm>
            <a:custGeom>
              <a:avLst/>
              <a:pathLst>
                <a:path w="6663577" h="386687">
                  <a:moveTo>
                    <a:pt x="0" y="386687"/>
                  </a:moveTo>
                  <a:lnTo>
                    <a:pt x="266543" y="214826"/>
                  </a:lnTo>
                  <a:lnTo>
                    <a:pt x="533086" y="171861"/>
                  </a:lnTo>
                  <a:lnTo>
                    <a:pt x="799629" y="42965"/>
                  </a:lnTo>
                  <a:lnTo>
                    <a:pt x="1066172" y="42965"/>
                  </a:lnTo>
                  <a:lnTo>
                    <a:pt x="1332715" y="150378"/>
                  </a:lnTo>
                  <a:lnTo>
                    <a:pt x="1599258" y="150378"/>
                  </a:lnTo>
                  <a:lnTo>
                    <a:pt x="1865801" y="300757"/>
                  </a:lnTo>
                  <a:lnTo>
                    <a:pt x="2132344" y="236309"/>
                  </a:lnTo>
                  <a:lnTo>
                    <a:pt x="2398888" y="257791"/>
                  </a:lnTo>
                  <a:lnTo>
                    <a:pt x="2665431" y="128895"/>
                  </a:lnTo>
                  <a:lnTo>
                    <a:pt x="2931974" y="150378"/>
                  </a:lnTo>
                  <a:lnTo>
                    <a:pt x="3198517" y="107413"/>
                  </a:lnTo>
                  <a:lnTo>
                    <a:pt x="3465060" y="128895"/>
                  </a:lnTo>
                  <a:lnTo>
                    <a:pt x="3731603" y="0"/>
                  </a:lnTo>
                  <a:lnTo>
                    <a:pt x="3998146" y="21482"/>
                  </a:lnTo>
                  <a:lnTo>
                    <a:pt x="4264689" y="107413"/>
                  </a:lnTo>
                  <a:lnTo>
                    <a:pt x="4531233" y="150378"/>
                  </a:lnTo>
                  <a:lnTo>
                    <a:pt x="4797776" y="171861"/>
                  </a:lnTo>
                  <a:lnTo>
                    <a:pt x="5064319" y="128895"/>
                  </a:lnTo>
                  <a:lnTo>
                    <a:pt x="5330862" y="128895"/>
                  </a:lnTo>
                  <a:lnTo>
                    <a:pt x="5597405" y="236309"/>
                  </a:lnTo>
                  <a:lnTo>
                    <a:pt x="5863948" y="214826"/>
                  </a:lnTo>
                  <a:lnTo>
                    <a:pt x="6130491" y="300757"/>
                  </a:lnTo>
                  <a:lnTo>
                    <a:pt x="6397034" y="300757"/>
                  </a:lnTo>
                  <a:lnTo>
                    <a:pt x="6663577" y="300757"/>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748642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7" name="tx87"/>
            <p:cNvSpPr/>
            <p:nvPr/>
          </p:nvSpPr>
          <p:spPr>
            <a:xfrm>
              <a:off x="775296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8" name="tx88"/>
            <p:cNvSpPr/>
            <p:nvPr/>
          </p:nvSpPr>
          <p:spPr>
            <a:xfrm>
              <a:off x="8019506"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9" name="tx89"/>
            <p:cNvSpPr/>
            <p:nvPr/>
          </p:nvSpPr>
          <p:spPr>
            <a:xfrm>
              <a:off x="1324790" y="33445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a:t>
              </a:r>
            </a:p>
          </p:txBody>
        </p:sp>
        <p:sp>
          <p:nvSpPr>
            <p:cNvPr id="90" name="tx90"/>
            <p:cNvSpPr/>
            <p:nvPr/>
          </p:nvSpPr>
          <p:spPr>
            <a:xfrm>
              <a:off x="2657505" y="32316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a:t>
              </a:r>
            </a:p>
          </p:txBody>
        </p:sp>
        <p:sp>
          <p:nvSpPr>
            <p:cNvPr id="91" name="tx91"/>
            <p:cNvSpPr/>
            <p:nvPr/>
          </p:nvSpPr>
          <p:spPr>
            <a:xfrm>
              <a:off x="3990221" y="31665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2" name="tx92"/>
            <p:cNvSpPr/>
            <p:nvPr/>
          </p:nvSpPr>
          <p:spPr>
            <a:xfrm>
              <a:off x="5322937" y="30430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1.89</a:t>
              </a:r>
            </a:p>
          </p:txBody>
        </p:sp>
        <p:sp>
          <p:nvSpPr>
            <p:cNvPr id="93" name="tx93"/>
            <p:cNvSpPr/>
            <p:nvPr/>
          </p:nvSpPr>
          <p:spPr>
            <a:xfrm>
              <a:off x="6389109" y="292026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a:t>
              </a:r>
            </a:p>
          </p:txBody>
        </p:sp>
        <p:sp>
          <p:nvSpPr>
            <p:cNvPr id="94" name="tx94"/>
            <p:cNvSpPr/>
            <p:nvPr/>
          </p:nvSpPr>
          <p:spPr>
            <a:xfrm>
              <a:off x="6655652" y="28971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95" name="tx95"/>
            <p:cNvSpPr/>
            <p:nvPr/>
          </p:nvSpPr>
          <p:spPr>
            <a:xfrm>
              <a:off x="6948321" y="287526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a:t>
              </a:r>
            </a:p>
          </p:txBody>
        </p:sp>
        <p:sp>
          <p:nvSpPr>
            <p:cNvPr id="96" name="tx96"/>
            <p:cNvSpPr/>
            <p:nvPr/>
          </p:nvSpPr>
          <p:spPr>
            <a:xfrm>
              <a:off x="7188738" y="2849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2.25</a:t>
              </a:r>
            </a:p>
          </p:txBody>
        </p:sp>
        <p:sp>
          <p:nvSpPr>
            <p:cNvPr id="97" name="tx97"/>
            <p:cNvSpPr/>
            <p:nvPr/>
          </p:nvSpPr>
          <p:spPr>
            <a:xfrm>
              <a:off x="7455282" y="28273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8" name="tx98"/>
            <p:cNvSpPr/>
            <p:nvPr/>
          </p:nvSpPr>
          <p:spPr>
            <a:xfrm>
              <a:off x="7721825" y="28054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a:t>
              </a:r>
            </a:p>
          </p:txBody>
        </p:sp>
        <p:sp>
          <p:nvSpPr>
            <p:cNvPr id="99" name="tx99"/>
            <p:cNvSpPr/>
            <p:nvPr/>
          </p:nvSpPr>
          <p:spPr>
            <a:xfrm>
              <a:off x="7988368" y="27870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100" name="pl100"/>
            <p:cNvSpPr/>
            <p:nvPr/>
          </p:nvSpPr>
          <p:spPr>
            <a:xfrm>
              <a:off x="1416218"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8880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12" name="tx112"/>
            <p:cNvSpPr/>
            <p:nvPr/>
          </p:nvSpPr>
          <p:spPr>
            <a:xfrm>
              <a:off x="1324790" y="35222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13" name="tx113"/>
            <p:cNvSpPr/>
            <p:nvPr/>
          </p:nvSpPr>
          <p:spPr>
            <a:xfrm>
              <a:off x="2657505" y="37969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14" name="tx114"/>
            <p:cNvSpPr/>
            <p:nvPr/>
          </p:nvSpPr>
          <p:spPr>
            <a:xfrm>
              <a:off x="2657505" y="33747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5" name="tx115"/>
            <p:cNvSpPr/>
            <p:nvPr/>
          </p:nvSpPr>
          <p:spPr>
            <a:xfrm>
              <a:off x="3990221" y="37631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16" name="tx116"/>
            <p:cNvSpPr/>
            <p:nvPr/>
          </p:nvSpPr>
          <p:spPr>
            <a:xfrm>
              <a:off x="3990221" y="33083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7" name="tx117"/>
            <p:cNvSpPr/>
            <p:nvPr/>
          </p:nvSpPr>
          <p:spPr>
            <a:xfrm>
              <a:off x="5322937" y="36811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18" name="tx118"/>
            <p:cNvSpPr/>
            <p:nvPr/>
          </p:nvSpPr>
          <p:spPr>
            <a:xfrm>
              <a:off x="5322937" y="31646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9" name="tx119"/>
            <p:cNvSpPr/>
            <p:nvPr/>
          </p:nvSpPr>
          <p:spPr>
            <a:xfrm>
              <a:off x="6389109" y="36504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20" name="tx120"/>
            <p:cNvSpPr/>
            <p:nvPr/>
          </p:nvSpPr>
          <p:spPr>
            <a:xfrm>
              <a:off x="6389109" y="30720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21" name="tx121"/>
            <p:cNvSpPr/>
            <p:nvPr/>
          </p:nvSpPr>
          <p:spPr>
            <a:xfrm>
              <a:off x="6655652" y="36405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22" name="tx122"/>
            <p:cNvSpPr/>
            <p:nvPr/>
          </p:nvSpPr>
          <p:spPr>
            <a:xfrm>
              <a:off x="6655652" y="30511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23" name="tx123"/>
            <p:cNvSpPr/>
            <p:nvPr/>
          </p:nvSpPr>
          <p:spPr>
            <a:xfrm>
              <a:off x="6922195" y="36601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a:t>
              </a:r>
            </a:p>
          </p:txBody>
        </p:sp>
        <p:sp>
          <p:nvSpPr>
            <p:cNvPr id="124" name="tx124"/>
            <p:cNvSpPr/>
            <p:nvPr/>
          </p:nvSpPr>
          <p:spPr>
            <a:xfrm>
              <a:off x="6922195" y="30590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0.31</a:t>
              </a:r>
            </a:p>
          </p:txBody>
        </p:sp>
        <p:sp>
          <p:nvSpPr>
            <p:cNvPr id="125" name="tx125"/>
            <p:cNvSpPr/>
            <p:nvPr/>
          </p:nvSpPr>
          <p:spPr>
            <a:xfrm>
              <a:off x="7188738" y="36435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26" name="tx126"/>
            <p:cNvSpPr/>
            <p:nvPr/>
          </p:nvSpPr>
          <p:spPr>
            <a:xfrm>
              <a:off x="7188738" y="30305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27" name="tx127"/>
            <p:cNvSpPr/>
            <p:nvPr/>
          </p:nvSpPr>
          <p:spPr>
            <a:xfrm>
              <a:off x="7481407" y="365873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8" name="tx128"/>
            <p:cNvSpPr/>
            <p:nvPr/>
          </p:nvSpPr>
          <p:spPr>
            <a:xfrm>
              <a:off x="7455282" y="30343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29" name="tx129"/>
            <p:cNvSpPr/>
            <p:nvPr/>
          </p:nvSpPr>
          <p:spPr>
            <a:xfrm>
              <a:off x="7721825" y="36496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30" name="tx130"/>
            <p:cNvSpPr/>
            <p:nvPr/>
          </p:nvSpPr>
          <p:spPr>
            <a:xfrm>
              <a:off x="7747950" y="30143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31" name="tx131"/>
            <p:cNvSpPr/>
            <p:nvPr/>
          </p:nvSpPr>
          <p:spPr>
            <a:xfrm>
              <a:off x="7988368" y="36420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32" name="tx132"/>
            <p:cNvSpPr/>
            <p:nvPr/>
          </p:nvSpPr>
          <p:spPr>
            <a:xfrm>
              <a:off x="8014493" y="29975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33" name="tx133"/>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4" name="tx134"/>
            <p:cNvSpPr/>
            <p:nvPr/>
          </p:nvSpPr>
          <p:spPr>
            <a:xfrm>
              <a:off x="694404" y="361559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5" name="tx135"/>
            <p:cNvSpPr/>
            <p:nvPr/>
          </p:nvSpPr>
          <p:spPr>
            <a:xfrm>
              <a:off x="694404" y="306958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6" name="tx136"/>
            <p:cNvSpPr/>
            <p:nvPr/>
          </p:nvSpPr>
          <p:spPr>
            <a:xfrm>
              <a:off x="694404" y="2521797"/>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7" name="tx137"/>
            <p:cNvSpPr/>
            <p:nvPr/>
          </p:nvSpPr>
          <p:spPr>
            <a:xfrm>
              <a:off x="694404" y="1977970"/>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4448"/>
              <a:ext cx="15844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Tanzania, 2000-2025</a:t>
              </a:r>
            </a:p>
          </p:txBody>
        </p:sp>
        <p:sp>
          <p:nvSpPr>
            <p:cNvPr id="164" name="pl164"/>
            <p:cNvSpPr/>
            <p:nvPr/>
          </p:nvSpPr>
          <p:spPr>
            <a:xfrm>
              <a:off x="199254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3850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77763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17017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5627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68881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08136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47390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86645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25899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840557"/>
              <a:ext cx="5370343" cy="124062"/>
            </a:xfrm>
            <a:prstGeom prst="rect">
              <a:avLst/>
            </a:prstGeom>
            <a:solidFill>
              <a:srgbClr val="80BD41">
                <a:alpha val="100000"/>
              </a:srgbClr>
            </a:solidFill>
          </p:spPr>
          <p:txBody>
            <a:bodyPr/>
            <a:lstStyle/>
            <a:p/>
          </p:txBody>
        </p:sp>
        <p:sp>
          <p:nvSpPr>
            <p:cNvPr id="179" name="rc179"/>
            <p:cNvSpPr/>
            <p:nvPr/>
          </p:nvSpPr>
          <p:spPr>
            <a:xfrm>
              <a:off x="6666617" y="5840557"/>
              <a:ext cx="531133" cy="124062"/>
            </a:xfrm>
            <a:prstGeom prst="rect">
              <a:avLst/>
            </a:prstGeom>
            <a:solidFill>
              <a:srgbClr val="1CABE2">
                <a:alpha val="100000"/>
              </a:srgbClr>
            </a:solidFill>
          </p:spPr>
          <p:txBody>
            <a:bodyPr/>
            <a:lstStyle/>
            <a:p/>
          </p:txBody>
        </p:sp>
        <p:sp>
          <p:nvSpPr>
            <p:cNvPr id="180" name="rc180"/>
            <p:cNvSpPr/>
            <p:nvPr/>
          </p:nvSpPr>
          <p:spPr>
            <a:xfrm>
              <a:off x="1296273" y="5685479"/>
              <a:ext cx="5379164" cy="124062"/>
            </a:xfrm>
            <a:prstGeom prst="rect">
              <a:avLst/>
            </a:prstGeom>
            <a:solidFill>
              <a:srgbClr val="80BD41">
                <a:alpha val="100000"/>
              </a:srgbClr>
            </a:solidFill>
          </p:spPr>
          <p:txBody>
            <a:bodyPr/>
            <a:lstStyle/>
            <a:p/>
          </p:txBody>
        </p:sp>
        <p:sp>
          <p:nvSpPr>
            <p:cNvPr id="181" name="rc181"/>
            <p:cNvSpPr/>
            <p:nvPr/>
          </p:nvSpPr>
          <p:spPr>
            <a:xfrm>
              <a:off x="6675438" y="5685479"/>
              <a:ext cx="1101755" cy="124062"/>
            </a:xfrm>
            <a:prstGeom prst="rect">
              <a:avLst/>
            </a:prstGeom>
            <a:solidFill>
              <a:srgbClr val="1CABE2">
                <a:alpha val="100000"/>
              </a:srgbClr>
            </a:solidFill>
          </p:spPr>
          <p:txBody>
            <a:bodyPr/>
            <a:lstStyle/>
            <a:p/>
          </p:txBody>
        </p:sp>
        <p:sp>
          <p:nvSpPr>
            <p:cNvPr id="182" name="rc182"/>
            <p:cNvSpPr/>
            <p:nvPr/>
          </p:nvSpPr>
          <p:spPr>
            <a:xfrm>
              <a:off x="1296273" y="5530401"/>
              <a:ext cx="5457026" cy="124062"/>
            </a:xfrm>
            <a:prstGeom prst="rect">
              <a:avLst/>
            </a:prstGeom>
            <a:solidFill>
              <a:srgbClr val="80BD41">
                <a:alpha val="100000"/>
              </a:srgbClr>
            </a:solidFill>
          </p:spPr>
          <p:txBody>
            <a:bodyPr/>
            <a:lstStyle/>
            <a:p/>
          </p:txBody>
        </p:sp>
        <p:sp>
          <p:nvSpPr>
            <p:cNvPr id="183" name="rc183"/>
            <p:cNvSpPr/>
            <p:nvPr/>
          </p:nvSpPr>
          <p:spPr>
            <a:xfrm>
              <a:off x="6753300" y="5530401"/>
              <a:ext cx="1117703" cy="124062"/>
            </a:xfrm>
            <a:prstGeom prst="rect">
              <a:avLst/>
            </a:prstGeom>
            <a:solidFill>
              <a:srgbClr val="1CABE2">
                <a:alpha val="100000"/>
              </a:srgbClr>
            </a:solidFill>
          </p:spPr>
          <p:txBody>
            <a:bodyPr/>
            <a:lstStyle/>
            <a:p/>
          </p:txBody>
        </p:sp>
        <p:sp>
          <p:nvSpPr>
            <p:cNvPr id="184" name="tx184"/>
            <p:cNvSpPr/>
            <p:nvPr/>
          </p:nvSpPr>
          <p:spPr>
            <a:xfrm>
              <a:off x="7380297"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2.12</a:t>
              </a:r>
            </a:p>
          </p:txBody>
        </p:sp>
        <p:sp>
          <p:nvSpPr>
            <p:cNvPr id="185" name="tx185"/>
            <p:cNvSpPr/>
            <p:nvPr/>
          </p:nvSpPr>
          <p:spPr>
            <a:xfrm>
              <a:off x="7988713"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2.33</a:t>
              </a:r>
            </a:p>
          </p:txBody>
        </p:sp>
        <p:sp>
          <p:nvSpPr>
            <p:cNvPr id="186" name="tx186"/>
            <p:cNvSpPr/>
            <p:nvPr/>
          </p:nvSpPr>
          <p:spPr>
            <a:xfrm>
              <a:off x="8087213"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a:t>
              </a:r>
            </a:p>
          </p:txBody>
        </p:sp>
        <p:sp>
          <p:nvSpPr>
            <p:cNvPr id="187" name="tx187"/>
            <p:cNvSpPr/>
            <p:nvPr/>
          </p:nvSpPr>
          <p:spPr>
            <a:xfrm>
              <a:off x="3875952"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188" name="tx188"/>
            <p:cNvSpPr/>
            <p:nvPr/>
          </p:nvSpPr>
          <p:spPr>
            <a:xfrm>
              <a:off x="6826690"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0.19</a:t>
              </a:r>
            </a:p>
          </p:txBody>
        </p:sp>
        <p:sp>
          <p:nvSpPr>
            <p:cNvPr id="189" name="tx189"/>
            <p:cNvSpPr/>
            <p:nvPr/>
          </p:nvSpPr>
          <p:spPr>
            <a:xfrm>
              <a:off x="3880362"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190" name="tx190"/>
            <p:cNvSpPr/>
            <p:nvPr/>
          </p:nvSpPr>
          <p:spPr>
            <a:xfrm>
              <a:off x="7150967"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91" name="tx191"/>
            <p:cNvSpPr/>
            <p:nvPr/>
          </p:nvSpPr>
          <p:spPr>
            <a:xfrm>
              <a:off x="3919293"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192" name="tx192"/>
            <p:cNvSpPr/>
            <p:nvPr/>
          </p:nvSpPr>
          <p:spPr>
            <a:xfrm>
              <a:off x="7236803"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93" name="tx19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1215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7" name="tx197"/>
            <p:cNvSpPr/>
            <p:nvPr/>
          </p:nvSpPr>
          <p:spPr>
            <a:xfrm>
              <a:off x="2514124"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8" name="tx198"/>
            <p:cNvSpPr/>
            <p:nvPr/>
          </p:nvSpPr>
          <p:spPr>
            <a:xfrm>
              <a:off x="3906669"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9" name="tx199"/>
            <p:cNvSpPr/>
            <p:nvPr/>
          </p:nvSpPr>
          <p:spPr>
            <a:xfrm>
              <a:off x="5299213"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200" name="tx200"/>
            <p:cNvSpPr/>
            <p:nvPr/>
          </p:nvSpPr>
          <p:spPr>
            <a:xfrm>
              <a:off x="6691757"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201" name="tx201"/>
            <p:cNvSpPr/>
            <p:nvPr/>
          </p:nvSpPr>
          <p:spPr>
            <a:xfrm>
              <a:off x="8084301"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 M</a:t>
              </a:r>
            </a:p>
          </p:txBody>
        </p:sp>
        <p:sp>
          <p:nvSpPr>
            <p:cNvPr id="202" name="tx202"/>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203" name="tx20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(83%) was lower than in 2019 (91%).
The number of children vaccinated with DTP3 increased 2% compared to in 2019.
The number of surviving infants increased approximately 11% compared to in 2019.
In 2025, more children were vaccinated than in 2019.
In 2025, there were 200,000 more surviving infants (target population) than in 2019.
For vaccine coverage to increase, the number of children vaccinated must increase at a faster rate than the population increases.</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21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324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127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923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726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529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81687"/>
              <a:ext cx="239888" cy="530321"/>
            </a:xfrm>
            <a:prstGeom prst="rect">
              <a:avLst/>
            </a:prstGeom>
            <a:solidFill>
              <a:srgbClr val="E2231A">
                <a:alpha val="90196"/>
              </a:srgbClr>
            </a:solidFill>
          </p:spPr>
          <p:txBody>
            <a:bodyPr/>
            <a:lstStyle/>
            <a:p/>
          </p:txBody>
        </p:sp>
        <p:sp>
          <p:nvSpPr>
            <p:cNvPr id="24" name="rc24"/>
            <p:cNvSpPr/>
            <p:nvPr/>
          </p:nvSpPr>
          <p:spPr>
            <a:xfrm>
              <a:off x="1562816" y="3865389"/>
              <a:ext cx="239888" cy="346620"/>
            </a:xfrm>
            <a:prstGeom prst="rect">
              <a:avLst/>
            </a:prstGeom>
            <a:solidFill>
              <a:srgbClr val="E2231A">
                <a:alpha val="90196"/>
              </a:srgbClr>
            </a:solidFill>
          </p:spPr>
          <p:txBody>
            <a:bodyPr/>
            <a:lstStyle/>
            <a:p/>
          </p:txBody>
        </p:sp>
        <p:sp>
          <p:nvSpPr>
            <p:cNvPr id="25" name="rc25"/>
            <p:cNvSpPr/>
            <p:nvPr/>
          </p:nvSpPr>
          <p:spPr>
            <a:xfrm>
              <a:off x="1829360" y="3933470"/>
              <a:ext cx="239888" cy="278539"/>
            </a:xfrm>
            <a:prstGeom prst="rect">
              <a:avLst/>
            </a:prstGeom>
            <a:solidFill>
              <a:srgbClr val="E2231A">
                <a:alpha val="90196"/>
              </a:srgbClr>
            </a:solidFill>
          </p:spPr>
          <p:txBody>
            <a:bodyPr/>
            <a:lstStyle/>
            <a:p/>
          </p:txBody>
        </p:sp>
        <p:sp>
          <p:nvSpPr>
            <p:cNvPr id="26" name="rc26"/>
            <p:cNvSpPr/>
            <p:nvPr/>
          </p:nvSpPr>
          <p:spPr>
            <a:xfrm>
              <a:off x="2095903" y="4133545"/>
              <a:ext cx="239888" cy="78464"/>
            </a:xfrm>
            <a:prstGeom prst="rect">
              <a:avLst/>
            </a:prstGeom>
            <a:solidFill>
              <a:srgbClr val="E2231A">
                <a:alpha val="90196"/>
              </a:srgbClr>
            </a:solidFill>
          </p:spPr>
          <p:txBody>
            <a:bodyPr/>
            <a:lstStyle/>
            <a:p/>
          </p:txBody>
        </p:sp>
        <p:sp>
          <p:nvSpPr>
            <p:cNvPr id="27" name="rc27"/>
            <p:cNvSpPr/>
            <p:nvPr/>
          </p:nvSpPr>
          <p:spPr>
            <a:xfrm>
              <a:off x="2362446" y="4049700"/>
              <a:ext cx="239888" cy="162308"/>
            </a:xfrm>
            <a:prstGeom prst="rect">
              <a:avLst/>
            </a:prstGeom>
            <a:solidFill>
              <a:srgbClr val="E2231A">
                <a:alpha val="90196"/>
              </a:srgbClr>
            </a:solidFill>
          </p:spPr>
          <p:txBody>
            <a:bodyPr/>
            <a:lstStyle/>
            <a:p/>
          </p:txBody>
        </p:sp>
        <p:sp>
          <p:nvSpPr>
            <p:cNvPr id="28" name="rc28"/>
            <p:cNvSpPr/>
            <p:nvPr/>
          </p:nvSpPr>
          <p:spPr>
            <a:xfrm>
              <a:off x="2628989" y="3961576"/>
              <a:ext cx="239888" cy="250433"/>
            </a:xfrm>
            <a:prstGeom prst="rect">
              <a:avLst/>
            </a:prstGeom>
            <a:solidFill>
              <a:srgbClr val="E2231A">
                <a:alpha val="90196"/>
              </a:srgbClr>
            </a:solidFill>
          </p:spPr>
          <p:txBody>
            <a:bodyPr/>
            <a:lstStyle/>
            <a:p/>
          </p:txBody>
        </p:sp>
        <p:sp>
          <p:nvSpPr>
            <p:cNvPr id="29" name="rc29"/>
            <p:cNvSpPr/>
            <p:nvPr/>
          </p:nvSpPr>
          <p:spPr>
            <a:xfrm>
              <a:off x="2895532" y="4013694"/>
              <a:ext cx="239888" cy="198314"/>
            </a:xfrm>
            <a:prstGeom prst="rect">
              <a:avLst/>
            </a:prstGeom>
            <a:solidFill>
              <a:srgbClr val="E2231A">
                <a:alpha val="90196"/>
              </a:srgbClr>
            </a:solidFill>
          </p:spPr>
          <p:txBody>
            <a:bodyPr/>
            <a:lstStyle/>
            <a:p/>
          </p:txBody>
        </p:sp>
        <p:sp>
          <p:nvSpPr>
            <p:cNvPr id="30" name="rc30"/>
            <p:cNvSpPr/>
            <p:nvPr/>
          </p:nvSpPr>
          <p:spPr>
            <a:xfrm>
              <a:off x="3162075" y="3925879"/>
              <a:ext cx="239888" cy="286129"/>
            </a:xfrm>
            <a:prstGeom prst="rect">
              <a:avLst/>
            </a:prstGeom>
            <a:solidFill>
              <a:srgbClr val="E2231A">
                <a:alpha val="90196"/>
              </a:srgbClr>
            </a:solidFill>
          </p:spPr>
          <p:txBody>
            <a:bodyPr/>
            <a:lstStyle/>
            <a:p/>
          </p:txBody>
        </p:sp>
        <p:sp>
          <p:nvSpPr>
            <p:cNvPr id="31" name="rc31"/>
            <p:cNvSpPr/>
            <p:nvPr/>
          </p:nvSpPr>
          <p:spPr>
            <a:xfrm>
              <a:off x="3428618" y="3863806"/>
              <a:ext cx="239888" cy="348203"/>
            </a:xfrm>
            <a:prstGeom prst="rect">
              <a:avLst/>
            </a:prstGeom>
            <a:solidFill>
              <a:srgbClr val="E2231A">
                <a:alpha val="90196"/>
              </a:srgbClr>
            </a:solidFill>
          </p:spPr>
          <p:txBody>
            <a:bodyPr/>
            <a:lstStyle/>
            <a:p/>
          </p:txBody>
        </p:sp>
        <p:sp>
          <p:nvSpPr>
            <p:cNvPr id="32" name="rc32"/>
            <p:cNvSpPr/>
            <p:nvPr/>
          </p:nvSpPr>
          <p:spPr>
            <a:xfrm>
              <a:off x="3695161" y="3946702"/>
              <a:ext cx="239888" cy="265307"/>
            </a:xfrm>
            <a:prstGeom prst="rect">
              <a:avLst/>
            </a:prstGeom>
            <a:solidFill>
              <a:srgbClr val="E2231A">
                <a:alpha val="90196"/>
              </a:srgbClr>
            </a:solidFill>
          </p:spPr>
          <p:txBody>
            <a:bodyPr/>
            <a:lstStyle/>
            <a:p/>
          </p:txBody>
        </p:sp>
        <p:sp>
          <p:nvSpPr>
            <p:cNvPr id="33" name="rc33"/>
            <p:cNvSpPr/>
            <p:nvPr/>
          </p:nvSpPr>
          <p:spPr>
            <a:xfrm>
              <a:off x="3961705" y="3972229"/>
              <a:ext cx="239888" cy="239779"/>
            </a:xfrm>
            <a:prstGeom prst="rect">
              <a:avLst/>
            </a:prstGeom>
            <a:solidFill>
              <a:srgbClr val="E2231A">
                <a:alpha val="90196"/>
              </a:srgbClr>
            </a:solidFill>
          </p:spPr>
          <p:txBody>
            <a:bodyPr/>
            <a:lstStyle/>
            <a:p/>
          </p:txBody>
        </p:sp>
        <p:sp>
          <p:nvSpPr>
            <p:cNvPr id="34" name="rc34"/>
            <p:cNvSpPr/>
            <p:nvPr/>
          </p:nvSpPr>
          <p:spPr>
            <a:xfrm>
              <a:off x="4228248" y="3999536"/>
              <a:ext cx="239888" cy="212473"/>
            </a:xfrm>
            <a:prstGeom prst="rect">
              <a:avLst/>
            </a:prstGeom>
            <a:solidFill>
              <a:srgbClr val="E2231A">
                <a:alpha val="90196"/>
              </a:srgbClr>
            </a:solidFill>
          </p:spPr>
          <p:txBody>
            <a:bodyPr/>
            <a:lstStyle/>
            <a:p/>
          </p:txBody>
        </p:sp>
        <p:sp>
          <p:nvSpPr>
            <p:cNvPr id="35" name="rc35"/>
            <p:cNvSpPr/>
            <p:nvPr/>
          </p:nvSpPr>
          <p:spPr>
            <a:xfrm>
              <a:off x="4494791" y="4118170"/>
              <a:ext cx="239888" cy="93838"/>
            </a:xfrm>
            <a:prstGeom prst="rect">
              <a:avLst/>
            </a:prstGeom>
            <a:solidFill>
              <a:srgbClr val="E2231A">
                <a:alpha val="90196"/>
              </a:srgbClr>
            </a:solidFill>
          </p:spPr>
          <p:txBody>
            <a:bodyPr/>
            <a:lstStyle/>
            <a:p/>
          </p:txBody>
        </p:sp>
        <p:sp>
          <p:nvSpPr>
            <p:cNvPr id="36" name="rc36"/>
            <p:cNvSpPr/>
            <p:nvPr/>
          </p:nvSpPr>
          <p:spPr>
            <a:xfrm>
              <a:off x="4761334" y="4179472"/>
              <a:ext cx="239888" cy="32537"/>
            </a:xfrm>
            <a:prstGeom prst="rect">
              <a:avLst/>
            </a:prstGeom>
            <a:solidFill>
              <a:srgbClr val="E2231A">
                <a:alpha val="90196"/>
              </a:srgbClr>
            </a:solidFill>
          </p:spPr>
          <p:txBody>
            <a:bodyPr/>
            <a:lstStyle/>
            <a:p/>
          </p:txBody>
        </p:sp>
        <p:sp>
          <p:nvSpPr>
            <p:cNvPr id="37" name="rc37"/>
            <p:cNvSpPr/>
            <p:nvPr/>
          </p:nvSpPr>
          <p:spPr>
            <a:xfrm>
              <a:off x="5027877" y="4111360"/>
              <a:ext cx="239888" cy="100649"/>
            </a:xfrm>
            <a:prstGeom prst="rect">
              <a:avLst/>
            </a:prstGeom>
            <a:solidFill>
              <a:srgbClr val="E2231A">
                <a:alpha val="90196"/>
              </a:srgbClr>
            </a:solidFill>
          </p:spPr>
          <p:txBody>
            <a:bodyPr/>
            <a:lstStyle/>
            <a:p/>
          </p:txBody>
        </p:sp>
        <p:sp>
          <p:nvSpPr>
            <p:cNvPr id="38" name="rc38"/>
            <p:cNvSpPr/>
            <p:nvPr/>
          </p:nvSpPr>
          <p:spPr>
            <a:xfrm>
              <a:off x="5294420" y="4041813"/>
              <a:ext cx="239888" cy="170196"/>
            </a:xfrm>
            <a:prstGeom prst="rect">
              <a:avLst/>
            </a:prstGeom>
            <a:solidFill>
              <a:srgbClr val="E2231A">
                <a:alpha val="90196"/>
              </a:srgbClr>
            </a:solidFill>
          </p:spPr>
          <p:txBody>
            <a:bodyPr/>
            <a:lstStyle/>
            <a:p/>
          </p:txBody>
        </p:sp>
        <p:sp>
          <p:nvSpPr>
            <p:cNvPr id="39" name="rc39"/>
            <p:cNvSpPr/>
            <p:nvPr/>
          </p:nvSpPr>
          <p:spPr>
            <a:xfrm>
              <a:off x="5560963" y="3612455"/>
              <a:ext cx="239888" cy="599554"/>
            </a:xfrm>
            <a:prstGeom prst="rect">
              <a:avLst/>
            </a:prstGeom>
            <a:solidFill>
              <a:srgbClr val="E2231A">
                <a:alpha val="90196"/>
              </a:srgbClr>
            </a:solidFill>
          </p:spPr>
          <p:txBody>
            <a:bodyPr/>
            <a:lstStyle/>
            <a:p/>
          </p:txBody>
        </p:sp>
        <p:sp>
          <p:nvSpPr>
            <p:cNvPr id="40" name="rc40"/>
            <p:cNvSpPr/>
            <p:nvPr/>
          </p:nvSpPr>
          <p:spPr>
            <a:xfrm>
              <a:off x="5827506" y="3847150"/>
              <a:ext cx="239888" cy="364858"/>
            </a:xfrm>
            <a:prstGeom prst="rect">
              <a:avLst/>
            </a:prstGeom>
            <a:solidFill>
              <a:srgbClr val="E2231A">
                <a:alpha val="90196"/>
              </a:srgbClr>
            </a:solidFill>
          </p:spPr>
          <p:txBody>
            <a:bodyPr/>
            <a:lstStyle/>
            <a:p/>
          </p:txBody>
        </p:sp>
        <p:sp>
          <p:nvSpPr>
            <p:cNvPr id="41" name="rc41"/>
            <p:cNvSpPr/>
            <p:nvPr/>
          </p:nvSpPr>
          <p:spPr>
            <a:xfrm>
              <a:off x="6094049" y="3762962"/>
              <a:ext cx="239888" cy="449046"/>
            </a:xfrm>
            <a:prstGeom prst="rect">
              <a:avLst/>
            </a:prstGeom>
            <a:solidFill>
              <a:srgbClr val="E2231A">
                <a:alpha val="90196"/>
              </a:srgbClr>
            </a:solidFill>
          </p:spPr>
          <p:txBody>
            <a:bodyPr/>
            <a:lstStyle/>
            <a:p/>
          </p:txBody>
        </p:sp>
        <p:sp>
          <p:nvSpPr>
            <p:cNvPr id="42" name="rc42"/>
            <p:cNvSpPr/>
            <p:nvPr/>
          </p:nvSpPr>
          <p:spPr>
            <a:xfrm>
              <a:off x="6360593" y="3792635"/>
              <a:ext cx="239888" cy="419373"/>
            </a:xfrm>
            <a:prstGeom prst="rect">
              <a:avLst/>
            </a:prstGeom>
            <a:solidFill>
              <a:srgbClr val="E2231A">
                <a:alpha val="90196"/>
              </a:srgbClr>
            </a:solidFill>
          </p:spPr>
          <p:txBody>
            <a:bodyPr/>
            <a:lstStyle/>
            <a:p/>
          </p:txBody>
        </p:sp>
        <p:sp>
          <p:nvSpPr>
            <p:cNvPr id="43" name="rc43"/>
            <p:cNvSpPr/>
            <p:nvPr/>
          </p:nvSpPr>
          <p:spPr>
            <a:xfrm>
              <a:off x="6627136" y="3706986"/>
              <a:ext cx="239888" cy="505022"/>
            </a:xfrm>
            <a:prstGeom prst="rect">
              <a:avLst/>
            </a:prstGeom>
            <a:solidFill>
              <a:srgbClr val="E2231A">
                <a:alpha val="90196"/>
              </a:srgbClr>
            </a:solidFill>
          </p:spPr>
          <p:txBody>
            <a:bodyPr/>
            <a:lstStyle/>
            <a:p/>
          </p:txBody>
        </p:sp>
        <p:sp>
          <p:nvSpPr>
            <p:cNvPr id="44" name="rc44"/>
            <p:cNvSpPr/>
            <p:nvPr/>
          </p:nvSpPr>
          <p:spPr>
            <a:xfrm>
              <a:off x="6893679" y="3419860"/>
              <a:ext cx="239888" cy="792149"/>
            </a:xfrm>
            <a:prstGeom prst="rect">
              <a:avLst/>
            </a:prstGeom>
            <a:solidFill>
              <a:srgbClr val="E2231A">
                <a:alpha val="90196"/>
              </a:srgbClr>
            </a:solidFill>
          </p:spPr>
          <p:txBody>
            <a:bodyPr/>
            <a:lstStyle/>
            <a:p/>
          </p:txBody>
        </p:sp>
        <p:sp>
          <p:nvSpPr>
            <p:cNvPr id="45" name="rc45"/>
            <p:cNvSpPr/>
            <p:nvPr/>
          </p:nvSpPr>
          <p:spPr>
            <a:xfrm>
              <a:off x="7160222" y="3565542"/>
              <a:ext cx="239888" cy="646467"/>
            </a:xfrm>
            <a:prstGeom prst="rect">
              <a:avLst/>
            </a:prstGeom>
            <a:solidFill>
              <a:srgbClr val="E2231A">
                <a:alpha val="90196"/>
              </a:srgbClr>
            </a:solidFill>
          </p:spPr>
          <p:txBody>
            <a:bodyPr/>
            <a:lstStyle/>
            <a:p/>
          </p:txBody>
        </p:sp>
        <p:sp>
          <p:nvSpPr>
            <p:cNvPr id="46" name="rc46"/>
            <p:cNvSpPr/>
            <p:nvPr/>
          </p:nvSpPr>
          <p:spPr>
            <a:xfrm>
              <a:off x="7426765" y="3553629"/>
              <a:ext cx="239888" cy="658380"/>
            </a:xfrm>
            <a:prstGeom prst="rect">
              <a:avLst/>
            </a:prstGeom>
            <a:solidFill>
              <a:srgbClr val="E2231A">
                <a:alpha val="90196"/>
              </a:srgbClr>
            </a:solidFill>
          </p:spPr>
          <p:txBody>
            <a:bodyPr/>
            <a:lstStyle/>
            <a:p/>
          </p:txBody>
        </p:sp>
        <p:sp>
          <p:nvSpPr>
            <p:cNvPr id="47" name="rc47"/>
            <p:cNvSpPr/>
            <p:nvPr/>
          </p:nvSpPr>
          <p:spPr>
            <a:xfrm>
              <a:off x="7693308" y="3542117"/>
              <a:ext cx="239888" cy="669891"/>
            </a:xfrm>
            <a:prstGeom prst="rect">
              <a:avLst/>
            </a:prstGeom>
            <a:solidFill>
              <a:srgbClr val="E2231A">
                <a:alpha val="90196"/>
              </a:srgbClr>
            </a:solidFill>
          </p:spPr>
          <p:txBody>
            <a:bodyPr/>
            <a:lstStyle/>
            <a:p/>
          </p:txBody>
        </p:sp>
        <p:sp>
          <p:nvSpPr>
            <p:cNvPr id="48" name="rc48"/>
            <p:cNvSpPr/>
            <p:nvPr/>
          </p:nvSpPr>
          <p:spPr>
            <a:xfrm>
              <a:off x="7959851" y="3532421"/>
              <a:ext cx="239888" cy="679587"/>
            </a:xfrm>
            <a:prstGeom prst="rect">
              <a:avLst/>
            </a:prstGeom>
            <a:solidFill>
              <a:srgbClr val="E2231A">
                <a:alpha val="90196"/>
              </a:srgbClr>
            </a:solidFill>
          </p:spPr>
          <p:txBody>
            <a:bodyPr/>
            <a:lstStyle/>
            <a:p/>
          </p:txBody>
        </p:sp>
        <p:sp>
          <p:nvSpPr>
            <p:cNvPr id="49" name="rc49"/>
            <p:cNvSpPr/>
            <p:nvPr/>
          </p:nvSpPr>
          <p:spPr>
            <a:xfrm>
              <a:off x="5027877" y="2063743"/>
              <a:ext cx="239888" cy="2047617"/>
            </a:xfrm>
            <a:prstGeom prst="rect">
              <a:avLst/>
            </a:prstGeom>
            <a:solidFill>
              <a:srgbClr val="B3B3B3">
                <a:alpha val="90196"/>
              </a:srgbClr>
            </a:solidFill>
          </p:spPr>
          <p:txBody>
            <a:bodyPr/>
            <a:lstStyle/>
            <a:p/>
          </p:txBody>
        </p:sp>
        <p:sp>
          <p:nvSpPr>
            <p:cNvPr id="50" name="rc50"/>
            <p:cNvSpPr/>
            <p:nvPr/>
          </p:nvSpPr>
          <p:spPr>
            <a:xfrm>
              <a:off x="5294420" y="2736582"/>
              <a:ext cx="239888" cy="1305230"/>
            </a:xfrm>
            <a:prstGeom prst="rect">
              <a:avLst/>
            </a:prstGeom>
            <a:solidFill>
              <a:srgbClr val="B3B3B3">
                <a:alpha val="90196"/>
              </a:srgbClr>
            </a:solidFill>
          </p:spPr>
          <p:txBody>
            <a:bodyPr/>
            <a:lstStyle/>
            <a:p/>
          </p:txBody>
        </p:sp>
        <p:sp>
          <p:nvSpPr>
            <p:cNvPr id="51" name="rc51"/>
            <p:cNvSpPr/>
            <p:nvPr/>
          </p:nvSpPr>
          <p:spPr>
            <a:xfrm>
              <a:off x="5560963" y="3006697"/>
              <a:ext cx="239888" cy="605758"/>
            </a:xfrm>
            <a:prstGeom prst="rect">
              <a:avLst/>
            </a:prstGeom>
            <a:solidFill>
              <a:srgbClr val="B3B3B3">
                <a:alpha val="90196"/>
              </a:srgbClr>
            </a:solidFill>
          </p:spPr>
          <p:txBody>
            <a:bodyPr/>
            <a:lstStyle/>
            <a:p/>
          </p:txBody>
        </p:sp>
        <p:sp>
          <p:nvSpPr>
            <p:cNvPr id="52" name="rc52"/>
            <p:cNvSpPr/>
            <p:nvPr/>
          </p:nvSpPr>
          <p:spPr>
            <a:xfrm>
              <a:off x="5827506" y="3110518"/>
              <a:ext cx="239888" cy="736632"/>
            </a:xfrm>
            <a:prstGeom prst="rect">
              <a:avLst/>
            </a:prstGeom>
            <a:solidFill>
              <a:srgbClr val="B3B3B3">
                <a:alpha val="90196"/>
              </a:srgbClr>
            </a:solidFill>
          </p:spPr>
          <p:txBody>
            <a:bodyPr/>
            <a:lstStyle/>
            <a:p/>
          </p:txBody>
        </p:sp>
        <p:sp>
          <p:nvSpPr>
            <p:cNvPr id="53" name="rc53"/>
            <p:cNvSpPr/>
            <p:nvPr/>
          </p:nvSpPr>
          <p:spPr>
            <a:xfrm>
              <a:off x="6094049" y="3115867"/>
              <a:ext cx="239888" cy="647095"/>
            </a:xfrm>
            <a:prstGeom prst="rect">
              <a:avLst/>
            </a:prstGeom>
            <a:solidFill>
              <a:srgbClr val="B3B3B3">
                <a:alpha val="90196"/>
              </a:srgbClr>
            </a:solidFill>
          </p:spPr>
          <p:txBody>
            <a:bodyPr/>
            <a:lstStyle/>
            <a:p/>
          </p:txBody>
        </p:sp>
        <p:sp>
          <p:nvSpPr>
            <p:cNvPr id="54" name="rc54"/>
            <p:cNvSpPr/>
            <p:nvPr/>
          </p:nvSpPr>
          <p:spPr>
            <a:xfrm>
              <a:off x="6360593" y="3148388"/>
              <a:ext cx="239888" cy="644247"/>
            </a:xfrm>
            <a:prstGeom prst="rect">
              <a:avLst/>
            </a:prstGeom>
            <a:solidFill>
              <a:srgbClr val="B3B3B3">
                <a:alpha val="90196"/>
              </a:srgbClr>
            </a:solidFill>
          </p:spPr>
          <p:txBody>
            <a:bodyPr/>
            <a:lstStyle/>
            <a:p/>
          </p:txBody>
        </p:sp>
        <p:sp>
          <p:nvSpPr>
            <p:cNvPr id="55" name="rc55"/>
            <p:cNvSpPr/>
            <p:nvPr/>
          </p:nvSpPr>
          <p:spPr>
            <a:xfrm>
              <a:off x="6627136" y="2897653"/>
              <a:ext cx="239888" cy="809333"/>
            </a:xfrm>
            <a:prstGeom prst="rect">
              <a:avLst/>
            </a:prstGeom>
            <a:solidFill>
              <a:srgbClr val="B3B3B3">
                <a:alpha val="90196"/>
              </a:srgbClr>
            </a:solidFill>
          </p:spPr>
          <p:txBody>
            <a:bodyPr/>
            <a:lstStyle/>
            <a:p/>
          </p:txBody>
        </p:sp>
        <p:sp>
          <p:nvSpPr>
            <p:cNvPr id="56" name="rc56"/>
            <p:cNvSpPr/>
            <p:nvPr/>
          </p:nvSpPr>
          <p:spPr>
            <a:xfrm>
              <a:off x="6893679" y="2718732"/>
              <a:ext cx="239888" cy="701128"/>
            </a:xfrm>
            <a:prstGeom prst="rect">
              <a:avLst/>
            </a:prstGeom>
            <a:solidFill>
              <a:srgbClr val="B3B3B3">
                <a:alpha val="90196"/>
              </a:srgbClr>
            </a:solidFill>
          </p:spPr>
          <p:txBody>
            <a:bodyPr/>
            <a:lstStyle/>
            <a:p/>
          </p:txBody>
        </p:sp>
        <p:sp>
          <p:nvSpPr>
            <p:cNvPr id="57" name="rc57"/>
            <p:cNvSpPr/>
            <p:nvPr/>
          </p:nvSpPr>
          <p:spPr>
            <a:xfrm>
              <a:off x="7160222" y="3222290"/>
              <a:ext cx="239888" cy="343251"/>
            </a:xfrm>
            <a:prstGeom prst="rect">
              <a:avLst/>
            </a:prstGeom>
            <a:solidFill>
              <a:srgbClr val="B3B3B3">
                <a:alpha val="90196"/>
              </a:srgbClr>
            </a:solidFill>
          </p:spPr>
          <p:txBody>
            <a:bodyPr/>
            <a:lstStyle/>
            <a:p/>
          </p:txBody>
        </p:sp>
        <p:sp>
          <p:nvSpPr>
            <p:cNvPr id="58" name="rc58"/>
            <p:cNvSpPr/>
            <p:nvPr/>
          </p:nvSpPr>
          <p:spPr>
            <a:xfrm>
              <a:off x="7426765" y="3202656"/>
              <a:ext cx="239888" cy="350972"/>
            </a:xfrm>
            <a:prstGeom prst="rect">
              <a:avLst/>
            </a:prstGeom>
            <a:solidFill>
              <a:srgbClr val="B3B3B3">
                <a:alpha val="90196"/>
              </a:srgbClr>
            </a:solidFill>
          </p:spPr>
          <p:txBody>
            <a:bodyPr/>
            <a:lstStyle/>
            <a:p/>
          </p:txBody>
        </p:sp>
        <p:sp>
          <p:nvSpPr>
            <p:cNvPr id="59" name="rc59"/>
            <p:cNvSpPr/>
            <p:nvPr/>
          </p:nvSpPr>
          <p:spPr>
            <a:xfrm>
              <a:off x="7693308" y="3182296"/>
              <a:ext cx="239888" cy="359821"/>
            </a:xfrm>
            <a:prstGeom prst="rect">
              <a:avLst/>
            </a:prstGeom>
            <a:solidFill>
              <a:srgbClr val="B3B3B3">
                <a:alpha val="90196"/>
              </a:srgbClr>
            </a:solidFill>
          </p:spPr>
          <p:txBody>
            <a:bodyPr/>
            <a:lstStyle/>
            <a:p/>
          </p:txBody>
        </p:sp>
        <p:sp>
          <p:nvSpPr>
            <p:cNvPr id="60" name="rc60"/>
            <p:cNvSpPr/>
            <p:nvPr/>
          </p:nvSpPr>
          <p:spPr>
            <a:xfrm>
              <a:off x="7959851" y="3162177"/>
              <a:ext cx="239888" cy="370244"/>
            </a:xfrm>
            <a:prstGeom prst="rect">
              <a:avLst/>
            </a:prstGeom>
            <a:solidFill>
              <a:srgbClr val="B3B3B3">
                <a:alpha val="90196"/>
              </a:srgbClr>
            </a:solidFill>
          </p:spPr>
          <p:txBody>
            <a:bodyPr/>
            <a:lstStyle/>
            <a:p/>
          </p:txBody>
        </p:sp>
        <p:sp>
          <p:nvSpPr>
            <p:cNvPr id="61" name="pl61"/>
            <p:cNvSpPr/>
            <p:nvPr/>
          </p:nvSpPr>
          <p:spPr>
            <a:xfrm>
              <a:off x="1416218" y="2085226"/>
              <a:ext cx="6663577" cy="451135"/>
            </a:xfrm>
            <a:custGeom>
              <a:avLst/>
              <a:pathLst>
                <a:path w="6663577" h="451135">
                  <a:moveTo>
                    <a:pt x="0" y="451135"/>
                  </a:moveTo>
                  <a:lnTo>
                    <a:pt x="266543" y="279274"/>
                  </a:lnTo>
                  <a:lnTo>
                    <a:pt x="533086" y="214826"/>
                  </a:lnTo>
                  <a:lnTo>
                    <a:pt x="799629" y="42965"/>
                  </a:lnTo>
                  <a:lnTo>
                    <a:pt x="1066172" y="107413"/>
                  </a:lnTo>
                  <a:lnTo>
                    <a:pt x="1332715" y="171861"/>
                  </a:lnTo>
                  <a:lnTo>
                    <a:pt x="1599258" y="128895"/>
                  </a:lnTo>
                  <a:lnTo>
                    <a:pt x="1865801" y="193343"/>
                  </a:lnTo>
                  <a:lnTo>
                    <a:pt x="2132344" y="236309"/>
                  </a:lnTo>
                  <a:lnTo>
                    <a:pt x="2398888" y="171861"/>
                  </a:lnTo>
                  <a:lnTo>
                    <a:pt x="2665431" y="150378"/>
                  </a:lnTo>
                  <a:lnTo>
                    <a:pt x="2931974" y="128895"/>
                  </a:lnTo>
                  <a:lnTo>
                    <a:pt x="3198517" y="42965"/>
                  </a:lnTo>
                  <a:lnTo>
                    <a:pt x="3465060" y="0"/>
                  </a:lnTo>
                  <a:lnTo>
                    <a:pt x="3731603" y="42965"/>
                  </a:lnTo>
                  <a:lnTo>
                    <a:pt x="3998146" y="85930"/>
                  </a:lnTo>
                  <a:lnTo>
                    <a:pt x="4264689" y="343722"/>
                  </a:lnTo>
                  <a:lnTo>
                    <a:pt x="4531233" y="193343"/>
                  </a:lnTo>
                  <a:lnTo>
                    <a:pt x="4797776" y="236309"/>
                  </a:lnTo>
                  <a:lnTo>
                    <a:pt x="5064319" y="214826"/>
                  </a:lnTo>
                  <a:lnTo>
                    <a:pt x="5330862" y="257791"/>
                  </a:lnTo>
                  <a:lnTo>
                    <a:pt x="5597405" y="408170"/>
                  </a:lnTo>
                  <a:lnTo>
                    <a:pt x="5863948" y="322239"/>
                  </a:lnTo>
                  <a:lnTo>
                    <a:pt x="6130491" y="322239"/>
                  </a:lnTo>
                  <a:lnTo>
                    <a:pt x="6397034" y="322239"/>
                  </a:lnTo>
                  <a:lnTo>
                    <a:pt x="6663577" y="322239"/>
                  </a:lnTo>
                </a:path>
              </a:pathLst>
            </a:custGeom>
            <a:ln w="27101" cap="flat">
              <a:solidFill>
                <a:srgbClr val="3283FE">
                  <a:alpha val="100000"/>
                </a:srgbClr>
              </a:solidFill>
              <a:prstDash val="solid"/>
              <a:round/>
            </a:ln>
          </p:spPr>
          <p:txBody>
            <a:bodyPr/>
            <a:lstStyle/>
            <a:p/>
          </p:txBody>
        </p:sp>
        <p:sp>
          <p:nvSpPr>
            <p:cNvPr id="62" name="pl62"/>
            <p:cNvSpPr/>
            <p:nvPr/>
          </p:nvSpPr>
          <p:spPr>
            <a:xfrm>
              <a:off x="5147821" y="2622292"/>
              <a:ext cx="2931974" cy="966719"/>
            </a:xfrm>
            <a:custGeom>
              <a:avLst/>
              <a:pathLst>
                <a:path w="2931974" h="966719">
                  <a:moveTo>
                    <a:pt x="0" y="966719"/>
                  </a:moveTo>
                  <a:lnTo>
                    <a:pt x="266543" y="451135"/>
                  </a:lnTo>
                  <a:lnTo>
                    <a:pt x="533086" y="236309"/>
                  </a:lnTo>
                  <a:lnTo>
                    <a:pt x="799629" y="150378"/>
                  </a:lnTo>
                  <a:lnTo>
                    <a:pt x="1066172" y="128895"/>
                  </a:lnTo>
                  <a:lnTo>
                    <a:pt x="1332715" y="85930"/>
                  </a:lnTo>
                  <a:lnTo>
                    <a:pt x="1599258" y="214826"/>
                  </a:lnTo>
                  <a:lnTo>
                    <a:pt x="1865801" y="300757"/>
                  </a:lnTo>
                  <a:lnTo>
                    <a:pt x="2132344" y="0"/>
                  </a:lnTo>
                  <a:lnTo>
                    <a:pt x="2398888" y="0"/>
                  </a:lnTo>
                  <a:lnTo>
                    <a:pt x="2665431" y="0"/>
                  </a:lnTo>
                  <a:lnTo>
                    <a:pt x="2931974" y="0"/>
                  </a:lnTo>
                </a:path>
              </a:pathLst>
            </a:custGeom>
            <a:ln w="27101" cap="flat">
              <a:solidFill>
                <a:srgbClr val="FFA500">
                  <a:alpha val="100000"/>
                </a:srgbClr>
              </a:solidFill>
              <a:prstDash val="solid"/>
              <a:round/>
            </a:ln>
          </p:spPr>
          <p:txBody>
            <a:bodyPr/>
            <a:lstStyle/>
            <a:p/>
          </p:txBody>
        </p:sp>
        <p:sp>
          <p:nvSpPr>
            <p:cNvPr id="63" name="tx63"/>
            <p:cNvSpPr/>
            <p:nvPr/>
          </p:nvSpPr>
          <p:spPr>
            <a:xfrm>
              <a:off x="1345880"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64" name="tx64"/>
            <p:cNvSpPr/>
            <p:nvPr/>
          </p:nvSpPr>
          <p:spPr>
            <a:xfrm>
              <a:off x="2678595"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65" name="tx65"/>
            <p:cNvSpPr/>
            <p:nvPr/>
          </p:nvSpPr>
          <p:spPr>
            <a:xfrm>
              <a:off x="4011311"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66" name="tx66"/>
            <p:cNvSpPr/>
            <p:nvPr/>
          </p:nvSpPr>
          <p:spPr>
            <a:xfrm>
              <a:off x="534402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7" name="tx67"/>
            <p:cNvSpPr/>
            <p:nvPr/>
          </p:nvSpPr>
          <p:spPr>
            <a:xfrm>
              <a:off x="5344027" y="313482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53</a:t>
              </a:r>
            </a:p>
          </p:txBody>
        </p:sp>
        <p:sp>
          <p:nvSpPr>
            <p:cNvPr id="68" name="tx68"/>
            <p:cNvSpPr/>
            <p:nvPr/>
          </p:nvSpPr>
          <p:spPr>
            <a:xfrm>
              <a:off x="6410199"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9" name="tx69"/>
            <p:cNvSpPr/>
            <p:nvPr/>
          </p:nvSpPr>
          <p:spPr>
            <a:xfrm>
              <a:off x="6410199"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70" name="tx70"/>
            <p:cNvSpPr/>
            <p:nvPr/>
          </p:nvSpPr>
          <p:spPr>
            <a:xfrm>
              <a:off x="6676742"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1" name="tx71"/>
            <p:cNvSpPr/>
            <p:nvPr/>
          </p:nvSpPr>
          <p:spPr>
            <a:xfrm>
              <a:off x="6676742" y="2898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64</a:t>
              </a:r>
            </a:p>
          </p:txBody>
        </p:sp>
        <p:sp>
          <p:nvSpPr>
            <p:cNvPr id="72" name="tx72"/>
            <p:cNvSpPr/>
            <p:nvPr/>
          </p:nvSpPr>
          <p:spPr>
            <a:xfrm>
              <a:off x="6943285"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3" name="tx73"/>
            <p:cNvSpPr/>
            <p:nvPr/>
          </p:nvSpPr>
          <p:spPr>
            <a:xfrm>
              <a:off x="6943285"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74" name="tx74"/>
            <p:cNvSpPr/>
            <p:nvPr/>
          </p:nvSpPr>
          <p:spPr>
            <a:xfrm>
              <a:off x="7209828"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75" name="tx75"/>
            <p:cNvSpPr/>
            <p:nvPr/>
          </p:nvSpPr>
          <p:spPr>
            <a:xfrm>
              <a:off x="7209828"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76" name="tx76"/>
            <p:cNvSpPr/>
            <p:nvPr/>
          </p:nvSpPr>
          <p:spPr>
            <a:xfrm>
              <a:off x="7476372"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77" name="tx77"/>
            <p:cNvSpPr/>
            <p:nvPr/>
          </p:nvSpPr>
          <p:spPr>
            <a:xfrm>
              <a:off x="7476372"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78" name="tx78"/>
            <p:cNvSpPr/>
            <p:nvPr/>
          </p:nvSpPr>
          <p:spPr>
            <a:xfrm>
              <a:off x="7742915"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79" name="tx79"/>
            <p:cNvSpPr/>
            <p:nvPr/>
          </p:nvSpPr>
          <p:spPr>
            <a:xfrm>
              <a:off x="7742915"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80" name="tx80"/>
            <p:cNvSpPr/>
            <p:nvPr/>
          </p:nvSpPr>
          <p:spPr>
            <a:xfrm>
              <a:off x="8009458"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81" name="tx81"/>
            <p:cNvSpPr/>
            <p:nvPr/>
          </p:nvSpPr>
          <p:spPr>
            <a:xfrm>
              <a:off x="8009458"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82" name="tx82"/>
            <p:cNvSpPr/>
            <p:nvPr/>
          </p:nvSpPr>
          <p:spPr>
            <a:xfrm>
              <a:off x="1340869" y="39063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83" name="tx83"/>
            <p:cNvSpPr/>
            <p:nvPr/>
          </p:nvSpPr>
          <p:spPr>
            <a:xfrm>
              <a:off x="2673584" y="40463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4" name="tx84"/>
            <p:cNvSpPr/>
            <p:nvPr/>
          </p:nvSpPr>
          <p:spPr>
            <a:xfrm>
              <a:off x="4006300" y="40516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5" name="tx85"/>
            <p:cNvSpPr/>
            <p:nvPr/>
          </p:nvSpPr>
          <p:spPr>
            <a:xfrm>
              <a:off x="5339016" y="40864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6" name="tx86"/>
            <p:cNvSpPr/>
            <p:nvPr/>
          </p:nvSpPr>
          <p:spPr>
            <a:xfrm>
              <a:off x="6405188" y="39618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7" name="tx87"/>
            <p:cNvSpPr/>
            <p:nvPr/>
          </p:nvSpPr>
          <p:spPr>
            <a:xfrm>
              <a:off x="6671731" y="39190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88" name="tx88"/>
            <p:cNvSpPr/>
            <p:nvPr/>
          </p:nvSpPr>
          <p:spPr>
            <a:xfrm>
              <a:off x="6938274" y="37754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89" name="tx89"/>
            <p:cNvSpPr/>
            <p:nvPr/>
          </p:nvSpPr>
          <p:spPr>
            <a:xfrm>
              <a:off x="7204817" y="38483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0" name="tx90"/>
            <p:cNvSpPr/>
            <p:nvPr/>
          </p:nvSpPr>
          <p:spPr>
            <a:xfrm>
              <a:off x="7471361" y="38423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1" name="tx91"/>
            <p:cNvSpPr/>
            <p:nvPr/>
          </p:nvSpPr>
          <p:spPr>
            <a:xfrm>
              <a:off x="7737904" y="38366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2" name="tx92"/>
            <p:cNvSpPr/>
            <p:nvPr/>
          </p:nvSpPr>
          <p:spPr>
            <a:xfrm>
              <a:off x="8004447" y="38317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3" name="tx93"/>
            <p:cNvSpPr/>
            <p:nvPr/>
          </p:nvSpPr>
          <p:spPr>
            <a:xfrm>
              <a:off x="5339016" y="33487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94" name="tx94"/>
            <p:cNvSpPr/>
            <p:nvPr/>
          </p:nvSpPr>
          <p:spPr>
            <a:xfrm>
              <a:off x="6405188" y="34300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5" name="tx95"/>
            <p:cNvSpPr/>
            <p:nvPr/>
          </p:nvSpPr>
          <p:spPr>
            <a:xfrm>
              <a:off x="6671731" y="3261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6" name="tx96"/>
            <p:cNvSpPr/>
            <p:nvPr/>
          </p:nvSpPr>
          <p:spPr>
            <a:xfrm>
              <a:off x="6938274" y="30288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7" name="tx97"/>
            <p:cNvSpPr/>
            <p:nvPr/>
          </p:nvSpPr>
          <p:spPr>
            <a:xfrm>
              <a:off x="7204817" y="33534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8" name="tx98"/>
            <p:cNvSpPr/>
            <p:nvPr/>
          </p:nvSpPr>
          <p:spPr>
            <a:xfrm>
              <a:off x="7471361" y="33377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9" name="tx99"/>
            <p:cNvSpPr/>
            <p:nvPr/>
          </p:nvSpPr>
          <p:spPr>
            <a:xfrm>
              <a:off x="7737904" y="33217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0" name="tx100"/>
            <p:cNvSpPr/>
            <p:nvPr/>
          </p:nvSpPr>
          <p:spPr>
            <a:xfrm>
              <a:off x="8004447" y="33068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1" name="tx101"/>
            <p:cNvSpPr/>
            <p:nvPr/>
          </p:nvSpPr>
          <p:spPr>
            <a:xfrm>
              <a:off x="5339016" y="26185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102" name="tx102"/>
            <p:cNvSpPr/>
            <p:nvPr/>
          </p:nvSpPr>
          <p:spPr>
            <a:xfrm>
              <a:off x="6405188" y="30303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03" name="tx103"/>
            <p:cNvSpPr/>
            <p:nvPr/>
          </p:nvSpPr>
          <p:spPr>
            <a:xfrm>
              <a:off x="6671731" y="27796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0.7</a:t>
              </a:r>
            </a:p>
          </p:txBody>
        </p:sp>
        <p:sp>
          <p:nvSpPr>
            <p:cNvPr id="104" name="tx104"/>
            <p:cNvSpPr/>
            <p:nvPr/>
          </p:nvSpPr>
          <p:spPr>
            <a:xfrm>
              <a:off x="6938274" y="26006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105" name="tx105"/>
            <p:cNvSpPr/>
            <p:nvPr/>
          </p:nvSpPr>
          <p:spPr>
            <a:xfrm>
              <a:off x="7204817" y="31042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06" name="tx106"/>
            <p:cNvSpPr/>
            <p:nvPr/>
          </p:nvSpPr>
          <p:spPr>
            <a:xfrm>
              <a:off x="7471361" y="30846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07" name="tx107"/>
            <p:cNvSpPr/>
            <p:nvPr/>
          </p:nvSpPr>
          <p:spPr>
            <a:xfrm>
              <a:off x="7737904" y="30642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08" name="tx108"/>
            <p:cNvSpPr/>
            <p:nvPr/>
          </p:nvSpPr>
          <p:spPr>
            <a:xfrm>
              <a:off x="8004447" y="30441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09" name="tx109"/>
            <p:cNvSpPr/>
            <p:nvPr/>
          </p:nvSpPr>
          <p:spPr>
            <a:xfrm>
              <a:off x="577897" y="415989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10" name="tx110"/>
            <p:cNvSpPr/>
            <p:nvPr/>
          </p:nvSpPr>
          <p:spPr>
            <a:xfrm>
              <a:off x="577897" y="344020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0.4M</a:t>
              </a:r>
            </a:p>
          </p:txBody>
        </p:sp>
        <p:sp>
          <p:nvSpPr>
            <p:cNvPr id="111" name="tx111"/>
            <p:cNvSpPr/>
            <p:nvPr/>
          </p:nvSpPr>
          <p:spPr>
            <a:xfrm>
              <a:off x="577897" y="272050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0.8M</a:t>
              </a:r>
            </a:p>
          </p:txBody>
        </p:sp>
        <p:sp>
          <p:nvSpPr>
            <p:cNvPr id="112" name="tx112"/>
            <p:cNvSpPr/>
            <p:nvPr/>
          </p:nvSpPr>
          <p:spPr>
            <a:xfrm>
              <a:off x="577897" y="2002522"/>
              <a:ext cx="3105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1.2M</a:t>
              </a:r>
            </a:p>
          </p:txBody>
        </p:sp>
        <p:sp>
          <p:nvSpPr>
            <p:cNvPr id="113" name="tx11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rot="-5400000">
              <a:off x="-759388" y="3018617"/>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30" name="tx13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1" name="pl131"/>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2" name="pl132"/>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3" name="tx133"/>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4" name="tx134"/>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5" name="rc135"/>
            <p:cNvSpPr/>
            <p:nvPr/>
          </p:nvSpPr>
          <p:spPr>
            <a:xfrm>
              <a:off x="4678790" y="5080163"/>
              <a:ext cx="201456" cy="201456"/>
            </a:xfrm>
            <a:prstGeom prst="rect">
              <a:avLst/>
            </a:prstGeom>
            <a:solidFill>
              <a:srgbClr val="E2231A">
                <a:alpha val="90196"/>
              </a:srgbClr>
            </a:solidFill>
          </p:spPr>
          <p:txBody>
            <a:bodyPr/>
            <a:lstStyle/>
            <a:p/>
          </p:txBody>
        </p:sp>
        <p:sp>
          <p:nvSpPr>
            <p:cNvPr id="136" name="rc136"/>
            <p:cNvSpPr/>
            <p:nvPr/>
          </p:nvSpPr>
          <p:spPr>
            <a:xfrm>
              <a:off x="5642950" y="5080163"/>
              <a:ext cx="201456" cy="201456"/>
            </a:xfrm>
            <a:prstGeom prst="rect">
              <a:avLst/>
            </a:prstGeom>
            <a:solidFill>
              <a:srgbClr val="B3B3B3">
                <a:alpha val="90196"/>
              </a:srgbClr>
            </a:solidFill>
          </p:spPr>
          <p:txBody>
            <a:bodyPr/>
            <a:lstStyle/>
            <a:p/>
          </p:txBody>
        </p:sp>
        <p:sp>
          <p:nvSpPr>
            <p:cNvPr id="137" name="tx137"/>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8" name="tx138"/>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9" name="tx139"/>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0" name="tx140"/>
            <p:cNvSpPr/>
            <p:nvPr/>
          </p:nvSpPr>
          <p:spPr>
            <a:xfrm>
              <a:off x="951100" y="1594448"/>
              <a:ext cx="15844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Tanzania, 2000-2025</a:t>
              </a:r>
            </a:p>
          </p:txBody>
        </p:sp>
        <p:sp>
          <p:nvSpPr>
            <p:cNvPr id="141" name="pl141"/>
            <p:cNvSpPr/>
            <p:nvPr/>
          </p:nvSpPr>
          <p:spPr>
            <a:xfrm>
              <a:off x="24640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479966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13525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63186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6746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830305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840557"/>
              <a:ext cx="2721959" cy="124062"/>
            </a:xfrm>
            <a:prstGeom prst="rect">
              <a:avLst/>
            </a:prstGeom>
            <a:solidFill>
              <a:srgbClr val="E2231A">
                <a:alpha val="90196"/>
              </a:srgbClr>
            </a:solidFill>
          </p:spPr>
          <p:txBody>
            <a:bodyPr/>
            <a:lstStyle/>
            <a:p/>
          </p:txBody>
        </p:sp>
        <p:sp>
          <p:nvSpPr>
            <p:cNvPr id="152" name="rc152"/>
            <p:cNvSpPr/>
            <p:nvPr/>
          </p:nvSpPr>
          <p:spPr>
            <a:xfrm>
              <a:off x="1296273" y="5685479"/>
              <a:ext cx="4347953" cy="124062"/>
            </a:xfrm>
            <a:prstGeom prst="rect">
              <a:avLst/>
            </a:prstGeom>
            <a:solidFill>
              <a:srgbClr val="E2231A">
                <a:alpha val="90196"/>
              </a:srgbClr>
            </a:solidFill>
          </p:spPr>
          <p:txBody>
            <a:bodyPr/>
            <a:lstStyle/>
            <a:p/>
          </p:txBody>
        </p:sp>
        <p:sp>
          <p:nvSpPr>
            <p:cNvPr id="153" name="rc153"/>
            <p:cNvSpPr/>
            <p:nvPr/>
          </p:nvSpPr>
          <p:spPr>
            <a:xfrm>
              <a:off x="1296273" y="5530401"/>
              <a:ext cx="4410885" cy="124062"/>
            </a:xfrm>
            <a:prstGeom prst="rect">
              <a:avLst/>
            </a:prstGeom>
            <a:solidFill>
              <a:srgbClr val="E2231A">
                <a:alpha val="90196"/>
              </a:srgbClr>
            </a:solidFill>
          </p:spPr>
          <p:txBody>
            <a:bodyPr/>
            <a:lstStyle/>
            <a:p/>
          </p:txBody>
        </p:sp>
        <p:sp>
          <p:nvSpPr>
            <p:cNvPr id="154" name="rc154"/>
            <p:cNvSpPr/>
            <p:nvPr/>
          </p:nvSpPr>
          <p:spPr>
            <a:xfrm>
              <a:off x="4018233" y="5840557"/>
              <a:ext cx="4181507" cy="124062"/>
            </a:xfrm>
            <a:prstGeom prst="rect">
              <a:avLst/>
            </a:prstGeom>
            <a:solidFill>
              <a:srgbClr val="B3B3B3">
                <a:alpha val="90196"/>
              </a:srgbClr>
            </a:solidFill>
          </p:spPr>
          <p:txBody>
            <a:bodyPr/>
            <a:lstStyle/>
            <a:p/>
          </p:txBody>
        </p:sp>
        <p:sp>
          <p:nvSpPr>
            <p:cNvPr id="155" name="rc155"/>
            <p:cNvSpPr/>
            <p:nvPr/>
          </p:nvSpPr>
          <p:spPr>
            <a:xfrm>
              <a:off x="5644227" y="5685479"/>
              <a:ext cx="2335430" cy="124062"/>
            </a:xfrm>
            <a:prstGeom prst="rect">
              <a:avLst/>
            </a:prstGeom>
            <a:solidFill>
              <a:srgbClr val="B3B3B3">
                <a:alpha val="90196"/>
              </a:srgbClr>
            </a:solidFill>
          </p:spPr>
          <p:txBody>
            <a:bodyPr/>
            <a:lstStyle/>
            <a:p/>
          </p:txBody>
        </p:sp>
        <p:sp>
          <p:nvSpPr>
            <p:cNvPr id="156" name="rc156"/>
            <p:cNvSpPr/>
            <p:nvPr/>
          </p:nvSpPr>
          <p:spPr>
            <a:xfrm>
              <a:off x="5707159" y="5530401"/>
              <a:ext cx="2403080" cy="124062"/>
            </a:xfrm>
            <a:prstGeom prst="rect">
              <a:avLst/>
            </a:prstGeom>
            <a:solidFill>
              <a:srgbClr val="B3B3B3">
                <a:alpha val="90196"/>
              </a:srgbClr>
            </a:solidFill>
          </p:spPr>
          <p:txBody>
            <a:bodyPr/>
            <a:lstStyle/>
            <a:p/>
          </p:txBody>
        </p:sp>
        <p:sp>
          <p:nvSpPr>
            <p:cNvPr id="157" name="tx157"/>
            <p:cNvSpPr/>
            <p:nvPr/>
          </p:nvSpPr>
          <p:spPr>
            <a:xfrm>
              <a:off x="8344421"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591.2</a:t>
              </a:r>
            </a:p>
          </p:txBody>
        </p:sp>
        <p:sp>
          <p:nvSpPr>
            <p:cNvPr id="158" name="tx158"/>
            <p:cNvSpPr/>
            <p:nvPr/>
          </p:nvSpPr>
          <p:spPr>
            <a:xfrm>
              <a:off x="8124338"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572.3</a:t>
              </a:r>
            </a:p>
          </p:txBody>
        </p:sp>
        <p:sp>
          <p:nvSpPr>
            <p:cNvPr id="159" name="tx159"/>
            <p:cNvSpPr/>
            <p:nvPr/>
          </p:nvSpPr>
          <p:spPr>
            <a:xfrm>
              <a:off x="8254921"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583.5</a:t>
              </a:r>
            </a:p>
          </p:txBody>
        </p:sp>
        <p:sp>
          <p:nvSpPr>
            <p:cNvPr id="160" name="tx160"/>
            <p:cNvSpPr/>
            <p:nvPr/>
          </p:nvSpPr>
          <p:spPr>
            <a:xfrm>
              <a:off x="2512572"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233.1</a:t>
              </a:r>
            </a:p>
          </p:txBody>
        </p:sp>
        <p:sp>
          <p:nvSpPr>
            <p:cNvPr id="161" name="tx161"/>
            <p:cNvSpPr/>
            <p:nvPr/>
          </p:nvSpPr>
          <p:spPr>
            <a:xfrm>
              <a:off x="3325569"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372.3</a:t>
              </a:r>
            </a:p>
          </p:txBody>
        </p:sp>
        <p:sp>
          <p:nvSpPr>
            <p:cNvPr id="162" name="tx162"/>
            <p:cNvSpPr/>
            <p:nvPr/>
          </p:nvSpPr>
          <p:spPr>
            <a:xfrm>
              <a:off x="3357035"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377.7</a:t>
              </a:r>
            </a:p>
          </p:txBody>
        </p:sp>
        <p:sp>
          <p:nvSpPr>
            <p:cNvPr id="163" name="tx163"/>
            <p:cNvSpPr/>
            <p:nvPr/>
          </p:nvSpPr>
          <p:spPr>
            <a:xfrm>
              <a:off x="5964305"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358.1</a:t>
              </a:r>
            </a:p>
          </p:txBody>
        </p:sp>
        <p:sp>
          <p:nvSpPr>
            <p:cNvPr id="164" name="tx164"/>
            <p:cNvSpPr/>
            <p:nvPr/>
          </p:nvSpPr>
          <p:spPr>
            <a:xfrm>
              <a:off x="6715478"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200</a:t>
              </a:r>
            </a:p>
          </p:txBody>
        </p:sp>
        <p:sp>
          <p:nvSpPr>
            <p:cNvPr id="165" name="tx165"/>
            <p:cNvSpPr/>
            <p:nvPr/>
          </p:nvSpPr>
          <p:spPr>
            <a:xfrm>
              <a:off x="6764019"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205.8</a:t>
              </a:r>
            </a:p>
          </p:txBody>
        </p:sp>
        <p:sp>
          <p:nvSpPr>
            <p:cNvPr id="166" name="tx16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9" name="tx169"/>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0" name="tx170"/>
            <p:cNvSpPr/>
            <p:nvPr/>
          </p:nvSpPr>
          <p:spPr>
            <a:xfrm>
              <a:off x="3468736"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1" name="tx171"/>
            <p:cNvSpPr/>
            <p:nvPr/>
          </p:nvSpPr>
          <p:spPr>
            <a:xfrm>
              <a:off x="5804330"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72" name="tx172"/>
            <p:cNvSpPr/>
            <p:nvPr/>
          </p:nvSpPr>
          <p:spPr>
            <a:xfrm>
              <a:off x="8139924"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73" name="tx173"/>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5" name="tx175"/>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84%. This is lower than in 2019, where coverage was 89%.
378,000 children missed their routine first dose of measles vaccine.
MCV2 is typically administered to children between 18 months and five years old. MCV2 coverage remained constant at 74% in 2025.</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84% in 2025 - below the 95% level needed to prevent outbreaks and, leaving 378,000 children without any protection against measles. MCV2 coverage also remained constant at 74% - below the IA2030 target of 90%.</a:t>
            </a:r>
          </a:p>
        </p:txBody>
      </p:sp>
      <p:grpSp xmlns:pic="http://schemas.openxmlformats.org/drawingml/2006/picture">
        <p:nvGrpSpPr>
          <p:cNvPr id="178" name=""/>
          <p:cNvGrpSpPr/>
          <p:nvPr/>
        </p:nvGrpSpPr>
        <p:grpSpPr>
          <a:xfrm>
            <a:off x="292608" y="1097280"/>
            <a:ext cx="8595360" cy="28575"/>
            <a:chOff x="292608" y="1097280"/>
            <a:chExt cx="8595360" cy="28575"/>
          </a:xfrm>
        </p:grpSpPr>
        <p:sp>
          <p:nvSpPr>
            <p:cNvPr id="17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59298"/>
            </a:xfrm>
            <a:custGeom>
              <a:avLst/>
              <a:pathLst>
                <a:path w="3397293" h="459298">
                  <a:moveTo>
                    <a:pt x="0" y="459298"/>
                  </a:moveTo>
                  <a:lnTo>
                    <a:pt x="135891" y="284327"/>
                  </a:lnTo>
                  <a:lnTo>
                    <a:pt x="271783" y="218713"/>
                  </a:lnTo>
                  <a:lnTo>
                    <a:pt x="407675" y="43742"/>
                  </a:lnTo>
                  <a:lnTo>
                    <a:pt x="543566" y="109356"/>
                  </a:lnTo>
                  <a:lnTo>
                    <a:pt x="679458" y="174970"/>
                  </a:lnTo>
                  <a:lnTo>
                    <a:pt x="815350" y="131228"/>
                  </a:lnTo>
                  <a:lnTo>
                    <a:pt x="951242" y="196842"/>
                  </a:lnTo>
                  <a:lnTo>
                    <a:pt x="1087133" y="240584"/>
                  </a:lnTo>
                  <a:lnTo>
                    <a:pt x="1223025" y="174970"/>
                  </a:lnTo>
                  <a:lnTo>
                    <a:pt x="1358917" y="153099"/>
                  </a:lnTo>
                  <a:lnTo>
                    <a:pt x="1494809" y="131228"/>
                  </a:lnTo>
                  <a:lnTo>
                    <a:pt x="1630700" y="43742"/>
                  </a:lnTo>
                  <a:lnTo>
                    <a:pt x="1766592" y="0"/>
                  </a:lnTo>
                  <a:lnTo>
                    <a:pt x="1902484" y="43742"/>
                  </a:lnTo>
                  <a:lnTo>
                    <a:pt x="2038375" y="87485"/>
                  </a:lnTo>
                  <a:lnTo>
                    <a:pt x="2174267" y="349941"/>
                  </a:lnTo>
                  <a:lnTo>
                    <a:pt x="2310159" y="196842"/>
                  </a:lnTo>
                  <a:lnTo>
                    <a:pt x="2446051" y="240584"/>
                  </a:lnTo>
                  <a:lnTo>
                    <a:pt x="2581942" y="218713"/>
                  </a:lnTo>
                  <a:lnTo>
                    <a:pt x="2717834" y="262456"/>
                  </a:lnTo>
                  <a:lnTo>
                    <a:pt x="2853726" y="415555"/>
                  </a:lnTo>
                  <a:lnTo>
                    <a:pt x="2989618" y="328070"/>
                  </a:lnTo>
                  <a:lnTo>
                    <a:pt x="3125509" y="328070"/>
                  </a:lnTo>
                  <a:lnTo>
                    <a:pt x="3261401" y="328070"/>
                  </a:lnTo>
                  <a:lnTo>
                    <a:pt x="3397293" y="3280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59298"/>
            </a:xfrm>
            <a:custGeom>
              <a:avLst/>
              <a:pathLst>
                <a:path w="3397293" h="459298">
                  <a:moveTo>
                    <a:pt x="0" y="459298"/>
                  </a:moveTo>
                  <a:lnTo>
                    <a:pt x="135891" y="284327"/>
                  </a:lnTo>
                  <a:lnTo>
                    <a:pt x="271783" y="218713"/>
                  </a:lnTo>
                  <a:lnTo>
                    <a:pt x="407675" y="43742"/>
                  </a:lnTo>
                  <a:lnTo>
                    <a:pt x="543566" y="109356"/>
                  </a:lnTo>
                  <a:lnTo>
                    <a:pt x="679458" y="174970"/>
                  </a:lnTo>
                  <a:lnTo>
                    <a:pt x="815350" y="131228"/>
                  </a:lnTo>
                  <a:lnTo>
                    <a:pt x="951242" y="196842"/>
                  </a:lnTo>
                  <a:lnTo>
                    <a:pt x="1087133" y="240584"/>
                  </a:lnTo>
                  <a:lnTo>
                    <a:pt x="1223025" y="174970"/>
                  </a:lnTo>
                  <a:lnTo>
                    <a:pt x="1358917" y="153099"/>
                  </a:lnTo>
                  <a:lnTo>
                    <a:pt x="1494809" y="131228"/>
                  </a:lnTo>
                  <a:lnTo>
                    <a:pt x="1630700" y="43742"/>
                  </a:lnTo>
                  <a:lnTo>
                    <a:pt x="1766592" y="0"/>
                  </a:lnTo>
                  <a:lnTo>
                    <a:pt x="1902484" y="43742"/>
                  </a:lnTo>
                  <a:lnTo>
                    <a:pt x="2038375" y="87485"/>
                  </a:lnTo>
                  <a:lnTo>
                    <a:pt x="2174267" y="349941"/>
                  </a:lnTo>
                  <a:lnTo>
                    <a:pt x="2310159" y="196842"/>
                  </a:lnTo>
                  <a:lnTo>
                    <a:pt x="2446051" y="240584"/>
                  </a:lnTo>
                  <a:lnTo>
                    <a:pt x="2581942" y="218713"/>
                  </a:lnTo>
                  <a:lnTo>
                    <a:pt x="2717834" y="262456"/>
                  </a:lnTo>
                  <a:lnTo>
                    <a:pt x="2853726" y="415555"/>
                  </a:lnTo>
                  <a:lnTo>
                    <a:pt x="2989618" y="328070"/>
                  </a:lnTo>
                  <a:lnTo>
                    <a:pt x="3125509" y="328070"/>
                  </a:lnTo>
                  <a:lnTo>
                    <a:pt x="3261401" y="328070"/>
                  </a:lnTo>
                  <a:lnTo>
                    <a:pt x="3397293" y="3280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59298"/>
            </a:xfrm>
            <a:custGeom>
              <a:avLst/>
              <a:pathLst>
                <a:path w="3397293" h="459298">
                  <a:moveTo>
                    <a:pt x="0" y="459298"/>
                  </a:moveTo>
                  <a:lnTo>
                    <a:pt x="135891" y="284327"/>
                  </a:lnTo>
                  <a:lnTo>
                    <a:pt x="271783" y="218713"/>
                  </a:lnTo>
                  <a:lnTo>
                    <a:pt x="407675" y="43742"/>
                  </a:lnTo>
                  <a:lnTo>
                    <a:pt x="543566" y="109356"/>
                  </a:lnTo>
                  <a:lnTo>
                    <a:pt x="679458" y="174970"/>
                  </a:lnTo>
                  <a:lnTo>
                    <a:pt x="815350" y="131228"/>
                  </a:lnTo>
                  <a:lnTo>
                    <a:pt x="951242" y="196842"/>
                  </a:lnTo>
                  <a:lnTo>
                    <a:pt x="1087133" y="240584"/>
                  </a:lnTo>
                  <a:lnTo>
                    <a:pt x="1223025" y="174970"/>
                  </a:lnTo>
                  <a:lnTo>
                    <a:pt x="1358917" y="153099"/>
                  </a:lnTo>
                  <a:lnTo>
                    <a:pt x="1494809" y="131228"/>
                  </a:lnTo>
                  <a:lnTo>
                    <a:pt x="1630700" y="43742"/>
                  </a:lnTo>
                  <a:lnTo>
                    <a:pt x="1766592" y="0"/>
                  </a:lnTo>
                  <a:lnTo>
                    <a:pt x="1902484" y="43742"/>
                  </a:lnTo>
                  <a:lnTo>
                    <a:pt x="2038375" y="87485"/>
                  </a:lnTo>
                  <a:lnTo>
                    <a:pt x="2174267" y="349941"/>
                  </a:lnTo>
                  <a:lnTo>
                    <a:pt x="2310159" y="196842"/>
                  </a:lnTo>
                  <a:lnTo>
                    <a:pt x="2446051" y="240584"/>
                  </a:lnTo>
                  <a:lnTo>
                    <a:pt x="2581942" y="218713"/>
                  </a:lnTo>
                  <a:lnTo>
                    <a:pt x="2717834" y="262456"/>
                  </a:lnTo>
                  <a:lnTo>
                    <a:pt x="2853726" y="415555"/>
                  </a:lnTo>
                  <a:lnTo>
                    <a:pt x="2989618" y="328070"/>
                  </a:lnTo>
                  <a:lnTo>
                    <a:pt x="3125509" y="328070"/>
                  </a:lnTo>
                  <a:lnTo>
                    <a:pt x="3261401" y="328070"/>
                  </a:lnTo>
                  <a:lnTo>
                    <a:pt x="3397293" y="3280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893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893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25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7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6031" y="4990743"/>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Tanzania</a:t>
              </a:r>
            </a:p>
          </p:txBody>
        </p:sp>
        <p:sp>
          <p:nvSpPr>
            <p:cNvPr id="60" name="tx60"/>
            <p:cNvSpPr/>
            <p:nvPr/>
          </p:nvSpPr>
          <p:spPr>
            <a:xfrm>
              <a:off x="28593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81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10705" y="1403693"/>
              <a:ext cx="26178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Tanzania, 2000-2025</a:t>
              </a:r>
            </a:p>
          </p:txBody>
        </p:sp>
        <p:sp>
          <p:nvSpPr>
            <p:cNvPr id="63" name="pl63"/>
            <p:cNvSpPr/>
            <p:nvPr/>
          </p:nvSpPr>
          <p:spPr>
            <a:xfrm>
              <a:off x="5267799" y="37726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985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24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502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85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373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37326"/>
              <a:ext cx="3397293" cy="1205658"/>
            </a:xfrm>
            <a:custGeom>
              <a:avLst/>
              <a:pathLst>
                <a:path w="3397293" h="1205658">
                  <a:moveTo>
                    <a:pt x="0" y="1205658"/>
                  </a:moveTo>
                  <a:lnTo>
                    <a:pt x="135891" y="746359"/>
                  </a:lnTo>
                  <a:lnTo>
                    <a:pt x="271783" y="574122"/>
                  </a:lnTo>
                  <a:lnTo>
                    <a:pt x="407675" y="114824"/>
                  </a:lnTo>
                  <a:lnTo>
                    <a:pt x="543566" y="287061"/>
                  </a:lnTo>
                  <a:lnTo>
                    <a:pt x="679458" y="459298"/>
                  </a:lnTo>
                  <a:lnTo>
                    <a:pt x="815350" y="344473"/>
                  </a:lnTo>
                  <a:lnTo>
                    <a:pt x="951242" y="516710"/>
                  </a:lnTo>
                  <a:lnTo>
                    <a:pt x="1087133" y="631535"/>
                  </a:lnTo>
                  <a:lnTo>
                    <a:pt x="1223025" y="459298"/>
                  </a:lnTo>
                  <a:lnTo>
                    <a:pt x="1358917" y="401886"/>
                  </a:lnTo>
                  <a:lnTo>
                    <a:pt x="1494809" y="344473"/>
                  </a:lnTo>
                  <a:lnTo>
                    <a:pt x="1630700" y="114824"/>
                  </a:lnTo>
                  <a:lnTo>
                    <a:pt x="1766592" y="0"/>
                  </a:lnTo>
                  <a:lnTo>
                    <a:pt x="1902484" y="114824"/>
                  </a:lnTo>
                  <a:lnTo>
                    <a:pt x="2038375" y="229649"/>
                  </a:lnTo>
                  <a:lnTo>
                    <a:pt x="2174267" y="918596"/>
                  </a:lnTo>
                  <a:lnTo>
                    <a:pt x="2310159" y="516710"/>
                  </a:lnTo>
                  <a:lnTo>
                    <a:pt x="2446051" y="631535"/>
                  </a:lnTo>
                  <a:lnTo>
                    <a:pt x="2581942" y="574122"/>
                  </a:lnTo>
                  <a:lnTo>
                    <a:pt x="2717834" y="688947"/>
                  </a:lnTo>
                  <a:lnTo>
                    <a:pt x="2853726" y="1090833"/>
                  </a:lnTo>
                  <a:lnTo>
                    <a:pt x="2989618" y="861184"/>
                  </a:lnTo>
                  <a:lnTo>
                    <a:pt x="3125509" y="861184"/>
                  </a:lnTo>
                  <a:lnTo>
                    <a:pt x="3261401" y="861184"/>
                  </a:lnTo>
                  <a:lnTo>
                    <a:pt x="3397293" y="861184"/>
                  </a:lnTo>
                </a:path>
              </a:pathLst>
            </a:custGeom>
            <a:ln w="27101" cap="flat">
              <a:solidFill>
                <a:srgbClr val="0058AB">
                  <a:alpha val="100000"/>
                </a:srgbClr>
              </a:solidFill>
              <a:prstDash val="solid"/>
              <a:round/>
            </a:ln>
          </p:spPr>
          <p:txBody>
            <a:bodyPr/>
            <a:lstStyle/>
            <a:p/>
          </p:txBody>
        </p:sp>
        <p:sp>
          <p:nvSpPr>
            <p:cNvPr id="80" name="pl80"/>
            <p:cNvSpPr/>
            <p:nvPr/>
          </p:nvSpPr>
          <p:spPr>
            <a:xfrm>
              <a:off x="5437664" y="2911449"/>
              <a:ext cx="3397293" cy="861184"/>
            </a:xfrm>
            <a:custGeom>
              <a:avLst/>
              <a:pathLst>
                <a:path w="3397293" h="861184">
                  <a:moveTo>
                    <a:pt x="0" y="861184"/>
                  </a:moveTo>
                  <a:lnTo>
                    <a:pt x="135891" y="803772"/>
                  </a:lnTo>
                  <a:lnTo>
                    <a:pt x="271783" y="803772"/>
                  </a:lnTo>
                  <a:lnTo>
                    <a:pt x="407675" y="746359"/>
                  </a:lnTo>
                  <a:lnTo>
                    <a:pt x="543566" y="631535"/>
                  </a:lnTo>
                  <a:lnTo>
                    <a:pt x="679458" y="516710"/>
                  </a:lnTo>
                  <a:lnTo>
                    <a:pt x="815350" y="401886"/>
                  </a:lnTo>
                  <a:lnTo>
                    <a:pt x="951242" y="401886"/>
                  </a:lnTo>
                  <a:lnTo>
                    <a:pt x="1087133" y="287061"/>
                  </a:lnTo>
                  <a:lnTo>
                    <a:pt x="1223025" y="172236"/>
                  </a:lnTo>
                  <a:lnTo>
                    <a:pt x="1358917" y="114824"/>
                  </a:lnTo>
                  <a:lnTo>
                    <a:pt x="1494809" y="114824"/>
                  </a:lnTo>
                  <a:lnTo>
                    <a:pt x="1630700" y="114824"/>
                  </a:lnTo>
                  <a:lnTo>
                    <a:pt x="1766592" y="114824"/>
                  </a:lnTo>
                  <a:lnTo>
                    <a:pt x="1902484" y="114824"/>
                  </a:lnTo>
                  <a:lnTo>
                    <a:pt x="2038375" y="114824"/>
                  </a:lnTo>
                  <a:lnTo>
                    <a:pt x="2174267" y="57412"/>
                  </a:lnTo>
                  <a:lnTo>
                    <a:pt x="2310159" y="57412"/>
                  </a:lnTo>
                  <a:lnTo>
                    <a:pt x="2446051" y="0"/>
                  </a:lnTo>
                  <a:lnTo>
                    <a:pt x="2581942" y="0"/>
                  </a:lnTo>
                  <a:lnTo>
                    <a:pt x="2717834" y="172236"/>
                  </a:lnTo>
                  <a:lnTo>
                    <a:pt x="2853726" y="287061"/>
                  </a:lnTo>
                  <a:lnTo>
                    <a:pt x="2989618" y="172236"/>
                  </a:lnTo>
                  <a:lnTo>
                    <a:pt x="3125509" y="172236"/>
                  </a:lnTo>
                  <a:lnTo>
                    <a:pt x="3261401" y="114824"/>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1148245"/>
            </a:xfrm>
            <a:custGeom>
              <a:avLst/>
              <a:pathLst>
                <a:path w="3397293" h="1148245">
                  <a:moveTo>
                    <a:pt x="0" y="1148245"/>
                  </a:moveTo>
                  <a:lnTo>
                    <a:pt x="135891" y="976008"/>
                  </a:lnTo>
                  <a:lnTo>
                    <a:pt x="271783" y="861184"/>
                  </a:lnTo>
                  <a:lnTo>
                    <a:pt x="407675" y="803772"/>
                  </a:lnTo>
                  <a:lnTo>
                    <a:pt x="543566" y="746359"/>
                  </a:lnTo>
                  <a:lnTo>
                    <a:pt x="679458" y="746359"/>
                  </a:lnTo>
                  <a:lnTo>
                    <a:pt x="815350" y="574122"/>
                  </a:lnTo>
                  <a:lnTo>
                    <a:pt x="951242" y="459298"/>
                  </a:lnTo>
                  <a:lnTo>
                    <a:pt x="1087133" y="344473"/>
                  </a:lnTo>
                  <a:lnTo>
                    <a:pt x="1223025" y="172236"/>
                  </a:lnTo>
                  <a:lnTo>
                    <a:pt x="1358917" y="114824"/>
                  </a:lnTo>
                  <a:lnTo>
                    <a:pt x="1494809" y="57412"/>
                  </a:lnTo>
                  <a:lnTo>
                    <a:pt x="1630700" y="57412"/>
                  </a:lnTo>
                  <a:lnTo>
                    <a:pt x="1766592" y="114824"/>
                  </a:lnTo>
                  <a:lnTo>
                    <a:pt x="1902484" y="114824"/>
                  </a:lnTo>
                  <a:lnTo>
                    <a:pt x="2038375" y="114824"/>
                  </a:lnTo>
                  <a:lnTo>
                    <a:pt x="2174267" y="229649"/>
                  </a:lnTo>
                  <a:lnTo>
                    <a:pt x="2310159" y="229649"/>
                  </a:lnTo>
                  <a:lnTo>
                    <a:pt x="2446051" y="57412"/>
                  </a:lnTo>
                  <a:lnTo>
                    <a:pt x="2581942" y="0"/>
                  </a:lnTo>
                  <a:lnTo>
                    <a:pt x="2717834" y="57412"/>
                  </a:lnTo>
                  <a:lnTo>
                    <a:pt x="2853726" y="229649"/>
                  </a:lnTo>
                  <a:lnTo>
                    <a:pt x="2989618" y="172236"/>
                  </a:lnTo>
                  <a:lnTo>
                    <a:pt x="3125509" y="57412"/>
                  </a:lnTo>
                  <a:lnTo>
                    <a:pt x="3261401" y="114824"/>
                  </a:lnTo>
                  <a:lnTo>
                    <a:pt x="3397293" y="57412"/>
                  </a:lnTo>
                </a:path>
              </a:pathLst>
            </a:custGeom>
            <a:ln w="27101" cap="flat">
              <a:solidFill>
                <a:srgbClr val="961A49">
                  <a:alpha val="100000"/>
                </a:srgbClr>
              </a:solidFill>
              <a:prstDash val="solid"/>
              <a:round/>
            </a:ln>
          </p:spPr>
          <p:txBody>
            <a:bodyPr/>
            <a:lstStyle/>
            <a:p/>
          </p:txBody>
        </p:sp>
        <p:sp>
          <p:nvSpPr>
            <p:cNvPr id="82" name="pl82"/>
            <p:cNvSpPr/>
            <p:nvPr/>
          </p:nvSpPr>
          <p:spPr>
            <a:xfrm>
              <a:off x="5437664" y="291144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37326"/>
              <a:ext cx="3397293" cy="1205658"/>
            </a:xfrm>
            <a:custGeom>
              <a:avLst/>
              <a:pathLst>
                <a:path w="3397293" h="1205658">
                  <a:moveTo>
                    <a:pt x="0" y="1205658"/>
                  </a:moveTo>
                  <a:lnTo>
                    <a:pt x="135891" y="746359"/>
                  </a:lnTo>
                  <a:lnTo>
                    <a:pt x="271783" y="574122"/>
                  </a:lnTo>
                  <a:lnTo>
                    <a:pt x="407675" y="114824"/>
                  </a:lnTo>
                  <a:lnTo>
                    <a:pt x="543566" y="287061"/>
                  </a:lnTo>
                  <a:lnTo>
                    <a:pt x="679458" y="459298"/>
                  </a:lnTo>
                  <a:lnTo>
                    <a:pt x="815350" y="344473"/>
                  </a:lnTo>
                  <a:lnTo>
                    <a:pt x="951242" y="516710"/>
                  </a:lnTo>
                  <a:lnTo>
                    <a:pt x="1087133" y="631535"/>
                  </a:lnTo>
                  <a:lnTo>
                    <a:pt x="1223025" y="459298"/>
                  </a:lnTo>
                  <a:lnTo>
                    <a:pt x="1358917" y="401886"/>
                  </a:lnTo>
                  <a:lnTo>
                    <a:pt x="1494809" y="344473"/>
                  </a:lnTo>
                  <a:lnTo>
                    <a:pt x="1630700" y="114824"/>
                  </a:lnTo>
                  <a:lnTo>
                    <a:pt x="1766592" y="0"/>
                  </a:lnTo>
                  <a:lnTo>
                    <a:pt x="1902484" y="114824"/>
                  </a:lnTo>
                  <a:lnTo>
                    <a:pt x="2038375" y="229649"/>
                  </a:lnTo>
                  <a:lnTo>
                    <a:pt x="2174267" y="918596"/>
                  </a:lnTo>
                  <a:lnTo>
                    <a:pt x="2310159" y="516710"/>
                  </a:lnTo>
                  <a:lnTo>
                    <a:pt x="2446051" y="631535"/>
                  </a:lnTo>
                  <a:lnTo>
                    <a:pt x="2581942" y="574122"/>
                  </a:lnTo>
                  <a:lnTo>
                    <a:pt x="2717834" y="688947"/>
                  </a:lnTo>
                  <a:lnTo>
                    <a:pt x="2853726" y="1090833"/>
                  </a:lnTo>
                  <a:lnTo>
                    <a:pt x="2989618" y="861184"/>
                  </a:lnTo>
                  <a:lnTo>
                    <a:pt x="3125509" y="861184"/>
                  </a:lnTo>
                  <a:lnTo>
                    <a:pt x="3261401" y="861184"/>
                  </a:lnTo>
                  <a:lnTo>
                    <a:pt x="3397293" y="861184"/>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45466"/>
              <a:ext cx="0" cy="1297517"/>
            </a:xfrm>
            <a:custGeom>
              <a:avLst/>
              <a:pathLst>
                <a:path w="0" h="1297517">
                  <a:moveTo>
                    <a:pt x="0" y="129751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45466"/>
              <a:ext cx="0" cy="551158"/>
            </a:xfrm>
            <a:custGeom>
              <a:avLst/>
              <a:pathLst>
                <a:path w="0" h="551158">
                  <a:moveTo>
                    <a:pt x="0" y="55115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45466"/>
              <a:ext cx="0" cy="493745"/>
            </a:xfrm>
            <a:custGeom>
              <a:avLst/>
              <a:pathLst>
                <a:path w="0" h="493745">
                  <a:moveTo>
                    <a:pt x="0" y="49374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45466"/>
              <a:ext cx="0" cy="321508"/>
            </a:xfrm>
            <a:custGeom>
              <a:avLst/>
              <a:pathLst>
                <a:path w="0" h="321508">
                  <a:moveTo>
                    <a:pt x="0" y="32150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45466"/>
              <a:ext cx="0" cy="665982"/>
            </a:xfrm>
            <a:custGeom>
              <a:avLst/>
              <a:pathLst>
                <a:path w="0" h="665982">
                  <a:moveTo>
                    <a:pt x="0" y="66598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45466"/>
              <a:ext cx="0" cy="953044"/>
            </a:xfrm>
            <a:custGeom>
              <a:avLst/>
              <a:pathLst>
                <a:path w="0" h="953044">
                  <a:moveTo>
                    <a:pt x="0" y="95304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45466"/>
              <a:ext cx="0" cy="953044"/>
            </a:xfrm>
            <a:custGeom>
              <a:avLst/>
              <a:pathLst>
                <a:path w="0" h="953044">
                  <a:moveTo>
                    <a:pt x="0" y="95304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37326"/>
              <a:ext cx="3397293" cy="1205658"/>
            </a:xfrm>
            <a:custGeom>
              <a:avLst/>
              <a:pathLst>
                <a:path w="3397293" h="1205658">
                  <a:moveTo>
                    <a:pt x="0" y="1205658"/>
                  </a:moveTo>
                  <a:lnTo>
                    <a:pt x="135891" y="746359"/>
                  </a:lnTo>
                  <a:lnTo>
                    <a:pt x="271783" y="574122"/>
                  </a:lnTo>
                  <a:lnTo>
                    <a:pt x="407675" y="114824"/>
                  </a:lnTo>
                  <a:lnTo>
                    <a:pt x="543566" y="287061"/>
                  </a:lnTo>
                  <a:lnTo>
                    <a:pt x="679458" y="459298"/>
                  </a:lnTo>
                  <a:lnTo>
                    <a:pt x="815350" y="344473"/>
                  </a:lnTo>
                  <a:lnTo>
                    <a:pt x="951242" y="516710"/>
                  </a:lnTo>
                  <a:lnTo>
                    <a:pt x="1087133" y="631535"/>
                  </a:lnTo>
                  <a:lnTo>
                    <a:pt x="1223025" y="459298"/>
                  </a:lnTo>
                  <a:lnTo>
                    <a:pt x="1358917" y="401886"/>
                  </a:lnTo>
                  <a:lnTo>
                    <a:pt x="1494809" y="344473"/>
                  </a:lnTo>
                  <a:lnTo>
                    <a:pt x="1630700" y="114824"/>
                  </a:lnTo>
                  <a:lnTo>
                    <a:pt x="1766592" y="0"/>
                  </a:lnTo>
                  <a:lnTo>
                    <a:pt x="1902484" y="114824"/>
                  </a:lnTo>
                  <a:lnTo>
                    <a:pt x="2038375" y="229649"/>
                  </a:lnTo>
                  <a:lnTo>
                    <a:pt x="2174267" y="918596"/>
                  </a:lnTo>
                  <a:lnTo>
                    <a:pt x="2310159" y="516710"/>
                  </a:lnTo>
                  <a:lnTo>
                    <a:pt x="2446051" y="631535"/>
                  </a:lnTo>
                  <a:lnTo>
                    <a:pt x="2581942" y="574122"/>
                  </a:lnTo>
                  <a:lnTo>
                    <a:pt x="2717834" y="688947"/>
                  </a:lnTo>
                  <a:lnTo>
                    <a:pt x="2853726" y="1090833"/>
                  </a:lnTo>
                  <a:lnTo>
                    <a:pt x="2989618" y="861184"/>
                  </a:lnTo>
                  <a:lnTo>
                    <a:pt x="3125509" y="861184"/>
                  </a:lnTo>
                  <a:lnTo>
                    <a:pt x="3261401" y="861184"/>
                  </a:lnTo>
                  <a:lnTo>
                    <a:pt x="3397293" y="861184"/>
                  </a:lnTo>
                </a:path>
              </a:pathLst>
            </a:custGeom>
            <a:ln w="27101" cap="flat">
              <a:solidFill>
                <a:srgbClr val="0058AB">
                  <a:alpha val="100000"/>
                </a:srgbClr>
              </a:solidFill>
              <a:prstDash val="solid"/>
              <a:round/>
            </a:ln>
          </p:spPr>
          <p:txBody>
            <a:bodyPr/>
            <a:lstStyle/>
            <a:p/>
          </p:txBody>
        </p:sp>
        <p:sp>
          <p:nvSpPr>
            <p:cNvPr id="92" name="tx92"/>
            <p:cNvSpPr/>
            <p:nvPr/>
          </p:nvSpPr>
          <p:spPr>
            <a:xfrm>
              <a:off x="5359324" y="218338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086977" y="21833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766436" y="218200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445895"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7989462"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18343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786762" y="218343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9" name="tx99"/>
            <p:cNvSpPr/>
            <p:nvPr/>
          </p:nvSpPr>
          <p:spPr>
            <a:xfrm>
              <a:off x="8902429" y="298715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902429" y="29297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4334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8593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2852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97563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7563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089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7141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42730" y="4990743"/>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Tanzania</a:t>
              </a:r>
            </a:p>
          </p:txBody>
        </p:sp>
        <p:sp>
          <p:nvSpPr>
            <p:cNvPr id="119" name="tx119"/>
            <p:cNvSpPr/>
            <p:nvPr/>
          </p:nvSpPr>
          <p:spPr>
            <a:xfrm>
              <a:off x="71760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38512"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2863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2247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1632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1016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25558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19399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1324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4518140" cy="114824"/>
            </a:xfrm>
            <a:prstGeom prst="rect">
              <a:avLst/>
            </a:prstGeom>
            <a:solidFill>
              <a:srgbClr val="E2231A">
                <a:alpha val="80000"/>
              </a:srgbClr>
            </a:solidFill>
          </p:spPr>
          <p:txBody>
            <a:bodyPr/>
            <a:lstStyle/>
            <a:p/>
          </p:txBody>
        </p:sp>
        <p:sp>
          <p:nvSpPr>
            <p:cNvPr id="134" name="rc134"/>
            <p:cNvSpPr/>
            <p:nvPr/>
          </p:nvSpPr>
          <p:spPr>
            <a:xfrm>
              <a:off x="1317178" y="5743865"/>
              <a:ext cx="7217104" cy="114824"/>
            </a:xfrm>
            <a:prstGeom prst="rect">
              <a:avLst/>
            </a:prstGeom>
            <a:solidFill>
              <a:srgbClr val="E2231A">
                <a:alpha val="80000"/>
              </a:srgbClr>
            </a:solidFill>
          </p:spPr>
          <p:txBody>
            <a:bodyPr/>
            <a:lstStyle/>
            <a:p/>
          </p:txBody>
        </p:sp>
        <p:sp>
          <p:nvSpPr>
            <p:cNvPr id="135" name="rc135"/>
            <p:cNvSpPr/>
            <p:nvPr/>
          </p:nvSpPr>
          <p:spPr>
            <a:xfrm>
              <a:off x="1317178" y="5600334"/>
              <a:ext cx="7321564" cy="114824"/>
            </a:xfrm>
            <a:prstGeom prst="rect">
              <a:avLst/>
            </a:prstGeom>
            <a:solidFill>
              <a:srgbClr val="E2231A">
                <a:alpha val="80000"/>
              </a:srgbClr>
            </a:solidFill>
          </p:spPr>
          <p:txBody>
            <a:bodyPr/>
            <a:lstStyle/>
            <a:p/>
          </p:txBody>
        </p:sp>
        <p:sp>
          <p:nvSpPr>
            <p:cNvPr id="136" name="tx136"/>
            <p:cNvSpPr/>
            <p:nvPr/>
          </p:nvSpPr>
          <p:spPr>
            <a:xfrm>
              <a:off x="5325906"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233,000</a:t>
              </a:r>
            </a:p>
          </p:txBody>
        </p:sp>
        <p:sp>
          <p:nvSpPr>
            <p:cNvPr id="137" name="tx137"/>
            <p:cNvSpPr/>
            <p:nvPr/>
          </p:nvSpPr>
          <p:spPr>
            <a:xfrm>
              <a:off x="8024869"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372,000</a:t>
              </a:r>
            </a:p>
          </p:txBody>
        </p:sp>
        <p:sp>
          <p:nvSpPr>
            <p:cNvPr id="138" name="tx138"/>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378,000</a:t>
              </a:r>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75060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4" name="tx144"/>
            <p:cNvSpPr/>
            <p:nvPr/>
          </p:nvSpPr>
          <p:spPr>
            <a:xfrm>
              <a:off x="468901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5" name="tx145"/>
            <p:cNvSpPr/>
            <p:nvPr/>
          </p:nvSpPr>
          <p:spPr>
            <a:xfrm>
              <a:off x="662742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Tanzania (84%) was the same as the global average and 7 percentage points higher than the average across all ESAR countries (77%).
National MCV1 coverage was 5 percentage points lower than in 2019 (89%).
This equates to 378,000 unvaccinated children in 2025 compared to 233,000 unvaccinated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Tanzania MCV1 coverage was 84% - this is 5 percentage points lower than in 2019 and the same as the global average.</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Tanzania ranked number 12 out of 21 countries for lowest MCV1 coverage (based on tied ranks).
Tanzania was in the top 10 countries with the most unvaccinated children (rank=6).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Tanzania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39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558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876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195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398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717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035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35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714301"/>
              <a:ext cx="239888" cy="593719"/>
            </a:xfrm>
            <a:prstGeom prst="rect">
              <a:avLst/>
            </a:prstGeom>
            <a:solidFill>
              <a:srgbClr val="80BD41">
                <a:alpha val="100000"/>
              </a:srgbClr>
            </a:solidFill>
          </p:spPr>
          <p:txBody>
            <a:bodyPr/>
            <a:lstStyle/>
            <a:p/>
          </p:txBody>
        </p:sp>
        <p:sp>
          <p:nvSpPr>
            <p:cNvPr id="26" name="rc26"/>
            <p:cNvSpPr/>
            <p:nvPr/>
          </p:nvSpPr>
          <p:spPr>
            <a:xfrm>
              <a:off x="1296273" y="3546842"/>
              <a:ext cx="239888" cy="167459"/>
            </a:xfrm>
            <a:prstGeom prst="rect">
              <a:avLst/>
            </a:prstGeom>
            <a:solidFill>
              <a:srgbClr val="E2231A">
                <a:alpha val="100000"/>
              </a:srgbClr>
            </a:solidFill>
          </p:spPr>
          <p:txBody>
            <a:bodyPr/>
            <a:lstStyle/>
            <a:p/>
          </p:txBody>
        </p:sp>
        <p:sp>
          <p:nvSpPr>
            <p:cNvPr id="27" name="rc27"/>
            <p:cNvSpPr/>
            <p:nvPr/>
          </p:nvSpPr>
          <p:spPr>
            <a:xfrm>
              <a:off x="1562816" y="3635670"/>
              <a:ext cx="239888" cy="672350"/>
            </a:xfrm>
            <a:prstGeom prst="rect">
              <a:avLst/>
            </a:prstGeom>
            <a:solidFill>
              <a:srgbClr val="80BD41">
                <a:alpha val="100000"/>
              </a:srgbClr>
            </a:solidFill>
          </p:spPr>
          <p:txBody>
            <a:bodyPr/>
            <a:lstStyle/>
            <a:p/>
          </p:txBody>
        </p:sp>
        <p:sp>
          <p:nvSpPr>
            <p:cNvPr id="28" name="rc28"/>
            <p:cNvSpPr/>
            <p:nvPr/>
          </p:nvSpPr>
          <p:spPr>
            <a:xfrm>
              <a:off x="1562816" y="3526218"/>
              <a:ext cx="239888" cy="109452"/>
            </a:xfrm>
            <a:prstGeom prst="rect">
              <a:avLst/>
            </a:prstGeom>
            <a:solidFill>
              <a:srgbClr val="E2231A">
                <a:alpha val="100000"/>
              </a:srgbClr>
            </a:solidFill>
          </p:spPr>
          <p:txBody>
            <a:bodyPr/>
            <a:lstStyle/>
            <a:p/>
          </p:txBody>
        </p:sp>
        <p:sp>
          <p:nvSpPr>
            <p:cNvPr id="29" name="rc29"/>
            <p:cNvSpPr/>
            <p:nvPr/>
          </p:nvSpPr>
          <p:spPr>
            <a:xfrm>
              <a:off x="1829360" y="3596392"/>
              <a:ext cx="239888" cy="711629"/>
            </a:xfrm>
            <a:prstGeom prst="rect">
              <a:avLst/>
            </a:prstGeom>
            <a:solidFill>
              <a:srgbClr val="80BD41">
                <a:alpha val="100000"/>
              </a:srgbClr>
            </a:solidFill>
          </p:spPr>
          <p:txBody>
            <a:bodyPr/>
            <a:lstStyle/>
            <a:p/>
          </p:txBody>
        </p:sp>
        <p:sp>
          <p:nvSpPr>
            <p:cNvPr id="30" name="rc30"/>
            <p:cNvSpPr/>
            <p:nvPr/>
          </p:nvSpPr>
          <p:spPr>
            <a:xfrm>
              <a:off x="1829360" y="3508437"/>
              <a:ext cx="239888" cy="87954"/>
            </a:xfrm>
            <a:prstGeom prst="rect">
              <a:avLst/>
            </a:prstGeom>
            <a:solidFill>
              <a:srgbClr val="E2231A">
                <a:alpha val="100000"/>
              </a:srgbClr>
            </a:solidFill>
          </p:spPr>
          <p:txBody>
            <a:bodyPr/>
            <a:lstStyle/>
            <a:p/>
          </p:txBody>
        </p:sp>
        <p:sp>
          <p:nvSpPr>
            <p:cNvPr id="31" name="rc31"/>
            <p:cNvSpPr/>
            <p:nvPr/>
          </p:nvSpPr>
          <p:spPr>
            <a:xfrm>
              <a:off x="2095903" y="3506910"/>
              <a:ext cx="239888" cy="801111"/>
            </a:xfrm>
            <a:prstGeom prst="rect">
              <a:avLst/>
            </a:prstGeom>
            <a:solidFill>
              <a:srgbClr val="80BD41">
                <a:alpha val="100000"/>
              </a:srgbClr>
            </a:solidFill>
          </p:spPr>
          <p:txBody>
            <a:bodyPr/>
            <a:lstStyle/>
            <a:p/>
          </p:txBody>
        </p:sp>
        <p:sp>
          <p:nvSpPr>
            <p:cNvPr id="32" name="rc32"/>
            <p:cNvSpPr/>
            <p:nvPr/>
          </p:nvSpPr>
          <p:spPr>
            <a:xfrm>
              <a:off x="2095903" y="3482133"/>
              <a:ext cx="239888" cy="24776"/>
            </a:xfrm>
            <a:prstGeom prst="rect">
              <a:avLst/>
            </a:prstGeom>
            <a:solidFill>
              <a:srgbClr val="E2231A">
                <a:alpha val="100000"/>
              </a:srgbClr>
            </a:solidFill>
          </p:spPr>
          <p:txBody>
            <a:bodyPr/>
            <a:lstStyle/>
            <a:p/>
          </p:txBody>
        </p:sp>
        <p:sp>
          <p:nvSpPr>
            <p:cNvPr id="33" name="rc33"/>
            <p:cNvSpPr/>
            <p:nvPr/>
          </p:nvSpPr>
          <p:spPr>
            <a:xfrm>
              <a:off x="2362446" y="3505065"/>
              <a:ext cx="239888" cy="802956"/>
            </a:xfrm>
            <a:prstGeom prst="rect">
              <a:avLst/>
            </a:prstGeom>
            <a:solidFill>
              <a:srgbClr val="80BD41">
                <a:alpha val="100000"/>
              </a:srgbClr>
            </a:solidFill>
          </p:spPr>
          <p:txBody>
            <a:bodyPr/>
            <a:lstStyle/>
            <a:p/>
          </p:txBody>
        </p:sp>
        <p:sp>
          <p:nvSpPr>
            <p:cNvPr id="34" name="rc34"/>
            <p:cNvSpPr/>
            <p:nvPr/>
          </p:nvSpPr>
          <p:spPr>
            <a:xfrm>
              <a:off x="2362446" y="3453813"/>
              <a:ext cx="239888" cy="51252"/>
            </a:xfrm>
            <a:prstGeom prst="rect">
              <a:avLst/>
            </a:prstGeom>
            <a:solidFill>
              <a:srgbClr val="E2231A">
                <a:alpha val="100000"/>
              </a:srgbClr>
            </a:solidFill>
          </p:spPr>
          <p:txBody>
            <a:bodyPr/>
            <a:lstStyle/>
            <a:p/>
          </p:txBody>
        </p:sp>
        <p:sp>
          <p:nvSpPr>
            <p:cNvPr id="35" name="rc35"/>
            <p:cNvSpPr/>
            <p:nvPr/>
          </p:nvSpPr>
          <p:spPr>
            <a:xfrm>
              <a:off x="2628989" y="3508443"/>
              <a:ext cx="239888" cy="799578"/>
            </a:xfrm>
            <a:prstGeom prst="rect">
              <a:avLst/>
            </a:prstGeom>
            <a:solidFill>
              <a:srgbClr val="80BD41">
                <a:alpha val="100000"/>
              </a:srgbClr>
            </a:solidFill>
          </p:spPr>
          <p:txBody>
            <a:bodyPr/>
            <a:lstStyle/>
            <a:p/>
          </p:txBody>
        </p:sp>
        <p:sp>
          <p:nvSpPr>
            <p:cNvPr id="36" name="rc36"/>
            <p:cNvSpPr/>
            <p:nvPr/>
          </p:nvSpPr>
          <p:spPr>
            <a:xfrm>
              <a:off x="2628989" y="3429364"/>
              <a:ext cx="239888" cy="79079"/>
            </a:xfrm>
            <a:prstGeom prst="rect">
              <a:avLst/>
            </a:prstGeom>
            <a:solidFill>
              <a:srgbClr val="E2231A">
                <a:alpha val="100000"/>
              </a:srgbClr>
            </a:solidFill>
          </p:spPr>
          <p:txBody>
            <a:bodyPr/>
            <a:lstStyle/>
            <a:p/>
          </p:txBody>
        </p:sp>
        <p:sp>
          <p:nvSpPr>
            <p:cNvPr id="37" name="rc37"/>
            <p:cNvSpPr/>
            <p:nvPr/>
          </p:nvSpPr>
          <p:spPr>
            <a:xfrm>
              <a:off x="2895532" y="3476047"/>
              <a:ext cx="239888" cy="831973"/>
            </a:xfrm>
            <a:prstGeom prst="rect">
              <a:avLst/>
            </a:prstGeom>
            <a:solidFill>
              <a:srgbClr val="80BD41">
                <a:alpha val="100000"/>
              </a:srgbClr>
            </a:solidFill>
          </p:spPr>
          <p:txBody>
            <a:bodyPr/>
            <a:lstStyle/>
            <a:p/>
          </p:txBody>
        </p:sp>
        <p:sp>
          <p:nvSpPr>
            <p:cNvPr id="38" name="rc38"/>
            <p:cNvSpPr/>
            <p:nvPr/>
          </p:nvSpPr>
          <p:spPr>
            <a:xfrm>
              <a:off x="2895532" y="3413425"/>
              <a:ext cx="239888" cy="62621"/>
            </a:xfrm>
            <a:prstGeom prst="rect">
              <a:avLst/>
            </a:prstGeom>
            <a:solidFill>
              <a:srgbClr val="E2231A">
                <a:alpha val="100000"/>
              </a:srgbClr>
            </a:solidFill>
          </p:spPr>
          <p:txBody>
            <a:bodyPr/>
            <a:lstStyle/>
            <a:p/>
          </p:txBody>
        </p:sp>
        <p:sp>
          <p:nvSpPr>
            <p:cNvPr id="39" name="rc39"/>
            <p:cNvSpPr/>
            <p:nvPr/>
          </p:nvSpPr>
          <p:spPr>
            <a:xfrm>
              <a:off x="3162075" y="3494856"/>
              <a:ext cx="239888" cy="813164"/>
            </a:xfrm>
            <a:prstGeom prst="rect">
              <a:avLst/>
            </a:prstGeom>
            <a:solidFill>
              <a:srgbClr val="80BD41">
                <a:alpha val="100000"/>
              </a:srgbClr>
            </a:solidFill>
          </p:spPr>
          <p:txBody>
            <a:bodyPr/>
            <a:lstStyle/>
            <a:p/>
          </p:txBody>
        </p:sp>
        <p:sp>
          <p:nvSpPr>
            <p:cNvPr id="40" name="rc40"/>
            <p:cNvSpPr/>
            <p:nvPr/>
          </p:nvSpPr>
          <p:spPr>
            <a:xfrm>
              <a:off x="3162075" y="3404505"/>
              <a:ext cx="239888" cy="90351"/>
            </a:xfrm>
            <a:prstGeom prst="rect">
              <a:avLst/>
            </a:prstGeom>
            <a:solidFill>
              <a:srgbClr val="E2231A">
                <a:alpha val="100000"/>
              </a:srgbClr>
            </a:solidFill>
          </p:spPr>
          <p:txBody>
            <a:bodyPr/>
            <a:lstStyle/>
            <a:p/>
          </p:txBody>
        </p:sp>
        <p:sp>
          <p:nvSpPr>
            <p:cNvPr id="41" name="rc41"/>
            <p:cNvSpPr/>
            <p:nvPr/>
          </p:nvSpPr>
          <p:spPr>
            <a:xfrm>
              <a:off x="3428618" y="3501704"/>
              <a:ext cx="239888" cy="806316"/>
            </a:xfrm>
            <a:prstGeom prst="rect">
              <a:avLst/>
            </a:prstGeom>
            <a:solidFill>
              <a:srgbClr val="80BD41">
                <a:alpha val="100000"/>
              </a:srgbClr>
            </a:solidFill>
          </p:spPr>
          <p:txBody>
            <a:bodyPr/>
            <a:lstStyle/>
            <a:p/>
          </p:txBody>
        </p:sp>
        <p:sp>
          <p:nvSpPr>
            <p:cNvPr id="42" name="rc42"/>
            <p:cNvSpPr/>
            <p:nvPr/>
          </p:nvSpPr>
          <p:spPr>
            <a:xfrm>
              <a:off x="3428618" y="3391752"/>
              <a:ext cx="239888" cy="109952"/>
            </a:xfrm>
            <a:prstGeom prst="rect">
              <a:avLst/>
            </a:prstGeom>
            <a:solidFill>
              <a:srgbClr val="E2231A">
                <a:alpha val="100000"/>
              </a:srgbClr>
            </a:solidFill>
          </p:spPr>
          <p:txBody>
            <a:bodyPr/>
            <a:lstStyle/>
            <a:p/>
          </p:txBody>
        </p:sp>
        <p:sp>
          <p:nvSpPr>
            <p:cNvPr id="43" name="rc43"/>
            <p:cNvSpPr/>
            <p:nvPr/>
          </p:nvSpPr>
          <p:spPr>
            <a:xfrm>
              <a:off x="3695161" y="3460950"/>
              <a:ext cx="239888" cy="847071"/>
            </a:xfrm>
            <a:prstGeom prst="rect">
              <a:avLst/>
            </a:prstGeom>
            <a:solidFill>
              <a:srgbClr val="80BD41">
                <a:alpha val="100000"/>
              </a:srgbClr>
            </a:solidFill>
          </p:spPr>
          <p:txBody>
            <a:bodyPr/>
            <a:lstStyle/>
            <a:p/>
          </p:txBody>
        </p:sp>
        <p:sp>
          <p:nvSpPr>
            <p:cNvPr id="44" name="rc44"/>
            <p:cNvSpPr/>
            <p:nvPr/>
          </p:nvSpPr>
          <p:spPr>
            <a:xfrm>
              <a:off x="3695161" y="3377173"/>
              <a:ext cx="239888" cy="83776"/>
            </a:xfrm>
            <a:prstGeom prst="rect">
              <a:avLst/>
            </a:prstGeom>
            <a:solidFill>
              <a:srgbClr val="E2231A">
                <a:alpha val="100000"/>
              </a:srgbClr>
            </a:solidFill>
          </p:spPr>
          <p:txBody>
            <a:bodyPr/>
            <a:lstStyle/>
            <a:p/>
          </p:txBody>
        </p:sp>
        <p:sp>
          <p:nvSpPr>
            <p:cNvPr id="45" name="rc45"/>
            <p:cNvSpPr/>
            <p:nvPr/>
          </p:nvSpPr>
          <p:spPr>
            <a:xfrm>
              <a:off x="3961705" y="3437292"/>
              <a:ext cx="239888" cy="870729"/>
            </a:xfrm>
            <a:prstGeom prst="rect">
              <a:avLst/>
            </a:prstGeom>
            <a:solidFill>
              <a:srgbClr val="80BD41">
                <a:alpha val="100000"/>
              </a:srgbClr>
            </a:solidFill>
          </p:spPr>
          <p:txBody>
            <a:bodyPr/>
            <a:lstStyle/>
            <a:p/>
          </p:txBody>
        </p:sp>
        <p:sp>
          <p:nvSpPr>
            <p:cNvPr id="46" name="rc46"/>
            <p:cNvSpPr/>
            <p:nvPr/>
          </p:nvSpPr>
          <p:spPr>
            <a:xfrm>
              <a:off x="3961705" y="3361577"/>
              <a:ext cx="239888" cy="75715"/>
            </a:xfrm>
            <a:prstGeom prst="rect">
              <a:avLst/>
            </a:prstGeom>
            <a:solidFill>
              <a:srgbClr val="E2231A">
                <a:alpha val="100000"/>
              </a:srgbClr>
            </a:solidFill>
          </p:spPr>
          <p:txBody>
            <a:bodyPr/>
            <a:lstStyle/>
            <a:p/>
          </p:txBody>
        </p:sp>
        <p:sp>
          <p:nvSpPr>
            <p:cNvPr id="47" name="rc47"/>
            <p:cNvSpPr/>
            <p:nvPr/>
          </p:nvSpPr>
          <p:spPr>
            <a:xfrm>
              <a:off x="4228248" y="3416643"/>
              <a:ext cx="239888" cy="891377"/>
            </a:xfrm>
            <a:prstGeom prst="rect">
              <a:avLst/>
            </a:prstGeom>
            <a:solidFill>
              <a:srgbClr val="80BD41">
                <a:alpha val="100000"/>
              </a:srgbClr>
            </a:solidFill>
          </p:spPr>
          <p:txBody>
            <a:bodyPr/>
            <a:lstStyle/>
            <a:p/>
          </p:txBody>
        </p:sp>
        <p:sp>
          <p:nvSpPr>
            <p:cNvPr id="48" name="rc48"/>
            <p:cNvSpPr/>
            <p:nvPr/>
          </p:nvSpPr>
          <p:spPr>
            <a:xfrm>
              <a:off x="4228248" y="3349551"/>
              <a:ext cx="239888" cy="67092"/>
            </a:xfrm>
            <a:prstGeom prst="rect">
              <a:avLst/>
            </a:prstGeom>
            <a:solidFill>
              <a:srgbClr val="E2231A">
                <a:alpha val="100000"/>
              </a:srgbClr>
            </a:solidFill>
          </p:spPr>
          <p:txBody>
            <a:bodyPr/>
            <a:lstStyle/>
            <a:p/>
          </p:txBody>
        </p:sp>
        <p:sp>
          <p:nvSpPr>
            <p:cNvPr id="49" name="rc49"/>
            <p:cNvSpPr/>
            <p:nvPr/>
          </p:nvSpPr>
          <p:spPr>
            <a:xfrm>
              <a:off x="4494791" y="3349944"/>
              <a:ext cx="239888" cy="958077"/>
            </a:xfrm>
            <a:prstGeom prst="rect">
              <a:avLst/>
            </a:prstGeom>
            <a:solidFill>
              <a:srgbClr val="80BD41">
                <a:alpha val="100000"/>
              </a:srgbClr>
            </a:solidFill>
          </p:spPr>
          <p:txBody>
            <a:bodyPr/>
            <a:lstStyle/>
            <a:p/>
          </p:txBody>
        </p:sp>
        <p:sp>
          <p:nvSpPr>
            <p:cNvPr id="50" name="rc50"/>
            <p:cNvSpPr/>
            <p:nvPr/>
          </p:nvSpPr>
          <p:spPr>
            <a:xfrm>
              <a:off x="4494791" y="3320312"/>
              <a:ext cx="239888" cy="29631"/>
            </a:xfrm>
            <a:prstGeom prst="rect">
              <a:avLst/>
            </a:prstGeom>
            <a:solidFill>
              <a:srgbClr val="E2231A">
                <a:alpha val="100000"/>
              </a:srgbClr>
            </a:solidFill>
          </p:spPr>
          <p:txBody>
            <a:bodyPr/>
            <a:lstStyle/>
            <a:p/>
          </p:txBody>
        </p:sp>
        <p:sp>
          <p:nvSpPr>
            <p:cNvPr id="51" name="rc51"/>
            <p:cNvSpPr/>
            <p:nvPr/>
          </p:nvSpPr>
          <p:spPr>
            <a:xfrm>
              <a:off x="4761334" y="3290855"/>
              <a:ext cx="239888" cy="1017166"/>
            </a:xfrm>
            <a:prstGeom prst="rect">
              <a:avLst/>
            </a:prstGeom>
            <a:solidFill>
              <a:srgbClr val="80BD41">
                <a:alpha val="100000"/>
              </a:srgbClr>
            </a:solidFill>
          </p:spPr>
          <p:txBody>
            <a:bodyPr/>
            <a:lstStyle/>
            <a:p/>
          </p:txBody>
        </p:sp>
        <p:sp>
          <p:nvSpPr>
            <p:cNvPr id="52" name="rc52"/>
            <p:cNvSpPr/>
            <p:nvPr/>
          </p:nvSpPr>
          <p:spPr>
            <a:xfrm>
              <a:off x="4761334" y="3280580"/>
              <a:ext cx="239888" cy="10274"/>
            </a:xfrm>
            <a:prstGeom prst="rect">
              <a:avLst/>
            </a:prstGeom>
            <a:solidFill>
              <a:srgbClr val="E2231A">
                <a:alpha val="100000"/>
              </a:srgbClr>
            </a:solidFill>
          </p:spPr>
          <p:txBody>
            <a:bodyPr/>
            <a:lstStyle/>
            <a:p/>
          </p:txBody>
        </p:sp>
        <p:sp>
          <p:nvSpPr>
            <p:cNvPr id="53" name="rc53"/>
            <p:cNvSpPr/>
            <p:nvPr/>
          </p:nvSpPr>
          <p:spPr>
            <a:xfrm>
              <a:off x="5027877" y="3280397"/>
              <a:ext cx="239888" cy="1027623"/>
            </a:xfrm>
            <a:prstGeom prst="rect">
              <a:avLst/>
            </a:prstGeom>
            <a:solidFill>
              <a:srgbClr val="80BD41">
                <a:alpha val="100000"/>
              </a:srgbClr>
            </a:solidFill>
          </p:spPr>
          <p:txBody>
            <a:bodyPr/>
            <a:lstStyle/>
            <a:p/>
          </p:txBody>
        </p:sp>
        <p:sp>
          <p:nvSpPr>
            <p:cNvPr id="54" name="rc54"/>
            <p:cNvSpPr/>
            <p:nvPr/>
          </p:nvSpPr>
          <p:spPr>
            <a:xfrm>
              <a:off x="5027877" y="3248616"/>
              <a:ext cx="239888" cy="31781"/>
            </a:xfrm>
            <a:prstGeom prst="rect">
              <a:avLst/>
            </a:prstGeom>
            <a:solidFill>
              <a:srgbClr val="E2231A">
                <a:alpha val="100000"/>
              </a:srgbClr>
            </a:solidFill>
          </p:spPr>
          <p:txBody>
            <a:bodyPr/>
            <a:lstStyle/>
            <a:p/>
          </p:txBody>
        </p:sp>
        <p:sp>
          <p:nvSpPr>
            <p:cNvPr id="55" name="rc55"/>
            <p:cNvSpPr/>
            <p:nvPr/>
          </p:nvSpPr>
          <p:spPr>
            <a:xfrm>
              <a:off x="5294420" y="3286899"/>
              <a:ext cx="239888" cy="1021122"/>
            </a:xfrm>
            <a:prstGeom prst="rect">
              <a:avLst/>
            </a:prstGeom>
            <a:solidFill>
              <a:srgbClr val="80BD41">
                <a:alpha val="100000"/>
              </a:srgbClr>
            </a:solidFill>
          </p:spPr>
          <p:txBody>
            <a:bodyPr/>
            <a:lstStyle/>
            <a:p/>
          </p:txBody>
        </p:sp>
        <p:sp>
          <p:nvSpPr>
            <p:cNvPr id="56" name="rc56"/>
            <p:cNvSpPr/>
            <p:nvPr/>
          </p:nvSpPr>
          <p:spPr>
            <a:xfrm>
              <a:off x="5294420" y="3233156"/>
              <a:ext cx="239888" cy="53742"/>
            </a:xfrm>
            <a:prstGeom prst="rect">
              <a:avLst/>
            </a:prstGeom>
            <a:solidFill>
              <a:srgbClr val="E2231A">
                <a:alpha val="100000"/>
              </a:srgbClr>
            </a:solidFill>
          </p:spPr>
          <p:txBody>
            <a:bodyPr/>
            <a:lstStyle/>
            <a:p/>
          </p:txBody>
        </p:sp>
        <p:sp>
          <p:nvSpPr>
            <p:cNvPr id="57" name="rc57"/>
            <p:cNvSpPr/>
            <p:nvPr/>
          </p:nvSpPr>
          <p:spPr>
            <a:xfrm>
              <a:off x="5560963" y="3383688"/>
              <a:ext cx="239888" cy="924333"/>
            </a:xfrm>
            <a:prstGeom prst="rect">
              <a:avLst/>
            </a:prstGeom>
            <a:solidFill>
              <a:srgbClr val="80BD41">
                <a:alpha val="100000"/>
              </a:srgbClr>
            </a:solidFill>
          </p:spPr>
          <p:txBody>
            <a:bodyPr/>
            <a:lstStyle/>
            <a:p/>
          </p:txBody>
        </p:sp>
        <p:sp>
          <p:nvSpPr>
            <p:cNvPr id="58" name="rc58"/>
            <p:cNvSpPr/>
            <p:nvPr/>
          </p:nvSpPr>
          <p:spPr>
            <a:xfrm>
              <a:off x="5560963" y="3194366"/>
              <a:ext cx="239888" cy="189321"/>
            </a:xfrm>
            <a:prstGeom prst="rect">
              <a:avLst/>
            </a:prstGeom>
            <a:solidFill>
              <a:srgbClr val="E2231A">
                <a:alpha val="100000"/>
              </a:srgbClr>
            </a:solidFill>
          </p:spPr>
          <p:txBody>
            <a:bodyPr/>
            <a:lstStyle/>
            <a:p/>
          </p:txBody>
        </p:sp>
        <p:sp>
          <p:nvSpPr>
            <p:cNvPr id="59" name="rc59"/>
            <p:cNvSpPr/>
            <p:nvPr/>
          </p:nvSpPr>
          <p:spPr>
            <a:xfrm>
              <a:off x="5827506" y="3271118"/>
              <a:ext cx="239888" cy="1036903"/>
            </a:xfrm>
            <a:prstGeom prst="rect">
              <a:avLst/>
            </a:prstGeom>
            <a:solidFill>
              <a:srgbClr val="80BD41">
                <a:alpha val="100000"/>
              </a:srgbClr>
            </a:solidFill>
          </p:spPr>
          <p:txBody>
            <a:bodyPr/>
            <a:lstStyle/>
            <a:p/>
          </p:txBody>
        </p:sp>
        <p:sp>
          <p:nvSpPr>
            <p:cNvPr id="60" name="rc60"/>
            <p:cNvSpPr/>
            <p:nvPr/>
          </p:nvSpPr>
          <p:spPr>
            <a:xfrm>
              <a:off x="5827506" y="3155906"/>
              <a:ext cx="239888" cy="115211"/>
            </a:xfrm>
            <a:prstGeom prst="rect">
              <a:avLst/>
            </a:prstGeom>
            <a:solidFill>
              <a:srgbClr val="E2231A">
                <a:alpha val="100000"/>
              </a:srgbClr>
            </a:solidFill>
          </p:spPr>
          <p:txBody>
            <a:bodyPr/>
            <a:lstStyle/>
            <a:p/>
          </p:txBody>
        </p:sp>
        <p:sp>
          <p:nvSpPr>
            <p:cNvPr id="61" name="rc61"/>
            <p:cNvSpPr/>
            <p:nvPr/>
          </p:nvSpPr>
          <p:spPr>
            <a:xfrm>
              <a:off x="6094049" y="3268188"/>
              <a:ext cx="239888" cy="1039833"/>
            </a:xfrm>
            <a:prstGeom prst="rect">
              <a:avLst/>
            </a:prstGeom>
            <a:solidFill>
              <a:srgbClr val="80BD41">
                <a:alpha val="100000"/>
              </a:srgbClr>
            </a:solidFill>
          </p:spPr>
          <p:txBody>
            <a:bodyPr/>
            <a:lstStyle/>
            <a:p/>
          </p:txBody>
        </p:sp>
        <p:sp>
          <p:nvSpPr>
            <p:cNvPr id="62" name="rc62"/>
            <p:cNvSpPr/>
            <p:nvPr/>
          </p:nvSpPr>
          <p:spPr>
            <a:xfrm>
              <a:off x="6094049" y="3126392"/>
              <a:ext cx="239888" cy="141795"/>
            </a:xfrm>
            <a:prstGeom prst="rect">
              <a:avLst/>
            </a:prstGeom>
            <a:solidFill>
              <a:srgbClr val="E2231A">
                <a:alpha val="100000"/>
              </a:srgbClr>
            </a:solidFill>
          </p:spPr>
          <p:txBody>
            <a:bodyPr/>
            <a:lstStyle/>
            <a:p/>
          </p:txBody>
        </p:sp>
        <p:sp>
          <p:nvSpPr>
            <p:cNvPr id="63" name="rc63"/>
            <p:cNvSpPr/>
            <p:nvPr/>
          </p:nvSpPr>
          <p:spPr>
            <a:xfrm>
              <a:off x="6360593" y="3236576"/>
              <a:ext cx="239888" cy="1071445"/>
            </a:xfrm>
            <a:prstGeom prst="rect">
              <a:avLst/>
            </a:prstGeom>
            <a:solidFill>
              <a:srgbClr val="80BD41">
                <a:alpha val="100000"/>
              </a:srgbClr>
            </a:solidFill>
          </p:spPr>
          <p:txBody>
            <a:bodyPr/>
            <a:lstStyle/>
            <a:p/>
          </p:txBody>
        </p:sp>
        <p:sp>
          <p:nvSpPr>
            <p:cNvPr id="64" name="rc64"/>
            <p:cNvSpPr/>
            <p:nvPr/>
          </p:nvSpPr>
          <p:spPr>
            <a:xfrm>
              <a:off x="6360593" y="3104150"/>
              <a:ext cx="239888" cy="132425"/>
            </a:xfrm>
            <a:prstGeom prst="rect">
              <a:avLst/>
            </a:prstGeom>
            <a:solidFill>
              <a:srgbClr val="E2231A">
                <a:alpha val="100000"/>
              </a:srgbClr>
            </a:solidFill>
          </p:spPr>
          <p:txBody>
            <a:bodyPr/>
            <a:lstStyle/>
            <a:p/>
          </p:txBody>
        </p:sp>
        <p:sp>
          <p:nvSpPr>
            <p:cNvPr id="65" name="rc65"/>
            <p:cNvSpPr/>
            <p:nvPr/>
          </p:nvSpPr>
          <p:spPr>
            <a:xfrm>
              <a:off x="6627136" y="3240792"/>
              <a:ext cx="239888" cy="1067229"/>
            </a:xfrm>
            <a:prstGeom prst="rect">
              <a:avLst/>
            </a:prstGeom>
            <a:solidFill>
              <a:srgbClr val="80BD41">
                <a:alpha val="100000"/>
              </a:srgbClr>
            </a:solidFill>
          </p:spPr>
          <p:txBody>
            <a:bodyPr/>
            <a:lstStyle/>
            <a:p/>
          </p:txBody>
        </p:sp>
        <p:sp>
          <p:nvSpPr>
            <p:cNvPr id="66" name="rc66"/>
            <p:cNvSpPr/>
            <p:nvPr/>
          </p:nvSpPr>
          <p:spPr>
            <a:xfrm>
              <a:off x="6627136" y="3081320"/>
              <a:ext cx="239888" cy="159471"/>
            </a:xfrm>
            <a:prstGeom prst="rect">
              <a:avLst/>
            </a:prstGeom>
            <a:solidFill>
              <a:srgbClr val="E2231A">
                <a:alpha val="100000"/>
              </a:srgbClr>
            </a:solidFill>
          </p:spPr>
          <p:txBody>
            <a:bodyPr/>
            <a:lstStyle/>
            <a:p/>
          </p:txBody>
        </p:sp>
        <p:sp>
          <p:nvSpPr>
            <p:cNvPr id="67" name="rc67"/>
            <p:cNvSpPr/>
            <p:nvPr/>
          </p:nvSpPr>
          <p:spPr>
            <a:xfrm>
              <a:off x="6893679" y="3307471"/>
              <a:ext cx="239888" cy="1000549"/>
            </a:xfrm>
            <a:prstGeom prst="rect">
              <a:avLst/>
            </a:prstGeom>
            <a:solidFill>
              <a:srgbClr val="80BD41">
                <a:alpha val="100000"/>
              </a:srgbClr>
            </a:solidFill>
          </p:spPr>
          <p:txBody>
            <a:bodyPr/>
            <a:lstStyle/>
            <a:p/>
          </p:txBody>
        </p:sp>
        <p:sp>
          <p:nvSpPr>
            <p:cNvPr id="68" name="rc68"/>
            <p:cNvSpPr/>
            <p:nvPr/>
          </p:nvSpPr>
          <p:spPr>
            <a:xfrm>
              <a:off x="6893679" y="3057334"/>
              <a:ext cx="239888" cy="250137"/>
            </a:xfrm>
            <a:prstGeom prst="rect">
              <a:avLst/>
            </a:prstGeom>
            <a:solidFill>
              <a:srgbClr val="E2231A">
                <a:alpha val="100000"/>
              </a:srgbClr>
            </a:solidFill>
          </p:spPr>
          <p:txBody>
            <a:bodyPr/>
            <a:lstStyle/>
            <a:p/>
          </p:txBody>
        </p:sp>
        <p:sp>
          <p:nvSpPr>
            <p:cNvPr id="69" name="rc69"/>
            <p:cNvSpPr/>
            <p:nvPr/>
          </p:nvSpPr>
          <p:spPr>
            <a:xfrm>
              <a:off x="7160222" y="3236311"/>
              <a:ext cx="239888" cy="1071709"/>
            </a:xfrm>
            <a:prstGeom prst="rect">
              <a:avLst/>
            </a:prstGeom>
            <a:solidFill>
              <a:srgbClr val="80BD41">
                <a:alpha val="100000"/>
              </a:srgbClr>
            </a:solidFill>
          </p:spPr>
          <p:txBody>
            <a:bodyPr/>
            <a:lstStyle/>
            <a:p/>
          </p:txBody>
        </p:sp>
        <p:sp>
          <p:nvSpPr>
            <p:cNvPr id="70" name="rc70"/>
            <p:cNvSpPr/>
            <p:nvPr/>
          </p:nvSpPr>
          <p:spPr>
            <a:xfrm>
              <a:off x="7160222" y="3032176"/>
              <a:ext cx="239888" cy="204135"/>
            </a:xfrm>
            <a:prstGeom prst="rect">
              <a:avLst/>
            </a:prstGeom>
            <a:solidFill>
              <a:srgbClr val="E2231A">
                <a:alpha val="100000"/>
              </a:srgbClr>
            </a:solidFill>
          </p:spPr>
          <p:txBody>
            <a:bodyPr/>
            <a:lstStyle/>
            <a:p/>
          </p:txBody>
        </p:sp>
        <p:sp>
          <p:nvSpPr>
            <p:cNvPr id="71" name="rc71"/>
            <p:cNvSpPr/>
            <p:nvPr/>
          </p:nvSpPr>
          <p:spPr>
            <a:xfrm>
              <a:off x="7426765" y="3216564"/>
              <a:ext cx="239888" cy="1091456"/>
            </a:xfrm>
            <a:prstGeom prst="rect">
              <a:avLst/>
            </a:prstGeom>
            <a:solidFill>
              <a:srgbClr val="80BD41">
                <a:alpha val="100000"/>
              </a:srgbClr>
            </a:solidFill>
          </p:spPr>
          <p:txBody>
            <a:bodyPr/>
            <a:lstStyle/>
            <a:p/>
          </p:txBody>
        </p:sp>
        <p:sp>
          <p:nvSpPr>
            <p:cNvPr id="72" name="rc72"/>
            <p:cNvSpPr/>
            <p:nvPr/>
          </p:nvSpPr>
          <p:spPr>
            <a:xfrm>
              <a:off x="7426765" y="3008667"/>
              <a:ext cx="239888" cy="207896"/>
            </a:xfrm>
            <a:prstGeom prst="rect">
              <a:avLst/>
            </a:prstGeom>
            <a:solidFill>
              <a:srgbClr val="E2231A">
                <a:alpha val="100000"/>
              </a:srgbClr>
            </a:solidFill>
          </p:spPr>
          <p:txBody>
            <a:bodyPr/>
            <a:lstStyle/>
            <a:p/>
          </p:txBody>
        </p:sp>
        <p:sp>
          <p:nvSpPr>
            <p:cNvPr id="73" name="rc73"/>
            <p:cNvSpPr/>
            <p:nvPr/>
          </p:nvSpPr>
          <p:spPr>
            <a:xfrm>
              <a:off x="7693308" y="3197479"/>
              <a:ext cx="239888" cy="1110542"/>
            </a:xfrm>
            <a:prstGeom prst="rect">
              <a:avLst/>
            </a:prstGeom>
            <a:solidFill>
              <a:srgbClr val="80BD41">
                <a:alpha val="100000"/>
              </a:srgbClr>
            </a:solidFill>
          </p:spPr>
          <p:txBody>
            <a:bodyPr/>
            <a:lstStyle/>
            <a:p/>
          </p:txBody>
        </p:sp>
        <p:sp>
          <p:nvSpPr>
            <p:cNvPr id="74" name="rc74"/>
            <p:cNvSpPr/>
            <p:nvPr/>
          </p:nvSpPr>
          <p:spPr>
            <a:xfrm>
              <a:off x="7693308" y="2985947"/>
              <a:ext cx="239888" cy="211531"/>
            </a:xfrm>
            <a:prstGeom prst="rect">
              <a:avLst/>
            </a:prstGeom>
            <a:solidFill>
              <a:srgbClr val="E2231A">
                <a:alpha val="100000"/>
              </a:srgbClr>
            </a:solidFill>
          </p:spPr>
          <p:txBody>
            <a:bodyPr/>
            <a:lstStyle/>
            <a:p/>
          </p:txBody>
        </p:sp>
        <p:sp>
          <p:nvSpPr>
            <p:cNvPr id="75" name="rc75"/>
            <p:cNvSpPr/>
            <p:nvPr/>
          </p:nvSpPr>
          <p:spPr>
            <a:xfrm>
              <a:off x="7959851" y="3181404"/>
              <a:ext cx="239888" cy="1126617"/>
            </a:xfrm>
            <a:prstGeom prst="rect">
              <a:avLst/>
            </a:prstGeom>
            <a:solidFill>
              <a:srgbClr val="80BD41">
                <a:alpha val="100000"/>
              </a:srgbClr>
            </a:solidFill>
          </p:spPr>
          <p:txBody>
            <a:bodyPr/>
            <a:lstStyle/>
            <a:p/>
          </p:txBody>
        </p:sp>
        <p:sp>
          <p:nvSpPr>
            <p:cNvPr id="76" name="rc76"/>
            <p:cNvSpPr/>
            <p:nvPr/>
          </p:nvSpPr>
          <p:spPr>
            <a:xfrm>
              <a:off x="7959851" y="2966810"/>
              <a:ext cx="239888" cy="214593"/>
            </a:xfrm>
            <a:prstGeom prst="rect">
              <a:avLst/>
            </a:prstGeom>
            <a:solidFill>
              <a:srgbClr val="E2231A">
                <a:alpha val="100000"/>
              </a:srgbClr>
            </a:solidFill>
          </p:spPr>
          <p:txBody>
            <a:bodyPr/>
            <a:lstStyle/>
            <a:p/>
          </p:txBody>
        </p:sp>
        <p:sp>
          <p:nvSpPr>
            <p:cNvPr id="77" name="pl77"/>
            <p:cNvSpPr/>
            <p:nvPr/>
          </p:nvSpPr>
          <p:spPr>
            <a:xfrm>
              <a:off x="1416218" y="2095023"/>
              <a:ext cx="6663577" cy="469423"/>
            </a:xfrm>
            <a:custGeom>
              <a:avLst/>
              <a:pathLst>
                <a:path w="6663577" h="469423">
                  <a:moveTo>
                    <a:pt x="0" y="469423"/>
                  </a:moveTo>
                  <a:lnTo>
                    <a:pt x="266543" y="290595"/>
                  </a:lnTo>
                  <a:lnTo>
                    <a:pt x="533086" y="223535"/>
                  </a:lnTo>
                  <a:lnTo>
                    <a:pt x="799629" y="44707"/>
                  </a:lnTo>
                  <a:lnTo>
                    <a:pt x="1066172" y="111767"/>
                  </a:lnTo>
                  <a:lnTo>
                    <a:pt x="1332715" y="178828"/>
                  </a:lnTo>
                  <a:lnTo>
                    <a:pt x="1599258" y="134121"/>
                  </a:lnTo>
                  <a:lnTo>
                    <a:pt x="1865801" y="201181"/>
                  </a:lnTo>
                  <a:lnTo>
                    <a:pt x="2132344" y="245888"/>
                  </a:lnTo>
                  <a:lnTo>
                    <a:pt x="2398888" y="178828"/>
                  </a:lnTo>
                  <a:lnTo>
                    <a:pt x="2665431" y="156474"/>
                  </a:lnTo>
                  <a:lnTo>
                    <a:pt x="2931974" y="134121"/>
                  </a:lnTo>
                  <a:lnTo>
                    <a:pt x="3198517" y="44707"/>
                  </a:lnTo>
                  <a:lnTo>
                    <a:pt x="3465060" y="0"/>
                  </a:lnTo>
                  <a:lnTo>
                    <a:pt x="3731603" y="44707"/>
                  </a:lnTo>
                  <a:lnTo>
                    <a:pt x="3998146" y="89414"/>
                  </a:lnTo>
                  <a:lnTo>
                    <a:pt x="4264689" y="357656"/>
                  </a:lnTo>
                  <a:lnTo>
                    <a:pt x="4531233" y="201181"/>
                  </a:lnTo>
                  <a:lnTo>
                    <a:pt x="4797776" y="245888"/>
                  </a:lnTo>
                  <a:lnTo>
                    <a:pt x="5064319" y="223535"/>
                  </a:lnTo>
                  <a:lnTo>
                    <a:pt x="5330862" y="268242"/>
                  </a:lnTo>
                  <a:lnTo>
                    <a:pt x="5597405" y="424716"/>
                  </a:lnTo>
                  <a:lnTo>
                    <a:pt x="5863948" y="335302"/>
                  </a:lnTo>
                  <a:lnTo>
                    <a:pt x="6130491" y="335302"/>
                  </a:lnTo>
                  <a:lnTo>
                    <a:pt x="6397034" y="335302"/>
                  </a:lnTo>
                  <a:lnTo>
                    <a:pt x="6663577" y="335302"/>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9" name="tx89"/>
            <p:cNvSpPr/>
            <p:nvPr/>
          </p:nvSpPr>
          <p:spPr>
            <a:xfrm>
              <a:off x="1324790" y="34108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a:t>
              </a:r>
            </a:p>
          </p:txBody>
        </p:sp>
        <p:sp>
          <p:nvSpPr>
            <p:cNvPr id="90" name="tx90"/>
            <p:cNvSpPr/>
            <p:nvPr/>
          </p:nvSpPr>
          <p:spPr>
            <a:xfrm>
              <a:off x="2657505" y="32934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a:t>
              </a:r>
            </a:p>
          </p:txBody>
        </p:sp>
        <p:sp>
          <p:nvSpPr>
            <p:cNvPr id="91" name="tx91"/>
            <p:cNvSpPr/>
            <p:nvPr/>
          </p:nvSpPr>
          <p:spPr>
            <a:xfrm>
              <a:off x="3990221" y="32256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2" name="tx92"/>
            <p:cNvSpPr/>
            <p:nvPr/>
          </p:nvSpPr>
          <p:spPr>
            <a:xfrm>
              <a:off x="5322937" y="30972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1.89</a:t>
              </a:r>
            </a:p>
          </p:txBody>
        </p:sp>
        <p:sp>
          <p:nvSpPr>
            <p:cNvPr id="93" name="tx93"/>
            <p:cNvSpPr/>
            <p:nvPr/>
          </p:nvSpPr>
          <p:spPr>
            <a:xfrm>
              <a:off x="6389109" y="296937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a:t>
              </a:r>
            </a:p>
          </p:txBody>
        </p:sp>
        <p:sp>
          <p:nvSpPr>
            <p:cNvPr id="94" name="tx94"/>
            <p:cNvSpPr/>
            <p:nvPr/>
          </p:nvSpPr>
          <p:spPr>
            <a:xfrm>
              <a:off x="6655652" y="29453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95" name="tx95"/>
            <p:cNvSpPr/>
            <p:nvPr/>
          </p:nvSpPr>
          <p:spPr>
            <a:xfrm>
              <a:off x="6948321" y="292255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a:t>
              </a:r>
            </a:p>
          </p:txBody>
        </p:sp>
        <p:sp>
          <p:nvSpPr>
            <p:cNvPr id="96" name="tx96"/>
            <p:cNvSpPr/>
            <p:nvPr/>
          </p:nvSpPr>
          <p:spPr>
            <a:xfrm>
              <a:off x="7188738" y="28962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2.25</a:t>
              </a:r>
            </a:p>
          </p:txBody>
        </p:sp>
        <p:sp>
          <p:nvSpPr>
            <p:cNvPr id="97" name="tx97"/>
            <p:cNvSpPr/>
            <p:nvPr/>
          </p:nvSpPr>
          <p:spPr>
            <a:xfrm>
              <a:off x="7455282" y="2872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8" name="tx98"/>
            <p:cNvSpPr/>
            <p:nvPr/>
          </p:nvSpPr>
          <p:spPr>
            <a:xfrm>
              <a:off x="7721825" y="28499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a:t>
              </a:r>
            </a:p>
          </p:txBody>
        </p:sp>
        <p:sp>
          <p:nvSpPr>
            <p:cNvPr id="99" name="tx99"/>
            <p:cNvSpPr/>
            <p:nvPr/>
          </p:nvSpPr>
          <p:spPr>
            <a:xfrm>
              <a:off x="7988368" y="28308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100" name="pl100"/>
            <p:cNvSpPr/>
            <p:nvPr/>
          </p:nvSpPr>
          <p:spPr>
            <a:xfrm>
              <a:off x="1416218"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9761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12" name="tx112"/>
            <p:cNvSpPr/>
            <p:nvPr/>
          </p:nvSpPr>
          <p:spPr>
            <a:xfrm>
              <a:off x="1324790" y="35955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13" name="tx113"/>
            <p:cNvSpPr/>
            <p:nvPr/>
          </p:nvSpPr>
          <p:spPr>
            <a:xfrm>
              <a:off x="2657505" y="387433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14" name="tx114"/>
            <p:cNvSpPr/>
            <p:nvPr/>
          </p:nvSpPr>
          <p:spPr>
            <a:xfrm>
              <a:off x="2657505" y="34338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15" name="tx115"/>
            <p:cNvSpPr/>
            <p:nvPr/>
          </p:nvSpPr>
          <p:spPr>
            <a:xfrm>
              <a:off x="3990221" y="38375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16" name="tx116"/>
            <p:cNvSpPr/>
            <p:nvPr/>
          </p:nvSpPr>
          <p:spPr>
            <a:xfrm>
              <a:off x="3990221" y="33643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17" name="tx117"/>
            <p:cNvSpPr/>
            <p:nvPr/>
          </p:nvSpPr>
          <p:spPr>
            <a:xfrm>
              <a:off x="5349062" y="37624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8" name="tx118"/>
            <p:cNvSpPr/>
            <p:nvPr/>
          </p:nvSpPr>
          <p:spPr>
            <a:xfrm>
              <a:off x="5322937" y="32249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9" name="tx119"/>
            <p:cNvSpPr/>
            <p:nvPr/>
          </p:nvSpPr>
          <p:spPr>
            <a:xfrm>
              <a:off x="6389109" y="37372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a:t>
              </a:r>
            </a:p>
          </p:txBody>
        </p:sp>
        <p:sp>
          <p:nvSpPr>
            <p:cNvPr id="120" name="tx120"/>
            <p:cNvSpPr/>
            <p:nvPr/>
          </p:nvSpPr>
          <p:spPr>
            <a:xfrm>
              <a:off x="6389109" y="31352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21" name="tx121"/>
            <p:cNvSpPr/>
            <p:nvPr/>
          </p:nvSpPr>
          <p:spPr>
            <a:xfrm>
              <a:off x="6655652" y="37393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22" name="tx122"/>
            <p:cNvSpPr/>
            <p:nvPr/>
          </p:nvSpPr>
          <p:spPr>
            <a:xfrm>
              <a:off x="6655652" y="31260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23" name="tx123"/>
            <p:cNvSpPr/>
            <p:nvPr/>
          </p:nvSpPr>
          <p:spPr>
            <a:xfrm>
              <a:off x="6922195" y="37726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24" name="tx124"/>
            <p:cNvSpPr/>
            <p:nvPr/>
          </p:nvSpPr>
          <p:spPr>
            <a:xfrm>
              <a:off x="6922195" y="31473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25" name="tx125"/>
            <p:cNvSpPr/>
            <p:nvPr/>
          </p:nvSpPr>
          <p:spPr>
            <a:xfrm>
              <a:off x="7188738" y="37371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a:t>
              </a:r>
            </a:p>
          </p:txBody>
        </p:sp>
        <p:sp>
          <p:nvSpPr>
            <p:cNvPr id="126" name="tx126"/>
            <p:cNvSpPr/>
            <p:nvPr/>
          </p:nvSpPr>
          <p:spPr>
            <a:xfrm>
              <a:off x="7188738" y="30991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27" name="tx127"/>
            <p:cNvSpPr/>
            <p:nvPr/>
          </p:nvSpPr>
          <p:spPr>
            <a:xfrm>
              <a:off x="7455282" y="37272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28" name="tx128"/>
            <p:cNvSpPr/>
            <p:nvPr/>
          </p:nvSpPr>
          <p:spPr>
            <a:xfrm>
              <a:off x="7455282" y="30775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29" name="tx129"/>
            <p:cNvSpPr/>
            <p:nvPr/>
          </p:nvSpPr>
          <p:spPr>
            <a:xfrm>
              <a:off x="7721825" y="37177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30" name="tx130"/>
            <p:cNvSpPr/>
            <p:nvPr/>
          </p:nvSpPr>
          <p:spPr>
            <a:xfrm>
              <a:off x="7721825" y="30566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31" name="tx131"/>
            <p:cNvSpPr/>
            <p:nvPr/>
          </p:nvSpPr>
          <p:spPr>
            <a:xfrm>
              <a:off x="7988368" y="37096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32" name="tx132"/>
            <p:cNvSpPr/>
            <p:nvPr/>
          </p:nvSpPr>
          <p:spPr>
            <a:xfrm>
              <a:off x="7988368" y="30390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0.38</a:t>
              </a:r>
            </a:p>
          </p:txBody>
        </p:sp>
        <p:sp>
          <p:nvSpPr>
            <p:cNvPr id="133" name="tx133"/>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4" name="tx134"/>
            <p:cNvSpPr/>
            <p:nvPr/>
          </p:nvSpPr>
          <p:spPr>
            <a:xfrm>
              <a:off x="694404" y="368946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5" name="tx135"/>
            <p:cNvSpPr/>
            <p:nvPr/>
          </p:nvSpPr>
          <p:spPr>
            <a:xfrm>
              <a:off x="694404" y="312132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6" name="tx136"/>
            <p:cNvSpPr/>
            <p:nvPr/>
          </p:nvSpPr>
          <p:spPr>
            <a:xfrm>
              <a:off x="694404" y="2551407"/>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7" name="tx137"/>
            <p:cNvSpPr/>
            <p:nvPr/>
          </p:nvSpPr>
          <p:spPr>
            <a:xfrm>
              <a:off x="694404" y="1985446"/>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4448"/>
              <a:ext cx="15844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Tanzania, 2000-2025</a:t>
              </a:r>
            </a:p>
          </p:txBody>
        </p:sp>
        <p:sp>
          <p:nvSpPr>
            <p:cNvPr id="164" name="pl164"/>
            <p:cNvSpPr/>
            <p:nvPr/>
          </p:nvSpPr>
          <p:spPr>
            <a:xfrm>
              <a:off x="199254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3850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77763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1701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5627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68881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08136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4739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86645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25899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5252314" cy="129091"/>
            </a:xfrm>
            <a:prstGeom prst="rect">
              <a:avLst/>
            </a:prstGeom>
            <a:solidFill>
              <a:srgbClr val="80BD41">
                <a:alpha val="100000"/>
              </a:srgbClr>
            </a:solidFill>
          </p:spPr>
          <p:txBody>
            <a:bodyPr/>
            <a:lstStyle/>
            <a:p/>
          </p:txBody>
        </p:sp>
        <p:sp>
          <p:nvSpPr>
            <p:cNvPr id="179" name="rc179"/>
            <p:cNvSpPr/>
            <p:nvPr/>
          </p:nvSpPr>
          <p:spPr>
            <a:xfrm>
              <a:off x="6548588" y="5954972"/>
              <a:ext cx="649162" cy="129091"/>
            </a:xfrm>
            <a:prstGeom prst="rect">
              <a:avLst/>
            </a:prstGeom>
            <a:solidFill>
              <a:srgbClr val="E2231A">
                <a:alpha val="100000"/>
              </a:srgbClr>
            </a:solidFill>
          </p:spPr>
          <p:txBody>
            <a:bodyPr/>
            <a:lstStyle/>
            <a:p/>
          </p:txBody>
        </p:sp>
        <p:sp>
          <p:nvSpPr>
            <p:cNvPr id="180" name="rc180"/>
            <p:cNvSpPr/>
            <p:nvPr/>
          </p:nvSpPr>
          <p:spPr>
            <a:xfrm>
              <a:off x="1296273" y="5793607"/>
              <a:ext cx="5443973" cy="129091"/>
            </a:xfrm>
            <a:prstGeom prst="rect">
              <a:avLst/>
            </a:prstGeom>
            <a:solidFill>
              <a:srgbClr val="80BD41">
                <a:alpha val="100000"/>
              </a:srgbClr>
            </a:solidFill>
          </p:spPr>
          <p:txBody>
            <a:bodyPr/>
            <a:lstStyle/>
            <a:p/>
          </p:txBody>
        </p:sp>
        <p:sp>
          <p:nvSpPr>
            <p:cNvPr id="181" name="rc181"/>
            <p:cNvSpPr/>
            <p:nvPr/>
          </p:nvSpPr>
          <p:spPr>
            <a:xfrm>
              <a:off x="6740247" y="5793607"/>
              <a:ext cx="1036946" cy="129091"/>
            </a:xfrm>
            <a:prstGeom prst="rect">
              <a:avLst/>
            </a:prstGeom>
            <a:solidFill>
              <a:srgbClr val="E2231A">
                <a:alpha val="100000"/>
              </a:srgbClr>
            </a:solidFill>
          </p:spPr>
          <p:txBody>
            <a:bodyPr/>
            <a:lstStyle/>
            <a:p/>
          </p:txBody>
        </p:sp>
        <p:sp>
          <p:nvSpPr>
            <p:cNvPr id="182" name="rc182"/>
            <p:cNvSpPr/>
            <p:nvPr/>
          </p:nvSpPr>
          <p:spPr>
            <a:xfrm>
              <a:off x="1296273" y="5632243"/>
              <a:ext cx="5522774" cy="129091"/>
            </a:xfrm>
            <a:prstGeom prst="rect">
              <a:avLst/>
            </a:prstGeom>
            <a:solidFill>
              <a:srgbClr val="80BD41">
                <a:alpha val="100000"/>
              </a:srgbClr>
            </a:solidFill>
          </p:spPr>
          <p:txBody>
            <a:bodyPr/>
            <a:lstStyle/>
            <a:p/>
          </p:txBody>
        </p:sp>
        <p:sp>
          <p:nvSpPr>
            <p:cNvPr id="183" name="rc183"/>
            <p:cNvSpPr/>
            <p:nvPr/>
          </p:nvSpPr>
          <p:spPr>
            <a:xfrm>
              <a:off x="6819048" y="5632243"/>
              <a:ext cx="1051955" cy="129091"/>
            </a:xfrm>
            <a:prstGeom prst="rect">
              <a:avLst/>
            </a:prstGeom>
            <a:solidFill>
              <a:srgbClr val="E2231A">
                <a:alpha val="100000"/>
              </a:srgbClr>
            </a:solidFill>
          </p:spPr>
          <p:txBody>
            <a:bodyPr/>
            <a:lstStyle/>
            <a:p/>
          </p:txBody>
        </p:sp>
        <p:sp>
          <p:nvSpPr>
            <p:cNvPr id="184" name="tx184"/>
            <p:cNvSpPr/>
            <p:nvPr/>
          </p:nvSpPr>
          <p:spPr>
            <a:xfrm>
              <a:off x="7380297"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2.12</a:t>
              </a:r>
            </a:p>
          </p:txBody>
        </p:sp>
        <p:sp>
          <p:nvSpPr>
            <p:cNvPr id="185" name="tx185"/>
            <p:cNvSpPr/>
            <p:nvPr/>
          </p:nvSpPr>
          <p:spPr>
            <a:xfrm>
              <a:off x="7988713"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2.33</a:t>
              </a:r>
            </a:p>
          </p:txBody>
        </p:sp>
        <p:sp>
          <p:nvSpPr>
            <p:cNvPr id="186" name="tx186"/>
            <p:cNvSpPr/>
            <p:nvPr/>
          </p:nvSpPr>
          <p:spPr>
            <a:xfrm>
              <a:off x="808721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a:t>
              </a:r>
            </a:p>
          </p:txBody>
        </p:sp>
        <p:sp>
          <p:nvSpPr>
            <p:cNvPr id="187" name="tx187"/>
            <p:cNvSpPr/>
            <p:nvPr/>
          </p:nvSpPr>
          <p:spPr>
            <a:xfrm>
              <a:off x="381693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1.89</a:t>
              </a:r>
            </a:p>
          </p:txBody>
        </p:sp>
        <p:sp>
          <p:nvSpPr>
            <p:cNvPr id="188" name="tx188"/>
            <p:cNvSpPr/>
            <p:nvPr/>
          </p:nvSpPr>
          <p:spPr>
            <a:xfrm>
              <a:off x="6767675"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0.23</a:t>
              </a:r>
            </a:p>
          </p:txBody>
        </p:sp>
        <p:sp>
          <p:nvSpPr>
            <p:cNvPr id="189" name="tx189"/>
            <p:cNvSpPr/>
            <p:nvPr/>
          </p:nvSpPr>
          <p:spPr>
            <a:xfrm>
              <a:off x="391276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90" name="tx190"/>
            <p:cNvSpPr/>
            <p:nvPr/>
          </p:nvSpPr>
          <p:spPr>
            <a:xfrm>
              <a:off x="7153226"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0.37</a:t>
              </a:r>
            </a:p>
          </p:txBody>
        </p:sp>
        <p:sp>
          <p:nvSpPr>
            <p:cNvPr id="191" name="tx191"/>
            <p:cNvSpPr/>
            <p:nvPr/>
          </p:nvSpPr>
          <p:spPr>
            <a:xfrm>
              <a:off x="395216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a:t>
              </a:r>
            </a:p>
          </p:txBody>
        </p:sp>
        <p:sp>
          <p:nvSpPr>
            <p:cNvPr id="192" name="tx192"/>
            <p:cNvSpPr/>
            <p:nvPr/>
          </p:nvSpPr>
          <p:spPr>
            <a:xfrm>
              <a:off x="7239532"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0.38</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7" name="tx197"/>
            <p:cNvSpPr/>
            <p:nvPr/>
          </p:nvSpPr>
          <p:spPr>
            <a:xfrm>
              <a:off x="2514124"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8" name="tx198"/>
            <p:cNvSpPr/>
            <p:nvPr/>
          </p:nvSpPr>
          <p:spPr>
            <a:xfrm>
              <a:off x="3906669"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9" name="tx199"/>
            <p:cNvSpPr/>
            <p:nvPr/>
          </p:nvSpPr>
          <p:spPr>
            <a:xfrm>
              <a:off x="5299213"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200" name="tx200"/>
            <p:cNvSpPr/>
            <p:nvPr/>
          </p:nvSpPr>
          <p:spPr>
            <a:xfrm>
              <a:off x="6691757"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201" name="tx201"/>
            <p:cNvSpPr/>
            <p:nvPr/>
          </p:nvSpPr>
          <p:spPr>
            <a:xfrm>
              <a:off x="8084301"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 M</a:t>
              </a:r>
            </a:p>
          </p:txBody>
        </p:sp>
        <p:sp>
          <p:nvSpPr>
            <p:cNvPr id="202" name="tx202"/>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(84%) was lower than in 2019 (89%).
The number of children vaccinated with MCV1 increased 5% compared to in 2019.
The number of surviving infants increased approximately 11% compared to in 2019.
In 2025, 100,000 more children were vaccinated than in 2019.
In 2025, there were 200,000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7404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81685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05967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30249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9544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4382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68108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92389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223465"/>
              <a:ext cx="420026" cy="729167"/>
            </a:xfrm>
            <a:prstGeom prst="rect">
              <a:avLst/>
            </a:prstGeom>
            <a:solidFill>
              <a:srgbClr val="1CABE2">
                <a:alpha val="100000"/>
              </a:srgbClr>
            </a:solidFill>
          </p:spPr>
          <p:txBody>
            <a:bodyPr/>
            <a:lstStyle/>
            <a:p/>
          </p:txBody>
        </p:sp>
        <p:sp>
          <p:nvSpPr>
            <p:cNvPr id="28" name="rc28"/>
            <p:cNvSpPr/>
            <p:nvPr/>
          </p:nvSpPr>
          <p:spPr>
            <a:xfrm>
              <a:off x="1425243" y="4589942"/>
              <a:ext cx="420026" cy="362690"/>
            </a:xfrm>
            <a:prstGeom prst="rect">
              <a:avLst/>
            </a:prstGeom>
            <a:solidFill>
              <a:srgbClr val="1CABE2">
                <a:alpha val="100000"/>
              </a:srgbClr>
            </a:solidFill>
          </p:spPr>
          <p:txBody>
            <a:bodyPr/>
            <a:lstStyle/>
            <a:p/>
          </p:txBody>
        </p:sp>
        <p:sp>
          <p:nvSpPr>
            <p:cNvPr id="29" name="rc29"/>
            <p:cNvSpPr/>
            <p:nvPr/>
          </p:nvSpPr>
          <p:spPr>
            <a:xfrm>
              <a:off x="1891939" y="4568741"/>
              <a:ext cx="420026" cy="383892"/>
            </a:xfrm>
            <a:prstGeom prst="rect">
              <a:avLst/>
            </a:prstGeom>
            <a:solidFill>
              <a:srgbClr val="1CABE2">
                <a:alpha val="100000"/>
              </a:srgbClr>
            </a:solidFill>
          </p:spPr>
          <p:txBody>
            <a:bodyPr/>
            <a:lstStyle/>
            <a:p/>
          </p:txBody>
        </p:sp>
        <p:sp>
          <p:nvSpPr>
            <p:cNvPr id="30" name="rc30"/>
            <p:cNvSpPr/>
            <p:nvPr/>
          </p:nvSpPr>
          <p:spPr>
            <a:xfrm>
              <a:off x="2358635" y="4624015"/>
              <a:ext cx="420026" cy="328617"/>
            </a:xfrm>
            <a:prstGeom prst="rect">
              <a:avLst/>
            </a:prstGeom>
            <a:solidFill>
              <a:srgbClr val="1CABE2">
                <a:alpha val="100000"/>
              </a:srgbClr>
            </a:solidFill>
          </p:spPr>
          <p:txBody>
            <a:bodyPr/>
            <a:lstStyle/>
            <a:p/>
          </p:txBody>
        </p:sp>
        <p:sp>
          <p:nvSpPr>
            <p:cNvPr id="31" name="rc31"/>
            <p:cNvSpPr/>
            <p:nvPr/>
          </p:nvSpPr>
          <p:spPr>
            <a:xfrm>
              <a:off x="2825330" y="4876914"/>
              <a:ext cx="420026" cy="75718"/>
            </a:xfrm>
            <a:prstGeom prst="rect">
              <a:avLst/>
            </a:prstGeom>
            <a:solidFill>
              <a:srgbClr val="1CABE2">
                <a:alpha val="100000"/>
              </a:srgbClr>
            </a:solidFill>
          </p:spPr>
          <p:txBody>
            <a:bodyPr/>
            <a:lstStyle/>
            <a:p/>
          </p:txBody>
        </p:sp>
        <p:sp>
          <p:nvSpPr>
            <p:cNvPr id="32" name="rc32"/>
            <p:cNvSpPr/>
            <p:nvPr/>
          </p:nvSpPr>
          <p:spPr>
            <a:xfrm>
              <a:off x="3292026" y="4346886"/>
              <a:ext cx="420026" cy="605746"/>
            </a:xfrm>
            <a:prstGeom prst="rect">
              <a:avLst/>
            </a:prstGeom>
            <a:solidFill>
              <a:srgbClr val="1CABE2">
                <a:alpha val="100000"/>
              </a:srgbClr>
            </a:solidFill>
          </p:spPr>
          <p:txBody>
            <a:bodyPr/>
            <a:lstStyle/>
            <a:p/>
          </p:txBody>
        </p:sp>
        <p:sp>
          <p:nvSpPr>
            <p:cNvPr id="33" name="rc33"/>
            <p:cNvSpPr/>
            <p:nvPr/>
          </p:nvSpPr>
          <p:spPr>
            <a:xfrm>
              <a:off x="3758722" y="4829212"/>
              <a:ext cx="420026" cy="123420"/>
            </a:xfrm>
            <a:prstGeom prst="rect">
              <a:avLst/>
            </a:prstGeom>
            <a:solidFill>
              <a:srgbClr val="1CABE2">
                <a:alpha val="100000"/>
              </a:srgbClr>
            </a:solidFill>
          </p:spPr>
          <p:txBody>
            <a:bodyPr/>
            <a:lstStyle/>
            <a:p/>
          </p:txBody>
        </p:sp>
        <p:sp>
          <p:nvSpPr>
            <p:cNvPr id="34" name="rc34"/>
            <p:cNvSpPr/>
            <p:nvPr/>
          </p:nvSpPr>
          <p:spPr>
            <a:xfrm>
              <a:off x="4225417" y="4748193"/>
              <a:ext cx="420026" cy="204439"/>
            </a:xfrm>
            <a:prstGeom prst="rect">
              <a:avLst/>
            </a:prstGeom>
            <a:solidFill>
              <a:srgbClr val="1CABE2">
                <a:alpha val="100000"/>
              </a:srgbClr>
            </a:solidFill>
          </p:spPr>
          <p:txBody>
            <a:bodyPr/>
            <a:lstStyle/>
            <a:p/>
          </p:txBody>
        </p:sp>
        <p:sp>
          <p:nvSpPr>
            <p:cNvPr id="35" name="rc35"/>
            <p:cNvSpPr/>
            <p:nvPr/>
          </p:nvSpPr>
          <p:spPr>
            <a:xfrm>
              <a:off x="4692113" y="4086415"/>
              <a:ext cx="420026" cy="866218"/>
            </a:xfrm>
            <a:prstGeom prst="rect">
              <a:avLst/>
            </a:prstGeom>
            <a:solidFill>
              <a:srgbClr val="1CABE2">
                <a:alpha val="100000"/>
              </a:srgbClr>
            </a:solidFill>
          </p:spPr>
          <p:txBody>
            <a:bodyPr/>
            <a:lstStyle/>
            <a:p/>
          </p:txBody>
        </p:sp>
        <p:sp>
          <p:nvSpPr>
            <p:cNvPr id="36" name="rc36"/>
            <p:cNvSpPr/>
            <p:nvPr/>
          </p:nvSpPr>
          <p:spPr>
            <a:xfrm>
              <a:off x="5158809" y="4382473"/>
              <a:ext cx="420026" cy="570159"/>
            </a:xfrm>
            <a:prstGeom prst="rect">
              <a:avLst/>
            </a:prstGeom>
            <a:solidFill>
              <a:srgbClr val="1CABE2">
                <a:alpha val="100000"/>
              </a:srgbClr>
            </a:solidFill>
          </p:spPr>
          <p:txBody>
            <a:bodyPr/>
            <a:lstStyle/>
            <a:p/>
          </p:txBody>
        </p:sp>
        <p:sp>
          <p:nvSpPr>
            <p:cNvPr id="37" name="rc37"/>
            <p:cNvSpPr/>
            <p:nvPr/>
          </p:nvSpPr>
          <p:spPr>
            <a:xfrm>
              <a:off x="5625505" y="4496808"/>
              <a:ext cx="420026" cy="455824"/>
            </a:xfrm>
            <a:prstGeom prst="rect">
              <a:avLst/>
            </a:prstGeom>
            <a:solidFill>
              <a:srgbClr val="1CABE2">
                <a:alpha val="100000"/>
              </a:srgbClr>
            </a:solidFill>
          </p:spPr>
          <p:txBody>
            <a:bodyPr/>
            <a:lstStyle/>
            <a:p/>
          </p:txBody>
        </p:sp>
        <p:sp>
          <p:nvSpPr>
            <p:cNvPr id="38" name="rc38"/>
            <p:cNvSpPr/>
            <p:nvPr/>
          </p:nvSpPr>
          <p:spPr>
            <a:xfrm>
              <a:off x="6092200" y="4016754"/>
              <a:ext cx="420026" cy="935878"/>
            </a:xfrm>
            <a:prstGeom prst="rect">
              <a:avLst/>
            </a:prstGeom>
            <a:solidFill>
              <a:srgbClr val="1CABE2">
                <a:alpha val="100000"/>
              </a:srgbClr>
            </a:solidFill>
          </p:spPr>
          <p:txBody>
            <a:bodyPr/>
            <a:lstStyle/>
            <a:p/>
          </p:txBody>
        </p:sp>
        <p:sp>
          <p:nvSpPr>
            <p:cNvPr id="39" name="rc39"/>
            <p:cNvSpPr/>
            <p:nvPr/>
          </p:nvSpPr>
          <p:spPr>
            <a:xfrm>
              <a:off x="6558896" y="4654302"/>
              <a:ext cx="420026" cy="298330"/>
            </a:xfrm>
            <a:prstGeom prst="rect">
              <a:avLst/>
            </a:prstGeom>
            <a:solidFill>
              <a:srgbClr val="1CABE2">
                <a:alpha val="100000"/>
              </a:srgbClr>
            </a:solidFill>
          </p:spPr>
          <p:txBody>
            <a:bodyPr/>
            <a:lstStyle/>
            <a:p/>
          </p:txBody>
        </p:sp>
        <p:sp>
          <p:nvSpPr>
            <p:cNvPr id="40" name="rc40"/>
            <p:cNvSpPr/>
            <p:nvPr/>
          </p:nvSpPr>
          <p:spPr>
            <a:xfrm>
              <a:off x="7025592" y="4811039"/>
              <a:ext cx="420026" cy="141593"/>
            </a:xfrm>
            <a:prstGeom prst="rect">
              <a:avLst/>
            </a:prstGeom>
            <a:solidFill>
              <a:srgbClr val="1CABE2">
                <a:alpha val="100000"/>
              </a:srgbClr>
            </a:solidFill>
          </p:spPr>
          <p:txBody>
            <a:bodyPr/>
            <a:lstStyle/>
            <a:p/>
          </p:txBody>
        </p:sp>
        <p:sp>
          <p:nvSpPr>
            <p:cNvPr id="41" name="pl41"/>
            <p:cNvSpPr/>
            <p:nvPr/>
          </p:nvSpPr>
          <p:spPr>
            <a:xfrm>
              <a:off x="1168561" y="1864232"/>
              <a:ext cx="6067044" cy="592723"/>
            </a:xfrm>
            <a:custGeom>
              <a:avLst/>
              <a:pathLst>
                <a:path w="6067044" h="592723">
                  <a:moveTo>
                    <a:pt x="0" y="62391"/>
                  </a:moveTo>
                  <a:lnTo>
                    <a:pt x="466695" y="0"/>
                  </a:lnTo>
                  <a:lnTo>
                    <a:pt x="933391" y="62391"/>
                  </a:lnTo>
                  <a:lnTo>
                    <a:pt x="1400087" y="124783"/>
                  </a:lnTo>
                  <a:lnTo>
                    <a:pt x="1866782" y="499135"/>
                  </a:lnTo>
                  <a:lnTo>
                    <a:pt x="2333478" y="280763"/>
                  </a:lnTo>
                  <a:lnTo>
                    <a:pt x="2800174" y="343155"/>
                  </a:lnTo>
                  <a:lnTo>
                    <a:pt x="3266869" y="311959"/>
                  </a:lnTo>
                  <a:lnTo>
                    <a:pt x="3733565" y="374351"/>
                  </a:lnTo>
                  <a:lnTo>
                    <a:pt x="4200261" y="592723"/>
                  </a:lnTo>
                  <a:lnTo>
                    <a:pt x="4666957" y="467939"/>
                  </a:lnTo>
                  <a:lnTo>
                    <a:pt x="5133652" y="467939"/>
                  </a:lnTo>
                  <a:lnTo>
                    <a:pt x="5600348" y="467939"/>
                  </a:lnTo>
                  <a:lnTo>
                    <a:pt x="6067044" y="467939"/>
                  </a:lnTo>
                </a:path>
              </a:pathLst>
            </a:custGeom>
            <a:ln w="27101" cap="flat">
              <a:solidFill>
                <a:srgbClr val="00833D">
                  <a:alpha val="100000"/>
                </a:srgbClr>
              </a:solidFill>
              <a:prstDash val="solid"/>
              <a:round/>
            </a:ln>
          </p:spPr>
          <p:txBody>
            <a:bodyPr/>
            <a:lstStyle/>
            <a:p/>
          </p:txBody>
        </p:sp>
        <p:sp>
          <p:nvSpPr>
            <p:cNvPr id="42" name="pl42"/>
            <p:cNvSpPr/>
            <p:nvPr/>
          </p:nvSpPr>
          <p:spPr>
            <a:xfrm>
              <a:off x="2101952" y="2644131"/>
              <a:ext cx="5133652" cy="1403818"/>
            </a:xfrm>
            <a:custGeom>
              <a:avLst/>
              <a:pathLst>
                <a:path w="5133652" h="1403818">
                  <a:moveTo>
                    <a:pt x="0" y="1403818"/>
                  </a:moveTo>
                  <a:lnTo>
                    <a:pt x="466695" y="655115"/>
                  </a:lnTo>
                  <a:lnTo>
                    <a:pt x="933391" y="343155"/>
                  </a:lnTo>
                  <a:lnTo>
                    <a:pt x="1400087" y="218371"/>
                  </a:lnTo>
                  <a:lnTo>
                    <a:pt x="1866782" y="187175"/>
                  </a:lnTo>
                  <a:lnTo>
                    <a:pt x="2333478" y="124783"/>
                  </a:lnTo>
                  <a:lnTo>
                    <a:pt x="2800174" y="311959"/>
                  </a:lnTo>
                  <a:lnTo>
                    <a:pt x="3266869" y="436743"/>
                  </a:lnTo>
                  <a:lnTo>
                    <a:pt x="3733565" y="0"/>
                  </a:lnTo>
                  <a:lnTo>
                    <a:pt x="4200261" y="0"/>
                  </a:lnTo>
                  <a:lnTo>
                    <a:pt x="4666957" y="0"/>
                  </a:lnTo>
                  <a:lnTo>
                    <a:pt x="5133652" y="0"/>
                  </a:lnTo>
                </a:path>
              </a:pathLst>
            </a:custGeom>
            <a:ln w="27101" cap="flat">
              <a:solidFill>
                <a:srgbClr val="002759">
                  <a:alpha val="100000"/>
                </a:srgbClr>
              </a:solidFill>
              <a:prstDash val="solid"/>
              <a:round/>
            </a:ln>
          </p:spPr>
          <p:txBody>
            <a:bodyPr/>
            <a:lstStyle/>
            <a:p/>
          </p:txBody>
        </p:sp>
        <p:sp>
          <p:nvSpPr>
            <p:cNvPr id="43" name="pt43"/>
            <p:cNvSpPr/>
            <p:nvPr/>
          </p:nvSpPr>
          <p:spPr>
            <a:xfrm>
              <a:off x="1136959"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03655"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070351"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37046"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03742"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70438"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37134"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03829"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70525"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37221"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03916"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70612"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37308"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04004"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2070351" y="401634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537046" y="32676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003742" y="29556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470438"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937134" y="2799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403829" y="2737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870525" y="29244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337221" y="3049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803916" y="26125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70612" y="26125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37308" y="26125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204004" y="26125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069083" y="409356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963</a:t>
              </a:r>
            </a:p>
          </p:txBody>
        </p:sp>
        <p:sp>
          <p:nvSpPr>
            <p:cNvPr id="70" name="tx70"/>
            <p:cNvSpPr/>
            <p:nvPr/>
          </p:nvSpPr>
          <p:spPr>
            <a:xfrm>
              <a:off x="1535778" y="446009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479</a:t>
              </a:r>
            </a:p>
          </p:txBody>
        </p:sp>
        <p:sp>
          <p:nvSpPr>
            <p:cNvPr id="71" name="tx71"/>
            <p:cNvSpPr/>
            <p:nvPr/>
          </p:nvSpPr>
          <p:spPr>
            <a:xfrm>
              <a:off x="2002474" y="443889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507</a:t>
              </a:r>
            </a:p>
          </p:txBody>
        </p:sp>
        <p:sp>
          <p:nvSpPr>
            <p:cNvPr id="72" name="tx72"/>
            <p:cNvSpPr/>
            <p:nvPr/>
          </p:nvSpPr>
          <p:spPr>
            <a:xfrm>
              <a:off x="2469170" y="449411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434</a:t>
              </a:r>
            </a:p>
          </p:txBody>
        </p:sp>
        <p:sp>
          <p:nvSpPr>
            <p:cNvPr id="73" name="tx73"/>
            <p:cNvSpPr/>
            <p:nvPr/>
          </p:nvSpPr>
          <p:spPr>
            <a:xfrm>
              <a:off x="2935865" y="474707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100</a:t>
              </a:r>
            </a:p>
          </p:txBody>
        </p:sp>
        <p:sp>
          <p:nvSpPr>
            <p:cNvPr id="74" name="tx74"/>
            <p:cNvSpPr/>
            <p:nvPr/>
          </p:nvSpPr>
          <p:spPr>
            <a:xfrm>
              <a:off x="3402561" y="421704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800</a:t>
              </a:r>
            </a:p>
          </p:txBody>
        </p:sp>
        <p:sp>
          <p:nvSpPr>
            <p:cNvPr id="75" name="tx75"/>
            <p:cNvSpPr/>
            <p:nvPr/>
          </p:nvSpPr>
          <p:spPr>
            <a:xfrm>
              <a:off x="3869257" y="469931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163</a:t>
              </a:r>
            </a:p>
          </p:txBody>
        </p:sp>
        <p:sp>
          <p:nvSpPr>
            <p:cNvPr id="76" name="tx76"/>
            <p:cNvSpPr/>
            <p:nvPr/>
          </p:nvSpPr>
          <p:spPr>
            <a:xfrm>
              <a:off x="4335953" y="461835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270</a:t>
              </a:r>
            </a:p>
          </p:txBody>
        </p:sp>
        <p:sp>
          <p:nvSpPr>
            <p:cNvPr id="77" name="tx77"/>
            <p:cNvSpPr/>
            <p:nvPr/>
          </p:nvSpPr>
          <p:spPr>
            <a:xfrm>
              <a:off x="4752924" y="394114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1,144</a:t>
              </a:r>
            </a:p>
          </p:txBody>
        </p:sp>
        <p:sp>
          <p:nvSpPr>
            <p:cNvPr id="78" name="tx78"/>
            <p:cNvSpPr/>
            <p:nvPr/>
          </p:nvSpPr>
          <p:spPr>
            <a:xfrm>
              <a:off x="5269344" y="425257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753</a:t>
              </a:r>
            </a:p>
          </p:txBody>
        </p:sp>
        <p:sp>
          <p:nvSpPr>
            <p:cNvPr id="79" name="tx79"/>
            <p:cNvSpPr/>
            <p:nvPr/>
          </p:nvSpPr>
          <p:spPr>
            <a:xfrm>
              <a:off x="5736040" y="436696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602</a:t>
              </a:r>
            </a:p>
          </p:txBody>
        </p:sp>
        <p:sp>
          <p:nvSpPr>
            <p:cNvPr id="80" name="tx80"/>
            <p:cNvSpPr/>
            <p:nvPr/>
          </p:nvSpPr>
          <p:spPr>
            <a:xfrm>
              <a:off x="6153011"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1,236</a:t>
              </a:r>
            </a:p>
          </p:txBody>
        </p:sp>
        <p:sp>
          <p:nvSpPr>
            <p:cNvPr id="81" name="tx81"/>
            <p:cNvSpPr/>
            <p:nvPr/>
          </p:nvSpPr>
          <p:spPr>
            <a:xfrm>
              <a:off x="6669431" y="452440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394</a:t>
              </a:r>
            </a:p>
          </p:txBody>
        </p:sp>
        <p:sp>
          <p:nvSpPr>
            <p:cNvPr id="82" name="tx82"/>
            <p:cNvSpPr/>
            <p:nvPr/>
          </p:nvSpPr>
          <p:spPr>
            <a:xfrm>
              <a:off x="7136127" y="468119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187</a:t>
              </a:r>
            </a:p>
          </p:txBody>
        </p:sp>
        <p:sp>
          <p:nvSpPr>
            <p:cNvPr id="83" name="pl83"/>
            <p:cNvSpPr/>
            <p:nvPr/>
          </p:nvSpPr>
          <p:spPr>
            <a:xfrm>
              <a:off x="7254810" y="2332218"/>
              <a:ext cx="607493" cy="1466"/>
            </a:xfrm>
            <a:custGeom>
              <a:avLst/>
              <a:pathLst>
                <a:path w="607493" h="1466">
                  <a:moveTo>
                    <a:pt x="607493" y="1466"/>
                  </a:moveTo>
                  <a:lnTo>
                    <a:pt x="0" y="0"/>
                  </a:lnTo>
                </a:path>
              </a:pathLst>
            </a:custGeom>
          </p:spPr>
          <p:txBody>
            <a:bodyPr/>
            <a:lstStyle/>
            <a:p/>
          </p:txBody>
        </p:sp>
        <p:sp>
          <p:nvSpPr>
            <p:cNvPr id="84" name="pl84"/>
            <p:cNvSpPr/>
            <p:nvPr/>
          </p:nvSpPr>
          <p:spPr>
            <a:xfrm>
              <a:off x="7254810" y="2644198"/>
              <a:ext cx="607493" cy="2124"/>
            </a:xfrm>
            <a:custGeom>
              <a:avLst/>
              <a:pathLst>
                <a:path w="607493" h="2124">
                  <a:moveTo>
                    <a:pt x="607493" y="2124"/>
                  </a:moveTo>
                  <a:lnTo>
                    <a:pt x="0" y="0"/>
                  </a:lnTo>
                </a:path>
              </a:pathLst>
            </a:custGeom>
          </p:spPr>
          <p:txBody>
            <a:bodyPr/>
            <a:lstStyle/>
            <a:p/>
          </p:txBody>
        </p:sp>
        <p:sp>
          <p:nvSpPr>
            <p:cNvPr id="85" name="pg85"/>
            <p:cNvSpPr/>
            <p:nvPr/>
          </p:nvSpPr>
          <p:spPr>
            <a:xfrm>
              <a:off x="7793724" y="224528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228640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84%</a:t>
              </a:r>
            </a:p>
          </p:txBody>
        </p:sp>
        <p:sp>
          <p:nvSpPr>
            <p:cNvPr id="87" name="pg87"/>
            <p:cNvSpPr/>
            <p:nvPr/>
          </p:nvSpPr>
          <p:spPr>
            <a:xfrm>
              <a:off x="7793724" y="255792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259904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74%</a:t>
              </a:r>
            </a:p>
          </p:txBody>
        </p:sp>
        <p:sp>
          <p:nvSpPr>
            <p:cNvPr id="89" name="rc89"/>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90" name="tx90"/>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8103" y="413163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2" name="tx92"/>
            <p:cNvSpPr/>
            <p:nvPr/>
          </p:nvSpPr>
          <p:spPr>
            <a:xfrm>
              <a:off x="508103" y="337445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3" name="tx93"/>
            <p:cNvSpPr/>
            <p:nvPr/>
          </p:nvSpPr>
          <p:spPr>
            <a:xfrm>
              <a:off x="508103" y="261727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4" name="tx94"/>
            <p:cNvSpPr/>
            <p:nvPr/>
          </p:nvSpPr>
          <p:spPr>
            <a:xfrm>
              <a:off x="508103" y="186008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5" name="tx95"/>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867819"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267906"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734602"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201297"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69329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5995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59629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068080"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29279" y="5900002"/>
              <a:ext cx="201456" cy="201456"/>
            </a:xfrm>
            <a:prstGeom prst="rect">
              <a:avLst/>
            </a:prstGeom>
            <a:solidFill>
              <a:srgbClr val="1CABE2">
                <a:alpha val="100000"/>
              </a:srgbClr>
            </a:solidFill>
          </p:spPr>
          <p:txBody>
            <a:bodyPr/>
            <a:lstStyle/>
            <a:p/>
          </p:txBody>
        </p:sp>
        <p:sp>
          <p:nvSpPr>
            <p:cNvPr id="129" name="tx129"/>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1991980" y="1334104"/>
              <a:ext cx="554027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Tanzania,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187 confirmed measles cases in Tanzania. In the same year, MCV1 coverage was 84% and MCV2 coverage was 74%.
The number of cases in 2025 was 53% lower than in 2024 (n=394).
The highest number of measles cases was reported in 2023 (n=1,236). In this year, MCV1 coverage was 84%.
Tanzania reported measles vaccine stockouts in 2007, 2016, 2019, 2020, 2021, and 2025.
There were measles-containing vaccine supplementary immunization activities/campaigns in 2024.</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Tanzania saw a decrease in measles cases compared with 2024, while MCV1 coverage was 84% and MCV2 coverage was 74%.</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643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3050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1456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0440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8846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7253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420947"/>
              <a:ext cx="3520101" cy="1507123"/>
            </a:xfrm>
            <a:custGeom>
              <a:avLst/>
              <a:pathLst>
                <a:path w="3520101" h="1507123">
                  <a:moveTo>
                    <a:pt x="0" y="0"/>
                  </a:moveTo>
                  <a:lnTo>
                    <a:pt x="140804" y="695595"/>
                  </a:lnTo>
                  <a:lnTo>
                    <a:pt x="281608" y="927460"/>
                  </a:lnTo>
                  <a:lnTo>
                    <a:pt x="422412" y="1159325"/>
                  </a:lnTo>
                  <a:lnTo>
                    <a:pt x="563216" y="1159325"/>
                  </a:lnTo>
                  <a:lnTo>
                    <a:pt x="704020" y="1043393"/>
                  </a:lnTo>
                  <a:lnTo>
                    <a:pt x="844824" y="1159325"/>
                  </a:lnTo>
                  <a:lnTo>
                    <a:pt x="985628" y="811528"/>
                  </a:lnTo>
                  <a:lnTo>
                    <a:pt x="1126432" y="1391191"/>
                  </a:lnTo>
                  <a:lnTo>
                    <a:pt x="1267236" y="927460"/>
                  </a:lnTo>
                  <a:lnTo>
                    <a:pt x="1408040" y="811528"/>
                  </a:lnTo>
                  <a:lnTo>
                    <a:pt x="1548844" y="927460"/>
                  </a:lnTo>
                  <a:lnTo>
                    <a:pt x="1689648" y="811528"/>
                  </a:lnTo>
                  <a:lnTo>
                    <a:pt x="1830452" y="695595"/>
                  </a:lnTo>
                  <a:lnTo>
                    <a:pt x="1971256" y="1391191"/>
                  </a:lnTo>
                  <a:lnTo>
                    <a:pt x="2112061" y="1507123"/>
                  </a:lnTo>
                  <a:lnTo>
                    <a:pt x="2252865" y="1275258"/>
                  </a:lnTo>
                  <a:lnTo>
                    <a:pt x="2393669" y="1275258"/>
                  </a:lnTo>
                  <a:lnTo>
                    <a:pt x="2534473" y="1391191"/>
                  </a:lnTo>
                  <a:lnTo>
                    <a:pt x="2675277" y="1159325"/>
                  </a:lnTo>
                  <a:lnTo>
                    <a:pt x="2816081" y="1159325"/>
                  </a:lnTo>
                  <a:lnTo>
                    <a:pt x="2956885" y="1159325"/>
                  </a:lnTo>
                  <a:lnTo>
                    <a:pt x="3097689" y="1159325"/>
                  </a:lnTo>
                  <a:lnTo>
                    <a:pt x="3238493" y="1043393"/>
                  </a:lnTo>
                  <a:lnTo>
                    <a:pt x="3379297" y="1043393"/>
                  </a:lnTo>
                  <a:lnTo>
                    <a:pt x="3520101" y="1043393"/>
                  </a:lnTo>
                </a:path>
              </a:pathLst>
            </a:custGeom>
            <a:ln w="27101" cap="flat">
              <a:solidFill>
                <a:srgbClr val="0058AB">
                  <a:alpha val="80000"/>
                </a:srgbClr>
              </a:solidFill>
              <a:prstDash val="solid"/>
              <a:round/>
            </a:ln>
          </p:spPr>
          <p:txBody>
            <a:bodyPr/>
            <a:lstStyle/>
            <a:p/>
          </p:txBody>
        </p:sp>
        <p:sp>
          <p:nvSpPr>
            <p:cNvPr id="19" name="pl19"/>
            <p:cNvSpPr/>
            <p:nvPr/>
          </p:nvSpPr>
          <p:spPr>
            <a:xfrm>
              <a:off x="943464" y="3536880"/>
              <a:ext cx="3520101" cy="1043393"/>
            </a:xfrm>
            <a:custGeom>
              <a:avLst/>
              <a:pathLst>
                <a:path w="3520101" h="1043393">
                  <a:moveTo>
                    <a:pt x="0" y="0"/>
                  </a:moveTo>
                  <a:lnTo>
                    <a:pt x="140804" y="115932"/>
                  </a:lnTo>
                  <a:lnTo>
                    <a:pt x="281608" y="0"/>
                  </a:lnTo>
                  <a:lnTo>
                    <a:pt x="422412" y="231865"/>
                  </a:lnTo>
                  <a:lnTo>
                    <a:pt x="563216" y="347797"/>
                  </a:lnTo>
                  <a:lnTo>
                    <a:pt x="704020" y="231865"/>
                  </a:lnTo>
                  <a:lnTo>
                    <a:pt x="844824" y="347797"/>
                  </a:lnTo>
                  <a:lnTo>
                    <a:pt x="985628" y="347797"/>
                  </a:lnTo>
                  <a:lnTo>
                    <a:pt x="1126432" y="579662"/>
                  </a:lnTo>
                  <a:lnTo>
                    <a:pt x="1267236" y="695595"/>
                  </a:lnTo>
                  <a:lnTo>
                    <a:pt x="1408040" y="811528"/>
                  </a:lnTo>
                  <a:lnTo>
                    <a:pt x="1548844" y="811528"/>
                  </a:lnTo>
                  <a:lnTo>
                    <a:pt x="1689648" y="811528"/>
                  </a:lnTo>
                  <a:lnTo>
                    <a:pt x="1830452" y="811528"/>
                  </a:lnTo>
                  <a:lnTo>
                    <a:pt x="1971256" y="927460"/>
                  </a:lnTo>
                  <a:lnTo>
                    <a:pt x="2112061" y="927460"/>
                  </a:lnTo>
                  <a:lnTo>
                    <a:pt x="2252865" y="927460"/>
                  </a:lnTo>
                  <a:lnTo>
                    <a:pt x="2393669" y="927460"/>
                  </a:lnTo>
                  <a:lnTo>
                    <a:pt x="2534473" y="1043393"/>
                  </a:lnTo>
                  <a:lnTo>
                    <a:pt x="2675277" y="1043393"/>
                  </a:lnTo>
                  <a:lnTo>
                    <a:pt x="2816081" y="927460"/>
                  </a:lnTo>
                  <a:lnTo>
                    <a:pt x="2956885" y="811528"/>
                  </a:lnTo>
                  <a:lnTo>
                    <a:pt x="3097689" y="811528"/>
                  </a:lnTo>
                  <a:lnTo>
                    <a:pt x="3238493" y="811528"/>
                  </a:lnTo>
                  <a:lnTo>
                    <a:pt x="3379297" y="927460"/>
                  </a:lnTo>
                  <a:lnTo>
                    <a:pt x="3520101" y="927460"/>
                  </a:lnTo>
                </a:path>
              </a:pathLst>
            </a:custGeom>
            <a:ln w="27101" cap="flat">
              <a:solidFill>
                <a:srgbClr val="1CABE2">
                  <a:alpha val="80000"/>
                </a:srgbClr>
              </a:solidFill>
              <a:prstDash val="solid"/>
              <a:round/>
            </a:ln>
          </p:spPr>
          <p:txBody>
            <a:bodyPr/>
            <a:lstStyle/>
            <a:p/>
          </p:txBody>
        </p:sp>
        <p:sp>
          <p:nvSpPr>
            <p:cNvPr id="20" name="pl20"/>
            <p:cNvSpPr/>
            <p:nvPr/>
          </p:nvSpPr>
          <p:spPr>
            <a:xfrm>
              <a:off x="943464" y="2841284"/>
              <a:ext cx="3520101" cy="1623056"/>
            </a:xfrm>
            <a:custGeom>
              <a:avLst/>
              <a:pathLst>
                <a:path w="3520101" h="1623056">
                  <a:moveTo>
                    <a:pt x="0" y="0"/>
                  </a:moveTo>
                  <a:lnTo>
                    <a:pt x="140804" y="115932"/>
                  </a:lnTo>
                  <a:lnTo>
                    <a:pt x="281608" y="115932"/>
                  </a:lnTo>
                  <a:lnTo>
                    <a:pt x="422412" y="115932"/>
                  </a:lnTo>
                  <a:lnTo>
                    <a:pt x="563216" y="231865"/>
                  </a:lnTo>
                  <a:lnTo>
                    <a:pt x="704020" y="579662"/>
                  </a:lnTo>
                  <a:lnTo>
                    <a:pt x="844824" y="463730"/>
                  </a:lnTo>
                  <a:lnTo>
                    <a:pt x="985628" y="463730"/>
                  </a:lnTo>
                  <a:lnTo>
                    <a:pt x="1126432" y="695595"/>
                  </a:lnTo>
                  <a:lnTo>
                    <a:pt x="1267236" y="927460"/>
                  </a:lnTo>
                  <a:lnTo>
                    <a:pt x="1408040" y="927460"/>
                  </a:lnTo>
                  <a:lnTo>
                    <a:pt x="1548844" y="1043393"/>
                  </a:lnTo>
                  <a:lnTo>
                    <a:pt x="1689648" y="1043393"/>
                  </a:lnTo>
                  <a:lnTo>
                    <a:pt x="1830452" y="1159325"/>
                  </a:lnTo>
                  <a:lnTo>
                    <a:pt x="1971256" y="1159325"/>
                  </a:lnTo>
                  <a:lnTo>
                    <a:pt x="2112061" y="1159325"/>
                  </a:lnTo>
                  <a:lnTo>
                    <a:pt x="2252865" y="1391191"/>
                  </a:lnTo>
                  <a:lnTo>
                    <a:pt x="2393669" y="1391191"/>
                  </a:lnTo>
                  <a:lnTo>
                    <a:pt x="2534473" y="1507123"/>
                  </a:lnTo>
                  <a:lnTo>
                    <a:pt x="2675277" y="1623056"/>
                  </a:lnTo>
                  <a:lnTo>
                    <a:pt x="2816081" y="1391191"/>
                  </a:lnTo>
                  <a:lnTo>
                    <a:pt x="2956885" y="1275258"/>
                  </a:lnTo>
                  <a:lnTo>
                    <a:pt x="3097689" y="1275258"/>
                  </a:lnTo>
                  <a:lnTo>
                    <a:pt x="3238493" y="1391191"/>
                  </a:lnTo>
                  <a:lnTo>
                    <a:pt x="3379297" y="1391191"/>
                  </a:lnTo>
                  <a:lnTo>
                    <a:pt x="3520101" y="1507123"/>
                  </a:lnTo>
                </a:path>
              </a:pathLst>
            </a:custGeom>
            <a:ln w="27101" cap="flat">
              <a:solidFill>
                <a:srgbClr val="00833D">
                  <a:alpha val="80000"/>
                </a:srgbClr>
              </a:solidFill>
              <a:prstDash val="solid"/>
              <a:round/>
            </a:ln>
          </p:spPr>
          <p:txBody>
            <a:bodyPr/>
            <a:lstStyle/>
            <a:p/>
          </p:txBody>
        </p:sp>
        <p:sp>
          <p:nvSpPr>
            <p:cNvPr id="21" name="pl21"/>
            <p:cNvSpPr/>
            <p:nvPr/>
          </p:nvSpPr>
          <p:spPr>
            <a:xfrm>
              <a:off x="943464" y="3420947"/>
              <a:ext cx="3520101" cy="1507123"/>
            </a:xfrm>
            <a:custGeom>
              <a:avLst/>
              <a:pathLst>
                <a:path w="3520101" h="1507123">
                  <a:moveTo>
                    <a:pt x="0" y="0"/>
                  </a:moveTo>
                  <a:lnTo>
                    <a:pt x="140804" y="695595"/>
                  </a:lnTo>
                  <a:lnTo>
                    <a:pt x="281608" y="927460"/>
                  </a:lnTo>
                  <a:lnTo>
                    <a:pt x="422412" y="1159325"/>
                  </a:lnTo>
                  <a:lnTo>
                    <a:pt x="563216" y="1159325"/>
                  </a:lnTo>
                  <a:lnTo>
                    <a:pt x="704020" y="1043393"/>
                  </a:lnTo>
                  <a:lnTo>
                    <a:pt x="844824" y="1159325"/>
                  </a:lnTo>
                  <a:lnTo>
                    <a:pt x="985628" y="811528"/>
                  </a:lnTo>
                  <a:lnTo>
                    <a:pt x="1126432" y="1391191"/>
                  </a:lnTo>
                  <a:lnTo>
                    <a:pt x="1267236" y="927460"/>
                  </a:lnTo>
                  <a:lnTo>
                    <a:pt x="1408040" y="811528"/>
                  </a:lnTo>
                  <a:lnTo>
                    <a:pt x="1548844" y="927460"/>
                  </a:lnTo>
                  <a:lnTo>
                    <a:pt x="1689648" y="811528"/>
                  </a:lnTo>
                  <a:lnTo>
                    <a:pt x="1830452" y="695595"/>
                  </a:lnTo>
                  <a:lnTo>
                    <a:pt x="1971256" y="1391191"/>
                  </a:lnTo>
                  <a:lnTo>
                    <a:pt x="2112061" y="1507123"/>
                  </a:lnTo>
                  <a:lnTo>
                    <a:pt x="2252865" y="1275258"/>
                  </a:lnTo>
                  <a:lnTo>
                    <a:pt x="2393669" y="1275258"/>
                  </a:lnTo>
                  <a:lnTo>
                    <a:pt x="2534473" y="1391191"/>
                  </a:lnTo>
                  <a:lnTo>
                    <a:pt x="2675277" y="1159325"/>
                  </a:lnTo>
                  <a:lnTo>
                    <a:pt x="2816081" y="1159325"/>
                  </a:lnTo>
                  <a:lnTo>
                    <a:pt x="2956885" y="1159325"/>
                  </a:lnTo>
                  <a:lnTo>
                    <a:pt x="3097689" y="1159325"/>
                  </a:lnTo>
                  <a:lnTo>
                    <a:pt x="3238493" y="1043393"/>
                  </a:lnTo>
                  <a:lnTo>
                    <a:pt x="3379297" y="1043393"/>
                  </a:lnTo>
                  <a:lnTo>
                    <a:pt x="3520101" y="1043393"/>
                  </a:lnTo>
                </a:path>
              </a:pathLst>
            </a:custGeom>
            <a:ln w="43362" cap="flat">
              <a:solidFill>
                <a:srgbClr val="000000">
                  <a:alpha val="100000"/>
                </a:srgbClr>
              </a:solidFill>
              <a:prstDash val="solid"/>
              <a:round/>
            </a:ln>
          </p:spPr>
          <p:txBody>
            <a:bodyPr/>
            <a:lstStyle/>
            <a:p/>
          </p:txBody>
        </p:sp>
        <p:sp>
          <p:nvSpPr>
            <p:cNvPr id="22" name="pl22"/>
            <p:cNvSpPr/>
            <p:nvPr/>
          </p:nvSpPr>
          <p:spPr>
            <a:xfrm>
              <a:off x="943464" y="3420947"/>
              <a:ext cx="3520101" cy="1507123"/>
            </a:xfrm>
            <a:custGeom>
              <a:avLst/>
              <a:pathLst>
                <a:path w="3520101" h="1507123">
                  <a:moveTo>
                    <a:pt x="0" y="0"/>
                  </a:moveTo>
                  <a:lnTo>
                    <a:pt x="140804" y="695595"/>
                  </a:lnTo>
                  <a:lnTo>
                    <a:pt x="281608" y="927460"/>
                  </a:lnTo>
                  <a:lnTo>
                    <a:pt x="422412" y="1159325"/>
                  </a:lnTo>
                  <a:lnTo>
                    <a:pt x="563216" y="1159325"/>
                  </a:lnTo>
                  <a:lnTo>
                    <a:pt x="704020" y="1043393"/>
                  </a:lnTo>
                  <a:lnTo>
                    <a:pt x="844824" y="1159325"/>
                  </a:lnTo>
                  <a:lnTo>
                    <a:pt x="985628" y="811528"/>
                  </a:lnTo>
                  <a:lnTo>
                    <a:pt x="1126432" y="1391191"/>
                  </a:lnTo>
                  <a:lnTo>
                    <a:pt x="1267236" y="927460"/>
                  </a:lnTo>
                  <a:lnTo>
                    <a:pt x="1408040" y="811528"/>
                  </a:lnTo>
                  <a:lnTo>
                    <a:pt x="1548844" y="927460"/>
                  </a:lnTo>
                  <a:lnTo>
                    <a:pt x="1689648" y="811528"/>
                  </a:lnTo>
                  <a:lnTo>
                    <a:pt x="1830452" y="695595"/>
                  </a:lnTo>
                  <a:lnTo>
                    <a:pt x="1971256" y="1391191"/>
                  </a:lnTo>
                  <a:lnTo>
                    <a:pt x="2112061" y="1507123"/>
                  </a:lnTo>
                  <a:lnTo>
                    <a:pt x="2252865" y="1275258"/>
                  </a:lnTo>
                  <a:lnTo>
                    <a:pt x="2393669" y="1275258"/>
                  </a:lnTo>
                  <a:lnTo>
                    <a:pt x="2534473" y="1391191"/>
                  </a:lnTo>
                  <a:lnTo>
                    <a:pt x="2675277" y="1159325"/>
                  </a:lnTo>
                  <a:lnTo>
                    <a:pt x="2816081" y="1159325"/>
                  </a:lnTo>
                  <a:lnTo>
                    <a:pt x="2956885" y="1159325"/>
                  </a:lnTo>
                  <a:lnTo>
                    <a:pt x="3097689" y="1159325"/>
                  </a:lnTo>
                  <a:lnTo>
                    <a:pt x="3238493" y="1043393"/>
                  </a:lnTo>
                  <a:lnTo>
                    <a:pt x="3379297" y="1043393"/>
                  </a:lnTo>
                  <a:lnTo>
                    <a:pt x="3520101" y="1043393"/>
                  </a:lnTo>
                </a:path>
              </a:pathLst>
            </a:custGeom>
            <a:ln w="27101" cap="flat">
              <a:solidFill>
                <a:srgbClr val="0058AB">
                  <a:alpha val="100000"/>
                </a:srgbClr>
              </a:solidFill>
              <a:prstDash val="solid"/>
              <a:round/>
            </a:ln>
          </p:spPr>
          <p:txBody>
            <a:bodyPr/>
            <a:lstStyle/>
            <a:p/>
          </p:txBody>
        </p:sp>
        <p:sp>
          <p:nvSpPr>
            <p:cNvPr id="23" name="pl23"/>
            <p:cNvSpPr/>
            <p:nvPr/>
          </p:nvSpPr>
          <p:spPr>
            <a:xfrm>
              <a:off x="767459" y="50440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073149"/>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4116543"/>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388467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580273"/>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232475"/>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116543"/>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116543"/>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30065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303664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3" name="pg33"/>
            <p:cNvSpPr/>
            <p:nvPr/>
          </p:nvSpPr>
          <p:spPr>
            <a:xfrm>
              <a:off x="1588995"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4080083"/>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5" name="pg35"/>
            <p:cNvSpPr/>
            <p:nvPr/>
          </p:nvSpPr>
          <p:spPr>
            <a:xfrm>
              <a:off x="2293016" y="38181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3849404"/>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7" name="pg37"/>
            <p:cNvSpPr/>
            <p:nvPr/>
          </p:nvSpPr>
          <p:spPr>
            <a:xfrm>
              <a:off x="2997036" y="4513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454376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3560252" y="41659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419626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4264273"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4080083"/>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3" name="pg43"/>
            <p:cNvSpPr/>
            <p:nvPr/>
          </p:nvSpPr>
          <p:spPr>
            <a:xfrm>
              <a:off x="4405077"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080083"/>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5" name="tx45"/>
            <p:cNvSpPr/>
            <p:nvPr/>
          </p:nvSpPr>
          <p:spPr>
            <a:xfrm>
              <a:off x="4523855" y="442527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3079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7" name="tx47"/>
            <p:cNvSpPr/>
            <p:nvPr/>
          </p:nvSpPr>
          <p:spPr>
            <a:xfrm>
              <a:off x="641260" y="50013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8420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26827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4283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4283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7616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3861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09934" y="6120905"/>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Tanzania</a:t>
              </a:r>
            </a:p>
          </p:txBody>
        </p:sp>
        <p:sp>
          <p:nvSpPr>
            <p:cNvPr id="63" name="tx63"/>
            <p:cNvSpPr/>
            <p:nvPr/>
          </p:nvSpPr>
          <p:spPr>
            <a:xfrm>
              <a:off x="274326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505716"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4643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3050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1456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50440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8846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7253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3305015"/>
              <a:ext cx="3520101" cy="1854921"/>
            </a:xfrm>
            <a:custGeom>
              <a:avLst/>
              <a:pathLst>
                <a:path w="3520101" h="1854921">
                  <a:moveTo>
                    <a:pt x="0" y="0"/>
                  </a:moveTo>
                  <a:lnTo>
                    <a:pt x="140804" y="695595"/>
                  </a:lnTo>
                  <a:lnTo>
                    <a:pt x="281608" y="1043393"/>
                  </a:lnTo>
                  <a:lnTo>
                    <a:pt x="422412" y="1507123"/>
                  </a:lnTo>
                  <a:lnTo>
                    <a:pt x="563216" y="1159325"/>
                  </a:lnTo>
                  <a:lnTo>
                    <a:pt x="704020" y="1275258"/>
                  </a:lnTo>
                  <a:lnTo>
                    <a:pt x="844824" y="1623056"/>
                  </a:lnTo>
                  <a:lnTo>
                    <a:pt x="985628" y="1854921"/>
                  </a:lnTo>
                  <a:lnTo>
                    <a:pt x="1126432" y="1738988"/>
                  </a:lnTo>
                  <a:lnTo>
                    <a:pt x="1267236" y="1854921"/>
                  </a:lnTo>
                  <a:lnTo>
                    <a:pt x="1408040" y="1043393"/>
                  </a:lnTo>
                  <a:lnTo>
                    <a:pt x="1548844" y="1391191"/>
                  </a:lnTo>
                  <a:lnTo>
                    <a:pt x="1689648" y="1507123"/>
                  </a:lnTo>
                  <a:lnTo>
                    <a:pt x="1830452" y="1738988"/>
                  </a:lnTo>
                  <a:lnTo>
                    <a:pt x="1971256" y="1507123"/>
                  </a:lnTo>
                  <a:lnTo>
                    <a:pt x="2112061" y="1507123"/>
                  </a:lnTo>
                  <a:lnTo>
                    <a:pt x="2252865" y="231865"/>
                  </a:lnTo>
                  <a:lnTo>
                    <a:pt x="2393669" y="1391191"/>
                  </a:lnTo>
                  <a:lnTo>
                    <a:pt x="2534473" y="1391191"/>
                  </a:lnTo>
                  <a:lnTo>
                    <a:pt x="2675277" y="1043393"/>
                  </a:lnTo>
                  <a:lnTo>
                    <a:pt x="2816081" y="811528"/>
                  </a:lnTo>
                  <a:lnTo>
                    <a:pt x="2956885" y="463730"/>
                  </a:lnTo>
                  <a:lnTo>
                    <a:pt x="3097689" y="811528"/>
                  </a:lnTo>
                  <a:lnTo>
                    <a:pt x="3238493" y="1391191"/>
                  </a:lnTo>
                  <a:lnTo>
                    <a:pt x="3379297" y="1391191"/>
                  </a:lnTo>
                  <a:lnTo>
                    <a:pt x="3520101" y="1391191"/>
                  </a:lnTo>
                </a:path>
              </a:pathLst>
            </a:custGeom>
            <a:ln w="27101" cap="flat">
              <a:solidFill>
                <a:srgbClr val="0058AB">
                  <a:alpha val="80000"/>
                </a:srgbClr>
              </a:solidFill>
              <a:prstDash val="solid"/>
              <a:round/>
            </a:ln>
          </p:spPr>
          <p:txBody>
            <a:bodyPr/>
            <a:lstStyle/>
            <a:p/>
          </p:txBody>
        </p:sp>
        <p:sp>
          <p:nvSpPr>
            <p:cNvPr id="80" name="pl80"/>
            <p:cNvSpPr/>
            <p:nvPr/>
          </p:nvSpPr>
          <p:spPr>
            <a:xfrm>
              <a:off x="5308715" y="3420947"/>
              <a:ext cx="3520101" cy="1043393"/>
            </a:xfrm>
            <a:custGeom>
              <a:avLst/>
              <a:pathLst>
                <a:path w="3520101" h="1043393">
                  <a:moveTo>
                    <a:pt x="0" y="0"/>
                  </a:moveTo>
                  <a:lnTo>
                    <a:pt x="140804" y="115932"/>
                  </a:lnTo>
                  <a:lnTo>
                    <a:pt x="281608" y="115932"/>
                  </a:lnTo>
                  <a:lnTo>
                    <a:pt x="422412" y="231865"/>
                  </a:lnTo>
                  <a:lnTo>
                    <a:pt x="563216" y="347797"/>
                  </a:lnTo>
                  <a:lnTo>
                    <a:pt x="704020" y="347797"/>
                  </a:lnTo>
                  <a:lnTo>
                    <a:pt x="844824" y="463730"/>
                  </a:lnTo>
                  <a:lnTo>
                    <a:pt x="985628" y="579662"/>
                  </a:lnTo>
                  <a:lnTo>
                    <a:pt x="1126432" y="695595"/>
                  </a:lnTo>
                  <a:lnTo>
                    <a:pt x="1267236" y="811528"/>
                  </a:lnTo>
                  <a:lnTo>
                    <a:pt x="1408040" y="927460"/>
                  </a:lnTo>
                  <a:lnTo>
                    <a:pt x="1548844" y="927460"/>
                  </a:lnTo>
                  <a:lnTo>
                    <a:pt x="1689648" y="927460"/>
                  </a:lnTo>
                  <a:lnTo>
                    <a:pt x="1830452" y="927460"/>
                  </a:lnTo>
                  <a:lnTo>
                    <a:pt x="1971256" y="927460"/>
                  </a:lnTo>
                  <a:lnTo>
                    <a:pt x="2112061" y="1043393"/>
                  </a:lnTo>
                  <a:lnTo>
                    <a:pt x="2252865" y="927460"/>
                  </a:lnTo>
                  <a:lnTo>
                    <a:pt x="2393669" y="927460"/>
                  </a:lnTo>
                  <a:lnTo>
                    <a:pt x="2534473" y="1043393"/>
                  </a:lnTo>
                  <a:lnTo>
                    <a:pt x="2675277" y="1043393"/>
                  </a:lnTo>
                  <a:lnTo>
                    <a:pt x="2816081" y="1043393"/>
                  </a:lnTo>
                  <a:lnTo>
                    <a:pt x="2956885" y="927460"/>
                  </a:lnTo>
                  <a:lnTo>
                    <a:pt x="3097689" y="811528"/>
                  </a:lnTo>
                  <a:lnTo>
                    <a:pt x="3238493" y="811528"/>
                  </a:lnTo>
                  <a:lnTo>
                    <a:pt x="3379297" y="927460"/>
                  </a:lnTo>
                  <a:lnTo>
                    <a:pt x="3520101" y="927460"/>
                  </a:lnTo>
                </a:path>
              </a:pathLst>
            </a:custGeom>
            <a:ln w="27101" cap="flat">
              <a:solidFill>
                <a:srgbClr val="1CABE2">
                  <a:alpha val="80000"/>
                </a:srgbClr>
              </a:solidFill>
              <a:prstDash val="solid"/>
              <a:round/>
            </a:ln>
          </p:spPr>
          <p:txBody>
            <a:bodyPr/>
            <a:lstStyle/>
            <a:p/>
          </p:txBody>
        </p:sp>
        <p:sp>
          <p:nvSpPr>
            <p:cNvPr id="81" name="pl81"/>
            <p:cNvSpPr/>
            <p:nvPr/>
          </p:nvSpPr>
          <p:spPr>
            <a:xfrm>
              <a:off x="5308715" y="2609419"/>
              <a:ext cx="3520101" cy="1507123"/>
            </a:xfrm>
            <a:custGeom>
              <a:avLst/>
              <a:pathLst>
                <a:path w="3520101" h="1507123">
                  <a:moveTo>
                    <a:pt x="0" y="0"/>
                  </a:moveTo>
                  <a:lnTo>
                    <a:pt x="140804" y="231865"/>
                  </a:lnTo>
                  <a:lnTo>
                    <a:pt x="281608" y="347797"/>
                  </a:lnTo>
                  <a:lnTo>
                    <a:pt x="422412" y="231865"/>
                  </a:lnTo>
                  <a:lnTo>
                    <a:pt x="563216" y="347797"/>
                  </a:lnTo>
                  <a:lnTo>
                    <a:pt x="704020" y="231865"/>
                  </a:lnTo>
                  <a:lnTo>
                    <a:pt x="844824" y="463730"/>
                  </a:lnTo>
                  <a:lnTo>
                    <a:pt x="985628" y="695595"/>
                  </a:lnTo>
                  <a:lnTo>
                    <a:pt x="1126432" y="927460"/>
                  </a:lnTo>
                  <a:lnTo>
                    <a:pt x="1267236" y="1159325"/>
                  </a:lnTo>
                  <a:lnTo>
                    <a:pt x="1408040" y="1275258"/>
                  </a:lnTo>
                  <a:lnTo>
                    <a:pt x="1548844" y="1275258"/>
                  </a:lnTo>
                  <a:lnTo>
                    <a:pt x="1689648" y="1507123"/>
                  </a:lnTo>
                  <a:lnTo>
                    <a:pt x="1830452" y="1507123"/>
                  </a:lnTo>
                  <a:lnTo>
                    <a:pt x="1971256" y="1159325"/>
                  </a:lnTo>
                  <a:lnTo>
                    <a:pt x="2112061" y="1159325"/>
                  </a:lnTo>
                  <a:lnTo>
                    <a:pt x="2252865" y="1043393"/>
                  </a:lnTo>
                  <a:lnTo>
                    <a:pt x="2393669" y="1159325"/>
                  </a:lnTo>
                  <a:lnTo>
                    <a:pt x="2534473" y="1275258"/>
                  </a:lnTo>
                  <a:lnTo>
                    <a:pt x="2675277" y="1391191"/>
                  </a:lnTo>
                  <a:lnTo>
                    <a:pt x="2816081" y="1391191"/>
                  </a:lnTo>
                  <a:lnTo>
                    <a:pt x="2956885" y="1159325"/>
                  </a:lnTo>
                  <a:lnTo>
                    <a:pt x="3097689" y="1159325"/>
                  </a:lnTo>
                  <a:lnTo>
                    <a:pt x="3238493" y="1159325"/>
                  </a:lnTo>
                  <a:lnTo>
                    <a:pt x="3379297" y="1275258"/>
                  </a:lnTo>
                  <a:lnTo>
                    <a:pt x="3520101" y="1391191"/>
                  </a:lnTo>
                </a:path>
              </a:pathLst>
            </a:custGeom>
            <a:ln w="27101" cap="flat">
              <a:solidFill>
                <a:srgbClr val="00833D">
                  <a:alpha val="80000"/>
                </a:srgbClr>
              </a:solidFill>
              <a:prstDash val="solid"/>
              <a:round/>
            </a:ln>
          </p:spPr>
          <p:txBody>
            <a:bodyPr/>
            <a:lstStyle/>
            <a:p/>
          </p:txBody>
        </p:sp>
        <p:sp>
          <p:nvSpPr>
            <p:cNvPr id="82" name="pl82"/>
            <p:cNvSpPr/>
            <p:nvPr/>
          </p:nvSpPr>
          <p:spPr>
            <a:xfrm>
              <a:off x="5308715" y="3305015"/>
              <a:ext cx="3520101" cy="1854921"/>
            </a:xfrm>
            <a:custGeom>
              <a:avLst/>
              <a:pathLst>
                <a:path w="3520101" h="1854921">
                  <a:moveTo>
                    <a:pt x="0" y="0"/>
                  </a:moveTo>
                  <a:lnTo>
                    <a:pt x="140804" y="695595"/>
                  </a:lnTo>
                  <a:lnTo>
                    <a:pt x="281608" y="1043393"/>
                  </a:lnTo>
                  <a:lnTo>
                    <a:pt x="422412" y="1507123"/>
                  </a:lnTo>
                  <a:lnTo>
                    <a:pt x="563216" y="1159325"/>
                  </a:lnTo>
                  <a:lnTo>
                    <a:pt x="704020" y="1275258"/>
                  </a:lnTo>
                  <a:lnTo>
                    <a:pt x="844824" y="1623056"/>
                  </a:lnTo>
                  <a:lnTo>
                    <a:pt x="985628" y="1854921"/>
                  </a:lnTo>
                  <a:lnTo>
                    <a:pt x="1126432" y="1738988"/>
                  </a:lnTo>
                  <a:lnTo>
                    <a:pt x="1267236" y="1854921"/>
                  </a:lnTo>
                  <a:lnTo>
                    <a:pt x="1408040" y="1043393"/>
                  </a:lnTo>
                  <a:lnTo>
                    <a:pt x="1548844" y="1391191"/>
                  </a:lnTo>
                  <a:lnTo>
                    <a:pt x="1689648" y="1507123"/>
                  </a:lnTo>
                  <a:lnTo>
                    <a:pt x="1830452" y="1738988"/>
                  </a:lnTo>
                  <a:lnTo>
                    <a:pt x="1971256" y="1507123"/>
                  </a:lnTo>
                  <a:lnTo>
                    <a:pt x="2112061" y="1507123"/>
                  </a:lnTo>
                  <a:lnTo>
                    <a:pt x="2252865" y="231865"/>
                  </a:lnTo>
                  <a:lnTo>
                    <a:pt x="2393669" y="1391191"/>
                  </a:lnTo>
                  <a:lnTo>
                    <a:pt x="2534473" y="1391191"/>
                  </a:lnTo>
                  <a:lnTo>
                    <a:pt x="2675277" y="1043393"/>
                  </a:lnTo>
                  <a:lnTo>
                    <a:pt x="2816081" y="811528"/>
                  </a:lnTo>
                  <a:lnTo>
                    <a:pt x="2956885" y="463730"/>
                  </a:lnTo>
                  <a:lnTo>
                    <a:pt x="3097689" y="811528"/>
                  </a:lnTo>
                  <a:lnTo>
                    <a:pt x="3238493" y="1391191"/>
                  </a:lnTo>
                  <a:lnTo>
                    <a:pt x="3379297" y="1391191"/>
                  </a:lnTo>
                  <a:lnTo>
                    <a:pt x="3520101" y="1391191"/>
                  </a:lnTo>
                </a:path>
              </a:pathLst>
            </a:custGeom>
            <a:ln w="43362" cap="flat">
              <a:solidFill>
                <a:srgbClr val="000000">
                  <a:alpha val="100000"/>
                </a:srgbClr>
              </a:solidFill>
              <a:prstDash val="solid"/>
              <a:round/>
            </a:ln>
          </p:spPr>
          <p:txBody>
            <a:bodyPr/>
            <a:lstStyle/>
            <a:p/>
          </p:txBody>
        </p:sp>
        <p:sp>
          <p:nvSpPr>
            <p:cNvPr id="83" name="pl83"/>
            <p:cNvSpPr/>
            <p:nvPr/>
          </p:nvSpPr>
          <p:spPr>
            <a:xfrm>
              <a:off x="5308715" y="3305015"/>
              <a:ext cx="3520101" cy="1854921"/>
            </a:xfrm>
            <a:custGeom>
              <a:avLst/>
              <a:pathLst>
                <a:path w="3520101" h="1854921">
                  <a:moveTo>
                    <a:pt x="0" y="0"/>
                  </a:moveTo>
                  <a:lnTo>
                    <a:pt x="140804" y="695595"/>
                  </a:lnTo>
                  <a:lnTo>
                    <a:pt x="281608" y="1043393"/>
                  </a:lnTo>
                  <a:lnTo>
                    <a:pt x="422412" y="1507123"/>
                  </a:lnTo>
                  <a:lnTo>
                    <a:pt x="563216" y="1159325"/>
                  </a:lnTo>
                  <a:lnTo>
                    <a:pt x="704020" y="1275258"/>
                  </a:lnTo>
                  <a:lnTo>
                    <a:pt x="844824" y="1623056"/>
                  </a:lnTo>
                  <a:lnTo>
                    <a:pt x="985628" y="1854921"/>
                  </a:lnTo>
                  <a:lnTo>
                    <a:pt x="1126432" y="1738988"/>
                  </a:lnTo>
                  <a:lnTo>
                    <a:pt x="1267236" y="1854921"/>
                  </a:lnTo>
                  <a:lnTo>
                    <a:pt x="1408040" y="1043393"/>
                  </a:lnTo>
                  <a:lnTo>
                    <a:pt x="1548844" y="1391191"/>
                  </a:lnTo>
                  <a:lnTo>
                    <a:pt x="1689648" y="1507123"/>
                  </a:lnTo>
                  <a:lnTo>
                    <a:pt x="1830452" y="1738988"/>
                  </a:lnTo>
                  <a:lnTo>
                    <a:pt x="1971256" y="1507123"/>
                  </a:lnTo>
                  <a:lnTo>
                    <a:pt x="2112061" y="1507123"/>
                  </a:lnTo>
                  <a:lnTo>
                    <a:pt x="2252865" y="231865"/>
                  </a:lnTo>
                  <a:lnTo>
                    <a:pt x="2393669" y="1391191"/>
                  </a:lnTo>
                  <a:lnTo>
                    <a:pt x="2534473" y="1391191"/>
                  </a:lnTo>
                  <a:lnTo>
                    <a:pt x="2675277" y="1043393"/>
                  </a:lnTo>
                  <a:lnTo>
                    <a:pt x="2816081" y="811528"/>
                  </a:lnTo>
                  <a:lnTo>
                    <a:pt x="2956885" y="463730"/>
                  </a:lnTo>
                  <a:lnTo>
                    <a:pt x="3097689" y="811528"/>
                  </a:lnTo>
                  <a:lnTo>
                    <a:pt x="3238493" y="1391191"/>
                  </a:lnTo>
                  <a:lnTo>
                    <a:pt x="3379297" y="1391191"/>
                  </a:lnTo>
                  <a:lnTo>
                    <a:pt x="3520101" y="1391191"/>
                  </a:lnTo>
                </a:path>
              </a:pathLst>
            </a:custGeom>
            <a:ln w="27101" cap="flat">
              <a:solidFill>
                <a:srgbClr val="0058AB">
                  <a:alpha val="100000"/>
                </a:srgbClr>
              </a:solidFill>
              <a:prstDash val="solid"/>
              <a:round/>
            </a:ln>
          </p:spPr>
          <p:txBody>
            <a:bodyPr/>
            <a:lstStyle/>
            <a:p/>
          </p:txBody>
        </p:sp>
        <p:sp>
          <p:nvSpPr>
            <p:cNvPr id="84" name="pl84"/>
            <p:cNvSpPr/>
            <p:nvPr/>
          </p:nvSpPr>
          <p:spPr>
            <a:xfrm>
              <a:off x="5132709" y="50440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2957217"/>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4232475"/>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4000610"/>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4464341"/>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000610"/>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434840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34840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289065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291947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94" name="pg94"/>
            <p:cNvSpPr/>
            <p:nvPr/>
          </p:nvSpPr>
          <p:spPr>
            <a:xfrm>
              <a:off x="5954246" y="41659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419626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6" name="pg96"/>
            <p:cNvSpPr/>
            <p:nvPr/>
          </p:nvSpPr>
          <p:spPr>
            <a:xfrm>
              <a:off x="6658267" y="39340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396286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98" name="pg98"/>
            <p:cNvSpPr/>
            <p:nvPr/>
          </p:nvSpPr>
          <p:spPr>
            <a:xfrm>
              <a:off x="7362287"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442783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0" name="pg100"/>
            <p:cNvSpPr/>
            <p:nvPr/>
          </p:nvSpPr>
          <p:spPr>
            <a:xfrm>
              <a:off x="7925503" y="39340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396286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2" name="pg102"/>
            <p:cNvSpPr/>
            <p:nvPr/>
          </p:nvSpPr>
          <p:spPr>
            <a:xfrm>
              <a:off x="8629524" y="4281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9877" y="431061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8770328" y="4281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431061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tx106"/>
            <p:cNvSpPr/>
            <p:nvPr/>
          </p:nvSpPr>
          <p:spPr>
            <a:xfrm>
              <a:off x="8889106" y="43079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39601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08" name="tx108"/>
            <p:cNvSpPr/>
            <p:nvPr/>
          </p:nvSpPr>
          <p:spPr>
            <a:xfrm>
              <a:off x="5006511" y="50013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8420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26827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0808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0808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4141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60386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175185" y="6120905"/>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Tanzania</a:t>
              </a:r>
            </a:p>
          </p:txBody>
        </p:sp>
        <p:sp>
          <p:nvSpPr>
            <p:cNvPr id="124" name="tx124"/>
            <p:cNvSpPr/>
            <p:nvPr/>
          </p:nvSpPr>
          <p:spPr>
            <a:xfrm>
              <a:off x="710851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70967"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5% of children who received DTP1 did not receive DTP3 (left), and 3% of children who received DTP1 did not receive MCV1 (right).
The medium DTP drop-out rate implies moderate ability to provide a complete series of vaccines early in life. The low DTP-MCV drop-out rate implies good retention in immunization programmes and ability to provide a full course of vaccines in infancy (up to one year).
In 2025, Tanzania DTP drop-out was the same as the global rate, while DTP-MCV drop-out was lower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(5%) and DTP1-MCV1 drop-out was low (3%) in Tanzania, indicating moderate ability to deliver the primary series early on, but good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44242"/>
            </a:xfrm>
            <a:custGeom>
              <a:avLst/>
              <a:pathLst>
                <a:path w="2135265" h="144242">
                  <a:moveTo>
                    <a:pt x="0" y="110302"/>
                  </a:moveTo>
                  <a:lnTo>
                    <a:pt x="85410" y="67878"/>
                  </a:lnTo>
                  <a:lnTo>
                    <a:pt x="170821" y="93333"/>
                  </a:lnTo>
                  <a:lnTo>
                    <a:pt x="256231" y="67878"/>
                  </a:lnTo>
                  <a:lnTo>
                    <a:pt x="341642" y="67878"/>
                  </a:lnTo>
                  <a:lnTo>
                    <a:pt x="427053" y="67878"/>
                  </a:lnTo>
                  <a:lnTo>
                    <a:pt x="512463" y="76363"/>
                  </a:lnTo>
                  <a:lnTo>
                    <a:pt x="597874" y="84848"/>
                  </a:lnTo>
                  <a:lnTo>
                    <a:pt x="683284" y="84848"/>
                  </a:lnTo>
                  <a:lnTo>
                    <a:pt x="768695" y="50909"/>
                  </a:lnTo>
                  <a:lnTo>
                    <a:pt x="854106" y="0"/>
                  </a:lnTo>
                  <a:lnTo>
                    <a:pt x="939516" y="0"/>
                  </a:lnTo>
                  <a:lnTo>
                    <a:pt x="1024927" y="0"/>
                  </a:lnTo>
                  <a:lnTo>
                    <a:pt x="1110337" y="0"/>
                  </a:lnTo>
                  <a:lnTo>
                    <a:pt x="1195748" y="0"/>
                  </a:lnTo>
                  <a:lnTo>
                    <a:pt x="1281159" y="16969"/>
                  </a:lnTo>
                  <a:lnTo>
                    <a:pt x="1366569" y="33939"/>
                  </a:lnTo>
                  <a:lnTo>
                    <a:pt x="1451980" y="50909"/>
                  </a:lnTo>
                  <a:lnTo>
                    <a:pt x="1537390" y="67878"/>
                  </a:lnTo>
                  <a:lnTo>
                    <a:pt x="1622801" y="59393"/>
                  </a:lnTo>
                  <a:lnTo>
                    <a:pt x="1708212" y="67878"/>
                  </a:lnTo>
                  <a:lnTo>
                    <a:pt x="1793622" y="144242"/>
                  </a:lnTo>
                  <a:lnTo>
                    <a:pt x="1879033" y="76363"/>
                  </a:lnTo>
                  <a:lnTo>
                    <a:pt x="1964443" y="84848"/>
                  </a:lnTo>
                  <a:lnTo>
                    <a:pt x="2049854" y="84848"/>
                  </a:lnTo>
                  <a:lnTo>
                    <a:pt x="2135265" y="84848"/>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1" name="tx51"/>
            <p:cNvSpPr/>
            <p:nvPr/>
          </p:nvSpPr>
          <p:spPr>
            <a:xfrm>
              <a:off x="3223926"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2" name="tx52"/>
            <p:cNvSpPr/>
            <p:nvPr/>
          </p:nvSpPr>
          <p:spPr>
            <a:xfrm>
              <a:off x="2624645"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3" name="tx53"/>
            <p:cNvSpPr/>
            <p:nvPr/>
          </p:nvSpPr>
          <p:spPr>
            <a:xfrm>
              <a:off x="3051698"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93495" y="3326763"/>
              <a:ext cx="597874" cy="296969"/>
            </a:xfrm>
            <a:custGeom>
              <a:avLst/>
              <a:pathLst>
                <a:path w="597874" h="296969">
                  <a:moveTo>
                    <a:pt x="0" y="296969"/>
                  </a:moveTo>
                  <a:lnTo>
                    <a:pt x="85410" y="0"/>
                  </a:lnTo>
                  <a:lnTo>
                    <a:pt x="170821" y="0"/>
                  </a:lnTo>
                  <a:lnTo>
                    <a:pt x="256231" y="42424"/>
                  </a:lnTo>
                  <a:lnTo>
                    <a:pt x="341642" y="33939"/>
                  </a:lnTo>
                  <a:lnTo>
                    <a:pt x="427053" y="67878"/>
                  </a:lnTo>
                  <a:lnTo>
                    <a:pt x="512463" y="67878"/>
                  </a:lnTo>
                  <a:lnTo>
                    <a:pt x="597874" y="67878"/>
                  </a:lnTo>
                </a:path>
              </a:pathLst>
            </a:custGeom>
            <a:ln w="27101" cap="flat">
              <a:solidFill>
                <a:srgbClr val="1CABE2">
                  <a:alpha val="100000"/>
                </a:srgbClr>
              </a:solidFill>
              <a:prstDash val="solid"/>
              <a:round/>
            </a:ln>
          </p:spPr>
          <p:txBody>
            <a:bodyPr/>
            <a:lstStyle/>
            <a:p/>
          </p:txBody>
        </p:sp>
        <p:sp>
          <p:nvSpPr>
            <p:cNvPr id="74" name="pt74"/>
            <p:cNvSpPr/>
            <p:nvPr/>
          </p:nvSpPr>
          <p:spPr>
            <a:xfrm>
              <a:off x="2575444"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660855"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74626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83167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917087"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0249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8790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441565" y="353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83" name="tx83"/>
            <p:cNvSpPr/>
            <p:nvPr/>
          </p:nvSpPr>
          <p:spPr>
            <a:xfrm>
              <a:off x="3223926" y="33023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84" name="tx84"/>
            <p:cNvSpPr/>
            <p:nvPr/>
          </p:nvSpPr>
          <p:spPr>
            <a:xfrm>
              <a:off x="2624645"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85" name="tx85"/>
            <p:cNvSpPr/>
            <p:nvPr/>
          </p:nvSpPr>
          <p:spPr>
            <a:xfrm>
              <a:off x="3051698"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86" name="pl86"/>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166442" y="4586970"/>
              <a:ext cx="1024927" cy="195151"/>
            </a:xfrm>
            <a:custGeom>
              <a:avLst/>
              <a:pathLst>
                <a:path w="1024927" h="195151">
                  <a:moveTo>
                    <a:pt x="0" y="101818"/>
                  </a:moveTo>
                  <a:lnTo>
                    <a:pt x="85410" y="0"/>
                  </a:lnTo>
                  <a:lnTo>
                    <a:pt x="170821" y="16969"/>
                  </a:lnTo>
                  <a:lnTo>
                    <a:pt x="256231" y="67878"/>
                  </a:lnTo>
                  <a:lnTo>
                    <a:pt x="341642" y="84848"/>
                  </a:lnTo>
                  <a:lnTo>
                    <a:pt x="427053" y="101818"/>
                  </a:lnTo>
                  <a:lnTo>
                    <a:pt x="512463" y="76363"/>
                  </a:lnTo>
                  <a:lnTo>
                    <a:pt x="597874" y="67878"/>
                  </a:lnTo>
                  <a:lnTo>
                    <a:pt x="683284" y="101818"/>
                  </a:lnTo>
                  <a:lnTo>
                    <a:pt x="768695" y="195151"/>
                  </a:lnTo>
                  <a:lnTo>
                    <a:pt x="854106" y="135757"/>
                  </a:lnTo>
                  <a:lnTo>
                    <a:pt x="939516" y="135757"/>
                  </a:lnTo>
                  <a:lnTo>
                    <a:pt x="1024927" y="135757"/>
                  </a:lnTo>
                </a:path>
              </a:pathLst>
            </a:custGeom>
            <a:ln w="27101" cap="flat">
              <a:solidFill>
                <a:srgbClr val="1CABE2">
                  <a:alpha val="100000"/>
                </a:srgbClr>
              </a:solidFill>
              <a:prstDash val="solid"/>
              <a:round/>
            </a:ln>
          </p:spPr>
          <p:txBody>
            <a:bodyPr/>
            <a:lstStyle/>
            <a:p/>
          </p:txBody>
        </p:sp>
        <p:sp>
          <p:nvSpPr>
            <p:cNvPr id="106" name="pt106"/>
            <p:cNvSpPr/>
            <p:nvPr/>
          </p:nvSpPr>
          <p:spPr>
            <a:xfrm>
              <a:off x="2148391"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2233802"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2319213"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04623"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90034"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575444"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660855"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746266"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831676"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917087" y="47640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3002498"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087908"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173319" y="47046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tx119"/>
            <p:cNvSpPr/>
            <p:nvPr/>
          </p:nvSpPr>
          <p:spPr>
            <a:xfrm>
              <a:off x="2014512" y="4596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0" name="tx120"/>
            <p:cNvSpPr/>
            <p:nvPr/>
          </p:nvSpPr>
          <p:spPr>
            <a:xfrm>
              <a:off x="3223926" y="4630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1" name="tx121"/>
            <p:cNvSpPr/>
            <p:nvPr/>
          </p:nvSpPr>
          <p:spPr>
            <a:xfrm>
              <a:off x="2624645" y="45221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2" name="tx122"/>
            <p:cNvSpPr/>
            <p:nvPr/>
          </p:nvSpPr>
          <p:spPr>
            <a:xfrm>
              <a:off x="3051698" y="45815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3" name="pl12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947768"/>
              <a:ext cx="2135265" cy="101818"/>
            </a:xfrm>
            <a:custGeom>
              <a:avLst/>
              <a:pathLst>
                <a:path w="2135265" h="101818">
                  <a:moveTo>
                    <a:pt x="0" y="59393"/>
                  </a:moveTo>
                  <a:lnTo>
                    <a:pt x="85410" y="33939"/>
                  </a:lnTo>
                  <a:lnTo>
                    <a:pt x="170821" y="33939"/>
                  </a:lnTo>
                  <a:lnTo>
                    <a:pt x="256231" y="0"/>
                  </a:lnTo>
                  <a:lnTo>
                    <a:pt x="341642" y="0"/>
                  </a:lnTo>
                  <a:lnTo>
                    <a:pt x="427053" y="33939"/>
                  </a:lnTo>
                  <a:lnTo>
                    <a:pt x="512463" y="42424"/>
                  </a:lnTo>
                  <a:lnTo>
                    <a:pt x="597874" y="84848"/>
                  </a:lnTo>
                  <a:lnTo>
                    <a:pt x="683284" y="93333"/>
                  </a:lnTo>
                  <a:lnTo>
                    <a:pt x="768695" y="76363"/>
                  </a:lnTo>
                  <a:lnTo>
                    <a:pt x="854106" y="8484"/>
                  </a:lnTo>
                  <a:lnTo>
                    <a:pt x="939516" y="25454"/>
                  </a:lnTo>
                  <a:lnTo>
                    <a:pt x="1024927" y="0"/>
                  </a:lnTo>
                  <a:lnTo>
                    <a:pt x="1110337" y="0"/>
                  </a:lnTo>
                  <a:lnTo>
                    <a:pt x="1195748" y="0"/>
                  </a:lnTo>
                  <a:lnTo>
                    <a:pt x="1281159" y="16969"/>
                  </a:lnTo>
                  <a:lnTo>
                    <a:pt x="1366569" y="33939"/>
                  </a:lnTo>
                  <a:lnTo>
                    <a:pt x="1451980" y="50909"/>
                  </a:lnTo>
                  <a:lnTo>
                    <a:pt x="1537390" y="67878"/>
                  </a:lnTo>
                  <a:lnTo>
                    <a:pt x="1622801" y="33939"/>
                  </a:lnTo>
                  <a:lnTo>
                    <a:pt x="1708212" y="33939"/>
                  </a:lnTo>
                  <a:lnTo>
                    <a:pt x="1793622" y="76363"/>
                  </a:lnTo>
                  <a:lnTo>
                    <a:pt x="1879033" y="67878"/>
                  </a:lnTo>
                  <a:lnTo>
                    <a:pt x="1964443" y="101818"/>
                  </a:lnTo>
                  <a:lnTo>
                    <a:pt x="2049854" y="101818"/>
                  </a:lnTo>
                  <a:lnTo>
                    <a:pt x="2135265" y="101818"/>
                  </a:lnTo>
                </a:path>
              </a:pathLst>
            </a:custGeom>
            <a:ln w="27101" cap="flat">
              <a:solidFill>
                <a:srgbClr val="1CABE2">
                  <a:alpha val="100000"/>
                </a:srgbClr>
              </a:solidFill>
              <a:prstDash val="solid"/>
              <a:round/>
            </a:ln>
          </p:spPr>
          <p:txBody>
            <a:bodyPr/>
            <a:lstStyle/>
            <a:p/>
          </p:txBody>
        </p:sp>
        <p:sp>
          <p:nvSpPr>
            <p:cNvPr id="143" name="pt143"/>
            <p:cNvSpPr/>
            <p:nvPr/>
          </p:nvSpPr>
          <p:spPr>
            <a:xfrm>
              <a:off x="383224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391765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0306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25929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34470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430115"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4515526"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2" name="pt152"/>
            <p:cNvSpPr/>
            <p:nvPr/>
          </p:nvSpPr>
          <p:spPr>
            <a:xfrm>
              <a:off x="4600936"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3" name="pt153"/>
            <p:cNvSpPr/>
            <p:nvPr/>
          </p:nvSpPr>
          <p:spPr>
            <a:xfrm>
              <a:off x="4686347"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4" name="pt154"/>
            <p:cNvSpPr/>
            <p:nvPr/>
          </p:nvSpPr>
          <p:spPr>
            <a:xfrm>
              <a:off x="4771758"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1340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9881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28422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36963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45504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54045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62586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1127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9668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88209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96750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tx169"/>
            <p:cNvSpPr/>
            <p:nvPr/>
          </p:nvSpPr>
          <p:spPr>
            <a:xfrm>
              <a:off x="3698362"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0" name="tx170"/>
            <p:cNvSpPr/>
            <p:nvPr/>
          </p:nvSpPr>
          <p:spPr>
            <a:xfrm>
              <a:off x="6018113"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1" name="tx171"/>
            <p:cNvSpPr/>
            <p:nvPr/>
          </p:nvSpPr>
          <p:spPr>
            <a:xfrm>
              <a:off x="5418832"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2" name="tx172"/>
            <p:cNvSpPr/>
            <p:nvPr/>
          </p:nvSpPr>
          <p:spPr>
            <a:xfrm>
              <a:off x="5845885"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3" name="pl17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258884"/>
              <a:ext cx="2135265" cy="178181"/>
            </a:xfrm>
            <a:custGeom>
              <a:avLst/>
              <a:pathLst>
                <a:path w="2135265" h="178181">
                  <a:moveTo>
                    <a:pt x="0" y="178181"/>
                  </a:moveTo>
                  <a:lnTo>
                    <a:pt x="85410" y="110302"/>
                  </a:lnTo>
                  <a:lnTo>
                    <a:pt x="170821" y="84848"/>
                  </a:lnTo>
                  <a:lnTo>
                    <a:pt x="256231" y="16969"/>
                  </a:lnTo>
                  <a:lnTo>
                    <a:pt x="341642" y="42424"/>
                  </a:lnTo>
                  <a:lnTo>
                    <a:pt x="427053" y="67878"/>
                  </a:lnTo>
                  <a:lnTo>
                    <a:pt x="512463" y="50909"/>
                  </a:lnTo>
                  <a:lnTo>
                    <a:pt x="597874" y="76363"/>
                  </a:lnTo>
                  <a:lnTo>
                    <a:pt x="683284" y="93333"/>
                  </a:lnTo>
                  <a:lnTo>
                    <a:pt x="768695" y="67878"/>
                  </a:lnTo>
                  <a:lnTo>
                    <a:pt x="854106" y="59393"/>
                  </a:lnTo>
                  <a:lnTo>
                    <a:pt x="939516" y="50909"/>
                  </a:lnTo>
                  <a:lnTo>
                    <a:pt x="1024927" y="16969"/>
                  </a:lnTo>
                  <a:lnTo>
                    <a:pt x="1110337" y="0"/>
                  </a:lnTo>
                  <a:lnTo>
                    <a:pt x="1195748" y="16969"/>
                  </a:lnTo>
                  <a:lnTo>
                    <a:pt x="1281159" y="33939"/>
                  </a:lnTo>
                  <a:lnTo>
                    <a:pt x="1366569" y="135757"/>
                  </a:lnTo>
                  <a:lnTo>
                    <a:pt x="1451980" y="76363"/>
                  </a:lnTo>
                  <a:lnTo>
                    <a:pt x="1537390" y="93333"/>
                  </a:lnTo>
                  <a:lnTo>
                    <a:pt x="1622801" y="84848"/>
                  </a:lnTo>
                  <a:lnTo>
                    <a:pt x="1708212" y="101818"/>
                  </a:lnTo>
                  <a:lnTo>
                    <a:pt x="1793622" y="161211"/>
                  </a:lnTo>
                  <a:lnTo>
                    <a:pt x="1879033" y="127272"/>
                  </a:lnTo>
                  <a:lnTo>
                    <a:pt x="1964443" y="127272"/>
                  </a:lnTo>
                  <a:lnTo>
                    <a:pt x="2049854" y="127272"/>
                  </a:lnTo>
                  <a:lnTo>
                    <a:pt x="2135265" y="127272"/>
                  </a:lnTo>
                </a:path>
              </a:pathLst>
            </a:custGeom>
            <a:ln w="27101" cap="flat">
              <a:solidFill>
                <a:srgbClr val="1CABE2">
                  <a:alpha val="100000"/>
                </a:srgbClr>
              </a:solidFill>
              <a:prstDash val="solid"/>
              <a:round/>
            </a:ln>
          </p:spPr>
          <p:txBody>
            <a:bodyPr/>
            <a:lstStyle/>
            <a:p/>
          </p:txBody>
        </p:sp>
        <p:sp>
          <p:nvSpPr>
            <p:cNvPr id="193" name="pt193"/>
            <p:cNvSpPr/>
            <p:nvPr/>
          </p:nvSpPr>
          <p:spPr>
            <a:xfrm>
              <a:off x="3832241"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391765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03062"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8847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17388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25929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34470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430115"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1" name="pt201"/>
            <p:cNvSpPr/>
            <p:nvPr/>
          </p:nvSpPr>
          <p:spPr>
            <a:xfrm>
              <a:off x="4515526"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0093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8634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77175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85716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94257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02798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13400"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98811" y="3376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0" name="pt210"/>
            <p:cNvSpPr/>
            <p:nvPr/>
          </p:nvSpPr>
          <p:spPr>
            <a:xfrm>
              <a:off x="528422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36963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455042" y="33256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5540453" y="334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625864"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5711274"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96685"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882095"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967506" y="33681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tx219"/>
            <p:cNvSpPr/>
            <p:nvPr/>
          </p:nvSpPr>
          <p:spPr>
            <a:xfrm>
              <a:off x="3698362" y="33447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20" name="tx220"/>
            <p:cNvSpPr/>
            <p:nvPr/>
          </p:nvSpPr>
          <p:spPr>
            <a:xfrm>
              <a:off x="6018113"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21" name="tx221"/>
            <p:cNvSpPr/>
            <p:nvPr/>
          </p:nvSpPr>
          <p:spPr>
            <a:xfrm>
              <a:off x="5418832" y="3202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22" name="tx222"/>
            <p:cNvSpPr/>
            <p:nvPr/>
          </p:nvSpPr>
          <p:spPr>
            <a:xfrm>
              <a:off x="5845885" y="324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23" name="pl223"/>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6644479" y="1964737"/>
              <a:ext cx="2135265" cy="152727"/>
            </a:xfrm>
            <a:custGeom>
              <a:avLst/>
              <a:pathLst>
                <a:path w="2135265" h="152727">
                  <a:moveTo>
                    <a:pt x="0" y="152727"/>
                  </a:moveTo>
                  <a:lnTo>
                    <a:pt x="85410" y="84848"/>
                  </a:lnTo>
                  <a:lnTo>
                    <a:pt x="170821" y="67878"/>
                  </a:lnTo>
                  <a:lnTo>
                    <a:pt x="256231" y="16969"/>
                  </a:lnTo>
                  <a:lnTo>
                    <a:pt x="341642" y="16969"/>
                  </a:lnTo>
                  <a:lnTo>
                    <a:pt x="427053" y="59393"/>
                  </a:lnTo>
                  <a:lnTo>
                    <a:pt x="512463" y="59393"/>
                  </a:lnTo>
                  <a:lnTo>
                    <a:pt x="597874" y="118787"/>
                  </a:lnTo>
                  <a:lnTo>
                    <a:pt x="683284" y="93333"/>
                  </a:lnTo>
                  <a:lnTo>
                    <a:pt x="768695" y="101818"/>
                  </a:lnTo>
                  <a:lnTo>
                    <a:pt x="854106" y="50909"/>
                  </a:lnTo>
                  <a:lnTo>
                    <a:pt x="939516" y="59393"/>
                  </a:lnTo>
                  <a:lnTo>
                    <a:pt x="1024927" y="42424"/>
                  </a:lnTo>
                  <a:lnTo>
                    <a:pt x="1110337" y="50909"/>
                  </a:lnTo>
                  <a:lnTo>
                    <a:pt x="1195748" y="0"/>
                  </a:lnTo>
                  <a:lnTo>
                    <a:pt x="1281159" y="8484"/>
                  </a:lnTo>
                  <a:lnTo>
                    <a:pt x="1366569" y="42424"/>
                  </a:lnTo>
                  <a:lnTo>
                    <a:pt x="1451980" y="59393"/>
                  </a:lnTo>
                  <a:lnTo>
                    <a:pt x="1537390" y="67878"/>
                  </a:lnTo>
                  <a:lnTo>
                    <a:pt x="1622801" y="50909"/>
                  </a:lnTo>
                  <a:lnTo>
                    <a:pt x="1708212" y="50909"/>
                  </a:lnTo>
                  <a:lnTo>
                    <a:pt x="1793622" y="93333"/>
                  </a:lnTo>
                  <a:lnTo>
                    <a:pt x="1879033" y="84848"/>
                  </a:lnTo>
                  <a:lnTo>
                    <a:pt x="1964443" y="118787"/>
                  </a:lnTo>
                  <a:lnTo>
                    <a:pt x="2049854" y="118787"/>
                  </a:lnTo>
                  <a:lnTo>
                    <a:pt x="2135265" y="118787"/>
                  </a:lnTo>
                </a:path>
              </a:pathLst>
            </a:custGeom>
            <a:ln w="27101" cap="flat">
              <a:solidFill>
                <a:srgbClr val="1CABE2">
                  <a:alpha val="100000"/>
                </a:srgbClr>
              </a:solidFill>
              <a:prstDash val="solid"/>
              <a:round/>
            </a:ln>
          </p:spPr>
          <p:txBody>
            <a:bodyPr/>
            <a:lstStyle/>
            <a:p/>
          </p:txBody>
        </p:sp>
        <p:sp>
          <p:nvSpPr>
            <p:cNvPr id="243" name="pt243"/>
            <p:cNvSpPr/>
            <p:nvPr/>
          </p:nvSpPr>
          <p:spPr>
            <a:xfrm>
              <a:off x="6626428"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1183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79724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88266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96807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05348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13889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224302"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7309713"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2" name="pt252"/>
            <p:cNvSpPr/>
            <p:nvPr/>
          </p:nvSpPr>
          <p:spPr>
            <a:xfrm>
              <a:off x="7395124"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7480534"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7565945"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765135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73676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82217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0758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99299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07840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16381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24923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33464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42005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0546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590872"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67628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76169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tx269"/>
            <p:cNvSpPr/>
            <p:nvPr/>
          </p:nvSpPr>
          <p:spPr>
            <a:xfrm>
              <a:off x="6492549" y="20251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70" name="tx270"/>
            <p:cNvSpPr/>
            <p:nvPr/>
          </p:nvSpPr>
          <p:spPr>
            <a:xfrm>
              <a:off x="8812300" y="199121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71" name="tx271"/>
            <p:cNvSpPr/>
            <p:nvPr/>
          </p:nvSpPr>
          <p:spPr>
            <a:xfrm>
              <a:off x="8213020"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72" name="tx272"/>
            <p:cNvSpPr/>
            <p:nvPr/>
          </p:nvSpPr>
          <p:spPr>
            <a:xfrm>
              <a:off x="8640073" y="19423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73" name="pl273"/>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7840227" y="3471005"/>
              <a:ext cx="939516" cy="381817"/>
            </a:xfrm>
            <a:custGeom>
              <a:avLst/>
              <a:pathLst>
                <a:path w="939516" h="381817">
                  <a:moveTo>
                    <a:pt x="0" y="381817"/>
                  </a:moveTo>
                  <a:lnTo>
                    <a:pt x="85410" y="178181"/>
                  </a:lnTo>
                  <a:lnTo>
                    <a:pt x="170821" y="93333"/>
                  </a:lnTo>
                  <a:lnTo>
                    <a:pt x="256231" y="59393"/>
                  </a:lnTo>
                  <a:lnTo>
                    <a:pt x="341642" y="50909"/>
                  </a:lnTo>
                  <a:lnTo>
                    <a:pt x="427053" y="33939"/>
                  </a:lnTo>
                  <a:lnTo>
                    <a:pt x="512463" y="84848"/>
                  </a:lnTo>
                  <a:lnTo>
                    <a:pt x="597874" y="118787"/>
                  </a:lnTo>
                  <a:lnTo>
                    <a:pt x="683284" y="0"/>
                  </a:lnTo>
                  <a:lnTo>
                    <a:pt x="768695" y="0"/>
                  </a:lnTo>
                  <a:lnTo>
                    <a:pt x="854106" y="0"/>
                  </a:lnTo>
                  <a:lnTo>
                    <a:pt x="939516" y="0"/>
                  </a:lnTo>
                </a:path>
              </a:pathLst>
            </a:custGeom>
            <a:ln w="27101" cap="flat">
              <a:solidFill>
                <a:srgbClr val="1CABE2">
                  <a:alpha val="100000"/>
                </a:srgbClr>
              </a:solidFill>
              <a:prstDash val="solid"/>
              <a:round/>
            </a:ln>
          </p:spPr>
          <p:txBody>
            <a:bodyPr/>
            <a:lstStyle/>
            <a:p/>
          </p:txBody>
        </p:sp>
        <p:sp>
          <p:nvSpPr>
            <p:cNvPr id="293" name="pt293"/>
            <p:cNvSpPr/>
            <p:nvPr/>
          </p:nvSpPr>
          <p:spPr>
            <a:xfrm>
              <a:off x="7822177" y="383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907587"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992998"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6" name="pt296"/>
            <p:cNvSpPr/>
            <p:nvPr/>
          </p:nvSpPr>
          <p:spPr>
            <a:xfrm>
              <a:off x="8078408"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163819"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249230"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9" name="pt299"/>
            <p:cNvSpPr/>
            <p:nvPr/>
          </p:nvSpPr>
          <p:spPr>
            <a:xfrm>
              <a:off x="8334640" y="35378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0" name="pt300"/>
            <p:cNvSpPr/>
            <p:nvPr/>
          </p:nvSpPr>
          <p:spPr>
            <a:xfrm>
              <a:off x="8420051" y="3571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1" name="pt301"/>
            <p:cNvSpPr/>
            <p:nvPr/>
          </p:nvSpPr>
          <p:spPr>
            <a:xfrm>
              <a:off x="8505461"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590872"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676283"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761693" y="345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5" name="tx305"/>
            <p:cNvSpPr/>
            <p:nvPr/>
          </p:nvSpPr>
          <p:spPr>
            <a:xfrm>
              <a:off x="7688297" y="37605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306" name="tx306"/>
            <p:cNvSpPr/>
            <p:nvPr/>
          </p:nvSpPr>
          <p:spPr>
            <a:xfrm>
              <a:off x="8812300" y="33802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307" name="tx307"/>
            <p:cNvSpPr/>
            <p:nvPr/>
          </p:nvSpPr>
          <p:spPr>
            <a:xfrm>
              <a:off x="8213020" y="33637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308" name="tx308"/>
            <p:cNvSpPr/>
            <p:nvPr/>
          </p:nvSpPr>
          <p:spPr>
            <a:xfrm>
              <a:off x="8640073" y="3331327"/>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309" name="tx309"/>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0" name="tx310"/>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1" name="tx311"/>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2" name="tx312"/>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3" name="tx31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4" name="tx31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5" name="tx31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6" name="tx31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7" name="tx31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8" name="tx31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9" name="tx31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0" name="tx32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1" name="tx32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2" name="tx32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3" name="tx323"/>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4" name="tx324"/>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5" name="tx325"/>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6" name="tx326"/>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7" name="tx327"/>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8" name="tx328"/>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9" name="tx329"/>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0" name="tx330"/>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1" name="tx331"/>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2" name="tx332"/>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3" name="tx333"/>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4" name="tx334"/>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5" name="tx335"/>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6" name="tx336"/>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7" name="tx337"/>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8" name="tx338"/>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9" name="tx339"/>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0" name="tx340"/>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1" name="tx341"/>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2" name="tx342"/>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3" name="tx343"/>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4" name="tx344"/>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5" name="tx345"/>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6" name="tx346"/>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7" name="tx347"/>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8" name="tx348"/>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9" name="tx349"/>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0" name="tx350"/>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1" name="tx351"/>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2" name="tx352"/>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3" name="tx353"/>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4" name="tx354"/>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5" name="tx35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6" name="pt35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8" name="tx35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9" name="tx35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0" name="tx360"/>
            <p:cNvSpPr/>
            <p:nvPr/>
          </p:nvSpPr>
          <p:spPr>
            <a:xfrm>
              <a:off x="2331864" y="1330710"/>
              <a:ext cx="51721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Tanzania, 2000-2025</a:t>
              </a:r>
            </a:p>
          </p:txBody>
        </p:sp>
        <p:sp>
          <p:nvSpPr>
            <p:cNvPr id="361" name="tx36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2" name="tx36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(74%), followed by ROTAC (81%).
Compared to 2019, coverage of 6 vaccines decreased (BCG, DTP1, DTP3, IPV1, MCV1 and ROTAC) and one vaccine increased (MCV2).
Compared to 2024, coverage of 7 vaccines remained constant (BCG, DTP1, DTP3, IPV1, MCV1, MCV2 and ROTAC).</a:t>
            </a:r>
          </a:p>
        </p:txBody>
      </p:sp>
      <p:sp>
        <p:nvSpPr>
          <p:cNvPr id="36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Tanzania had its lowest coverage in MCV2 (74%), while most other routine vaccines clustered around 81-89%; 6 antigens decreased since 2019, and 7 antigens remained constant since 2024.</a:t>
            </a:r>
          </a:p>
        </p:txBody>
      </p:sp>
      <p:grpSp xmlns:pic="http://schemas.openxmlformats.org/drawingml/2006/picture">
        <p:nvGrpSpPr>
          <p:cNvPr id="365" name=""/>
          <p:cNvGrpSpPr/>
          <p:nvPr/>
        </p:nvGrpSpPr>
        <p:grpSpPr>
          <a:xfrm>
            <a:off x="292608" y="1097280"/>
            <a:ext cx="8595360" cy="28575"/>
            <a:chOff x="292608" y="1097280"/>
            <a:chExt cx="8595360" cy="28575"/>
          </a:xfrm>
        </p:grpSpPr>
        <p:sp>
          <p:nvSpPr>
            <p:cNvPr id="36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25698"/>
              <a:ext cx="6518190" cy="854093"/>
            </a:xfrm>
            <a:custGeom>
              <a:avLst/>
              <a:pathLst>
                <a:path w="6518190" h="854093">
                  <a:moveTo>
                    <a:pt x="0" y="854093"/>
                  </a:moveTo>
                  <a:lnTo>
                    <a:pt x="260727" y="474496"/>
                  </a:lnTo>
                  <a:lnTo>
                    <a:pt x="521455" y="379596"/>
                  </a:lnTo>
                  <a:lnTo>
                    <a:pt x="782182" y="94899"/>
                  </a:lnTo>
                  <a:lnTo>
                    <a:pt x="1042910" y="94899"/>
                  </a:lnTo>
                  <a:lnTo>
                    <a:pt x="1303638" y="332147"/>
                  </a:lnTo>
                  <a:lnTo>
                    <a:pt x="1564365" y="332147"/>
                  </a:lnTo>
                  <a:lnTo>
                    <a:pt x="1825093" y="664294"/>
                  </a:lnTo>
                  <a:lnTo>
                    <a:pt x="2085820" y="521945"/>
                  </a:lnTo>
                  <a:lnTo>
                    <a:pt x="2346548" y="569395"/>
                  </a:lnTo>
                  <a:lnTo>
                    <a:pt x="2607276" y="284697"/>
                  </a:lnTo>
                  <a:lnTo>
                    <a:pt x="2868003" y="332147"/>
                  </a:lnTo>
                  <a:lnTo>
                    <a:pt x="3128731" y="237248"/>
                  </a:lnTo>
                  <a:lnTo>
                    <a:pt x="3389458" y="284697"/>
                  </a:lnTo>
                  <a:lnTo>
                    <a:pt x="3650186" y="0"/>
                  </a:lnTo>
                  <a:lnTo>
                    <a:pt x="3910914" y="47449"/>
                  </a:lnTo>
                  <a:lnTo>
                    <a:pt x="4171641" y="237248"/>
                  </a:lnTo>
                  <a:lnTo>
                    <a:pt x="4432369" y="332147"/>
                  </a:lnTo>
                  <a:lnTo>
                    <a:pt x="4693096" y="379596"/>
                  </a:lnTo>
                  <a:lnTo>
                    <a:pt x="4953824" y="284697"/>
                  </a:lnTo>
                  <a:lnTo>
                    <a:pt x="5214552" y="284697"/>
                  </a:lnTo>
                  <a:lnTo>
                    <a:pt x="5475279" y="521945"/>
                  </a:lnTo>
                  <a:lnTo>
                    <a:pt x="5736007" y="474496"/>
                  </a:lnTo>
                  <a:lnTo>
                    <a:pt x="5996734" y="664294"/>
                  </a:lnTo>
                  <a:lnTo>
                    <a:pt x="6257462" y="664294"/>
                  </a:lnTo>
                  <a:lnTo>
                    <a:pt x="6518190" y="664294"/>
                  </a:lnTo>
                </a:path>
              </a:pathLst>
            </a:custGeom>
            <a:ln w="27101" cap="flat">
              <a:solidFill>
                <a:srgbClr val="1C86EE">
                  <a:alpha val="100000"/>
                </a:srgbClr>
              </a:solidFill>
              <a:prstDash val="solid"/>
              <a:round/>
            </a:ln>
          </p:spPr>
          <p:txBody>
            <a:bodyPr/>
            <a:lstStyle/>
            <a:p/>
          </p:txBody>
        </p:sp>
        <p:sp>
          <p:nvSpPr>
            <p:cNvPr id="39" name="pl39"/>
            <p:cNvSpPr/>
            <p:nvPr/>
          </p:nvSpPr>
          <p:spPr>
            <a:xfrm>
              <a:off x="1656710" y="1025698"/>
              <a:ext cx="5996734" cy="664294"/>
            </a:xfrm>
            <a:custGeom>
              <a:avLst/>
              <a:pathLst>
                <a:path w="5996734" h="664294">
                  <a:moveTo>
                    <a:pt x="0" y="379596"/>
                  </a:moveTo>
                  <a:lnTo>
                    <a:pt x="260727" y="94899"/>
                  </a:lnTo>
                  <a:lnTo>
                    <a:pt x="521455" y="94899"/>
                  </a:lnTo>
                  <a:lnTo>
                    <a:pt x="782182" y="332147"/>
                  </a:lnTo>
                  <a:lnTo>
                    <a:pt x="1042910" y="332147"/>
                  </a:lnTo>
                  <a:lnTo>
                    <a:pt x="1303638" y="664294"/>
                  </a:lnTo>
                  <a:lnTo>
                    <a:pt x="1564365" y="521945"/>
                  </a:lnTo>
                  <a:lnTo>
                    <a:pt x="1825093" y="569395"/>
                  </a:lnTo>
                  <a:lnTo>
                    <a:pt x="2085820" y="284697"/>
                  </a:lnTo>
                  <a:lnTo>
                    <a:pt x="2346548" y="332147"/>
                  </a:lnTo>
                  <a:lnTo>
                    <a:pt x="2607276" y="237248"/>
                  </a:lnTo>
                  <a:lnTo>
                    <a:pt x="2868003" y="284697"/>
                  </a:lnTo>
                  <a:lnTo>
                    <a:pt x="3128731" y="0"/>
                  </a:lnTo>
                  <a:lnTo>
                    <a:pt x="3389458" y="47449"/>
                  </a:lnTo>
                  <a:lnTo>
                    <a:pt x="3650186" y="237248"/>
                  </a:lnTo>
                  <a:lnTo>
                    <a:pt x="3910914" y="332147"/>
                  </a:lnTo>
                  <a:lnTo>
                    <a:pt x="4171641" y="379596"/>
                  </a:lnTo>
                  <a:lnTo>
                    <a:pt x="4432369" y="284697"/>
                  </a:lnTo>
                  <a:lnTo>
                    <a:pt x="4693096" y="284697"/>
                  </a:lnTo>
                  <a:lnTo>
                    <a:pt x="4953824" y="521945"/>
                  </a:lnTo>
                  <a:lnTo>
                    <a:pt x="5214552" y="474496"/>
                  </a:lnTo>
                  <a:lnTo>
                    <a:pt x="5475279" y="664294"/>
                  </a:lnTo>
                  <a:lnTo>
                    <a:pt x="5736007" y="664294"/>
                  </a:lnTo>
                  <a:lnTo>
                    <a:pt x="5996734" y="664294"/>
                  </a:lnTo>
                </a:path>
              </a:pathLst>
            </a:custGeom>
            <a:ln w="27101" cap="flat">
              <a:solidFill>
                <a:srgbClr val="80BD41">
                  <a:alpha val="100000"/>
                </a:srgbClr>
              </a:solidFill>
              <a:prstDash val="solid"/>
              <a:round/>
            </a:ln>
          </p:spPr>
          <p:txBody>
            <a:bodyPr/>
            <a:lstStyle/>
            <a:p/>
          </p:txBody>
        </p:sp>
        <p:sp>
          <p:nvSpPr>
            <p:cNvPr id="40" name="pl40"/>
            <p:cNvSpPr/>
            <p:nvPr/>
          </p:nvSpPr>
          <p:spPr>
            <a:xfrm>
              <a:off x="3481803" y="1025698"/>
              <a:ext cx="4171641" cy="664294"/>
            </a:xfrm>
            <a:custGeom>
              <a:avLst/>
              <a:pathLst>
                <a:path w="4171641" h="664294">
                  <a:moveTo>
                    <a:pt x="0" y="569395"/>
                  </a:moveTo>
                  <a:lnTo>
                    <a:pt x="260727" y="284697"/>
                  </a:lnTo>
                  <a:lnTo>
                    <a:pt x="521455" y="332147"/>
                  </a:lnTo>
                  <a:lnTo>
                    <a:pt x="782182" y="237248"/>
                  </a:lnTo>
                  <a:lnTo>
                    <a:pt x="1042910" y="284697"/>
                  </a:lnTo>
                  <a:lnTo>
                    <a:pt x="1303638" y="0"/>
                  </a:lnTo>
                  <a:lnTo>
                    <a:pt x="1564365" y="47449"/>
                  </a:lnTo>
                  <a:lnTo>
                    <a:pt x="1825093" y="237248"/>
                  </a:lnTo>
                  <a:lnTo>
                    <a:pt x="2085820" y="332147"/>
                  </a:lnTo>
                  <a:lnTo>
                    <a:pt x="2346548" y="379596"/>
                  </a:lnTo>
                  <a:lnTo>
                    <a:pt x="2607276" y="284697"/>
                  </a:lnTo>
                  <a:lnTo>
                    <a:pt x="2868003" y="284697"/>
                  </a:lnTo>
                  <a:lnTo>
                    <a:pt x="3128731" y="521945"/>
                  </a:lnTo>
                  <a:lnTo>
                    <a:pt x="3389458" y="474496"/>
                  </a:lnTo>
                  <a:lnTo>
                    <a:pt x="3650186" y="664294"/>
                  </a:lnTo>
                  <a:lnTo>
                    <a:pt x="3910914" y="664294"/>
                  </a:lnTo>
                  <a:lnTo>
                    <a:pt x="4171641" y="664294"/>
                  </a:lnTo>
                </a:path>
              </a:pathLst>
            </a:custGeom>
            <a:ln w="27101" cap="flat">
              <a:solidFill>
                <a:srgbClr val="EE00EE">
                  <a:alpha val="100000"/>
                </a:srgbClr>
              </a:solidFill>
              <a:prstDash val="solid"/>
              <a:round/>
            </a:ln>
          </p:spPr>
          <p:txBody>
            <a:bodyPr/>
            <a:lstStyle/>
            <a:p/>
          </p:txBody>
        </p:sp>
        <p:sp>
          <p:nvSpPr>
            <p:cNvPr id="41" name="pl41"/>
            <p:cNvSpPr/>
            <p:nvPr/>
          </p:nvSpPr>
          <p:spPr>
            <a:xfrm>
              <a:off x="5828352" y="930799"/>
              <a:ext cx="1825093" cy="3795968"/>
            </a:xfrm>
            <a:custGeom>
              <a:avLst/>
              <a:pathLst>
                <a:path w="1825093" h="3795968">
                  <a:moveTo>
                    <a:pt x="0" y="3795968"/>
                  </a:moveTo>
                  <a:lnTo>
                    <a:pt x="260727" y="2467379"/>
                  </a:lnTo>
                  <a:lnTo>
                    <a:pt x="521455" y="2040333"/>
                  </a:lnTo>
                  <a:lnTo>
                    <a:pt x="782182" y="2040333"/>
                  </a:lnTo>
                  <a:lnTo>
                    <a:pt x="1042910" y="1755635"/>
                  </a:lnTo>
                  <a:lnTo>
                    <a:pt x="1303638" y="379596"/>
                  </a:lnTo>
                  <a:lnTo>
                    <a:pt x="1564365" y="237248"/>
                  </a:lnTo>
                  <a:lnTo>
                    <a:pt x="1825093" y="0"/>
                  </a:lnTo>
                </a:path>
              </a:pathLst>
            </a:custGeom>
            <a:ln w="27101" cap="flat">
              <a:solidFill>
                <a:srgbClr val="6A3D9A">
                  <a:alpha val="100000"/>
                </a:srgbClr>
              </a:solidFill>
              <a:prstDash val="solid"/>
              <a:round/>
            </a:ln>
          </p:spPr>
          <p:txBody>
            <a:bodyPr/>
            <a:lstStyle/>
            <a:p/>
          </p:txBody>
        </p:sp>
        <p:sp>
          <p:nvSpPr>
            <p:cNvPr id="42" name="pl42"/>
            <p:cNvSpPr/>
            <p:nvPr/>
          </p:nvSpPr>
          <p:spPr>
            <a:xfrm>
              <a:off x="5828352" y="1310396"/>
              <a:ext cx="1825093" cy="1660736"/>
            </a:xfrm>
            <a:custGeom>
              <a:avLst/>
              <a:pathLst>
                <a:path w="1825093" h="1660736">
                  <a:moveTo>
                    <a:pt x="0" y="1660736"/>
                  </a:moveTo>
                  <a:lnTo>
                    <a:pt x="260727" y="0"/>
                  </a:lnTo>
                  <a:lnTo>
                    <a:pt x="521455" y="0"/>
                  </a:lnTo>
                  <a:lnTo>
                    <a:pt x="782182" y="237248"/>
                  </a:lnTo>
                  <a:lnTo>
                    <a:pt x="1042910" y="189798"/>
                  </a:lnTo>
                  <a:lnTo>
                    <a:pt x="1303638" y="379596"/>
                  </a:lnTo>
                  <a:lnTo>
                    <a:pt x="1564365" y="379596"/>
                  </a:lnTo>
                  <a:lnTo>
                    <a:pt x="1825093" y="379596"/>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996441"/>
            </a:xfrm>
            <a:custGeom>
              <a:avLst/>
              <a:pathLst>
                <a:path w="6518190" h="996441">
                  <a:moveTo>
                    <a:pt x="0" y="996441"/>
                  </a:moveTo>
                  <a:lnTo>
                    <a:pt x="260727" y="616844"/>
                  </a:lnTo>
                  <a:lnTo>
                    <a:pt x="521455" y="474496"/>
                  </a:lnTo>
                  <a:lnTo>
                    <a:pt x="782182" y="94899"/>
                  </a:lnTo>
                  <a:lnTo>
                    <a:pt x="1042910" y="237248"/>
                  </a:lnTo>
                  <a:lnTo>
                    <a:pt x="1303638" y="379596"/>
                  </a:lnTo>
                  <a:lnTo>
                    <a:pt x="1564365" y="284697"/>
                  </a:lnTo>
                  <a:lnTo>
                    <a:pt x="1825093" y="427046"/>
                  </a:lnTo>
                  <a:lnTo>
                    <a:pt x="2085820" y="521945"/>
                  </a:lnTo>
                  <a:lnTo>
                    <a:pt x="2346548" y="379596"/>
                  </a:lnTo>
                  <a:lnTo>
                    <a:pt x="2607276" y="332147"/>
                  </a:lnTo>
                  <a:lnTo>
                    <a:pt x="2868003" y="284697"/>
                  </a:lnTo>
                  <a:lnTo>
                    <a:pt x="3128731" y="94899"/>
                  </a:lnTo>
                  <a:lnTo>
                    <a:pt x="3389458" y="0"/>
                  </a:lnTo>
                  <a:lnTo>
                    <a:pt x="3650186" y="94899"/>
                  </a:lnTo>
                  <a:lnTo>
                    <a:pt x="3910914" y="189798"/>
                  </a:lnTo>
                  <a:lnTo>
                    <a:pt x="4171641" y="759193"/>
                  </a:lnTo>
                  <a:lnTo>
                    <a:pt x="4432369" y="427046"/>
                  </a:lnTo>
                  <a:lnTo>
                    <a:pt x="4693096" y="521945"/>
                  </a:lnTo>
                  <a:lnTo>
                    <a:pt x="4953824" y="474496"/>
                  </a:lnTo>
                  <a:lnTo>
                    <a:pt x="5214552" y="569395"/>
                  </a:lnTo>
                  <a:lnTo>
                    <a:pt x="5475279" y="901542"/>
                  </a:lnTo>
                  <a:lnTo>
                    <a:pt x="5736007" y="711744"/>
                  </a:lnTo>
                  <a:lnTo>
                    <a:pt x="5996734" y="711744"/>
                  </a:lnTo>
                  <a:lnTo>
                    <a:pt x="6257462" y="711744"/>
                  </a:lnTo>
                  <a:lnTo>
                    <a:pt x="6518190" y="711744"/>
                  </a:lnTo>
                </a:path>
              </a:pathLst>
            </a:custGeom>
            <a:ln w="27101" cap="flat">
              <a:solidFill>
                <a:srgbClr val="FFC20E">
                  <a:alpha val="100000"/>
                </a:srgbClr>
              </a:solidFill>
              <a:prstDash val="solid"/>
              <a:round/>
            </a:ln>
          </p:spPr>
          <p:txBody>
            <a:bodyPr/>
            <a:lstStyle/>
            <a:p/>
          </p:txBody>
        </p:sp>
        <p:sp>
          <p:nvSpPr>
            <p:cNvPr id="44" name="pl44"/>
            <p:cNvSpPr/>
            <p:nvPr/>
          </p:nvSpPr>
          <p:spPr>
            <a:xfrm>
              <a:off x="4785441" y="2117039"/>
              <a:ext cx="2868003" cy="2135232"/>
            </a:xfrm>
            <a:custGeom>
              <a:avLst/>
              <a:pathLst>
                <a:path w="2868003" h="2135232">
                  <a:moveTo>
                    <a:pt x="0" y="2135232"/>
                  </a:moveTo>
                  <a:lnTo>
                    <a:pt x="260727" y="996441"/>
                  </a:lnTo>
                  <a:lnTo>
                    <a:pt x="521455" y="521945"/>
                  </a:lnTo>
                  <a:lnTo>
                    <a:pt x="782182" y="332147"/>
                  </a:lnTo>
                  <a:lnTo>
                    <a:pt x="1042910" y="284697"/>
                  </a:lnTo>
                  <a:lnTo>
                    <a:pt x="1303638" y="189798"/>
                  </a:lnTo>
                  <a:lnTo>
                    <a:pt x="1564365" y="474496"/>
                  </a:lnTo>
                  <a:lnTo>
                    <a:pt x="1825093" y="664294"/>
                  </a:lnTo>
                  <a:lnTo>
                    <a:pt x="2085820" y="0"/>
                  </a:lnTo>
                  <a:lnTo>
                    <a:pt x="2346548" y="0"/>
                  </a:lnTo>
                  <a:lnTo>
                    <a:pt x="2607276" y="0"/>
                  </a:lnTo>
                  <a:lnTo>
                    <a:pt x="2868003" y="0"/>
                  </a:lnTo>
                </a:path>
              </a:pathLst>
            </a:custGeom>
            <a:ln w="27101" cap="flat">
              <a:solidFill>
                <a:srgbClr val="008B00">
                  <a:alpha val="100000"/>
                </a:srgbClr>
              </a:solidFill>
              <a:prstDash val="solid"/>
              <a:round/>
            </a:ln>
          </p:spPr>
          <p:txBody>
            <a:bodyPr/>
            <a:lstStyle/>
            <a:p/>
          </p:txBody>
        </p:sp>
        <p:sp>
          <p:nvSpPr>
            <p:cNvPr id="45" name="pl45"/>
            <p:cNvSpPr/>
            <p:nvPr/>
          </p:nvSpPr>
          <p:spPr>
            <a:xfrm>
              <a:off x="4524714" y="1215496"/>
              <a:ext cx="3128731" cy="616844"/>
            </a:xfrm>
            <a:custGeom>
              <a:avLst/>
              <a:pathLst>
                <a:path w="3128731" h="616844">
                  <a:moveTo>
                    <a:pt x="0" y="616844"/>
                  </a:moveTo>
                  <a:lnTo>
                    <a:pt x="260727" y="0"/>
                  </a:lnTo>
                  <a:lnTo>
                    <a:pt x="521455" y="0"/>
                  </a:lnTo>
                  <a:lnTo>
                    <a:pt x="782182" y="0"/>
                  </a:lnTo>
                  <a:lnTo>
                    <a:pt x="1042910" y="0"/>
                  </a:lnTo>
                  <a:lnTo>
                    <a:pt x="1303638" y="0"/>
                  </a:lnTo>
                  <a:lnTo>
                    <a:pt x="1564365" y="142348"/>
                  </a:lnTo>
                  <a:lnTo>
                    <a:pt x="1825093" y="189798"/>
                  </a:lnTo>
                  <a:lnTo>
                    <a:pt x="2085820" y="332147"/>
                  </a:lnTo>
                  <a:lnTo>
                    <a:pt x="2346548" y="379596"/>
                  </a:lnTo>
                  <a:lnTo>
                    <a:pt x="2607276" y="521945"/>
                  </a:lnTo>
                  <a:lnTo>
                    <a:pt x="2868003" y="521945"/>
                  </a:lnTo>
                  <a:lnTo>
                    <a:pt x="3128731" y="521945"/>
                  </a:lnTo>
                </a:path>
              </a:pathLst>
            </a:custGeom>
            <a:ln w="27101" cap="flat">
              <a:solidFill>
                <a:srgbClr val="9A32CD">
                  <a:alpha val="100000"/>
                </a:srgbClr>
              </a:solidFill>
              <a:prstDash val="solid"/>
              <a:round/>
            </a:ln>
          </p:spPr>
          <p:txBody>
            <a:bodyPr/>
            <a:lstStyle/>
            <a:p/>
          </p:txBody>
        </p:sp>
        <p:sp>
          <p:nvSpPr>
            <p:cNvPr id="46" name="pl46"/>
            <p:cNvSpPr/>
            <p:nvPr/>
          </p:nvSpPr>
          <p:spPr>
            <a:xfrm>
              <a:off x="4524714" y="1025698"/>
              <a:ext cx="3128731" cy="1091341"/>
            </a:xfrm>
            <a:custGeom>
              <a:avLst/>
              <a:pathLst>
                <a:path w="3128731" h="1091341">
                  <a:moveTo>
                    <a:pt x="0" y="569395"/>
                  </a:moveTo>
                  <a:lnTo>
                    <a:pt x="260727" y="0"/>
                  </a:lnTo>
                  <a:lnTo>
                    <a:pt x="521455" y="94899"/>
                  </a:lnTo>
                  <a:lnTo>
                    <a:pt x="782182" y="379596"/>
                  </a:lnTo>
                  <a:lnTo>
                    <a:pt x="1042910" y="474496"/>
                  </a:lnTo>
                  <a:lnTo>
                    <a:pt x="1303638" y="569395"/>
                  </a:lnTo>
                  <a:lnTo>
                    <a:pt x="1564365" y="427046"/>
                  </a:lnTo>
                  <a:lnTo>
                    <a:pt x="1825093" y="379596"/>
                  </a:lnTo>
                  <a:lnTo>
                    <a:pt x="2085820" y="569395"/>
                  </a:lnTo>
                  <a:lnTo>
                    <a:pt x="2346548" y="1091341"/>
                  </a:lnTo>
                  <a:lnTo>
                    <a:pt x="2607276" y="759193"/>
                  </a:lnTo>
                  <a:lnTo>
                    <a:pt x="2868003" y="759193"/>
                  </a:lnTo>
                  <a:lnTo>
                    <a:pt x="3128731" y="759193"/>
                  </a:lnTo>
                </a:path>
              </a:pathLst>
            </a:custGeom>
            <a:ln w="27101" cap="flat">
              <a:solidFill>
                <a:srgbClr val="836FFF">
                  <a:alpha val="100000"/>
                </a:srgbClr>
              </a:solidFill>
              <a:prstDash val="solid"/>
              <a:round/>
            </a:ln>
          </p:spPr>
          <p:txBody>
            <a:bodyPr/>
            <a:lstStyle/>
            <a:p/>
          </p:txBody>
        </p:sp>
        <p:sp>
          <p:nvSpPr>
            <p:cNvPr id="47" name="pl47"/>
            <p:cNvSpPr/>
            <p:nvPr/>
          </p:nvSpPr>
          <p:spPr>
            <a:xfrm>
              <a:off x="4785441" y="1025698"/>
              <a:ext cx="2868003" cy="806643"/>
            </a:xfrm>
            <a:custGeom>
              <a:avLst/>
              <a:pathLst>
                <a:path w="2868003" h="806643">
                  <a:moveTo>
                    <a:pt x="0" y="0"/>
                  </a:moveTo>
                  <a:lnTo>
                    <a:pt x="260727" y="94899"/>
                  </a:lnTo>
                  <a:lnTo>
                    <a:pt x="521455" y="664294"/>
                  </a:lnTo>
                  <a:lnTo>
                    <a:pt x="782182" y="332147"/>
                  </a:lnTo>
                  <a:lnTo>
                    <a:pt x="1042910" y="427046"/>
                  </a:lnTo>
                  <a:lnTo>
                    <a:pt x="1303638" y="379596"/>
                  </a:lnTo>
                  <a:lnTo>
                    <a:pt x="1564365" y="474496"/>
                  </a:lnTo>
                  <a:lnTo>
                    <a:pt x="1825093" y="806643"/>
                  </a:lnTo>
                  <a:lnTo>
                    <a:pt x="2085820" y="616844"/>
                  </a:lnTo>
                  <a:lnTo>
                    <a:pt x="2346548" y="616844"/>
                  </a:lnTo>
                  <a:lnTo>
                    <a:pt x="2607276" y="616844"/>
                  </a:lnTo>
                  <a:lnTo>
                    <a:pt x="2868003" y="616844"/>
                  </a:lnTo>
                </a:path>
              </a:pathLst>
            </a:custGeom>
            <a:ln w="27101" cap="flat">
              <a:solidFill>
                <a:srgbClr val="FB9A99">
                  <a:alpha val="100000"/>
                </a:srgbClr>
              </a:solidFill>
              <a:prstDash val="solid"/>
              <a:round/>
            </a:ln>
          </p:spPr>
          <p:txBody>
            <a:bodyPr/>
            <a:lstStyle/>
            <a:p/>
          </p:txBody>
        </p:sp>
        <p:sp>
          <p:nvSpPr>
            <p:cNvPr id="48" name="pl48"/>
            <p:cNvSpPr/>
            <p:nvPr/>
          </p:nvSpPr>
          <p:spPr>
            <a:xfrm>
              <a:off x="7670849" y="796175"/>
              <a:ext cx="712096" cy="131412"/>
            </a:xfrm>
            <a:custGeom>
              <a:avLst/>
              <a:pathLst>
                <a:path w="712096" h="131412">
                  <a:moveTo>
                    <a:pt x="712096" y="0"/>
                  </a:moveTo>
                  <a:lnTo>
                    <a:pt x="0" y="131412"/>
                  </a:lnTo>
                </a:path>
              </a:pathLst>
            </a:custGeom>
          </p:spPr>
          <p:txBody>
            <a:bodyPr/>
            <a:lstStyle/>
            <a:p/>
          </p:txBody>
        </p:sp>
        <p:sp>
          <p:nvSpPr>
            <p:cNvPr id="49" name="pl49"/>
            <p:cNvSpPr/>
            <p:nvPr/>
          </p:nvSpPr>
          <p:spPr>
            <a:xfrm>
              <a:off x="7664815" y="1092224"/>
              <a:ext cx="694045" cy="541449"/>
            </a:xfrm>
            <a:custGeom>
              <a:avLst/>
              <a:pathLst>
                <a:path w="694045" h="541449">
                  <a:moveTo>
                    <a:pt x="694045" y="0"/>
                  </a:moveTo>
                  <a:lnTo>
                    <a:pt x="0" y="541449"/>
                  </a:lnTo>
                </a:path>
              </a:pathLst>
            </a:custGeom>
          </p:spPr>
          <p:txBody>
            <a:bodyPr/>
            <a:lstStyle/>
            <a:p/>
          </p:txBody>
        </p:sp>
        <p:sp>
          <p:nvSpPr>
            <p:cNvPr id="50" name="pl50"/>
            <p:cNvSpPr/>
            <p:nvPr/>
          </p:nvSpPr>
          <p:spPr>
            <a:xfrm>
              <a:off x="7668190" y="1355199"/>
              <a:ext cx="624240" cy="280712"/>
            </a:xfrm>
            <a:custGeom>
              <a:avLst/>
              <a:pathLst>
                <a:path w="624240" h="280712">
                  <a:moveTo>
                    <a:pt x="624240" y="0"/>
                  </a:moveTo>
                  <a:lnTo>
                    <a:pt x="0" y="280712"/>
                  </a:lnTo>
                </a:path>
              </a:pathLst>
            </a:custGeom>
          </p:spPr>
          <p:txBody>
            <a:bodyPr/>
            <a:lstStyle/>
            <a:p/>
          </p:txBody>
        </p:sp>
        <p:sp>
          <p:nvSpPr>
            <p:cNvPr id="51" name="pl51"/>
            <p:cNvSpPr/>
            <p:nvPr/>
          </p:nvSpPr>
          <p:spPr>
            <a:xfrm>
              <a:off x="7671315" y="1610091"/>
              <a:ext cx="711629" cy="77943"/>
            </a:xfrm>
            <a:custGeom>
              <a:avLst/>
              <a:pathLst>
                <a:path w="711629" h="77943">
                  <a:moveTo>
                    <a:pt x="711629" y="0"/>
                  </a:moveTo>
                  <a:lnTo>
                    <a:pt x="0" y="77943"/>
                  </a:lnTo>
                </a:path>
              </a:pathLst>
            </a:custGeom>
          </p:spPr>
          <p:txBody>
            <a:bodyPr/>
            <a:lstStyle/>
            <a:p/>
          </p:txBody>
        </p:sp>
        <p:sp>
          <p:nvSpPr>
            <p:cNvPr id="52" name="pl52"/>
            <p:cNvSpPr/>
            <p:nvPr/>
          </p:nvSpPr>
          <p:spPr>
            <a:xfrm>
              <a:off x="7666124" y="1698134"/>
              <a:ext cx="662459" cy="425380"/>
            </a:xfrm>
            <a:custGeom>
              <a:avLst/>
              <a:pathLst>
                <a:path w="662459" h="425380">
                  <a:moveTo>
                    <a:pt x="662459" y="425380"/>
                  </a:moveTo>
                  <a:lnTo>
                    <a:pt x="0" y="0"/>
                  </a:lnTo>
                </a:path>
              </a:pathLst>
            </a:custGeom>
          </p:spPr>
          <p:txBody>
            <a:bodyPr/>
            <a:lstStyle/>
            <a:p/>
          </p:txBody>
        </p:sp>
        <p:sp>
          <p:nvSpPr>
            <p:cNvPr id="53" name="pl53"/>
            <p:cNvSpPr/>
            <p:nvPr/>
          </p:nvSpPr>
          <p:spPr>
            <a:xfrm>
              <a:off x="7670536" y="1693809"/>
              <a:ext cx="766559" cy="171189"/>
            </a:xfrm>
            <a:custGeom>
              <a:avLst/>
              <a:pathLst>
                <a:path w="766559" h="171189">
                  <a:moveTo>
                    <a:pt x="766559" y="171189"/>
                  </a:moveTo>
                  <a:lnTo>
                    <a:pt x="0" y="0"/>
                  </a:lnTo>
                </a:path>
              </a:pathLst>
            </a:custGeom>
          </p:spPr>
          <p:txBody>
            <a:bodyPr/>
            <a:lstStyle/>
            <a:p/>
          </p:txBody>
        </p:sp>
        <p:sp>
          <p:nvSpPr>
            <p:cNvPr id="54" name="pl54"/>
            <p:cNvSpPr/>
            <p:nvPr/>
          </p:nvSpPr>
          <p:spPr>
            <a:xfrm>
              <a:off x="7663810" y="1699335"/>
              <a:ext cx="761215" cy="686096"/>
            </a:xfrm>
            <a:custGeom>
              <a:avLst/>
              <a:pathLst>
                <a:path w="761215" h="686096">
                  <a:moveTo>
                    <a:pt x="761215" y="686096"/>
                  </a:moveTo>
                  <a:lnTo>
                    <a:pt x="0" y="0"/>
                  </a:lnTo>
                </a:path>
              </a:pathLst>
            </a:custGeom>
          </p:spPr>
          <p:txBody>
            <a:bodyPr/>
            <a:lstStyle/>
            <a:p/>
          </p:txBody>
        </p:sp>
        <p:sp>
          <p:nvSpPr>
            <p:cNvPr id="55" name="pl55"/>
            <p:cNvSpPr/>
            <p:nvPr/>
          </p:nvSpPr>
          <p:spPr>
            <a:xfrm>
              <a:off x="7661587" y="1747615"/>
              <a:ext cx="721358" cy="901347"/>
            </a:xfrm>
            <a:custGeom>
              <a:avLst/>
              <a:pathLst>
                <a:path w="721358" h="901347">
                  <a:moveTo>
                    <a:pt x="721358" y="901347"/>
                  </a:moveTo>
                  <a:lnTo>
                    <a:pt x="0" y="0"/>
                  </a:lnTo>
                </a:path>
              </a:pathLst>
            </a:custGeom>
          </p:spPr>
          <p:txBody>
            <a:bodyPr/>
            <a:lstStyle/>
            <a:p/>
          </p:txBody>
        </p:sp>
        <p:sp>
          <p:nvSpPr>
            <p:cNvPr id="56" name="pl56"/>
            <p:cNvSpPr/>
            <p:nvPr/>
          </p:nvSpPr>
          <p:spPr>
            <a:xfrm>
              <a:off x="7660026" y="1795500"/>
              <a:ext cx="692747" cy="1116610"/>
            </a:xfrm>
            <a:custGeom>
              <a:avLst/>
              <a:pathLst>
                <a:path w="692747" h="1116610">
                  <a:moveTo>
                    <a:pt x="692747" y="1116610"/>
                  </a:moveTo>
                  <a:lnTo>
                    <a:pt x="0" y="0"/>
                  </a:lnTo>
                </a:path>
              </a:pathLst>
            </a:custGeom>
          </p:spPr>
          <p:txBody>
            <a:bodyPr/>
            <a:lstStyle/>
            <a:p/>
          </p:txBody>
        </p:sp>
        <p:sp>
          <p:nvSpPr>
            <p:cNvPr id="57" name="pl57"/>
            <p:cNvSpPr/>
            <p:nvPr/>
          </p:nvSpPr>
          <p:spPr>
            <a:xfrm>
              <a:off x="7660447" y="2127541"/>
              <a:ext cx="698414" cy="1047508"/>
            </a:xfrm>
            <a:custGeom>
              <a:avLst/>
              <a:pathLst>
                <a:path w="698414" h="1047508">
                  <a:moveTo>
                    <a:pt x="698414" y="1047508"/>
                  </a:moveTo>
                  <a:lnTo>
                    <a:pt x="0" y="0"/>
                  </a:lnTo>
                </a:path>
              </a:pathLst>
            </a:custGeom>
          </p:spPr>
          <p:txBody>
            <a:bodyPr/>
            <a:lstStyle/>
            <a:p/>
          </p:txBody>
        </p:sp>
        <p:sp>
          <p:nvSpPr>
            <p:cNvPr id="58" name="pl58"/>
            <p:cNvSpPr/>
            <p:nvPr/>
          </p:nvSpPr>
          <p:spPr>
            <a:xfrm>
              <a:off x="7671222" y="3352997"/>
              <a:ext cx="735807" cy="93895"/>
            </a:xfrm>
            <a:custGeom>
              <a:avLst/>
              <a:pathLst>
                <a:path w="735807" h="93895">
                  <a:moveTo>
                    <a:pt x="735807" y="93895"/>
                  </a:moveTo>
                  <a:lnTo>
                    <a:pt x="0" y="0"/>
                  </a:lnTo>
                </a:path>
              </a:pathLst>
            </a:custGeom>
          </p:spPr>
          <p:txBody>
            <a:bodyPr/>
            <a:lstStyle/>
            <a:p/>
          </p:txBody>
        </p:sp>
        <p:sp>
          <p:nvSpPr>
            <p:cNvPr id="59" name="pg59"/>
            <p:cNvSpPr/>
            <p:nvPr/>
          </p:nvSpPr>
          <p:spPr>
            <a:xfrm>
              <a:off x="8314365" y="70861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37225" y="75015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99%</a:t>
              </a:r>
            </a:p>
          </p:txBody>
        </p:sp>
        <p:sp>
          <p:nvSpPr>
            <p:cNvPr id="61" name="pg61"/>
            <p:cNvSpPr/>
            <p:nvPr/>
          </p:nvSpPr>
          <p:spPr>
            <a:xfrm>
              <a:off x="8290281" y="100010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2" name="tx62"/>
            <p:cNvSpPr/>
            <p:nvPr/>
          </p:nvSpPr>
          <p:spPr>
            <a:xfrm>
              <a:off x="8313141" y="104163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84%</a:t>
              </a:r>
            </a:p>
          </p:txBody>
        </p:sp>
        <p:sp>
          <p:nvSpPr>
            <p:cNvPr id="63" name="pg63"/>
            <p:cNvSpPr/>
            <p:nvPr/>
          </p:nvSpPr>
          <p:spPr>
            <a:xfrm>
              <a:off x="8223851" y="126305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4" name="tx64"/>
            <p:cNvSpPr/>
            <p:nvPr/>
          </p:nvSpPr>
          <p:spPr>
            <a:xfrm>
              <a:off x="8246711" y="130458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84%</a:t>
              </a:r>
            </a:p>
          </p:txBody>
        </p:sp>
        <p:sp>
          <p:nvSpPr>
            <p:cNvPr id="65" name="pg65"/>
            <p:cNvSpPr/>
            <p:nvPr/>
          </p:nvSpPr>
          <p:spPr>
            <a:xfrm>
              <a:off x="8314365" y="152432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156586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83%</a:t>
              </a:r>
            </a:p>
          </p:txBody>
        </p:sp>
        <p:sp>
          <p:nvSpPr>
            <p:cNvPr id="67" name="pg67"/>
            <p:cNvSpPr/>
            <p:nvPr/>
          </p:nvSpPr>
          <p:spPr>
            <a:xfrm>
              <a:off x="8260004" y="204699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206984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83%</a:t>
              </a:r>
            </a:p>
          </p:txBody>
        </p:sp>
        <p:sp>
          <p:nvSpPr>
            <p:cNvPr id="69" name="pg69"/>
            <p:cNvSpPr/>
            <p:nvPr/>
          </p:nvSpPr>
          <p:spPr>
            <a:xfrm>
              <a:off x="8368515" y="178411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182565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83%</a:t>
              </a:r>
            </a:p>
          </p:txBody>
        </p:sp>
        <p:sp>
          <p:nvSpPr>
            <p:cNvPr id="71" name="pg71"/>
            <p:cNvSpPr/>
            <p:nvPr/>
          </p:nvSpPr>
          <p:spPr>
            <a:xfrm>
              <a:off x="8356446" y="230766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2" name="tx72"/>
            <p:cNvSpPr/>
            <p:nvPr/>
          </p:nvSpPr>
          <p:spPr>
            <a:xfrm>
              <a:off x="8379306" y="234919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83%</a:t>
              </a:r>
            </a:p>
          </p:txBody>
        </p:sp>
        <p:sp>
          <p:nvSpPr>
            <p:cNvPr id="73" name="pg73"/>
            <p:cNvSpPr/>
            <p:nvPr/>
          </p:nvSpPr>
          <p:spPr>
            <a:xfrm>
              <a:off x="8314365" y="257061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37225" y="261215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82%</a:t>
              </a:r>
            </a:p>
          </p:txBody>
        </p:sp>
        <p:sp>
          <p:nvSpPr>
            <p:cNvPr id="75" name="pg75"/>
            <p:cNvSpPr/>
            <p:nvPr/>
          </p:nvSpPr>
          <p:spPr>
            <a:xfrm>
              <a:off x="8284194" y="283304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87458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81%</a:t>
              </a:r>
            </a:p>
          </p:txBody>
        </p:sp>
        <p:sp>
          <p:nvSpPr>
            <p:cNvPr id="77" name="pg77"/>
            <p:cNvSpPr/>
            <p:nvPr/>
          </p:nvSpPr>
          <p:spPr>
            <a:xfrm>
              <a:off x="8290281" y="309621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8" name="tx78"/>
            <p:cNvSpPr/>
            <p:nvPr/>
          </p:nvSpPr>
          <p:spPr>
            <a:xfrm>
              <a:off x="8313141" y="313775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74%</a:t>
              </a:r>
            </a:p>
          </p:txBody>
        </p:sp>
        <p:sp>
          <p:nvSpPr>
            <p:cNvPr id="79" name="pg79"/>
            <p:cNvSpPr/>
            <p:nvPr/>
          </p:nvSpPr>
          <p:spPr>
            <a:xfrm>
              <a:off x="8338449" y="336409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80" name="tx80"/>
            <p:cNvSpPr/>
            <p:nvPr/>
          </p:nvSpPr>
          <p:spPr>
            <a:xfrm>
              <a:off x="8361309" y="340563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48%</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pt82"/>
            <p:cNvSpPr/>
            <p:nvPr/>
          </p:nvSpPr>
          <p:spPr>
            <a:xfrm>
              <a:off x="7621844" y="3319128"/>
              <a:ext cx="63202" cy="63202"/>
            </a:xfrm>
            <a:prstGeom prst="ellipse">
              <a:avLst/>
            </a:prstGeom>
            <a:solidFill>
              <a:srgbClr val="FF7F00">
                <a:alpha val="100000"/>
              </a:srgbClr>
            </a:solidFill>
            <a:ln w="9000" cap="rnd">
              <a:solidFill>
                <a:srgbClr val="FF7F00">
                  <a:alpha val="100000"/>
                </a:srgbClr>
              </a:solidFill>
              <a:prstDash val="solid"/>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07841" y="401416"/>
              <a:ext cx="30159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Tanzania,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IPVC had the lowest coverage of all vaccines (48%), followed by MCV2 (74%).
Coverage of 7 vaccines decreased (DTP3, HEPB3, HIB3, IPV1, MCV1, ROTAC and RUBELLA) and 2 vaccines increased (HPVC and MCV2) compared to respective coverage in 2019.
Coverage of 8 vaccines were the same (DTP3, HEPB3, HIB3, IPV1, MCV1, MCV2, ROTAC and RUBELLA) and 1 vaccine increased (HPVC) compared to respective coverage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13433" y="907931"/>
              <a:ext cx="722164" cy="0"/>
            </a:xfrm>
            <a:custGeom>
              <a:avLst/>
              <a:pathLst>
                <a:path w="722164" h="0">
                  <a:moveTo>
                    <a:pt x="0" y="0"/>
                  </a:moveTo>
                  <a:lnTo>
                    <a:pt x="505514" y="0"/>
                  </a:lnTo>
                  <a:lnTo>
                    <a:pt x="505514" y="0"/>
                  </a:lnTo>
                  <a:lnTo>
                    <a:pt x="505514"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1" name="pl21"/>
            <p:cNvSpPr/>
            <p:nvPr/>
          </p:nvSpPr>
          <p:spPr>
            <a:xfrm>
              <a:off x="7774515" y="1320786"/>
              <a:ext cx="577731" cy="0"/>
            </a:xfrm>
            <a:custGeom>
              <a:avLst/>
              <a:pathLst>
                <a:path w="577731" h="0">
                  <a:moveTo>
                    <a:pt x="0" y="0"/>
                  </a:moveTo>
                  <a:lnTo>
                    <a:pt x="0" y="0"/>
                  </a:lnTo>
                  <a:lnTo>
                    <a:pt x="0" y="0"/>
                  </a:lnTo>
                  <a:lnTo>
                    <a:pt x="216649" y="0"/>
                  </a:lnTo>
                  <a:lnTo>
                    <a:pt x="288865" y="0"/>
                  </a:lnTo>
                  <a:lnTo>
                    <a:pt x="577731" y="0"/>
                  </a:lnTo>
                  <a:lnTo>
                    <a:pt x="577731" y="0"/>
                  </a:lnTo>
                </a:path>
              </a:pathLst>
            </a:custGeom>
            <a:ln w="116535" cap="flat">
              <a:solidFill>
                <a:srgbClr val="E8E8E8">
                  <a:alpha val="100000"/>
                </a:srgbClr>
              </a:solidFill>
              <a:prstDash val="solid"/>
              <a:round/>
            </a:ln>
          </p:spPr>
          <p:txBody>
            <a:bodyPr/>
            <a:lstStyle/>
            <a:p/>
          </p:txBody>
        </p:sp>
        <p:sp>
          <p:nvSpPr>
            <p:cNvPr id="22" name="pl22"/>
            <p:cNvSpPr/>
            <p:nvPr/>
          </p:nvSpPr>
          <p:spPr>
            <a:xfrm>
              <a:off x="7485650" y="1733641"/>
              <a:ext cx="577731" cy="0"/>
            </a:xfrm>
            <a:custGeom>
              <a:avLst/>
              <a:pathLst>
                <a:path w="577731" h="0">
                  <a:moveTo>
                    <a:pt x="0" y="0"/>
                  </a:moveTo>
                  <a:lnTo>
                    <a:pt x="0" y="0"/>
                  </a:lnTo>
                  <a:lnTo>
                    <a:pt x="0" y="0"/>
                  </a:lnTo>
                  <a:lnTo>
                    <a:pt x="216649" y="0"/>
                  </a:lnTo>
                  <a:lnTo>
                    <a:pt x="288865" y="0"/>
                  </a:lnTo>
                  <a:lnTo>
                    <a:pt x="577731" y="0"/>
                  </a:lnTo>
                  <a:lnTo>
                    <a:pt x="577731" y="0"/>
                  </a:lnTo>
                </a:path>
              </a:pathLst>
            </a:custGeom>
            <a:ln w="116535" cap="flat">
              <a:solidFill>
                <a:srgbClr val="E8E8E8">
                  <a:alpha val="100000"/>
                </a:srgbClr>
              </a:solidFill>
              <a:prstDash val="solid"/>
              <a:round/>
            </a:ln>
          </p:spPr>
          <p:txBody>
            <a:bodyPr/>
            <a:lstStyle/>
            <a:p/>
          </p:txBody>
        </p:sp>
        <p:sp>
          <p:nvSpPr>
            <p:cNvPr id="23" name="pl23"/>
            <p:cNvSpPr/>
            <p:nvPr/>
          </p:nvSpPr>
          <p:spPr>
            <a:xfrm>
              <a:off x="7485650" y="2146496"/>
              <a:ext cx="577731" cy="0"/>
            </a:xfrm>
            <a:custGeom>
              <a:avLst/>
              <a:pathLst>
                <a:path w="577731" h="0">
                  <a:moveTo>
                    <a:pt x="0" y="0"/>
                  </a:moveTo>
                  <a:lnTo>
                    <a:pt x="0" y="0"/>
                  </a:lnTo>
                  <a:lnTo>
                    <a:pt x="0" y="0"/>
                  </a:lnTo>
                  <a:lnTo>
                    <a:pt x="216649" y="0"/>
                  </a:lnTo>
                  <a:lnTo>
                    <a:pt x="288865" y="0"/>
                  </a:lnTo>
                  <a:lnTo>
                    <a:pt x="577731" y="0"/>
                  </a:lnTo>
                  <a:lnTo>
                    <a:pt x="577731" y="0"/>
                  </a:lnTo>
                </a:path>
              </a:pathLst>
            </a:custGeom>
            <a:ln w="116535" cap="flat">
              <a:solidFill>
                <a:srgbClr val="E8E8E8">
                  <a:alpha val="100000"/>
                </a:srgbClr>
              </a:solidFill>
              <a:prstDash val="solid"/>
              <a:round/>
            </a:ln>
          </p:spPr>
          <p:txBody>
            <a:bodyPr/>
            <a:lstStyle/>
            <a:p/>
          </p:txBody>
        </p:sp>
        <p:sp>
          <p:nvSpPr>
            <p:cNvPr id="24" name="pl24"/>
            <p:cNvSpPr/>
            <p:nvPr/>
          </p:nvSpPr>
          <p:spPr>
            <a:xfrm>
              <a:off x="7485650" y="2559351"/>
              <a:ext cx="577731" cy="0"/>
            </a:xfrm>
            <a:custGeom>
              <a:avLst/>
              <a:pathLst>
                <a:path w="577731" h="0">
                  <a:moveTo>
                    <a:pt x="0" y="0"/>
                  </a:moveTo>
                  <a:lnTo>
                    <a:pt x="0" y="0"/>
                  </a:lnTo>
                  <a:lnTo>
                    <a:pt x="0" y="0"/>
                  </a:lnTo>
                  <a:lnTo>
                    <a:pt x="216649" y="0"/>
                  </a:lnTo>
                  <a:lnTo>
                    <a:pt x="288865" y="0"/>
                  </a:lnTo>
                  <a:lnTo>
                    <a:pt x="577731" y="0"/>
                  </a:lnTo>
                  <a:lnTo>
                    <a:pt x="577731" y="0"/>
                  </a:lnTo>
                </a:path>
              </a:pathLst>
            </a:custGeom>
            <a:ln w="116535" cap="flat">
              <a:solidFill>
                <a:srgbClr val="E8E8E8">
                  <a:alpha val="100000"/>
                </a:srgbClr>
              </a:solidFill>
              <a:prstDash val="solid"/>
              <a:round/>
            </a:ln>
          </p:spPr>
          <p:txBody>
            <a:bodyPr/>
            <a:lstStyle/>
            <a:p/>
          </p:txBody>
        </p:sp>
        <p:sp>
          <p:nvSpPr>
            <p:cNvPr id="25" name="pl25"/>
            <p:cNvSpPr/>
            <p:nvPr/>
          </p:nvSpPr>
          <p:spPr>
            <a:xfrm>
              <a:off x="7485650" y="2972206"/>
              <a:ext cx="577731" cy="0"/>
            </a:xfrm>
            <a:custGeom>
              <a:avLst/>
              <a:pathLst>
                <a:path w="577731" h="0">
                  <a:moveTo>
                    <a:pt x="0" y="0"/>
                  </a:moveTo>
                  <a:lnTo>
                    <a:pt x="0" y="0"/>
                  </a:lnTo>
                  <a:lnTo>
                    <a:pt x="0" y="0"/>
                  </a:lnTo>
                  <a:lnTo>
                    <a:pt x="216649" y="0"/>
                  </a:lnTo>
                  <a:lnTo>
                    <a:pt x="288865" y="0"/>
                  </a:lnTo>
                  <a:lnTo>
                    <a:pt x="577731" y="0"/>
                  </a:lnTo>
                  <a:lnTo>
                    <a:pt x="577731" y="0"/>
                  </a:lnTo>
                </a:path>
              </a:pathLst>
            </a:custGeom>
            <a:ln w="116535" cap="flat">
              <a:solidFill>
                <a:srgbClr val="E8E8E8">
                  <a:alpha val="100000"/>
                </a:srgbClr>
              </a:solidFill>
              <a:prstDash val="solid"/>
              <a:round/>
            </a:ln>
          </p:spPr>
          <p:txBody>
            <a:bodyPr/>
            <a:lstStyle/>
            <a:p/>
          </p:txBody>
        </p:sp>
        <p:sp>
          <p:nvSpPr>
            <p:cNvPr id="26" name="pl26"/>
            <p:cNvSpPr/>
            <p:nvPr/>
          </p:nvSpPr>
          <p:spPr>
            <a:xfrm>
              <a:off x="7269000" y="3385062"/>
              <a:ext cx="649947" cy="0"/>
            </a:xfrm>
            <a:custGeom>
              <a:avLst/>
              <a:pathLst>
                <a:path w="649947" h="0">
                  <a:moveTo>
                    <a:pt x="0" y="0"/>
                  </a:moveTo>
                  <a:lnTo>
                    <a:pt x="288865" y="0"/>
                  </a:lnTo>
                  <a:lnTo>
                    <a:pt x="288865" y="0"/>
                  </a:lnTo>
                  <a:lnTo>
                    <a:pt x="288865" y="0"/>
                  </a:lnTo>
                  <a:lnTo>
                    <a:pt x="288865" y="0"/>
                  </a:lnTo>
                  <a:lnTo>
                    <a:pt x="505514" y="0"/>
                  </a:lnTo>
                  <a:lnTo>
                    <a:pt x="649947" y="0"/>
                  </a:lnTo>
                </a:path>
              </a:pathLst>
            </a:custGeom>
            <a:ln w="116535" cap="flat">
              <a:solidFill>
                <a:srgbClr val="E8E8E8">
                  <a:alpha val="100000"/>
                </a:srgbClr>
              </a:solidFill>
              <a:prstDash val="solid"/>
              <a:round/>
            </a:ln>
          </p:spPr>
          <p:txBody>
            <a:bodyPr/>
            <a:lstStyle/>
            <a:p/>
          </p:txBody>
        </p:sp>
        <p:sp>
          <p:nvSpPr>
            <p:cNvPr id="27" name="pl27"/>
            <p:cNvSpPr/>
            <p:nvPr/>
          </p:nvSpPr>
          <p:spPr>
            <a:xfrm>
              <a:off x="5824672" y="3797917"/>
              <a:ext cx="1011029" cy="0"/>
            </a:xfrm>
            <a:custGeom>
              <a:avLst/>
              <a:pathLst>
                <a:path w="1011029" h="0">
                  <a:moveTo>
                    <a:pt x="0" y="0"/>
                  </a:moveTo>
                  <a:lnTo>
                    <a:pt x="288865" y="0"/>
                  </a:lnTo>
                  <a:lnTo>
                    <a:pt x="722164" y="0"/>
                  </a:lnTo>
                  <a:lnTo>
                    <a:pt x="1011029" y="0"/>
                  </a:lnTo>
                  <a:lnTo>
                    <a:pt x="1011029" y="0"/>
                  </a:lnTo>
                  <a:lnTo>
                    <a:pt x="1011029" y="0"/>
                  </a:lnTo>
                  <a:lnTo>
                    <a:pt x="1011029" y="0"/>
                  </a:lnTo>
                </a:path>
              </a:pathLst>
            </a:custGeom>
            <a:ln w="116535" cap="flat">
              <a:solidFill>
                <a:srgbClr val="E8E8E8">
                  <a:alpha val="100000"/>
                </a:srgbClr>
              </a:solidFill>
              <a:prstDash val="solid"/>
              <a:round/>
            </a:ln>
          </p:spPr>
          <p:txBody>
            <a:bodyPr/>
            <a:lstStyle/>
            <a:p/>
          </p:txBody>
        </p:sp>
        <p:sp>
          <p:nvSpPr>
            <p:cNvPr id="28" name="pl28"/>
            <p:cNvSpPr/>
            <p:nvPr/>
          </p:nvSpPr>
          <p:spPr>
            <a:xfrm>
              <a:off x="7413433" y="4210772"/>
              <a:ext cx="577731" cy="0"/>
            </a:xfrm>
            <a:custGeom>
              <a:avLst/>
              <a:pathLst>
                <a:path w="577731" h="0">
                  <a:moveTo>
                    <a:pt x="0" y="0"/>
                  </a:moveTo>
                  <a:lnTo>
                    <a:pt x="0" y="0"/>
                  </a:lnTo>
                  <a:lnTo>
                    <a:pt x="0" y="0"/>
                  </a:lnTo>
                  <a:lnTo>
                    <a:pt x="216649" y="0"/>
                  </a:lnTo>
                  <a:lnTo>
                    <a:pt x="288865" y="0"/>
                  </a:lnTo>
                  <a:lnTo>
                    <a:pt x="505514" y="0"/>
                  </a:lnTo>
                  <a:lnTo>
                    <a:pt x="577731" y="0"/>
                  </a:lnTo>
                </a:path>
              </a:pathLst>
            </a:custGeom>
            <a:ln w="116535" cap="flat">
              <a:solidFill>
                <a:srgbClr val="E8E8E8">
                  <a:alpha val="100000"/>
                </a:srgbClr>
              </a:solidFill>
              <a:prstDash val="solid"/>
              <a:round/>
            </a:ln>
          </p:spPr>
          <p:txBody>
            <a:bodyPr/>
            <a:lstStyle/>
            <a:p/>
          </p:txBody>
        </p:sp>
        <p:sp>
          <p:nvSpPr>
            <p:cNvPr id="29" name="pl29"/>
            <p:cNvSpPr/>
            <p:nvPr/>
          </p:nvSpPr>
          <p:spPr>
            <a:xfrm>
              <a:off x="7269000" y="4623627"/>
              <a:ext cx="649947" cy="0"/>
            </a:xfrm>
            <a:custGeom>
              <a:avLst/>
              <a:pathLst>
                <a:path w="649947" h="0">
                  <a:moveTo>
                    <a:pt x="0" y="0"/>
                  </a:moveTo>
                  <a:lnTo>
                    <a:pt x="288865" y="0"/>
                  </a:lnTo>
                  <a:lnTo>
                    <a:pt x="288865" y="0"/>
                  </a:lnTo>
                  <a:lnTo>
                    <a:pt x="288865" y="0"/>
                  </a:lnTo>
                  <a:lnTo>
                    <a:pt x="288865" y="0"/>
                  </a:lnTo>
                  <a:lnTo>
                    <a:pt x="505514" y="0"/>
                  </a:lnTo>
                  <a:lnTo>
                    <a:pt x="649947" y="0"/>
                  </a:lnTo>
                </a:path>
              </a:pathLst>
            </a:custGeom>
            <a:ln w="116535" cap="flat">
              <a:solidFill>
                <a:srgbClr val="E8E8E8">
                  <a:alpha val="100000"/>
                </a:srgbClr>
              </a:solidFill>
              <a:prstDash val="solid"/>
              <a:round/>
            </a:ln>
          </p:spPr>
          <p:txBody>
            <a:bodyPr/>
            <a:lstStyle/>
            <a:p/>
          </p:txBody>
        </p:sp>
        <p:sp>
          <p:nvSpPr>
            <p:cNvPr id="30" name="pl30"/>
            <p:cNvSpPr/>
            <p:nvPr/>
          </p:nvSpPr>
          <p:spPr>
            <a:xfrm>
              <a:off x="6835702" y="5036482"/>
              <a:ext cx="1083246" cy="0"/>
            </a:xfrm>
            <a:custGeom>
              <a:avLst/>
              <a:pathLst>
                <a:path w="1083246" h="0">
                  <a:moveTo>
                    <a:pt x="0" y="0"/>
                  </a:moveTo>
                  <a:lnTo>
                    <a:pt x="505514" y="0"/>
                  </a:lnTo>
                  <a:lnTo>
                    <a:pt x="505514" y="0"/>
                  </a:lnTo>
                  <a:lnTo>
                    <a:pt x="505514" y="0"/>
                  </a:lnTo>
                  <a:lnTo>
                    <a:pt x="794380" y="0"/>
                  </a:lnTo>
                  <a:lnTo>
                    <a:pt x="1011029" y="0"/>
                  </a:lnTo>
                  <a:lnTo>
                    <a:pt x="1083246" y="0"/>
                  </a:lnTo>
                </a:path>
              </a:pathLst>
            </a:custGeom>
            <a:ln w="116535" cap="flat">
              <a:solidFill>
                <a:srgbClr val="E8E8E8">
                  <a:alpha val="100000"/>
                </a:srgbClr>
              </a:solidFill>
              <a:prstDash val="solid"/>
              <a:round/>
            </a:ln>
          </p:spPr>
          <p:txBody>
            <a:bodyPr/>
            <a:lstStyle/>
            <a:p/>
          </p:txBody>
        </p:sp>
        <p:sp>
          <p:nvSpPr>
            <p:cNvPr id="31" name="pt31"/>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05888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40893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98666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05888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77001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77001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77001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77001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77001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77001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48115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48115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48115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144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7001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6450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55336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55336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55336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55336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10903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82017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83120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83120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83120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83120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8666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1444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2558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0893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0893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0893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7001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26450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55336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55336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55336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55336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84223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83120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33671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33671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33671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072830"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856180"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856180"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89479"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711747"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711747"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000613"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42288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42288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000613"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42288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42288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000613"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422882"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422882"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00613"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42288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42288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856180"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49509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495098"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484069"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772934"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772934"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928397"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350665"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350665"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856180"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495098"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495098"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783964"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278449"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278449"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3175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Tanzania,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(95%) and 2024 (87%). DTP1 coverage remained the same in 2025 (87%) compared to 2024, and was lower than in 2019. In 2019-2025, DTP1 coverage was at it's lowest level in 2023, 2024, and 2025 (87%).
In 2024, 10 vaccines had lower coverage than in 2019.
In 2025, 10 vaccines had lower coverage than in 2019.
In 2025, 0 vaccines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97537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549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95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35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1611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5623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75377" y="2298429"/>
              <a:ext cx="5880856" cy="1367004"/>
            </a:xfrm>
            <a:custGeom>
              <a:avLst/>
              <a:pathLst>
                <a:path w="5880856" h="1367004">
                  <a:moveTo>
                    <a:pt x="0" y="1367004"/>
                  </a:moveTo>
                  <a:lnTo>
                    <a:pt x="840122" y="656162"/>
                  </a:lnTo>
                  <a:lnTo>
                    <a:pt x="1680244" y="519461"/>
                  </a:lnTo>
                  <a:lnTo>
                    <a:pt x="2520366" y="765522"/>
                  </a:lnTo>
                  <a:lnTo>
                    <a:pt x="3360489" y="492121"/>
                  </a:lnTo>
                  <a:lnTo>
                    <a:pt x="4200611" y="0"/>
                  </a:lnTo>
                  <a:lnTo>
                    <a:pt x="5040733" y="136700"/>
                  </a:lnTo>
                  <a:lnTo>
                    <a:pt x="5880856" y="0"/>
                  </a:lnTo>
                </a:path>
              </a:pathLst>
            </a:custGeom>
            <a:ln w="29811" cap="flat">
              <a:solidFill>
                <a:srgbClr val="FF0000">
                  <a:alpha val="100000"/>
                </a:srgbClr>
              </a:solidFill>
              <a:prstDash val="solid"/>
              <a:round/>
            </a:ln>
          </p:spPr>
          <p:txBody>
            <a:bodyPr/>
            <a:lstStyle/>
            <a:p/>
          </p:txBody>
        </p:sp>
        <p:sp>
          <p:nvSpPr>
            <p:cNvPr id="26" name="pl26"/>
            <p:cNvSpPr/>
            <p:nvPr/>
          </p:nvSpPr>
          <p:spPr>
            <a:xfrm>
              <a:off x="1975377" y="2298429"/>
              <a:ext cx="5880856" cy="2187206"/>
            </a:xfrm>
            <a:custGeom>
              <a:avLst/>
              <a:pathLst>
                <a:path w="5880856" h="2187206">
                  <a:moveTo>
                    <a:pt x="0" y="2187206"/>
                  </a:moveTo>
                  <a:lnTo>
                    <a:pt x="840122" y="1421684"/>
                  </a:lnTo>
                  <a:lnTo>
                    <a:pt x="1680244" y="1175623"/>
                  </a:lnTo>
                  <a:lnTo>
                    <a:pt x="2520366" y="1175623"/>
                  </a:lnTo>
                  <a:lnTo>
                    <a:pt x="3360489" y="1011583"/>
                  </a:lnTo>
                  <a:lnTo>
                    <a:pt x="4200611" y="218720"/>
                  </a:lnTo>
                  <a:lnTo>
                    <a:pt x="5040733" y="136700"/>
                  </a:lnTo>
                  <a:lnTo>
                    <a:pt x="5880856" y="0"/>
                  </a:lnTo>
                </a:path>
              </a:pathLst>
            </a:custGeom>
            <a:ln w="29811" cap="flat">
              <a:solidFill>
                <a:srgbClr val="0058AB">
                  <a:alpha val="100000"/>
                </a:srgbClr>
              </a:solidFill>
              <a:prstDash val="solid"/>
              <a:round/>
            </a:ln>
          </p:spPr>
          <p:txBody>
            <a:bodyPr/>
            <a:lstStyle/>
            <a:p/>
          </p:txBody>
        </p:sp>
        <p:sp>
          <p:nvSpPr>
            <p:cNvPr id="27" name="pt27"/>
            <p:cNvSpPr/>
            <p:nvPr/>
          </p:nvSpPr>
          <p:spPr>
            <a:xfrm>
              <a:off x="1950551" y="36406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790673"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630796"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470918"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5311040"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6151163"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6991285"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7831407"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50551" y="44608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2790673"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3630796"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4470918"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5311040"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6151163"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6991285" y="2410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7831407"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tx43"/>
            <p:cNvSpPr/>
            <p:nvPr/>
          </p:nvSpPr>
          <p:spPr>
            <a:xfrm>
              <a:off x="1975377" y="45552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19</a:t>
              </a:r>
            </a:p>
          </p:txBody>
        </p:sp>
        <p:sp>
          <p:nvSpPr>
            <p:cNvPr id="44" name="tx44"/>
            <p:cNvSpPr/>
            <p:nvPr/>
          </p:nvSpPr>
          <p:spPr>
            <a:xfrm>
              <a:off x="2815499"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45" name="tx45"/>
            <p:cNvSpPr/>
            <p:nvPr/>
          </p:nvSpPr>
          <p:spPr>
            <a:xfrm>
              <a:off x="3655622"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46" name="tx46"/>
            <p:cNvSpPr/>
            <p:nvPr/>
          </p:nvSpPr>
          <p:spPr>
            <a:xfrm>
              <a:off x="4495744"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47" name="tx47"/>
            <p:cNvSpPr/>
            <p:nvPr/>
          </p:nvSpPr>
          <p:spPr>
            <a:xfrm>
              <a:off x="5335866"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48" name="tx48"/>
            <p:cNvSpPr/>
            <p:nvPr/>
          </p:nvSpPr>
          <p:spPr>
            <a:xfrm>
              <a:off x="6175989"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49" name="tx49"/>
            <p:cNvSpPr/>
            <p:nvPr/>
          </p:nvSpPr>
          <p:spPr>
            <a:xfrm>
              <a:off x="7016111" y="25047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50" name="tx50"/>
            <p:cNvSpPr/>
            <p:nvPr/>
          </p:nvSpPr>
          <p:spPr>
            <a:xfrm>
              <a:off x="7856233"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51" name="tx51"/>
            <p:cNvSpPr/>
            <p:nvPr/>
          </p:nvSpPr>
          <p:spPr>
            <a:xfrm>
              <a:off x="1975377" y="349321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52" name="tx52"/>
            <p:cNvSpPr/>
            <p:nvPr/>
          </p:nvSpPr>
          <p:spPr>
            <a:xfrm>
              <a:off x="2815499"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53" name="tx53"/>
            <p:cNvSpPr/>
            <p:nvPr/>
          </p:nvSpPr>
          <p:spPr>
            <a:xfrm>
              <a:off x="3655622"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54" name="tx54"/>
            <p:cNvSpPr/>
            <p:nvPr/>
          </p:nvSpPr>
          <p:spPr>
            <a:xfrm>
              <a:off x="4495744"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55" name="tx55"/>
            <p:cNvSpPr/>
            <p:nvPr/>
          </p:nvSpPr>
          <p:spPr>
            <a:xfrm>
              <a:off x="5335866"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56" name="tx56"/>
            <p:cNvSpPr/>
            <p:nvPr/>
          </p:nvSpPr>
          <p:spPr>
            <a:xfrm>
              <a:off x="6175989"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57" name="tx57"/>
            <p:cNvSpPr/>
            <p:nvPr/>
          </p:nvSpPr>
          <p:spPr>
            <a:xfrm>
              <a:off x="7016111"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58" name="tx58"/>
            <p:cNvSpPr/>
            <p:nvPr/>
          </p:nvSpPr>
          <p:spPr>
            <a:xfrm>
              <a:off x="7856233"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59" name="pl5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60" name="tx60"/>
            <p:cNvSpPr/>
            <p:nvPr/>
          </p:nvSpPr>
          <p:spPr>
            <a:xfrm>
              <a:off x="6689215"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61" name="tx61"/>
            <p:cNvSpPr/>
            <p:nvPr/>
          </p:nvSpPr>
          <p:spPr>
            <a:xfrm>
              <a:off x="655554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62" name="rc62"/>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63" name="tx63"/>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64" name="tx64"/>
            <p:cNvSpPr/>
            <p:nvPr/>
          </p:nvSpPr>
          <p:spPr>
            <a:xfrm rot="-5400000">
              <a:off x="184737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65" name="tx65"/>
            <p:cNvSpPr/>
            <p:nvPr/>
          </p:nvSpPr>
          <p:spPr>
            <a:xfrm rot="-5400000">
              <a:off x="268749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66" name="tx66"/>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7" name="tx67"/>
            <p:cNvSpPr/>
            <p:nvPr/>
          </p:nvSpPr>
          <p:spPr>
            <a:xfrm rot="-5400000">
              <a:off x="43677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8" name="tx68"/>
            <p:cNvSpPr/>
            <p:nvPr/>
          </p:nvSpPr>
          <p:spPr>
            <a:xfrm rot="-5400000">
              <a:off x="52078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9" name="tx69"/>
            <p:cNvSpPr/>
            <p:nvPr/>
          </p:nvSpPr>
          <p:spPr>
            <a:xfrm rot="-5400000">
              <a:off x="604795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0" name="tx70"/>
            <p:cNvSpPr/>
            <p:nvPr/>
          </p:nvSpPr>
          <p:spPr>
            <a:xfrm rot="-5400000">
              <a:off x="688810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1" name="tx71"/>
            <p:cNvSpPr/>
            <p:nvPr/>
          </p:nvSpPr>
          <p:spPr>
            <a:xfrm rot="-5400000">
              <a:off x="772823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72" name="tx7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 name="tx7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4" name="tx7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5" name="tx7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6" name="tx7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7" name="tx7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8" name="tx7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0" name="pl8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1" name="tx8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2" name="tx8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83" name="tx83"/>
            <p:cNvSpPr/>
            <p:nvPr/>
          </p:nvSpPr>
          <p:spPr>
            <a:xfrm>
              <a:off x="757200" y="1330710"/>
              <a:ext cx="54974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Tanzania, 2018-2025</a:t>
              </a:r>
            </a:p>
          </p:txBody>
        </p:sp>
        <p:sp>
          <p:nvSpPr>
            <p:cNvPr id="84" name="tx8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5" name="tx8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Tanzania was 2018.
In 2025, first dose (HPV1) programme coverage among girls was 99%. In 2025, last dose (HPVc) programme coverage among girls was 99%.</a:t>
            </a:r>
          </a:p>
        </p:txBody>
      </p:sp>
      <p:sp>
        <p:nvSpPr>
          <p:cNvPr id="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99%, following switch to single dose in 2024.</a:t>
            </a:r>
          </a:p>
        </p:txBody>
      </p:sp>
      <p:grpSp xmlns:pic="http://schemas.openxmlformats.org/drawingml/2006/picture">
        <p:nvGrpSpPr>
          <p:cNvPr id="88" name=""/>
          <p:cNvGrpSpPr/>
          <p:nvPr/>
        </p:nvGrpSpPr>
        <p:grpSpPr>
          <a:xfrm>
            <a:off x="292608" y="1005840"/>
            <a:ext cx="8595360" cy="28575"/>
            <a:chOff x="292608" y="1005840"/>
            <a:chExt cx="8595360" cy="28575"/>
          </a:xfrm>
        </p:grpSpPr>
        <p:sp>
          <p:nvSpPr>
            <p:cNvPr id="8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95759"/>
              <a:ext cx="6481656" cy="541689"/>
            </a:xfrm>
            <a:custGeom>
              <a:avLst/>
              <a:pathLst>
                <a:path w="6481656" h="541689">
                  <a:moveTo>
                    <a:pt x="0" y="541689"/>
                  </a:moveTo>
                  <a:lnTo>
                    <a:pt x="259266" y="300938"/>
                  </a:lnTo>
                  <a:lnTo>
                    <a:pt x="518532" y="240750"/>
                  </a:lnTo>
                  <a:lnTo>
                    <a:pt x="777798" y="60187"/>
                  </a:lnTo>
                  <a:lnTo>
                    <a:pt x="1037065" y="60187"/>
                  </a:lnTo>
                  <a:lnTo>
                    <a:pt x="1296331" y="210657"/>
                  </a:lnTo>
                  <a:lnTo>
                    <a:pt x="1555597" y="210657"/>
                  </a:lnTo>
                  <a:lnTo>
                    <a:pt x="1814863" y="421314"/>
                  </a:lnTo>
                  <a:lnTo>
                    <a:pt x="2074130" y="331032"/>
                  </a:lnTo>
                  <a:lnTo>
                    <a:pt x="2333396" y="361126"/>
                  </a:lnTo>
                  <a:lnTo>
                    <a:pt x="2592662" y="180563"/>
                  </a:lnTo>
                  <a:lnTo>
                    <a:pt x="2851928" y="210657"/>
                  </a:lnTo>
                  <a:lnTo>
                    <a:pt x="3111195" y="150469"/>
                  </a:lnTo>
                  <a:lnTo>
                    <a:pt x="3370461" y="180563"/>
                  </a:lnTo>
                  <a:lnTo>
                    <a:pt x="3629727" y="0"/>
                  </a:lnTo>
                  <a:lnTo>
                    <a:pt x="3888994" y="30093"/>
                  </a:lnTo>
                  <a:lnTo>
                    <a:pt x="4148260" y="150469"/>
                  </a:lnTo>
                  <a:lnTo>
                    <a:pt x="4407526" y="210657"/>
                  </a:lnTo>
                  <a:lnTo>
                    <a:pt x="4666792" y="240750"/>
                  </a:lnTo>
                  <a:lnTo>
                    <a:pt x="4926059" y="180563"/>
                  </a:lnTo>
                  <a:lnTo>
                    <a:pt x="5185325" y="180563"/>
                  </a:lnTo>
                  <a:lnTo>
                    <a:pt x="5444591" y="331032"/>
                  </a:lnTo>
                  <a:lnTo>
                    <a:pt x="5703857" y="300938"/>
                  </a:lnTo>
                  <a:lnTo>
                    <a:pt x="5963124" y="421314"/>
                  </a:lnTo>
                  <a:lnTo>
                    <a:pt x="6222390" y="421314"/>
                  </a:lnTo>
                  <a:lnTo>
                    <a:pt x="6481656" y="421314"/>
                  </a:lnTo>
                </a:path>
              </a:pathLst>
            </a:custGeom>
            <a:ln w="27101" cap="flat">
              <a:solidFill>
                <a:srgbClr val="F8766D">
                  <a:alpha val="100000"/>
                </a:srgbClr>
              </a:solidFill>
              <a:prstDash val="solid"/>
              <a:round/>
            </a:ln>
          </p:spPr>
          <p:txBody>
            <a:bodyPr/>
            <a:lstStyle/>
            <a:p/>
          </p:txBody>
        </p:sp>
        <p:sp>
          <p:nvSpPr>
            <p:cNvPr id="28" name="pl28"/>
            <p:cNvSpPr/>
            <p:nvPr/>
          </p:nvSpPr>
          <p:spPr>
            <a:xfrm>
              <a:off x="5068747" y="2887918"/>
              <a:ext cx="2851928" cy="1354224"/>
            </a:xfrm>
            <a:custGeom>
              <a:avLst/>
              <a:pathLst>
                <a:path w="2851928" h="1354224">
                  <a:moveTo>
                    <a:pt x="0" y="1354224"/>
                  </a:moveTo>
                  <a:lnTo>
                    <a:pt x="259266" y="631971"/>
                  </a:lnTo>
                  <a:lnTo>
                    <a:pt x="518532" y="331032"/>
                  </a:lnTo>
                  <a:lnTo>
                    <a:pt x="777798" y="210657"/>
                  </a:lnTo>
                  <a:lnTo>
                    <a:pt x="1037065" y="180563"/>
                  </a:lnTo>
                  <a:lnTo>
                    <a:pt x="1296331" y="120375"/>
                  </a:lnTo>
                  <a:lnTo>
                    <a:pt x="1555597" y="300938"/>
                  </a:lnTo>
                  <a:lnTo>
                    <a:pt x="1814863" y="421314"/>
                  </a:lnTo>
                  <a:lnTo>
                    <a:pt x="2074130" y="0"/>
                  </a:lnTo>
                  <a:lnTo>
                    <a:pt x="2333396" y="0"/>
                  </a:lnTo>
                  <a:lnTo>
                    <a:pt x="2592662" y="0"/>
                  </a:lnTo>
                  <a:lnTo>
                    <a:pt x="2851928" y="0"/>
                  </a:lnTo>
                </a:path>
              </a:pathLst>
            </a:custGeom>
            <a:ln w="27101" cap="flat">
              <a:solidFill>
                <a:srgbClr val="7CAE00">
                  <a:alpha val="100000"/>
                </a:srgbClr>
              </a:solidFill>
              <a:prstDash val="solid"/>
              <a:round/>
            </a:ln>
          </p:spPr>
          <p:txBody>
            <a:bodyPr/>
            <a:lstStyle/>
            <a:p/>
          </p:txBody>
        </p:sp>
        <p:sp>
          <p:nvSpPr>
            <p:cNvPr id="29" name="pl29"/>
            <p:cNvSpPr/>
            <p:nvPr/>
          </p:nvSpPr>
          <p:spPr>
            <a:xfrm>
              <a:off x="4809480" y="2316134"/>
              <a:ext cx="3111195" cy="391220"/>
            </a:xfrm>
            <a:custGeom>
              <a:avLst/>
              <a:pathLst>
                <a:path w="3111195" h="391220">
                  <a:moveTo>
                    <a:pt x="0" y="391220"/>
                  </a:moveTo>
                  <a:lnTo>
                    <a:pt x="259266" y="0"/>
                  </a:lnTo>
                  <a:lnTo>
                    <a:pt x="518532" y="0"/>
                  </a:lnTo>
                  <a:lnTo>
                    <a:pt x="777798" y="0"/>
                  </a:lnTo>
                  <a:lnTo>
                    <a:pt x="1037065" y="0"/>
                  </a:lnTo>
                  <a:lnTo>
                    <a:pt x="1296331" y="0"/>
                  </a:lnTo>
                  <a:lnTo>
                    <a:pt x="1555597" y="90281"/>
                  </a:lnTo>
                  <a:lnTo>
                    <a:pt x="1814863" y="120375"/>
                  </a:lnTo>
                  <a:lnTo>
                    <a:pt x="2074130" y="210657"/>
                  </a:lnTo>
                  <a:lnTo>
                    <a:pt x="2333396" y="240750"/>
                  </a:lnTo>
                  <a:lnTo>
                    <a:pt x="2592662" y="331032"/>
                  </a:lnTo>
                  <a:lnTo>
                    <a:pt x="2851928" y="331032"/>
                  </a:lnTo>
                  <a:lnTo>
                    <a:pt x="3111195" y="331032"/>
                  </a:lnTo>
                </a:path>
              </a:pathLst>
            </a:custGeom>
            <a:ln w="27101" cap="flat">
              <a:solidFill>
                <a:srgbClr val="00BFC4">
                  <a:alpha val="100000"/>
                </a:srgbClr>
              </a:solidFill>
              <a:prstDash val="solid"/>
              <a:round/>
            </a:ln>
          </p:spPr>
          <p:txBody>
            <a:bodyPr/>
            <a:lstStyle/>
            <a:p/>
          </p:txBody>
        </p:sp>
        <p:sp>
          <p:nvSpPr>
            <p:cNvPr id="30" name="pl30"/>
            <p:cNvSpPr/>
            <p:nvPr/>
          </p:nvSpPr>
          <p:spPr>
            <a:xfrm>
              <a:off x="6105812" y="2135571"/>
              <a:ext cx="1814863" cy="2407509"/>
            </a:xfrm>
            <a:custGeom>
              <a:avLst/>
              <a:pathLst>
                <a:path w="1814863" h="2407509">
                  <a:moveTo>
                    <a:pt x="0" y="2407509"/>
                  </a:moveTo>
                  <a:lnTo>
                    <a:pt x="259266" y="1564881"/>
                  </a:lnTo>
                  <a:lnTo>
                    <a:pt x="518532" y="1294036"/>
                  </a:lnTo>
                  <a:lnTo>
                    <a:pt x="777798" y="1294036"/>
                  </a:lnTo>
                  <a:lnTo>
                    <a:pt x="1037065" y="1113473"/>
                  </a:lnTo>
                  <a:lnTo>
                    <a:pt x="1296331" y="240750"/>
                  </a:lnTo>
                  <a:lnTo>
                    <a:pt x="1555597" y="150469"/>
                  </a:lnTo>
                  <a:lnTo>
                    <a:pt x="1814863"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57869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8495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6087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0971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69907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030370" y="420376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771104" y="266897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067435" y="450470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40023" y="2135566"/>
              <a:ext cx="239918" cy="4"/>
            </a:xfrm>
            <a:custGeom>
              <a:avLst/>
              <a:pathLst>
                <a:path w="239918" h="4">
                  <a:moveTo>
                    <a:pt x="239918" y="0"/>
                  </a:moveTo>
                  <a:lnTo>
                    <a:pt x="0" y="4"/>
                  </a:lnTo>
                </a:path>
              </a:pathLst>
            </a:custGeom>
          </p:spPr>
          <p:txBody>
            <a:bodyPr/>
            <a:lstStyle/>
            <a:p/>
          </p:txBody>
        </p:sp>
        <p:sp>
          <p:nvSpPr>
            <p:cNvPr id="41" name="pl41"/>
            <p:cNvSpPr/>
            <p:nvPr/>
          </p:nvSpPr>
          <p:spPr>
            <a:xfrm>
              <a:off x="7935957" y="2536491"/>
              <a:ext cx="243984" cy="75832"/>
            </a:xfrm>
            <a:custGeom>
              <a:avLst/>
              <a:pathLst>
                <a:path w="243984" h="75832">
                  <a:moveTo>
                    <a:pt x="243984" y="0"/>
                  </a:moveTo>
                  <a:lnTo>
                    <a:pt x="0" y="75832"/>
                  </a:lnTo>
                </a:path>
              </a:pathLst>
            </a:custGeom>
          </p:spPr>
          <p:txBody>
            <a:bodyPr/>
            <a:lstStyle/>
            <a:p/>
          </p:txBody>
        </p:sp>
        <p:sp>
          <p:nvSpPr>
            <p:cNvPr id="42" name="pl42"/>
            <p:cNvSpPr/>
            <p:nvPr/>
          </p:nvSpPr>
          <p:spPr>
            <a:xfrm>
              <a:off x="7934341" y="2652649"/>
              <a:ext cx="245600" cy="98521"/>
            </a:xfrm>
            <a:custGeom>
              <a:avLst/>
              <a:pathLst>
                <a:path w="245600" h="98521">
                  <a:moveTo>
                    <a:pt x="245600" y="98521"/>
                  </a:moveTo>
                  <a:lnTo>
                    <a:pt x="0" y="0"/>
                  </a:lnTo>
                </a:path>
              </a:pathLst>
            </a:custGeom>
          </p:spPr>
          <p:txBody>
            <a:bodyPr/>
            <a:lstStyle/>
            <a:p/>
          </p:txBody>
        </p:sp>
        <p:sp>
          <p:nvSpPr>
            <p:cNvPr id="43" name="pl43"/>
            <p:cNvSpPr/>
            <p:nvPr/>
          </p:nvSpPr>
          <p:spPr>
            <a:xfrm>
              <a:off x="7932387" y="2894082"/>
              <a:ext cx="247554" cy="130295"/>
            </a:xfrm>
            <a:custGeom>
              <a:avLst/>
              <a:pathLst>
                <a:path w="247554" h="130295">
                  <a:moveTo>
                    <a:pt x="247554" y="130295"/>
                  </a:moveTo>
                  <a:lnTo>
                    <a:pt x="0" y="0"/>
                  </a:lnTo>
                </a:path>
              </a:pathLst>
            </a:custGeom>
          </p:spPr>
          <p:txBody>
            <a:bodyPr/>
            <a:lstStyle/>
            <a:p/>
          </p:txBody>
        </p:sp>
        <p:sp>
          <p:nvSpPr>
            <p:cNvPr id="44" name="pg44"/>
            <p:cNvSpPr/>
            <p:nvPr/>
          </p:nvSpPr>
          <p:spPr>
            <a:xfrm>
              <a:off x="8111362" y="204458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34222" y="208542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99%</a:t>
              </a:r>
            </a:p>
          </p:txBody>
        </p:sp>
        <p:sp>
          <p:nvSpPr>
            <p:cNvPr id="46" name="pg46"/>
            <p:cNvSpPr/>
            <p:nvPr/>
          </p:nvSpPr>
          <p:spPr>
            <a:xfrm>
              <a:off x="8111362" y="241848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45932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83%</a:t>
              </a:r>
            </a:p>
          </p:txBody>
        </p:sp>
        <p:sp>
          <p:nvSpPr>
            <p:cNvPr id="48" name="pg48"/>
            <p:cNvSpPr/>
            <p:nvPr/>
          </p:nvSpPr>
          <p:spPr>
            <a:xfrm>
              <a:off x="8111362" y="269091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73176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82%</a:t>
              </a:r>
            </a:p>
          </p:txBody>
        </p:sp>
        <p:sp>
          <p:nvSpPr>
            <p:cNvPr id="50" name="pg50"/>
            <p:cNvSpPr/>
            <p:nvPr/>
          </p:nvSpPr>
          <p:spPr>
            <a:xfrm>
              <a:off x="8111362" y="296483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00567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74%</a:t>
              </a:r>
            </a:p>
          </p:txBody>
        </p:sp>
        <p:sp>
          <p:nvSpPr>
            <p:cNvPr id="52" name="pg52"/>
            <p:cNvSpPr/>
            <p:nvPr/>
          </p:nvSpPr>
          <p:spPr>
            <a:xfrm>
              <a:off x="1503978" y="257437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698" y="2618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79</a:t>
              </a:r>
            </a:p>
          </p:txBody>
        </p:sp>
        <p:sp>
          <p:nvSpPr>
            <p:cNvPr id="54" name="pg54"/>
            <p:cNvSpPr/>
            <p:nvPr/>
          </p:nvSpPr>
          <p:spPr>
            <a:xfrm>
              <a:off x="5132096" y="407909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177816" y="41228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29</a:t>
              </a:r>
            </a:p>
          </p:txBody>
        </p:sp>
        <p:sp>
          <p:nvSpPr>
            <p:cNvPr id="56" name="pg56"/>
            <p:cNvSpPr/>
            <p:nvPr/>
          </p:nvSpPr>
          <p:spPr>
            <a:xfrm>
              <a:off x="4872994" y="254480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918714" y="25886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80</a:t>
              </a:r>
            </a:p>
          </p:txBody>
        </p:sp>
        <p:sp>
          <p:nvSpPr>
            <p:cNvPr id="58" name="pg58"/>
            <p:cNvSpPr/>
            <p:nvPr/>
          </p:nvSpPr>
          <p:spPr>
            <a:xfrm>
              <a:off x="6170552" y="437967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216272" y="44234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19</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46875" y="1705910"/>
              <a:ext cx="15844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Tanzania,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Tanzania has all 4 of the  SDG vaccines.
In 2025, Tanzania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Tanzania met the 90% SDG coverage target for HPVc,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87% between 2024 and 2025.
• DTP3 coverage remained constant at 83% between 2024 and 2025.
• There were there were 4,000 more zero-dose children in 2025. This leaves 307,000 children without vaccination, vulnerable to vaccine-preventable diseases and a further 94,000 with incomplete protection.
• Tanzania accounted for 11% of zero-dose children in Eastern and Southern Africa (ESAR) and 2.3% of zero-dose children globally.
• MCV1 coverage remained constant at 84% between 2024 and 2025. There were 378,000 children who missed out on the first measles vaccination.
• MCV2 coverage remained constant at 74% between 2024 and 2025.
• Last dose coverage of HPV vaccination (HPVc) among girls increased from 94% to 99%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Tanzania,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Tanzania.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P7TF5XRZ5TZD-1674051314-8174</_dlc_DocId>
    <_dlc_DocIdUrl xmlns="5ce71423-0d49-4a04-8822-86064e799dcd">
      <Url>https://unicef.sharepoint.com/teams/DAPM-DataComm/_layouts/15/DocIdRedir.aspx?ID=P7TF5XRZ5TZD-1674051314-8174</Url>
      <Description>P7TF5XRZ5TZD-1674051314-8174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A8BDD31-89EE-4C04-B17C-EC39EB509C0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2026-07-11T00:18:59Z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742e095a-ddc5-4ffa-ad6f-81381ab43bab</vt:lpwstr>
  </property>
</Properties>
</file>