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E8C44E-52B7-46C7-AF8A-5520E36D2451}" v="5" dt="2026-07-12T19:38:20.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57" d="100"/>
          <a:sy n="57" d="100"/>
        </p:scale>
        <p:origin x="96" y="120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12T19:38:24.901" v="744" actId="14100"/>
      <pc:docMkLst>
        <pc:docMk/>
      </pc:docMkLst>
      <pc:sldMasterChg chg="modSldLayout">
        <pc:chgData name="Lauren Francis" userId="b7c8c318-11b6-44df-a20d-cbfd05c86935" providerId="ADAL" clId="{7DF8D789-081D-4C54-A01C-20FBD4C1C0B0}" dt="2026-07-12T19:38:24.901" v="744" actId="14100"/>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LayoutChg chg="delSp modSp mod">
          <pc:chgData name="Lauren Francis" userId="b7c8c318-11b6-44df-a20d-cbfd05c86935" providerId="ADAL" clId="{7DF8D789-081D-4C54-A01C-20FBD4C1C0B0}" dt="2026-07-12T19:38:24.901" v="744" actId="14100"/>
          <pc:sldLayoutMkLst>
            <pc:docMk/>
            <pc:sldMasterMk cId="783407565" sldId="2147483648"/>
            <pc:sldLayoutMk cId="947816863" sldId="2147483686"/>
          </pc:sldLayoutMkLst>
          <pc:spChg chg="mod">
            <ac:chgData name="Lauren Francis" userId="b7c8c318-11b6-44df-a20d-cbfd05c86935" providerId="ADAL" clId="{7DF8D789-081D-4C54-A01C-20FBD4C1C0B0}" dt="2026-07-12T19:38:24.901" v="744" actId="14100"/>
            <ac:spMkLst>
              <pc:docMk/>
              <pc:sldMasterMk cId="783407565" sldId="2147483648"/>
              <pc:sldLayoutMk cId="947816863" sldId="2147483686"/>
              <ac:spMk id="2" creationId="{C18E8DB6-3CA7-1F05-B33F-1964EA526C80}"/>
            </ac:spMkLst>
          </pc:spChg>
          <pc:picChg chg="del">
            <ac:chgData name="Lauren Francis" userId="b7c8c318-11b6-44df-a20d-cbfd05c86935" providerId="ADAL" clId="{7DF8D789-081D-4C54-A01C-20FBD4C1C0B0}" dt="2026-07-12T19:38:18.821" v="742" actId="478"/>
            <ac:picMkLst>
              <pc:docMk/>
              <pc:sldMasterMk cId="783407565" sldId="2147483648"/>
              <pc:sldLayoutMk cId="947816863" sldId="2147483686"/>
              <ac:picMk id="3" creationId="{D9D5272F-0F72-89F7-6CCC-C19CFAA22F1E}"/>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4" creationId="{0ECFDE73-E990-C301-C35B-65B947B12DE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5" creationId="{CF77AA7D-F038-DAD8-3CBF-A0816EFE0665}"/>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6" creationId="{C3C2B28E-3ADD-ADDE-6E6A-3B3D2130AAB1}"/>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28" creationId="{61C620AE-04BC-9658-5D39-B68085046DBA}"/>
            </ac:picMkLst>
          </pc:picChg>
          <pc:picChg chg="del">
            <ac:chgData name="Lauren Francis" userId="b7c8c318-11b6-44df-a20d-cbfd05c86935" providerId="ADAL" clId="{7DF8D789-081D-4C54-A01C-20FBD4C1C0B0}" dt="2026-07-12T19:38:20.601" v="743" actId="478"/>
            <ac:picMkLst>
              <pc:docMk/>
              <pc:sldMasterMk cId="783407565" sldId="2147483648"/>
              <pc:sldLayoutMk cId="947816863" sldId="2147483686"/>
              <ac:picMk id="1030" creationId="{090915AE-5D12-2EE6-6A20-6EF6BEF50E5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523220"/>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a:t>
            </a:r>
            <a:r>
              <a:rPr lang="en-US" sz="2800" b="1" dirty="0">
                <a:solidFill>
                  <a:schemeClr val="bg1"/>
                </a:solidFill>
              </a:rPr>
              <a:t>5</a:t>
            </a:r>
            <a:r>
              <a:rPr lang="ar" sz="2800" b="1" dirty="0">
                <a:solidFill>
                  <a:schemeClr val="bg1"/>
                </a:solidFill>
              </a:rPr>
              <a:t>202</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23165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a:t>
            </a:r>
            <a:r>
              <a:rPr lang="en-US" sz="1700" b="0" i="0" u="none" cap="none" dirty="0">
                <a:solidFill>
                  <a:srgbClr val="FFFFFF">
                    <a:alpha val="100000"/>
                  </a:srgbClr>
                </a:solidFill>
                <a:latin typeface="Calibri"/>
                <a:cs typeface="Calibri"/>
                <a:sym typeface="Calibri"/>
              </a:rPr>
              <a:t>2026</a:t>
            </a:r>
            <a:r>
              <a:rPr lang="ar" sz="1700" b="0" i="0" u="none" cap="none" dirty="0">
                <a:solidFill>
                  <a:srgbClr val="FFFFFF">
                    <a:alpha val="100000"/>
                  </a:srgbClr>
                </a:solidFill>
                <a:latin typeface="Calibri"/>
                <a:cs typeface="Calibri"/>
                <a:sym typeface="Calibri"/>
              </a:rPr>
              <a:t>).</a:t>
            </a:r>
          </a:p>
        </p:txBody>
      </p:sp>
    </p:spTree>
    <p:extLst>
      <p:ext uri="{BB962C8B-B14F-4D97-AF65-F5344CB8AC3E}">
        <p14:creationId xmlns:p14="http://schemas.microsoft.com/office/powerpoint/2010/main" val="2626639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693866"/>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باسيلوس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والجرعة الثالثة (DTP</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(IPV1)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والجرعة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(IPVC)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الأخيرة (</a:t>
            </a:r>
            <a:r>
              <a:rPr lang="en-US"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(PCVC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a:t>
            </a:r>
            <a:r>
              <a:rPr lang="en-US"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2030</a:t>
            </a: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a:t>
            </a:r>
            <a:r>
              <a:rPr lang="en-US" sz="1300" dirty="0">
                <a:solidFill>
                  <a:schemeClr val="bg1"/>
                </a:solidFill>
                <a:latin typeface="Calibri" panose="020F0502020204030204" pitchFamily="34" charset="0"/>
                <a:ea typeface="Calibri" panose="020F0502020204030204" pitchFamily="34" charset="0"/>
                <a:cs typeface="Calibri" panose="020F0502020204030204" pitchFamily="34" charset="0"/>
              </a:rPr>
              <a:t>2030</a:t>
            </a: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4034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016758"/>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a:t>
            </a:r>
            <a:r>
              <a:rPr lang="en-US" sz="1600" b="0" i="0" dirty="0">
                <a:solidFill>
                  <a:schemeClr val="bg1"/>
                </a:solidFill>
                <a:effectLst/>
                <a:latin typeface="Simplified Arabic"/>
              </a:rPr>
              <a:t>3</a:t>
            </a:r>
            <a:r>
              <a:rPr lang="ar" sz="1600" b="0" i="0" dirty="0">
                <a:solidFill>
                  <a:schemeClr val="bg1"/>
                </a:solidFill>
                <a:effectLst/>
                <a:latin typeface="Simplified Arabic"/>
              </a:rPr>
              <a:t>) مؤشراً واسع الاستخدام لأداء برنامج التحصين. وهو يعكس قدرة البلد على تقديم خدمات التحصين الروتينية ويضمن حماية الأطفال من الأمراض الخطيرة. يتم تتبع لقاح DTP</a:t>
            </a:r>
            <a:r>
              <a:rPr lang="en-US" sz="1600" b="0" i="0" dirty="0">
                <a:solidFill>
                  <a:schemeClr val="bg1"/>
                </a:solidFill>
                <a:effectLst/>
                <a:latin typeface="Simplified Arabic"/>
              </a:rPr>
              <a:t>3</a:t>
            </a:r>
            <a:r>
              <a:rPr lang="ar" sz="1600" b="0" i="0" dirty="0">
                <a:solidFill>
                  <a:schemeClr val="bg1"/>
                </a:solidFill>
                <a:effectLst/>
                <a:latin typeface="Simplified Arabic"/>
              </a:rPr>
              <a:t>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4770537"/>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a:t>
            </a:r>
            <a:r>
              <a:rPr lang="en-US" sz="1600" b="0" dirty="0">
                <a:solidFill>
                  <a:schemeClr val="bg1"/>
                </a:solidFill>
                <a:latin typeface="Simplified Arabic"/>
              </a:rPr>
              <a:t>DTP3-DTP1</a:t>
            </a:r>
            <a:r>
              <a:rPr lang="ar" sz="1600" b="0" dirty="0">
                <a:solidFill>
                  <a:schemeClr val="bg1"/>
                </a:solidFill>
                <a:latin typeface="Simplified Arabic"/>
              </a:rPr>
              <a:t>) النسبة المئوية للأطفال الذين تلقوا لقاح الدفتيريا والسعال الديكي والكزاز (DTP</a:t>
            </a:r>
            <a:r>
              <a:rPr lang="en-US" sz="1600" b="0" dirty="0">
                <a:solidFill>
                  <a:schemeClr val="bg1"/>
                </a:solidFill>
                <a:latin typeface="Simplified Arabic"/>
              </a:rPr>
              <a:t>1</a:t>
            </a:r>
            <a:r>
              <a:rPr lang="ar" sz="1600" b="0" dirty="0">
                <a:solidFill>
                  <a:schemeClr val="bg1"/>
                </a:solidFill>
                <a:latin typeface="Simplified Arabic"/>
              </a:rPr>
              <a:t>)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a:t>
            </a:r>
            <a:r>
              <a:rPr lang="en-US" sz="1600" b="0">
                <a:solidFill>
                  <a:schemeClr val="bg1"/>
                </a:solidFill>
                <a:latin typeface="Simplified Arabic"/>
              </a:rPr>
              <a:t>1</a:t>
            </a:r>
            <a:r>
              <a:rPr lang="ar" sz="1600" b="0">
                <a:solidFill>
                  <a:schemeClr val="bg1"/>
                </a:solidFill>
                <a:latin typeface="Simplified Arabic"/>
              </a:rPr>
              <a:t>) </a:t>
            </a:r>
            <a:r>
              <a:rPr lang="ar" sz="1600" b="0" dirty="0">
                <a:solidFill>
                  <a:schemeClr val="bg1"/>
                </a:solidFill>
                <a:latin typeface="Simplified Arabic"/>
              </a:rPr>
              <a:t>(الذي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496622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947816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 id="2147483683" r:id="rId11"/>
    <p:sldLayoutId id="2147483684" r:id="rId12"/>
    <p:sldLayoutId id="2147483685" r:id="rId13"/>
    <p:sldLayoutId id="2147483686" r:id="rId14"/>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aa1dd4189feb7fe716d4c10bfa1723d3d438d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b737586ac557cb2a0adfc492e82570f88e040d31.png"/>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 Id="rId2" Type="http://schemas.openxmlformats.org/officeDocument/2006/relationships/image" Target="../media/4411d9f1158843a84a683379bd30255bbef9e00f.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925631556697ebcdad1adcf8048c5dc2e755343.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9b8c7efd260fe58f17e0a25182418f39096134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5cead449e9944101ba5fc5dcbd9d4f8c910f497.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2b2247b9fc60a97b05d01a5fbab7cd0c8095305.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15f03ae1c1d1c894487c68ce094bf035adc1970a.png"/>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9a19f58dbec9524bdab96b60e27f520a8af9cf2.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7b3ae17eeb9652d74c618260cc86cbfecd2d84.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b1337ec6df7cdbec495dff117005a686be03839.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e1326a746cddc307166199664e0f1e3ab2ea180.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3e5294c1319dcb8ce53641c8c778f0256fb3b8e.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1c1607ce86cf8752b0260eda81db9aeef2938f8.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212673d70371f026f6dbb7547a60ee1abd07c0e.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9019dd38f2b27ab7735f8240878261536af87d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f943178ed9d4ff083136f6dc9e71b13250b813f.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1.xm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9fb27aa0b0454dbe0934a0ac61dd796a51923fb.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 Id="rId2" Type="http://schemas.openxmlformats.org/officeDocument/2006/relationships/image" Target="../media/d11e1285a2dd0368e7b9095afde7c79aef33b185.png"/>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031a72f6a2d4268d8111379b5f2ae049c226c36.png"/>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afa67e55cd6ce40788f2f8856646f8fd8efbf44.png"/>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b672918a79366daa2a0d51ae1adbd05a0f27357.png"/>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6f18c519b7ad320f32dd5709efa3d4e3cb42bb.png"/>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90a98563d655bb33a1314a35b55043852b8c775.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4.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3.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تظهر هذه الخريطة الحرارية اتجاهات في تغطية اللقاحات منذ 2000، حيث تشير الخلايا الخضراء إلى تغطية بنسبة 90٪ أو أكثر.
في عام 2025، حققت 11 لقاحًا من أصل 13 (85٪) من اللقاحات المدرجة في جدول التطعيم تغطية بلغت 90٪ أو أكثر. وتراوحت تغطية اللقاحات بين 67٪ و99٪.
منذ عام 2003، أُجريت تقديرات لـ 7 لقاحات جديدة. ويُعد لقاح فيروس الورم الحليمي البشري (HPVc) أحدث لقاح تم الإبلاغ عنه (2025)، حيث حقق تغطية بنسبة 3% في عام 2025.
في عام 2025، لم تبلغ تونس عن أي نقص في مخزون اللقاحات أو الإمدادات.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ارتفعت نسبة التغطية بالنسبة لثلاثة مستضدات، وظلت دون تغيير بالنسبة لسبعة مستضدات، وانخفضت بالنسبة لثلاثة مستضدات، مما يشير إلى تحسن محدود في أداء التطعيم الروتيني؛ وقد حققت 11 منها نسبة تغطية لا تقل عن 90٪.</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التغطية للقاحات DTP والحصبة. هذه مستضدات رئيسية لتقييم برامج التطعيم الوطنية.
في عام 2025، بلغت تغطية لقاح DTP1 (التي تُعتبر مؤشراً على مدى إمكانية الوصول إلى خدمات التحصين) 96%.
وتجاوزت تغطية لقاح DTP3 — وهي مؤشر على مدى كفاءة الدول في تقديم خدمات التحصين للأطفال — الهدف المحدد بنسبة 90% لعام 2030.
توصي منظمة الصحة العالمية بأن تحقق الدول تغطية لا تقل عن 95٪ من خلال الجرعة الأولى (MCV1) والثانية (MCV2) من لقاح الحصبة. يوفر MCV1 حماية أولية، بينما يضمن MCV2 مناعة طويلة الأمد ويغلق الفجوات في التغطية.
في عام 2025، تجاوزت تغطية لقاح MCV1 الهدف المحدد بنسبة 95٪، كما تجاوزت تغطية لقاح MCV2 الهدف المحدد بنسبة 95٪.
بين عامي 2024 و2025، ارتفعت تغطية 0 لقاح، وانخفضت تغطية 0 لقاح، وظلت تغطية 4 لقاحات دون تغيير.</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11658600" cy="64008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الهدف الرئيسي لأجندة التطعيم 2030 هو جعل التطعيم متاحا للجميع، في كل مكان، بحلول عام 2030.
يظهر هذا الرسم البياني اتجاهات تغطية اللقاح الذي يحتوي على الدفتيريا، الكزاز، والسعال الديكي الدوائي الجرعة الأولى (DTP1) والجرعة الثالثة (DTP3)، وعدد الأطفال الذين يحصلون على جرعات صفرية، ونسبة الانسحاب من العلاج بالحقن في Tunisia.
في عام 2025، ظلت نسبة التغطية بلقاح DTP1 في تونس ثابتة عند 97%. وظل عدد الأطفال الذين لم يتلقوا أي جرعة من لقاح DTP (الأطفال الذين لم يتلقوا أي جرعة) ثابتًا عند 5,000 طفل في عام 2024 و5,000 طفل في عام 2025.
وظلت تغطية لقاح DTP3 ثابتة عند 97% في عام 2025، مما ترك 5,000 طفل معرضين للإصابة بأمراض يمكن الوقاية منها باللقاح.</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97% وبلغت نسبة التغطية بلقاح DTP3 97%، مما ترك 5,000 طفل لم يتلقوا التطعيم أو لم يكتمل تطعيمهم، بما في ذلك 5,000 طفل لم يتلقوا أي جرعة وأقل من 100 طفل يتمتعون بحماية جزئية فقط.</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تغطية لقاح DTP1 في تونس (97%) أعلى بـ 7 نقاط مئوية من المتوسط العالمي (90%)، وأعلى بـ 8 نقاط مئوية من المتوسط في جميع بلدان مبادرة « MENA » (89%).
وكانت التغطية الوطنية بلقاح DTP1 أقل بنسبة 1 نقطة مئوية عما كانت عليه في عام 2019 (98%).
وهذا يعادل 5,000 طفل لم يتلقوا الجرعة الأولى في عام 2025 مقارنة بـ 4,000 طفل لم يتلقوا الجرعة الأولى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DTP1 في تونس 97% — وهي أقل بنقطة مئوية واحدة عن نسبة عام 2019، وأعلى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DTP1 في الدول التي MENA من الأدنى إلى الأعلى، وترتيب أفضل 10 دول لديها أكبر عدد من الأطفال الذين يتلقون جرعات صفرية، بناء على الأرقام المطلقة.
في عام 2025، احتلت تونس المرتبة السابعة من بين 20 دولة من حيث أدنى معدل تغطية بلقاح DTP1 (بناءً على المراتب المتساوية).
ولم تكن تونس ضمن الدول العشر الأولى التي تضم أكبر عدد من الأطفال الذين لم يتلقوا أي جرعة من اللقاح.
ملاحظة: قد يكون لدى الدول ذات الدفعات الكبيرة أعداد عالية من الأطفال الذين يتلقون جرعات صفرية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تونس من بين الدول التي سجلت أعلى معدلات التغطية، ولم تكن من بين الدول العشر الأولى التي سجلت أكبر عدد من الأطفال الذين لم يتلقوا أي جرعة من اللقاح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50" i="0" b="0" u="none" strike="noStrike">
                <a:solidFill>
                  <a:srgbClr val="FFFFFF">
                    <a:alpha val="100000"/>
                  </a:srgbClr>
                </a:solidFill>
                <a:latin typeface="Arial"/>
                <a:cs typeface="Arial"/>
                <a:ea typeface="Arial"/>
                <a:sym typeface="Arial"/>
              </a:rPr>
              <a:t>يقارن هذا الرسم البياني ترتيب دول المنطقة بناءً على العدد المطلق للأطفال الذين لم يتلقوا أي جرعة من اللقاح، حيث يمثل الترتيب رقم 1 الدولة التي تضم أكبر عدد من هؤلاء الأطفال.
في عام 2021، احتلت تونس المرتبة 14 من بين 20 دولة، حيث بلغ عدد الأطفال الذين لم يتلقوا أي جرعة من اللقاح 5,000 طفل.
في عام 2025، احتلت تونس المرتبة 11 من بين 20 دولة، حيث بلغ عدد الأطفال الذين لم يتلقوا أي جرعة من اللقاح 5,000 طفل.
ملاحظة: الأعداد المطلقة للأطفال الذين يتلقون جرعات صفرية تعتمد على مزيج من أداء البرنامج وحجم السكان المستهدفين للرضع الذين بقوا على قيد الحياة. قد ترتقي الدول إلى مرتبة أعلى رغم انخفاض عدد الأطفال الذين يتلقون جرعات صفرية، حيث يعتمد التصنيف أيضا على أداء الدول الأخرى في المنطقة.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تدعو IA2030 جميع الدول إلى تقليل عدد الأطفال الذين يتلقون جرعات صفرية في عام 2019 إلى النصف بحلول عام 2030. يظهر هذا الرسم البياني العدد السنوي للأطفال الذين يجب أن يتم تطعيمهم للوصول إلى هدف ZD.
تدعو مبادرة IA2030 جميع البلدان إلى خفض عدد الأطفال الذين لم يتلقوا أي جرعة من اللقاح في عام 2019 إلى النصف بحلول عام 2030. ويوضح هذا الرسم البياني العدد السنوي للأطفال الذين يتعين تطعيمهم للوصول إلى هدف «صفر جرعات» (ZD).
من المتوقع أن تشهد تونس انخفاضاً في عدد الرضع الناجين بحلول عام 2030. ولتحقيق هدف «صفر جرعات» الذي حددته مبادرة IA2030، ستكون الجهود الحالية كافية؛ ومع ذلك، يجب على الدول تعزيز جهودها بما يتجاوز هذه الأهداف.</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تسير تونس على الطريق الصحيح لخفض عدد الأطفال الذين لم يتلقوا أي جرعة من اللقاح إلى النصف بحلول عام 2030، لكن الحفاظ على هذا التقدم سيتطلب تعزيز أنظمة التحصين بشكل مستمر.</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تهدف IA2030 إلى عدم ترك أحد خلف الركاب مع التطعيم وتدعو جميع الدول إلى تقليل عدد الأطفال الذين يتلقون جرعات صفرية إلى النصف بحلول عام 2030.
يظهر هذا الرسم البياني ما يلي:
• عدد الأطفال الذين يتلقون جرعة صفرية في عام 2000-2025 (أشرطة زرقاء داكنة)
• هدف الجرعة الصفرية بحلول عام 2030 (شريط أزرق فاتح)
• المسار للوصول إلى هدف 2030 بناء على انخفاض خطي (نقاط
في عام 2025، كان عدد الأطفال الذين لم يتلقوا أي جرعة أعلى بنحو 61٪ من العدد السنوي المقترح لتحقيق الهدف، استنادًا إلى مسار انخفاض خطي.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تجاوز عدد الأطفال الذين لم يتلقوا أي جرعة من اللقاح الهدف السنوي لخطة «IA2030» بنسبة 61٪، مما يعرض هدف عام 2030 لخطر جسيم ما لم يتم اتخاذ إجراءات عاجلة.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2800" i="0" b="0" u="none" strike="noStrike">
                <a:solidFill>
                  <a:srgbClr val="FFFFFF">
                    <a:alpha val="100000"/>
                  </a:srgbClr>
                </a:solidFill>
                <a:latin typeface="Arial"/>
                <a:cs typeface="Arial"/>
                <a:ea typeface="Arial"/>
                <a:sym typeface="Arial"/>
              </a:rPr>
              <a:t>Tunisia / تونس</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strike="noStrike">
                <a:solidFill>
                  <a:srgbClr val="FFFFFF">
                    <a:alpha val="100000"/>
                  </a:srgbClr>
                </a:solidFill>
                <a:latin typeface="Arial"/>
                <a:cs typeface="Arial"/>
                <a:ea typeface="Arial"/>
                <a:sym typeface="Arial"/>
              </a:rPr>
              <a:t>مراجعة WUENIC 2025،
نشر في 15 يوليو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تمت الترجمة باستخدام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ظلت نسبة التغطية بلقاح DTP1 في عام 2025 (97٪) ثابتة نسبيًا في حدود 1٪ مقارنةً بعام 2019 (98٪).
انخفض عدد الأطفال الذين تم تطعيمهم بلقاح DTP1 بنسبة 20٪ مقارنة بعام 2019.
انخفض عدد الرضع الناجين بنسبة 19٪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51560"/>
            <a:ext cx="8595360" cy="28575"/>
            <a:chOff x="292608" y="1051560"/>
            <a:chExt cx="8595360" cy="28575"/>
          </a:xfrm>
        </p:grpSpPr>
        <p:sp>
          <p:nvSpPr>
            <p:cNvPr id="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التغطية بلقاح DTP3 في تونس (97%) أعلى بـ 12 نقطة مئوية من المتوسط العالمي (85%)، وأعلى بـ 14 نقطة مئوية من المتوسط في جميع بلدان مبادرة « MENA » (83%).
وكانت التغطية الوطنية بلقاح DTP3 أقل بنسبة 1 نقطة مئوية عما كانت عليه في عام 2019 (98٪).
وهذا يعادل 5,000 طفل لم يتلقوا اللقاح أو لم يتم تطعيمهم في عام 2025 مقارنة بـ 4,000 طفل لم يتلقوا اللقاح أو لم يتم تطعيمهم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DTP3 في تونس 97% — وهو ما يمثل انخفاضًا بمقدار نقطة مئوية واحدة مقارنة بعام 2019، وزيادة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DTP3 في الدول التي MENA من الأدنى إلى الأعلى، وترتيب أفضل 10 دول لديها أكبر عدد من الأطفال غير الملقحين أو غير المتلقين، بناء على الأرقام المطلقة.
في عام 2025، احتلت تونس المرتبة 13 من بين 20 دولة من حيث أدنى معدل تغطية بلقاح DTP3 (بناءً على المراتب المتساوية).
ولم تكن تونس ضمن الدول العشر الأولى التي تضم أكبر عدد من الأطفال غير الملقحين أو الذين لم يكملوا جرعات التطعيم.
ملاحظة: قد يكون لدى الدول ذات الدفعات الكبيرة أعداد عالية من الأطفال غير الملقحين أو غير المحصنين بشكل كاف رغم تغطية اللقاحات المرتفعة.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تونس من بين الدول التي تتمتع بأعلى معدلات التغطية، ولم تكن ضمن الدول العشر الأولى التي سجلت أعلى أعداد للأطفال غير الملقحين أو الذين لم يكملوا جرعات التطعيم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ظلت نسبة التغطية بلقاح DTP3 في عام 2025 (97٪) ثابتة نسبيًّا في حدود 1٪ مقارنةً بعام 2019 (98٪).
انخفض عدد الأطفال الذين تم تطعيمهم بلقاح DTP3 بنسبة 20% مقارنة بعام 2019.
انخفض عدد الرضع الناجين بنسبة 19%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بمعدل أبطأ من معدل انخفاض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تعمل الحصبة، بسبب قابليتها العالية للانتقال، ك"كناري في منجم الفحم"، مما يكشف بسرعة عن أي فجوات في المناعة لدى السكان. لذا غالبا ما يستخدم تغطية لقاح الحصبة (MCV) كمؤشر للحماية.
ظلت النسبة المئوية للأطفال الذين تلقوا الجرعة الأولى من لقاح الحصبة (MCV1) — والتي تُعطى عادةً في عمر 9 أو 12 شهراً وفقاً لجدول التطعيم الوطني — ثابتة عند 96%. وتعد هذه النسبة أقل مما كانت عليه في عام 2019، حيث بلغت التغطية 98%.
لم يتلقَ 6,000 طفل الجرعة الأولى الروتينية من لقاح الحصبة.
تُعطى الجرعة الثانية من لقاح الحصبة (MCV2) عادةً للأطفال الذين تتراوح أعمارهم بين 18 شهراً وخمس سنوات. وظلت نسبة التغطية بالجرعة الثانية من لقاح الحصبة ثابتة عند 97% في عام 2025.</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ظلت نسبة التغطية في الجولة الأولى من حملة التطعيم ضد الحصبة (MCV1) ثابتة عند 96% في عام 2025، مما ترك 6,000 طفل دون أي حماية ضد الحصبة. كما ظلت نسبة التغطية في الجولة الثانية من حملة التطعيم ضد الحصبة (MCV2) ثابتة عند 97%</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كانت نسبة تغطية لقاح MCV1 في تونس (96٪) أعلى بـ 12 نقطة مئوية من المتوسط العالمي (84٪) وأعلى بـ 12 نقطة مئوية من المتوسط في جميع بلدان مبادرة « MENA » (84٪).
وكانت التغطية الوطنية للقاح MCV1 أقل بنقطتين مئويتين عن عام 2019 (98٪).
وهذا يعادل 6,000 طفل غير مطعّم في عام 2025 مقارنة بـ 4,000 طفل غير مطعّم في عام 2019.</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التغطية بلقاح MCV1 في تونس 96% — وهو ما يمثل انخفاضًا بمقدار نقطتين مئويتين مقارنة بعام 2019، وزيادة بأكثر من 10 نقاط مئوية عن كل من المتوسطين العالمي والإقليمي.</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تغطية MCV1 في الدول التي MENA من الأدنى إلى الأعلى، وترتيب أفضل 10 دول لديها أكبر عدد من الأطفال غير المطعمين، بناء على الأرقام المطلقة.
في عام 2025، احتلت تونس المرتبة التاسعة من بين 20 دولة من حيث أدنى معدل تغطية بلقاح MCV1 (بناءً على تعادل في المراتب).
ولم تكن تونس ضمن الدول العشر الأولى التي تضم أكبر عدد من الأطفال غير الملقحين.
ملاحظة: قد يكون لدى الدول ذات الدفعات الكبيرة أعداد كبيرة من الأطفال غير المطعمين رغم التغطية العالية للقاحات. من المهم النظر في كل من التغطية والأعداد المطلقة من الأطفال غير المطعمين لضمان عدم تجاهل الدول الضعيفة ذات الفئات الميلادية الصغيرة.</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كانت تونس من بين الدول التي تتمتع بأعلى معدلات التغطية، ولم تكن ضمن الدول العشر الأولى التي تضم أكبر عدد من الأطفال غير الملقحين في المنطقة.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كانت نسبة تغطية لقاح MCV1 في عام 2025 (96٪) أقل مما كانت عليه في عام 2019 (98٪).
انخفض عدد الأطفال الذين تم تطعيمهم بلقاح MCV1 بنسبة 21٪ مقارنة بعام 2019.
انخفض عدد الرضع الناجين بنسبة 19٪ تقريبًا مقارنة بعام 2019.
في عام 2025، كان عدد الأطفال الذين تم تطعيمهم أقل مما كان عليه في عام 2019.
في عام 2025، كان عدد الرضع الناجين (السكان المستهدفون) أقل مما كان عليه في عام 2019.
ولزيادة تغطية اللقاح، يجب أن يزداد عدد الأطفال الذين تم تطعيمهم أو أن ينخفض بمعدل أبطأ من معدل الانخفاض في عدد الرضع الناجين من السكان المستهدفين.</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ولزيادة معدل التغطية باللقاح، يجب أن يزداد عدد الأطفال الذين يتم تطعيمهم، أو أن ينخفض عددهم بمعدل أبطأ من معدل الانخفاض في عدد الرضع الباقين على قيد الحياة ضمن الفئة المستهدفة.</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في عام 2025، سُجلت في تونس 35 حالة إصابة مؤكدة بالحصبة. وفي العام نفسه، بلغت نسبة التغطية بلقاح الحصبة MCV1 96٪، بينما بلغت نسبة التغطية بلقاح الحصبة MCV2 97٪.
وكان عدد الحالات في عام 2025 أعلى بـ 2.2 مرة من عدد الحالات في عام 2024 (n=16).
سُجل أعلى عدد لحالات الحصبة في عام 2019 (n=4,674). وفي هذا العام، بلغت تغطية الجرعة الأولى من لقاح الحصبة 98%.
وقد نُظمت أنشطة/حملات تحصين تكميلية باستخدام لقاح يحتوي على مكون الحصبة في عام 2022.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شهدت تونس ارتفاعًا في حالات الإصابة بالحصبة مقارنةً بعام 2024، في حين بلغت نسبة التغطية بالجرعة الأولى من لقاح الحصبة (MCV1) 96٪، ونسبة التغطية بالجرعة الثانية (MCV2) 97٪.</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التطعيم في مرحلة الطفولة:
قوائم إضافية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200" i="0" b="0" u="none" strike="noStrike">
                <a:solidFill>
                  <a:srgbClr val="FFFFFF">
                    <a:alpha val="100000"/>
                  </a:srgbClr>
                </a:solidFill>
                <a:latin typeface="Arial"/>
                <a:cs typeface="Arial"/>
                <a:ea typeface="Arial"/>
                <a:sym typeface="Arial"/>
              </a:rPr>
              <a:t>تظهر معدلات التسرب نسبة الأطفال الذين تلقوا DTP1، لكنها لم تظهر نسبة الأطفال الذين تلقوا DTP3/MCV1. تشير معدلات الانسحاب المنخفضة إلى احتفاظ الأطفال ببرامج عالية في برامج التطعيم.
يظهر هذا الرسم البياني اتجاهات معدلات الانسحاب بين DTP1 وDTP3، وDTP1 وMCV1.
في عام 2025، تلقى جميع الأطفال تقريبًا الذين تلقوا جرعة DTP1 جرعة DTP3 أيضًا (يسار)، ولم يتلقَ 1% من الأطفال الذين تلقوا جرعة DTP1 جرعة MCV1 (يمين).
ويشير عدم وجود حالات انقطاع عن لقاح DTP إلى قدرة جيدة جدًا على توفير سلسلة كاملة من اللقاحات في مرحلة مبكرة من الحياة. ويشير انخفاض معدل الانقطاع عن لقاحي DTP وMCV إلى استمرار جيد في برامج التحصين والقدرة على توفير دورة كاملة من اللقاحات في مرحلة الرضاعة (حتى سن سنة واحدة).
في عام 2025، كان معدل التسرب من لقاح DTP في تونس أقل من المعدل العالمي، في حين كان معدل التسرب من لقاحي DTP وMCV أقل من المعدل العالمي.</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00" i="0" b="0" u="none" strike="noStrike">
                <a:solidFill>
                  <a:srgbClr val="000000">
                    <a:alpha val="100000"/>
                  </a:srgbClr>
                </a:solidFill>
                <a:latin typeface="Arial"/>
                <a:cs typeface="Arial"/>
                <a:ea typeface="Arial"/>
                <a:sym typeface="Arial"/>
              </a:rPr>
              <a:t>في عام 2025، لم تسجل تونس أي حالات انقطاع عن تلقي لقاحات DTP1-DTP3 (0٪)، بينما كانت نسبة الانقطاع عن تلقي لقاحات DTP1-MCV1 منخفضة (1٪)، مما يشير إلى قدرة جيدة جدًا على تقديم السلسلة الأولية في مرحلة مبكرة، وقدرة جيدة على توفير الدورة الكاملة من اللقاحات خلال مرحلة الرضاعة.</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اتجاهات في تغطية لقاحات روتينية أساسية مختارة موصى بها في مرحلة الطفولة.
في عام 2025، سجلت لقاح MCV1 أدنى معدل تغطية (96٪)، تليها لقاحات DTP1 وDTP3 وIPV1 وMCV2 (97٪).
مقارنةً بعام 2019، ارتفعت نسبة تغطية لقاح واحد (BCG)، وانخفضت نسبة تغطية 4 لقاحات (DTP1، وDTP3، وIPV1، وMCV1)، وظلت نسبة تغطية لقاح واحد ثابتة (MCV2).
مقارنةً بعام 2024، ارتفعت نسبة تغطية لقاحين (BCG وIPV1)، وظلت نسبة تغطية 4 لقاحات ثابتة (DTP1 وDTP3 وMCV1 وMCV2).</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سجلت تونس أدنى معدل تغطية للقاح MCV1 (96٪)، في حين تراوحت معدلات التغطية لمعظم اللقاحات الروتينية الأخرى بين 97 و99٪؛ وانخفضت معدلات التغطية لأربعة مستضدات منذ عام 2019، بينما ظلت معدلات التغطية لأربعة مستضدات أخرى ثابتة منذ عام 2024.</a:t>
            </a:r>
          </a:p>
        </p:txBody>
      </p:sp>
      <p:grpSp xmlns:pic="http://schemas.openxmlformats.org/drawingml/2006/picture">
        <p:nvGrpSpPr>
          <p:cNvPr id="5" name=""/>
          <p:cNvGrpSpPr/>
          <p:nvPr/>
        </p:nvGrpSpPr>
        <p:grpSpPr>
          <a:xfrm>
            <a:off x="292608" y="1097280"/>
            <a:ext cx="8595360" cy="28575"/>
            <a:chOff x="292608" y="1097280"/>
            <a:chExt cx="8595360" cy="28575"/>
          </a:xfrm>
        </p:grpSpPr>
        <p:sp>
          <p:nvSpPr>
            <p:cNvPr id="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يوضح هذا الرسم البياني اتجاهات التغطية التسع لقاحات (السلسلة الكاملة).
في عام 2025، سجلت لقاح فيروس الورم الحليمي البشري (HPVc) أدنى معدل تغطية بين جميع اللقاحات (3٪)، تلاه لقاح MCV1 ولقاح الحصبة الألمانية (96٪).
وانخفضت التغطية لـ 6 لقاحات (DTP3، HEPB3، HIB3، IPV1، MCV1، والحصبة الألمانية) وظلت التغطية كما هي للقاح واحد (MCV2) مقارنةً بالتغطية في عام 2019.
ظلت التغطية لستة لقاحات على حالها (DTP3، HEPB3، HIB3، MCV1، MCV2، والحصبة الألمانية)، وزادت التغطية لقاحين (IPV1 وIPVC) مقارنةً بالتغطية في عام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يظهر هذا الرسم البياني نطاق التغطية عبر جميع سنوات 2019 إلى 2025 (الأشرطة الرمادية)، والتغطية في السنوات المحددة (نقاط)، حسب اللقاح. يمكن استخدام المخطط لتقييم التعافي حتى مستويات ما قبل الجائحة.
انخفضت نسبة التغطية بلقاح DTP1 بين عامي 2019 (98٪) و2024 (97٪). وظلت نسبة التغطية بلقاح DTP1 في عام 2025 (97٪) على حالها مقارنة بعام 2024، وكانت أقل مما كانت عليه في عام 2019. في الفترة من 2019 إلى 2025، بلغت تغطية لقاح DTP1 أدنى مستوياتها في الأعوام 2020 و2021 و2022 و2023 و2024 و2025 (97٪).
في عام 2024، سجلت 8 لقاحات تغطية أقل مما كانت عليه في عام 2019.
في عام 2025، سجلت 8 لقاحات تغطية أقل مما كانت عليه في عام 2019.
في عام 2025، سجل لقاح واحد تغطية أقل مما كانت عليه في عام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FFFF">
                    <a:alpha val="100000"/>
                  </a:srgbClr>
                </a:solidFill>
                <a:latin typeface="Calibri"/>
                <a:cs typeface="Calibri"/>
                <a:ea typeface="Calibri"/>
                <a:sym typeface="Calibri"/>
              </a:rPr>
              <a:t>الطرق: </a:t>
            </a:r>
            <a:r>
              <a:rPr cap="none" sz="1400" i="0" b="0" u="none" strike="noStrike">
                <a:solidFill>
                  <a:srgbClr val="FFC000">
                    <a:alpha val="100000"/>
                  </a:srgbClr>
                </a:solidFill>
                <a:latin typeface="Calibri"/>
                <a:cs typeface="Calibri"/>
                <a:ea typeface="Calibri"/>
                <a:sym typeface="Calibri"/>
              </a:rPr>
              <a:t>• </a:t>
            </a:r>
            <a:r>
              <a:rPr cap="none" sz="1300" i="0" b="0" u="sng" strike="noStrike">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كان عام 2025 هو العام الأول الذي تتوفر فيه تقديرات تغطية برنامج لقاح فيروس الورم الحليمي البشري (HPV) في تونس.
في عام 2025، بلغت تغطية البرنامج للجرعة الأولى (HPV1) بين الفتيات 3٪. وفي عام 2025، بلغت تغطية البرنامج للجرعة الأخيرة (HPVc) بين الفتيات 3٪.</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بلغت نسبة تغطية الجرعة الأخيرة من لقاح فيروس الورم الحليمي البشري (HPV) بين الفتيات 3٪، وذلك في أعقاب اتباع جدول التطعيم بجرعة واحدة عند طرح اللقاح في عام 2025.</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تساهم أربعة مؤشرات تغطية للتطعيم في هدف التنمية المستدامة 3، المؤشر b.1: DTP3، PCV3، MCV2 وHPV.
الهدف العالمي ليوم IA2030 هو تغطية 90٪ لجميع المستضدات الأربعة بحلول عام 2030.
تمتلك تونس جميع لقاحات أهداف التنمية المستدامة الأربعة.
في عام 2025، حققت تونس تغطية بلغت 90% على الأقل لثلاثة من أصل أربعة لقاحات.</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r" marL="0" marR="0">
              <a:lnSpc>
                <a:spcPct val="100000"/>
              </a:lnSpc>
              <a:spcBef>
                <a:spcPts val="0"/>
              </a:spcBef>
              <a:spcAft>
                <a:spcPts val="0"/>
              </a:spcAft>
              <a:buNone/>
            </a:pPr>
            <a:r>
              <a:rPr cap="none" sz="1450" i="0" b="0" u="none" strike="noStrike">
                <a:solidFill>
                  <a:srgbClr val="000000">
                    <a:alpha val="100000"/>
                  </a:srgbClr>
                </a:solidFill>
                <a:latin typeface="Arial"/>
                <a:cs typeface="Arial"/>
                <a:ea typeface="Arial"/>
                <a:sym typeface="Arial"/>
              </a:rPr>
              <a:t>في عام 2025، حققت تونس هدف تغطية 90% من أهداف التنمية المستدامة (SDG) بالنسبة للقاح الثلاثي ضد الدفتيريا والكزاز والسعال الديكي (DTP3) ولقاح فيروس النكاف (MCV2) ولقاح فيروس التهاب الدماغ الكلوي (PCVC)، ولكنها لم تحقق هذا الهدف بالنسبة للقاحات المتبقية.</a:t>
            </a:r>
          </a:p>
        </p:txBody>
      </p:sp>
      <p:grpSp xmlns:pic="http://schemas.openxmlformats.org/drawingml/2006/picture">
        <p:nvGrpSpPr>
          <p:cNvPr id="5" name=""/>
          <p:cNvGrpSpPr/>
          <p:nvPr/>
        </p:nvGrpSpPr>
        <p:grpSpPr>
          <a:xfrm>
            <a:off x="292608" y="914400"/>
            <a:ext cx="8595360" cy="28575"/>
            <a:chOff x="292608" y="914400"/>
            <a:chExt cx="8595360" cy="28575"/>
          </a:xfrm>
        </p:grpSpPr>
        <p:sp>
          <p:nvSpPr>
            <p:cNvPr id="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strike="noStrike">
                <a:solidFill>
                  <a:srgbClr val="FFFFFF">
                    <a:alpha val="100000"/>
                  </a:srgbClr>
                </a:solidFill>
                <a:latin typeface="Arial"/>
                <a:cs typeface="Arial"/>
                <a:ea typeface="Arial"/>
                <a:sym typeface="Arial"/>
              </a:rPr>
              <a:t>موارد إضافية</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strike="noStrike">
                <a:solidFill>
                  <a:srgbClr val="FFFFFF">
                    <a:alpha val="100000"/>
                  </a:srgbClr>
                </a:solidFill>
                <a:latin typeface="Aptos (Body)"/>
                <a:cs typeface="Aptos (Body)"/>
                <a:ea typeface="Aptos (Body)"/>
                <a:sym typeface="Aptos (Body)"/>
              </a:rPr>
              <a:t>موارد إضافية</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strike="noStrike">
                <a:solidFill>
                  <a:srgbClr val="FFFFFF">
                    <a:alpha val="100000"/>
                  </a:srgbClr>
                </a:solidFill>
                <a:latin typeface="Aptos (Body)"/>
                <a:cs typeface="Aptos (Body)"/>
                <a:ea typeface="Aptos (Body)"/>
                <a:sym typeface="Aptos (Body)"/>
              </a:rPr>
              <a:t>يمكن الاطلاع على موارد إضافية لبيانات التطعيم على:
يمكن الاطلاع على الملفات التعريفية التفاعلية للبلدان الخاصة بشبكة WUENIC على الرابط التالي:</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strike="noStrike">
                <a:solidFill>
                  <a:srgbClr val="FFC000">
                    <a:alpha val="100000"/>
                  </a:srgbClr>
                </a:solidFill>
                <a:latin typeface="Helvetica"/>
                <a:cs typeface="Helvetica"/>
                <a:ea typeface="Helvetica"/>
                <a:sym typeface="Helvetica"/>
              </a:rPr>
              <a:t/>
            </a:r>
            <a:r>
              <a:rPr cap="none" sz="1400" i="0" b="0" u="sng" strike="noStrike">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strike="noStrike">
                <a:solidFill>
                  <a:srgbClr val="FFC000">
                    <a:alpha val="100000"/>
                  </a:srgbClr>
                </a:solidFill>
                <a:latin typeface="Helvetica"/>
                <a:cs typeface="Helvetica"/>
                <a:ea typeface="Helvetica"/>
                <a:sym typeface="Helvetica"/>
              </a:rPr>
              <a:t/>
            </a:r>
            <a:r>
              <a:rPr cap="none" sz="1400" i="0" b="0" u="sng" strike="noStrike">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r" marL="0" marR="0">
              <a:lnSpc>
                <a:spcPct val="100000"/>
              </a:lnSpc>
              <a:spcBef>
                <a:spcPts val="0"/>
              </a:spcBef>
              <a:spcAft>
                <a:spcPts val="0"/>
              </a:spcAft>
              <a:buNone/>
            </a:pPr>
            <a:r>
              <a:rPr cap="none" sz="3200" i="0" b="1" u="none" strike="noStrike">
                <a:solidFill>
                  <a:srgbClr val="FFFFFF">
                    <a:alpha val="100000"/>
                  </a:srgbClr>
                </a:solidFill>
                <a:latin typeface="Arial"/>
                <a:cs typeface="Arial"/>
                <a:ea typeface="Arial"/>
                <a:sym typeface="Arial"/>
              </a:rPr>
              <a:t>الرسائل الرئيسية</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strike="noStrike">
                <a:solidFill>
                  <a:srgbClr val="FFFFFF">
                    <a:alpha val="100000"/>
                  </a:srgbClr>
                </a:solidFill>
                <a:latin typeface="Arial"/>
                <a:cs typeface="Arial"/>
                <a:ea typeface="Arial"/>
                <a:sym typeface="Arial"/>
              </a:rPr>
              <a:t>• ظلت تغطية لقاح DTP1 ثابتة عند 97% بين عامي 2024 و2025.
• ظلت تغطية لقاح DTP3 ثابتة عند 97% بين عامي 2024 و2025.
• كان عدد الأطفال الذين لم يتلقوا أي جرعة في عام 2025 متقاربًا تقريبًا. وهذا يعني أن هناك 5,000 طفل لم يتلقوا أي جرعة من اللقاح، مما يجعلهم عرضة للإصابة بأمراض يمكن الوقاية منها باللقاح، بالإضافة إلى أقل من 100 طفل آخرين يتمتعون بحماية غير كاملة.
• شكلت تونس 0.4% من الأطفال الذين لم يتلقوا أي جرعة في منطقة الشرق الأوسط وشمال أفريقيا (MENA) وأقل من 0.1% من الأطفال الذين لم يتلقوا أي جرعة على مستوى العالم.
• ظلت تغطية الجرعة الأولى من لقاح الحصبة (MCV1) ثابتة عند 96% بين عامي 2024 و2025. وكان هناك 6,000 طفل لم يحصلوا على الجرعة الأولى من لقاح الحصبة.
• ظلت تغطية الجرعة الثانية من لقاح الحصبة (MCV2) ثابتة عند 97% بين عامي 2024 و2025.
• ظلت تغطية الجرعة الأخيرة من لقاح فيروس الورم الحليمي البشري (HPVc) بين الفتيات ثابتة عند 3% في عام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جدول التطعيم،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strike="noStrike">
                        <a:solidFill>
                          <a:srgbClr val="000000">
                            <a:alpha val="100000"/>
                          </a:srgbClr>
                        </a:solidFill>
                        <a:latin typeface="Arial"/>
                        <a:cs typeface="Arial"/>
                        <a:ea typeface="Arial"/>
                        <a:sym typeface="Arial"/>
                      </a:endParaRPr>
                      <a:r>
                        <a:rPr cap="none" sz="1100" i="0" b="1"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strike="noStrike">
                        <a:solidFill>
                          <a:srgbClr val="000000">
                            <a:alpha val="100000"/>
                          </a:srgbClr>
                        </a:solidFill>
                        <a:latin typeface="Arial"/>
                        <a:cs typeface="Arial"/>
                        <a:ea typeface="Arial"/>
                        <a:sym typeface="Arial"/>
                      </a:endParaRPr>
                      <a:r>
                        <a:rPr cap="none" sz="1100" i="0" b="0" u="none" strike="noStrik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جدول التطعيم الوطني 2025 للخدمات الروتينية في Tunisia، والذي يتم الإبلاغ عنه من خلال نموذج التقارير المشترك حول التطعيم بين منظمة الصحة العالمية واليونيسف (JRF).
كل صف يتوافق مع لقاح أو لقاح مركب، مما يشير إلى ما إذا كان يتم تقديمه على المستوى الوطني أو دون الوطني. يحدد الجدول عدد الجرعات والأعمار الموصى بها للاستخدام. يتم تضمين لقاحات الطفولة والمراهقة ذات الصلة ب WUENIC فقط.</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سنوات إدخال اللقاح</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1981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سنة تقديم كل لقاح في Tunisia. إذا تم تعليق اللقاح، لا يعرض سنة الإدخال السابقة، ولكن إذا تم تعليق اللقاح وأعيد تقديمه لاحقا، يتم ذكر سنة إعادة الإدخال. يمكن أن تعكس سنوات الإدخال الانتشار على مستوى البلاد، أو النشر الجزئي (دون الوطني)، أو الإدخال الموجه لمجموعات خطر محددة أو مناطق عالية الخطورة، كما هو موضح في رؤوس الأعمدة.</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strike="noStrike">
                <a:solidFill>
                  <a:srgbClr val="000000">
                    <a:alpha val="100000"/>
                  </a:srgbClr>
                </a:solidFill>
                <a:latin typeface="Calibri"/>
                <a:cs typeface="Calibri"/>
                <a:ea typeface="Calibri"/>
                <a:sym typeface="Calibri"/>
              </a:rPr>
              <a:t>نفاد مخزون اللقاحات</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strike="noStrik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strike="noStrik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r" marL="0" marR="0">
              <a:lnSpc>
                <a:spcPct val="100000"/>
              </a:lnSpc>
              <a:spcBef>
                <a:spcPts val="0"/>
              </a:spcBef>
              <a:spcAft>
                <a:spcPts val="0"/>
              </a:spcAft>
              <a:buNone/>
            </a:pPr>
            <a:r>
              <a:rPr cap="none" sz="1100" i="0" b="0" u="none" strike="noStrike">
                <a:solidFill>
                  <a:srgbClr val="FFFFFF">
                    <a:alpha val="100000"/>
                  </a:srgbClr>
                </a:solidFill>
                <a:latin typeface="Arial"/>
                <a:cs typeface="Arial"/>
                <a:ea typeface="Arial"/>
                <a:sym typeface="Arial"/>
              </a:rPr>
              <a:t>يعرض هذا الجدول مخزونات اللقاحات المبلغ عنها للقاحات الأطفال ذات الصلة ب WUENIC على المستويين الوطني ودون الوطني خلال السنوات الخمس الماضية (من 2021 إلى 2025). عند توفرها، يتم تحديد مدة نفاد المخزون على المستوى الوطني بالشهور. يتم تسجيل نفابات المخزون دون تحديد المدة. يتم عرض اللقاحات التي نفدت منها المخزون خلال الفترة المحددة فقط.
يشير نفاد المخزون إلى فترة تكون فيها نقاط تخزين وتوزيع اللقاحات (مثل المخازن الوطنية أو المحلية) قد نفدت بالكامل، بما في ذلك المخزون الاحتياطي، ولا يمكنها تزويد اللقاحات للمخازن أو المرافق ذات المستوى الأدنى. من المهم ملاحظة أن نفاد المخزون على مستوى المنشأة يمكن أن يحدث حتى عندما تتوفر في المتاجر العليا مخزونا. يمكن أن تؤثر نفاد المخزون، خاصة الممتد لفترات طويلة، سلبا على تغطية التطعيم.</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P7TF5XRZ5TZD-1674051314-8283</_dlc_DocId>
    <_dlc_DocIdUrl xmlns="5ce71423-0d49-4a04-8822-86064e799dcd">
      <Url>https://unicef.sharepoint.com/teams/DAPM-DataComm/_layouts/15/DocIdRedir.aspx?ID=P7TF5XRZ5TZD-1674051314-8283</Url>
      <Description>P7TF5XRZ5TZD-1674051314-8283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2.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3.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4.xml><?xml version="1.0" encoding="utf-8"?>
<ds:datastoreItem xmlns:ds="http://schemas.openxmlformats.org/officeDocument/2006/customXml" ds:itemID="{235DEA6B-C442-481D-94F1-B913CE60B389}"/>
</file>

<file path=docProps/app.xml><?xml version="1.0" encoding="utf-8"?>
<Properties xmlns="http://schemas.openxmlformats.org/officeDocument/2006/extended-properties" xmlns:vt="http://schemas.openxmlformats.org/officeDocument/2006/docPropsVTypes">
  <TotalTime>2509</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2026-07-17T14:48:37Z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06d7d1e9-313d-48c8-811f-e7657ee264e0</vt:lpwstr>
  </property>
</Properties>
</file>