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5bbc9193df3b5fd301223c205be943f8c5145cd.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2c98f03fd6e7f46abeb8cb9da1c2d77efa2de1b.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e28b62638759cfadb1a650fccacacce76c7446d.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363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363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363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363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363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363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363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5744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5744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5744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5744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5744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5744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5744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 name="rc56"/>
            <p:cNvSpPr/>
            <p:nvPr/>
          </p:nvSpPr>
          <p:spPr>
            <a:xfrm>
              <a:off x="1566655" y="2865085"/>
              <a:ext cx="311525" cy="303817"/>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57" name="rc57"/>
            <p:cNvSpPr/>
            <p:nvPr/>
          </p:nvSpPr>
          <p:spPr>
            <a:xfrm>
              <a:off x="1878180" y="2865085"/>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8" name="rc58"/>
            <p:cNvSpPr/>
            <p:nvPr/>
          </p:nvSpPr>
          <p:spPr>
            <a:xfrm>
              <a:off x="2189705"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9" name="rc59"/>
            <p:cNvSpPr/>
            <p:nvPr/>
          </p:nvSpPr>
          <p:spPr>
            <a:xfrm>
              <a:off x="2501230"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2812756" y="2865085"/>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1" name="rc61"/>
            <p:cNvSpPr/>
            <p:nvPr/>
          </p:nvSpPr>
          <p:spPr>
            <a:xfrm>
              <a:off x="3124281" y="2865085"/>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2" name="rc62"/>
            <p:cNvSpPr/>
            <p:nvPr/>
          </p:nvSpPr>
          <p:spPr>
            <a:xfrm>
              <a:off x="3435806" y="2865085"/>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3" name="rc63"/>
            <p:cNvSpPr/>
            <p:nvPr/>
          </p:nvSpPr>
          <p:spPr>
            <a:xfrm>
              <a:off x="3747331" y="2865085"/>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4" name="rc64"/>
            <p:cNvSpPr/>
            <p:nvPr/>
          </p:nvSpPr>
          <p:spPr>
            <a:xfrm>
              <a:off x="4058856" y="2865085"/>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 name="rc65"/>
            <p:cNvSpPr/>
            <p:nvPr/>
          </p:nvSpPr>
          <p:spPr>
            <a:xfrm>
              <a:off x="4370381" y="2865085"/>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6" name="rc66"/>
            <p:cNvSpPr/>
            <p:nvPr/>
          </p:nvSpPr>
          <p:spPr>
            <a:xfrm>
              <a:off x="4681906" y="2865085"/>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7" name="rc67"/>
            <p:cNvSpPr/>
            <p:nvPr/>
          </p:nvSpPr>
          <p:spPr>
            <a:xfrm>
              <a:off x="4993431" y="2865085"/>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8" name="rc68"/>
            <p:cNvSpPr/>
            <p:nvPr/>
          </p:nvSpPr>
          <p:spPr>
            <a:xfrm>
              <a:off x="5304957" y="2865085"/>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9" name="rc69"/>
            <p:cNvSpPr/>
            <p:nvPr/>
          </p:nvSpPr>
          <p:spPr>
            <a:xfrm>
              <a:off x="5616482" y="2865085"/>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0" name="rc70"/>
            <p:cNvSpPr/>
            <p:nvPr/>
          </p:nvSpPr>
          <p:spPr>
            <a:xfrm>
              <a:off x="5928007"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 name="rc71"/>
            <p:cNvSpPr/>
            <p:nvPr/>
          </p:nvSpPr>
          <p:spPr>
            <a:xfrm>
              <a:off x="6239532" y="2865085"/>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2" name="rc72"/>
            <p:cNvSpPr/>
            <p:nvPr/>
          </p:nvSpPr>
          <p:spPr>
            <a:xfrm>
              <a:off x="6551057" y="2865085"/>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862582"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4" name="rc74"/>
            <p:cNvSpPr/>
            <p:nvPr/>
          </p:nvSpPr>
          <p:spPr>
            <a:xfrm>
              <a:off x="7174107" y="2865085"/>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7485632"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6" name="rc76"/>
            <p:cNvSpPr/>
            <p:nvPr/>
          </p:nvSpPr>
          <p:spPr>
            <a:xfrm>
              <a:off x="7797157"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 name="rc77"/>
            <p:cNvSpPr/>
            <p:nvPr/>
          </p:nvSpPr>
          <p:spPr>
            <a:xfrm>
              <a:off x="8108683"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8" name="rc78"/>
            <p:cNvSpPr/>
            <p:nvPr/>
          </p:nvSpPr>
          <p:spPr>
            <a:xfrm>
              <a:off x="8420208" y="2865085"/>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9" name="rc79"/>
            <p:cNvSpPr/>
            <p:nvPr/>
          </p:nvSpPr>
          <p:spPr>
            <a:xfrm>
              <a:off x="8731733"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0" name="rc80"/>
            <p:cNvSpPr/>
            <p:nvPr/>
          </p:nvSpPr>
          <p:spPr>
            <a:xfrm>
              <a:off x="943605" y="2561267"/>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1" name="rc81"/>
            <p:cNvSpPr/>
            <p:nvPr/>
          </p:nvSpPr>
          <p:spPr>
            <a:xfrm>
              <a:off x="1255130" y="2561267"/>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2" name="rc82"/>
            <p:cNvSpPr/>
            <p:nvPr/>
          </p:nvSpPr>
          <p:spPr>
            <a:xfrm>
              <a:off x="1566655" y="2561267"/>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3" name="rc83"/>
            <p:cNvSpPr/>
            <p:nvPr/>
          </p:nvSpPr>
          <p:spPr>
            <a:xfrm>
              <a:off x="1878180"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4" name="rc84"/>
            <p:cNvSpPr/>
            <p:nvPr/>
          </p:nvSpPr>
          <p:spPr>
            <a:xfrm>
              <a:off x="2189705"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5" name="rc85"/>
            <p:cNvSpPr/>
            <p:nvPr/>
          </p:nvSpPr>
          <p:spPr>
            <a:xfrm>
              <a:off x="2501230"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2812756" y="2561267"/>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7" name="rc87"/>
            <p:cNvSpPr/>
            <p:nvPr/>
          </p:nvSpPr>
          <p:spPr>
            <a:xfrm>
              <a:off x="3124281" y="2561267"/>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8" name="rc88"/>
            <p:cNvSpPr/>
            <p:nvPr/>
          </p:nvSpPr>
          <p:spPr>
            <a:xfrm>
              <a:off x="3435806"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9" name="rc89"/>
            <p:cNvSpPr/>
            <p:nvPr/>
          </p:nvSpPr>
          <p:spPr>
            <a:xfrm>
              <a:off x="3747331"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0" name="rc90"/>
            <p:cNvSpPr/>
            <p:nvPr/>
          </p:nvSpPr>
          <p:spPr>
            <a:xfrm>
              <a:off x="4058856"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1" name="rc91"/>
            <p:cNvSpPr/>
            <p:nvPr/>
          </p:nvSpPr>
          <p:spPr>
            <a:xfrm>
              <a:off x="4370381"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2" name="rc92"/>
            <p:cNvSpPr/>
            <p:nvPr/>
          </p:nvSpPr>
          <p:spPr>
            <a:xfrm>
              <a:off x="4681906"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3" name="rc93"/>
            <p:cNvSpPr/>
            <p:nvPr/>
          </p:nvSpPr>
          <p:spPr>
            <a:xfrm>
              <a:off x="4993431"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4" name="rc94"/>
            <p:cNvSpPr/>
            <p:nvPr/>
          </p:nvSpPr>
          <p:spPr>
            <a:xfrm>
              <a:off x="5304957"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5" name="rc95"/>
            <p:cNvSpPr/>
            <p:nvPr/>
          </p:nvSpPr>
          <p:spPr>
            <a:xfrm>
              <a:off x="5616482"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6" name="rc96"/>
            <p:cNvSpPr/>
            <p:nvPr/>
          </p:nvSpPr>
          <p:spPr>
            <a:xfrm>
              <a:off x="5928007"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7" name="rc97"/>
            <p:cNvSpPr/>
            <p:nvPr/>
          </p:nvSpPr>
          <p:spPr>
            <a:xfrm>
              <a:off x="6239532"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8" name="rc98"/>
            <p:cNvSpPr/>
            <p:nvPr/>
          </p:nvSpPr>
          <p:spPr>
            <a:xfrm>
              <a:off x="6551057"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862582"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0" name="rc100"/>
            <p:cNvSpPr/>
            <p:nvPr/>
          </p:nvSpPr>
          <p:spPr>
            <a:xfrm>
              <a:off x="7174107"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7485632"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2" name="rc102"/>
            <p:cNvSpPr/>
            <p:nvPr/>
          </p:nvSpPr>
          <p:spPr>
            <a:xfrm>
              <a:off x="7797157"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3" name="rc103"/>
            <p:cNvSpPr/>
            <p:nvPr/>
          </p:nvSpPr>
          <p:spPr>
            <a:xfrm>
              <a:off x="8108683"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4" name="rc104"/>
            <p:cNvSpPr/>
            <p:nvPr/>
          </p:nvSpPr>
          <p:spPr>
            <a:xfrm>
              <a:off x="8420208"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5" name="rc105"/>
            <p:cNvSpPr/>
            <p:nvPr/>
          </p:nvSpPr>
          <p:spPr>
            <a:xfrm>
              <a:off x="8731733"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6" name="rc106"/>
            <p:cNvSpPr/>
            <p:nvPr/>
          </p:nvSpPr>
          <p:spPr>
            <a:xfrm>
              <a:off x="5616482" y="3472721"/>
              <a:ext cx="311525" cy="303817"/>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7" name="rc107"/>
            <p:cNvSpPr/>
            <p:nvPr/>
          </p:nvSpPr>
          <p:spPr>
            <a:xfrm>
              <a:off x="5928007" y="3472721"/>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8" name="rc108"/>
            <p:cNvSpPr/>
            <p:nvPr/>
          </p:nvSpPr>
          <p:spPr>
            <a:xfrm>
              <a:off x="6239532" y="3472721"/>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9" name="rc109"/>
            <p:cNvSpPr/>
            <p:nvPr/>
          </p:nvSpPr>
          <p:spPr>
            <a:xfrm>
              <a:off x="6551057" y="3472721"/>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6862582" y="3472721"/>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1" name="rc111"/>
            <p:cNvSpPr/>
            <p:nvPr/>
          </p:nvSpPr>
          <p:spPr>
            <a:xfrm>
              <a:off x="7174107" y="3472721"/>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2" name="rc112"/>
            <p:cNvSpPr/>
            <p:nvPr/>
          </p:nvSpPr>
          <p:spPr>
            <a:xfrm>
              <a:off x="7485632" y="3472721"/>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7797157" y="3472721"/>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4" name="rc114"/>
            <p:cNvSpPr/>
            <p:nvPr/>
          </p:nvSpPr>
          <p:spPr>
            <a:xfrm>
              <a:off x="8108683" y="3472721"/>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8420208" y="3472721"/>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6" name="rc116"/>
            <p:cNvSpPr/>
            <p:nvPr/>
          </p:nvSpPr>
          <p:spPr>
            <a:xfrm>
              <a:off x="8731733" y="3472721"/>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7485632" y="3776538"/>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8" name="rc118"/>
            <p:cNvSpPr/>
            <p:nvPr/>
          </p:nvSpPr>
          <p:spPr>
            <a:xfrm>
              <a:off x="7797157" y="3776538"/>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9" name="rc119"/>
            <p:cNvSpPr/>
            <p:nvPr/>
          </p:nvSpPr>
          <p:spPr>
            <a:xfrm>
              <a:off x="8108683"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0" name="rc120"/>
            <p:cNvSpPr/>
            <p:nvPr/>
          </p:nvSpPr>
          <p:spPr>
            <a:xfrm>
              <a:off x="8420208" y="3776538"/>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1" name="rc121"/>
            <p:cNvSpPr/>
            <p:nvPr/>
          </p:nvSpPr>
          <p:spPr>
            <a:xfrm>
              <a:off x="8731733"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943605" y="4080356"/>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3" name="rc123"/>
            <p:cNvSpPr/>
            <p:nvPr/>
          </p:nvSpPr>
          <p:spPr>
            <a:xfrm>
              <a:off x="1255130" y="4080356"/>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4" name="rc124"/>
            <p:cNvSpPr/>
            <p:nvPr/>
          </p:nvSpPr>
          <p:spPr>
            <a:xfrm>
              <a:off x="1566655" y="4080356"/>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5" name="rc125"/>
            <p:cNvSpPr/>
            <p:nvPr/>
          </p:nvSpPr>
          <p:spPr>
            <a:xfrm>
              <a:off x="1878180" y="4080356"/>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6" name="rc126"/>
            <p:cNvSpPr/>
            <p:nvPr/>
          </p:nvSpPr>
          <p:spPr>
            <a:xfrm>
              <a:off x="2189705" y="4080356"/>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7" name="rc127"/>
            <p:cNvSpPr/>
            <p:nvPr/>
          </p:nvSpPr>
          <p:spPr>
            <a:xfrm>
              <a:off x="2501230" y="4080356"/>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8" name="rc128"/>
            <p:cNvSpPr/>
            <p:nvPr/>
          </p:nvSpPr>
          <p:spPr>
            <a:xfrm>
              <a:off x="2812756" y="4080356"/>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9" name="rc129"/>
            <p:cNvSpPr/>
            <p:nvPr/>
          </p:nvSpPr>
          <p:spPr>
            <a:xfrm>
              <a:off x="3124281" y="4080356"/>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0" name="rc130"/>
            <p:cNvSpPr/>
            <p:nvPr/>
          </p:nvSpPr>
          <p:spPr>
            <a:xfrm>
              <a:off x="3435806" y="4080356"/>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1" name="rc131"/>
            <p:cNvSpPr/>
            <p:nvPr/>
          </p:nvSpPr>
          <p:spPr>
            <a:xfrm>
              <a:off x="3747331" y="4080356"/>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2" name="rc132"/>
            <p:cNvSpPr/>
            <p:nvPr/>
          </p:nvSpPr>
          <p:spPr>
            <a:xfrm>
              <a:off x="4058856" y="4080356"/>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3" name="rc133"/>
            <p:cNvSpPr/>
            <p:nvPr/>
          </p:nvSpPr>
          <p:spPr>
            <a:xfrm>
              <a:off x="4370381" y="4080356"/>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4" name="rc134"/>
            <p:cNvSpPr/>
            <p:nvPr/>
          </p:nvSpPr>
          <p:spPr>
            <a:xfrm>
              <a:off x="4681906" y="4080356"/>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5" name="rc135"/>
            <p:cNvSpPr/>
            <p:nvPr/>
          </p:nvSpPr>
          <p:spPr>
            <a:xfrm>
              <a:off x="4993431" y="4080356"/>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6" name="rc136"/>
            <p:cNvSpPr/>
            <p:nvPr/>
          </p:nvSpPr>
          <p:spPr>
            <a:xfrm>
              <a:off x="5304957" y="4080356"/>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7" name="rc137"/>
            <p:cNvSpPr/>
            <p:nvPr/>
          </p:nvSpPr>
          <p:spPr>
            <a:xfrm>
              <a:off x="5616482" y="4080356"/>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8" name="rc138"/>
            <p:cNvSpPr/>
            <p:nvPr/>
          </p:nvSpPr>
          <p:spPr>
            <a:xfrm>
              <a:off x="5928007" y="4080356"/>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9" name="rc139"/>
            <p:cNvSpPr/>
            <p:nvPr/>
          </p:nvSpPr>
          <p:spPr>
            <a:xfrm>
              <a:off x="6239532" y="4080356"/>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0" name="rc140"/>
            <p:cNvSpPr/>
            <p:nvPr/>
          </p:nvSpPr>
          <p:spPr>
            <a:xfrm>
              <a:off x="6551057" y="4080356"/>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1" name="rc141"/>
            <p:cNvSpPr/>
            <p:nvPr/>
          </p:nvSpPr>
          <p:spPr>
            <a:xfrm>
              <a:off x="6862582" y="4080356"/>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7174107" y="4080356"/>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3" name="rc143"/>
            <p:cNvSpPr/>
            <p:nvPr/>
          </p:nvSpPr>
          <p:spPr>
            <a:xfrm>
              <a:off x="7485632" y="4080356"/>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4" name="rc144"/>
            <p:cNvSpPr/>
            <p:nvPr/>
          </p:nvSpPr>
          <p:spPr>
            <a:xfrm>
              <a:off x="7797157" y="4080356"/>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5" name="rc145"/>
            <p:cNvSpPr/>
            <p:nvPr/>
          </p:nvSpPr>
          <p:spPr>
            <a:xfrm>
              <a:off x="8108683" y="4080356"/>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6" name="rc146"/>
            <p:cNvSpPr/>
            <p:nvPr/>
          </p:nvSpPr>
          <p:spPr>
            <a:xfrm>
              <a:off x="8420208" y="4080356"/>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7" name="rc147"/>
            <p:cNvSpPr/>
            <p:nvPr/>
          </p:nvSpPr>
          <p:spPr>
            <a:xfrm>
              <a:off x="8731733" y="4080356"/>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8" name="rc148"/>
            <p:cNvSpPr/>
            <p:nvPr/>
          </p:nvSpPr>
          <p:spPr>
            <a:xfrm>
              <a:off x="1255130" y="4687992"/>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9" name="rc149"/>
            <p:cNvSpPr/>
            <p:nvPr/>
          </p:nvSpPr>
          <p:spPr>
            <a:xfrm>
              <a:off x="1566655" y="4687992"/>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0" name="rc150"/>
            <p:cNvSpPr/>
            <p:nvPr/>
          </p:nvSpPr>
          <p:spPr>
            <a:xfrm>
              <a:off x="1878180" y="4687992"/>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1" name="rc151"/>
            <p:cNvSpPr/>
            <p:nvPr/>
          </p:nvSpPr>
          <p:spPr>
            <a:xfrm>
              <a:off x="2189705" y="4687992"/>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2" name="rc152"/>
            <p:cNvSpPr/>
            <p:nvPr/>
          </p:nvSpPr>
          <p:spPr>
            <a:xfrm>
              <a:off x="2501230" y="4687992"/>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3" name="rc153"/>
            <p:cNvSpPr/>
            <p:nvPr/>
          </p:nvSpPr>
          <p:spPr>
            <a:xfrm>
              <a:off x="2812756" y="4687992"/>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4" name="rc154"/>
            <p:cNvSpPr/>
            <p:nvPr/>
          </p:nvSpPr>
          <p:spPr>
            <a:xfrm>
              <a:off x="3124281" y="4687992"/>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5" name="rc155"/>
            <p:cNvSpPr/>
            <p:nvPr/>
          </p:nvSpPr>
          <p:spPr>
            <a:xfrm>
              <a:off x="3435806" y="4687992"/>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6" name="rc156"/>
            <p:cNvSpPr/>
            <p:nvPr/>
          </p:nvSpPr>
          <p:spPr>
            <a:xfrm>
              <a:off x="3747331" y="4687992"/>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7" name="rc157"/>
            <p:cNvSpPr/>
            <p:nvPr/>
          </p:nvSpPr>
          <p:spPr>
            <a:xfrm>
              <a:off x="4058856" y="4687992"/>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8" name="rc158"/>
            <p:cNvSpPr/>
            <p:nvPr/>
          </p:nvSpPr>
          <p:spPr>
            <a:xfrm>
              <a:off x="4370381" y="4687992"/>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9" name="rc159"/>
            <p:cNvSpPr/>
            <p:nvPr/>
          </p:nvSpPr>
          <p:spPr>
            <a:xfrm>
              <a:off x="4681906" y="4687992"/>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0" name="rc160"/>
            <p:cNvSpPr/>
            <p:nvPr/>
          </p:nvSpPr>
          <p:spPr>
            <a:xfrm>
              <a:off x="4993431" y="4687992"/>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1" name="rc161"/>
            <p:cNvSpPr/>
            <p:nvPr/>
          </p:nvSpPr>
          <p:spPr>
            <a:xfrm>
              <a:off x="5304957"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2" name="rc162"/>
            <p:cNvSpPr/>
            <p:nvPr/>
          </p:nvSpPr>
          <p:spPr>
            <a:xfrm>
              <a:off x="5616482" y="4687992"/>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3" name="rc163"/>
            <p:cNvSpPr/>
            <p:nvPr/>
          </p:nvSpPr>
          <p:spPr>
            <a:xfrm>
              <a:off x="5928007" y="4687992"/>
              <a:ext cx="311525"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4" name="rc164"/>
            <p:cNvSpPr/>
            <p:nvPr/>
          </p:nvSpPr>
          <p:spPr>
            <a:xfrm>
              <a:off x="6239532"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5" name="rc165"/>
            <p:cNvSpPr/>
            <p:nvPr/>
          </p:nvSpPr>
          <p:spPr>
            <a:xfrm>
              <a:off x="6551057" y="468799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6" name="rc166"/>
            <p:cNvSpPr/>
            <p:nvPr/>
          </p:nvSpPr>
          <p:spPr>
            <a:xfrm>
              <a:off x="6862582"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7" name="rc167"/>
            <p:cNvSpPr/>
            <p:nvPr/>
          </p:nvSpPr>
          <p:spPr>
            <a:xfrm>
              <a:off x="7174107"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8" name="rc168"/>
            <p:cNvSpPr/>
            <p:nvPr/>
          </p:nvSpPr>
          <p:spPr>
            <a:xfrm>
              <a:off x="7485632" y="4687992"/>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9" name="rc169"/>
            <p:cNvSpPr/>
            <p:nvPr/>
          </p:nvSpPr>
          <p:spPr>
            <a:xfrm>
              <a:off x="7797157"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0" name="rc170"/>
            <p:cNvSpPr/>
            <p:nvPr/>
          </p:nvSpPr>
          <p:spPr>
            <a:xfrm>
              <a:off x="8108683" y="468799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1" name="rc171"/>
            <p:cNvSpPr/>
            <p:nvPr/>
          </p:nvSpPr>
          <p:spPr>
            <a:xfrm>
              <a:off x="8420208" y="4687992"/>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2" name="rc172"/>
            <p:cNvSpPr/>
            <p:nvPr/>
          </p:nvSpPr>
          <p:spPr>
            <a:xfrm>
              <a:off x="8731733"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3" name="rc173"/>
            <p:cNvSpPr/>
            <p:nvPr/>
          </p:nvSpPr>
          <p:spPr>
            <a:xfrm>
              <a:off x="4681906" y="3168903"/>
              <a:ext cx="311525"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74" name="rc174"/>
            <p:cNvSpPr/>
            <p:nvPr/>
          </p:nvSpPr>
          <p:spPr>
            <a:xfrm>
              <a:off x="4993431" y="3168903"/>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5" name="rc175"/>
            <p:cNvSpPr/>
            <p:nvPr/>
          </p:nvSpPr>
          <p:spPr>
            <a:xfrm>
              <a:off x="5304957"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6" name="rc176"/>
            <p:cNvSpPr/>
            <p:nvPr/>
          </p:nvSpPr>
          <p:spPr>
            <a:xfrm>
              <a:off x="5616482" y="3168903"/>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7" name="rc177"/>
            <p:cNvSpPr/>
            <p:nvPr/>
          </p:nvSpPr>
          <p:spPr>
            <a:xfrm>
              <a:off x="5928007" y="3168903"/>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8" name="rc178"/>
            <p:cNvSpPr/>
            <p:nvPr/>
          </p:nvSpPr>
          <p:spPr>
            <a:xfrm>
              <a:off x="6239532"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9" name="rc179"/>
            <p:cNvSpPr/>
            <p:nvPr/>
          </p:nvSpPr>
          <p:spPr>
            <a:xfrm>
              <a:off x="6551057" y="3168903"/>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0" name="rc180"/>
            <p:cNvSpPr/>
            <p:nvPr/>
          </p:nvSpPr>
          <p:spPr>
            <a:xfrm>
              <a:off x="6862582"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1" name="rc181"/>
            <p:cNvSpPr/>
            <p:nvPr/>
          </p:nvSpPr>
          <p:spPr>
            <a:xfrm>
              <a:off x="7174107"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7485632"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3" name="rc183"/>
            <p:cNvSpPr/>
            <p:nvPr/>
          </p:nvSpPr>
          <p:spPr>
            <a:xfrm>
              <a:off x="7797157"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4" name="rc184"/>
            <p:cNvSpPr/>
            <p:nvPr/>
          </p:nvSpPr>
          <p:spPr>
            <a:xfrm>
              <a:off x="8108683"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5" name="rc185"/>
            <p:cNvSpPr/>
            <p:nvPr/>
          </p:nvSpPr>
          <p:spPr>
            <a:xfrm>
              <a:off x="8420208" y="3168903"/>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6" name="rc186"/>
            <p:cNvSpPr/>
            <p:nvPr/>
          </p:nvSpPr>
          <p:spPr>
            <a:xfrm>
              <a:off x="8731733"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7" name="rc187"/>
            <p:cNvSpPr/>
            <p:nvPr/>
          </p:nvSpPr>
          <p:spPr>
            <a:xfrm>
              <a:off x="943605"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8" name="rc188"/>
            <p:cNvSpPr/>
            <p:nvPr/>
          </p:nvSpPr>
          <p:spPr>
            <a:xfrm>
              <a:off x="1255130" y="4384174"/>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9" name="rc189"/>
            <p:cNvSpPr/>
            <p:nvPr/>
          </p:nvSpPr>
          <p:spPr>
            <a:xfrm>
              <a:off x="1566655" y="4384174"/>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0" name="rc190"/>
            <p:cNvSpPr/>
            <p:nvPr/>
          </p:nvSpPr>
          <p:spPr>
            <a:xfrm>
              <a:off x="1878180" y="4384174"/>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1" name="rc191"/>
            <p:cNvSpPr/>
            <p:nvPr/>
          </p:nvSpPr>
          <p:spPr>
            <a:xfrm>
              <a:off x="2189705"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2501230"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3" name="rc193"/>
            <p:cNvSpPr/>
            <p:nvPr/>
          </p:nvSpPr>
          <p:spPr>
            <a:xfrm>
              <a:off x="2812756" y="4384174"/>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4" name="rc194"/>
            <p:cNvSpPr/>
            <p:nvPr/>
          </p:nvSpPr>
          <p:spPr>
            <a:xfrm>
              <a:off x="3124281" y="4384174"/>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5" name="rc195"/>
            <p:cNvSpPr/>
            <p:nvPr/>
          </p:nvSpPr>
          <p:spPr>
            <a:xfrm>
              <a:off x="3435806" y="4384174"/>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6" name="rc196"/>
            <p:cNvSpPr/>
            <p:nvPr/>
          </p:nvSpPr>
          <p:spPr>
            <a:xfrm>
              <a:off x="3747331"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7" name="rc197"/>
            <p:cNvSpPr/>
            <p:nvPr/>
          </p:nvSpPr>
          <p:spPr>
            <a:xfrm>
              <a:off x="4058856"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8" name="rc198"/>
            <p:cNvSpPr/>
            <p:nvPr/>
          </p:nvSpPr>
          <p:spPr>
            <a:xfrm>
              <a:off x="4370381"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9" name="rc199"/>
            <p:cNvSpPr/>
            <p:nvPr/>
          </p:nvSpPr>
          <p:spPr>
            <a:xfrm>
              <a:off x="4681906" y="4384174"/>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0" name="rc200"/>
            <p:cNvSpPr/>
            <p:nvPr/>
          </p:nvSpPr>
          <p:spPr>
            <a:xfrm>
              <a:off x="4993431" y="4384174"/>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1" name="rc201"/>
            <p:cNvSpPr/>
            <p:nvPr/>
          </p:nvSpPr>
          <p:spPr>
            <a:xfrm>
              <a:off x="5304957"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2" name="rc202"/>
            <p:cNvSpPr/>
            <p:nvPr/>
          </p:nvSpPr>
          <p:spPr>
            <a:xfrm>
              <a:off x="5616482" y="4384174"/>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3" name="rc203"/>
            <p:cNvSpPr/>
            <p:nvPr/>
          </p:nvSpPr>
          <p:spPr>
            <a:xfrm>
              <a:off x="5928007" y="4384174"/>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4" name="rc204"/>
            <p:cNvSpPr/>
            <p:nvPr/>
          </p:nvSpPr>
          <p:spPr>
            <a:xfrm>
              <a:off x="6239532"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5" name="rc205"/>
            <p:cNvSpPr/>
            <p:nvPr/>
          </p:nvSpPr>
          <p:spPr>
            <a:xfrm>
              <a:off x="6551057"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6" name="rc206"/>
            <p:cNvSpPr/>
            <p:nvPr/>
          </p:nvSpPr>
          <p:spPr>
            <a:xfrm>
              <a:off x="6862582"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7174107" y="4384174"/>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8" name="rc208"/>
            <p:cNvSpPr/>
            <p:nvPr/>
          </p:nvSpPr>
          <p:spPr>
            <a:xfrm>
              <a:off x="7485632"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9" name="rc209"/>
            <p:cNvSpPr/>
            <p:nvPr/>
          </p:nvSpPr>
          <p:spPr>
            <a:xfrm>
              <a:off x="7797157"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0" name="rc210"/>
            <p:cNvSpPr/>
            <p:nvPr/>
          </p:nvSpPr>
          <p:spPr>
            <a:xfrm>
              <a:off x="8108683"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1" name="rc211"/>
            <p:cNvSpPr/>
            <p:nvPr/>
          </p:nvSpPr>
          <p:spPr>
            <a:xfrm>
              <a:off x="8420208"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2" name="rc212"/>
            <p:cNvSpPr/>
            <p:nvPr/>
          </p:nvSpPr>
          <p:spPr>
            <a:xfrm>
              <a:off x="8731733"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3" name="rc213"/>
            <p:cNvSpPr/>
            <p:nvPr/>
          </p:nvSpPr>
          <p:spPr>
            <a:xfrm>
              <a:off x="943605"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4" name="rc214"/>
            <p:cNvSpPr/>
            <p:nvPr/>
          </p:nvSpPr>
          <p:spPr>
            <a:xfrm>
              <a:off x="1255130"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5" name="rc215"/>
            <p:cNvSpPr/>
            <p:nvPr/>
          </p:nvSpPr>
          <p:spPr>
            <a:xfrm>
              <a:off x="1566655" y="499180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6" name="rc216"/>
            <p:cNvSpPr/>
            <p:nvPr/>
          </p:nvSpPr>
          <p:spPr>
            <a:xfrm>
              <a:off x="1878180" y="499180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7" name="rc217"/>
            <p:cNvSpPr/>
            <p:nvPr/>
          </p:nvSpPr>
          <p:spPr>
            <a:xfrm>
              <a:off x="2189705"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8" name="rc218"/>
            <p:cNvSpPr/>
            <p:nvPr/>
          </p:nvSpPr>
          <p:spPr>
            <a:xfrm>
              <a:off x="2501230"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9" name="rc219"/>
            <p:cNvSpPr/>
            <p:nvPr/>
          </p:nvSpPr>
          <p:spPr>
            <a:xfrm>
              <a:off x="2812756" y="499180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0" name="rc220"/>
            <p:cNvSpPr/>
            <p:nvPr/>
          </p:nvSpPr>
          <p:spPr>
            <a:xfrm>
              <a:off x="3124281"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1" name="rc221"/>
            <p:cNvSpPr/>
            <p:nvPr/>
          </p:nvSpPr>
          <p:spPr>
            <a:xfrm>
              <a:off x="3435806" y="499180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2" name="rc222"/>
            <p:cNvSpPr/>
            <p:nvPr/>
          </p:nvSpPr>
          <p:spPr>
            <a:xfrm>
              <a:off x="3747331"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3" name="rc223"/>
            <p:cNvSpPr/>
            <p:nvPr/>
          </p:nvSpPr>
          <p:spPr>
            <a:xfrm>
              <a:off x="4058856" y="499180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4" name="rc224"/>
            <p:cNvSpPr/>
            <p:nvPr/>
          </p:nvSpPr>
          <p:spPr>
            <a:xfrm>
              <a:off x="4370381" y="499180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5" name="rc225"/>
            <p:cNvSpPr/>
            <p:nvPr/>
          </p:nvSpPr>
          <p:spPr>
            <a:xfrm>
              <a:off x="4681906" y="4991809"/>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6" name="rc226"/>
            <p:cNvSpPr/>
            <p:nvPr/>
          </p:nvSpPr>
          <p:spPr>
            <a:xfrm>
              <a:off x="4993431" y="499180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7" name="rc227"/>
            <p:cNvSpPr/>
            <p:nvPr/>
          </p:nvSpPr>
          <p:spPr>
            <a:xfrm>
              <a:off x="5304957" y="499180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8" name="rc228"/>
            <p:cNvSpPr/>
            <p:nvPr/>
          </p:nvSpPr>
          <p:spPr>
            <a:xfrm>
              <a:off x="5616482"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9" name="rc229"/>
            <p:cNvSpPr/>
            <p:nvPr/>
          </p:nvSpPr>
          <p:spPr>
            <a:xfrm>
              <a:off x="5928007" y="4991809"/>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0" name="rc230"/>
            <p:cNvSpPr/>
            <p:nvPr/>
          </p:nvSpPr>
          <p:spPr>
            <a:xfrm>
              <a:off x="6239532" y="499180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1" name="rc231"/>
            <p:cNvSpPr/>
            <p:nvPr/>
          </p:nvSpPr>
          <p:spPr>
            <a:xfrm>
              <a:off x="6551057" y="499180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2" name="rc232"/>
            <p:cNvSpPr/>
            <p:nvPr/>
          </p:nvSpPr>
          <p:spPr>
            <a:xfrm>
              <a:off x="6862582"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3" name="rc233"/>
            <p:cNvSpPr/>
            <p:nvPr/>
          </p:nvSpPr>
          <p:spPr>
            <a:xfrm>
              <a:off x="7174107" y="499180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4" name="rc234"/>
            <p:cNvSpPr/>
            <p:nvPr/>
          </p:nvSpPr>
          <p:spPr>
            <a:xfrm>
              <a:off x="7485632"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5" name="rc235"/>
            <p:cNvSpPr/>
            <p:nvPr/>
          </p:nvSpPr>
          <p:spPr>
            <a:xfrm>
              <a:off x="7797157"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6" name="rc236"/>
            <p:cNvSpPr/>
            <p:nvPr/>
          </p:nvSpPr>
          <p:spPr>
            <a:xfrm>
              <a:off x="8108683"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7" name="rc237"/>
            <p:cNvSpPr/>
            <p:nvPr/>
          </p:nvSpPr>
          <p:spPr>
            <a:xfrm>
              <a:off x="8420208"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8" name="rc238"/>
            <p:cNvSpPr/>
            <p:nvPr/>
          </p:nvSpPr>
          <p:spPr>
            <a:xfrm>
              <a:off x="8731733"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9" name="rc239"/>
            <p:cNvSpPr/>
            <p:nvPr/>
          </p:nvSpPr>
          <p:spPr>
            <a:xfrm>
              <a:off x="4993431" y="5295627"/>
              <a:ext cx="311525" cy="303817"/>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40" name="rc240"/>
            <p:cNvSpPr/>
            <p:nvPr/>
          </p:nvSpPr>
          <p:spPr>
            <a:xfrm>
              <a:off x="5616482" y="5295627"/>
              <a:ext cx="311525" cy="303817"/>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41" name="rc241"/>
            <p:cNvSpPr/>
            <p:nvPr/>
          </p:nvSpPr>
          <p:spPr>
            <a:xfrm>
              <a:off x="5928007" y="5295627"/>
              <a:ext cx="311525" cy="303817"/>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42" name="rc242"/>
            <p:cNvSpPr/>
            <p:nvPr/>
          </p:nvSpPr>
          <p:spPr>
            <a:xfrm>
              <a:off x="6239532" y="5295627"/>
              <a:ext cx="311525" cy="30381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43" name="rc243"/>
            <p:cNvSpPr/>
            <p:nvPr/>
          </p:nvSpPr>
          <p:spPr>
            <a:xfrm>
              <a:off x="6551057" y="5295627"/>
              <a:ext cx="311525" cy="30381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44" name="rc244"/>
            <p:cNvSpPr/>
            <p:nvPr/>
          </p:nvSpPr>
          <p:spPr>
            <a:xfrm>
              <a:off x="6862582" y="5295627"/>
              <a:ext cx="311525" cy="303817"/>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45" name="rc245"/>
            <p:cNvSpPr/>
            <p:nvPr/>
          </p:nvSpPr>
          <p:spPr>
            <a:xfrm>
              <a:off x="7485632" y="5295627"/>
              <a:ext cx="311525" cy="303817"/>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46" name="rc246"/>
            <p:cNvSpPr/>
            <p:nvPr/>
          </p:nvSpPr>
          <p:spPr>
            <a:xfrm>
              <a:off x="7797157" y="5295627"/>
              <a:ext cx="311525" cy="303817"/>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47" name="rc247"/>
            <p:cNvSpPr/>
            <p:nvPr/>
          </p:nvSpPr>
          <p:spPr>
            <a:xfrm>
              <a:off x="8108683" y="5295627"/>
              <a:ext cx="311525" cy="30381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48" name="rc248"/>
            <p:cNvSpPr/>
            <p:nvPr/>
          </p:nvSpPr>
          <p:spPr>
            <a:xfrm>
              <a:off x="8420208" y="5295627"/>
              <a:ext cx="311525" cy="303817"/>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49" name="rc249"/>
            <p:cNvSpPr/>
            <p:nvPr/>
          </p:nvSpPr>
          <p:spPr>
            <a:xfrm>
              <a:off x="8731733" y="5295627"/>
              <a:ext cx="311525" cy="303817"/>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50" name="tx250"/>
            <p:cNvSpPr/>
            <p:nvPr/>
          </p:nvSpPr>
          <p:spPr>
            <a:xfrm>
              <a:off x="10390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1" name="tx251"/>
            <p:cNvSpPr/>
            <p:nvPr/>
          </p:nvSpPr>
          <p:spPr>
            <a:xfrm>
              <a:off x="13506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2" name="tx252"/>
            <p:cNvSpPr/>
            <p:nvPr/>
          </p:nvSpPr>
          <p:spPr>
            <a:xfrm>
              <a:off x="16621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3" name="tx253"/>
            <p:cNvSpPr/>
            <p:nvPr/>
          </p:nvSpPr>
          <p:spPr>
            <a:xfrm>
              <a:off x="1973653"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4" name="tx254"/>
            <p:cNvSpPr/>
            <p:nvPr/>
          </p:nvSpPr>
          <p:spPr>
            <a:xfrm>
              <a:off x="22851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5" name="tx255"/>
            <p:cNvSpPr/>
            <p:nvPr/>
          </p:nvSpPr>
          <p:spPr>
            <a:xfrm>
              <a:off x="25967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6" name="tx256"/>
            <p:cNvSpPr/>
            <p:nvPr/>
          </p:nvSpPr>
          <p:spPr>
            <a:xfrm>
              <a:off x="2908228"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7" name="tx257"/>
            <p:cNvSpPr/>
            <p:nvPr/>
          </p:nvSpPr>
          <p:spPr>
            <a:xfrm>
              <a:off x="32197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8" name="tx258"/>
            <p:cNvSpPr/>
            <p:nvPr/>
          </p:nvSpPr>
          <p:spPr>
            <a:xfrm>
              <a:off x="35312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9" name="tx259"/>
            <p:cNvSpPr/>
            <p:nvPr/>
          </p:nvSpPr>
          <p:spPr>
            <a:xfrm>
              <a:off x="38428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0" name="tx260"/>
            <p:cNvSpPr/>
            <p:nvPr/>
          </p:nvSpPr>
          <p:spPr>
            <a:xfrm>
              <a:off x="41543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1" name="tx261"/>
            <p:cNvSpPr/>
            <p:nvPr/>
          </p:nvSpPr>
          <p:spPr>
            <a:xfrm>
              <a:off x="44658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2" name="tx262"/>
            <p:cNvSpPr/>
            <p:nvPr/>
          </p:nvSpPr>
          <p:spPr>
            <a:xfrm>
              <a:off x="47773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3" name="tx263"/>
            <p:cNvSpPr/>
            <p:nvPr/>
          </p:nvSpPr>
          <p:spPr>
            <a:xfrm>
              <a:off x="50889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4" name="tx264"/>
            <p:cNvSpPr/>
            <p:nvPr/>
          </p:nvSpPr>
          <p:spPr>
            <a:xfrm>
              <a:off x="5400429"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5" name="tx265"/>
            <p:cNvSpPr/>
            <p:nvPr/>
          </p:nvSpPr>
          <p:spPr>
            <a:xfrm>
              <a:off x="57119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60234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7" name="tx267"/>
            <p:cNvSpPr/>
            <p:nvPr/>
          </p:nvSpPr>
          <p:spPr>
            <a:xfrm>
              <a:off x="63350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8" name="tx268"/>
            <p:cNvSpPr/>
            <p:nvPr/>
          </p:nvSpPr>
          <p:spPr>
            <a:xfrm>
              <a:off x="66465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6936962" y="206404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0" name="tx270"/>
            <p:cNvSpPr/>
            <p:nvPr/>
          </p:nvSpPr>
          <p:spPr>
            <a:xfrm>
              <a:off x="72695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7560012"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2" name="tx272"/>
            <p:cNvSpPr/>
            <p:nvPr/>
          </p:nvSpPr>
          <p:spPr>
            <a:xfrm>
              <a:off x="7871537" y="206404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3" name="tx273"/>
            <p:cNvSpPr/>
            <p:nvPr/>
          </p:nvSpPr>
          <p:spPr>
            <a:xfrm>
              <a:off x="82041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851568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5" name="tx275"/>
            <p:cNvSpPr/>
            <p:nvPr/>
          </p:nvSpPr>
          <p:spPr>
            <a:xfrm>
              <a:off x="882720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10390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7" name="tx277"/>
            <p:cNvSpPr/>
            <p:nvPr/>
          </p:nvSpPr>
          <p:spPr>
            <a:xfrm>
              <a:off x="13506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8" name="tx278"/>
            <p:cNvSpPr/>
            <p:nvPr/>
          </p:nvSpPr>
          <p:spPr>
            <a:xfrm>
              <a:off x="16621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9" name="tx279"/>
            <p:cNvSpPr/>
            <p:nvPr/>
          </p:nvSpPr>
          <p:spPr>
            <a:xfrm>
              <a:off x="197365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0" name="tx280"/>
            <p:cNvSpPr/>
            <p:nvPr/>
          </p:nvSpPr>
          <p:spPr>
            <a:xfrm>
              <a:off x="22851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1" name="tx281"/>
            <p:cNvSpPr/>
            <p:nvPr/>
          </p:nvSpPr>
          <p:spPr>
            <a:xfrm>
              <a:off x="25967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2" name="tx282"/>
            <p:cNvSpPr/>
            <p:nvPr/>
          </p:nvSpPr>
          <p:spPr>
            <a:xfrm>
              <a:off x="2908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3" name="tx283"/>
            <p:cNvSpPr/>
            <p:nvPr/>
          </p:nvSpPr>
          <p:spPr>
            <a:xfrm>
              <a:off x="32197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4" name="tx284"/>
            <p:cNvSpPr/>
            <p:nvPr/>
          </p:nvSpPr>
          <p:spPr>
            <a:xfrm>
              <a:off x="35312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5" name="tx285"/>
            <p:cNvSpPr/>
            <p:nvPr/>
          </p:nvSpPr>
          <p:spPr>
            <a:xfrm>
              <a:off x="38428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6" name="tx286"/>
            <p:cNvSpPr/>
            <p:nvPr/>
          </p:nvSpPr>
          <p:spPr>
            <a:xfrm>
              <a:off x="41543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7" name="tx287"/>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8" name="tx288"/>
            <p:cNvSpPr/>
            <p:nvPr/>
          </p:nvSpPr>
          <p:spPr>
            <a:xfrm>
              <a:off x="47773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9" name="tx289"/>
            <p:cNvSpPr/>
            <p:nvPr/>
          </p:nvSpPr>
          <p:spPr>
            <a:xfrm>
              <a:off x="50889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0" name="tx290"/>
            <p:cNvSpPr/>
            <p:nvPr/>
          </p:nvSpPr>
          <p:spPr>
            <a:xfrm>
              <a:off x="54004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1" name="tx291"/>
            <p:cNvSpPr/>
            <p:nvPr/>
          </p:nvSpPr>
          <p:spPr>
            <a:xfrm>
              <a:off x="57119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2" name="tx292"/>
            <p:cNvSpPr/>
            <p:nvPr/>
          </p:nvSpPr>
          <p:spPr>
            <a:xfrm>
              <a:off x="60234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3" name="tx293"/>
            <p:cNvSpPr/>
            <p:nvPr/>
          </p:nvSpPr>
          <p:spPr>
            <a:xfrm>
              <a:off x="63350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4" name="tx294"/>
            <p:cNvSpPr/>
            <p:nvPr/>
          </p:nvSpPr>
          <p:spPr>
            <a:xfrm>
              <a:off x="66465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6936962" y="236785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6" name="tx296"/>
            <p:cNvSpPr/>
            <p:nvPr/>
          </p:nvSpPr>
          <p:spPr>
            <a:xfrm>
              <a:off x="72695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7560012"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8" name="tx298"/>
            <p:cNvSpPr/>
            <p:nvPr/>
          </p:nvSpPr>
          <p:spPr>
            <a:xfrm>
              <a:off x="7871537" y="236785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9" name="tx299"/>
            <p:cNvSpPr/>
            <p:nvPr/>
          </p:nvSpPr>
          <p:spPr>
            <a:xfrm>
              <a:off x="82041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851568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1" name="tx301"/>
            <p:cNvSpPr/>
            <p:nvPr/>
          </p:nvSpPr>
          <p:spPr>
            <a:xfrm>
              <a:off x="882720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2" name="tx302"/>
            <p:cNvSpPr/>
            <p:nvPr/>
          </p:nvSpPr>
          <p:spPr>
            <a:xfrm>
              <a:off x="197365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3" name="tx303"/>
            <p:cNvSpPr/>
            <p:nvPr/>
          </p:nvSpPr>
          <p:spPr>
            <a:xfrm>
              <a:off x="228517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4" name="tx304"/>
            <p:cNvSpPr/>
            <p:nvPr/>
          </p:nvSpPr>
          <p:spPr>
            <a:xfrm>
              <a:off x="259670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5" name="tx305"/>
            <p:cNvSpPr/>
            <p:nvPr/>
          </p:nvSpPr>
          <p:spPr>
            <a:xfrm>
              <a:off x="2908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6" name="tx306"/>
            <p:cNvSpPr/>
            <p:nvPr/>
          </p:nvSpPr>
          <p:spPr>
            <a:xfrm>
              <a:off x="32197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7" name="tx307"/>
            <p:cNvSpPr/>
            <p:nvPr/>
          </p:nvSpPr>
          <p:spPr>
            <a:xfrm>
              <a:off x="35312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8" name="tx308"/>
            <p:cNvSpPr/>
            <p:nvPr/>
          </p:nvSpPr>
          <p:spPr>
            <a:xfrm>
              <a:off x="38428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9" name="tx309"/>
            <p:cNvSpPr/>
            <p:nvPr/>
          </p:nvSpPr>
          <p:spPr>
            <a:xfrm>
              <a:off x="41543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0" name="tx310"/>
            <p:cNvSpPr/>
            <p:nvPr/>
          </p:nvSpPr>
          <p:spPr>
            <a:xfrm>
              <a:off x="44658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1" name="tx311"/>
            <p:cNvSpPr/>
            <p:nvPr/>
          </p:nvSpPr>
          <p:spPr>
            <a:xfrm>
              <a:off x="47773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2" name="tx312"/>
            <p:cNvSpPr/>
            <p:nvPr/>
          </p:nvSpPr>
          <p:spPr>
            <a:xfrm>
              <a:off x="50889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3" name="tx313"/>
            <p:cNvSpPr/>
            <p:nvPr/>
          </p:nvSpPr>
          <p:spPr>
            <a:xfrm>
              <a:off x="54004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4" name="tx314"/>
            <p:cNvSpPr/>
            <p:nvPr/>
          </p:nvSpPr>
          <p:spPr>
            <a:xfrm>
              <a:off x="57119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5" name="tx315"/>
            <p:cNvSpPr/>
            <p:nvPr/>
          </p:nvSpPr>
          <p:spPr>
            <a:xfrm>
              <a:off x="60234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63350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7" name="tx317"/>
            <p:cNvSpPr/>
            <p:nvPr/>
          </p:nvSpPr>
          <p:spPr>
            <a:xfrm>
              <a:off x="66465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6936962" y="29754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9" name="tx319"/>
            <p:cNvSpPr/>
            <p:nvPr/>
          </p:nvSpPr>
          <p:spPr>
            <a:xfrm>
              <a:off x="72695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7560012"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1" name="tx321"/>
            <p:cNvSpPr/>
            <p:nvPr/>
          </p:nvSpPr>
          <p:spPr>
            <a:xfrm>
              <a:off x="7871537" y="29754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2" name="tx322"/>
            <p:cNvSpPr/>
            <p:nvPr/>
          </p:nvSpPr>
          <p:spPr>
            <a:xfrm>
              <a:off x="82041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3" name="tx323"/>
            <p:cNvSpPr/>
            <p:nvPr/>
          </p:nvSpPr>
          <p:spPr>
            <a:xfrm>
              <a:off x="851568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4" name="tx324"/>
            <p:cNvSpPr/>
            <p:nvPr/>
          </p:nvSpPr>
          <p:spPr>
            <a:xfrm>
              <a:off x="882720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5" name="tx325"/>
            <p:cNvSpPr/>
            <p:nvPr/>
          </p:nvSpPr>
          <p:spPr>
            <a:xfrm>
              <a:off x="1039078" y="267437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6" name="tx326"/>
            <p:cNvSpPr/>
            <p:nvPr/>
          </p:nvSpPr>
          <p:spPr>
            <a:xfrm>
              <a:off x="13506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7" name="tx327"/>
            <p:cNvSpPr/>
            <p:nvPr/>
          </p:nvSpPr>
          <p:spPr>
            <a:xfrm>
              <a:off x="197365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8" name="tx328"/>
            <p:cNvSpPr/>
            <p:nvPr/>
          </p:nvSpPr>
          <p:spPr>
            <a:xfrm>
              <a:off x="22851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25967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0" name="tx330"/>
            <p:cNvSpPr/>
            <p:nvPr/>
          </p:nvSpPr>
          <p:spPr>
            <a:xfrm>
              <a:off x="2908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1" name="tx331"/>
            <p:cNvSpPr/>
            <p:nvPr/>
          </p:nvSpPr>
          <p:spPr>
            <a:xfrm>
              <a:off x="32197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2" name="tx332"/>
            <p:cNvSpPr/>
            <p:nvPr/>
          </p:nvSpPr>
          <p:spPr>
            <a:xfrm>
              <a:off x="35312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3" name="tx333"/>
            <p:cNvSpPr/>
            <p:nvPr/>
          </p:nvSpPr>
          <p:spPr>
            <a:xfrm>
              <a:off x="38428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4" name="tx334"/>
            <p:cNvSpPr/>
            <p:nvPr/>
          </p:nvSpPr>
          <p:spPr>
            <a:xfrm>
              <a:off x="41543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5" name="tx335"/>
            <p:cNvSpPr/>
            <p:nvPr/>
          </p:nvSpPr>
          <p:spPr>
            <a:xfrm>
              <a:off x="44658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6" name="tx336"/>
            <p:cNvSpPr/>
            <p:nvPr/>
          </p:nvSpPr>
          <p:spPr>
            <a:xfrm>
              <a:off x="47773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7" name="tx337"/>
            <p:cNvSpPr/>
            <p:nvPr/>
          </p:nvSpPr>
          <p:spPr>
            <a:xfrm>
              <a:off x="50889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8" name="tx338"/>
            <p:cNvSpPr/>
            <p:nvPr/>
          </p:nvSpPr>
          <p:spPr>
            <a:xfrm>
              <a:off x="54004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9" name="tx339"/>
            <p:cNvSpPr/>
            <p:nvPr/>
          </p:nvSpPr>
          <p:spPr>
            <a:xfrm>
              <a:off x="57119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0" name="tx340"/>
            <p:cNvSpPr/>
            <p:nvPr/>
          </p:nvSpPr>
          <p:spPr>
            <a:xfrm>
              <a:off x="60234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1" name="tx341"/>
            <p:cNvSpPr/>
            <p:nvPr/>
          </p:nvSpPr>
          <p:spPr>
            <a:xfrm>
              <a:off x="63350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2" name="tx342"/>
            <p:cNvSpPr/>
            <p:nvPr/>
          </p:nvSpPr>
          <p:spPr>
            <a:xfrm>
              <a:off x="66465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6936962" y="267167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4" name="tx344"/>
            <p:cNvSpPr/>
            <p:nvPr/>
          </p:nvSpPr>
          <p:spPr>
            <a:xfrm>
              <a:off x="72695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7560012"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6" name="tx346"/>
            <p:cNvSpPr/>
            <p:nvPr/>
          </p:nvSpPr>
          <p:spPr>
            <a:xfrm>
              <a:off x="7871537" y="267167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7" name="tx347"/>
            <p:cNvSpPr/>
            <p:nvPr/>
          </p:nvSpPr>
          <p:spPr>
            <a:xfrm>
              <a:off x="82041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8" name="tx348"/>
            <p:cNvSpPr/>
            <p:nvPr/>
          </p:nvSpPr>
          <p:spPr>
            <a:xfrm>
              <a:off x="851568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9" name="tx349"/>
            <p:cNvSpPr/>
            <p:nvPr/>
          </p:nvSpPr>
          <p:spPr>
            <a:xfrm>
              <a:off x="882720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0" name="tx350"/>
            <p:cNvSpPr/>
            <p:nvPr/>
          </p:nvSpPr>
          <p:spPr>
            <a:xfrm>
              <a:off x="60234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1" name="tx351"/>
            <p:cNvSpPr/>
            <p:nvPr/>
          </p:nvSpPr>
          <p:spPr>
            <a:xfrm>
              <a:off x="63350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2" name="tx352"/>
            <p:cNvSpPr/>
            <p:nvPr/>
          </p:nvSpPr>
          <p:spPr>
            <a:xfrm>
              <a:off x="66465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69580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4" name="tx354"/>
            <p:cNvSpPr/>
            <p:nvPr/>
          </p:nvSpPr>
          <p:spPr>
            <a:xfrm>
              <a:off x="72695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5" name="tx355"/>
            <p:cNvSpPr/>
            <p:nvPr/>
          </p:nvSpPr>
          <p:spPr>
            <a:xfrm>
              <a:off x="75811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6" name="tx356"/>
            <p:cNvSpPr/>
            <p:nvPr/>
          </p:nvSpPr>
          <p:spPr>
            <a:xfrm>
              <a:off x="78926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7" name="tx357"/>
            <p:cNvSpPr/>
            <p:nvPr/>
          </p:nvSpPr>
          <p:spPr>
            <a:xfrm>
              <a:off x="82041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851568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9" name="tx359"/>
            <p:cNvSpPr/>
            <p:nvPr/>
          </p:nvSpPr>
          <p:spPr>
            <a:xfrm>
              <a:off x="882720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75811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1" name="tx361"/>
            <p:cNvSpPr/>
            <p:nvPr/>
          </p:nvSpPr>
          <p:spPr>
            <a:xfrm>
              <a:off x="78926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2" name="tx362"/>
            <p:cNvSpPr/>
            <p:nvPr/>
          </p:nvSpPr>
          <p:spPr>
            <a:xfrm>
              <a:off x="82041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3" name="tx363"/>
            <p:cNvSpPr/>
            <p:nvPr/>
          </p:nvSpPr>
          <p:spPr>
            <a:xfrm>
              <a:off x="851568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4" name="tx364"/>
            <p:cNvSpPr/>
            <p:nvPr/>
          </p:nvSpPr>
          <p:spPr>
            <a:xfrm>
              <a:off x="882720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1039078"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6" name="tx366"/>
            <p:cNvSpPr/>
            <p:nvPr/>
          </p:nvSpPr>
          <p:spPr>
            <a:xfrm>
              <a:off x="1350603"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7" name="tx367"/>
            <p:cNvSpPr/>
            <p:nvPr/>
          </p:nvSpPr>
          <p:spPr>
            <a:xfrm>
              <a:off x="1662128"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8" name="tx368"/>
            <p:cNvSpPr/>
            <p:nvPr/>
          </p:nvSpPr>
          <p:spPr>
            <a:xfrm>
              <a:off x="1973653"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9" name="tx369"/>
            <p:cNvSpPr/>
            <p:nvPr/>
          </p:nvSpPr>
          <p:spPr>
            <a:xfrm>
              <a:off x="2285178"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0" name="tx370"/>
            <p:cNvSpPr/>
            <p:nvPr/>
          </p:nvSpPr>
          <p:spPr>
            <a:xfrm>
              <a:off x="2596703"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1" name="tx371"/>
            <p:cNvSpPr/>
            <p:nvPr/>
          </p:nvSpPr>
          <p:spPr>
            <a:xfrm>
              <a:off x="2908228"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2" name="tx372"/>
            <p:cNvSpPr/>
            <p:nvPr/>
          </p:nvSpPr>
          <p:spPr>
            <a:xfrm>
              <a:off x="3219754"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3" name="tx373"/>
            <p:cNvSpPr/>
            <p:nvPr/>
          </p:nvSpPr>
          <p:spPr>
            <a:xfrm>
              <a:off x="353127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4" name="tx374"/>
            <p:cNvSpPr/>
            <p:nvPr/>
          </p:nvSpPr>
          <p:spPr>
            <a:xfrm>
              <a:off x="3842804"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5" name="tx375"/>
            <p:cNvSpPr/>
            <p:nvPr/>
          </p:nvSpPr>
          <p:spPr>
            <a:xfrm>
              <a:off x="415432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6" name="tx376"/>
            <p:cNvSpPr/>
            <p:nvPr/>
          </p:nvSpPr>
          <p:spPr>
            <a:xfrm>
              <a:off x="4465854"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7" name="tx377"/>
            <p:cNvSpPr/>
            <p:nvPr/>
          </p:nvSpPr>
          <p:spPr>
            <a:xfrm>
              <a:off x="477737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8" name="tx378"/>
            <p:cNvSpPr/>
            <p:nvPr/>
          </p:nvSpPr>
          <p:spPr>
            <a:xfrm>
              <a:off x="5088904"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9" name="tx379"/>
            <p:cNvSpPr/>
            <p:nvPr/>
          </p:nvSpPr>
          <p:spPr>
            <a:xfrm>
              <a:off x="540042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0" name="tx380"/>
            <p:cNvSpPr/>
            <p:nvPr/>
          </p:nvSpPr>
          <p:spPr>
            <a:xfrm>
              <a:off x="5690861" y="419081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1" name="tx381"/>
            <p:cNvSpPr/>
            <p:nvPr/>
          </p:nvSpPr>
          <p:spPr>
            <a:xfrm>
              <a:off x="6002386" y="419081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2" name="tx382"/>
            <p:cNvSpPr/>
            <p:nvPr/>
          </p:nvSpPr>
          <p:spPr>
            <a:xfrm>
              <a:off x="6335005"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3" name="tx383"/>
            <p:cNvSpPr/>
            <p:nvPr/>
          </p:nvSpPr>
          <p:spPr>
            <a:xfrm>
              <a:off x="664653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4" name="tx384"/>
            <p:cNvSpPr/>
            <p:nvPr/>
          </p:nvSpPr>
          <p:spPr>
            <a:xfrm>
              <a:off x="69580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726958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6" name="tx386"/>
            <p:cNvSpPr/>
            <p:nvPr/>
          </p:nvSpPr>
          <p:spPr>
            <a:xfrm>
              <a:off x="7560012" y="419076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7" name="tx387"/>
            <p:cNvSpPr/>
            <p:nvPr/>
          </p:nvSpPr>
          <p:spPr>
            <a:xfrm>
              <a:off x="7871537" y="419081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8" name="tx388"/>
            <p:cNvSpPr/>
            <p:nvPr/>
          </p:nvSpPr>
          <p:spPr>
            <a:xfrm>
              <a:off x="82041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9" name="tx389"/>
            <p:cNvSpPr/>
            <p:nvPr/>
          </p:nvSpPr>
          <p:spPr>
            <a:xfrm>
              <a:off x="851568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0" name="tx390"/>
            <p:cNvSpPr/>
            <p:nvPr/>
          </p:nvSpPr>
          <p:spPr>
            <a:xfrm>
              <a:off x="8827206"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1" name="tx391"/>
            <p:cNvSpPr/>
            <p:nvPr/>
          </p:nvSpPr>
          <p:spPr>
            <a:xfrm>
              <a:off x="13506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2" name="tx392"/>
            <p:cNvSpPr/>
            <p:nvPr/>
          </p:nvSpPr>
          <p:spPr>
            <a:xfrm>
              <a:off x="1662128" y="48021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93" name="tx393"/>
            <p:cNvSpPr/>
            <p:nvPr/>
          </p:nvSpPr>
          <p:spPr>
            <a:xfrm>
              <a:off x="1973653"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4" name="tx394"/>
            <p:cNvSpPr/>
            <p:nvPr/>
          </p:nvSpPr>
          <p:spPr>
            <a:xfrm>
              <a:off x="22851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95" name="tx395"/>
            <p:cNvSpPr/>
            <p:nvPr/>
          </p:nvSpPr>
          <p:spPr>
            <a:xfrm>
              <a:off x="25967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6" name="tx396"/>
            <p:cNvSpPr/>
            <p:nvPr/>
          </p:nvSpPr>
          <p:spPr>
            <a:xfrm>
              <a:off x="2908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97" name="tx397"/>
            <p:cNvSpPr/>
            <p:nvPr/>
          </p:nvSpPr>
          <p:spPr>
            <a:xfrm>
              <a:off x="32197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8" name="tx398"/>
            <p:cNvSpPr/>
            <p:nvPr/>
          </p:nvSpPr>
          <p:spPr>
            <a:xfrm>
              <a:off x="35312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9" name="tx399"/>
            <p:cNvSpPr/>
            <p:nvPr/>
          </p:nvSpPr>
          <p:spPr>
            <a:xfrm>
              <a:off x="38428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0" name="tx400"/>
            <p:cNvSpPr/>
            <p:nvPr/>
          </p:nvSpPr>
          <p:spPr>
            <a:xfrm>
              <a:off x="41543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1" name="tx401"/>
            <p:cNvSpPr/>
            <p:nvPr/>
          </p:nvSpPr>
          <p:spPr>
            <a:xfrm>
              <a:off x="4465854"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2" name="tx402"/>
            <p:cNvSpPr/>
            <p:nvPr/>
          </p:nvSpPr>
          <p:spPr>
            <a:xfrm>
              <a:off x="47773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3" name="tx403"/>
            <p:cNvSpPr/>
            <p:nvPr/>
          </p:nvSpPr>
          <p:spPr>
            <a:xfrm>
              <a:off x="50889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4" name="tx404"/>
            <p:cNvSpPr/>
            <p:nvPr/>
          </p:nvSpPr>
          <p:spPr>
            <a:xfrm>
              <a:off x="5400429"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5" name="tx405"/>
            <p:cNvSpPr/>
            <p:nvPr/>
          </p:nvSpPr>
          <p:spPr>
            <a:xfrm>
              <a:off x="5690861"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6" name="tx406"/>
            <p:cNvSpPr/>
            <p:nvPr/>
          </p:nvSpPr>
          <p:spPr>
            <a:xfrm>
              <a:off x="6002386"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7" name="tx407"/>
            <p:cNvSpPr/>
            <p:nvPr/>
          </p:nvSpPr>
          <p:spPr>
            <a:xfrm>
              <a:off x="63350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8" name="tx408"/>
            <p:cNvSpPr/>
            <p:nvPr/>
          </p:nvSpPr>
          <p:spPr>
            <a:xfrm>
              <a:off x="66465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9" name="tx409"/>
            <p:cNvSpPr/>
            <p:nvPr/>
          </p:nvSpPr>
          <p:spPr>
            <a:xfrm>
              <a:off x="69580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0" name="tx410"/>
            <p:cNvSpPr/>
            <p:nvPr/>
          </p:nvSpPr>
          <p:spPr>
            <a:xfrm>
              <a:off x="72695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1" name="tx411"/>
            <p:cNvSpPr/>
            <p:nvPr/>
          </p:nvSpPr>
          <p:spPr>
            <a:xfrm>
              <a:off x="7560012"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2" name="tx412"/>
            <p:cNvSpPr/>
            <p:nvPr/>
          </p:nvSpPr>
          <p:spPr>
            <a:xfrm>
              <a:off x="7871537"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3" name="tx413"/>
            <p:cNvSpPr/>
            <p:nvPr/>
          </p:nvSpPr>
          <p:spPr>
            <a:xfrm>
              <a:off x="82041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4" name="tx414"/>
            <p:cNvSpPr/>
            <p:nvPr/>
          </p:nvSpPr>
          <p:spPr>
            <a:xfrm>
              <a:off x="851568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5" name="tx415"/>
            <p:cNvSpPr/>
            <p:nvPr/>
          </p:nvSpPr>
          <p:spPr>
            <a:xfrm>
              <a:off x="882720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6" name="tx416"/>
            <p:cNvSpPr/>
            <p:nvPr/>
          </p:nvSpPr>
          <p:spPr>
            <a:xfrm>
              <a:off x="50889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7" name="tx417"/>
            <p:cNvSpPr/>
            <p:nvPr/>
          </p:nvSpPr>
          <p:spPr>
            <a:xfrm>
              <a:off x="54004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8" name="tx418"/>
            <p:cNvSpPr/>
            <p:nvPr/>
          </p:nvSpPr>
          <p:spPr>
            <a:xfrm>
              <a:off x="57119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9" name="tx419"/>
            <p:cNvSpPr/>
            <p:nvPr/>
          </p:nvSpPr>
          <p:spPr>
            <a:xfrm>
              <a:off x="60234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0" name="tx420"/>
            <p:cNvSpPr/>
            <p:nvPr/>
          </p:nvSpPr>
          <p:spPr>
            <a:xfrm>
              <a:off x="633500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1" name="tx421"/>
            <p:cNvSpPr/>
            <p:nvPr/>
          </p:nvSpPr>
          <p:spPr>
            <a:xfrm>
              <a:off x="66465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695805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3" name="tx423"/>
            <p:cNvSpPr/>
            <p:nvPr/>
          </p:nvSpPr>
          <p:spPr>
            <a:xfrm>
              <a:off x="72695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4" name="tx424"/>
            <p:cNvSpPr/>
            <p:nvPr/>
          </p:nvSpPr>
          <p:spPr>
            <a:xfrm>
              <a:off x="75811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5" name="tx425"/>
            <p:cNvSpPr/>
            <p:nvPr/>
          </p:nvSpPr>
          <p:spPr>
            <a:xfrm>
              <a:off x="7892630"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6" name="tx426"/>
            <p:cNvSpPr/>
            <p:nvPr/>
          </p:nvSpPr>
          <p:spPr>
            <a:xfrm>
              <a:off x="82041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7" name="tx427"/>
            <p:cNvSpPr/>
            <p:nvPr/>
          </p:nvSpPr>
          <p:spPr>
            <a:xfrm>
              <a:off x="851568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8" name="tx428"/>
            <p:cNvSpPr/>
            <p:nvPr/>
          </p:nvSpPr>
          <p:spPr>
            <a:xfrm>
              <a:off x="882720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9" name="tx429"/>
            <p:cNvSpPr/>
            <p:nvPr/>
          </p:nvSpPr>
          <p:spPr>
            <a:xfrm>
              <a:off x="10390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0" name="tx430"/>
            <p:cNvSpPr/>
            <p:nvPr/>
          </p:nvSpPr>
          <p:spPr>
            <a:xfrm>
              <a:off x="13506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1" name="tx431"/>
            <p:cNvSpPr/>
            <p:nvPr/>
          </p:nvSpPr>
          <p:spPr>
            <a:xfrm>
              <a:off x="16621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2" name="tx432"/>
            <p:cNvSpPr/>
            <p:nvPr/>
          </p:nvSpPr>
          <p:spPr>
            <a:xfrm>
              <a:off x="197365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3" name="tx433"/>
            <p:cNvSpPr/>
            <p:nvPr/>
          </p:nvSpPr>
          <p:spPr>
            <a:xfrm>
              <a:off x="22851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4" name="tx434"/>
            <p:cNvSpPr/>
            <p:nvPr/>
          </p:nvSpPr>
          <p:spPr>
            <a:xfrm>
              <a:off x="2596703"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5" name="tx435"/>
            <p:cNvSpPr/>
            <p:nvPr/>
          </p:nvSpPr>
          <p:spPr>
            <a:xfrm>
              <a:off x="2908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6" name="tx436"/>
            <p:cNvSpPr/>
            <p:nvPr/>
          </p:nvSpPr>
          <p:spPr>
            <a:xfrm>
              <a:off x="32197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7" name="tx437"/>
            <p:cNvSpPr/>
            <p:nvPr/>
          </p:nvSpPr>
          <p:spPr>
            <a:xfrm>
              <a:off x="35312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8" name="tx438"/>
            <p:cNvSpPr/>
            <p:nvPr/>
          </p:nvSpPr>
          <p:spPr>
            <a:xfrm>
              <a:off x="38428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9" name="tx439"/>
            <p:cNvSpPr/>
            <p:nvPr/>
          </p:nvSpPr>
          <p:spPr>
            <a:xfrm>
              <a:off x="41543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0" name="tx440"/>
            <p:cNvSpPr/>
            <p:nvPr/>
          </p:nvSpPr>
          <p:spPr>
            <a:xfrm>
              <a:off x="44658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1" name="tx441"/>
            <p:cNvSpPr/>
            <p:nvPr/>
          </p:nvSpPr>
          <p:spPr>
            <a:xfrm>
              <a:off x="47773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2" name="tx442"/>
            <p:cNvSpPr/>
            <p:nvPr/>
          </p:nvSpPr>
          <p:spPr>
            <a:xfrm>
              <a:off x="50889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3" name="tx443"/>
            <p:cNvSpPr/>
            <p:nvPr/>
          </p:nvSpPr>
          <p:spPr>
            <a:xfrm>
              <a:off x="54004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4" name="tx444"/>
            <p:cNvSpPr/>
            <p:nvPr/>
          </p:nvSpPr>
          <p:spPr>
            <a:xfrm>
              <a:off x="57119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5" name="tx445"/>
            <p:cNvSpPr/>
            <p:nvPr/>
          </p:nvSpPr>
          <p:spPr>
            <a:xfrm>
              <a:off x="60234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6" name="tx446"/>
            <p:cNvSpPr/>
            <p:nvPr/>
          </p:nvSpPr>
          <p:spPr>
            <a:xfrm>
              <a:off x="633500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7" name="tx447"/>
            <p:cNvSpPr/>
            <p:nvPr/>
          </p:nvSpPr>
          <p:spPr>
            <a:xfrm>
              <a:off x="66465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8" name="tx448"/>
            <p:cNvSpPr/>
            <p:nvPr/>
          </p:nvSpPr>
          <p:spPr>
            <a:xfrm>
              <a:off x="69580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9" name="tx449"/>
            <p:cNvSpPr/>
            <p:nvPr/>
          </p:nvSpPr>
          <p:spPr>
            <a:xfrm>
              <a:off x="72695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0" name="tx450"/>
            <p:cNvSpPr/>
            <p:nvPr/>
          </p:nvSpPr>
          <p:spPr>
            <a:xfrm>
              <a:off x="758110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1" name="tx451"/>
            <p:cNvSpPr/>
            <p:nvPr/>
          </p:nvSpPr>
          <p:spPr>
            <a:xfrm>
              <a:off x="78926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2" name="tx452"/>
            <p:cNvSpPr/>
            <p:nvPr/>
          </p:nvSpPr>
          <p:spPr>
            <a:xfrm>
              <a:off x="82041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3" name="tx453"/>
            <p:cNvSpPr/>
            <p:nvPr/>
          </p:nvSpPr>
          <p:spPr>
            <a:xfrm>
              <a:off x="851568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4" name="tx454"/>
            <p:cNvSpPr/>
            <p:nvPr/>
          </p:nvSpPr>
          <p:spPr>
            <a:xfrm>
              <a:off x="8827206"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5" name="tx455"/>
            <p:cNvSpPr/>
            <p:nvPr/>
          </p:nvSpPr>
          <p:spPr>
            <a:xfrm>
              <a:off x="103907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6" name="tx456"/>
            <p:cNvSpPr/>
            <p:nvPr/>
          </p:nvSpPr>
          <p:spPr>
            <a:xfrm>
              <a:off x="135060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7" name="tx457"/>
            <p:cNvSpPr/>
            <p:nvPr/>
          </p:nvSpPr>
          <p:spPr>
            <a:xfrm>
              <a:off x="16621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8" name="tx458"/>
            <p:cNvSpPr/>
            <p:nvPr/>
          </p:nvSpPr>
          <p:spPr>
            <a:xfrm>
              <a:off x="197365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9" name="tx459"/>
            <p:cNvSpPr/>
            <p:nvPr/>
          </p:nvSpPr>
          <p:spPr>
            <a:xfrm>
              <a:off x="228517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0" name="tx460"/>
            <p:cNvSpPr/>
            <p:nvPr/>
          </p:nvSpPr>
          <p:spPr>
            <a:xfrm>
              <a:off x="2596703"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1" name="tx461"/>
            <p:cNvSpPr/>
            <p:nvPr/>
          </p:nvSpPr>
          <p:spPr>
            <a:xfrm>
              <a:off x="29082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2" name="tx462"/>
            <p:cNvSpPr/>
            <p:nvPr/>
          </p:nvSpPr>
          <p:spPr>
            <a:xfrm>
              <a:off x="32197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3" name="tx463"/>
            <p:cNvSpPr/>
            <p:nvPr/>
          </p:nvSpPr>
          <p:spPr>
            <a:xfrm>
              <a:off x="353127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64" name="tx464"/>
            <p:cNvSpPr/>
            <p:nvPr/>
          </p:nvSpPr>
          <p:spPr>
            <a:xfrm>
              <a:off x="38428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5" name="tx465"/>
            <p:cNvSpPr/>
            <p:nvPr/>
          </p:nvSpPr>
          <p:spPr>
            <a:xfrm>
              <a:off x="41543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6" name="tx466"/>
            <p:cNvSpPr/>
            <p:nvPr/>
          </p:nvSpPr>
          <p:spPr>
            <a:xfrm>
              <a:off x="44658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7" name="tx467"/>
            <p:cNvSpPr/>
            <p:nvPr/>
          </p:nvSpPr>
          <p:spPr>
            <a:xfrm>
              <a:off x="477737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8" name="tx468"/>
            <p:cNvSpPr/>
            <p:nvPr/>
          </p:nvSpPr>
          <p:spPr>
            <a:xfrm>
              <a:off x="50889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9" name="tx469"/>
            <p:cNvSpPr/>
            <p:nvPr/>
          </p:nvSpPr>
          <p:spPr>
            <a:xfrm>
              <a:off x="54004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0" name="tx470"/>
            <p:cNvSpPr/>
            <p:nvPr/>
          </p:nvSpPr>
          <p:spPr>
            <a:xfrm>
              <a:off x="5690861"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1" name="tx471"/>
            <p:cNvSpPr/>
            <p:nvPr/>
          </p:nvSpPr>
          <p:spPr>
            <a:xfrm>
              <a:off x="6002386"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2" name="tx472"/>
            <p:cNvSpPr/>
            <p:nvPr/>
          </p:nvSpPr>
          <p:spPr>
            <a:xfrm>
              <a:off x="63350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3" name="tx473"/>
            <p:cNvSpPr/>
            <p:nvPr/>
          </p:nvSpPr>
          <p:spPr>
            <a:xfrm>
              <a:off x="66465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74" name="tx474"/>
            <p:cNvSpPr/>
            <p:nvPr/>
          </p:nvSpPr>
          <p:spPr>
            <a:xfrm>
              <a:off x="69580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5" name="tx475"/>
            <p:cNvSpPr/>
            <p:nvPr/>
          </p:nvSpPr>
          <p:spPr>
            <a:xfrm>
              <a:off x="72695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6" name="tx476"/>
            <p:cNvSpPr/>
            <p:nvPr/>
          </p:nvSpPr>
          <p:spPr>
            <a:xfrm>
              <a:off x="7560012"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7" name="tx477"/>
            <p:cNvSpPr/>
            <p:nvPr/>
          </p:nvSpPr>
          <p:spPr>
            <a:xfrm>
              <a:off x="7871537" y="510222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8" name="tx478"/>
            <p:cNvSpPr/>
            <p:nvPr/>
          </p:nvSpPr>
          <p:spPr>
            <a:xfrm>
              <a:off x="82041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9" name="tx479"/>
            <p:cNvSpPr/>
            <p:nvPr/>
          </p:nvSpPr>
          <p:spPr>
            <a:xfrm>
              <a:off x="851568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0" name="tx480"/>
            <p:cNvSpPr/>
            <p:nvPr/>
          </p:nvSpPr>
          <p:spPr>
            <a:xfrm>
              <a:off x="8827206"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1" name="tx481"/>
            <p:cNvSpPr/>
            <p:nvPr/>
          </p:nvSpPr>
          <p:spPr>
            <a:xfrm>
              <a:off x="1692273" y="29779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82" name="tx482"/>
            <p:cNvSpPr/>
            <p:nvPr/>
          </p:nvSpPr>
          <p:spPr>
            <a:xfrm>
              <a:off x="16621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83" name="tx483"/>
            <p:cNvSpPr/>
            <p:nvPr/>
          </p:nvSpPr>
          <p:spPr>
            <a:xfrm>
              <a:off x="5742099" y="35841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84" name="tx484"/>
            <p:cNvSpPr/>
            <p:nvPr/>
          </p:nvSpPr>
          <p:spPr>
            <a:xfrm>
              <a:off x="4777379" y="328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85" name="tx485"/>
            <p:cNvSpPr/>
            <p:nvPr/>
          </p:nvSpPr>
          <p:spPr>
            <a:xfrm>
              <a:off x="5119049" y="5407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86" name="tx486"/>
            <p:cNvSpPr/>
            <p:nvPr/>
          </p:nvSpPr>
          <p:spPr>
            <a:xfrm>
              <a:off x="5742099" y="5407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87" name="tx487"/>
            <p:cNvSpPr/>
            <p:nvPr/>
          </p:nvSpPr>
          <p:spPr>
            <a:xfrm>
              <a:off x="6053624" y="5407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88" name="tx488"/>
            <p:cNvSpPr/>
            <p:nvPr/>
          </p:nvSpPr>
          <p:spPr>
            <a:xfrm>
              <a:off x="6335005"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489" name="tx489"/>
            <p:cNvSpPr/>
            <p:nvPr/>
          </p:nvSpPr>
          <p:spPr>
            <a:xfrm>
              <a:off x="664653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90" name="tx490"/>
            <p:cNvSpPr/>
            <p:nvPr/>
          </p:nvSpPr>
          <p:spPr>
            <a:xfrm>
              <a:off x="6988200" y="5407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91" name="tx491"/>
            <p:cNvSpPr/>
            <p:nvPr/>
          </p:nvSpPr>
          <p:spPr>
            <a:xfrm>
              <a:off x="7611250" y="5407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92" name="tx492"/>
            <p:cNvSpPr/>
            <p:nvPr/>
          </p:nvSpPr>
          <p:spPr>
            <a:xfrm>
              <a:off x="7922775" y="5407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93" name="tx493"/>
            <p:cNvSpPr/>
            <p:nvPr/>
          </p:nvSpPr>
          <p:spPr>
            <a:xfrm>
              <a:off x="8204155"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494" name="tx494"/>
            <p:cNvSpPr/>
            <p:nvPr/>
          </p:nvSpPr>
          <p:spPr>
            <a:xfrm>
              <a:off x="8515681"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95" name="tx495"/>
            <p:cNvSpPr/>
            <p:nvPr/>
          </p:nvSpPr>
          <p:spPr>
            <a:xfrm>
              <a:off x="8827206"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496" name="tx496"/>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97" name="tx497"/>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98" name="tx498"/>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99" name="tx499"/>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00" name="tx500"/>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01" name="tx501"/>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02" name="tx502"/>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03" name="tx503"/>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04" name="tx504"/>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05" name="tx505"/>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06" name="tx506"/>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07" name="tx507"/>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08" name="tx508"/>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09" name="tx509"/>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10" name="tx510"/>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11" name="tx511"/>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12" name="tx512"/>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13" name="tx513"/>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14" name="tx514"/>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15" name="tx515"/>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16" name="tx516"/>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17" name="tx517"/>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18" name="tx518"/>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19" name="tx519"/>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20" name="tx520"/>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21" name="tx521"/>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22" name="tx522"/>
            <p:cNvSpPr/>
            <p:nvPr/>
          </p:nvSpPr>
          <p:spPr>
            <a:xfrm>
              <a:off x="564147"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23" name="tx523"/>
            <p:cNvSpPr/>
            <p:nvPr/>
          </p:nvSpPr>
          <p:spPr>
            <a:xfrm>
              <a:off x="632469" y="5103718"/>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524" name="tx524"/>
            <p:cNvSpPr/>
            <p:nvPr/>
          </p:nvSpPr>
          <p:spPr>
            <a:xfrm>
              <a:off x="539317" y="479717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25" name="tx525"/>
            <p:cNvSpPr/>
            <p:nvPr/>
          </p:nvSpPr>
          <p:spPr>
            <a:xfrm>
              <a:off x="551705" y="4493354"/>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26" name="tx526"/>
            <p:cNvSpPr/>
            <p:nvPr/>
          </p:nvSpPr>
          <p:spPr>
            <a:xfrm>
              <a:off x="539317" y="418953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27" name="tx527"/>
            <p:cNvSpPr/>
            <p:nvPr/>
          </p:nvSpPr>
          <p:spPr>
            <a:xfrm>
              <a:off x="588976" y="3885719"/>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28" name="tx528"/>
            <p:cNvSpPr/>
            <p:nvPr/>
          </p:nvSpPr>
          <p:spPr>
            <a:xfrm>
              <a:off x="607530" y="358430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29" name="tx529"/>
            <p:cNvSpPr/>
            <p:nvPr/>
          </p:nvSpPr>
          <p:spPr>
            <a:xfrm>
              <a:off x="539317" y="32780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30" name="tx530"/>
            <p:cNvSpPr/>
            <p:nvPr/>
          </p:nvSpPr>
          <p:spPr>
            <a:xfrm>
              <a:off x="508103" y="29544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31" name="tx531"/>
            <p:cNvSpPr/>
            <p:nvPr/>
          </p:nvSpPr>
          <p:spPr>
            <a:xfrm>
              <a:off x="619972" y="2671430"/>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32" name="tx532"/>
            <p:cNvSpPr/>
            <p:nvPr/>
          </p:nvSpPr>
          <p:spPr>
            <a:xfrm>
              <a:off x="564147" y="236761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33" name="tx533"/>
            <p:cNvSpPr/>
            <p:nvPr/>
          </p:nvSpPr>
          <p:spPr>
            <a:xfrm>
              <a:off x="564147" y="206521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34" name="tx534"/>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35" name="pic535"/>
            <p:cNvPicPr/>
            <p:nvPr/>
          </p:nvPicPr>
          <p:blipFill>
            <a:blip r:embed="rId2" cstate="print"/>
            <a:stretch>
              <a:fillRect/>
            </a:stretch>
          </p:blipFill>
          <p:spPr>
            <a:xfrm>
              <a:off x="4647033" y="5838594"/>
              <a:ext cx="2160000" cy="219455"/>
            </a:xfrm>
            <a:prstGeom prst="rect">
              <a:avLst/>
            </a:prstGeom>
          </p:spPr>
        </p:pic>
        <p:sp>
          <p:nvSpPr>
            <p:cNvPr id="536" name="pl536"/>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7" name="pl537"/>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8" name="pl538"/>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9" name="pl539"/>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0" name="pl540"/>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1" name="pl541"/>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2" name="pl542"/>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3" name="pl543"/>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4" name="pl544"/>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5" name="pl545"/>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6" name="pl546"/>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7" name="pl547"/>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8" name="tx548"/>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49" name="tx549"/>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50" name="tx550"/>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51" name="tx551"/>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52" name="tx552"/>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53" name="tx553"/>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54" name="tx554"/>
            <p:cNvSpPr/>
            <p:nvPr/>
          </p:nvSpPr>
          <p:spPr>
            <a:xfrm>
              <a:off x="912452" y="1332266"/>
              <a:ext cx="38676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Trinidad and Tobago, 2000-2025</a:t>
              </a:r>
            </a:p>
          </p:txBody>
        </p:sp>
        <p:sp>
          <p:nvSpPr>
            <p:cNvPr id="555" name="tx555"/>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56" name="tx556"/>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57" name="tx557"/>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11 out of 12 (92%) vaccines in the schedule achieved coverage of 90% or more. Vaccine coverage ranged from 93% to 99%.
Since 2001, estimates have been made for 6 new vaccines. IPVC is the newest vaccine reported (2021), which achieved 99% coverage in 2025.
In 2025, Trinidad and Tobago did not report any stockouts of vaccines or supplies.</a:t>
            </a:r>
          </a:p>
        </p:txBody>
      </p:sp>
      <p:sp>
        <p:nvSpPr>
          <p:cNvPr id="5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eight antigens, remained unchanged for none, and declined for four, indicating overall progress in routine immunization performance; 11 achieved at least 90% coverage.</a:t>
            </a:r>
          </a:p>
        </p:txBody>
      </p:sp>
      <p:grpSp xmlns:pic="http://schemas.openxmlformats.org/drawingml/2006/picture">
        <p:nvGrpSpPr>
          <p:cNvPr id="560" name=""/>
          <p:cNvGrpSpPr/>
          <p:nvPr/>
        </p:nvGrpSpPr>
        <p:grpSpPr>
          <a:xfrm>
            <a:off x="292608" y="1005840"/>
            <a:ext cx="8595360" cy="28575"/>
            <a:chOff x="292608" y="1005840"/>
            <a:chExt cx="8595360" cy="28575"/>
          </a:xfrm>
        </p:grpSpPr>
        <p:sp>
          <p:nvSpPr>
            <p:cNvPr id="56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6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59124"/>
            </a:xfrm>
            <a:custGeom>
              <a:avLst/>
              <a:pathLst>
                <a:path w="6481656" h="359124">
                  <a:moveTo>
                    <a:pt x="0" y="359124"/>
                  </a:moveTo>
                  <a:lnTo>
                    <a:pt x="259266" y="319221"/>
                  </a:lnTo>
                  <a:lnTo>
                    <a:pt x="518532" y="39902"/>
                  </a:lnTo>
                  <a:lnTo>
                    <a:pt x="777798" y="239416"/>
                  </a:lnTo>
                  <a:lnTo>
                    <a:pt x="1037065" y="39902"/>
                  </a:lnTo>
                  <a:lnTo>
                    <a:pt x="1296331" y="39902"/>
                  </a:lnTo>
                  <a:lnTo>
                    <a:pt x="1555597" y="239416"/>
                  </a:lnTo>
                  <a:lnTo>
                    <a:pt x="1814863" y="359124"/>
                  </a:lnTo>
                  <a:lnTo>
                    <a:pt x="2074130" y="319221"/>
                  </a:lnTo>
                  <a:lnTo>
                    <a:pt x="2333396" y="159610"/>
                  </a:lnTo>
                  <a:lnTo>
                    <a:pt x="2592662" y="119708"/>
                  </a:lnTo>
                  <a:lnTo>
                    <a:pt x="2851928" y="119708"/>
                  </a:lnTo>
                  <a:lnTo>
                    <a:pt x="3111195" y="79805"/>
                  </a:lnTo>
                  <a:lnTo>
                    <a:pt x="3370461" y="199513"/>
                  </a:lnTo>
                  <a:lnTo>
                    <a:pt x="3629727" y="239416"/>
                  </a:lnTo>
                  <a:lnTo>
                    <a:pt x="3888994" y="39902"/>
                  </a:lnTo>
                  <a:lnTo>
                    <a:pt x="4148260" y="79805"/>
                  </a:lnTo>
                  <a:lnTo>
                    <a:pt x="4407526" y="119708"/>
                  </a:lnTo>
                  <a:lnTo>
                    <a:pt x="4666792" y="0"/>
                  </a:lnTo>
                  <a:lnTo>
                    <a:pt x="4926059" y="239416"/>
                  </a:lnTo>
                  <a:lnTo>
                    <a:pt x="5185325" y="0"/>
                  </a:lnTo>
                  <a:lnTo>
                    <a:pt x="5444591" y="159610"/>
                  </a:lnTo>
                  <a:lnTo>
                    <a:pt x="5703857" y="239416"/>
                  </a:lnTo>
                  <a:lnTo>
                    <a:pt x="5963124" y="0"/>
                  </a:lnTo>
                  <a:lnTo>
                    <a:pt x="6222390" y="279319"/>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438929"/>
            </a:xfrm>
            <a:custGeom>
              <a:avLst/>
              <a:pathLst>
                <a:path w="6481656" h="438929">
                  <a:moveTo>
                    <a:pt x="0" y="359124"/>
                  </a:moveTo>
                  <a:lnTo>
                    <a:pt x="259266" y="319221"/>
                  </a:lnTo>
                  <a:lnTo>
                    <a:pt x="518532" y="119708"/>
                  </a:lnTo>
                  <a:lnTo>
                    <a:pt x="777798" y="319221"/>
                  </a:lnTo>
                  <a:lnTo>
                    <a:pt x="1037065" y="199513"/>
                  </a:lnTo>
                  <a:lnTo>
                    <a:pt x="1296331" y="159610"/>
                  </a:lnTo>
                  <a:lnTo>
                    <a:pt x="1555597" y="279319"/>
                  </a:lnTo>
                  <a:lnTo>
                    <a:pt x="1814863" y="438929"/>
                  </a:lnTo>
                  <a:lnTo>
                    <a:pt x="2074130" y="359124"/>
                  </a:lnTo>
                  <a:lnTo>
                    <a:pt x="2333396" y="359124"/>
                  </a:lnTo>
                  <a:lnTo>
                    <a:pt x="2592662" y="359124"/>
                  </a:lnTo>
                  <a:lnTo>
                    <a:pt x="2851928" y="359124"/>
                  </a:lnTo>
                  <a:lnTo>
                    <a:pt x="3111195" y="279319"/>
                  </a:lnTo>
                  <a:lnTo>
                    <a:pt x="3370461" y="279319"/>
                  </a:lnTo>
                  <a:lnTo>
                    <a:pt x="3629727" y="279319"/>
                  </a:lnTo>
                  <a:lnTo>
                    <a:pt x="3888994" y="119708"/>
                  </a:lnTo>
                  <a:lnTo>
                    <a:pt x="4148260" y="79805"/>
                  </a:lnTo>
                  <a:lnTo>
                    <a:pt x="4407526" y="359124"/>
                  </a:lnTo>
                  <a:lnTo>
                    <a:pt x="4666792" y="0"/>
                  </a:lnTo>
                  <a:lnTo>
                    <a:pt x="4926059" y="239416"/>
                  </a:lnTo>
                  <a:lnTo>
                    <a:pt x="5185325" y="0"/>
                  </a:lnTo>
                  <a:lnTo>
                    <a:pt x="5444591" y="199513"/>
                  </a:lnTo>
                  <a:lnTo>
                    <a:pt x="5703857" y="239416"/>
                  </a:lnTo>
                  <a:lnTo>
                    <a:pt x="5963124" y="119708"/>
                  </a:lnTo>
                  <a:lnTo>
                    <a:pt x="6222390" y="319221"/>
                  </a:lnTo>
                  <a:lnTo>
                    <a:pt x="6481656" y="7980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558638"/>
            </a:xfrm>
            <a:custGeom>
              <a:avLst/>
              <a:pathLst>
                <a:path w="6481656" h="558638">
                  <a:moveTo>
                    <a:pt x="0" y="359124"/>
                  </a:moveTo>
                  <a:lnTo>
                    <a:pt x="259266" y="319221"/>
                  </a:lnTo>
                  <a:lnTo>
                    <a:pt x="518532" y="478832"/>
                  </a:lnTo>
                  <a:lnTo>
                    <a:pt x="777798" y="438929"/>
                  </a:lnTo>
                  <a:lnTo>
                    <a:pt x="1037065" y="159610"/>
                  </a:lnTo>
                  <a:lnTo>
                    <a:pt x="1296331" y="239416"/>
                  </a:lnTo>
                  <a:lnTo>
                    <a:pt x="1555597" y="399027"/>
                  </a:lnTo>
                  <a:lnTo>
                    <a:pt x="1814863" y="319221"/>
                  </a:lnTo>
                  <a:lnTo>
                    <a:pt x="2074130" y="319221"/>
                  </a:lnTo>
                  <a:lnTo>
                    <a:pt x="2333396" y="199513"/>
                  </a:lnTo>
                  <a:lnTo>
                    <a:pt x="2592662" y="279319"/>
                  </a:lnTo>
                  <a:lnTo>
                    <a:pt x="2851928" y="279319"/>
                  </a:lnTo>
                  <a:lnTo>
                    <a:pt x="3111195" y="558638"/>
                  </a:lnTo>
                  <a:lnTo>
                    <a:pt x="3370461" y="319221"/>
                  </a:lnTo>
                  <a:lnTo>
                    <a:pt x="3629727" y="119708"/>
                  </a:lnTo>
                  <a:lnTo>
                    <a:pt x="3888994" y="399027"/>
                  </a:lnTo>
                  <a:lnTo>
                    <a:pt x="4148260" y="518735"/>
                  </a:lnTo>
                  <a:lnTo>
                    <a:pt x="4407526" y="239416"/>
                  </a:lnTo>
                  <a:lnTo>
                    <a:pt x="4666792" y="359124"/>
                  </a:lnTo>
                  <a:lnTo>
                    <a:pt x="4926059" y="0"/>
                  </a:lnTo>
                  <a:lnTo>
                    <a:pt x="5185325" y="319221"/>
                  </a:lnTo>
                  <a:lnTo>
                    <a:pt x="5444591" y="239416"/>
                  </a:lnTo>
                  <a:lnTo>
                    <a:pt x="5703857" y="279319"/>
                  </a:lnTo>
                  <a:lnTo>
                    <a:pt x="5963124" y="359124"/>
                  </a:lnTo>
                  <a:lnTo>
                    <a:pt x="6222390" y="119708"/>
                  </a:lnTo>
                  <a:lnTo>
                    <a:pt x="6481656" y="239416"/>
                  </a:lnTo>
                </a:path>
              </a:pathLst>
            </a:custGeom>
            <a:ln w="27101" cap="flat">
              <a:solidFill>
                <a:srgbClr val="00BFC4">
                  <a:alpha val="100000"/>
                </a:srgbClr>
              </a:solidFill>
              <a:prstDash val="solid"/>
              <a:round/>
            </a:ln>
          </p:spPr>
          <p:txBody>
            <a:bodyPr/>
            <a:lstStyle/>
            <a:p/>
          </p:txBody>
        </p:sp>
        <p:sp>
          <p:nvSpPr>
            <p:cNvPr id="31" name="pl31"/>
            <p:cNvSpPr/>
            <p:nvPr/>
          </p:nvSpPr>
          <p:spPr>
            <a:xfrm>
              <a:off x="1698285" y="1438321"/>
              <a:ext cx="6222390" cy="917762"/>
            </a:xfrm>
            <a:custGeom>
              <a:avLst/>
              <a:pathLst>
                <a:path w="6222390" h="917762">
                  <a:moveTo>
                    <a:pt x="0" y="638443"/>
                  </a:moveTo>
                  <a:lnTo>
                    <a:pt x="259266" y="758151"/>
                  </a:lnTo>
                  <a:lnTo>
                    <a:pt x="518532" y="917762"/>
                  </a:lnTo>
                  <a:lnTo>
                    <a:pt x="777798" y="718249"/>
                  </a:lnTo>
                  <a:lnTo>
                    <a:pt x="1037065" y="478832"/>
                  </a:lnTo>
                  <a:lnTo>
                    <a:pt x="1296331" y="718249"/>
                  </a:lnTo>
                  <a:lnTo>
                    <a:pt x="1555597" y="359124"/>
                  </a:lnTo>
                  <a:lnTo>
                    <a:pt x="1814863" y="598540"/>
                  </a:lnTo>
                  <a:lnTo>
                    <a:pt x="2074130" y="638443"/>
                  </a:lnTo>
                  <a:lnTo>
                    <a:pt x="2333396" y="558638"/>
                  </a:lnTo>
                  <a:lnTo>
                    <a:pt x="2592662" y="518735"/>
                  </a:lnTo>
                  <a:lnTo>
                    <a:pt x="2851928" y="438929"/>
                  </a:lnTo>
                  <a:lnTo>
                    <a:pt x="3111195" y="399027"/>
                  </a:lnTo>
                  <a:lnTo>
                    <a:pt x="3370461" y="119708"/>
                  </a:lnTo>
                  <a:lnTo>
                    <a:pt x="3629727" y="678346"/>
                  </a:lnTo>
                  <a:lnTo>
                    <a:pt x="3888994" y="837957"/>
                  </a:lnTo>
                  <a:lnTo>
                    <a:pt x="4148260" y="239416"/>
                  </a:lnTo>
                  <a:lnTo>
                    <a:pt x="4407526" y="199513"/>
                  </a:lnTo>
                  <a:lnTo>
                    <a:pt x="4666792" y="159610"/>
                  </a:lnTo>
                  <a:lnTo>
                    <a:pt x="4926059" y="239416"/>
                  </a:lnTo>
                  <a:lnTo>
                    <a:pt x="5185325" y="319221"/>
                  </a:lnTo>
                  <a:lnTo>
                    <a:pt x="5444591" y="159610"/>
                  </a:lnTo>
                  <a:lnTo>
                    <a:pt x="5703857" y="199513"/>
                  </a:lnTo>
                  <a:lnTo>
                    <a:pt x="5963124" y="279319"/>
                  </a:lnTo>
                  <a:lnTo>
                    <a:pt x="6222390"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659909" y="20383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244" y="1068373"/>
              <a:ext cx="249698" cy="241004"/>
            </a:xfrm>
            <a:custGeom>
              <a:avLst/>
              <a:pathLst>
                <a:path w="249698" h="241004">
                  <a:moveTo>
                    <a:pt x="249698" y="0"/>
                  </a:moveTo>
                  <a:lnTo>
                    <a:pt x="0" y="241004"/>
                  </a:lnTo>
                </a:path>
              </a:pathLst>
            </a:custGeom>
          </p:spPr>
          <p:txBody>
            <a:bodyPr/>
            <a:lstStyle/>
            <a:p/>
          </p:txBody>
        </p:sp>
        <p:sp>
          <p:nvSpPr>
            <p:cNvPr id="42" name="pl42"/>
            <p:cNvSpPr/>
            <p:nvPr/>
          </p:nvSpPr>
          <p:spPr>
            <a:xfrm>
              <a:off x="7937494" y="1329322"/>
              <a:ext cx="242448" cy="64613"/>
            </a:xfrm>
            <a:custGeom>
              <a:avLst/>
              <a:pathLst>
                <a:path w="242448" h="64613">
                  <a:moveTo>
                    <a:pt x="242448" y="0"/>
                  </a:moveTo>
                  <a:lnTo>
                    <a:pt x="0" y="64613"/>
                  </a:lnTo>
                </a:path>
              </a:pathLst>
            </a:custGeom>
          </p:spPr>
          <p:txBody>
            <a:bodyPr/>
            <a:lstStyle/>
            <a:p/>
          </p:txBody>
        </p:sp>
        <p:sp>
          <p:nvSpPr>
            <p:cNvPr id="43" name="pl43"/>
            <p:cNvSpPr/>
            <p:nvPr/>
          </p:nvSpPr>
          <p:spPr>
            <a:xfrm>
              <a:off x="7934503" y="1445484"/>
              <a:ext cx="245438" cy="127154"/>
            </a:xfrm>
            <a:custGeom>
              <a:avLst/>
              <a:pathLst>
                <a:path w="245438" h="127154">
                  <a:moveTo>
                    <a:pt x="245438" y="127154"/>
                  </a:moveTo>
                  <a:lnTo>
                    <a:pt x="0" y="0"/>
                  </a:lnTo>
                </a:path>
              </a:pathLst>
            </a:custGeom>
          </p:spPr>
          <p:txBody>
            <a:bodyPr/>
            <a:lstStyle/>
            <a:p/>
          </p:txBody>
        </p:sp>
        <p:sp>
          <p:nvSpPr>
            <p:cNvPr id="44" name="pl44"/>
            <p:cNvSpPr/>
            <p:nvPr/>
          </p:nvSpPr>
          <p:spPr>
            <a:xfrm>
              <a:off x="7929256" y="1567589"/>
              <a:ext cx="250685" cy="279311"/>
            </a:xfrm>
            <a:custGeom>
              <a:avLst/>
              <a:pathLst>
                <a:path w="250685" h="279311">
                  <a:moveTo>
                    <a:pt x="250685" y="279311"/>
                  </a:moveTo>
                  <a:lnTo>
                    <a:pt x="0" y="0"/>
                  </a:lnTo>
                </a:path>
              </a:pathLst>
            </a:custGeom>
          </p:spPr>
          <p:txBody>
            <a:bodyPr/>
            <a:lstStyle/>
            <a:p/>
          </p:txBody>
        </p:sp>
        <p:sp>
          <p:nvSpPr>
            <p:cNvPr id="45" name="pg45"/>
            <p:cNvSpPr/>
            <p:nvPr/>
          </p:nvSpPr>
          <p:spPr>
            <a:xfrm>
              <a:off x="8111362" y="95537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99622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22977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27061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9" name="pg49"/>
            <p:cNvSpPr/>
            <p:nvPr/>
          </p:nvSpPr>
          <p:spPr>
            <a:xfrm>
              <a:off x="8111362" y="150370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154454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96%</a:t>
              </a:r>
            </a:p>
          </p:txBody>
        </p:sp>
        <p:sp>
          <p:nvSpPr>
            <p:cNvPr id="51" name="pg51"/>
            <p:cNvSpPr/>
            <p:nvPr/>
          </p:nvSpPr>
          <p:spPr>
            <a:xfrm>
              <a:off x="8111362" y="177669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2" name="tx52"/>
            <p:cNvSpPr/>
            <p:nvPr/>
          </p:nvSpPr>
          <p:spPr>
            <a:xfrm>
              <a:off x="8134222" y="181753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5261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Trinidad and Tobago,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93%.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exceeded the 95% target.
Between 2024 and 2025, 3 vaccines increased coverage, 1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197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82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450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077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1149379"/>
              <a:ext cx="1379037" cy="130618"/>
            </a:xfrm>
            <a:prstGeom prst="rect">
              <a:avLst/>
            </a:prstGeom>
            <a:solidFill>
              <a:srgbClr val="D9D9D9">
                <a:alpha val="60000"/>
              </a:srgbClr>
            </a:solidFill>
          </p:spPr>
          <p:txBody>
            <a:bodyPr/>
            <a:lstStyle/>
            <a:p/>
          </p:txBody>
        </p:sp>
        <p:sp>
          <p:nvSpPr>
            <p:cNvPr id="11" name="pl11"/>
            <p:cNvSpPr/>
            <p:nvPr/>
          </p:nvSpPr>
          <p:spPr>
            <a:xfrm>
              <a:off x="15259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109778"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06230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167375"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338113"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64380"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64380"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64380"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9064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4318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6945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82584"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82584"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957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50885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1985"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511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48252"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548252"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561386"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61386"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7451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8765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8765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078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078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1392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13920"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613920"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61392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392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392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3920"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3920"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392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17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2764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447138"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169800"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1742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17422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204878"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244254"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274908"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3144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2880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318759"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32308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336215"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336151"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362483"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362483"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362419"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3800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41530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428434"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379874"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415017"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419442"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428190"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428151"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423765"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441349"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41934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428151"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432615"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432654"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423765"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0683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3310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5936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8563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792535" y="1671853"/>
              <a:ext cx="1379037" cy="130618"/>
            </a:xfrm>
            <a:prstGeom prst="rect">
              <a:avLst/>
            </a:prstGeom>
            <a:solidFill>
              <a:srgbClr val="D9D9D9">
                <a:alpha val="60000"/>
              </a:srgbClr>
            </a:solidFill>
          </p:spPr>
          <p:txBody>
            <a:bodyPr/>
            <a:lstStyle/>
            <a:p/>
          </p:txBody>
        </p:sp>
        <p:sp>
          <p:nvSpPr>
            <p:cNvPr id="87" name="pl87"/>
            <p:cNvSpPr/>
            <p:nvPr/>
          </p:nvSpPr>
          <p:spPr>
            <a:xfrm>
              <a:off x="289576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47960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4189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52406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537199"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747338"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77360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773606"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813007"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81300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81300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85240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86554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86554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87867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87867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89180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891809"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4943"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3121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443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970611"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983745"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01001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01001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01001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02314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02314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023146"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03627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06254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06254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06254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06254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06254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52802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63309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6462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856364"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88263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882631"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627237"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627237"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622851"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68430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67977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68858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692906"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69290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706039"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69726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697164"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736629"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745376"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784842"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78477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8286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8287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8242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86392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863927"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832990"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855013"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876816"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872391"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889975"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867966"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881241"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169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779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0423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3049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241161" y="1149379"/>
              <a:ext cx="1379037" cy="130618"/>
            </a:xfrm>
            <a:prstGeom prst="rect">
              <a:avLst/>
            </a:prstGeom>
            <a:solidFill>
              <a:srgbClr val="D9D9D9">
                <a:alpha val="60000"/>
              </a:srgbClr>
            </a:solidFill>
          </p:spPr>
          <p:txBody>
            <a:bodyPr/>
            <a:lstStyle/>
            <a:p/>
          </p:txBody>
        </p:sp>
        <p:sp>
          <p:nvSpPr>
            <p:cNvPr id="163" name="pl163"/>
            <p:cNvSpPr/>
            <p:nvPr/>
          </p:nvSpPr>
          <p:spPr>
            <a:xfrm>
              <a:off x="44231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00703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92015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10402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143430"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235366"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24849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27476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287901"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32730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366703"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37983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37983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39297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4406104"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441923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443237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444550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444550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4458638"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4458638"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471772"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484906"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498040"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498040"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498040"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49804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51117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51117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51117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51117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51117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51117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51117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51117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02918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213054"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252455"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34439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3575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080186"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102131"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12837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17216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21172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185255"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21601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220334"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233468"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233404"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25973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25973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25967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27733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312553"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32568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31227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31669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29026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31227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32544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32540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321017"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33860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316592"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32986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32990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321017"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9655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2282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54909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7536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689788" y="1084069"/>
              <a:ext cx="1379037" cy="132691"/>
            </a:xfrm>
            <a:prstGeom prst="rect">
              <a:avLst/>
            </a:prstGeom>
            <a:solidFill>
              <a:srgbClr val="D9D9D9">
                <a:alpha val="60000"/>
              </a:srgbClr>
            </a:solidFill>
          </p:spPr>
          <p:txBody>
            <a:bodyPr/>
            <a:lstStyle/>
            <a:p/>
          </p:txBody>
        </p:sp>
        <p:sp>
          <p:nvSpPr>
            <p:cNvPr id="239" name="pl239"/>
            <p:cNvSpPr/>
            <p:nvPr/>
          </p:nvSpPr>
          <p:spPr>
            <a:xfrm>
              <a:off x="577988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536372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536878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5434452" y="508781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631457" y="495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657725" y="482243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670858" y="468973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710260" y="45570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710260" y="44243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723393" y="429166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762794" y="41589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762794" y="402627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789062" y="38935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789062" y="376089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802195" y="36282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815329" y="34955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815329" y="33628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828463" y="32301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854730" y="30974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867864" y="296474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880997" y="283205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880997" y="269936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880997" y="256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907265" y="24339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907265" y="230128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907265" y="216859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920399" y="20359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920399" y="1903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920399" y="177051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959800" y="163782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959800" y="150513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959800" y="13724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959800" y="12397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959800" y="110705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547780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5543477" y="510073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740483" y="496808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766750" y="483539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779884" y="470270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5524490" y="45719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5524490" y="443925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5524465" y="430462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5577025" y="41738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5585836" y="403924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620954" y="390849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5603292" y="377579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5607653" y="364310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629598" y="35084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5607550" y="337574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633882" y="3245032"/>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668961" y="31123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682094" y="297766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695228" y="28450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682030" y="27142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682030" y="257963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725921" y="244694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725959" y="231521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721495" y="21834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761180" y="204886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761180" y="191617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730243" y="178445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769644" y="165078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787228" y="151809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765219" y="13854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778494" y="1252714"/>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778533" y="111998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64142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6676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939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72022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138414" y="2324945"/>
              <a:ext cx="1379037" cy="130618"/>
            </a:xfrm>
            <a:prstGeom prst="rect">
              <a:avLst/>
            </a:prstGeom>
            <a:solidFill>
              <a:srgbClr val="D9D9D9">
                <a:alpha val="60000"/>
              </a:srgbClr>
            </a:solidFill>
          </p:spPr>
          <p:txBody>
            <a:bodyPr/>
            <a:lstStyle/>
            <a:p/>
          </p:txBody>
        </p:sp>
        <p:sp>
          <p:nvSpPr>
            <p:cNvPr id="313" name="pl313"/>
            <p:cNvSpPr/>
            <p:nvPr/>
          </p:nvSpPr>
          <p:spPr>
            <a:xfrm>
              <a:off x="72810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8648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80427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92247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988148"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988148"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713261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715888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7185153"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719828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7211421"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72376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725082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725082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726395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726395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727708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72902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72902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729022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7303356"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7303356"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732962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732962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732962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7342758"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7355891"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7355891"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7382159"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739529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739529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739529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740842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740842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740842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91330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031505"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7097173"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7097173"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724164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959919"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990572"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99932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702565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7060730"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7056280"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7065052"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7095848"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7069375"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709132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7104453"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7091294"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7104453"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71175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71175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7148318"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7143854"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7148357"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7183539"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717454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714811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7196428"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7236074"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7222721"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7205137"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7218270"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7213845"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7227120"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8628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81255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83881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86508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7587040" y="1410616"/>
              <a:ext cx="1379037" cy="130618"/>
            </a:xfrm>
            <a:prstGeom prst="rect">
              <a:avLst/>
            </a:prstGeom>
            <a:solidFill>
              <a:srgbClr val="D9D9D9">
                <a:alpha val="60000"/>
              </a:srgbClr>
            </a:solidFill>
          </p:spPr>
          <p:txBody>
            <a:bodyPr/>
            <a:lstStyle/>
            <a:p/>
          </p:txBody>
        </p:sp>
        <p:sp>
          <p:nvSpPr>
            <p:cNvPr id="389" name="pl389"/>
            <p:cNvSpPr/>
            <p:nvPr/>
          </p:nvSpPr>
          <p:spPr>
            <a:xfrm>
              <a:off x="853266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811650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80558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816096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8187234"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8239769"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835797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8410507"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84236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8436774"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8463042"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8463042"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8489309"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8528710"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8554977"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8581245"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8581245"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8581245"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8594379"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863378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8660047"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8660047"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8673181"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8673181"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8686314"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8751983"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8765117"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877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877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880451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880451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8817651"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883078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885705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885705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816492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8269992"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8296260"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8348794"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84669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8519532"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853266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854580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857206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8572067"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8598334"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8637735"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8664003"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8690270"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8690270"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8690270"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8703404"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8448049"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8461119"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8465505"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848741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848741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8500545"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8583875"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86058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8596945"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8592481"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864529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861436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8636385"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8636204"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866689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867574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9311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95741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98368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00994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9035667" y="1867781"/>
              <a:ext cx="1379037" cy="174158"/>
            </a:xfrm>
            <a:prstGeom prst="rect">
              <a:avLst/>
            </a:prstGeom>
            <a:solidFill>
              <a:srgbClr val="D9D9D9">
                <a:alpha val="60000"/>
              </a:srgbClr>
            </a:solidFill>
          </p:spPr>
          <p:txBody>
            <a:bodyPr/>
            <a:lstStyle/>
            <a:p/>
          </p:txBody>
        </p:sp>
        <p:sp>
          <p:nvSpPr>
            <p:cNvPr id="465" name="pl465"/>
            <p:cNvSpPr/>
            <p:nvPr/>
          </p:nvSpPr>
          <p:spPr>
            <a:xfrm>
              <a:off x="1007322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9657066"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900544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9517657"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9780331"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999047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000360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0016738"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0029871"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0043005"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0056139"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0121807"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0121807"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0121807"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013494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0148074"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0161208"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0174342"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0200609"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024001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0266278"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027941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027941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029254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0292545"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0305679"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0305679"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911446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9626683"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9889357"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0099496"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0112629"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0125763"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013889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015203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987036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9936038"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9936038"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9922879"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9940399"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9940296"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9975439"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998857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001484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0058666"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0107059"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0098145"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0089256"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0133326"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0119973"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011552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011109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10760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11022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12854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1548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10484293" y="1654041"/>
              <a:ext cx="1379037" cy="379981"/>
            </a:xfrm>
            <a:prstGeom prst="rect">
              <a:avLst/>
            </a:prstGeom>
            <a:solidFill>
              <a:srgbClr val="D9D9D9">
                <a:alpha val="60000"/>
              </a:srgbClr>
            </a:solidFill>
          </p:spPr>
          <p:txBody>
            <a:bodyPr/>
            <a:lstStyle/>
            <a:p/>
          </p:txBody>
        </p:sp>
        <p:sp>
          <p:nvSpPr>
            <p:cNvPr id="525" name="pl525"/>
            <p:cNvSpPr/>
            <p:nvPr/>
          </p:nvSpPr>
          <p:spPr>
            <a:xfrm>
              <a:off x="1137738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1096122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67%</a:t>
              </a:r>
            </a:p>
          </p:txBody>
        </p:sp>
        <p:sp>
          <p:nvSpPr>
            <p:cNvPr id="527" name="pt527"/>
            <p:cNvSpPr/>
            <p:nvPr/>
          </p:nvSpPr>
          <p:spPr>
            <a:xfrm>
              <a:off x="1051973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10546006" y="484052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11242091" y="446054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0" name="pt530"/>
            <p:cNvSpPr/>
            <p:nvPr/>
          </p:nvSpPr>
          <p:spPr>
            <a:xfrm>
              <a:off x="11255225" y="408056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1281492" y="370058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2" name="pt532"/>
            <p:cNvSpPr/>
            <p:nvPr/>
          </p:nvSpPr>
          <p:spPr>
            <a:xfrm>
              <a:off x="11320893" y="332059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3" name="pt533"/>
            <p:cNvSpPr/>
            <p:nvPr/>
          </p:nvSpPr>
          <p:spPr>
            <a:xfrm>
              <a:off x="11399695" y="294061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4" name="pt534"/>
            <p:cNvSpPr/>
            <p:nvPr/>
          </p:nvSpPr>
          <p:spPr>
            <a:xfrm>
              <a:off x="11491631" y="256063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5" name="pt535"/>
            <p:cNvSpPr/>
            <p:nvPr/>
          </p:nvSpPr>
          <p:spPr>
            <a:xfrm>
              <a:off x="11544166" y="21806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1675503" y="18006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37" name="pt537"/>
            <p:cNvSpPr/>
            <p:nvPr/>
          </p:nvSpPr>
          <p:spPr>
            <a:xfrm>
              <a:off x="11714904" y="14206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8" name="pt538"/>
            <p:cNvSpPr/>
            <p:nvPr/>
          </p:nvSpPr>
          <p:spPr>
            <a:xfrm>
              <a:off x="1175430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9" name="tx539"/>
            <p:cNvSpPr/>
            <p:nvPr/>
          </p:nvSpPr>
          <p:spPr>
            <a:xfrm>
              <a:off x="1062876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40" name="tx540"/>
            <p:cNvSpPr/>
            <p:nvPr/>
          </p:nvSpPr>
          <p:spPr>
            <a:xfrm>
              <a:off x="10655031" y="485348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41" name="tx541"/>
            <p:cNvSpPr/>
            <p:nvPr/>
          </p:nvSpPr>
          <p:spPr>
            <a:xfrm>
              <a:off x="11351117" y="447544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2" name="tx542"/>
            <p:cNvSpPr/>
            <p:nvPr/>
          </p:nvSpPr>
          <p:spPr>
            <a:xfrm>
              <a:off x="11364250" y="4095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43" name="tx543"/>
            <p:cNvSpPr/>
            <p:nvPr/>
          </p:nvSpPr>
          <p:spPr>
            <a:xfrm>
              <a:off x="11390518" y="371354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44" name="tx544"/>
            <p:cNvSpPr/>
            <p:nvPr/>
          </p:nvSpPr>
          <p:spPr>
            <a:xfrm>
              <a:off x="11429919" y="333352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45" name="tx545"/>
            <p:cNvSpPr/>
            <p:nvPr/>
          </p:nvSpPr>
          <p:spPr>
            <a:xfrm>
              <a:off x="11508721" y="295552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46" name="tx546"/>
            <p:cNvSpPr/>
            <p:nvPr/>
          </p:nvSpPr>
          <p:spPr>
            <a:xfrm>
              <a:off x="11600657" y="25736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47" name="tx547"/>
            <p:cNvSpPr/>
            <p:nvPr/>
          </p:nvSpPr>
          <p:spPr>
            <a:xfrm>
              <a:off x="11358397" y="219556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48" name="tx548"/>
            <p:cNvSpPr/>
            <p:nvPr/>
          </p:nvSpPr>
          <p:spPr>
            <a:xfrm>
              <a:off x="11494236" y="1813599"/>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49" name="tx549"/>
            <p:cNvSpPr/>
            <p:nvPr/>
          </p:nvSpPr>
          <p:spPr>
            <a:xfrm>
              <a:off x="11529135" y="143361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50" name="tx550"/>
            <p:cNvSpPr/>
            <p:nvPr/>
          </p:nvSpPr>
          <p:spPr>
            <a:xfrm>
              <a:off x="1155972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51" name="rc551"/>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552" name="rc55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53" name="tx55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554" name="rc55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55" name="tx55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(97%)</a:t>
              </a:r>
            </a:p>
          </p:txBody>
        </p:sp>
        <p:sp>
          <p:nvSpPr>
            <p:cNvPr id="556" name="rc55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57" name="tx55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558" name="rc55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59" name="tx55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(99%)</a:t>
              </a:r>
            </a:p>
          </p:txBody>
        </p:sp>
        <p:sp>
          <p:nvSpPr>
            <p:cNvPr id="560" name="rc56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61" name="tx56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(93%)</a:t>
              </a:r>
            </a:p>
          </p:txBody>
        </p:sp>
        <p:sp>
          <p:nvSpPr>
            <p:cNvPr id="562" name="rc56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63" name="tx56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(96%)</a:t>
              </a:r>
            </a:p>
          </p:txBody>
        </p:sp>
        <p:sp>
          <p:nvSpPr>
            <p:cNvPr id="564" name="rc56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65" name="tx56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(97%)</a:t>
              </a:r>
            </a:p>
          </p:txBody>
        </p:sp>
        <p:sp>
          <p:nvSpPr>
            <p:cNvPr id="566" name="rc56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67" name="tx567"/>
            <p:cNvSpPr/>
            <p:nvPr/>
          </p:nvSpPr>
          <p:spPr>
            <a:xfrm>
              <a:off x="10900551"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(93%)</a:t>
              </a:r>
            </a:p>
          </p:txBody>
        </p:sp>
        <p:sp>
          <p:nvSpPr>
            <p:cNvPr id="568" name="pl568"/>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69" name="pl569"/>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6197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882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11450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14077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pl574"/>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5" name="tx575"/>
            <p:cNvSpPr/>
            <p:nvPr/>
          </p:nvSpPr>
          <p:spPr>
            <a:xfrm rot="-5400000">
              <a:off x="32511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76" name="tx576"/>
            <p:cNvSpPr/>
            <p:nvPr/>
          </p:nvSpPr>
          <p:spPr>
            <a:xfrm rot="-5400000">
              <a:off x="5567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77" name="tx577"/>
            <p:cNvSpPr/>
            <p:nvPr/>
          </p:nvSpPr>
          <p:spPr>
            <a:xfrm rot="-5400000">
              <a:off x="819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8" name="tx578"/>
            <p:cNvSpPr/>
            <p:nvPr/>
          </p:nvSpPr>
          <p:spPr>
            <a:xfrm rot="-5400000">
              <a:off x="10820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9" name="tx579"/>
            <p:cNvSpPr/>
            <p:nvPr/>
          </p:nvSpPr>
          <p:spPr>
            <a:xfrm rot="-5400000">
              <a:off x="13447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0" name="tx580"/>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81" name="pl581"/>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82" name="pl582"/>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20683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23310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5" name="pl585"/>
            <p:cNvSpPr/>
            <p:nvPr/>
          </p:nvSpPr>
          <p:spPr>
            <a:xfrm>
              <a:off x="25936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28563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tx588"/>
            <p:cNvSpPr/>
            <p:nvPr/>
          </p:nvSpPr>
          <p:spPr>
            <a:xfrm rot="-5400000">
              <a:off x="177374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89" name="tx589"/>
            <p:cNvSpPr/>
            <p:nvPr/>
          </p:nvSpPr>
          <p:spPr>
            <a:xfrm rot="-5400000">
              <a:off x="20053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0" name="tx590"/>
            <p:cNvSpPr/>
            <p:nvPr/>
          </p:nvSpPr>
          <p:spPr>
            <a:xfrm rot="-5400000">
              <a:off x="22680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1" name="tx591"/>
            <p:cNvSpPr/>
            <p:nvPr/>
          </p:nvSpPr>
          <p:spPr>
            <a:xfrm rot="-5400000">
              <a:off x="25306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2" name="tx592"/>
            <p:cNvSpPr/>
            <p:nvPr/>
          </p:nvSpPr>
          <p:spPr>
            <a:xfrm rot="-5400000">
              <a:off x="27933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3" name="tx593"/>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4" name="pl594"/>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95" name="pl595"/>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6" name="pl596"/>
            <p:cNvSpPr/>
            <p:nvPr/>
          </p:nvSpPr>
          <p:spPr>
            <a:xfrm>
              <a:off x="35169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7" name="pl597"/>
            <p:cNvSpPr/>
            <p:nvPr/>
          </p:nvSpPr>
          <p:spPr>
            <a:xfrm>
              <a:off x="3779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8" name="pl598"/>
            <p:cNvSpPr/>
            <p:nvPr/>
          </p:nvSpPr>
          <p:spPr>
            <a:xfrm>
              <a:off x="40423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43049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tx601"/>
            <p:cNvSpPr/>
            <p:nvPr/>
          </p:nvSpPr>
          <p:spPr>
            <a:xfrm rot="-5400000">
              <a:off x="322237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2" name="tx602"/>
            <p:cNvSpPr/>
            <p:nvPr/>
          </p:nvSpPr>
          <p:spPr>
            <a:xfrm rot="-5400000">
              <a:off x="34539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3" name="tx603"/>
            <p:cNvSpPr/>
            <p:nvPr/>
          </p:nvSpPr>
          <p:spPr>
            <a:xfrm rot="-5400000">
              <a:off x="37166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4" name="tx604"/>
            <p:cNvSpPr/>
            <p:nvPr/>
          </p:nvSpPr>
          <p:spPr>
            <a:xfrm rot="-5400000">
              <a:off x="39793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5" name="tx605"/>
            <p:cNvSpPr/>
            <p:nvPr/>
          </p:nvSpPr>
          <p:spPr>
            <a:xfrm rot="-5400000">
              <a:off x="42419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6" name="tx606"/>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07" name="pl607"/>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08" name="pl608"/>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9" name="pl609"/>
            <p:cNvSpPr/>
            <p:nvPr/>
          </p:nvSpPr>
          <p:spPr>
            <a:xfrm>
              <a:off x="49655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0" name="pl610"/>
            <p:cNvSpPr/>
            <p:nvPr/>
          </p:nvSpPr>
          <p:spPr>
            <a:xfrm>
              <a:off x="52282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1" name="pl611"/>
            <p:cNvSpPr/>
            <p:nvPr/>
          </p:nvSpPr>
          <p:spPr>
            <a:xfrm>
              <a:off x="54909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57536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tx614"/>
            <p:cNvSpPr/>
            <p:nvPr/>
          </p:nvSpPr>
          <p:spPr>
            <a:xfrm rot="-5400000">
              <a:off x="467099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5" name="tx615"/>
            <p:cNvSpPr/>
            <p:nvPr/>
          </p:nvSpPr>
          <p:spPr>
            <a:xfrm rot="-5400000">
              <a:off x="49025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6" name="tx616"/>
            <p:cNvSpPr/>
            <p:nvPr/>
          </p:nvSpPr>
          <p:spPr>
            <a:xfrm rot="-5400000">
              <a:off x="51652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17" name="tx617"/>
            <p:cNvSpPr/>
            <p:nvPr/>
          </p:nvSpPr>
          <p:spPr>
            <a:xfrm rot="-5400000">
              <a:off x="54279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18" name="tx618"/>
            <p:cNvSpPr/>
            <p:nvPr/>
          </p:nvSpPr>
          <p:spPr>
            <a:xfrm rot="-5400000">
              <a:off x="56906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19" name="tx619"/>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0" name="pl620"/>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21" name="pl621"/>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2" name="pl622"/>
            <p:cNvSpPr/>
            <p:nvPr/>
          </p:nvSpPr>
          <p:spPr>
            <a:xfrm>
              <a:off x="64142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3" name="pl623"/>
            <p:cNvSpPr/>
            <p:nvPr/>
          </p:nvSpPr>
          <p:spPr>
            <a:xfrm>
              <a:off x="6676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4" name="pl624"/>
            <p:cNvSpPr/>
            <p:nvPr/>
          </p:nvSpPr>
          <p:spPr>
            <a:xfrm>
              <a:off x="6939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72022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tx627"/>
            <p:cNvSpPr/>
            <p:nvPr/>
          </p:nvSpPr>
          <p:spPr>
            <a:xfrm rot="-5400000">
              <a:off x="611962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28" name="tx628"/>
            <p:cNvSpPr/>
            <p:nvPr/>
          </p:nvSpPr>
          <p:spPr>
            <a:xfrm rot="-5400000">
              <a:off x="63512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29" name="tx629"/>
            <p:cNvSpPr/>
            <p:nvPr/>
          </p:nvSpPr>
          <p:spPr>
            <a:xfrm rot="-5400000">
              <a:off x="66138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0" name="tx630"/>
            <p:cNvSpPr/>
            <p:nvPr/>
          </p:nvSpPr>
          <p:spPr>
            <a:xfrm rot="-5400000">
              <a:off x="6876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1" name="tx631"/>
            <p:cNvSpPr/>
            <p:nvPr/>
          </p:nvSpPr>
          <p:spPr>
            <a:xfrm rot="-5400000">
              <a:off x="71392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2" name="tx632"/>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3" name="pl633"/>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34" name="pl634"/>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78628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81255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83881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86508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tx640"/>
            <p:cNvSpPr/>
            <p:nvPr/>
          </p:nvSpPr>
          <p:spPr>
            <a:xfrm rot="-5400000">
              <a:off x="756825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1" name="tx641"/>
            <p:cNvSpPr/>
            <p:nvPr/>
          </p:nvSpPr>
          <p:spPr>
            <a:xfrm rot="-5400000">
              <a:off x="77998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2" name="tx642"/>
            <p:cNvSpPr/>
            <p:nvPr/>
          </p:nvSpPr>
          <p:spPr>
            <a:xfrm rot="-5400000">
              <a:off x="80625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3" name="tx643"/>
            <p:cNvSpPr/>
            <p:nvPr/>
          </p:nvSpPr>
          <p:spPr>
            <a:xfrm rot="-5400000">
              <a:off x="832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4" name="tx644"/>
            <p:cNvSpPr/>
            <p:nvPr/>
          </p:nvSpPr>
          <p:spPr>
            <a:xfrm rot="-5400000">
              <a:off x="85878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5" name="tx645"/>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6" name="pl646"/>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47" name="pl647"/>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8" name="pl648"/>
            <p:cNvSpPr/>
            <p:nvPr/>
          </p:nvSpPr>
          <p:spPr>
            <a:xfrm>
              <a:off x="9311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95741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98368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100994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tx653"/>
            <p:cNvSpPr/>
            <p:nvPr/>
          </p:nvSpPr>
          <p:spPr>
            <a:xfrm rot="-5400000">
              <a:off x="901687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4" name="tx654"/>
            <p:cNvSpPr/>
            <p:nvPr/>
          </p:nvSpPr>
          <p:spPr>
            <a:xfrm rot="-5400000">
              <a:off x="92484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5" name="tx655"/>
            <p:cNvSpPr/>
            <p:nvPr/>
          </p:nvSpPr>
          <p:spPr>
            <a:xfrm rot="-5400000">
              <a:off x="95111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6" name="tx656"/>
            <p:cNvSpPr/>
            <p:nvPr/>
          </p:nvSpPr>
          <p:spPr>
            <a:xfrm rot="-5400000">
              <a:off x="97738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57" name="tx657"/>
            <p:cNvSpPr/>
            <p:nvPr/>
          </p:nvSpPr>
          <p:spPr>
            <a:xfrm rot="-5400000">
              <a:off x="100364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58" name="tx658"/>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9" name="pl659"/>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60" name="pl660"/>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1" name="pl661"/>
            <p:cNvSpPr/>
            <p:nvPr/>
          </p:nvSpPr>
          <p:spPr>
            <a:xfrm>
              <a:off x="10760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2" name="pl662"/>
            <p:cNvSpPr/>
            <p:nvPr/>
          </p:nvSpPr>
          <p:spPr>
            <a:xfrm>
              <a:off x="11022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112854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11548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tx666"/>
            <p:cNvSpPr/>
            <p:nvPr/>
          </p:nvSpPr>
          <p:spPr>
            <a:xfrm rot="-5400000">
              <a:off x="1046550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67" name="tx667"/>
            <p:cNvSpPr/>
            <p:nvPr/>
          </p:nvSpPr>
          <p:spPr>
            <a:xfrm rot="-5400000">
              <a:off x="10697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8" name="tx668"/>
            <p:cNvSpPr/>
            <p:nvPr/>
          </p:nvSpPr>
          <p:spPr>
            <a:xfrm rot="-5400000">
              <a:off x="10959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69" name="tx669"/>
            <p:cNvSpPr/>
            <p:nvPr/>
          </p:nvSpPr>
          <p:spPr>
            <a:xfrm rot="-5400000">
              <a:off x="112224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0" name="tx670"/>
            <p:cNvSpPr/>
            <p:nvPr/>
          </p:nvSpPr>
          <p:spPr>
            <a:xfrm rot="-5400000">
              <a:off x="11485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1" name="tx671"/>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2" name="tx672"/>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73" name="tx673"/>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74" name="pt674"/>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75" name="pt675"/>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76" name="pt676"/>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7" name="pt677"/>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78" name="pt678"/>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9" name="pt679"/>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0" name="tx680"/>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81" name="tx681"/>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82" name="tx682"/>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83" name="tx683"/>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84" name="tx684"/>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85" name="tx685"/>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86" name="tx686"/>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687" name="tx687"/>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88" name="tx688"/>
            <p:cNvSpPr/>
            <p:nvPr/>
          </p:nvSpPr>
          <p:spPr>
            <a:xfrm>
              <a:off x="5451864" y="6568512"/>
              <a:ext cx="641146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tto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483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29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775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421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06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452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098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74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088084"/>
              <a:ext cx="239888" cy="1027913"/>
            </a:xfrm>
            <a:prstGeom prst="rect">
              <a:avLst/>
            </a:prstGeom>
            <a:solidFill>
              <a:srgbClr val="1CABE2">
                <a:alpha val="85098"/>
              </a:srgbClr>
            </a:solidFill>
          </p:spPr>
          <p:txBody>
            <a:bodyPr/>
            <a:lstStyle/>
            <a:p/>
          </p:txBody>
        </p:sp>
        <p:sp>
          <p:nvSpPr>
            <p:cNvPr id="26" name="rc26"/>
            <p:cNvSpPr/>
            <p:nvPr/>
          </p:nvSpPr>
          <p:spPr>
            <a:xfrm>
              <a:off x="1562816" y="3195158"/>
              <a:ext cx="239888" cy="920839"/>
            </a:xfrm>
            <a:prstGeom prst="rect">
              <a:avLst/>
            </a:prstGeom>
            <a:solidFill>
              <a:srgbClr val="1CABE2">
                <a:alpha val="85098"/>
              </a:srgbClr>
            </a:solidFill>
          </p:spPr>
          <p:txBody>
            <a:bodyPr/>
            <a:lstStyle/>
            <a:p/>
          </p:txBody>
        </p:sp>
        <p:sp>
          <p:nvSpPr>
            <p:cNvPr id="27" name="rc27"/>
            <p:cNvSpPr/>
            <p:nvPr/>
          </p:nvSpPr>
          <p:spPr>
            <a:xfrm>
              <a:off x="1829360" y="3913091"/>
              <a:ext cx="239888" cy="202905"/>
            </a:xfrm>
            <a:prstGeom prst="rect">
              <a:avLst/>
            </a:prstGeom>
            <a:solidFill>
              <a:srgbClr val="1CABE2">
                <a:alpha val="85098"/>
              </a:srgbClr>
            </a:solidFill>
          </p:spPr>
          <p:txBody>
            <a:bodyPr/>
            <a:lstStyle/>
            <a:p/>
          </p:txBody>
        </p:sp>
        <p:sp>
          <p:nvSpPr>
            <p:cNvPr id="28" name="rc28"/>
            <p:cNvSpPr/>
            <p:nvPr/>
          </p:nvSpPr>
          <p:spPr>
            <a:xfrm>
              <a:off x="2095903" y="3408236"/>
              <a:ext cx="239888" cy="707761"/>
            </a:xfrm>
            <a:prstGeom prst="rect">
              <a:avLst/>
            </a:prstGeom>
            <a:solidFill>
              <a:srgbClr val="1CABE2">
                <a:alpha val="85098"/>
              </a:srgbClr>
            </a:solidFill>
          </p:spPr>
          <p:txBody>
            <a:bodyPr/>
            <a:lstStyle/>
            <a:p/>
          </p:txBody>
        </p:sp>
        <p:sp>
          <p:nvSpPr>
            <p:cNvPr id="29" name="rc29"/>
            <p:cNvSpPr/>
            <p:nvPr/>
          </p:nvSpPr>
          <p:spPr>
            <a:xfrm>
              <a:off x="2362446" y="3914162"/>
              <a:ext cx="239888" cy="201835"/>
            </a:xfrm>
            <a:prstGeom prst="rect">
              <a:avLst/>
            </a:prstGeom>
            <a:solidFill>
              <a:srgbClr val="1CABE2">
                <a:alpha val="85098"/>
              </a:srgbClr>
            </a:solidFill>
          </p:spPr>
          <p:txBody>
            <a:bodyPr/>
            <a:lstStyle/>
            <a:p/>
          </p:txBody>
        </p:sp>
        <p:sp>
          <p:nvSpPr>
            <p:cNvPr id="30" name="rc30"/>
            <p:cNvSpPr/>
            <p:nvPr/>
          </p:nvSpPr>
          <p:spPr>
            <a:xfrm>
              <a:off x="2628989" y="3912556"/>
              <a:ext cx="239888" cy="203441"/>
            </a:xfrm>
            <a:prstGeom prst="rect">
              <a:avLst/>
            </a:prstGeom>
            <a:solidFill>
              <a:srgbClr val="1CABE2">
                <a:alpha val="85098"/>
              </a:srgbClr>
            </a:solidFill>
          </p:spPr>
          <p:txBody>
            <a:bodyPr/>
            <a:lstStyle/>
            <a:p/>
          </p:txBody>
        </p:sp>
        <p:sp>
          <p:nvSpPr>
            <p:cNvPr id="31" name="rc31"/>
            <p:cNvSpPr/>
            <p:nvPr/>
          </p:nvSpPr>
          <p:spPr>
            <a:xfrm>
              <a:off x="2895532" y="3397529"/>
              <a:ext cx="239888" cy="718468"/>
            </a:xfrm>
            <a:prstGeom prst="rect">
              <a:avLst/>
            </a:prstGeom>
            <a:solidFill>
              <a:srgbClr val="1CABE2">
                <a:alpha val="85098"/>
              </a:srgbClr>
            </a:solidFill>
          </p:spPr>
          <p:txBody>
            <a:bodyPr/>
            <a:lstStyle/>
            <a:p/>
          </p:txBody>
        </p:sp>
        <p:sp>
          <p:nvSpPr>
            <p:cNvPr id="32" name="rc32"/>
            <p:cNvSpPr/>
            <p:nvPr/>
          </p:nvSpPr>
          <p:spPr>
            <a:xfrm>
              <a:off x="3162075" y="3085407"/>
              <a:ext cx="239888" cy="1030590"/>
            </a:xfrm>
            <a:prstGeom prst="rect">
              <a:avLst/>
            </a:prstGeom>
            <a:solidFill>
              <a:srgbClr val="1CABE2">
                <a:alpha val="85098"/>
              </a:srgbClr>
            </a:solidFill>
          </p:spPr>
          <p:txBody>
            <a:bodyPr/>
            <a:lstStyle/>
            <a:p/>
          </p:txBody>
        </p:sp>
        <p:sp>
          <p:nvSpPr>
            <p:cNvPr id="33" name="rc33"/>
            <p:cNvSpPr/>
            <p:nvPr/>
          </p:nvSpPr>
          <p:spPr>
            <a:xfrm>
              <a:off x="3428618" y="3188734"/>
              <a:ext cx="239888" cy="927263"/>
            </a:xfrm>
            <a:prstGeom prst="rect">
              <a:avLst/>
            </a:prstGeom>
            <a:solidFill>
              <a:srgbClr val="1CABE2">
                <a:alpha val="85098"/>
              </a:srgbClr>
            </a:solidFill>
          </p:spPr>
          <p:txBody>
            <a:bodyPr/>
            <a:lstStyle/>
            <a:p/>
          </p:txBody>
        </p:sp>
        <p:sp>
          <p:nvSpPr>
            <p:cNvPr id="34" name="rc34"/>
            <p:cNvSpPr/>
            <p:nvPr/>
          </p:nvSpPr>
          <p:spPr>
            <a:xfrm>
              <a:off x="3695161" y="3600434"/>
              <a:ext cx="239888" cy="515562"/>
            </a:xfrm>
            <a:prstGeom prst="rect">
              <a:avLst/>
            </a:prstGeom>
            <a:solidFill>
              <a:srgbClr val="1CABE2">
                <a:alpha val="85098"/>
              </a:srgbClr>
            </a:solidFill>
          </p:spPr>
          <p:txBody>
            <a:bodyPr/>
            <a:lstStyle/>
            <a:p/>
          </p:txBody>
        </p:sp>
        <p:sp>
          <p:nvSpPr>
            <p:cNvPr id="35" name="rc35"/>
            <p:cNvSpPr/>
            <p:nvPr/>
          </p:nvSpPr>
          <p:spPr>
            <a:xfrm>
              <a:off x="3961705" y="3704832"/>
              <a:ext cx="239888" cy="411165"/>
            </a:xfrm>
            <a:prstGeom prst="rect">
              <a:avLst/>
            </a:prstGeom>
            <a:solidFill>
              <a:srgbClr val="1CABE2">
                <a:alpha val="85098"/>
              </a:srgbClr>
            </a:solidFill>
          </p:spPr>
          <p:txBody>
            <a:bodyPr/>
            <a:lstStyle/>
            <a:p/>
          </p:txBody>
        </p:sp>
        <p:sp>
          <p:nvSpPr>
            <p:cNvPr id="36" name="rc36"/>
            <p:cNvSpPr/>
            <p:nvPr/>
          </p:nvSpPr>
          <p:spPr>
            <a:xfrm>
              <a:off x="4228248" y="3706973"/>
              <a:ext cx="239888" cy="409023"/>
            </a:xfrm>
            <a:prstGeom prst="rect">
              <a:avLst/>
            </a:prstGeom>
            <a:solidFill>
              <a:srgbClr val="1CABE2">
                <a:alpha val="85098"/>
              </a:srgbClr>
            </a:solidFill>
          </p:spPr>
          <p:txBody>
            <a:bodyPr/>
            <a:lstStyle/>
            <a:p/>
          </p:txBody>
        </p:sp>
        <p:sp>
          <p:nvSpPr>
            <p:cNvPr id="37" name="rc37"/>
            <p:cNvSpPr/>
            <p:nvPr/>
          </p:nvSpPr>
          <p:spPr>
            <a:xfrm>
              <a:off x="4494791" y="3810835"/>
              <a:ext cx="239888" cy="305161"/>
            </a:xfrm>
            <a:prstGeom prst="rect">
              <a:avLst/>
            </a:prstGeom>
            <a:solidFill>
              <a:srgbClr val="1CABE2">
                <a:alpha val="85098"/>
              </a:srgbClr>
            </a:solidFill>
          </p:spPr>
          <p:txBody>
            <a:bodyPr/>
            <a:lstStyle/>
            <a:p/>
          </p:txBody>
        </p:sp>
        <p:sp>
          <p:nvSpPr>
            <p:cNvPr id="38" name="rc38"/>
            <p:cNvSpPr/>
            <p:nvPr/>
          </p:nvSpPr>
          <p:spPr>
            <a:xfrm>
              <a:off x="4761334" y="3512633"/>
              <a:ext cx="239888" cy="603363"/>
            </a:xfrm>
            <a:prstGeom prst="rect">
              <a:avLst/>
            </a:prstGeom>
            <a:solidFill>
              <a:srgbClr val="1CABE2">
                <a:alpha val="85098"/>
              </a:srgbClr>
            </a:solidFill>
          </p:spPr>
          <p:txBody>
            <a:bodyPr/>
            <a:lstStyle/>
            <a:p/>
          </p:txBody>
        </p:sp>
        <p:sp>
          <p:nvSpPr>
            <p:cNvPr id="39" name="rc39"/>
            <p:cNvSpPr/>
            <p:nvPr/>
          </p:nvSpPr>
          <p:spPr>
            <a:xfrm>
              <a:off x="5027877" y="3418943"/>
              <a:ext cx="239888" cy="697053"/>
            </a:xfrm>
            <a:prstGeom prst="rect">
              <a:avLst/>
            </a:prstGeom>
            <a:solidFill>
              <a:srgbClr val="1CABE2">
                <a:alpha val="85098"/>
              </a:srgbClr>
            </a:solidFill>
          </p:spPr>
          <p:txBody>
            <a:bodyPr/>
            <a:lstStyle/>
            <a:p/>
          </p:txBody>
        </p:sp>
        <p:sp>
          <p:nvSpPr>
            <p:cNvPr id="40" name="rc40"/>
            <p:cNvSpPr/>
            <p:nvPr/>
          </p:nvSpPr>
          <p:spPr>
            <a:xfrm>
              <a:off x="5294420" y="3919516"/>
              <a:ext cx="239888" cy="196481"/>
            </a:xfrm>
            <a:prstGeom prst="rect">
              <a:avLst/>
            </a:prstGeom>
            <a:solidFill>
              <a:srgbClr val="1CABE2">
                <a:alpha val="85098"/>
              </a:srgbClr>
            </a:solidFill>
          </p:spPr>
          <p:txBody>
            <a:bodyPr/>
            <a:lstStyle/>
            <a:p/>
          </p:txBody>
        </p:sp>
        <p:sp>
          <p:nvSpPr>
            <p:cNvPr id="41" name="rc41"/>
            <p:cNvSpPr/>
            <p:nvPr/>
          </p:nvSpPr>
          <p:spPr>
            <a:xfrm>
              <a:off x="5560963" y="3824755"/>
              <a:ext cx="239888" cy="291242"/>
            </a:xfrm>
            <a:prstGeom prst="rect">
              <a:avLst/>
            </a:prstGeom>
            <a:solidFill>
              <a:srgbClr val="1CABE2">
                <a:alpha val="85098"/>
              </a:srgbClr>
            </a:solidFill>
          </p:spPr>
          <p:txBody>
            <a:bodyPr/>
            <a:lstStyle/>
            <a:p/>
          </p:txBody>
        </p:sp>
        <p:sp>
          <p:nvSpPr>
            <p:cNvPr id="42" name="rc42"/>
            <p:cNvSpPr/>
            <p:nvPr/>
          </p:nvSpPr>
          <p:spPr>
            <a:xfrm>
              <a:off x="5827506" y="3734813"/>
              <a:ext cx="239888" cy="381184"/>
            </a:xfrm>
            <a:prstGeom prst="rect">
              <a:avLst/>
            </a:prstGeom>
            <a:solidFill>
              <a:srgbClr val="1CABE2">
                <a:alpha val="85098"/>
              </a:srgbClr>
            </a:solidFill>
          </p:spPr>
          <p:txBody>
            <a:bodyPr/>
            <a:lstStyle/>
            <a:p/>
          </p:txBody>
        </p:sp>
        <p:sp>
          <p:nvSpPr>
            <p:cNvPr id="43" name="rc43"/>
            <p:cNvSpPr/>
            <p:nvPr/>
          </p:nvSpPr>
          <p:spPr>
            <a:xfrm>
              <a:off x="6094049" y="4022307"/>
              <a:ext cx="239888" cy="93690"/>
            </a:xfrm>
            <a:prstGeom prst="rect">
              <a:avLst/>
            </a:prstGeom>
            <a:solidFill>
              <a:srgbClr val="1CABE2">
                <a:alpha val="85098"/>
              </a:srgbClr>
            </a:solidFill>
          </p:spPr>
          <p:txBody>
            <a:bodyPr/>
            <a:lstStyle/>
            <a:p/>
          </p:txBody>
        </p:sp>
        <p:sp>
          <p:nvSpPr>
            <p:cNvPr id="44" name="rc44"/>
            <p:cNvSpPr/>
            <p:nvPr/>
          </p:nvSpPr>
          <p:spPr>
            <a:xfrm>
              <a:off x="6360593" y="3452136"/>
              <a:ext cx="239888" cy="663860"/>
            </a:xfrm>
            <a:prstGeom prst="rect">
              <a:avLst/>
            </a:prstGeom>
            <a:solidFill>
              <a:srgbClr val="1CABE2">
                <a:alpha val="85098"/>
              </a:srgbClr>
            </a:solidFill>
          </p:spPr>
          <p:txBody>
            <a:bodyPr/>
            <a:lstStyle/>
            <a:p/>
          </p:txBody>
        </p:sp>
        <p:sp>
          <p:nvSpPr>
            <p:cNvPr id="45" name="rc45"/>
            <p:cNvSpPr/>
            <p:nvPr/>
          </p:nvSpPr>
          <p:spPr>
            <a:xfrm>
              <a:off x="6627136" y="4024984"/>
              <a:ext cx="239888" cy="91013"/>
            </a:xfrm>
            <a:prstGeom prst="rect">
              <a:avLst/>
            </a:prstGeom>
            <a:solidFill>
              <a:srgbClr val="1CABE2">
                <a:alpha val="85098"/>
              </a:srgbClr>
            </a:solidFill>
          </p:spPr>
          <p:txBody>
            <a:bodyPr/>
            <a:lstStyle/>
            <a:p/>
          </p:txBody>
        </p:sp>
        <p:sp>
          <p:nvSpPr>
            <p:cNvPr id="46" name="rc46"/>
            <p:cNvSpPr/>
            <p:nvPr/>
          </p:nvSpPr>
          <p:spPr>
            <a:xfrm>
              <a:off x="6893679" y="3672174"/>
              <a:ext cx="239888" cy="443823"/>
            </a:xfrm>
            <a:prstGeom prst="rect">
              <a:avLst/>
            </a:prstGeom>
            <a:solidFill>
              <a:srgbClr val="1CABE2">
                <a:alpha val="85098"/>
              </a:srgbClr>
            </a:solidFill>
          </p:spPr>
          <p:txBody>
            <a:bodyPr/>
            <a:lstStyle/>
            <a:p/>
          </p:txBody>
        </p:sp>
        <p:sp>
          <p:nvSpPr>
            <p:cNvPr id="47" name="rc47"/>
            <p:cNvSpPr/>
            <p:nvPr/>
          </p:nvSpPr>
          <p:spPr>
            <a:xfrm>
              <a:off x="7160222" y="3507815"/>
              <a:ext cx="239888" cy="608182"/>
            </a:xfrm>
            <a:prstGeom prst="rect">
              <a:avLst/>
            </a:prstGeom>
            <a:solidFill>
              <a:srgbClr val="1CABE2">
                <a:alpha val="85098"/>
              </a:srgbClr>
            </a:solidFill>
          </p:spPr>
          <p:txBody>
            <a:bodyPr/>
            <a:lstStyle/>
            <a:p/>
          </p:txBody>
        </p:sp>
        <p:sp>
          <p:nvSpPr>
            <p:cNvPr id="48" name="rc48"/>
            <p:cNvSpPr/>
            <p:nvPr/>
          </p:nvSpPr>
          <p:spPr>
            <a:xfrm>
              <a:off x="7426765" y="4030873"/>
              <a:ext cx="239888" cy="85124"/>
            </a:xfrm>
            <a:prstGeom prst="rect">
              <a:avLst/>
            </a:prstGeom>
            <a:solidFill>
              <a:srgbClr val="1CABE2">
                <a:alpha val="85098"/>
              </a:srgbClr>
            </a:solidFill>
          </p:spPr>
          <p:txBody>
            <a:bodyPr/>
            <a:lstStyle/>
            <a:p/>
          </p:txBody>
        </p:sp>
        <p:sp>
          <p:nvSpPr>
            <p:cNvPr id="49" name="rc49"/>
            <p:cNvSpPr/>
            <p:nvPr/>
          </p:nvSpPr>
          <p:spPr>
            <a:xfrm>
              <a:off x="7693308" y="3443570"/>
              <a:ext cx="239888" cy="672426"/>
            </a:xfrm>
            <a:prstGeom prst="rect">
              <a:avLst/>
            </a:prstGeom>
            <a:solidFill>
              <a:srgbClr val="1CABE2">
                <a:alpha val="85098"/>
              </a:srgbClr>
            </a:solidFill>
          </p:spPr>
          <p:txBody>
            <a:bodyPr/>
            <a:lstStyle/>
            <a:p/>
          </p:txBody>
        </p:sp>
        <p:sp>
          <p:nvSpPr>
            <p:cNvPr id="50" name="rc50"/>
            <p:cNvSpPr/>
            <p:nvPr/>
          </p:nvSpPr>
          <p:spPr>
            <a:xfrm>
              <a:off x="7959851" y="4033550"/>
              <a:ext cx="239888" cy="82447"/>
            </a:xfrm>
            <a:prstGeom prst="rect">
              <a:avLst/>
            </a:prstGeom>
            <a:solidFill>
              <a:srgbClr val="1CABE2">
                <a:alpha val="85098"/>
              </a:srgbClr>
            </a:solidFill>
          </p:spPr>
          <p:txBody>
            <a:bodyPr/>
            <a:lstStyle/>
            <a:p/>
          </p:txBody>
        </p:sp>
        <p:sp>
          <p:nvSpPr>
            <p:cNvPr id="51" name="rc51"/>
            <p:cNvSpPr/>
            <p:nvPr/>
          </p:nvSpPr>
          <p:spPr>
            <a:xfrm>
              <a:off x="1296273" y="3088084"/>
              <a:ext cx="239888" cy="0"/>
            </a:xfrm>
            <a:prstGeom prst="rect">
              <a:avLst/>
            </a:prstGeom>
            <a:solidFill>
              <a:srgbClr val="B3B3B3">
                <a:alpha val="85098"/>
              </a:srgbClr>
            </a:solidFill>
          </p:spPr>
          <p:txBody>
            <a:bodyPr/>
            <a:lstStyle/>
            <a:p/>
          </p:txBody>
        </p:sp>
        <p:sp>
          <p:nvSpPr>
            <p:cNvPr id="52" name="rc52"/>
            <p:cNvSpPr/>
            <p:nvPr/>
          </p:nvSpPr>
          <p:spPr>
            <a:xfrm>
              <a:off x="1562816" y="3195158"/>
              <a:ext cx="239888" cy="0"/>
            </a:xfrm>
            <a:prstGeom prst="rect">
              <a:avLst/>
            </a:prstGeom>
            <a:solidFill>
              <a:srgbClr val="B3B3B3">
                <a:alpha val="85098"/>
              </a:srgbClr>
            </a:solidFill>
          </p:spPr>
          <p:txBody>
            <a:bodyPr/>
            <a:lstStyle/>
            <a:p/>
          </p:txBody>
        </p:sp>
        <p:sp>
          <p:nvSpPr>
            <p:cNvPr id="53" name="rc53"/>
            <p:cNvSpPr/>
            <p:nvPr/>
          </p:nvSpPr>
          <p:spPr>
            <a:xfrm>
              <a:off x="1829360" y="3710186"/>
              <a:ext cx="239888" cy="202905"/>
            </a:xfrm>
            <a:prstGeom prst="rect">
              <a:avLst/>
            </a:prstGeom>
            <a:solidFill>
              <a:srgbClr val="B3B3B3">
                <a:alpha val="85098"/>
              </a:srgbClr>
            </a:solidFill>
          </p:spPr>
          <p:txBody>
            <a:bodyPr/>
            <a:lstStyle/>
            <a:p/>
          </p:txBody>
        </p:sp>
        <p:sp>
          <p:nvSpPr>
            <p:cNvPr id="54" name="rc54"/>
            <p:cNvSpPr/>
            <p:nvPr/>
          </p:nvSpPr>
          <p:spPr>
            <a:xfrm>
              <a:off x="2095903" y="3205866"/>
              <a:ext cx="239888" cy="202370"/>
            </a:xfrm>
            <a:prstGeom prst="rect">
              <a:avLst/>
            </a:prstGeom>
            <a:solidFill>
              <a:srgbClr val="B3B3B3">
                <a:alpha val="85098"/>
              </a:srgbClr>
            </a:solidFill>
          </p:spPr>
          <p:txBody>
            <a:bodyPr/>
            <a:lstStyle/>
            <a:p/>
          </p:txBody>
        </p:sp>
        <p:sp>
          <p:nvSpPr>
            <p:cNvPr id="55" name="rc55"/>
            <p:cNvSpPr/>
            <p:nvPr/>
          </p:nvSpPr>
          <p:spPr>
            <a:xfrm>
              <a:off x="2362446" y="3511027"/>
              <a:ext cx="239888" cy="403134"/>
            </a:xfrm>
            <a:prstGeom prst="rect">
              <a:avLst/>
            </a:prstGeom>
            <a:solidFill>
              <a:srgbClr val="B3B3B3">
                <a:alpha val="85098"/>
              </a:srgbClr>
            </a:solidFill>
          </p:spPr>
          <p:txBody>
            <a:bodyPr/>
            <a:lstStyle/>
            <a:p/>
          </p:txBody>
        </p:sp>
        <p:sp>
          <p:nvSpPr>
            <p:cNvPr id="56" name="rc56"/>
            <p:cNvSpPr/>
            <p:nvPr/>
          </p:nvSpPr>
          <p:spPr>
            <a:xfrm>
              <a:off x="2628989" y="3607930"/>
              <a:ext cx="239888" cy="304626"/>
            </a:xfrm>
            <a:prstGeom prst="rect">
              <a:avLst/>
            </a:prstGeom>
            <a:solidFill>
              <a:srgbClr val="B3B3B3">
                <a:alpha val="85098"/>
              </a:srgbClr>
            </a:solidFill>
          </p:spPr>
          <p:txBody>
            <a:bodyPr/>
            <a:lstStyle/>
            <a:p/>
          </p:txBody>
        </p:sp>
        <p:sp>
          <p:nvSpPr>
            <p:cNvPr id="57" name="rc57"/>
            <p:cNvSpPr/>
            <p:nvPr/>
          </p:nvSpPr>
          <p:spPr>
            <a:xfrm>
              <a:off x="2895532" y="3294737"/>
              <a:ext cx="239888" cy="102791"/>
            </a:xfrm>
            <a:prstGeom prst="rect">
              <a:avLst/>
            </a:prstGeom>
            <a:solidFill>
              <a:srgbClr val="B3B3B3">
                <a:alpha val="85098"/>
              </a:srgbClr>
            </a:solidFill>
          </p:spPr>
          <p:txBody>
            <a:bodyPr/>
            <a:lstStyle/>
            <a:p/>
          </p:txBody>
        </p:sp>
        <p:sp>
          <p:nvSpPr>
            <p:cNvPr id="58" name="rc58"/>
            <p:cNvSpPr/>
            <p:nvPr/>
          </p:nvSpPr>
          <p:spPr>
            <a:xfrm>
              <a:off x="3162075" y="2879289"/>
              <a:ext cx="239888" cy="206118"/>
            </a:xfrm>
            <a:prstGeom prst="rect">
              <a:avLst/>
            </a:prstGeom>
            <a:solidFill>
              <a:srgbClr val="B3B3B3">
                <a:alpha val="85098"/>
              </a:srgbClr>
            </a:solidFill>
          </p:spPr>
          <p:txBody>
            <a:bodyPr/>
            <a:lstStyle/>
            <a:p/>
          </p:txBody>
        </p:sp>
        <p:sp>
          <p:nvSpPr>
            <p:cNvPr id="59" name="rc59"/>
            <p:cNvSpPr/>
            <p:nvPr/>
          </p:nvSpPr>
          <p:spPr>
            <a:xfrm>
              <a:off x="3428618" y="3085942"/>
              <a:ext cx="239888" cy="102791"/>
            </a:xfrm>
            <a:prstGeom prst="rect">
              <a:avLst/>
            </a:prstGeom>
            <a:solidFill>
              <a:srgbClr val="B3B3B3">
                <a:alpha val="85098"/>
              </a:srgbClr>
            </a:solidFill>
          </p:spPr>
          <p:txBody>
            <a:bodyPr/>
            <a:lstStyle/>
            <a:p/>
          </p:txBody>
        </p:sp>
        <p:sp>
          <p:nvSpPr>
            <p:cNvPr id="60" name="rc60"/>
            <p:cNvSpPr/>
            <p:nvPr/>
          </p:nvSpPr>
          <p:spPr>
            <a:xfrm>
              <a:off x="3695161" y="3084872"/>
              <a:ext cx="239888" cy="515562"/>
            </a:xfrm>
            <a:prstGeom prst="rect">
              <a:avLst/>
            </a:prstGeom>
            <a:solidFill>
              <a:srgbClr val="B3B3B3">
                <a:alpha val="85098"/>
              </a:srgbClr>
            </a:solidFill>
          </p:spPr>
          <p:txBody>
            <a:bodyPr/>
            <a:lstStyle/>
            <a:p/>
          </p:txBody>
        </p:sp>
        <p:sp>
          <p:nvSpPr>
            <p:cNvPr id="61" name="rc61"/>
            <p:cNvSpPr/>
            <p:nvPr/>
          </p:nvSpPr>
          <p:spPr>
            <a:xfrm>
              <a:off x="3961705" y="3088619"/>
              <a:ext cx="239888" cy="616212"/>
            </a:xfrm>
            <a:prstGeom prst="rect">
              <a:avLst/>
            </a:prstGeom>
            <a:solidFill>
              <a:srgbClr val="B3B3B3">
                <a:alpha val="85098"/>
              </a:srgbClr>
            </a:solidFill>
          </p:spPr>
          <p:txBody>
            <a:bodyPr/>
            <a:lstStyle/>
            <a:p/>
          </p:txBody>
        </p:sp>
        <p:sp>
          <p:nvSpPr>
            <p:cNvPr id="62" name="rc62"/>
            <p:cNvSpPr/>
            <p:nvPr/>
          </p:nvSpPr>
          <p:spPr>
            <a:xfrm>
              <a:off x="4228248" y="3093437"/>
              <a:ext cx="239888" cy="613535"/>
            </a:xfrm>
            <a:prstGeom prst="rect">
              <a:avLst/>
            </a:prstGeom>
            <a:solidFill>
              <a:srgbClr val="B3B3B3">
                <a:alpha val="85098"/>
              </a:srgbClr>
            </a:solidFill>
          </p:spPr>
          <p:txBody>
            <a:bodyPr/>
            <a:lstStyle/>
            <a:p/>
          </p:txBody>
        </p:sp>
        <p:sp>
          <p:nvSpPr>
            <p:cNvPr id="63" name="rc63"/>
            <p:cNvSpPr/>
            <p:nvPr/>
          </p:nvSpPr>
          <p:spPr>
            <a:xfrm>
              <a:off x="4494791" y="3302768"/>
              <a:ext cx="239888" cy="508067"/>
            </a:xfrm>
            <a:prstGeom prst="rect">
              <a:avLst/>
            </a:prstGeom>
            <a:solidFill>
              <a:srgbClr val="B3B3B3">
                <a:alpha val="85098"/>
              </a:srgbClr>
            </a:solidFill>
          </p:spPr>
          <p:txBody>
            <a:bodyPr/>
            <a:lstStyle/>
            <a:p/>
          </p:txBody>
        </p:sp>
        <p:sp>
          <p:nvSpPr>
            <p:cNvPr id="64" name="rc64"/>
            <p:cNvSpPr/>
            <p:nvPr/>
          </p:nvSpPr>
          <p:spPr>
            <a:xfrm>
              <a:off x="4761334" y="3311334"/>
              <a:ext cx="239888" cy="201299"/>
            </a:xfrm>
            <a:prstGeom prst="rect">
              <a:avLst/>
            </a:prstGeom>
            <a:solidFill>
              <a:srgbClr val="B3B3B3">
                <a:alpha val="85098"/>
              </a:srgbClr>
            </a:solidFill>
          </p:spPr>
          <p:txBody>
            <a:bodyPr/>
            <a:lstStyle/>
            <a:p/>
          </p:txBody>
        </p:sp>
        <p:sp>
          <p:nvSpPr>
            <p:cNvPr id="65" name="rc65"/>
            <p:cNvSpPr/>
            <p:nvPr/>
          </p:nvSpPr>
          <p:spPr>
            <a:xfrm>
              <a:off x="5027877" y="3319364"/>
              <a:ext cx="239888" cy="99579"/>
            </a:xfrm>
            <a:prstGeom prst="rect">
              <a:avLst/>
            </a:prstGeom>
            <a:solidFill>
              <a:srgbClr val="B3B3B3">
                <a:alpha val="85098"/>
              </a:srgbClr>
            </a:solidFill>
          </p:spPr>
          <p:txBody>
            <a:bodyPr/>
            <a:lstStyle/>
            <a:p/>
          </p:txBody>
        </p:sp>
        <p:sp>
          <p:nvSpPr>
            <p:cNvPr id="66" name="rc66"/>
            <p:cNvSpPr/>
            <p:nvPr/>
          </p:nvSpPr>
          <p:spPr>
            <a:xfrm>
              <a:off x="5294420" y="3723034"/>
              <a:ext cx="239888" cy="196481"/>
            </a:xfrm>
            <a:prstGeom prst="rect">
              <a:avLst/>
            </a:prstGeom>
            <a:solidFill>
              <a:srgbClr val="B3B3B3">
                <a:alpha val="85098"/>
              </a:srgbClr>
            </a:solidFill>
          </p:spPr>
          <p:txBody>
            <a:bodyPr/>
            <a:lstStyle/>
            <a:p/>
          </p:txBody>
        </p:sp>
        <p:sp>
          <p:nvSpPr>
            <p:cNvPr id="67" name="rc67"/>
            <p:cNvSpPr/>
            <p:nvPr/>
          </p:nvSpPr>
          <p:spPr>
            <a:xfrm>
              <a:off x="5560963" y="3824755"/>
              <a:ext cx="239888" cy="0"/>
            </a:xfrm>
            <a:prstGeom prst="rect">
              <a:avLst/>
            </a:prstGeom>
            <a:solidFill>
              <a:srgbClr val="B3B3B3">
                <a:alpha val="85098"/>
              </a:srgbClr>
            </a:solidFill>
          </p:spPr>
          <p:txBody>
            <a:bodyPr/>
            <a:lstStyle/>
            <a:p/>
          </p:txBody>
        </p:sp>
        <p:sp>
          <p:nvSpPr>
            <p:cNvPr id="68" name="rc68"/>
            <p:cNvSpPr/>
            <p:nvPr/>
          </p:nvSpPr>
          <p:spPr>
            <a:xfrm>
              <a:off x="5827506" y="3163036"/>
              <a:ext cx="239888" cy="571776"/>
            </a:xfrm>
            <a:prstGeom prst="rect">
              <a:avLst/>
            </a:prstGeom>
            <a:solidFill>
              <a:srgbClr val="B3B3B3">
                <a:alpha val="85098"/>
              </a:srgbClr>
            </a:solidFill>
          </p:spPr>
          <p:txBody>
            <a:bodyPr/>
            <a:lstStyle/>
            <a:p/>
          </p:txBody>
        </p:sp>
        <p:sp>
          <p:nvSpPr>
            <p:cNvPr id="69" name="rc69"/>
            <p:cNvSpPr/>
            <p:nvPr/>
          </p:nvSpPr>
          <p:spPr>
            <a:xfrm>
              <a:off x="6094049" y="4022307"/>
              <a:ext cx="239888" cy="0"/>
            </a:xfrm>
            <a:prstGeom prst="rect">
              <a:avLst/>
            </a:prstGeom>
            <a:solidFill>
              <a:srgbClr val="B3B3B3">
                <a:alpha val="85098"/>
              </a:srgbClr>
            </a:solidFill>
          </p:spPr>
          <p:txBody>
            <a:bodyPr/>
            <a:lstStyle/>
            <a:p/>
          </p:txBody>
        </p:sp>
        <p:sp>
          <p:nvSpPr>
            <p:cNvPr id="70" name="rc70"/>
            <p:cNvSpPr/>
            <p:nvPr/>
          </p:nvSpPr>
          <p:spPr>
            <a:xfrm>
              <a:off x="6360593" y="3452136"/>
              <a:ext cx="239888" cy="0"/>
            </a:xfrm>
            <a:prstGeom prst="rect">
              <a:avLst/>
            </a:prstGeom>
            <a:solidFill>
              <a:srgbClr val="B3B3B3">
                <a:alpha val="85098"/>
              </a:srgbClr>
            </a:solidFill>
          </p:spPr>
          <p:txBody>
            <a:bodyPr/>
            <a:lstStyle/>
            <a:p/>
          </p:txBody>
        </p:sp>
        <p:sp>
          <p:nvSpPr>
            <p:cNvPr id="71" name="rc71"/>
            <p:cNvSpPr/>
            <p:nvPr/>
          </p:nvSpPr>
          <p:spPr>
            <a:xfrm>
              <a:off x="6627136" y="4024984"/>
              <a:ext cx="239888" cy="0"/>
            </a:xfrm>
            <a:prstGeom prst="rect">
              <a:avLst/>
            </a:prstGeom>
            <a:solidFill>
              <a:srgbClr val="B3B3B3">
                <a:alpha val="85098"/>
              </a:srgbClr>
            </a:solidFill>
          </p:spPr>
          <p:txBody>
            <a:bodyPr/>
            <a:lstStyle/>
            <a:p/>
          </p:txBody>
        </p:sp>
        <p:sp>
          <p:nvSpPr>
            <p:cNvPr id="72" name="rc72"/>
            <p:cNvSpPr/>
            <p:nvPr/>
          </p:nvSpPr>
          <p:spPr>
            <a:xfrm>
              <a:off x="6893679" y="3583302"/>
              <a:ext cx="239888" cy="88871"/>
            </a:xfrm>
            <a:prstGeom prst="rect">
              <a:avLst/>
            </a:prstGeom>
            <a:solidFill>
              <a:srgbClr val="B3B3B3">
                <a:alpha val="85098"/>
              </a:srgbClr>
            </a:solidFill>
          </p:spPr>
          <p:txBody>
            <a:bodyPr/>
            <a:lstStyle/>
            <a:p/>
          </p:txBody>
        </p:sp>
        <p:sp>
          <p:nvSpPr>
            <p:cNvPr id="73" name="rc73"/>
            <p:cNvSpPr/>
            <p:nvPr/>
          </p:nvSpPr>
          <p:spPr>
            <a:xfrm>
              <a:off x="7160222" y="3507815"/>
              <a:ext cx="239888" cy="0"/>
            </a:xfrm>
            <a:prstGeom prst="rect">
              <a:avLst/>
            </a:prstGeom>
            <a:solidFill>
              <a:srgbClr val="B3B3B3">
                <a:alpha val="85098"/>
              </a:srgbClr>
            </a:solidFill>
          </p:spPr>
          <p:txBody>
            <a:bodyPr/>
            <a:lstStyle/>
            <a:p/>
          </p:txBody>
        </p:sp>
        <p:sp>
          <p:nvSpPr>
            <p:cNvPr id="74" name="rc74"/>
            <p:cNvSpPr/>
            <p:nvPr/>
          </p:nvSpPr>
          <p:spPr>
            <a:xfrm>
              <a:off x="7426765" y="3775501"/>
              <a:ext cx="239888" cy="255372"/>
            </a:xfrm>
            <a:prstGeom prst="rect">
              <a:avLst/>
            </a:prstGeom>
            <a:solidFill>
              <a:srgbClr val="B3B3B3">
                <a:alpha val="85098"/>
              </a:srgbClr>
            </a:solidFill>
          </p:spPr>
          <p:txBody>
            <a:bodyPr/>
            <a:lstStyle/>
            <a:p/>
          </p:txBody>
        </p:sp>
        <p:sp>
          <p:nvSpPr>
            <p:cNvPr id="75" name="rc75"/>
            <p:cNvSpPr/>
            <p:nvPr/>
          </p:nvSpPr>
          <p:spPr>
            <a:xfrm>
              <a:off x="7693308" y="3359517"/>
              <a:ext cx="239888" cy="84053"/>
            </a:xfrm>
            <a:prstGeom prst="rect">
              <a:avLst/>
            </a:prstGeom>
            <a:solidFill>
              <a:srgbClr val="B3B3B3">
                <a:alpha val="85098"/>
              </a:srgbClr>
            </a:solidFill>
          </p:spPr>
          <p:txBody>
            <a:bodyPr/>
            <a:lstStyle/>
            <a:p/>
          </p:txBody>
        </p:sp>
        <p:sp>
          <p:nvSpPr>
            <p:cNvPr id="76" name="rc76"/>
            <p:cNvSpPr/>
            <p:nvPr/>
          </p:nvSpPr>
          <p:spPr>
            <a:xfrm>
              <a:off x="7959851" y="3869191"/>
              <a:ext cx="239888" cy="164359"/>
            </a:xfrm>
            <a:prstGeom prst="rect">
              <a:avLst/>
            </a:prstGeom>
            <a:solidFill>
              <a:srgbClr val="B3B3B3">
                <a:alpha val="85098"/>
              </a:srgbClr>
            </a:solidFill>
          </p:spPr>
          <p:txBody>
            <a:bodyPr/>
            <a:lstStyle/>
            <a:p/>
          </p:txBody>
        </p:sp>
        <p:sp>
          <p:nvSpPr>
            <p:cNvPr id="77" name="pl77"/>
            <p:cNvSpPr/>
            <p:nvPr/>
          </p:nvSpPr>
          <p:spPr>
            <a:xfrm>
              <a:off x="1416218" y="2075428"/>
              <a:ext cx="6663577" cy="185506"/>
            </a:xfrm>
            <a:custGeom>
              <a:avLst/>
              <a:pathLst>
                <a:path w="6663577" h="185506">
                  <a:moveTo>
                    <a:pt x="0" y="185506"/>
                  </a:moveTo>
                  <a:lnTo>
                    <a:pt x="266543" y="164894"/>
                  </a:lnTo>
                  <a:lnTo>
                    <a:pt x="533086" y="20611"/>
                  </a:lnTo>
                  <a:lnTo>
                    <a:pt x="799629" y="123670"/>
                  </a:lnTo>
                  <a:lnTo>
                    <a:pt x="1066172" y="20611"/>
                  </a:lnTo>
                  <a:lnTo>
                    <a:pt x="1332715" y="20611"/>
                  </a:lnTo>
                  <a:lnTo>
                    <a:pt x="1599258" y="123670"/>
                  </a:lnTo>
                  <a:lnTo>
                    <a:pt x="1865801" y="185506"/>
                  </a:lnTo>
                  <a:lnTo>
                    <a:pt x="2132344" y="164894"/>
                  </a:lnTo>
                  <a:lnTo>
                    <a:pt x="2398888" y="82447"/>
                  </a:lnTo>
                  <a:lnTo>
                    <a:pt x="2665431" y="61835"/>
                  </a:lnTo>
                  <a:lnTo>
                    <a:pt x="2931974" y="61835"/>
                  </a:lnTo>
                  <a:lnTo>
                    <a:pt x="3198517" y="41223"/>
                  </a:lnTo>
                  <a:lnTo>
                    <a:pt x="3465060" y="103059"/>
                  </a:lnTo>
                  <a:lnTo>
                    <a:pt x="3731603" y="123670"/>
                  </a:lnTo>
                  <a:lnTo>
                    <a:pt x="3998146" y="20611"/>
                  </a:lnTo>
                  <a:lnTo>
                    <a:pt x="4264689" y="41223"/>
                  </a:lnTo>
                  <a:lnTo>
                    <a:pt x="4531233" y="61835"/>
                  </a:lnTo>
                  <a:lnTo>
                    <a:pt x="4797776" y="0"/>
                  </a:lnTo>
                  <a:lnTo>
                    <a:pt x="5064319" y="123670"/>
                  </a:lnTo>
                  <a:lnTo>
                    <a:pt x="5330862" y="0"/>
                  </a:lnTo>
                  <a:lnTo>
                    <a:pt x="5597405" y="82447"/>
                  </a:lnTo>
                  <a:lnTo>
                    <a:pt x="5863948" y="123670"/>
                  </a:lnTo>
                  <a:lnTo>
                    <a:pt x="6130491" y="0"/>
                  </a:lnTo>
                  <a:lnTo>
                    <a:pt x="6397034" y="144282"/>
                  </a:lnTo>
                  <a:lnTo>
                    <a:pt x="6663577" y="0"/>
                  </a:lnTo>
                </a:path>
              </a:pathLst>
            </a:custGeom>
            <a:ln w="27101" cap="flat">
              <a:solidFill>
                <a:srgbClr val="0058AB">
                  <a:alpha val="100000"/>
                </a:srgbClr>
              </a:solidFill>
              <a:prstDash val="solid"/>
              <a:round/>
            </a:ln>
          </p:spPr>
          <p:txBody>
            <a:bodyPr/>
            <a:lstStyle/>
            <a:p/>
          </p:txBody>
        </p:sp>
        <p:sp>
          <p:nvSpPr>
            <p:cNvPr id="78" name="pl78"/>
            <p:cNvSpPr/>
            <p:nvPr/>
          </p:nvSpPr>
          <p:spPr>
            <a:xfrm>
              <a:off x="1416218" y="2075428"/>
              <a:ext cx="6663577" cy="226729"/>
            </a:xfrm>
            <a:custGeom>
              <a:avLst/>
              <a:pathLst>
                <a:path w="6663577" h="226729">
                  <a:moveTo>
                    <a:pt x="0" y="185506"/>
                  </a:moveTo>
                  <a:lnTo>
                    <a:pt x="266543" y="164894"/>
                  </a:lnTo>
                  <a:lnTo>
                    <a:pt x="533086" y="61835"/>
                  </a:lnTo>
                  <a:lnTo>
                    <a:pt x="799629" y="164894"/>
                  </a:lnTo>
                  <a:lnTo>
                    <a:pt x="1066172" y="103059"/>
                  </a:lnTo>
                  <a:lnTo>
                    <a:pt x="1332715" y="82447"/>
                  </a:lnTo>
                  <a:lnTo>
                    <a:pt x="1599258" y="144282"/>
                  </a:lnTo>
                  <a:lnTo>
                    <a:pt x="1865801" y="226729"/>
                  </a:lnTo>
                  <a:lnTo>
                    <a:pt x="2132344" y="185506"/>
                  </a:lnTo>
                  <a:lnTo>
                    <a:pt x="2398888" y="185506"/>
                  </a:lnTo>
                  <a:lnTo>
                    <a:pt x="2665431" y="185506"/>
                  </a:lnTo>
                  <a:lnTo>
                    <a:pt x="2931974" y="185506"/>
                  </a:lnTo>
                  <a:lnTo>
                    <a:pt x="3198517" y="144282"/>
                  </a:lnTo>
                  <a:lnTo>
                    <a:pt x="3465060" y="144282"/>
                  </a:lnTo>
                  <a:lnTo>
                    <a:pt x="3731603" y="144282"/>
                  </a:lnTo>
                  <a:lnTo>
                    <a:pt x="3998146" y="61835"/>
                  </a:lnTo>
                  <a:lnTo>
                    <a:pt x="4264689" y="41223"/>
                  </a:lnTo>
                  <a:lnTo>
                    <a:pt x="4531233" y="185506"/>
                  </a:lnTo>
                  <a:lnTo>
                    <a:pt x="4797776" y="0"/>
                  </a:lnTo>
                  <a:lnTo>
                    <a:pt x="5064319" y="123670"/>
                  </a:lnTo>
                  <a:lnTo>
                    <a:pt x="5330862" y="0"/>
                  </a:lnTo>
                  <a:lnTo>
                    <a:pt x="5597405" y="103059"/>
                  </a:lnTo>
                  <a:lnTo>
                    <a:pt x="5863948" y="123670"/>
                  </a:lnTo>
                  <a:lnTo>
                    <a:pt x="6130491" y="61835"/>
                  </a:lnTo>
                  <a:lnTo>
                    <a:pt x="6397034" y="164894"/>
                  </a:lnTo>
                  <a:lnTo>
                    <a:pt x="6663577" y="41223"/>
                  </a:lnTo>
                </a:path>
              </a:pathLst>
            </a:custGeom>
            <a:ln w="27101" cap="flat">
              <a:solidFill>
                <a:srgbClr val="F26A21">
                  <a:alpha val="100000"/>
                </a:srgbClr>
              </a:solidFill>
              <a:prstDash val="solid"/>
              <a:round/>
            </a:ln>
          </p:spPr>
          <p:txBody>
            <a:bodyPr/>
            <a:lstStyle/>
            <a:p/>
          </p:txBody>
        </p:sp>
        <p:sp>
          <p:nvSpPr>
            <p:cNvPr id="79" name="tx79"/>
            <p:cNvSpPr/>
            <p:nvPr/>
          </p:nvSpPr>
          <p:spPr>
            <a:xfrm>
              <a:off x="1355928"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268864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4021359"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535407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420247"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95333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219877"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752963"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9" name="tx89"/>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1355928"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1" name="tx91"/>
            <p:cNvSpPr/>
            <p:nvPr/>
          </p:nvSpPr>
          <p:spPr>
            <a:xfrm>
              <a:off x="2688644"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2" name="tx92"/>
            <p:cNvSpPr/>
            <p:nvPr/>
          </p:nvSpPr>
          <p:spPr>
            <a:xfrm>
              <a:off x="4021359"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3" name="tx93"/>
            <p:cNvSpPr/>
            <p:nvPr/>
          </p:nvSpPr>
          <p:spPr>
            <a:xfrm>
              <a:off x="5354075"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4" name="tx94"/>
            <p:cNvSpPr/>
            <p:nvPr/>
          </p:nvSpPr>
          <p:spPr>
            <a:xfrm>
              <a:off x="6420247"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5" name="tx95"/>
            <p:cNvSpPr/>
            <p:nvPr/>
          </p:nvSpPr>
          <p:spPr>
            <a:xfrm>
              <a:off x="668679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6953334"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7" name="tx97"/>
            <p:cNvSpPr/>
            <p:nvPr/>
          </p:nvSpPr>
          <p:spPr>
            <a:xfrm>
              <a:off x="7219877"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8" name="tx98"/>
            <p:cNvSpPr/>
            <p:nvPr/>
          </p:nvSpPr>
          <p:spPr>
            <a:xfrm>
              <a:off x="7486420"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9" name="tx99"/>
            <p:cNvSpPr/>
            <p:nvPr/>
          </p:nvSpPr>
          <p:spPr>
            <a:xfrm>
              <a:off x="7752963"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100" name="tx100"/>
            <p:cNvSpPr/>
            <p:nvPr/>
          </p:nvSpPr>
          <p:spPr>
            <a:xfrm>
              <a:off x="8019506"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101" name="tx101"/>
            <p:cNvSpPr/>
            <p:nvPr/>
          </p:nvSpPr>
          <p:spPr>
            <a:xfrm>
              <a:off x="1340869" y="35616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2" name="tx102"/>
            <p:cNvSpPr/>
            <p:nvPr/>
          </p:nvSpPr>
          <p:spPr>
            <a:xfrm>
              <a:off x="6405188" y="374495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3" name="tx103"/>
            <p:cNvSpPr/>
            <p:nvPr/>
          </p:nvSpPr>
          <p:spPr>
            <a:xfrm>
              <a:off x="7204817" y="377278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4" name="tx104"/>
            <p:cNvSpPr/>
            <p:nvPr/>
          </p:nvSpPr>
          <p:spPr>
            <a:xfrm>
              <a:off x="7737904" y="373929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5" name="tx105"/>
            <p:cNvSpPr/>
            <p:nvPr/>
          </p:nvSpPr>
          <p:spPr>
            <a:xfrm>
              <a:off x="4006300" y="376877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6" name="tx106"/>
            <p:cNvSpPr/>
            <p:nvPr/>
          </p:nvSpPr>
          <p:spPr>
            <a:xfrm>
              <a:off x="1340869" y="29700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07" name="tx107"/>
            <p:cNvSpPr/>
            <p:nvPr/>
          </p:nvSpPr>
          <p:spPr>
            <a:xfrm>
              <a:off x="2687135" y="349121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8" name="tx108"/>
            <p:cNvSpPr/>
            <p:nvPr/>
          </p:nvSpPr>
          <p:spPr>
            <a:xfrm>
              <a:off x="4006300" y="29705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09" name="tx109"/>
            <p:cNvSpPr/>
            <p:nvPr/>
          </p:nvSpPr>
          <p:spPr>
            <a:xfrm>
              <a:off x="5352566" y="360631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0" name="tx110"/>
            <p:cNvSpPr/>
            <p:nvPr/>
          </p:nvSpPr>
          <p:spPr>
            <a:xfrm>
              <a:off x="6405188" y="333542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11" name="tx111"/>
            <p:cNvSpPr/>
            <p:nvPr/>
          </p:nvSpPr>
          <p:spPr>
            <a:xfrm>
              <a:off x="6640078" y="3906945"/>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2" name="tx112"/>
            <p:cNvSpPr/>
            <p:nvPr/>
          </p:nvSpPr>
          <p:spPr>
            <a:xfrm>
              <a:off x="6983478" y="346658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3" name="tx113"/>
            <p:cNvSpPr/>
            <p:nvPr/>
          </p:nvSpPr>
          <p:spPr>
            <a:xfrm>
              <a:off x="7204817" y="339110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14" name="tx114"/>
            <p:cNvSpPr/>
            <p:nvPr/>
          </p:nvSpPr>
          <p:spPr>
            <a:xfrm>
              <a:off x="7484911" y="365878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5" name="tx115"/>
            <p:cNvSpPr/>
            <p:nvPr/>
          </p:nvSpPr>
          <p:spPr>
            <a:xfrm>
              <a:off x="7737904" y="324280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16" name="tx116"/>
            <p:cNvSpPr/>
            <p:nvPr/>
          </p:nvSpPr>
          <p:spPr>
            <a:xfrm>
              <a:off x="7972793" y="3751152"/>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7" name="tx117"/>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717597" y="353021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19" name="tx119"/>
            <p:cNvSpPr/>
            <p:nvPr/>
          </p:nvSpPr>
          <p:spPr>
            <a:xfrm>
              <a:off x="717597" y="299484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20" name="tx120"/>
            <p:cNvSpPr/>
            <p:nvPr/>
          </p:nvSpPr>
          <p:spPr>
            <a:xfrm>
              <a:off x="717597" y="2457700"/>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21" name="tx121"/>
            <p:cNvSpPr/>
            <p:nvPr/>
          </p:nvSpPr>
          <p:spPr>
            <a:xfrm>
              <a:off x="717597" y="1924511"/>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22" name="tx12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4" name="tx12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6" name="tx12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3" name="tx133"/>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4" name="tx134"/>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5" name="tx135"/>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0" name="pl140"/>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1" name="pl141"/>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2" name="tx142"/>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663170" y="4979579"/>
              <a:ext cx="201456" cy="201456"/>
            </a:xfrm>
            <a:prstGeom prst="rect">
              <a:avLst/>
            </a:prstGeom>
            <a:solidFill>
              <a:srgbClr val="B3B3B3">
                <a:alpha val="85098"/>
              </a:srgbClr>
            </a:solidFill>
          </p:spPr>
          <p:txBody>
            <a:bodyPr/>
            <a:lstStyle/>
            <a:p/>
          </p:txBody>
        </p:sp>
        <p:sp>
          <p:nvSpPr>
            <p:cNvPr id="145" name="rc145"/>
            <p:cNvSpPr/>
            <p:nvPr/>
          </p:nvSpPr>
          <p:spPr>
            <a:xfrm>
              <a:off x="5565324" y="4979579"/>
              <a:ext cx="201456" cy="201456"/>
            </a:xfrm>
            <a:prstGeom prst="rect">
              <a:avLst/>
            </a:prstGeom>
            <a:solidFill>
              <a:srgbClr val="1CABE2">
                <a:alpha val="85098"/>
              </a:srgbClr>
            </a:solidFill>
          </p:spPr>
          <p:txBody>
            <a:bodyPr/>
            <a:lstStyle/>
            <a:p/>
          </p:txBody>
        </p:sp>
        <p:sp>
          <p:nvSpPr>
            <p:cNvPr id="146" name="tx146"/>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9" name="tx149"/>
            <p:cNvSpPr/>
            <p:nvPr/>
          </p:nvSpPr>
          <p:spPr>
            <a:xfrm>
              <a:off x="951100" y="1582906"/>
              <a:ext cx="244191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Trinidad and Tobago, 2000-2025</a:t>
              </a:r>
            </a:p>
          </p:txBody>
        </p:sp>
        <p:sp>
          <p:nvSpPr>
            <p:cNvPr id="150" name="pl150"/>
            <p:cNvSpPr/>
            <p:nvPr/>
          </p:nvSpPr>
          <p:spPr>
            <a:xfrm>
              <a:off x="251769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6053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40337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3911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819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726143"/>
              <a:ext cx="6058244" cy="119033"/>
            </a:xfrm>
            <a:prstGeom prst="rect">
              <a:avLst/>
            </a:prstGeom>
            <a:solidFill>
              <a:srgbClr val="1CABE2">
                <a:alpha val="85098"/>
              </a:srgbClr>
            </a:solidFill>
          </p:spPr>
          <p:txBody>
            <a:bodyPr/>
            <a:lstStyle/>
            <a:p/>
          </p:txBody>
        </p:sp>
        <p:sp>
          <p:nvSpPr>
            <p:cNvPr id="160" name="rc160"/>
            <p:cNvSpPr/>
            <p:nvPr/>
          </p:nvSpPr>
          <p:spPr>
            <a:xfrm>
              <a:off x="1296273" y="5577352"/>
              <a:ext cx="6136414" cy="119033"/>
            </a:xfrm>
            <a:prstGeom prst="rect">
              <a:avLst/>
            </a:prstGeom>
            <a:solidFill>
              <a:srgbClr val="1CABE2">
                <a:alpha val="85098"/>
              </a:srgbClr>
            </a:solidFill>
          </p:spPr>
          <p:txBody>
            <a:bodyPr/>
            <a:lstStyle/>
            <a:p/>
          </p:txBody>
        </p:sp>
        <p:sp>
          <p:nvSpPr>
            <p:cNvPr id="161" name="rc161"/>
            <p:cNvSpPr/>
            <p:nvPr/>
          </p:nvSpPr>
          <p:spPr>
            <a:xfrm>
              <a:off x="1296273" y="5428560"/>
              <a:ext cx="752394" cy="119033"/>
            </a:xfrm>
            <a:prstGeom prst="rect">
              <a:avLst/>
            </a:prstGeom>
            <a:solidFill>
              <a:srgbClr val="1CABE2">
                <a:alpha val="85098"/>
              </a:srgbClr>
            </a:solidFill>
          </p:spPr>
          <p:txBody>
            <a:bodyPr/>
            <a:lstStyle/>
            <a:p/>
          </p:txBody>
        </p:sp>
        <p:sp>
          <p:nvSpPr>
            <p:cNvPr id="162" name="rc162"/>
            <p:cNvSpPr/>
            <p:nvPr/>
          </p:nvSpPr>
          <p:spPr>
            <a:xfrm>
              <a:off x="7354517" y="5726143"/>
              <a:ext cx="0" cy="119033"/>
            </a:xfrm>
            <a:prstGeom prst="rect">
              <a:avLst/>
            </a:prstGeom>
            <a:solidFill>
              <a:srgbClr val="B3B3B3">
                <a:alpha val="85098"/>
              </a:srgbClr>
            </a:solidFill>
          </p:spPr>
          <p:txBody>
            <a:bodyPr/>
            <a:lstStyle/>
            <a:p/>
          </p:txBody>
        </p:sp>
        <p:sp>
          <p:nvSpPr>
            <p:cNvPr id="163" name="rc163"/>
            <p:cNvSpPr/>
            <p:nvPr/>
          </p:nvSpPr>
          <p:spPr>
            <a:xfrm>
              <a:off x="7432688" y="5577352"/>
              <a:ext cx="767051" cy="119033"/>
            </a:xfrm>
            <a:prstGeom prst="rect">
              <a:avLst/>
            </a:prstGeom>
            <a:solidFill>
              <a:srgbClr val="B3B3B3">
                <a:alpha val="85098"/>
              </a:srgbClr>
            </a:solidFill>
          </p:spPr>
          <p:txBody>
            <a:bodyPr/>
            <a:lstStyle/>
            <a:p/>
          </p:txBody>
        </p:sp>
        <p:sp>
          <p:nvSpPr>
            <p:cNvPr id="164" name="rc164"/>
            <p:cNvSpPr/>
            <p:nvPr/>
          </p:nvSpPr>
          <p:spPr>
            <a:xfrm>
              <a:off x="2048668" y="5428560"/>
              <a:ext cx="1499903" cy="119033"/>
            </a:xfrm>
            <a:prstGeom prst="rect">
              <a:avLst/>
            </a:prstGeom>
            <a:solidFill>
              <a:srgbClr val="B3B3B3">
                <a:alpha val="85098"/>
              </a:srgbClr>
            </a:solidFill>
          </p:spPr>
          <p:txBody>
            <a:bodyPr/>
            <a:lstStyle/>
            <a:p/>
          </p:txBody>
        </p:sp>
        <p:sp>
          <p:nvSpPr>
            <p:cNvPr id="165" name="tx165"/>
            <p:cNvSpPr/>
            <p:nvPr/>
          </p:nvSpPr>
          <p:spPr>
            <a:xfrm>
              <a:off x="7434890"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66" name="tx166"/>
            <p:cNvSpPr/>
            <p:nvPr/>
          </p:nvSpPr>
          <p:spPr>
            <a:xfrm>
              <a:off x="8280112"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67" name="tx167"/>
            <p:cNvSpPr/>
            <p:nvPr/>
          </p:nvSpPr>
          <p:spPr>
            <a:xfrm>
              <a:off x="3662708"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&lt;0.5</a:t>
              </a:r>
            </a:p>
          </p:txBody>
        </p:sp>
        <p:sp>
          <p:nvSpPr>
            <p:cNvPr id="168" name="tx168"/>
            <p:cNvSpPr/>
            <p:nvPr/>
          </p:nvSpPr>
          <p:spPr>
            <a:xfrm>
              <a:off x="4245023"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69" name="tx169"/>
            <p:cNvSpPr/>
            <p:nvPr/>
          </p:nvSpPr>
          <p:spPr>
            <a:xfrm>
              <a:off x="4284109"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70" name="tx170"/>
            <p:cNvSpPr/>
            <p:nvPr/>
          </p:nvSpPr>
          <p:spPr>
            <a:xfrm>
              <a:off x="1558335"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1" name="tx171"/>
            <p:cNvSpPr/>
            <p:nvPr/>
          </p:nvSpPr>
          <p:spPr>
            <a:xfrm>
              <a:off x="7240382"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2" name="tx172"/>
            <p:cNvSpPr/>
            <p:nvPr/>
          </p:nvSpPr>
          <p:spPr>
            <a:xfrm>
              <a:off x="7702078"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3" name="tx173"/>
            <p:cNvSpPr/>
            <p:nvPr/>
          </p:nvSpPr>
          <p:spPr>
            <a:xfrm>
              <a:off x="2684484"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4" name="tx174"/>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7" name="tx177"/>
            <p:cNvSpPr/>
            <p:nvPr/>
          </p:nvSpPr>
          <p:spPr>
            <a:xfrm>
              <a:off x="11525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78" name="tx178"/>
            <p:cNvSpPr/>
            <p:nvPr/>
          </p:nvSpPr>
          <p:spPr>
            <a:xfrm>
              <a:off x="359542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79" name="tx179"/>
            <p:cNvSpPr/>
            <p:nvPr/>
          </p:nvSpPr>
          <p:spPr>
            <a:xfrm>
              <a:off x="6038264"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0" name="tx180"/>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1" name="tx18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2" name="tx18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3" name="tx18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Trinidad and Tobago.
In 2025, DTP1 coverage in Trinidad and Tobago increased to 99%. There were &lt;200 children who missed out on any DTP vaccination (zero-dose children).
DTP3 coverage increased to at 97% in 2025, leaving &lt;500 children vulnerable to vaccine-preventable diseases.</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97%, leaving &lt;500 children un- or under-vaccinated, including &lt;200 zero-dose and &lt;500 with only partial protection.</a:t>
            </a:r>
          </a:p>
        </p:txBody>
      </p:sp>
      <p:grpSp xmlns:pic="http://schemas.openxmlformats.org/drawingml/2006/picture">
        <p:nvGrpSpPr>
          <p:cNvPr id="186" name=""/>
          <p:cNvGrpSpPr/>
          <p:nvPr/>
        </p:nvGrpSpPr>
        <p:grpSpPr>
          <a:xfrm>
            <a:off x="292608" y="1005840"/>
            <a:ext cx="8595360" cy="28575"/>
            <a:chOff x="292608" y="1005840"/>
            <a:chExt cx="8595360" cy="28575"/>
          </a:xfrm>
        </p:grpSpPr>
        <p:sp>
          <p:nvSpPr>
            <p:cNvPr id="18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96842"/>
            </a:xfrm>
            <a:custGeom>
              <a:avLst/>
              <a:pathLst>
                <a:path w="3397293" h="196842">
                  <a:moveTo>
                    <a:pt x="0" y="196842"/>
                  </a:moveTo>
                  <a:lnTo>
                    <a:pt x="135891" y="174970"/>
                  </a:lnTo>
                  <a:lnTo>
                    <a:pt x="271783" y="21871"/>
                  </a:lnTo>
                  <a:lnTo>
                    <a:pt x="407675" y="131228"/>
                  </a:lnTo>
                  <a:lnTo>
                    <a:pt x="543566" y="21871"/>
                  </a:lnTo>
                  <a:lnTo>
                    <a:pt x="679458" y="21871"/>
                  </a:lnTo>
                  <a:lnTo>
                    <a:pt x="815350" y="131228"/>
                  </a:lnTo>
                  <a:lnTo>
                    <a:pt x="951242" y="196842"/>
                  </a:lnTo>
                  <a:lnTo>
                    <a:pt x="1087133" y="174970"/>
                  </a:lnTo>
                  <a:lnTo>
                    <a:pt x="1223025" y="87485"/>
                  </a:lnTo>
                  <a:lnTo>
                    <a:pt x="1358917" y="65614"/>
                  </a:lnTo>
                  <a:lnTo>
                    <a:pt x="1494809" y="65614"/>
                  </a:lnTo>
                  <a:lnTo>
                    <a:pt x="1630700" y="43742"/>
                  </a:lnTo>
                  <a:lnTo>
                    <a:pt x="1766592" y="109356"/>
                  </a:lnTo>
                  <a:lnTo>
                    <a:pt x="1902484" y="131228"/>
                  </a:lnTo>
                  <a:lnTo>
                    <a:pt x="2038375" y="21871"/>
                  </a:lnTo>
                  <a:lnTo>
                    <a:pt x="2174267" y="43742"/>
                  </a:lnTo>
                  <a:lnTo>
                    <a:pt x="2310159" y="65614"/>
                  </a:lnTo>
                  <a:lnTo>
                    <a:pt x="2446051" y="0"/>
                  </a:lnTo>
                  <a:lnTo>
                    <a:pt x="2581942" y="131228"/>
                  </a:lnTo>
                  <a:lnTo>
                    <a:pt x="2717834" y="0"/>
                  </a:lnTo>
                  <a:lnTo>
                    <a:pt x="2853726" y="87485"/>
                  </a:lnTo>
                  <a:lnTo>
                    <a:pt x="2989618" y="131228"/>
                  </a:lnTo>
                  <a:lnTo>
                    <a:pt x="3125509" y="0"/>
                  </a:lnTo>
                  <a:lnTo>
                    <a:pt x="3261401" y="153099"/>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96842"/>
            </a:xfrm>
            <a:custGeom>
              <a:avLst/>
              <a:pathLst>
                <a:path w="3397293" h="196842">
                  <a:moveTo>
                    <a:pt x="0" y="196842"/>
                  </a:moveTo>
                  <a:lnTo>
                    <a:pt x="135891" y="174970"/>
                  </a:lnTo>
                  <a:lnTo>
                    <a:pt x="271783" y="21871"/>
                  </a:lnTo>
                  <a:lnTo>
                    <a:pt x="407675" y="131228"/>
                  </a:lnTo>
                  <a:lnTo>
                    <a:pt x="543566" y="21871"/>
                  </a:lnTo>
                  <a:lnTo>
                    <a:pt x="679458" y="21871"/>
                  </a:lnTo>
                  <a:lnTo>
                    <a:pt x="815350" y="131228"/>
                  </a:lnTo>
                  <a:lnTo>
                    <a:pt x="951242" y="196842"/>
                  </a:lnTo>
                  <a:lnTo>
                    <a:pt x="1087133" y="174970"/>
                  </a:lnTo>
                  <a:lnTo>
                    <a:pt x="1223025" y="87485"/>
                  </a:lnTo>
                  <a:lnTo>
                    <a:pt x="1358917" y="65614"/>
                  </a:lnTo>
                  <a:lnTo>
                    <a:pt x="1494809" y="65614"/>
                  </a:lnTo>
                  <a:lnTo>
                    <a:pt x="1630700" y="43742"/>
                  </a:lnTo>
                  <a:lnTo>
                    <a:pt x="1766592" y="109356"/>
                  </a:lnTo>
                  <a:lnTo>
                    <a:pt x="1902484" y="131228"/>
                  </a:lnTo>
                  <a:lnTo>
                    <a:pt x="2038375" y="21871"/>
                  </a:lnTo>
                  <a:lnTo>
                    <a:pt x="2174267" y="43742"/>
                  </a:lnTo>
                  <a:lnTo>
                    <a:pt x="2310159" y="65614"/>
                  </a:lnTo>
                  <a:lnTo>
                    <a:pt x="2446051" y="0"/>
                  </a:lnTo>
                  <a:lnTo>
                    <a:pt x="2581942" y="131228"/>
                  </a:lnTo>
                  <a:lnTo>
                    <a:pt x="2717834" y="0"/>
                  </a:lnTo>
                  <a:lnTo>
                    <a:pt x="2853726" y="87485"/>
                  </a:lnTo>
                  <a:lnTo>
                    <a:pt x="2989618" y="131228"/>
                  </a:lnTo>
                  <a:lnTo>
                    <a:pt x="3125509" y="0"/>
                  </a:lnTo>
                  <a:lnTo>
                    <a:pt x="3261401" y="153099"/>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96842"/>
            </a:xfrm>
            <a:custGeom>
              <a:avLst/>
              <a:pathLst>
                <a:path w="3397293" h="196842">
                  <a:moveTo>
                    <a:pt x="0" y="196842"/>
                  </a:moveTo>
                  <a:lnTo>
                    <a:pt x="135891" y="174970"/>
                  </a:lnTo>
                  <a:lnTo>
                    <a:pt x="271783" y="21871"/>
                  </a:lnTo>
                  <a:lnTo>
                    <a:pt x="407675" y="131228"/>
                  </a:lnTo>
                  <a:lnTo>
                    <a:pt x="543566" y="21871"/>
                  </a:lnTo>
                  <a:lnTo>
                    <a:pt x="679458" y="21871"/>
                  </a:lnTo>
                  <a:lnTo>
                    <a:pt x="815350" y="131228"/>
                  </a:lnTo>
                  <a:lnTo>
                    <a:pt x="951242" y="196842"/>
                  </a:lnTo>
                  <a:lnTo>
                    <a:pt x="1087133" y="174970"/>
                  </a:lnTo>
                  <a:lnTo>
                    <a:pt x="1223025" y="87485"/>
                  </a:lnTo>
                  <a:lnTo>
                    <a:pt x="1358917" y="65614"/>
                  </a:lnTo>
                  <a:lnTo>
                    <a:pt x="1494809" y="65614"/>
                  </a:lnTo>
                  <a:lnTo>
                    <a:pt x="1630700" y="43742"/>
                  </a:lnTo>
                  <a:lnTo>
                    <a:pt x="1766592" y="109356"/>
                  </a:lnTo>
                  <a:lnTo>
                    <a:pt x="1902484" y="131228"/>
                  </a:lnTo>
                  <a:lnTo>
                    <a:pt x="2038375" y="21871"/>
                  </a:lnTo>
                  <a:lnTo>
                    <a:pt x="2174267" y="43742"/>
                  </a:lnTo>
                  <a:lnTo>
                    <a:pt x="2310159" y="65614"/>
                  </a:lnTo>
                  <a:lnTo>
                    <a:pt x="2446051" y="0"/>
                  </a:lnTo>
                  <a:lnTo>
                    <a:pt x="2581942" y="131228"/>
                  </a:lnTo>
                  <a:lnTo>
                    <a:pt x="2717834" y="0"/>
                  </a:lnTo>
                  <a:lnTo>
                    <a:pt x="2853726" y="87485"/>
                  </a:lnTo>
                  <a:lnTo>
                    <a:pt x="2989618" y="131228"/>
                  </a:lnTo>
                  <a:lnTo>
                    <a:pt x="3125509" y="0"/>
                  </a:lnTo>
                  <a:lnTo>
                    <a:pt x="3261401" y="153099"/>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055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055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5341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1586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72654" y="496298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Trinidad and Tobago</a:t>
              </a:r>
            </a:p>
          </p:txBody>
        </p:sp>
        <p:sp>
          <p:nvSpPr>
            <p:cNvPr id="60" name="tx60"/>
            <p:cNvSpPr/>
            <p:nvPr/>
          </p:nvSpPr>
          <p:spPr>
            <a:xfrm>
              <a:off x="322051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82966"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37891" y="1405107"/>
              <a:ext cx="336344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Trinidad and Tobago, 2000-2025</a:t>
              </a:r>
            </a:p>
          </p:txBody>
        </p:sp>
        <p:sp>
          <p:nvSpPr>
            <p:cNvPr id="63" name="pl63"/>
            <p:cNvSpPr/>
            <p:nvPr/>
          </p:nvSpPr>
          <p:spPr>
            <a:xfrm>
              <a:off x="5267799" y="37534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79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362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70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052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9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911449"/>
              <a:ext cx="3397293" cy="688947"/>
            </a:xfrm>
            <a:custGeom>
              <a:avLst/>
              <a:pathLst>
                <a:path w="3397293" h="688947">
                  <a:moveTo>
                    <a:pt x="0" y="688947"/>
                  </a:moveTo>
                  <a:lnTo>
                    <a:pt x="135891" y="612397"/>
                  </a:lnTo>
                  <a:lnTo>
                    <a:pt x="271783" y="76549"/>
                  </a:lnTo>
                  <a:lnTo>
                    <a:pt x="407675" y="459298"/>
                  </a:lnTo>
                  <a:lnTo>
                    <a:pt x="543566" y="76549"/>
                  </a:lnTo>
                  <a:lnTo>
                    <a:pt x="679458" y="76549"/>
                  </a:lnTo>
                  <a:lnTo>
                    <a:pt x="815350" y="459298"/>
                  </a:lnTo>
                  <a:lnTo>
                    <a:pt x="951242" y="688947"/>
                  </a:lnTo>
                  <a:lnTo>
                    <a:pt x="1087133" y="612397"/>
                  </a:lnTo>
                  <a:lnTo>
                    <a:pt x="1223025" y="306198"/>
                  </a:lnTo>
                  <a:lnTo>
                    <a:pt x="1358917" y="229649"/>
                  </a:lnTo>
                  <a:lnTo>
                    <a:pt x="1494809" y="229649"/>
                  </a:lnTo>
                  <a:lnTo>
                    <a:pt x="1630700" y="153099"/>
                  </a:lnTo>
                  <a:lnTo>
                    <a:pt x="1766592" y="382748"/>
                  </a:lnTo>
                  <a:lnTo>
                    <a:pt x="1902484" y="459298"/>
                  </a:lnTo>
                  <a:lnTo>
                    <a:pt x="2038375" y="76549"/>
                  </a:lnTo>
                  <a:lnTo>
                    <a:pt x="2174267" y="153099"/>
                  </a:lnTo>
                  <a:lnTo>
                    <a:pt x="2310159" y="229649"/>
                  </a:lnTo>
                  <a:lnTo>
                    <a:pt x="2446051" y="0"/>
                  </a:lnTo>
                  <a:lnTo>
                    <a:pt x="2581942" y="459298"/>
                  </a:lnTo>
                  <a:lnTo>
                    <a:pt x="2717834" y="0"/>
                  </a:lnTo>
                  <a:lnTo>
                    <a:pt x="2853726" y="306198"/>
                  </a:lnTo>
                  <a:lnTo>
                    <a:pt x="2989618" y="459298"/>
                  </a:lnTo>
                  <a:lnTo>
                    <a:pt x="3125509" y="0"/>
                  </a:lnTo>
                  <a:lnTo>
                    <a:pt x="3261401" y="535848"/>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70747"/>
              <a:ext cx="3397293" cy="688947"/>
            </a:xfrm>
            <a:custGeom>
              <a:avLst/>
              <a:pathLst>
                <a:path w="3397293" h="688947">
                  <a:moveTo>
                    <a:pt x="0" y="688947"/>
                  </a:moveTo>
                  <a:lnTo>
                    <a:pt x="135891" y="612397"/>
                  </a:lnTo>
                  <a:lnTo>
                    <a:pt x="271783" y="612397"/>
                  </a:lnTo>
                  <a:lnTo>
                    <a:pt x="407675" y="535848"/>
                  </a:lnTo>
                  <a:lnTo>
                    <a:pt x="543566" y="459298"/>
                  </a:lnTo>
                  <a:lnTo>
                    <a:pt x="679458" y="382748"/>
                  </a:lnTo>
                  <a:lnTo>
                    <a:pt x="815350" y="306198"/>
                  </a:lnTo>
                  <a:lnTo>
                    <a:pt x="951242" y="306198"/>
                  </a:lnTo>
                  <a:lnTo>
                    <a:pt x="1087133" y="229649"/>
                  </a:lnTo>
                  <a:lnTo>
                    <a:pt x="1223025" y="153099"/>
                  </a:lnTo>
                  <a:lnTo>
                    <a:pt x="1358917" y="153099"/>
                  </a:lnTo>
                  <a:lnTo>
                    <a:pt x="1494809" y="76549"/>
                  </a:lnTo>
                  <a:lnTo>
                    <a:pt x="1630700" y="153099"/>
                  </a:lnTo>
                  <a:lnTo>
                    <a:pt x="1766592" y="153099"/>
                  </a:lnTo>
                  <a:lnTo>
                    <a:pt x="1902484" y="153099"/>
                  </a:lnTo>
                  <a:lnTo>
                    <a:pt x="2038375" y="153099"/>
                  </a:lnTo>
                  <a:lnTo>
                    <a:pt x="2174267" y="76549"/>
                  </a:lnTo>
                  <a:lnTo>
                    <a:pt x="2310159" y="76549"/>
                  </a:lnTo>
                  <a:lnTo>
                    <a:pt x="2446051" y="76549"/>
                  </a:lnTo>
                  <a:lnTo>
                    <a:pt x="2581942" y="0"/>
                  </a:lnTo>
                  <a:lnTo>
                    <a:pt x="2717834" y="229649"/>
                  </a:lnTo>
                  <a:lnTo>
                    <a:pt x="2853726" y="382748"/>
                  </a:lnTo>
                  <a:lnTo>
                    <a:pt x="2989618" y="15309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28700"/>
              <a:ext cx="3397293" cy="1071696"/>
            </a:xfrm>
            <a:custGeom>
              <a:avLst/>
              <a:pathLst>
                <a:path w="3397293" h="1071696">
                  <a:moveTo>
                    <a:pt x="0" y="76549"/>
                  </a:moveTo>
                  <a:lnTo>
                    <a:pt x="135891" y="153099"/>
                  </a:lnTo>
                  <a:lnTo>
                    <a:pt x="271783" y="76549"/>
                  </a:lnTo>
                  <a:lnTo>
                    <a:pt x="407675" y="76549"/>
                  </a:lnTo>
                  <a:lnTo>
                    <a:pt x="543566" y="76549"/>
                  </a:lnTo>
                  <a:lnTo>
                    <a:pt x="679458" y="0"/>
                  </a:lnTo>
                  <a:lnTo>
                    <a:pt x="815350" y="76549"/>
                  </a:lnTo>
                  <a:lnTo>
                    <a:pt x="951242" y="153099"/>
                  </a:lnTo>
                  <a:lnTo>
                    <a:pt x="1087133" y="0"/>
                  </a:lnTo>
                  <a:lnTo>
                    <a:pt x="1223025" y="76549"/>
                  </a:lnTo>
                  <a:lnTo>
                    <a:pt x="1358917" y="76549"/>
                  </a:lnTo>
                  <a:lnTo>
                    <a:pt x="1494809" y="76549"/>
                  </a:lnTo>
                  <a:lnTo>
                    <a:pt x="1630700" y="76549"/>
                  </a:lnTo>
                  <a:lnTo>
                    <a:pt x="1766592" y="229649"/>
                  </a:lnTo>
                  <a:lnTo>
                    <a:pt x="1902484" y="153099"/>
                  </a:lnTo>
                  <a:lnTo>
                    <a:pt x="2038375" y="76549"/>
                  </a:lnTo>
                  <a:lnTo>
                    <a:pt x="2174267" y="153099"/>
                  </a:lnTo>
                  <a:lnTo>
                    <a:pt x="2310159" y="306198"/>
                  </a:lnTo>
                  <a:lnTo>
                    <a:pt x="2446051" y="535848"/>
                  </a:lnTo>
                  <a:lnTo>
                    <a:pt x="2581942" y="842046"/>
                  </a:lnTo>
                  <a:lnTo>
                    <a:pt x="2717834" y="918596"/>
                  </a:lnTo>
                  <a:lnTo>
                    <a:pt x="2853726" y="1071696"/>
                  </a:lnTo>
                  <a:lnTo>
                    <a:pt x="2989618" y="765497"/>
                  </a:lnTo>
                  <a:lnTo>
                    <a:pt x="3125509" y="765497"/>
                  </a:lnTo>
                  <a:lnTo>
                    <a:pt x="3261401" y="765497"/>
                  </a:lnTo>
                  <a:lnTo>
                    <a:pt x="3397293" y="612397"/>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7074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911449"/>
              <a:ext cx="3397293" cy="688947"/>
            </a:xfrm>
            <a:custGeom>
              <a:avLst/>
              <a:pathLst>
                <a:path w="3397293" h="688947">
                  <a:moveTo>
                    <a:pt x="0" y="688947"/>
                  </a:moveTo>
                  <a:lnTo>
                    <a:pt x="135891" y="612397"/>
                  </a:lnTo>
                  <a:lnTo>
                    <a:pt x="271783" y="76549"/>
                  </a:lnTo>
                  <a:lnTo>
                    <a:pt x="407675" y="459298"/>
                  </a:lnTo>
                  <a:lnTo>
                    <a:pt x="543566" y="76549"/>
                  </a:lnTo>
                  <a:lnTo>
                    <a:pt x="679458" y="76549"/>
                  </a:lnTo>
                  <a:lnTo>
                    <a:pt x="815350" y="459298"/>
                  </a:lnTo>
                  <a:lnTo>
                    <a:pt x="951242" y="688947"/>
                  </a:lnTo>
                  <a:lnTo>
                    <a:pt x="1087133" y="612397"/>
                  </a:lnTo>
                  <a:lnTo>
                    <a:pt x="1223025" y="306198"/>
                  </a:lnTo>
                  <a:lnTo>
                    <a:pt x="1358917" y="229649"/>
                  </a:lnTo>
                  <a:lnTo>
                    <a:pt x="1494809" y="229649"/>
                  </a:lnTo>
                  <a:lnTo>
                    <a:pt x="1630700" y="153099"/>
                  </a:lnTo>
                  <a:lnTo>
                    <a:pt x="1766592" y="382748"/>
                  </a:lnTo>
                  <a:lnTo>
                    <a:pt x="1902484" y="459298"/>
                  </a:lnTo>
                  <a:lnTo>
                    <a:pt x="2038375" y="76549"/>
                  </a:lnTo>
                  <a:lnTo>
                    <a:pt x="2174267" y="153099"/>
                  </a:lnTo>
                  <a:lnTo>
                    <a:pt x="2310159" y="229649"/>
                  </a:lnTo>
                  <a:lnTo>
                    <a:pt x="2446051" y="0"/>
                  </a:lnTo>
                  <a:lnTo>
                    <a:pt x="2581942" y="459298"/>
                  </a:lnTo>
                  <a:lnTo>
                    <a:pt x="2717834" y="0"/>
                  </a:lnTo>
                  <a:lnTo>
                    <a:pt x="2853726" y="306198"/>
                  </a:lnTo>
                  <a:lnTo>
                    <a:pt x="2989618" y="459298"/>
                  </a:lnTo>
                  <a:lnTo>
                    <a:pt x="3125509" y="0"/>
                  </a:lnTo>
                  <a:lnTo>
                    <a:pt x="3261401" y="535848"/>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59320"/>
              <a:ext cx="0" cy="1041076"/>
            </a:xfrm>
            <a:custGeom>
              <a:avLst/>
              <a:pathLst>
                <a:path w="0" h="1041076">
                  <a:moveTo>
                    <a:pt x="0" y="104107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59320"/>
              <a:ext cx="0" cy="428678"/>
            </a:xfrm>
            <a:custGeom>
              <a:avLst/>
              <a:pathLst>
                <a:path w="0" h="428678">
                  <a:moveTo>
                    <a:pt x="0" y="42867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59320"/>
              <a:ext cx="0" cy="581777"/>
            </a:xfrm>
            <a:custGeom>
              <a:avLst/>
              <a:pathLst>
                <a:path w="0" h="581777">
                  <a:moveTo>
                    <a:pt x="0" y="58177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59320"/>
              <a:ext cx="0" cy="428678"/>
            </a:xfrm>
            <a:custGeom>
              <a:avLst/>
              <a:pathLst>
                <a:path w="0" h="428678">
                  <a:moveTo>
                    <a:pt x="0" y="42867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59320"/>
              <a:ext cx="0" cy="887976"/>
            </a:xfrm>
            <a:custGeom>
              <a:avLst/>
              <a:pathLst>
                <a:path w="0" h="887976">
                  <a:moveTo>
                    <a:pt x="0" y="88797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59320"/>
              <a:ext cx="0" cy="352128"/>
            </a:xfrm>
            <a:custGeom>
              <a:avLst/>
              <a:pathLst>
                <a:path w="0" h="352128">
                  <a:moveTo>
                    <a:pt x="0" y="35212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911449"/>
              <a:ext cx="3397293" cy="688947"/>
            </a:xfrm>
            <a:custGeom>
              <a:avLst/>
              <a:pathLst>
                <a:path w="3397293" h="688947">
                  <a:moveTo>
                    <a:pt x="0" y="688947"/>
                  </a:moveTo>
                  <a:lnTo>
                    <a:pt x="135891" y="612397"/>
                  </a:lnTo>
                  <a:lnTo>
                    <a:pt x="271783" y="76549"/>
                  </a:lnTo>
                  <a:lnTo>
                    <a:pt x="407675" y="459298"/>
                  </a:lnTo>
                  <a:lnTo>
                    <a:pt x="543566" y="76549"/>
                  </a:lnTo>
                  <a:lnTo>
                    <a:pt x="679458" y="76549"/>
                  </a:lnTo>
                  <a:lnTo>
                    <a:pt x="815350" y="459298"/>
                  </a:lnTo>
                  <a:lnTo>
                    <a:pt x="951242" y="688947"/>
                  </a:lnTo>
                  <a:lnTo>
                    <a:pt x="1087133" y="612397"/>
                  </a:lnTo>
                  <a:lnTo>
                    <a:pt x="1223025" y="306198"/>
                  </a:lnTo>
                  <a:lnTo>
                    <a:pt x="1358917" y="229649"/>
                  </a:lnTo>
                  <a:lnTo>
                    <a:pt x="1494809" y="229649"/>
                  </a:lnTo>
                  <a:lnTo>
                    <a:pt x="1630700" y="153099"/>
                  </a:lnTo>
                  <a:lnTo>
                    <a:pt x="1766592" y="382748"/>
                  </a:lnTo>
                  <a:lnTo>
                    <a:pt x="1902484" y="459298"/>
                  </a:lnTo>
                  <a:lnTo>
                    <a:pt x="2038375" y="76549"/>
                  </a:lnTo>
                  <a:lnTo>
                    <a:pt x="2174267" y="153099"/>
                  </a:lnTo>
                  <a:lnTo>
                    <a:pt x="2310159" y="229649"/>
                  </a:lnTo>
                  <a:lnTo>
                    <a:pt x="2446051" y="0"/>
                  </a:lnTo>
                  <a:lnTo>
                    <a:pt x="2581942" y="459298"/>
                  </a:lnTo>
                  <a:lnTo>
                    <a:pt x="2717834" y="0"/>
                  </a:lnTo>
                  <a:lnTo>
                    <a:pt x="2853726" y="306198"/>
                  </a:lnTo>
                  <a:lnTo>
                    <a:pt x="2989618" y="459298"/>
                  </a:lnTo>
                  <a:lnTo>
                    <a:pt x="3125509" y="0"/>
                  </a:lnTo>
                  <a:lnTo>
                    <a:pt x="3261401" y="535848"/>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89469" y="248820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1" name="tx91"/>
            <p:cNvSpPr/>
            <p:nvPr/>
          </p:nvSpPr>
          <p:spPr>
            <a:xfrm>
              <a:off x="6086977" y="24896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766436" y="24882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445895" y="24896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798946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80481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902429" y="34081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1006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40841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3186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531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87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622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622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72701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803256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5889353" y="496298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Trinidad and Tobago</a:t>
              </a:r>
            </a:p>
          </p:txBody>
        </p:sp>
        <p:sp>
          <p:nvSpPr>
            <p:cNvPr id="116" name="tx116"/>
            <p:cNvSpPr/>
            <p:nvPr/>
          </p:nvSpPr>
          <p:spPr>
            <a:xfrm>
              <a:off x="753721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299665"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48303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8147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1464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64888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059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3123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7228296" cy="114824"/>
            </a:xfrm>
            <a:prstGeom prst="rect">
              <a:avLst/>
            </a:prstGeom>
            <a:solidFill>
              <a:srgbClr val="1CABE2">
                <a:alpha val="80000"/>
              </a:srgbClr>
            </a:solidFill>
          </p:spPr>
          <p:txBody>
            <a:bodyPr/>
            <a:lstStyle/>
            <a:p/>
          </p:txBody>
        </p:sp>
        <p:sp>
          <p:nvSpPr>
            <p:cNvPr id="130" name="rc130"/>
            <p:cNvSpPr/>
            <p:nvPr/>
          </p:nvSpPr>
          <p:spPr>
            <a:xfrm>
              <a:off x="1317178" y="5743865"/>
              <a:ext cx="7321564" cy="114824"/>
            </a:xfrm>
            <a:prstGeom prst="rect">
              <a:avLst/>
            </a:prstGeom>
            <a:solidFill>
              <a:srgbClr val="1CABE2">
                <a:alpha val="80000"/>
              </a:srgbClr>
            </a:solidFill>
          </p:spPr>
          <p:txBody>
            <a:bodyPr/>
            <a:lstStyle/>
            <a:p/>
          </p:txBody>
        </p:sp>
        <p:sp>
          <p:nvSpPr>
            <p:cNvPr id="131" name="rc131"/>
            <p:cNvSpPr/>
            <p:nvPr/>
          </p:nvSpPr>
          <p:spPr>
            <a:xfrm>
              <a:off x="1317178" y="5600334"/>
              <a:ext cx="897707" cy="114824"/>
            </a:xfrm>
            <a:prstGeom prst="rect">
              <a:avLst/>
            </a:prstGeom>
            <a:solidFill>
              <a:srgbClr val="1CABE2">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41580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7" name="tx137"/>
            <p:cNvSpPr/>
            <p:nvPr/>
          </p:nvSpPr>
          <p:spPr>
            <a:xfrm>
              <a:off x="574751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8" name="tx138"/>
            <p:cNvSpPr/>
            <p:nvPr/>
          </p:nvSpPr>
          <p:spPr>
            <a:xfrm>
              <a:off x="796271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a:t>
              </a:r>
            </a:p>
          </p:txBody>
        </p:sp>
        <p:sp>
          <p:nvSpPr>
            <p:cNvPr id="139" name="tx139"/>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0" name="tx14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Trinidad and Tobago (99%) was 9 percentage points higher than the global average (90%) and 10 percentage points higher than the average across all LACR countries (89%).
National DTP1 coverage was 6 percentage points higher than in 2019 (93%).
This equates to &lt;200 zero-dose children in 2025 compared to 1,000 zero-dose children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Trinidad and Tobago DTP1 coverage was 99% - this is 6 percentage points higher than in 2019 and higher than both the global and regional averages.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Trinidad and Tobago ranked number 25 out of 33 countries for lowest DTP1 coverage (based on tied ranks).
Trinidad and Tobago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Trinidad and Tobago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F26A21">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Trinidad and Tobago ranked number 23 out of 33 countries with &lt;1,000 zero-dose children.
In 2025, Trinidad and Tobago ranked number 27 out of 33 countries with &lt;200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2238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9638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87038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14438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59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23338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50738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78138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71992" y="3430568"/>
              <a:ext cx="204851" cy="1254818"/>
            </a:xfrm>
            <a:prstGeom prst="rect">
              <a:avLst/>
            </a:prstGeom>
            <a:solidFill>
              <a:srgbClr val="80BD41">
                <a:alpha val="100000"/>
              </a:srgbClr>
            </a:solidFill>
          </p:spPr>
          <p:txBody>
            <a:bodyPr/>
            <a:lstStyle/>
            <a:p/>
          </p:txBody>
        </p:sp>
        <p:sp>
          <p:nvSpPr>
            <p:cNvPr id="28" name="rc28"/>
            <p:cNvSpPr/>
            <p:nvPr/>
          </p:nvSpPr>
          <p:spPr>
            <a:xfrm>
              <a:off x="1271992" y="3291176"/>
              <a:ext cx="204851" cy="139392"/>
            </a:xfrm>
            <a:prstGeom prst="rect">
              <a:avLst/>
            </a:prstGeom>
            <a:solidFill>
              <a:srgbClr val="0058AB">
                <a:alpha val="100000"/>
              </a:srgbClr>
            </a:solidFill>
          </p:spPr>
          <p:txBody>
            <a:bodyPr/>
            <a:lstStyle/>
            <a:p/>
          </p:txBody>
        </p:sp>
        <p:sp>
          <p:nvSpPr>
            <p:cNvPr id="29" name="rc29"/>
            <p:cNvSpPr/>
            <p:nvPr/>
          </p:nvSpPr>
          <p:spPr>
            <a:xfrm>
              <a:off x="1271992" y="3430568"/>
              <a:ext cx="204851" cy="0"/>
            </a:xfrm>
            <a:prstGeom prst="rect">
              <a:avLst/>
            </a:prstGeom>
            <a:solidFill>
              <a:srgbClr val="1CABE2">
                <a:alpha val="100000"/>
              </a:srgbClr>
            </a:solidFill>
          </p:spPr>
          <p:txBody>
            <a:bodyPr/>
            <a:lstStyle/>
            <a:p/>
          </p:txBody>
        </p:sp>
        <p:sp>
          <p:nvSpPr>
            <p:cNvPr id="30" name="rc30"/>
            <p:cNvSpPr/>
            <p:nvPr/>
          </p:nvSpPr>
          <p:spPr>
            <a:xfrm>
              <a:off x="1499604" y="3422727"/>
              <a:ext cx="204851" cy="1262659"/>
            </a:xfrm>
            <a:prstGeom prst="rect">
              <a:avLst/>
            </a:prstGeom>
            <a:solidFill>
              <a:srgbClr val="80BD41">
                <a:alpha val="100000"/>
              </a:srgbClr>
            </a:solidFill>
          </p:spPr>
          <p:txBody>
            <a:bodyPr/>
            <a:lstStyle/>
            <a:p/>
          </p:txBody>
        </p:sp>
        <p:sp>
          <p:nvSpPr>
            <p:cNvPr id="31" name="rc31"/>
            <p:cNvSpPr/>
            <p:nvPr/>
          </p:nvSpPr>
          <p:spPr>
            <a:xfrm>
              <a:off x="1499604" y="3297855"/>
              <a:ext cx="204851" cy="124872"/>
            </a:xfrm>
            <a:prstGeom prst="rect">
              <a:avLst/>
            </a:prstGeom>
            <a:solidFill>
              <a:srgbClr val="0058AB">
                <a:alpha val="100000"/>
              </a:srgbClr>
            </a:solidFill>
          </p:spPr>
          <p:txBody>
            <a:bodyPr/>
            <a:lstStyle/>
            <a:p/>
          </p:txBody>
        </p:sp>
        <p:sp>
          <p:nvSpPr>
            <p:cNvPr id="32" name="rc32"/>
            <p:cNvSpPr/>
            <p:nvPr/>
          </p:nvSpPr>
          <p:spPr>
            <a:xfrm>
              <a:off x="1499604" y="3422727"/>
              <a:ext cx="204851" cy="0"/>
            </a:xfrm>
            <a:prstGeom prst="rect">
              <a:avLst/>
            </a:prstGeom>
            <a:solidFill>
              <a:srgbClr val="1CABE2">
                <a:alpha val="100000"/>
              </a:srgbClr>
            </a:solidFill>
          </p:spPr>
          <p:txBody>
            <a:bodyPr/>
            <a:lstStyle/>
            <a:p/>
          </p:txBody>
        </p:sp>
        <p:sp>
          <p:nvSpPr>
            <p:cNvPr id="33" name="rc33"/>
            <p:cNvSpPr/>
            <p:nvPr/>
          </p:nvSpPr>
          <p:spPr>
            <a:xfrm>
              <a:off x="1727217" y="3365010"/>
              <a:ext cx="204851" cy="1320376"/>
            </a:xfrm>
            <a:prstGeom prst="rect">
              <a:avLst/>
            </a:prstGeom>
            <a:solidFill>
              <a:srgbClr val="80BD41">
                <a:alpha val="100000"/>
              </a:srgbClr>
            </a:solidFill>
          </p:spPr>
          <p:txBody>
            <a:bodyPr/>
            <a:lstStyle/>
            <a:p/>
          </p:txBody>
        </p:sp>
        <p:sp>
          <p:nvSpPr>
            <p:cNvPr id="34" name="rc34"/>
            <p:cNvSpPr/>
            <p:nvPr/>
          </p:nvSpPr>
          <p:spPr>
            <a:xfrm>
              <a:off x="1727217" y="3309979"/>
              <a:ext cx="204851" cy="27515"/>
            </a:xfrm>
            <a:prstGeom prst="rect">
              <a:avLst/>
            </a:prstGeom>
            <a:solidFill>
              <a:srgbClr val="0058AB">
                <a:alpha val="100000"/>
              </a:srgbClr>
            </a:solidFill>
          </p:spPr>
          <p:txBody>
            <a:bodyPr/>
            <a:lstStyle/>
            <a:p/>
          </p:txBody>
        </p:sp>
        <p:sp>
          <p:nvSpPr>
            <p:cNvPr id="35" name="rc35"/>
            <p:cNvSpPr/>
            <p:nvPr/>
          </p:nvSpPr>
          <p:spPr>
            <a:xfrm>
              <a:off x="1727217" y="3337495"/>
              <a:ext cx="204851" cy="27515"/>
            </a:xfrm>
            <a:prstGeom prst="rect">
              <a:avLst/>
            </a:prstGeom>
            <a:solidFill>
              <a:srgbClr val="1CABE2">
                <a:alpha val="100000"/>
              </a:srgbClr>
            </a:solidFill>
          </p:spPr>
          <p:txBody>
            <a:bodyPr/>
            <a:lstStyle/>
            <a:p/>
          </p:txBody>
        </p:sp>
        <p:sp>
          <p:nvSpPr>
            <p:cNvPr id="36" name="rc36"/>
            <p:cNvSpPr/>
            <p:nvPr/>
          </p:nvSpPr>
          <p:spPr>
            <a:xfrm>
              <a:off x="1954829" y="3437610"/>
              <a:ext cx="204851" cy="1247776"/>
            </a:xfrm>
            <a:prstGeom prst="rect">
              <a:avLst/>
            </a:prstGeom>
            <a:solidFill>
              <a:srgbClr val="80BD41">
                <a:alpha val="100000"/>
              </a:srgbClr>
            </a:solidFill>
          </p:spPr>
          <p:txBody>
            <a:bodyPr/>
            <a:lstStyle/>
            <a:p/>
          </p:txBody>
        </p:sp>
        <p:sp>
          <p:nvSpPr>
            <p:cNvPr id="37" name="rc37"/>
            <p:cNvSpPr/>
            <p:nvPr/>
          </p:nvSpPr>
          <p:spPr>
            <a:xfrm>
              <a:off x="1954829" y="3314190"/>
              <a:ext cx="204851" cy="95977"/>
            </a:xfrm>
            <a:prstGeom prst="rect">
              <a:avLst/>
            </a:prstGeom>
            <a:solidFill>
              <a:srgbClr val="0058AB">
                <a:alpha val="100000"/>
              </a:srgbClr>
            </a:solidFill>
          </p:spPr>
          <p:txBody>
            <a:bodyPr/>
            <a:lstStyle/>
            <a:p/>
          </p:txBody>
        </p:sp>
        <p:sp>
          <p:nvSpPr>
            <p:cNvPr id="38" name="rc38"/>
            <p:cNvSpPr/>
            <p:nvPr/>
          </p:nvSpPr>
          <p:spPr>
            <a:xfrm>
              <a:off x="1954829" y="3410167"/>
              <a:ext cx="204851" cy="27442"/>
            </a:xfrm>
            <a:prstGeom prst="rect">
              <a:avLst/>
            </a:prstGeom>
            <a:solidFill>
              <a:srgbClr val="1CABE2">
                <a:alpha val="100000"/>
              </a:srgbClr>
            </a:solidFill>
          </p:spPr>
          <p:txBody>
            <a:bodyPr/>
            <a:lstStyle/>
            <a:p/>
          </p:txBody>
        </p:sp>
        <p:sp>
          <p:nvSpPr>
            <p:cNvPr id="39" name="rc39"/>
            <p:cNvSpPr/>
            <p:nvPr/>
          </p:nvSpPr>
          <p:spPr>
            <a:xfrm>
              <a:off x="2182442" y="3400584"/>
              <a:ext cx="204851" cy="1284802"/>
            </a:xfrm>
            <a:prstGeom prst="rect">
              <a:avLst/>
            </a:prstGeom>
            <a:solidFill>
              <a:srgbClr val="80BD41">
                <a:alpha val="100000"/>
              </a:srgbClr>
            </a:solidFill>
          </p:spPr>
          <p:txBody>
            <a:bodyPr/>
            <a:lstStyle/>
            <a:p/>
          </p:txBody>
        </p:sp>
        <p:sp>
          <p:nvSpPr>
            <p:cNvPr id="40" name="rc40"/>
            <p:cNvSpPr/>
            <p:nvPr/>
          </p:nvSpPr>
          <p:spPr>
            <a:xfrm>
              <a:off x="2182442" y="3318546"/>
              <a:ext cx="204851" cy="27370"/>
            </a:xfrm>
            <a:prstGeom prst="rect">
              <a:avLst/>
            </a:prstGeom>
            <a:solidFill>
              <a:srgbClr val="0058AB">
                <a:alpha val="100000"/>
              </a:srgbClr>
            </a:solidFill>
          </p:spPr>
          <p:txBody>
            <a:bodyPr/>
            <a:lstStyle/>
            <a:p/>
          </p:txBody>
        </p:sp>
        <p:sp>
          <p:nvSpPr>
            <p:cNvPr id="41" name="rc41"/>
            <p:cNvSpPr/>
            <p:nvPr/>
          </p:nvSpPr>
          <p:spPr>
            <a:xfrm>
              <a:off x="2182442" y="3345916"/>
              <a:ext cx="204851" cy="54667"/>
            </a:xfrm>
            <a:prstGeom prst="rect">
              <a:avLst/>
            </a:prstGeom>
            <a:solidFill>
              <a:srgbClr val="1CABE2">
                <a:alpha val="100000"/>
              </a:srgbClr>
            </a:solidFill>
          </p:spPr>
          <p:txBody>
            <a:bodyPr/>
            <a:lstStyle/>
            <a:p/>
          </p:txBody>
        </p:sp>
        <p:sp>
          <p:nvSpPr>
            <p:cNvPr id="42" name="rc42"/>
            <p:cNvSpPr/>
            <p:nvPr/>
          </p:nvSpPr>
          <p:spPr>
            <a:xfrm>
              <a:off x="2410055" y="3375828"/>
              <a:ext cx="204851" cy="1309559"/>
            </a:xfrm>
            <a:prstGeom prst="rect">
              <a:avLst/>
            </a:prstGeom>
            <a:solidFill>
              <a:srgbClr val="80BD41">
                <a:alpha val="100000"/>
              </a:srgbClr>
            </a:solidFill>
          </p:spPr>
          <p:txBody>
            <a:bodyPr/>
            <a:lstStyle/>
            <a:p/>
          </p:txBody>
        </p:sp>
        <p:sp>
          <p:nvSpPr>
            <p:cNvPr id="43" name="rc43"/>
            <p:cNvSpPr/>
            <p:nvPr/>
          </p:nvSpPr>
          <p:spPr>
            <a:xfrm>
              <a:off x="2410055" y="3306930"/>
              <a:ext cx="204851" cy="27588"/>
            </a:xfrm>
            <a:prstGeom prst="rect">
              <a:avLst/>
            </a:prstGeom>
            <a:solidFill>
              <a:srgbClr val="0058AB">
                <a:alpha val="100000"/>
              </a:srgbClr>
            </a:solidFill>
          </p:spPr>
          <p:txBody>
            <a:bodyPr/>
            <a:lstStyle/>
            <a:p/>
          </p:txBody>
        </p:sp>
        <p:sp>
          <p:nvSpPr>
            <p:cNvPr id="44" name="rc44"/>
            <p:cNvSpPr/>
            <p:nvPr/>
          </p:nvSpPr>
          <p:spPr>
            <a:xfrm>
              <a:off x="2410055" y="3334518"/>
              <a:ext cx="204851" cy="41309"/>
            </a:xfrm>
            <a:prstGeom prst="rect">
              <a:avLst/>
            </a:prstGeom>
            <a:solidFill>
              <a:srgbClr val="1CABE2">
                <a:alpha val="100000"/>
              </a:srgbClr>
            </a:solidFill>
          </p:spPr>
          <p:txBody>
            <a:bodyPr/>
            <a:lstStyle/>
            <a:p/>
          </p:txBody>
        </p:sp>
        <p:sp>
          <p:nvSpPr>
            <p:cNvPr id="45" name="rc45"/>
            <p:cNvSpPr/>
            <p:nvPr/>
          </p:nvSpPr>
          <p:spPr>
            <a:xfrm>
              <a:off x="2637667" y="3405013"/>
              <a:ext cx="204851" cy="1280373"/>
            </a:xfrm>
            <a:prstGeom prst="rect">
              <a:avLst/>
            </a:prstGeom>
            <a:solidFill>
              <a:srgbClr val="80BD41">
                <a:alpha val="100000"/>
              </a:srgbClr>
            </a:solidFill>
          </p:spPr>
          <p:txBody>
            <a:bodyPr/>
            <a:lstStyle/>
            <a:p/>
          </p:txBody>
        </p:sp>
        <p:sp>
          <p:nvSpPr>
            <p:cNvPr id="46" name="rc46"/>
            <p:cNvSpPr/>
            <p:nvPr/>
          </p:nvSpPr>
          <p:spPr>
            <a:xfrm>
              <a:off x="2637667" y="3293644"/>
              <a:ext cx="204851" cy="97429"/>
            </a:xfrm>
            <a:prstGeom prst="rect">
              <a:avLst/>
            </a:prstGeom>
            <a:solidFill>
              <a:srgbClr val="0058AB">
                <a:alpha val="100000"/>
              </a:srgbClr>
            </a:solidFill>
          </p:spPr>
          <p:txBody>
            <a:bodyPr/>
            <a:lstStyle/>
            <a:p/>
          </p:txBody>
        </p:sp>
        <p:sp>
          <p:nvSpPr>
            <p:cNvPr id="47" name="rc47"/>
            <p:cNvSpPr/>
            <p:nvPr/>
          </p:nvSpPr>
          <p:spPr>
            <a:xfrm>
              <a:off x="2637667" y="3391074"/>
              <a:ext cx="204851" cy="13939"/>
            </a:xfrm>
            <a:prstGeom prst="rect">
              <a:avLst/>
            </a:prstGeom>
            <a:solidFill>
              <a:srgbClr val="1CABE2">
                <a:alpha val="100000"/>
              </a:srgbClr>
            </a:solidFill>
          </p:spPr>
          <p:txBody>
            <a:bodyPr/>
            <a:lstStyle/>
            <a:p/>
          </p:txBody>
        </p:sp>
        <p:sp>
          <p:nvSpPr>
            <p:cNvPr id="48" name="rc48"/>
            <p:cNvSpPr/>
            <p:nvPr/>
          </p:nvSpPr>
          <p:spPr>
            <a:xfrm>
              <a:off x="2865280" y="3455542"/>
              <a:ext cx="204851" cy="1229844"/>
            </a:xfrm>
            <a:prstGeom prst="rect">
              <a:avLst/>
            </a:prstGeom>
            <a:solidFill>
              <a:srgbClr val="80BD41">
                <a:alpha val="100000"/>
              </a:srgbClr>
            </a:solidFill>
          </p:spPr>
          <p:txBody>
            <a:bodyPr/>
            <a:lstStyle/>
            <a:p/>
          </p:txBody>
        </p:sp>
        <p:sp>
          <p:nvSpPr>
            <p:cNvPr id="49" name="rc49"/>
            <p:cNvSpPr/>
            <p:nvPr/>
          </p:nvSpPr>
          <p:spPr>
            <a:xfrm>
              <a:off x="2865280" y="3287836"/>
              <a:ext cx="204851" cy="139755"/>
            </a:xfrm>
            <a:prstGeom prst="rect">
              <a:avLst/>
            </a:prstGeom>
            <a:solidFill>
              <a:srgbClr val="0058AB">
                <a:alpha val="100000"/>
              </a:srgbClr>
            </a:solidFill>
          </p:spPr>
          <p:txBody>
            <a:bodyPr/>
            <a:lstStyle/>
            <a:p/>
          </p:txBody>
        </p:sp>
        <p:sp>
          <p:nvSpPr>
            <p:cNvPr id="50" name="rc50"/>
            <p:cNvSpPr/>
            <p:nvPr/>
          </p:nvSpPr>
          <p:spPr>
            <a:xfrm>
              <a:off x="2865280" y="3427591"/>
              <a:ext cx="204851" cy="27951"/>
            </a:xfrm>
            <a:prstGeom prst="rect">
              <a:avLst/>
            </a:prstGeom>
            <a:solidFill>
              <a:srgbClr val="1CABE2">
                <a:alpha val="100000"/>
              </a:srgbClr>
            </a:solidFill>
          </p:spPr>
          <p:txBody>
            <a:bodyPr/>
            <a:lstStyle/>
            <a:p/>
          </p:txBody>
        </p:sp>
        <p:sp>
          <p:nvSpPr>
            <p:cNvPr id="51" name="rc51"/>
            <p:cNvSpPr/>
            <p:nvPr/>
          </p:nvSpPr>
          <p:spPr>
            <a:xfrm>
              <a:off x="3092892" y="3428172"/>
              <a:ext cx="204851" cy="1257214"/>
            </a:xfrm>
            <a:prstGeom prst="rect">
              <a:avLst/>
            </a:prstGeom>
            <a:solidFill>
              <a:srgbClr val="80BD41">
                <a:alpha val="100000"/>
              </a:srgbClr>
            </a:solidFill>
          </p:spPr>
          <p:txBody>
            <a:bodyPr/>
            <a:lstStyle/>
            <a:p/>
          </p:txBody>
        </p:sp>
        <p:sp>
          <p:nvSpPr>
            <p:cNvPr id="52" name="rc52"/>
            <p:cNvSpPr/>
            <p:nvPr/>
          </p:nvSpPr>
          <p:spPr>
            <a:xfrm>
              <a:off x="3092892" y="3288490"/>
              <a:ext cx="204851" cy="125743"/>
            </a:xfrm>
            <a:prstGeom prst="rect">
              <a:avLst/>
            </a:prstGeom>
            <a:solidFill>
              <a:srgbClr val="0058AB">
                <a:alpha val="100000"/>
              </a:srgbClr>
            </a:solidFill>
          </p:spPr>
          <p:txBody>
            <a:bodyPr/>
            <a:lstStyle/>
            <a:p/>
          </p:txBody>
        </p:sp>
        <p:sp>
          <p:nvSpPr>
            <p:cNvPr id="53" name="rc53"/>
            <p:cNvSpPr/>
            <p:nvPr/>
          </p:nvSpPr>
          <p:spPr>
            <a:xfrm>
              <a:off x="3092892" y="3414233"/>
              <a:ext cx="204851" cy="13939"/>
            </a:xfrm>
            <a:prstGeom prst="rect">
              <a:avLst/>
            </a:prstGeom>
            <a:solidFill>
              <a:srgbClr val="1CABE2">
                <a:alpha val="100000"/>
              </a:srgbClr>
            </a:solidFill>
          </p:spPr>
          <p:txBody>
            <a:bodyPr/>
            <a:lstStyle/>
            <a:p/>
          </p:txBody>
        </p:sp>
        <p:sp>
          <p:nvSpPr>
            <p:cNvPr id="54" name="rc54"/>
            <p:cNvSpPr/>
            <p:nvPr/>
          </p:nvSpPr>
          <p:spPr>
            <a:xfrm>
              <a:off x="3320505" y="3426938"/>
              <a:ext cx="204851" cy="1258448"/>
            </a:xfrm>
            <a:prstGeom prst="rect">
              <a:avLst/>
            </a:prstGeom>
            <a:solidFill>
              <a:srgbClr val="80BD41">
                <a:alpha val="100000"/>
              </a:srgbClr>
            </a:solidFill>
          </p:spPr>
          <p:txBody>
            <a:bodyPr/>
            <a:lstStyle/>
            <a:p/>
          </p:txBody>
        </p:sp>
        <p:sp>
          <p:nvSpPr>
            <p:cNvPr id="55" name="rc55"/>
            <p:cNvSpPr/>
            <p:nvPr/>
          </p:nvSpPr>
          <p:spPr>
            <a:xfrm>
              <a:off x="3320505" y="3287110"/>
              <a:ext cx="204851" cy="69913"/>
            </a:xfrm>
            <a:prstGeom prst="rect">
              <a:avLst/>
            </a:prstGeom>
            <a:solidFill>
              <a:srgbClr val="0058AB">
                <a:alpha val="100000"/>
              </a:srgbClr>
            </a:solidFill>
          </p:spPr>
          <p:txBody>
            <a:bodyPr/>
            <a:lstStyle/>
            <a:p/>
          </p:txBody>
        </p:sp>
        <p:sp>
          <p:nvSpPr>
            <p:cNvPr id="56" name="rc56"/>
            <p:cNvSpPr/>
            <p:nvPr/>
          </p:nvSpPr>
          <p:spPr>
            <a:xfrm>
              <a:off x="3320505" y="3357024"/>
              <a:ext cx="204851" cy="69913"/>
            </a:xfrm>
            <a:prstGeom prst="rect">
              <a:avLst/>
            </a:prstGeom>
            <a:solidFill>
              <a:srgbClr val="1CABE2">
                <a:alpha val="100000"/>
              </a:srgbClr>
            </a:solidFill>
          </p:spPr>
          <p:txBody>
            <a:bodyPr/>
            <a:lstStyle/>
            <a:p/>
          </p:txBody>
        </p:sp>
        <p:sp>
          <p:nvSpPr>
            <p:cNvPr id="57" name="rc57"/>
            <p:cNvSpPr/>
            <p:nvPr/>
          </p:nvSpPr>
          <p:spPr>
            <a:xfrm>
              <a:off x="3548117" y="3431221"/>
              <a:ext cx="204851" cy="1254165"/>
            </a:xfrm>
            <a:prstGeom prst="rect">
              <a:avLst/>
            </a:prstGeom>
            <a:solidFill>
              <a:srgbClr val="80BD41">
                <a:alpha val="100000"/>
              </a:srgbClr>
            </a:solidFill>
          </p:spPr>
          <p:txBody>
            <a:bodyPr/>
            <a:lstStyle/>
            <a:p/>
          </p:txBody>
        </p:sp>
        <p:sp>
          <p:nvSpPr>
            <p:cNvPr id="58" name="rc58"/>
            <p:cNvSpPr/>
            <p:nvPr/>
          </p:nvSpPr>
          <p:spPr>
            <a:xfrm>
              <a:off x="3548117" y="3291902"/>
              <a:ext cx="204851" cy="55756"/>
            </a:xfrm>
            <a:prstGeom prst="rect">
              <a:avLst/>
            </a:prstGeom>
            <a:solidFill>
              <a:srgbClr val="0058AB">
                <a:alpha val="100000"/>
              </a:srgbClr>
            </a:solidFill>
          </p:spPr>
          <p:txBody>
            <a:bodyPr/>
            <a:lstStyle/>
            <a:p/>
          </p:txBody>
        </p:sp>
        <p:sp>
          <p:nvSpPr>
            <p:cNvPr id="59" name="rc59"/>
            <p:cNvSpPr/>
            <p:nvPr/>
          </p:nvSpPr>
          <p:spPr>
            <a:xfrm>
              <a:off x="3548117" y="3347659"/>
              <a:ext cx="204851" cy="83562"/>
            </a:xfrm>
            <a:prstGeom prst="rect">
              <a:avLst/>
            </a:prstGeom>
            <a:solidFill>
              <a:srgbClr val="1CABE2">
                <a:alpha val="100000"/>
              </a:srgbClr>
            </a:solidFill>
          </p:spPr>
          <p:txBody>
            <a:bodyPr/>
            <a:lstStyle/>
            <a:p/>
          </p:txBody>
        </p:sp>
        <p:sp>
          <p:nvSpPr>
            <p:cNvPr id="60" name="rc60"/>
            <p:cNvSpPr/>
            <p:nvPr/>
          </p:nvSpPr>
          <p:spPr>
            <a:xfrm>
              <a:off x="3775730" y="3437247"/>
              <a:ext cx="204851" cy="1248139"/>
            </a:xfrm>
            <a:prstGeom prst="rect">
              <a:avLst/>
            </a:prstGeom>
            <a:solidFill>
              <a:srgbClr val="80BD41">
                <a:alpha val="100000"/>
              </a:srgbClr>
            </a:solidFill>
          </p:spPr>
          <p:txBody>
            <a:bodyPr/>
            <a:lstStyle/>
            <a:p/>
          </p:txBody>
        </p:sp>
        <p:sp>
          <p:nvSpPr>
            <p:cNvPr id="61" name="rc61"/>
            <p:cNvSpPr/>
            <p:nvPr/>
          </p:nvSpPr>
          <p:spPr>
            <a:xfrm>
              <a:off x="3775730" y="3298581"/>
              <a:ext cx="204851" cy="55466"/>
            </a:xfrm>
            <a:prstGeom prst="rect">
              <a:avLst/>
            </a:prstGeom>
            <a:solidFill>
              <a:srgbClr val="0058AB">
                <a:alpha val="100000"/>
              </a:srgbClr>
            </a:solidFill>
          </p:spPr>
          <p:txBody>
            <a:bodyPr/>
            <a:lstStyle/>
            <a:p/>
          </p:txBody>
        </p:sp>
        <p:sp>
          <p:nvSpPr>
            <p:cNvPr id="62" name="rc62"/>
            <p:cNvSpPr/>
            <p:nvPr/>
          </p:nvSpPr>
          <p:spPr>
            <a:xfrm>
              <a:off x="3775730" y="3354048"/>
              <a:ext cx="204851" cy="83199"/>
            </a:xfrm>
            <a:prstGeom prst="rect">
              <a:avLst/>
            </a:prstGeom>
            <a:solidFill>
              <a:srgbClr val="1CABE2">
                <a:alpha val="100000"/>
              </a:srgbClr>
            </a:solidFill>
          </p:spPr>
          <p:txBody>
            <a:bodyPr/>
            <a:lstStyle/>
            <a:p/>
          </p:txBody>
        </p:sp>
        <p:sp>
          <p:nvSpPr>
            <p:cNvPr id="63" name="rc63"/>
            <p:cNvSpPr/>
            <p:nvPr/>
          </p:nvSpPr>
          <p:spPr>
            <a:xfrm>
              <a:off x="4003342" y="3417282"/>
              <a:ext cx="204851" cy="1268104"/>
            </a:xfrm>
            <a:prstGeom prst="rect">
              <a:avLst/>
            </a:prstGeom>
            <a:solidFill>
              <a:srgbClr val="80BD41">
                <a:alpha val="100000"/>
              </a:srgbClr>
            </a:solidFill>
          </p:spPr>
          <p:txBody>
            <a:bodyPr/>
            <a:lstStyle/>
            <a:p/>
          </p:txBody>
        </p:sp>
        <p:sp>
          <p:nvSpPr>
            <p:cNvPr id="64" name="rc64"/>
            <p:cNvSpPr/>
            <p:nvPr/>
          </p:nvSpPr>
          <p:spPr>
            <a:xfrm>
              <a:off x="4003342" y="3307003"/>
              <a:ext cx="204851" cy="41382"/>
            </a:xfrm>
            <a:prstGeom prst="rect">
              <a:avLst/>
            </a:prstGeom>
            <a:solidFill>
              <a:srgbClr val="0058AB">
                <a:alpha val="100000"/>
              </a:srgbClr>
            </a:solidFill>
          </p:spPr>
          <p:txBody>
            <a:bodyPr/>
            <a:lstStyle/>
            <a:p/>
          </p:txBody>
        </p:sp>
        <p:sp>
          <p:nvSpPr>
            <p:cNvPr id="65" name="rc65"/>
            <p:cNvSpPr/>
            <p:nvPr/>
          </p:nvSpPr>
          <p:spPr>
            <a:xfrm>
              <a:off x="4003342" y="3348385"/>
              <a:ext cx="204851" cy="68897"/>
            </a:xfrm>
            <a:prstGeom prst="rect">
              <a:avLst/>
            </a:prstGeom>
            <a:solidFill>
              <a:srgbClr val="1CABE2">
                <a:alpha val="100000"/>
              </a:srgbClr>
            </a:solidFill>
          </p:spPr>
          <p:txBody>
            <a:bodyPr/>
            <a:lstStyle/>
            <a:p/>
          </p:txBody>
        </p:sp>
        <p:sp>
          <p:nvSpPr>
            <p:cNvPr id="66" name="rc66"/>
            <p:cNvSpPr/>
            <p:nvPr/>
          </p:nvSpPr>
          <p:spPr>
            <a:xfrm>
              <a:off x="4230955" y="3430858"/>
              <a:ext cx="204851" cy="1254528"/>
            </a:xfrm>
            <a:prstGeom prst="rect">
              <a:avLst/>
            </a:prstGeom>
            <a:solidFill>
              <a:srgbClr val="80BD41">
                <a:alpha val="100000"/>
              </a:srgbClr>
            </a:solidFill>
          </p:spPr>
          <p:txBody>
            <a:bodyPr/>
            <a:lstStyle/>
            <a:p/>
          </p:txBody>
        </p:sp>
        <p:sp>
          <p:nvSpPr>
            <p:cNvPr id="67" name="rc67"/>
            <p:cNvSpPr/>
            <p:nvPr/>
          </p:nvSpPr>
          <p:spPr>
            <a:xfrm>
              <a:off x="4230955" y="3321741"/>
              <a:ext cx="204851" cy="81820"/>
            </a:xfrm>
            <a:prstGeom prst="rect">
              <a:avLst/>
            </a:prstGeom>
            <a:solidFill>
              <a:srgbClr val="0058AB">
                <a:alpha val="100000"/>
              </a:srgbClr>
            </a:solidFill>
          </p:spPr>
          <p:txBody>
            <a:bodyPr/>
            <a:lstStyle/>
            <a:p/>
          </p:txBody>
        </p:sp>
        <p:sp>
          <p:nvSpPr>
            <p:cNvPr id="68" name="rc68"/>
            <p:cNvSpPr/>
            <p:nvPr/>
          </p:nvSpPr>
          <p:spPr>
            <a:xfrm>
              <a:off x="4230955" y="3403561"/>
              <a:ext cx="204851" cy="27297"/>
            </a:xfrm>
            <a:prstGeom prst="rect">
              <a:avLst/>
            </a:prstGeom>
            <a:solidFill>
              <a:srgbClr val="1CABE2">
                <a:alpha val="100000"/>
              </a:srgbClr>
            </a:solidFill>
          </p:spPr>
          <p:txBody>
            <a:bodyPr/>
            <a:lstStyle/>
            <a:p/>
          </p:txBody>
        </p:sp>
        <p:sp>
          <p:nvSpPr>
            <p:cNvPr id="69" name="rc69"/>
            <p:cNvSpPr/>
            <p:nvPr/>
          </p:nvSpPr>
          <p:spPr>
            <a:xfrm>
              <a:off x="4458568" y="3443346"/>
              <a:ext cx="204851" cy="1242041"/>
            </a:xfrm>
            <a:prstGeom prst="rect">
              <a:avLst/>
            </a:prstGeom>
            <a:solidFill>
              <a:srgbClr val="80BD41">
                <a:alpha val="100000"/>
              </a:srgbClr>
            </a:solidFill>
          </p:spPr>
          <p:txBody>
            <a:bodyPr/>
            <a:lstStyle/>
            <a:p/>
          </p:txBody>
        </p:sp>
        <p:sp>
          <p:nvSpPr>
            <p:cNvPr id="70" name="rc70"/>
            <p:cNvSpPr/>
            <p:nvPr/>
          </p:nvSpPr>
          <p:spPr>
            <a:xfrm>
              <a:off x="4458568" y="3335317"/>
              <a:ext cx="204851" cy="94525"/>
            </a:xfrm>
            <a:prstGeom prst="rect">
              <a:avLst/>
            </a:prstGeom>
            <a:solidFill>
              <a:srgbClr val="0058AB">
                <a:alpha val="100000"/>
              </a:srgbClr>
            </a:solidFill>
          </p:spPr>
          <p:txBody>
            <a:bodyPr/>
            <a:lstStyle/>
            <a:p/>
          </p:txBody>
        </p:sp>
        <p:sp>
          <p:nvSpPr>
            <p:cNvPr id="71" name="rc71"/>
            <p:cNvSpPr/>
            <p:nvPr/>
          </p:nvSpPr>
          <p:spPr>
            <a:xfrm>
              <a:off x="4458568" y="3429842"/>
              <a:ext cx="204851" cy="13503"/>
            </a:xfrm>
            <a:prstGeom prst="rect">
              <a:avLst/>
            </a:prstGeom>
            <a:solidFill>
              <a:srgbClr val="1CABE2">
                <a:alpha val="100000"/>
              </a:srgbClr>
            </a:solidFill>
          </p:spPr>
          <p:txBody>
            <a:bodyPr/>
            <a:lstStyle/>
            <a:p/>
          </p:txBody>
        </p:sp>
        <p:sp>
          <p:nvSpPr>
            <p:cNvPr id="72" name="rc72"/>
            <p:cNvSpPr/>
            <p:nvPr/>
          </p:nvSpPr>
          <p:spPr>
            <a:xfrm>
              <a:off x="4686180" y="3406755"/>
              <a:ext cx="204851" cy="1278631"/>
            </a:xfrm>
            <a:prstGeom prst="rect">
              <a:avLst/>
            </a:prstGeom>
            <a:solidFill>
              <a:srgbClr val="80BD41">
                <a:alpha val="100000"/>
              </a:srgbClr>
            </a:solidFill>
          </p:spPr>
          <p:txBody>
            <a:bodyPr/>
            <a:lstStyle/>
            <a:p/>
          </p:txBody>
        </p:sp>
        <p:sp>
          <p:nvSpPr>
            <p:cNvPr id="73" name="rc73"/>
            <p:cNvSpPr/>
            <p:nvPr/>
          </p:nvSpPr>
          <p:spPr>
            <a:xfrm>
              <a:off x="4686180" y="3353467"/>
              <a:ext cx="204851" cy="26644"/>
            </a:xfrm>
            <a:prstGeom prst="rect">
              <a:avLst/>
            </a:prstGeom>
            <a:solidFill>
              <a:srgbClr val="0058AB">
                <a:alpha val="100000"/>
              </a:srgbClr>
            </a:solidFill>
          </p:spPr>
          <p:txBody>
            <a:bodyPr/>
            <a:lstStyle/>
            <a:p/>
          </p:txBody>
        </p:sp>
        <p:sp>
          <p:nvSpPr>
            <p:cNvPr id="74" name="rc74"/>
            <p:cNvSpPr/>
            <p:nvPr/>
          </p:nvSpPr>
          <p:spPr>
            <a:xfrm>
              <a:off x="4686180" y="3380111"/>
              <a:ext cx="204851" cy="26644"/>
            </a:xfrm>
            <a:prstGeom prst="rect">
              <a:avLst/>
            </a:prstGeom>
            <a:solidFill>
              <a:srgbClr val="1CABE2">
                <a:alpha val="100000"/>
              </a:srgbClr>
            </a:solidFill>
          </p:spPr>
          <p:txBody>
            <a:bodyPr/>
            <a:lstStyle/>
            <a:p/>
          </p:txBody>
        </p:sp>
        <p:sp>
          <p:nvSpPr>
            <p:cNvPr id="75" name="rc75"/>
            <p:cNvSpPr/>
            <p:nvPr/>
          </p:nvSpPr>
          <p:spPr>
            <a:xfrm>
              <a:off x="4913793" y="3408425"/>
              <a:ext cx="204851" cy="1276961"/>
            </a:xfrm>
            <a:prstGeom prst="rect">
              <a:avLst/>
            </a:prstGeom>
            <a:solidFill>
              <a:srgbClr val="80BD41">
                <a:alpha val="100000"/>
              </a:srgbClr>
            </a:solidFill>
          </p:spPr>
          <p:txBody>
            <a:bodyPr/>
            <a:lstStyle/>
            <a:p/>
          </p:txBody>
        </p:sp>
        <p:sp>
          <p:nvSpPr>
            <p:cNvPr id="76" name="rc76"/>
            <p:cNvSpPr/>
            <p:nvPr/>
          </p:nvSpPr>
          <p:spPr>
            <a:xfrm>
              <a:off x="4913793" y="3368931"/>
              <a:ext cx="204851" cy="39494"/>
            </a:xfrm>
            <a:prstGeom prst="rect">
              <a:avLst/>
            </a:prstGeom>
            <a:solidFill>
              <a:srgbClr val="0058AB">
                <a:alpha val="100000"/>
              </a:srgbClr>
            </a:solidFill>
          </p:spPr>
          <p:txBody>
            <a:bodyPr/>
            <a:lstStyle/>
            <a:p/>
          </p:txBody>
        </p:sp>
        <p:sp>
          <p:nvSpPr>
            <p:cNvPr id="77" name="rc77"/>
            <p:cNvSpPr/>
            <p:nvPr/>
          </p:nvSpPr>
          <p:spPr>
            <a:xfrm>
              <a:off x="4913793" y="3408425"/>
              <a:ext cx="204851" cy="0"/>
            </a:xfrm>
            <a:prstGeom prst="rect">
              <a:avLst/>
            </a:prstGeom>
            <a:solidFill>
              <a:srgbClr val="1CABE2">
                <a:alpha val="100000"/>
              </a:srgbClr>
            </a:solidFill>
          </p:spPr>
          <p:txBody>
            <a:bodyPr/>
            <a:lstStyle/>
            <a:p/>
          </p:txBody>
        </p:sp>
        <p:sp>
          <p:nvSpPr>
            <p:cNvPr id="78" name="rc78"/>
            <p:cNvSpPr/>
            <p:nvPr/>
          </p:nvSpPr>
          <p:spPr>
            <a:xfrm>
              <a:off x="5141405" y="3522334"/>
              <a:ext cx="204851" cy="1163052"/>
            </a:xfrm>
            <a:prstGeom prst="rect">
              <a:avLst/>
            </a:prstGeom>
            <a:solidFill>
              <a:srgbClr val="80BD41">
                <a:alpha val="100000"/>
              </a:srgbClr>
            </a:solidFill>
          </p:spPr>
          <p:txBody>
            <a:bodyPr/>
            <a:lstStyle/>
            <a:p/>
          </p:txBody>
        </p:sp>
        <p:sp>
          <p:nvSpPr>
            <p:cNvPr id="79" name="rc79"/>
            <p:cNvSpPr/>
            <p:nvPr/>
          </p:nvSpPr>
          <p:spPr>
            <a:xfrm>
              <a:off x="5141405" y="3393106"/>
              <a:ext cx="204851" cy="51691"/>
            </a:xfrm>
            <a:prstGeom prst="rect">
              <a:avLst/>
            </a:prstGeom>
            <a:solidFill>
              <a:srgbClr val="0058AB">
                <a:alpha val="100000"/>
              </a:srgbClr>
            </a:solidFill>
          </p:spPr>
          <p:txBody>
            <a:bodyPr/>
            <a:lstStyle/>
            <a:p/>
          </p:txBody>
        </p:sp>
        <p:sp>
          <p:nvSpPr>
            <p:cNvPr id="80" name="rc80"/>
            <p:cNvSpPr/>
            <p:nvPr/>
          </p:nvSpPr>
          <p:spPr>
            <a:xfrm>
              <a:off x="5141405" y="3444798"/>
              <a:ext cx="204851" cy="77536"/>
            </a:xfrm>
            <a:prstGeom prst="rect">
              <a:avLst/>
            </a:prstGeom>
            <a:solidFill>
              <a:srgbClr val="1CABE2">
                <a:alpha val="100000"/>
              </a:srgbClr>
            </a:solidFill>
          </p:spPr>
          <p:txBody>
            <a:bodyPr/>
            <a:lstStyle/>
            <a:p/>
          </p:txBody>
        </p:sp>
        <p:sp>
          <p:nvSpPr>
            <p:cNvPr id="81" name="rc81"/>
            <p:cNvSpPr/>
            <p:nvPr/>
          </p:nvSpPr>
          <p:spPr>
            <a:xfrm>
              <a:off x="5369018" y="3428317"/>
              <a:ext cx="204851" cy="1257069"/>
            </a:xfrm>
            <a:prstGeom prst="rect">
              <a:avLst/>
            </a:prstGeom>
            <a:solidFill>
              <a:srgbClr val="80BD41">
                <a:alpha val="100000"/>
              </a:srgbClr>
            </a:solidFill>
          </p:spPr>
          <p:txBody>
            <a:bodyPr/>
            <a:lstStyle/>
            <a:p/>
          </p:txBody>
        </p:sp>
        <p:sp>
          <p:nvSpPr>
            <p:cNvPr id="82" name="rc82"/>
            <p:cNvSpPr/>
            <p:nvPr/>
          </p:nvSpPr>
          <p:spPr>
            <a:xfrm>
              <a:off x="5369018" y="3415612"/>
              <a:ext cx="204851" cy="12705"/>
            </a:xfrm>
            <a:prstGeom prst="rect">
              <a:avLst/>
            </a:prstGeom>
            <a:solidFill>
              <a:srgbClr val="0058AB">
                <a:alpha val="100000"/>
              </a:srgbClr>
            </a:solidFill>
          </p:spPr>
          <p:txBody>
            <a:bodyPr/>
            <a:lstStyle/>
            <a:p/>
          </p:txBody>
        </p:sp>
        <p:sp>
          <p:nvSpPr>
            <p:cNvPr id="83" name="rc83"/>
            <p:cNvSpPr/>
            <p:nvPr/>
          </p:nvSpPr>
          <p:spPr>
            <a:xfrm>
              <a:off x="5369018" y="3428317"/>
              <a:ext cx="204851" cy="0"/>
            </a:xfrm>
            <a:prstGeom prst="rect">
              <a:avLst/>
            </a:prstGeom>
            <a:solidFill>
              <a:srgbClr val="1CABE2">
                <a:alpha val="100000"/>
              </a:srgbClr>
            </a:solidFill>
          </p:spPr>
          <p:txBody>
            <a:bodyPr/>
            <a:lstStyle/>
            <a:p/>
          </p:txBody>
        </p:sp>
        <p:sp>
          <p:nvSpPr>
            <p:cNvPr id="84" name="rc84"/>
            <p:cNvSpPr/>
            <p:nvPr/>
          </p:nvSpPr>
          <p:spPr>
            <a:xfrm>
              <a:off x="5596630" y="3489664"/>
              <a:ext cx="204851" cy="1195722"/>
            </a:xfrm>
            <a:prstGeom prst="rect">
              <a:avLst/>
            </a:prstGeom>
            <a:solidFill>
              <a:srgbClr val="80BD41">
                <a:alpha val="100000"/>
              </a:srgbClr>
            </a:solidFill>
          </p:spPr>
          <p:txBody>
            <a:bodyPr/>
            <a:lstStyle/>
            <a:p/>
          </p:txBody>
        </p:sp>
        <p:sp>
          <p:nvSpPr>
            <p:cNvPr id="85" name="rc85"/>
            <p:cNvSpPr/>
            <p:nvPr/>
          </p:nvSpPr>
          <p:spPr>
            <a:xfrm>
              <a:off x="5596630" y="3399640"/>
              <a:ext cx="204851" cy="90024"/>
            </a:xfrm>
            <a:prstGeom prst="rect">
              <a:avLst/>
            </a:prstGeom>
            <a:solidFill>
              <a:srgbClr val="0058AB">
                <a:alpha val="100000"/>
              </a:srgbClr>
            </a:solidFill>
          </p:spPr>
          <p:txBody>
            <a:bodyPr/>
            <a:lstStyle/>
            <a:p/>
          </p:txBody>
        </p:sp>
        <p:sp>
          <p:nvSpPr>
            <p:cNvPr id="86" name="rc86"/>
            <p:cNvSpPr/>
            <p:nvPr/>
          </p:nvSpPr>
          <p:spPr>
            <a:xfrm>
              <a:off x="5596630" y="3489664"/>
              <a:ext cx="204851" cy="0"/>
            </a:xfrm>
            <a:prstGeom prst="rect">
              <a:avLst/>
            </a:prstGeom>
            <a:solidFill>
              <a:srgbClr val="1CABE2">
                <a:alpha val="100000"/>
              </a:srgbClr>
            </a:solidFill>
          </p:spPr>
          <p:txBody>
            <a:bodyPr/>
            <a:lstStyle/>
            <a:p/>
          </p:txBody>
        </p:sp>
        <p:sp>
          <p:nvSpPr>
            <p:cNvPr id="87" name="rc87"/>
            <p:cNvSpPr/>
            <p:nvPr/>
          </p:nvSpPr>
          <p:spPr>
            <a:xfrm>
              <a:off x="5824243" y="3461568"/>
              <a:ext cx="204851" cy="1223818"/>
            </a:xfrm>
            <a:prstGeom prst="rect">
              <a:avLst/>
            </a:prstGeom>
            <a:solidFill>
              <a:srgbClr val="80BD41">
                <a:alpha val="100000"/>
              </a:srgbClr>
            </a:solidFill>
          </p:spPr>
          <p:txBody>
            <a:bodyPr/>
            <a:lstStyle/>
            <a:p/>
          </p:txBody>
        </p:sp>
        <p:sp>
          <p:nvSpPr>
            <p:cNvPr id="88" name="rc88"/>
            <p:cNvSpPr/>
            <p:nvPr/>
          </p:nvSpPr>
          <p:spPr>
            <a:xfrm>
              <a:off x="5824243" y="3449226"/>
              <a:ext cx="204851" cy="12342"/>
            </a:xfrm>
            <a:prstGeom prst="rect">
              <a:avLst/>
            </a:prstGeom>
            <a:solidFill>
              <a:srgbClr val="0058AB">
                <a:alpha val="100000"/>
              </a:srgbClr>
            </a:solidFill>
          </p:spPr>
          <p:txBody>
            <a:bodyPr/>
            <a:lstStyle/>
            <a:p/>
          </p:txBody>
        </p:sp>
        <p:sp>
          <p:nvSpPr>
            <p:cNvPr id="89" name="rc89"/>
            <p:cNvSpPr/>
            <p:nvPr/>
          </p:nvSpPr>
          <p:spPr>
            <a:xfrm>
              <a:off x="5824243" y="3461568"/>
              <a:ext cx="204851" cy="0"/>
            </a:xfrm>
            <a:prstGeom prst="rect">
              <a:avLst/>
            </a:prstGeom>
            <a:solidFill>
              <a:srgbClr val="1CABE2">
                <a:alpha val="100000"/>
              </a:srgbClr>
            </a:solidFill>
          </p:spPr>
          <p:txBody>
            <a:bodyPr/>
            <a:lstStyle/>
            <a:p/>
          </p:txBody>
        </p:sp>
        <p:sp>
          <p:nvSpPr>
            <p:cNvPr id="90" name="rc90"/>
            <p:cNvSpPr/>
            <p:nvPr/>
          </p:nvSpPr>
          <p:spPr>
            <a:xfrm>
              <a:off x="6051856" y="3553407"/>
              <a:ext cx="204851" cy="1131979"/>
            </a:xfrm>
            <a:prstGeom prst="rect">
              <a:avLst/>
            </a:prstGeom>
            <a:solidFill>
              <a:srgbClr val="80BD41">
                <a:alpha val="100000"/>
              </a:srgbClr>
            </a:solidFill>
          </p:spPr>
          <p:txBody>
            <a:bodyPr/>
            <a:lstStyle/>
            <a:p/>
          </p:txBody>
        </p:sp>
        <p:sp>
          <p:nvSpPr>
            <p:cNvPr id="91" name="rc91"/>
            <p:cNvSpPr/>
            <p:nvPr/>
          </p:nvSpPr>
          <p:spPr>
            <a:xfrm>
              <a:off x="6051856" y="3481170"/>
              <a:ext cx="204851" cy="60185"/>
            </a:xfrm>
            <a:prstGeom prst="rect">
              <a:avLst/>
            </a:prstGeom>
            <a:solidFill>
              <a:srgbClr val="0058AB">
                <a:alpha val="100000"/>
              </a:srgbClr>
            </a:solidFill>
          </p:spPr>
          <p:txBody>
            <a:bodyPr/>
            <a:lstStyle/>
            <a:p/>
          </p:txBody>
        </p:sp>
        <p:sp>
          <p:nvSpPr>
            <p:cNvPr id="92" name="rc92"/>
            <p:cNvSpPr/>
            <p:nvPr/>
          </p:nvSpPr>
          <p:spPr>
            <a:xfrm>
              <a:off x="6051856" y="3541356"/>
              <a:ext cx="204851" cy="12051"/>
            </a:xfrm>
            <a:prstGeom prst="rect">
              <a:avLst/>
            </a:prstGeom>
            <a:solidFill>
              <a:srgbClr val="1CABE2">
                <a:alpha val="100000"/>
              </a:srgbClr>
            </a:solidFill>
          </p:spPr>
          <p:txBody>
            <a:bodyPr/>
            <a:lstStyle/>
            <a:p/>
          </p:txBody>
        </p:sp>
        <p:sp>
          <p:nvSpPr>
            <p:cNvPr id="93" name="rc93"/>
            <p:cNvSpPr/>
            <p:nvPr/>
          </p:nvSpPr>
          <p:spPr>
            <a:xfrm>
              <a:off x="6279468" y="3589272"/>
              <a:ext cx="204851" cy="1096115"/>
            </a:xfrm>
            <a:prstGeom prst="rect">
              <a:avLst/>
            </a:prstGeom>
            <a:solidFill>
              <a:srgbClr val="80BD41">
                <a:alpha val="100000"/>
              </a:srgbClr>
            </a:solidFill>
          </p:spPr>
          <p:txBody>
            <a:bodyPr/>
            <a:lstStyle/>
            <a:p/>
          </p:txBody>
        </p:sp>
        <p:sp>
          <p:nvSpPr>
            <p:cNvPr id="94" name="rc94"/>
            <p:cNvSpPr/>
            <p:nvPr/>
          </p:nvSpPr>
          <p:spPr>
            <a:xfrm>
              <a:off x="6279468" y="3506798"/>
              <a:ext cx="204851" cy="82473"/>
            </a:xfrm>
            <a:prstGeom prst="rect">
              <a:avLst/>
            </a:prstGeom>
            <a:solidFill>
              <a:srgbClr val="0058AB">
                <a:alpha val="100000"/>
              </a:srgbClr>
            </a:solidFill>
          </p:spPr>
          <p:txBody>
            <a:bodyPr/>
            <a:lstStyle/>
            <a:p/>
          </p:txBody>
        </p:sp>
        <p:sp>
          <p:nvSpPr>
            <p:cNvPr id="95" name="rc95"/>
            <p:cNvSpPr/>
            <p:nvPr/>
          </p:nvSpPr>
          <p:spPr>
            <a:xfrm>
              <a:off x="6279468" y="3589272"/>
              <a:ext cx="204851" cy="0"/>
            </a:xfrm>
            <a:prstGeom prst="rect">
              <a:avLst/>
            </a:prstGeom>
            <a:solidFill>
              <a:srgbClr val="1CABE2">
                <a:alpha val="100000"/>
              </a:srgbClr>
            </a:solidFill>
          </p:spPr>
          <p:txBody>
            <a:bodyPr/>
            <a:lstStyle/>
            <a:p/>
          </p:txBody>
        </p:sp>
        <p:sp>
          <p:nvSpPr>
            <p:cNvPr id="96" name="rc96"/>
            <p:cNvSpPr/>
            <p:nvPr/>
          </p:nvSpPr>
          <p:spPr>
            <a:xfrm>
              <a:off x="6507081" y="3577002"/>
              <a:ext cx="204851" cy="1108384"/>
            </a:xfrm>
            <a:prstGeom prst="rect">
              <a:avLst/>
            </a:prstGeom>
            <a:solidFill>
              <a:srgbClr val="80BD41">
                <a:alpha val="100000"/>
              </a:srgbClr>
            </a:solidFill>
          </p:spPr>
          <p:txBody>
            <a:bodyPr/>
            <a:lstStyle/>
            <a:p/>
          </p:txBody>
        </p:sp>
        <p:sp>
          <p:nvSpPr>
            <p:cNvPr id="97" name="rc97"/>
            <p:cNvSpPr/>
            <p:nvPr/>
          </p:nvSpPr>
          <p:spPr>
            <a:xfrm>
              <a:off x="6507081" y="3530829"/>
              <a:ext cx="204851" cy="11543"/>
            </a:xfrm>
            <a:prstGeom prst="rect">
              <a:avLst/>
            </a:prstGeom>
            <a:solidFill>
              <a:srgbClr val="0058AB">
                <a:alpha val="100000"/>
              </a:srgbClr>
            </a:solidFill>
          </p:spPr>
          <p:txBody>
            <a:bodyPr/>
            <a:lstStyle/>
            <a:p/>
          </p:txBody>
        </p:sp>
        <p:sp>
          <p:nvSpPr>
            <p:cNvPr id="98" name="rc98"/>
            <p:cNvSpPr/>
            <p:nvPr/>
          </p:nvSpPr>
          <p:spPr>
            <a:xfrm>
              <a:off x="6507081" y="3542372"/>
              <a:ext cx="204851" cy="34630"/>
            </a:xfrm>
            <a:prstGeom prst="rect">
              <a:avLst/>
            </a:prstGeom>
            <a:solidFill>
              <a:srgbClr val="1CABE2">
                <a:alpha val="100000"/>
              </a:srgbClr>
            </a:solidFill>
          </p:spPr>
          <p:txBody>
            <a:bodyPr/>
            <a:lstStyle/>
            <a:p/>
          </p:txBody>
        </p:sp>
        <p:sp>
          <p:nvSpPr>
            <p:cNvPr id="99" name="rc99"/>
            <p:cNvSpPr/>
            <p:nvPr/>
          </p:nvSpPr>
          <p:spPr>
            <a:xfrm>
              <a:off x="6734693" y="3647787"/>
              <a:ext cx="204851" cy="1037599"/>
            </a:xfrm>
            <a:prstGeom prst="rect">
              <a:avLst/>
            </a:prstGeom>
            <a:solidFill>
              <a:srgbClr val="80BD41">
                <a:alpha val="100000"/>
              </a:srgbClr>
            </a:solidFill>
          </p:spPr>
          <p:txBody>
            <a:bodyPr/>
            <a:lstStyle/>
            <a:p/>
          </p:txBody>
        </p:sp>
        <p:sp>
          <p:nvSpPr>
            <p:cNvPr id="100" name="rc100"/>
            <p:cNvSpPr/>
            <p:nvPr/>
          </p:nvSpPr>
          <p:spPr>
            <a:xfrm>
              <a:off x="6734693" y="3545203"/>
              <a:ext cx="204851" cy="91185"/>
            </a:xfrm>
            <a:prstGeom prst="rect">
              <a:avLst/>
            </a:prstGeom>
            <a:solidFill>
              <a:srgbClr val="0058AB">
                <a:alpha val="100000"/>
              </a:srgbClr>
            </a:solidFill>
          </p:spPr>
          <p:txBody>
            <a:bodyPr/>
            <a:lstStyle/>
            <a:p/>
          </p:txBody>
        </p:sp>
        <p:sp>
          <p:nvSpPr>
            <p:cNvPr id="101" name="rc101"/>
            <p:cNvSpPr/>
            <p:nvPr/>
          </p:nvSpPr>
          <p:spPr>
            <a:xfrm>
              <a:off x="6734693" y="3636389"/>
              <a:ext cx="204851" cy="11398"/>
            </a:xfrm>
            <a:prstGeom prst="rect">
              <a:avLst/>
            </a:prstGeom>
            <a:solidFill>
              <a:srgbClr val="1CABE2">
                <a:alpha val="100000"/>
              </a:srgbClr>
            </a:solidFill>
          </p:spPr>
          <p:txBody>
            <a:bodyPr/>
            <a:lstStyle/>
            <a:p/>
          </p:txBody>
        </p:sp>
        <p:sp>
          <p:nvSpPr>
            <p:cNvPr id="102" name="rc102"/>
            <p:cNvSpPr/>
            <p:nvPr/>
          </p:nvSpPr>
          <p:spPr>
            <a:xfrm>
              <a:off x="6962306" y="3604227"/>
              <a:ext cx="204851" cy="1081159"/>
            </a:xfrm>
            <a:prstGeom prst="rect">
              <a:avLst/>
            </a:prstGeom>
            <a:solidFill>
              <a:srgbClr val="80BD41">
                <a:alpha val="100000"/>
              </a:srgbClr>
            </a:solidFill>
          </p:spPr>
          <p:txBody>
            <a:bodyPr/>
            <a:lstStyle/>
            <a:p/>
          </p:txBody>
        </p:sp>
        <p:sp>
          <p:nvSpPr>
            <p:cNvPr id="103" name="rc103"/>
            <p:cNvSpPr/>
            <p:nvPr/>
          </p:nvSpPr>
          <p:spPr>
            <a:xfrm>
              <a:off x="6962306" y="3570759"/>
              <a:ext cx="204851" cy="11180"/>
            </a:xfrm>
            <a:prstGeom prst="rect">
              <a:avLst/>
            </a:prstGeom>
            <a:solidFill>
              <a:srgbClr val="0058AB">
                <a:alpha val="100000"/>
              </a:srgbClr>
            </a:solidFill>
          </p:spPr>
          <p:txBody>
            <a:bodyPr/>
            <a:lstStyle/>
            <a:p/>
          </p:txBody>
        </p:sp>
        <p:sp>
          <p:nvSpPr>
            <p:cNvPr id="104" name="rc104"/>
            <p:cNvSpPr/>
            <p:nvPr/>
          </p:nvSpPr>
          <p:spPr>
            <a:xfrm>
              <a:off x="6962306" y="3581939"/>
              <a:ext cx="204851" cy="22288"/>
            </a:xfrm>
            <a:prstGeom prst="rect">
              <a:avLst/>
            </a:prstGeom>
            <a:solidFill>
              <a:srgbClr val="1CABE2">
                <a:alpha val="100000"/>
              </a:srgbClr>
            </a:solidFill>
          </p:spPr>
          <p:txBody>
            <a:bodyPr/>
            <a:lstStyle/>
            <a:p/>
          </p:txBody>
        </p:sp>
        <p:sp>
          <p:nvSpPr>
            <p:cNvPr id="105" name="rc105"/>
            <p:cNvSpPr/>
            <p:nvPr/>
          </p:nvSpPr>
          <p:spPr>
            <a:xfrm>
              <a:off x="7189918" y="3590869"/>
              <a:ext cx="204851" cy="14771"/>
            </a:xfrm>
            <a:prstGeom prst="rect">
              <a:avLst/>
            </a:prstGeom>
            <a:solidFill>
              <a:srgbClr val="F26A21">
                <a:alpha val="100000"/>
              </a:srgbClr>
            </a:solidFill>
          </p:spPr>
          <p:txBody>
            <a:bodyPr/>
            <a:lstStyle/>
            <a:p/>
          </p:txBody>
        </p:sp>
        <p:sp>
          <p:nvSpPr>
            <p:cNvPr id="106" name="rc106"/>
            <p:cNvSpPr/>
            <p:nvPr/>
          </p:nvSpPr>
          <p:spPr>
            <a:xfrm>
              <a:off x="7189918" y="3605641"/>
              <a:ext cx="204851" cy="1079746"/>
            </a:xfrm>
            <a:prstGeom prst="rect">
              <a:avLst/>
            </a:prstGeom>
            <a:solidFill>
              <a:srgbClr val="FFC20E">
                <a:alpha val="100000"/>
              </a:srgbClr>
            </a:solidFill>
          </p:spPr>
          <p:txBody>
            <a:bodyPr/>
            <a:lstStyle/>
            <a:p/>
          </p:txBody>
        </p:sp>
        <p:sp>
          <p:nvSpPr>
            <p:cNvPr id="107" name="rc107"/>
            <p:cNvSpPr/>
            <p:nvPr/>
          </p:nvSpPr>
          <p:spPr>
            <a:xfrm>
              <a:off x="7417531" y="3609382"/>
              <a:ext cx="204851" cy="19516"/>
            </a:xfrm>
            <a:prstGeom prst="rect">
              <a:avLst/>
            </a:prstGeom>
            <a:solidFill>
              <a:srgbClr val="F26A21">
                <a:alpha val="100000"/>
              </a:srgbClr>
            </a:solidFill>
          </p:spPr>
          <p:txBody>
            <a:bodyPr/>
            <a:lstStyle/>
            <a:p/>
          </p:txBody>
        </p:sp>
        <p:sp>
          <p:nvSpPr>
            <p:cNvPr id="108" name="rc108"/>
            <p:cNvSpPr/>
            <p:nvPr/>
          </p:nvSpPr>
          <p:spPr>
            <a:xfrm>
              <a:off x="7417531" y="3628899"/>
              <a:ext cx="204851" cy="1056488"/>
            </a:xfrm>
            <a:prstGeom prst="rect">
              <a:avLst/>
            </a:prstGeom>
            <a:solidFill>
              <a:srgbClr val="FFC20E">
                <a:alpha val="100000"/>
              </a:srgbClr>
            </a:solidFill>
          </p:spPr>
          <p:txBody>
            <a:bodyPr/>
            <a:lstStyle/>
            <a:p/>
          </p:txBody>
        </p:sp>
        <p:sp>
          <p:nvSpPr>
            <p:cNvPr id="109" name="rc109"/>
            <p:cNvSpPr/>
            <p:nvPr/>
          </p:nvSpPr>
          <p:spPr>
            <a:xfrm>
              <a:off x="7645143" y="3625136"/>
              <a:ext cx="204851" cy="25785"/>
            </a:xfrm>
            <a:prstGeom prst="rect">
              <a:avLst/>
            </a:prstGeom>
            <a:solidFill>
              <a:srgbClr val="F26A21">
                <a:alpha val="100000"/>
              </a:srgbClr>
            </a:solidFill>
          </p:spPr>
          <p:txBody>
            <a:bodyPr/>
            <a:lstStyle/>
            <a:p/>
          </p:txBody>
        </p:sp>
        <p:sp>
          <p:nvSpPr>
            <p:cNvPr id="110" name="rc110"/>
            <p:cNvSpPr/>
            <p:nvPr/>
          </p:nvSpPr>
          <p:spPr>
            <a:xfrm>
              <a:off x="7645143" y="3650922"/>
              <a:ext cx="204851" cy="1034464"/>
            </a:xfrm>
            <a:prstGeom prst="rect">
              <a:avLst/>
            </a:prstGeom>
            <a:solidFill>
              <a:srgbClr val="FFC20E">
                <a:alpha val="100000"/>
              </a:srgbClr>
            </a:solidFill>
          </p:spPr>
          <p:txBody>
            <a:bodyPr/>
            <a:lstStyle/>
            <a:p/>
          </p:txBody>
        </p:sp>
        <p:sp>
          <p:nvSpPr>
            <p:cNvPr id="111" name="rc111"/>
            <p:cNvSpPr/>
            <p:nvPr/>
          </p:nvSpPr>
          <p:spPr>
            <a:xfrm>
              <a:off x="7872756" y="3638712"/>
              <a:ext cx="204851" cy="34068"/>
            </a:xfrm>
            <a:prstGeom prst="rect">
              <a:avLst/>
            </a:prstGeom>
            <a:solidFill>
              <a:srgbClr val="F26A21">
                <a:alpha val="100000"/>
              </a:srgbClr>
            </a:solidFill>
          </p:spPr>
          <p:txBody>
            <a:bodyPr/>
            <a:lstStyle/>
            <a:p/>
          </p:txBody>
        </p:sp>
        <p:sp>
          <p:nvSpPr>
            <p:cNvPr id="112" name="rc112"/>
            <p:cNvSpPr/>
            <p:nvPr/>
          </p:nvSpPr>
          <p:spPr>
            <a:xfrm>
              <a:off x="7872756" y="3672781"/>
              <a:ext cx="204851" cy="1012605"/>
            </a:xfrm>
            <a:prstGeom prst="rect">
              <a:avLst/>
            </a:prstGeom>
            <a:solidFill>
              <a:srgbClr val="FFC20E">
                <a:alpha val="100000"/>
              </a:srgbClr>
            </a:solidFill>
          </p:spPr>
          <p:txBody>
            <a:bodyPr/>
            <a:lstStyle/>
            <a:p/>
          </p:txBody>
        </p:sp>
        <p:sp>
          <p:nvSpPr>
            <p:cNvPr id="113" name="rc113"/>
            <p:cNvSpPr/>
            <p:nvPr/>
          </p:nvSpPr>
          <p:spPr>
            <a:xfrm>
              <a:off x="8100369" y="3651563"/>
              <a:ext cx="204851" cy="45012"/>
            </a:xfrm>
            <a:prstGeom prst="rect">
              <a:avLst/>
            </a:prstGeom>
            <a:solidFill>
              <a:srgbClr val="F26A21">
                <a:alpha val="100000"/>
              </a:srgbClr>
            </a:solidFill>
          </p:spPr>
          <p:txBody>
            <a:bodyPr/>
            <a:lstStyle/>
            <a:p/>
          </p:txBody>
        </p:sp>
        <p:sp>
          <p:nvSpPr>
            <p:cNvPr id="114" name="rc114"/>
            <p:cNvSpPr/>
            <p:nvPr/>
          </p:nvSpPr>
          <p:spPr>
            <a:xfrm>
              <a:off x="8100369" y="3696575"/>
              <a:ext cx="204851" cy="988812"/>
            </a:xfrm>
            <a:prstGeom prst="rect">
              <a:avLst/>
            </a:prstGeom>
            <a:solidFill>
              <a:srgbClr val="FFC20E">
                <a:alpha val="100000"/>
              </a:srgbClr>
            </a:solidFill>
          </p:spPr>
          <p:txBody>
            <a:bodyPr/>
            <a:lstStyle/>
            <a:p/>
          </p:txBody>
        </p:sp>
        <p:sp>
          <p:nvSpPr>
            <p:cNvPr id="115" name="pl115"/>
            <p:cNvSpPr/>
            <p:nvPr/>
          </p:nvSpPr>
          <p:spPr>
            <a:xfrm>
              <a:off x="1374417" y="2071041"/>
              <a:ext cx="5690314" cy="237667"/>
            </a:xfrm>
            <a:custGeom>
              <a:avLst/>
              <a:pathLst>
                <a:path w="5690314" h="237667">
                  <a:moveTo>
                    <a:pt x="0" y="237667"/>
                  </a:moveTo>
                  <a:lnTo>
                    <a:pt x="227612" y="211260"/>
                  </a:lnTo>
                  <a:lnTo>
                    <a:pt x="455225" y="26407"/>
                  </a:lnTo>
                  <a:lnTo>
                    <a:pt x="682837" y="158445"/>
                  </a:lnTo>
                  <a:lnTo>
                    <a:pt x="910450" y="26407"/>
                  </a:lnTo>
                  <a:lnTo>
                    <a:pt x="1138062" y="26407"/>
                  </a:lnTo>
                  <a:lnTo>
                    <a:pt x="1365675" y="158445"/>
                  </a:lnTo>
                  <a:lnTo>
                    <a:pt x="1593287" y="237667"/>
                  </a:lnTo>
                  <a:lnTo>
                    <a:pt x="1820900" y="211260"/>
                  </a:lnTo>
                  <a:lnTo>
                    <a:pt x="2048513" y="105630"/>
                  </a:lnTo>
                  <a:lnTo>
                    <a:pt x="2276125" y="79222"/>
                  </a:lnTo>
                  <a:lnTo>
                    <a:pt x="2503738" y="79222"/>
                  </a:lnTo>
                  <a:lnTo>
                    <a:pt x="2731350" y="52815"/>
                  </a:lnTo>
                  <a:lnTo>
                    <a:pt x="2958963" y="132037"/>
                  </a:lnTo>
                  <a:lnTo>
                    <a:pt x="3186575" y="158445"/>
                  </a:lnTo>
                  <a:lnTo>
                    <a:pt x="3414188" y="26407"/>
                  </a:lnTo>
                  <a:lnTo>
                    <a:pt x="3641800" y="52815"/>
                  </a:lnTo>
                  <a:lnTo>
                    <a:pt x="3869413" y="79222"/>
                  </a:lnTo>
                  <a:lnTo>
                    <a:pt x="4097026" y="0"/>
                  </a:lnTo>
                  <a:lnTo>
                    <a:pt x="4324638" y="158445"/>
                  </a:lnTo>
                  <a:lnTo>
                    <a:pt x="4552251" y="0"/>
                  </a:lnTo>
                  <a:lnTo>
                    <a:pt x="4779863" y="105630"/>
                  </a:lnTo>
                  <a:lnTo>
                    <a:pt x="5007476" y="158445"/>
                  </a:lnTo>
                  <a:lnTo>
                    <a:pt x="5235088" y="0"/>
                  </a:lnTo>
                  <a:lnTo>
                    <a:pt x="5462701" y="184852"/>
                  </a:lnTo>
                  <a:lnTo>
                    <a:pt x="5690314" y="0"/>
                  </a:lnTo>
                </a:path>
              </a:pathLst>
            </a:custGeom>
            <a:ln w="27101" cap="flat">
              <a:solidFill>
                <a:srgbClr val="0058AB">
                  <a:alpha val="100000"/>
                </a:srgbClr>
              </a:solidFill>
              <a:prstDash val="solid"/>
              <a:round/>
            </a:ln>
          </p:spPr>
          <p:txBody>
            <a:bodyPr/>
            <a:lstStyle/>
            <a:p/>
          </p:txBody>
        </p:sp>
        <p:sp>
          <p:nvSpPr>
            <p:cNvPr id="116" name="pl116"/>
            <p:cNvSpPr/>
            <p:nvPr/>
          </p:nvSpPr>
          <p:spPr>
            <a:xfrm>
              <a:off x="1374417" y="2071041"/>
              <a:ext cx="5690314" cy="290482"/>
            </a:xfrm>
            <a:custGeom>
              <a:avLst/>
              <a:pathLst>
                <a:path w="5690314" h="290482">
                  <a:moveTo>
                    <a:pt x="0" y="237667"/>
                  </a:moveTo>
                  <a:lnTo>
                    <a:pt x="227612" y="211260"/>
                  </a:lnTo>
                  <a:lnTo>
                    <a:pt x="455225" y="79222"/>
                  </a:lnTo>
                  <a:lnTo>
                    <a:pt x="682837" y="211260"/>
                  </a:lnTo>
                  <a:lnTo>
                    <a:pt x="910450" y="132037"/>
                  </a:lnTo>
                  <a:lnTo>
                    <a:pt x="1138062" y="105630"/>
                  </a:lnTo>
                  <a:lnTo>
                    <a:pt x="1365675" y="184852"/>
                  </a:lnTo>
                  <a:lnTo>
                    <a:pt x="1593287" y="290482"/>
                  </a:lnTo>
                  <a:lnTo>
                    <a:pt x="1820900" y="237667"/>
                  </a:lnTo>
                  <a:lnTo>
                    <a:pt x="2048513" y="237667"/>
                  </a:lnTo>
                  <a:lnTo>
                    <a:pt x="2276125" y="237667"/>
                  </a:lnTo>
                  <a:lnTo>
                    <a:pt x="2503738" y="237667"/>
                  </a:lnTo>
                  <a:lnTo>
                    <a:pt x="2731350" y="184852"/>
                  </a:lnTo>
                  <a:lnTo>
                    <a:pt x="2958963" y="184852"/>
                  </a:lnTo>
                  <a:lnTo>
                    <a:pt x="3186575" y="184852"/>
                  </a:lnTo>
                  <a:lnTo>
                    <a:pt x="3414188" y="79222"/>
                  </a:lnTo>
                  <a:lnTo>
                    <a:pt x="3641800" y="52815"/>
                  </a:lnTo>
                  <a:lnTo>
                    <a:pt x="3869413" y="237667"/>
                  </a:lnTo>
                  <a:lnTo>
                    <a:pt x="4097026" y="0"/>
                  </a:lnTo>
                  <a:lnTo>
                    <a:pt x="4324638" y="158445"/>
                  </a:lnTo>
                  <a:lnTo>
                    <a:pt x="4552251" y="0"/>
                  </a:lnTo>
                  <a:lnTo>
                    <a:pt x="4779863" y="132037"/>
                  </a:lnTo>
                  <a:lnTo>
                    <a:pt x="5007476" y="158445"/>
                  </a:lnTo>
                  <a:lnTo>
                    <a:pt x="5235088" y="79222"/>
                  </a:lnTo>
                  <a:lnTo>
                    <a:pt x="5462701" y="211260"/>
                  </a:lnTo>
                  <a:lnTo>
                    <a:pt x="5690314" y="52815"/>
                  </a:lnTo>
                </a:path>
              </a:pathLst>
            </a:custGeom>
            <a:ln w="27101" cap="flat">
              <a:solidFill>
                <a:srgbClr val="80BD41">
                  <a:alpha val="100000"/>
                </a:srgbClr>
              </a:solidFill>
              <a:prstDash val="solid"/>
              <a:round/>
            </a:ln>
          </p:spPr>
          <p:txBody>
            <a:bodyPr/>
            <a:lstStyle/>
            <a:p/>
          </p:txBody>
        </p:sp>
        <p:sp>
          <p:nvSpPr>
            <p:cNvPr id="117" name="tx117"/>
            <p:cNvSpPr/>
            <p:nvPr/>
          </p:nvSpPr>
          <p:spPr>
            <a:xfrm>
              <a:off x="1306089"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8" name="tx118"/>
            <p:cNvSpPr/>
            <p:nvPr/>
          </p:nvSpPr>
          <p:spPr>
            <a:xfrm>
              <a:off x="2444152"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3582215"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4720277"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5630728"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585834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08595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6313565"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654117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768791"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7" name="tx127"/>
            <p:cNvSpPr/>
            <p:nvPr/>
          </p:nvSpPr>
          <p:spPr>
            <a:xfrm>
              <a:off x="699640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8" name="tx128"/>
            <p:cNvSpPr/>
            <p:nvPr/>
          </p:nvSpPr>
          <p:spPr>
            <a:xfrm>
              <a:off x="1306089"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9" name="tx129"/>
            <p:cNvSpPr/>
            <p:nvPr/>
          </p:nvSpPr>
          <p:spPr>
            <a:xfrm>
              <a:off x="2444152"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0" name="tx130"/>
            <p:cNvSpPr/>
            <p:nvPr/>
          </p:nvSpPr>
          <p:spPr>
            <a:xfrm>
              <a:off x="3582215"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1" name="tx131"/>
            <p:cNvSpPr/>
            <p:nvPr/>
          </p:nvSpPr>
          <p:spPr>
            <a:xfrm>
              <a:off x="4720277"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5630728"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3" name="tx133"/>
            <p:cNvSpPr/>
            <p:nvPr/>
          </p:nvSpPr>
          <p:spPr>
            <a:xfrm>
              <a:off x="585834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085953"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5" name="tx135"/>
            <p:cNvSpPr/>
            <p:nvPr/>
          </p:nvSpPr>
          <p:spPr>
            <a:xfrm>
              <a:off x="6313565"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6" name="tx136"/>
            <p:cNvSpPr/>
            <p:nvPr/>
          </p:nvSpPr>
          <p:spPr>
            <a:xfrm>
              <a:off x="6541178"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7" name="tx137"/>
            <p:cNvSpPr/>
            <p:nvPr/>
          </p:nvSpPr>
          <p:spPr>
            <a:xfrm>
              <a:off x="6768791"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8" name="tx138"/>
            <p:cNvSpPr/>
            <p:nvPr/>
          </p:nvSpPr>
          <p:spPr>
            <a:xfrm>
              <a:off x="699640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9" name="tx139"/>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08103" y="390195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1" name="tx141"/>
            <p:cNvSpPr/>
            <p:nvPr/>
          </p:nvSpPr>
          <p:spPr>
            <a:xfrm>
              <a:off x="508103" y="317595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2" name="tx142"/>
            <p:cNvSpPr/>
            <p:nvPr/>
          </p:nvSpPr>
          <p:spPr>
            <a:xfrm>
              <a:off x="508103" y="244995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3" name="tx143"/>
            <p:cNvSpPr/>
            <p:nvPr/>
          </p:nvSpPr>
          <p:spPr>
            <a:xfrm>
              <a:off x="508103" y="172395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684039" y="5522891"/>
              <a:ext cx="201455" cy="201456"/>
            </a:xfrm>
            <a:prstGeom prst="rect">
              <a:avLst/>
            </a:prstGeom>
            <a:solidFill>
              <a:srgbClr val="80BD41">
                <a:alpha val="100000"/>
              </a:srgbClr>
            </a:solidFill>
          </p:spPr>
          <p:txBody>
            <a:bodyPr/>
            <a:lstStyle/>
            <a:p/>
          </p:txBody>
        </p:sp>
        <p:sp>
          <p:nvSpPr>
            <p:cNvPr id="166" name="rc166"/>
            <p:cNvSpPr/>
            <p:nvPr/>
          </p:nvSpPr>
          <p:spPr>
            <a:xfrm>
              <a:off x="2585989" y="5522891"/>
              <a:ext cx="201456" cy="201456"/>
            </a:xfrm>
            <a:prstGeom prst="rect">
              <a:avLst/>
            </a:prstGeom>
            <a:solidFill>
              <a:srgbClr val="1CABE2">
                <a:alpha val="100000"/>
              </a:srgbClr>
            </a:solidFill>
          </p:spPr>
          <p:txBody>
            <a:bodyPr/>
            <a:lstStyle/>
            <a:p/>
          </p:txBody>
        </p:sp>
        <p:sp>
          <p:nvSpPr>
            <p:cNvPr id="167" name="rc167"/>
            <p:cNvSpPr/>
            <p:nvPr/>
          </p:nvSpPr>
          <p:spPr>
            <a:xfrm>
              <a:off x="3658812" y="5522891"/>
              <a:ext cx="201456" cy="201456"/>
            </a:xfrm>
            <a:prstGeom prst="rect">
              <a:avLst/>
            </a:prstGeom>
            <a:solidFill>
              <a:srgbClr val="0058AB">
                <a:alpha val="100000"/>
              </a:srgbClr>
            </a:solidFill>
          </p:spPr>
          <p:txBody>
            <a:bodyPr/>
            <a:lstStyle/>
            <a:p/>
          </p:txBody>
        </p:sp>
        <p:sp>
          <p:nvSpPr>
            <p:cNvPr id="168" name="rc168"/>
            <p:cNvSpPr/>
            <p:nvPr/>
          </p:nvSpPr>
          <p:spPr>
            <a:xfrm>
              <a:off x="4654145" y="5522891"/>
              <a:ext cx="201456" cy="201456"/>
            </a:xfrm>
            <a:prstGeom prst="rect">
              <a:avLst/>
            </a:prstGeom>
            <a:solidFill>
              <a:srgbClr val="FFC20E">
                <a:alpha val="100000"/>
              </a:srgbClr>
            </a:solidFill>
          </p:spPr>
          <p:txBody>
            <a:bodyPr/>
            <a:lstStyle/>
            <a:p/>
          </p:txBody>
        </p:sp>
        <p:sp>
          <p:nvSpPr>
            <p:cNvPr id="169" name="rc169"/>
            <p:cNvSpPr/>
            <p:nvPr/>
          </p:nvSpPr>
          <p:spPr>
            <a:xfrm>
              <a:off x="6558279" y="5522891"/>
              <a:ext cx="201455" cy="201456"/>
            </a:xfrm>
            <a:prstGeom prst="rect">
              <a:avLst/>
            </a:prstGeom>
            <a:solidFill>
              <a:srgbClr val="F26A21">
                <a:alpha val="100000"/>
              </a:srgbClr>
            </a:solidFill>
          </p:spPr>
          <p:txBody>
            <a:bodyPr/>
            <a:lstStyle/>
            <a:p/>
          </p:txBody>
        </p:sp>
        <p:sp>
          <p:nvSpPr>
            <p:cNvPr id="170" name="tx170"/>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920330" y="1513317"/>
              <a:ext cx="521918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Trinidad and Tobago</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Trinidad and Tobago is projected to have a  decline in the number of surviving infants by 2030. To achieve the IA2030 ZD target, current efforts would be sufficient, however, countries must strengthen beyond the targets.</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Trinidad and Tobago is on track to halve zero-dose children by 2030, but sustaining progress will require continued strengthening of immunization systems.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62294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76760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91226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05692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19527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33993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48459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62925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30292" y="1766111"/>
              <a:ext cx="217589" cy="3284499"/>
            </a:xfrm>
            <a:prstGeom prst="rect">
              <a:avLst/>
            </a:prstGeom>
            <a:solidFill>
              <a:srgbClr val="0058AB">
                <a:alpha val="100000"/>
              </a:srgbClr>
            </a:solidFill>
          </p:spPr>
          <p:txBody>
            <a:bodyPr/>
            <a:lstStyle/>
            <a:p/>
          </p:txBody>
        </p:sp>
        <p:sp>
          <p:nvSpPr>
            <p:cNvPr id="42" name="rc42"/>
            <p:cNvSpPr/>
            <p:nvPr/>
          </p:nvSpPr>
          <p:spPr>
            <a:xfrm>
              <a:off x="1472058" y="2108247"/>
              <a:ext cx="217589" cy="2942364"/>
            </a:xfrm>
            <a:prstGeom prst="rect">
              <a:avLst/>
            </a:prstGeom>
            <a:solidFill>
              <a:srgbClr val="0058AB">
                <a:alpha val="100000"/>
              </a:srgbClr>
            </a:solidFill>
          </p:spPr>
          <p:txBody>
            <a:bodyPr/>
            <a:lstStyle/>
            <a:p/>
          </p:txBody>
        </p:sp>
        <p:sp>
          <p:nvSpPr>
            <p:cNvPr id="43" name="rc43"/>
            <p:cNvSpPr/>
            <p:nvPr/>
          </p:nvSpPr>
          <p:spPr>
            <a:xfrm>
              <a:off x="1713825" y="4402265"/>
              <a:ext cx="217589" cy="648346"/>
            </a:xfrm>
            <a:prstGeom prst="rect">
              <a:avLst/>
            </a:prstGeom>
            <a:solidFill>
              <a:srgbClr val="0058AB">
                <a:alpha val="100000"/>
              </a:srgbClr>
            </a:solidFill>
          </p:spPr>
          <p:txBody>
            <a:bodyPr/>
            <a:lstStyle/>
            <a:p/>
          </p:txBody>
        </p:sp>
        <p:sp>
          <p:nvSpPr>
            <p:cNvPr id="44" name="rc44"/>
            <p:cNvSpPr/>
            <p:nvPr/>
          </p:nvSpPr>
          <p:spPr>
            <a:xfrm>
              <a:off x="1955592" y="2789096"/>
              <a:ext cx="217589" cy="2261514"/>
            </a:xfrm>
            <a:prstGeom prst="rect">
              <a:avLst/>
            </a:prstGeom>
            <a:solidFill>
              <a:srgbClr val="0058AB">
                <a:alpha val="100000"/>
              </a:srgbClr>
            </a:solidFill>
          </p:spPr>
          <p:txBody>
            <a:bodyPr/>
            <a:lstStyle/>
            <a:p/>
          </p:txBody>
        </p:sp>
        <p:sp>
          <p:nvSpPr>
            <p:cNvPr id="45" name="rc45"/>
            <p:cNvSpPr/>
            <p:nvPr/>
          </p:nvSpPr>
          <p:spPr>
            <a:xfrm>
              <a:off x="2197358" y="4405686"/>
              <a:ext cx="217589" cy="644925"/>
            </a:xfrm>
            <a:prstGeom prst="rect">
              <a:avLst/>
            </a:prstGeom>
            <a:solidFill>
              <a:srgbClr val="0058AB">
                <a:alpha val="100000"/>
              </a:srgbClr>
            </a:solidFill>
          </p:spPr>
          <p:txBody>
            <a:bodyPr/>
            <a:lstStyle/>
            <a:p/>
          </p:txBody>
        </p:sp>
        <p:sp>
          <p:nvSpPr>
            <p:cNvPr id="46" name="rc46"/>
            <p:cNvSpPr/>
            <p:nvPr/>
          </p:nvSpPr>
          <p:spPr>
            <a:xfrm>
              <a:off x="2439125" y="4400554"/>
              <a:ext cx="217589" cy="650057"/>
            </a:xfrm>
            <a:prstGeom prst="rect">
              <a:avLst/>
            </a:prstGeom>
            <a:solidFill>
              <a:srgbClr val="0058AB">
                <a:alpha val="100000"/>
              </a:srgbClr>
            </a:solidFill>
          </p:spPr>
          <p:txBody>
            <a:bodyPr/>
            <a:lstStyle/>
            <a:p/>
          </p:txBody>
        </p:sp>
        <p:sp>
          <p:nvSpPr>
            <p:cNvPr id="47" name="rc47"/>
            <p:cNvSpPr/>
            <p:nvPr/>
          </p:nvSpPr>
          <p:spPr>
            <a:xfrm>
              <a:off x="2680891" y="2754883"/>
              <a:ext cx="217589" cy="2295728"/>
            </a:xfrm>
            <a:prstGeom prst="rect">
              <a:avLst/>
            </a:prstGeom>
            <a:solidFill>
              <a:srgbClr val="0058AB">
                <a:alpha val="100000"/>
              </a:srgbClr>
            </a:solidFill>
          </p:spPr>
          <p:txBody>
            <a:bodyPr/>
            <a:lstStyle/>
            <a:p/>
          </p:txBody>
        </p:sp>
        <p:sp>
          <p:nvSpPr>
            <p:cNvPr id="48" name="rc48"/>
            <p:cNvSpPr/>
            <p:nvPr/>
          </p:nvSpPr>
          <p:spPr>
            <a:xfrm>
              <a:off x="2922658" y="1757558"/>
              <a:ext cx="217589" cy="3293053"/>
            </a:xfrm>
            <a:prstGeom prst="rect">
              <a:avLst/>
            </a:prstGeom>
            <a:solidFill>
              <a:srgbClr val="0058AB">
                <a:alpha val="100000"/>
              </a:srgbClr>
            </a:solidFill>
          </p:spPr>
          <p:txBody>
            <a:bodyPr/>
            <a:lstStyle/>
            <a:p/>
          </p:txBody>
        </p:sp>
        <p:sp>
          <p:nvSpPr>
            <p:cNvPr id="49" name="rc49"/>
            <p:cNvSpPr/>
            <p:nvPr/>
          </p:nvSpPr>
          <p:spPr>
            <a:xfrm>
              <a:off x="3164425" y="2087719"/>
              <a:ext cx="217589" cy="2962892"/>
            </a:xfrm>
            <a:prstGeom prst="rect">
              <a:avLst/>
            </a:prstGeom>
            <a:solidFill>
              <a:srgbClr val="0058AB">
                <a:alpha val="100000"/>
              </a:srgbClr>
            </a:solidFill>
          </p:spPr>
          <p:txBody>
            <a:bodyPr/>
            <a:lstStyle/>
            <a:p/>
          </p:txBody>
        </p:sp>
        <p:sp>
          <p:nvSpPr>
            <p:cNvPr id="50" name="rc50"/>
            <p:cNvSpPr/>
            <p:nvPr/>
          </p:nvSpPr>
          <p:spPr>
            <a:xfrm>
              <a:off x="3406191" y="3403229"/>
              <a:ext cx="217589" cy="1647381"/>
            </a:xfrm>
            <a:prstGeom prst="rect">
              <a:avLst/>
            </a:prstGeom>
            <a:solidFill>
              <a:srgbClr val="0058AB">
                <a:alpha val="100000"/>
              </a:srgbClr>
            </a:solidFill>
          </p:spPr>
          <p:txBody>
            <a:bodyPr/>
            <a:lstStyle/>
            <a:p/>
          </p:txBody>
        </p:sp>
        <p:sp>
          <p:nvSpPr>
            <p:cNvPr id="51" name="rc51"/>
            <p:cNvSpPr/>
            <p:nvPr/>
          </p:nvSpPr>
          <p:spPr>
            <a:xfrm>
              <a:off x="3647958" y="3736811"/>
              <a:ext cx="217589" cy="1313799"/>
            </a:xfrm>
            <a:prstGeom prst="rect">
              <a:avLst/>
            </a:prstGeom>
            <a:solidFill>
              <a:srgbClr val="0058AB">
                <a:alpha val="100000"/>
              </a:srgbClr>
            </a:solidFill>
          </p:spPr>
          <p:txBody>
            <a:bodyPr/>
            <a:lstStyle/>
            <a:p/>
          </p:txBody>
        </p:sp>
        <p:sp>
          <p:nvSpPr>
            <p:cNvPr id="52" name="rc52"/>
            <p:cNvSpPr/>
            <p:nvPr/>
          </p:nvSpPr>
          <p:spPr>
            <a:xfrm>
              <a:off x="3889725" y="3743654"/>
              <a:ext cx="217589" cy="1306957"/>
            </a:xfrm>
            <a:prstGeom prst="rect">
              <a:avLst/>
            </a:prstGeom>
            <a:solidFill>
              <a:srgbClr val="0058AB">
                <a:alpha val="100000"/>
              </a:srgbClr>
            </a:solidFill>
          </p:spPr>
          <p:txBody>
            <a:bodyPr/>
            <a:lstStyle/>
            <a:p/>
          </p:txBody>
        </p:sp>
        <p:sp>
          <p:nvSpPr>
            <p:cNvPr id="53" name="rc53"/>
            <p:cNvSpPr/>
            <p:nvPr/>
          </p:nvSpPr>
          <p:spPr>
            <a:xfrm>
              <a:off x="4131491" y="4075525"/>
              <a:ext cx="217589" cy="975085"/>
            </a:xfrm>
            <a:prstGeom prst="rect">
              <a:avLst/>
            </a:prstGeom>
            <a:solidFill>
              <a:srgbClr val="0058AB">
                <a:alpha val="100000"/>
              </a:srgbClr>
            </a:solidFill>
          </p:spPr>
          <p:txBody>
            <a:bodyPr/>
            <a:lstStyle/>
            <a:p/>
          </p:txBody>
        </p:sp>
        <p:sp>
          <p:nvSpPr>
            <p:cNvPr id="54" name="rc54"/>
            <p:cNvSpPr/>
            <p:nvPr/>
          </p:nvSpPr>
          <p:spPr>
            <a:xfrm>
              <a:off x="4373258" y="3122678"/>
              <a:ext cx="217589" cy="1927932"/>
            </a:xfrm>
            <a:prstGeom prst="rect">
              <a:avLst/>
            </a:prstGeom>
            <a:solidFill>
              <a:srgbClr val="0058AB">
                <a:alpha val="100000"/>
              </a:srgbClr>
            </a:solidFill>
          </p:spPr>
          <p:txBody>
            <a:bodyPr/>
            <a:lstStyle/>
            <a:p/>
          </p:txBody>
        </p:sp>
        <p:sp>
          <p:nvSpPr>
            <p:cNvPr id="55" name="rc55"/>
            <p:cNvSpPr/>
            <p:nvPr/>
          </p:nvSpPr>
          <p:spPr>
            <a:xfrm>
              <a:off x="4615025" y="2823310"/>
              <a:ext cx="217589" cy="2227301"/>
            </a:xfrm>
            <a:prstGeom prst="rect">
              <a:avLst/>
            </a:prstGeom>
            <a:solidFill>
              <a:srgbClr val="0058AB">
                <a:alpha val="100000"/>
              </a:srgbClr>
            </a:solidFill>
          </p:spPr>
          <p:txBody>
            <a:bodyPr/>
            <a:lstStyle/>
            <a:p/>
          </p:txBody>
        </p:sp>
        <p:sp>
          <p:nvSpPr>
            <p:cNvPr id="56" name="rc56"/>
            <p:cNvSpPr/>
            <p:nvPr/>
          </p:nvSpPr>
          <p:spPr>
            <a:xfrm>
              <a:off x="4856791" y="4422793"/>
              <a:ext cx="217589" cy="627818"/>
            </a:xfrm>
            <a:prstGeom prst="rect">
              <a:avLst/>
            </a:prstGeom>
            <a:solidFill>
              <a:srgbClr val="0058AB">
                <a:alpha val="100000"/>
              </a:srgbClr>
            </a:solidFill>
          </p:spPr>
          <p:txBody>
            <a:bodyPr/>
            <a:lstStyle/>
            <a:p/>
          </p:txBody>
        </p:sp>
        <p:sp>
          <p:nvSpPr>
            <p:cNvPr id="57" name="rc57"/>
            <p:cNvSpPr/>
            <p:nvPr/>
          </p:nvSpPr>
          <p:spPr>
            <a:xfrm>
              <a:off x="5098558" y="4120003"/>
              <a:ext cx="217589" cy="930608"/>
            </a:xfrm>
            <a:prstGeom prst="rect">
              <a:avLst/>
            </a:prstGeom>
            <a:solidFill>
              <a:srgbClr val="0058AB">
                <a:alpha val="100000"/>
              </a:srgbClr>
            </a:solidFill>
          </p:spPr>
          <p:txBody>
            <a:bodyPr/>
            <a:lstStyle/>
            <a:p/>
          </p:txBody>
        </p:sp>
        <p:sp>
          <p:nvSpPr>
            <p:cNvPr id="58" name="rc58"/>
            <p:cNvSpPr/>
            <p:nvPr/>
          </p:nvSpPr>
          <p:spPr>
            <a:xfrm>
              <a:off x="5340325" y="3832609"/>
              <a:ext cx="217589" cy="1218001"/>
            </a:xfrm>
            <a:prstGeom prst="rect">
              <a:avLst/>
            </a:prstGeom>
            <a:solidFill>
              <a:srgbClr val="0058AB">
                <a:alpha val="100000"/>
              </a:srgbClr>
            </a:solidFill>
          </p:spPr>
          <p:txBody>
            <a:bodyPr/>
            <a:lstStyle/>
            <a:p/>
          </p:txBody>
        </p:sp>
        <p:sp>
          <p:nvSpPr>
            <p:cNvPr id="59" name="rc59"/>
            <p:cNvSpPr/>
            <p:nvPr/>
          </p:nvSpPr>
          <p:spPr>
            <a:xfrm>
              <a:off x="5582091" y="4751243"/>
              <a:ext cx="217589" cy="299368"/>
            </a:xfrm>
            <a:prstGeom prst="rect">
              <a:avLst/>
            </a:prstGeom>
            <a:solidFill>
              <a:srgbClr val="0058AB">
                <a:alpha val="100000"/>
              </a:srgbClr>
            </a:solidFill>
          </p:spPr>
          <p:txBody>
            <a:bodyPr/>
            <a:lstStyle/>
            <a:p/>
          </p:txBody>
        </p:sp>
        <p:sp>
          <p:nvSpPr>
            <p:cNvPr id="60" name="rc60"/>
            <p:cNvSpPr/>
            <p:nvPr/>
          </p:nvSpPr>
          <p:spPr>
            <a:xfrm>
              <a:off x="5823858" y="2929372"/>
              <a:ext cx="217589" cy="2121239"/>
            </a:xfrm>
            <a:prstGeom prst="rect">
              <a:avLst/>
            </a:prstGeom>
            <a:solidFill>
              <a:srgbClr val="0058AB">
                <a:alpha val="100000"/>
              </a:srgbClr>
            </a:solidFill>
          </p:spPr>
          <p:txBody>
            <a:bodyPr/>
            <a:lstStyle/>
            <a:p/>
          </p:txBody>
        </p:sp>
        <p:sp>
          <p:nvSpPr>
            <p:cNvPr id="61" name="rc61"/>
            <p:cNvSpPr/>
            <p:nvPr/>
          </p:nvSpPr>
          <p:spPr>
            <a:xfrm>
              <a:off x="6065625" y="4759796"/>
              <a:ext cx="217589" cy="290815"/>
            </a:xfrm>
            <a:prstGeom prst="rect">
              <a:avLst/>
            </a:prstGeom>
            <a:solidFill>
              <a:srgbClr val="0058AB">
                <a:alpha val="100000"/>
              </a:srgbClr>
            </a:solidFill>
          </p:spPr>
          <p:txBody>
            <a:bodyPr/>
            <a:lstStyle/>
            <a:p/>
          </p:txBody>
        </p:sp>
        <p:sp>
          <p:nvSpPr>
            <p:cNvPr id="62" name="rc62"/>
            <p:cNvSpPr/>
            <p:nvPr/>
          </p:nvSpPr>
          <p:spPr>
            <a:xfrm>
              <a:off x="6307391" y="3632460"/>
              <a:ext cx="217589" cy="1418151"/>
            </a:xfrm>
            <a:prstGeom prst="rect">
              <a:avLst/>
            </a:prstGeom>
            <a:solidFill>
              <a:srgbClr val="0058AB">
                <a:alpha val="100000"/>
              </a:srgbClr>
            </a:solidFill>
          </p:spPr>
          <p:txBody>
            <a:bodyPr/>
            <a:lstStyle/>
            <a:p/>
          </p:txBody>
        </p:sp>
        <p:sp>
          <p:nvSpPr>
            <p:cNvPr id="63" name="rc63"/>
            <p:cNvSpPr/>
            <p:nvPr/>
          </p:nvSpPr>
          <p:spPr>
            <a:xfrm>
              <a:off x="6549158" y="3107282"/>
              <a:ext cx="217589" cy="1943329"/>
            </a:xfrm>
            <a:prstGeom prst="rect">
              <a:avLst/>
            </a:prstGeom>
            <a:solidFill>
              <a:srgbClr val="0058AB">
                <a:alpha val="100000"/>
              </a:srgbClr>
            </a:solidFill>
          </p:spPr>
          <p:txBody>
            <a:bodyPr/>
            <a:lstStyle/>
            <a:p/>
          </p:txBody>
        </p:sp>
        <p:sp>
          <p:nvSpPr>
            <p:cNvPr id="64" name="rc64"/>
            <p:cNvSpPr/>
            <p:nvPr/>
          </p:nvSpPr>
          <p:spPr>
            <a:xfrm>
              <a:off x="6790924" y="4778614"/>
              <a:ext cx="217589" cy="271997"/>
            </a:xfrm>
            <a:prstGeom prst="rect">
              <a:avLst/>
            </a:prstGeom>
            <a:solidFill>
              <a:srgbClr val="0058AB">
                <a:alpha val="100000"/>
              </a:srgbClr>
            </a:solidFill>
          </p:spPr>
          <p:txBody>
            <a:bodyPr/>
            <a:lstStyle/>
            <a:p/>
          </p:txBody>
        </p:sp>
        <p:sp>
          <p:nvSpPr>
            <p:cNvPr id="65" name="rc65"/>
            <p:cNvSpPr/>
            <p:nvPr/>
          </p:nvSpPr>
          <p:spPr>
            <a:xfrm>
              <a:off x="7032691" y="2902001"/>
              <a:ext cx="217589" cy="2148610"/>
            </a:xfrm>
            <a:prstGeom prst="rect">
              <a:avLst/>
            </a:prstGeom>
            <a:solidFill>
              <a:srgbClr val="0058AB">
                <a:alpha val="100000"/>
              </a:srgbClr>
            </a:solidFill>
          </p:spPr>
          <p:txBody>
            <a:bodyPr/>
            <a:lstStyle/>
            <a:p/>
          </p:txBody>
        </p:sp>
        <p:sp>
          <p:nvSpPr>
            <p:cNvPr id="66" name="rc66"/>
            <p:cNvSpPr/>
            <p:nvPr/>
          </p:nvSpPr>
          <p:spPr>
            <a:xfrm>
              <a:off x="7274458" y="4787167"/>
              <a:ext cx="217589" cy="263444"/>
            </a:xfrm>
            <a:prstGeom prst="rect">
              <a:avLst/>
            </a:prstGeom>
            <a:solidFill>
              <a:srgbClr val="0058AB">
                <a:alpha val="100000"/>
              </a:srgbClr>
            </a:solidFill>
          </p:spPr>
          <p:txBody>
            <a:bodyPr/>
            <a:lstStyle/>
            <a:p/>
          </p:txBody>
        </p:sp>
        <p:sp>
          <p:nvSpPr>
            <p:cNvPr id="67" name="rc67"/>
            <p:cNvSpPr/>
            <p:nvPr/>
          </p:nvSpPr>
          <p:spPr>
            <a:xfrm>
              <a:off x="8483291" y="3989992"/>
              <a:ext cx="217589" cy="1060619"/>
            </a:xfrm>
            <a:prstGeom prst="rect">
              <a:avLst/>
            </a:prstGeom>
            <a:solidFill>
              <a:srgbClr val="69DBFF">
                <a:alpha val="100000"/>
              </a:srgbClr>
            </a:solidFill>
          </p:spPr>
          <p:txBody>
            <a:bodyPr/>
            <a:lstStyle/>
            <a:p/>
          </p:txBody>
        </p:sp>
        <p:sp>
          <p:nvSpPr>
            <p:cNvPr id="68" name="pl68"/>
            <p:cNvSpPr/>
            <p:nvPr/>
          </p:nvSpPr>
          <p:spPr>
            <a:xfrm>
              <a:off x="6174420" y="2929372"/>
              <a:ext cx="2417666" cy="1060619"/>
            </a:xfrm>
            <a:custGeom>
              <a:avLst/>
              <a:pathLst>
                <a:path w="2417666" h="1060619">
                  <a:moveTo>
                    <a:pt x="0" y="0"/>
                  </a:moveTo>
                  <a:lnTo>
                    <a:pt x="241766" y="106061"/>
                  </a:lnTo>
                  <a:lnTo>
                    <a:pt x="483533" y="212123"/>
                  </a:lnTo>
                  <a:lnTo>
                    <a:pt x="725299" y="318185"/>
                  </a:lnTo>
                  <a:lnTo>
                    <a:pt x="967066" y="424247"/>
                  </a:lnTo>
                  <a:lnTo>
                    <a:pt x="1208833" y="530309"/>
                  </a:lnTo>
                  <a:lnTo>
                    <a:pt x="1450599" y="636371"/>
                  </a:lnTo>
                  <a:lnTo>
                    <a:pt x="1692366" y="742433"/>
                  </a:lnTo>
                  <a:lnTo>
                    <a:pt x="1934133" y="848495"/>
                  </a:lnTo>
                  <a:lnTo>
                    <a:pt x="2175899" y="954557"/>
                  </a:lnTo>
                  <a:lnTo>
                    <a:pt x="2417666" y="1060619"/>
                  </a:lnTo>
                </a:path>
              </a:pathLst>
            </a:custGeom>
            <a:ln w="13550" cap="flat">
              <a:solidFill>
                <a:srgbClr val="000000">
                  <a:alpha val="100000"/>
                </a:srgbClr>
              </a:solidFill>
              <a:prstDash val="solid"/>
              <a:round/>
            </a:ln>
          </p:spPr>
          <p:txBody>
            <a:bodyPr/>
            <a:lstStyle/>
            <a:p/>
          </p:txBody>
        </p:sp>
        <p:sp>
          <p:nvSpPr>
            <p:cNvPr id="69" name="pt69"/>
            <p:cNvSpPr/>
            <p:nvPr/>
          </p:nvSpPr>
          <p:spPr>
            <a:xfrm>
              <a:off x="6149594" y="29045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60" y="30106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7" y="31166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94" y="32227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60" y="33287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7" y="34348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3" y="35409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60" y="36469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7" y="37530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3" y="38591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60" y="39651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603427" y="415263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2" name="tx82"/>
            <p:cNvSpPr/>
            <p:nvPr/>
          </p:nvSpPr>
          <p:spPr>
            <a:xfrm>
              <a:off x="508103" y="328250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3" name="tx83"/>
            <p:cNvSpPr/>
            <p:nvPr/>
          </p:nvSpPr>
          <p:spPr>
            <a:xfrm>
              <a:off x="508103" y="242716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4" name="tx84"/>
            <p:cNvSpPr/>
            <p:nvPr/>
          </p:nvSpPr>
          <p:spPr>
            <a:xfrm>
              <a:off x="508103" y="157182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5" name="tx85"/>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29600" y="5900002"/>
              <a:ext cx="201456" cy="201456"/>
            </a:xfrm>
            <a:prstGeom prst="rect">
              <a:avLst/>
            </a:prstGeom>
            <a:solidFill>
              <a:srgbClr val="0058AB">
                <a:alpha val="100000"/>
              </a:srgbClr>
            </a:solidFill>
          </p:spPr>
          <p:txBody>
            <a:bodyPr/>
            <a:lstStyle/>
            <a:p/>
          </p:txBody>
        </p:sp>
        <p:sp>
          <p:nvSpPr>
            <p:cNvPr id="115" name="rc115"/>
            <p:cNvSpPr/>
            <p:nvPr/>
          </p:nvSpPr>
          <p:spPr>
            <a:xfrm>
              <a:off x="4531686" y="5900002"/>
              <a:ext cx="201456" cy="201456"/>
            </a:xfrm>
            <a:prstGeom prst="rect">
              <a:avLst/>
            </a:prstGeom>
            <a:solidFill>
              <a:srgbClr val="69DBFF">
                <a:alpha val="100000"/>
              </a:srgbClr>
            </a:solidFill>
          </p:spPr>
          <p:txBody>
            <a:bodyPr/>
            <a:lstStyle/>
            <a:p/>
          </p:txBody>
        </p:sp>
        <p:sp>
          <p:nvSpPr>
            <p:cNvPr id="116" name="tx116"/>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489512" y="1330710"/>
              <a:ext cx="69521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Trinidad and Tobago</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83% lower than (ie. the country had achieved)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83% below the annual IA2030 goal, positioning the programme to reach, and potentially exceed the 2030 goal if current progress continues.</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Trinidad and Tobago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98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634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670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707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116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52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189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04692"/>
              <a:ext cx="239888" cy="1203329"/>
            </a:xfrm>
            <a:prstGeom prst="rect">
              <a:avLst/>
            </a:prstGeom>
            <a:solidFill>
              <a:srgbClr val="80BD41">
                <a:alpha val="100000"/>
              </a:srgbClr>
            </a:solidFill>
          </p:spPr>
          <p:txBody>
            <a:bodyPr/>
            <a:lstStyle/>
            <a:p/>
          </p:txBody>
        </p:sp>
        <p:sp>
          <p:nvSpPr>
            <p:cNvPr id="25" name="rc25"/>
            <p:cNvSpPr/>
            <p:nvPr/>
          </p:nvSpPr>
          <p:spPr>
            <a:xfrm>
              <a:off x="1296273" y="2970988"/>
              <a:ext cx="239888" cy="133703"/>
            </a:xfrm>
            <a:prstGeom prst="rect">
              <a:avLst/>
            </a:prstGeom>
            <a:solidFill>
              <a:srgbClr val="1CABE2">
                <a:alpha val="100000"/>
              </a:srgbClr>
            </a:solidFill>
          </p:spPr>
          <p:txBody>
            <a:bodyPr/>
            <a:lstStyle/>
            <a:p/>
          </p:txBody>
        </p:sp>
        <p:sp>
          <p:nvSpPr>
            <p:cNvPr id="26" name="rc26"/>
            <p:cNvSpPr/>
            <p:nvPr/>
          </p:nvSpPr>
          <p:spPr>
            <a:xfrm>
              <a:off x="1562816" y="3097031"/>
              <a:ext cx="239888" cy="1210989"/>
            </a:xfrm>
            <a:prstGeom prst="rect">
              <a:avLst/>
            </a:prstGeom>
            <a:solidFill>
              <a:srgbClr val="80BD41">
                <a:alpha val="100000"/>
              </a:srgbClr>
            </a:solidFill>
          </p:spPr>
          <p:txBody>
            <a:bodyPr/>
            <a:lstStyle/>
            <a:p/>
          </p:txBody>
        </p:sp>
        <p:sp>
          <p:nvSpPr>
            <p:cNvPr id="27" name="rc27"/>
            <p:cNvSpPr/>
            <p:nvPr/>
          </p:nvSpPr>
          <p:spPr>
            <a:xfrm>
              <a:off x="1562816" y="2977256"/>
              <a:ext cx="239888" cy="119775"/>
            </a:xfrm>
            <a:prstGeom prst="rect">
              <a:avLst/>
            </a:prstGeom>
            <a:solidFill>
              <a:srgbClr val="1CABE2">
                <a:alpha val="100000"/>
              </a:srgbClr>
            </a:solidFill>
          </p:spPr>
          <p:txBody>
            <a:bodyPr/>
            <a:lstStyle/>
            <a:p/>
          </p:txBody>
        </p:sp>
        <p:sp>
          <p:nvSpPr>
            <p:cNvPr id="28" name="rc28"/>
            <p:cNvSpPr/>
            <p:nvPr/>
          </p:nvSpPr>
          <p:spPr>
            <a:xfrm>
              <a:off x="1829360" y="3014860"/>
              <a:ext cx="239888" cy="1293161"/>
            </a:xfrm>
            <a:prstGeom prst="rect">
              <a:avLst/>
            </a:prstGeom>
            <a:solidFill>
              <a:srgbClr val="80BD41">
                <a:alpha val="100000"/>
              </a:srgbClr>
            </a:solidFill>
          </p:spPr>
          <p:txBody>
            <a:bodyPr/>
            <a:lstStyle/>
            <a:p/>
          </p:txBody>
        </p:sp>
        <p:sp>
          <p:nvSpPr>
            <p:cNvPr id="29" name="rc29"/>
            <p:cNvSpPr/>
            <p:nvPr/>
          </p:nvSpPr>
          <p:spPr>
            <a:xfrm>
              <a:off x="1829360" y="2988398"/>
              <a:ext cx="239888" cy="26462"/>
            </a:xfrm>
            <a:prstGeom prst="rect">
              <a:avLst/>
            </a:prstGeom>
            <a:solidFill>
              <a:srgbClr val="1CABE2">
                <a:alpha val="100000"/>
              </a:srgbClr>
            </a:solidFill>
          </p:spPr>
          <p:txBody>
            <a:bodyPr/>
            <a:lstStyle/>
            <a:p/>
          </p:txBody>
        </p:sp>
        <p:sp>
          <p:nvSpPr>
            <p:cNvPr id="30" name="rc30"/>
            <p:cNvSpPr/>
            <p:nvPr/>
          </p:nvSpPr>
          <p:spPr>
            <a:xfrm>
              <a:off x="2095903" y="3084497"/>
              <a:ext cx="239888" cy="1223524"/>
            </a:xfrm>
            <a:prstGeom prst="rect">
              <a:avLst/>
            </a:prstGeom>
            <a:solidFill>
              <a:srgbClr val="80BD41">
                <a:alpha val="100000"/>
              </a:srgbClr>
            </a:solidFill>
          </p:spPr>
          <p:txBody>
            <a:bodyPr/>
            <a:lstStyle/>
            <a:p/>
          </p:txBody>
        </p:sp>
        <p:sp>
          <p:nvSpPr>
            <p:cNvPr id="31" name="rc31"/>
            <p:cNvSpPr/>
            <p:nvPr/>
          </p:nvSpPr>
          <p:spPr>
            <a:xfrm>
              <a:off x="2095903" y="2992576"/>
              <a:ext cx="239888" cy="91921"/>
            </a:xfrm>
            <a:prstGeom prst="rect">
              <a:avLst/>
            </a:prstGeom>
            <a:solidFill>
              <a:srgbClr val="1CABE2">
                <a:alpha val="100000"/>
              </a:srgbClr>
            </a:solidFill>
          </p:spPr>
          <p:txBody>
            <a:bodyPr/>
            <a:lstStyle/>
            <a:p/>
          </p:txBody>
        </p:sp>
        <p:sp>
          <p:nvSpPr>
            <p:cNvPr id="32" name="rc32"/>
            <p:cNvSpPr/>
            <p:nvPr/>
          </p:nvSpPr>
          <p:spPr>
            <a:xfrm>
              <a:off x="2362446" y="3023216"/>
              <a:ext cx="239888" cy="1284805"/>
            </a:xfrm>
            <a:prstGeom prst="rect">
              <a:avLst/>
            </a:prstGeom>
            <a:solidFill>
              <a:srgbClr val="80BD41">
                <a:alpha val="100000"/>
              </a:srgbClr>
            </a:solidFill>
          </p:spPr>
          <p:txBody>
            <a:bodyPr/>
            <a:lstStyle/>
            <a:p/>
          </p:txBody>
        </p:sp>
        <p:sp>
          <p:nvSpPr>
            <p:cNvPr id="33" name="rc33"/>
            <p:cNvSpPr/>
            <p:nvPr/>
          </p:nvSpPr>
          <p:spPr>
            <a:xfrm>
              <a:off x="2362446" y="2996754"/>
              <a:ext cx="239888" cy="26462"/>
            </a:xfrm>
            <a:prstGeom prst="rect">
              <a:avLst/>
            </a:prstGeom>
            <a:solidFill>
              <a:srgbClr val="1CABE2">
                <a:alpha val="100000"/>
              </a:srgbClr>
            </a:solidFill>
          </p:spPr>
          <p:txBody>
            <a:bodyPr/>
            <a:lstStyle/>
            <a:p/>
          </p:txBody>
        </p:sp>
        <p:sp>
          <p:nvSpPr>
            <p:cNvPr id="34" name="rc34"/>
            <p:cNvSpPr/>
            <p:nvPr/>
          </p:nvSpPr>
          <p:spPr>
            <a:xfrm>
              <a:off x="2628989" y="3012074"/>
              <a:ext cx="239888" cy="1295947"/>
            </a:xfrm>
            <a:prstGeom prst="rect">
              <a:avLst/>
            </a:prstGeom>
            <a:solidFill>
              <a:srgbClr val="80BD41">
                <a:alpha val="100000"/>
              </a:srgbClr>
            </a:solidFill>
          </p:spPr>
          <p:txBody>
            <a:bodyPr/>
            <a:lstStyle/>
            <a:p/>
          </p:txBody>
        </p:sp>
        <p:sp>
          <p:nvSpPr>
            <p:cNvPr id="35" name="rc35"/>
            <p:cNvSpPr/>
            <p:nvPr/>
          </p:nvSpPr>
          <p:spPr>
            <a:xfrm>
              <a:off x="2628989" y="2985612"/>
              <a:ext cx="239888" cy="26462"/>
            </a:xfrm>
            <a:prstGeom prst="rect">
              <a:avLst/>
            </a:prstGeom>
            <a:solidFill>
              <a:srgbClr val="1CABE2">
                <a:alpha val="100000"/>
              </a:srgbClr>
            </a:solidFill>
          </p:spPr>
          <p:txBody>
            <a:bodyPr/>
            <a:lstStyle/>
            <a:p/>
          </p:txBody>
        </p:sp>
        <p:sp>
          <p:nvSpPr>
            <p:cNvPr id="36" name="rc36"/>
            <p:cNvSpPr/>
            <p:nvPr/>
          </p:nvSpPr>
          <p:spPr>
            <a:xfrm>
              <a:off x="2895532" y="3066391"/>
              <a:ext cx="239888" cy="1241630"/>
            </a:xfrm>
            <a:prstGeom prst="rect">
              <a:avLst/>
            </a:prstGeom>
            <a:solidFill>
              <a:srgbClr val="80BD41">
                <a:alpha val="100000"/>
              </a:srgbClr>
            </a:solidFill>
          </p:spPr>
          <p:txBody>
            <a:bodyPr/>
            <a:lstStyle/>
            <a:p/>
          </p:txBody>
        </p:sp>
        <p:sp>
          <p:nvSpPr>
            <p:cNvPr id="37" name="rc37"/>
            <p:cNvSpPr/>
            <p:nvPr/>
          </p:nvSpPr>
          <p:spPr>
            <a:xfrm>
              <a:off x="2895532" y="2973077"/>
              <a:ext cx="239888" cy="93313"/>
            </a:xfrm>
            <a:prstGeom prst="rect">
              <a:avLst/>
            </a:prstGeom>
            <a:solidFill>
              <a:srgbClr val="1CABE2">
                <a:alpha val="100000"/>
              </a:srgbClr>
            </a:solidFill>
          </p:spPr>
          <p:txBody>
            <a:bodyPr/>
            <a:lstStyle/>
            <a:p/>
          </p:txBody>
        </p:sp>
        <p:sp>
          <p:nvSpPr>
            <p:cNvPr id="38" name="rc38"/>
            <p:cNvSpPr/>
            <p:nvPr/>
          </p:nvSpPr>
          <p:spPr>
            <a:xfrm>
              <a:off x="3162075" y="3101906"/>
              <a:ext cx="239888" cy="1206115"/>
            </a:xfrm>
            <a:prstGeom prst="rect">
              <a:avLst/>
            </a:prstGeom>
            <a:solidFill>
              <a:srgbClr val="80BD41">
                <a:alpha val="100000"/>
              </a:srgbClr>
            </a:solidFill>
          </p:spPr>
          <p:txBody>
            <a:bodyPr/>
            <a:lstStyle/>
            <a:p/>
          </p:txBody>
        </p:sp>
        <p:sp>
          <p:nvSpPr>
            <p:cNvPr id="39" name="rc39"/>
            <p:cNvSpPr/>
            <p:nvPr/>
          </p:nvSpPr>
          <p:spPr>
            <a:xfrm>
              <a:off x="3162075" y="2967506"/>
              <a:ext cx="239888" cy="134399"/>
            </a:xfrm>
            <a:prstGeom prst="rect">
              <a:avLst/>
            </a:prstGeom>
            <a:solidFill>
              <a:srgbClr val="1CABE2">
                <a:alpha val="100000"/>
              </a:srgbClr>
            </a:solidFill>
          </p:spPr>
          <p:txBody>
            <a:bodyPr/>
            <a:lstStyle/>
            <a:p/>
          </p:txBody>
        </p:sp>
        <p:sp>
          <p:nvSpPr>
            <p:cNvPr id="40" name="rc40"/>
            <p:cNvSpPr/>
            <p:nvPr/>
          </p:nvSpPr>
          <p:spPr>
            <a:xfrm>
              <a:off x="3428618" y="3088675"/>
              <a:ext cx="239888" cy="1219346"/>
            </a:xfrm>
            <a:prstGeom prst="rect">
              <a:avLst/>
            </a:prstGeom>
            <a:solidFill>
              <a:srgbClr val="80BD41">
                <a:alpha val="100000"/>
              </a:srgbClr>
            </a:solidFill>
          </p:spPr>
          <p:txBody>
            <a:bodyPr/>
            <a:lstStyle/>
            <a:p/>
          </p:txBody>
        </p:sp>
        <p:sp>
          <p:nvSpPr>
            <p:cNvPr id="41" name="rc41"/>
            <p:cNvSpPr/>
            <p:nvPr/>
          </p:nvSpPr>
          <p:spPr>
            <a:xfrm>
              <a:off x="3428618" y="2968203"/>
              <a:ext cx="239888" cy="120472"/>
            </a:xfrm>
            <a:prstGeom prst="rect">
              <a:avLst/>
            </a:prstGeom>
            <a:solidFill>
              <a:srgbClr val="1CABE2">
                <a:alpha val="100000"/>
              </a:srgbClr>
            </a:solidFill>
          </p:spPr>
          <p:txBody>
            <a:bodyPr/>
            <a:lstStyle/>
            <a:p/>
          </p:txBody>
        </p:sp>
        <p:sp>
          <p:nvSpPr>
            <p:cNvPr id="42" name="rc42"/>
            <p:cNvSpPr/>
            <p:nvPr/>
          </p:nvSpPr>
          <p:spPr>
            <a:xfrm>
              <a:off x="3695161" y="3033662"/>
              <a:ext cx="239888" cy="1274359"/>
            </a:xfrm>
            <a:prstGeom prst="rect">
              <a:avLst/>
            </a:prstGeom>
            <a:solidFill>
              <a:srgbClr val="80BD41">
                <a:alpha val="100000"/>
              </a:srgbClr>
            </a:solidFill>
          </p:spPr>
          <p:txBody>
            <a:bodyPr/>
            <a:lstStyle/>
            <a:p/>
          </p:txBody>
        </p:sp>
        <p:sp>
          <p:nvSpPr>
            <p:cNvPr id="43" name="rc43"/>
            <p:cNvSpPr/>
            <p:nvPr/>
          </p:nvSpPr>
          <p:spPr>
            <a:xfrm>
              <a:off x="3695161" y="2966810"/>
              <a:ext cx="239888" cy="66851"/>
            </a:xfrm>
            <a:prstGeom prst="rect">
              <a:avLst/>
            </a:prstGeom>
            <a:solidFill>
              <a:srgbClr val="1CABE2">
                <a:alpha val="100000"/>
              </a:srgbClr>
            </a:solidFill>
          </p:spPr>
          <p:txBody>
            <a:bodyPr/>
            <a:lstStyle/>
            <a:p/>
          </p:txBody>
        </p:sp>
        <p:sp>
          <p:nvSpPr>
            <p:cNvPr id="44" name="rc44"/>
            <p:cNvSpPr/>
            <p:nvPr/>
          </p:nvSpPr>
          <p:spPr>
            <a:xfrm>
              <a:off x="3961705" y="3024609"/>
              <a:ext cx="239888" cy="1283412"/>
            </a:xfrm>
            <a:prstGeom prst="rect">
              <a:avLst/>
            </a:prstGeom>
            <a:solidFill>
              <a:srgbClr val="80BD41">
                <a:alpha val="100000"/>
              </a:srgbClr>
            </a:solidFill>
          </p:spPr>
          <p:txBody>
            <a:bodyPr/>
            <a:lstStyle/>
            <a:p/>
          </p:txBody>
        </p:sp>
        <p:sp>
          <p:nvSpPr>
            <p:cNvPr id="45" name="rc45"/>
            <p:cNvSpPr/>
            <p:nvPr/>
          </p:nvSpPr>
          <p:spPr>
            <a:xfrm>
              <a:off x="3961705" y="2970988"/>
              <a:ext cx="239888" cy="53620"/>
            </a:xfrm>
            <a:prstGeom prst="rect">
              <a:avLst/>
            </a:prstGeom>
            <a:solidFill>
              <a:srgbClr val="1CABE2">
                <a:alpha val="100000"/>
              </a:srgbClr>
            </a:solidFill>
          </p:spPr>
          <p:txBody>
            <a:bodyPr/>
            <a:lstStyle/>
            <a:p/>
          </p:txBody>
        </p:sp>
        <p:sp>
          <p:nvSpPr>
            <p:cNvPr id="46" name="rc46"/>
            <p:cNvSpPr/>
            <p:nvPr/>
          </p:nvSpPr>
          <p:spPr>
            <a:xfrm>
              <a:off x="4228248" y="3030876"/>
              <a:ext cx="239888" cy="1277145"/>
            </a:xfrm>
            <a:prstGeom prst="rect">
              <a:avLst/>
            </a:prstGeom>
            <a:solidFill>
              <a:srgbClr val="80BD41">
                <a:alpha val="100000"/>
              </a:srgbClr>
            </a:solidFill>
          </p:spPr>
          <p:txBody>
            <a:bodyPr/>
            <a:lstStyle/>
            <a:p/>
          </p:txBody>
        </p:sp>
        <p:sp>
          <p:nvSpPr>
            <p:cNvPr id="47" name="rc47"/>
            <p:cNvSpPr/>
            <p:nvPr/>
          </p:nvSpPr>
          <p:spPr>
            <a:xfrm>
              <a:off x="4228248" y="2977952"/>
              <a:ext cx="239888" cy="52924"/>
            </a:xfrm>
            <a:prstGeom prst="rect">
              <a:avLst/>
            </a:prstGeom>
            <a:solidFill>
              <a:srgbClr val="1CABE2">
                <a:alpha val="100000"/>
              </a:srgbClr>
            </a:solidFill>
          </p:spPr>
          <p:txBody>
            <a:bodyPr/>
            <a:lstStyle/>
            <a:p/>
          </p:txBody>
        </p:sp>
        <p:sp>
          <p:nvSpPr>
            <p:cNvPr id="48" name="rc48"/>
            <p:cNvSpPr/>
            <p:nvPr/>
          </p:nvSpPr>
          <p:spPr>
            <a:xfrm>
              <a:off x="4494791" y="3025305"/>
              <a:ext cx="239888" cy="1282715"/>
            </a:xfrm>
            <a:prstGeom prst="rect">
              <a:avLst/>
            </a:prstGeom>
            <a:solidFill>
              <a:srgbClr val="80BD41">
                <a:alpha val="100000"/>
              </a:srgbClr>
            </a:solidFill>
          </p:spPr>
          <p:txBody>
            <a:bodyPr/>
            <a:lstStyle/>
            <a:p/>
          </p:txBody>
        </p:sp>
        <p:sp>
          <p:nvSpPr>
            <p:cNvPr id="49" name="rc49"/>
            <p:cNvSpPr/>
            <p:nvPr/>
          </p:nvSpPr>
          <p:spPr>
            <a:xfrm>
              <a:off x="4494791" y="2985612"/>
              <a:ext cx="239888" cy="39693"/>
            </a:xfrm>
            <a:prstGeom prst="rect">
              <a:avLst/>
            </a:prstGeom>
            <a:solidFill>
              <a:srgbClr val="1CABE2">
                <a:alpha val="100000"/>
              </a:srgbClr>
            </a:solidFill>
          </p:spPr>
          <p:txBody>
            <a:bodyPr/>
            <a:lstStyle/>
            <a:p/>
          </p:txBody>
        </p:sp>
        <p:sp>
          <p:nvSpPr>
            <p:cNvPr id="50" name="rc50"/>
            <p:cNvSpPr/>
            <p:nvPr/>
          </p:nvSpPr>
          <p:spPr>
            <a:xfrm>
              <a:off x="4761334" y="3078229"/>
              <a:ext cx="239888" cy="1229791"/>
            </a:xfrm>
            <a:prstGeom prst="rect">
              <a:avLst/>
            </a:prstGeom>
            <a:solidFill>
              <a:srgbClr val="80BD41">
                <a:alpha val="100000"/>
              </a:srgbClr>
            </a:solidFill>
          </p:spPr>
          <p:txBody>
            <a:bodyPr/>
            <a:lstStyle/>
            <a:p/>
          </p:txBody>
        </p:sp>
        <p:sp>
          <p:nvSpPr>
            <p:cNvPr id="51" name="rc51"/>
            <p:cNvSpPr/>
            <p:nvPr/>
          </p:nvSpPr>
          <p:spPr>
            <a:xfrm>
              <a:off x="4761334" y="2999539"/>
              <a:ext cx="239888" cy="78689"/>
            </a:xfrm>
            <a:prstGeom prst="rect">
              <a:avLst/>
            </a:prstGeom>
            <a:solidFill>
              <a:srgbClr val="1CABE2">
                <a:alpha val="100000"/>
              </a:srgbClr>
            </a:solidFill>
          </p:spPr>
          <p:txBody>
            <a:bodyPr/>
            <a:lstStyle/>
            <a:p/>
          </p:txBody>
        </p:sp>
        <p:sp>
          <p:nvSpPr>
            <p:cNvPr id="52" name="rc52"/>
            <p:cNvSpPr/>
            <p:nvPr/>
          </p:nvSpPr>
          <p:spPr>
            <a:xfrm>
              <a:off x="5027877" y="3103995"/>
              <a:ext cx="239888" cy="1204026"/>
            </a:xfrm>
            <a:prstGeom prst="rect">
              <a:avLst/>
            </a:prstGeom>
            <a:solidFill>
              <a:srgbClr val="80BD41">
                <a:alpha val="100000"/>
              </a:srgbClr>
            </a:solidFill>
          </p:spPr>
          <p:txBody>
            <a:bodyPr/>
            <a:lstStyle/>
            <a:p/>
          </p:txBody>
        </p:sp>
        <p:sp>
          <p:nvSpPr>
            <p:cNvPr id="53" name="rc53"/>
            <p:cNvSpPr/>
            <p:nvPr/>
          </p:nvSpPr>
          <p:spPr>
            <a:xfrm>
              <a:off x="5027877" y="3013467"/>
              <a:ext cx="239888" cy="90528"/>
            </a:xfrm>
            <a:prstGeom prst="rect">
              <a:avLst/>
            </a:prstGeom>
            <a:solidFill>
              <a:srgbClr val="1CABE2">
                <a:alpha val="100000"/>
              </a:srgbClr>
            </a:solidFill>
          </p:spPr>
          <p:txBody>
            <a:bodyPr/>
            <a:lstStyle/>
            <a:p/>
          </p:txBody>
        </p:sp>
        <p:sp>
          <p:nvSpPr>
            <p:cNvPr id="54" name="rc54"/>
            <p:cNvSpPr/>
            <p:nvPr/>
          </p:nvSpPr>
          <p:spPr>
            <a:xfrm>
              <a:off x="5294420" y="3055946"/>
              <a:ext cx="239888" cy="1252075"/>
            </a:xfrm>
            <a:prstGeom prst="rect">
              <a:avLst/>
            </a:prstGeom>
            <a:solidFill>
              <a:srgbClr val="80BD41">
                <a:alpha val="100000"/>
              </a:srgbClr>
            </a:solidFill>
          </p:spPr>
          <p:txBody>
            <a:bodyPr/>
            <a:lstStyle/>
            <a:p/>
          </p:txBody>
        </p:sp>
        <p:sp>
          <p:nvSpPr>
            <p:cNvPr id="55" name="rc55"/>
            <p:cNvSpPr/>
            <p:nvPr/>
          </p:nvSpPr>
          <p:spPr>
            <a:xfrm>
              <a:off x="5294420" y="3030180"/>
              <a:ext cx="239888" cy="25765"/>
            </a:xfrm>
            <a:prstGeom prst="rect">
              <a:avLst/>
            </a:prstGeom>
            <a:solidFill>
              <a:srgbClr val="1CABE2">
                <a:alpha val="100000"/>
              </a:srgbClr>
            </a:solidFill>
          </p:spPr>
          <p:txBody>
            <a:bodyPr/>
            <a:lstStyle/>
            <a:p/>
          </p:txBody>
        </p:sp>
        <p:sp>
          <p:nvSpPr>
            <p:cNvPr id="56" name="rc56"/>
            <p:cNvSpPr/>
            <p:nvPr/>
          </p:nvSpPr>
          <p:spPr>
            <a:xfrm>
              <a:off x="5560963" y="3083104"/>
              <a:ext cx="239888" cy="1224917"/>
            </a:xfrm>
            <a:prstGeom prst="rect">
              <a:avLst/>
            </a:prstGeom>
            <a:solidFill>
              <a:srgbClr val="80BD41">
                <a:alpha val="100000"/>
              </a:srgbClr>
            </a:solidFill>
          </p:spPr>
          <p:txBody>
            <a:bodyPr/>
            <a:lstStyle/>
            <a:p/>
          </p:txBody>
        </p:sp>
        <p:sp>
          <p:nvSpPr>
            <p:cNvPr id="57" name="rc57"/>
            <p:cNvSpPr/>
            <p:nvPr/>
          </p:nvSpPr>
          <p:spPr>
            <a:xfrm>
              <a:off x="5560963" y="3045500"/>
              <a:ext cx="239888" cy="37604"/>
            </a:xfrm>
            <a:prstGeom prst="rect">
              <a:avLst/>
            </a:prstGeom>
            <a:solidFill>
              <a:srgbClr val="1CABE2">
                <a:alpha val="100000"/>
              </a:srgbClr>
            </a:solidFill>
          </p:spPr>
          <p:txBody>
            <a:bodyPr/>
            <a:lstStyle/>
            <a:p/>
          </p:txBody>
        </p:sp>
        <p:sp>
          <p:nvSpPr>
            <p:cNvPr id="58" name="rc58"/>
            <p:cNvSpPr/>
            <p:nvPr/>
          </p:nvSpPr>
          <p:spPr>
            <a:xfrm>
              <a:off x="5827506" y="3117923"/>
              <a:ext cx="239888" cy="1190098"/>
            </a:xfrm>
            <a:prstGeom prst="rect">
              <a:avLst/>
            </a:prstGeom>
            <a:solidFill>
              <a:srgbClr val="80BD41">
                <a:alpha val="100000"/>
              </a:srgbClr>
            </a:solidFill>
          </p:spPr>
          <p:txBody>
            <a:bodyPr/>
            <a:lstStyle/>
            <a:p/>
          </p:txBody>
        </p:sp>
        <p:sp>
          <p:nvSpPr>
            <p:cNvPr id="59" name="rc59"/>
            <p:cNvSpPr/>
            <p:nvPr/>
          </p:nvSpPr>
          <p:spPr>
            <a:xfrm>
              <a:off x="5827506" y="3068480"/>
              <a:ext cx="239888" cy="49442"/>
            </a:xfrm>
            <a:prstGeom prst="rect">
              <a:avLst/>
            </a:prstGeom>
            <a:solidFill>
              <a:srgbClr val="1CABE2">
                <a:alpha val="100000"/>
              </a:srgbClr>
            </a:solidFill>
          </p:spPr>
          <p:txBody>
            <a:bodyPr/>
            <a:lstStyle/>
            <a:p/>
          </p:txBody>
        </p:sp>
        <p:sp>
          <p:nvSpPr>
            <p:cNvPr id="60" name="rc60"/>
            <p:cNvSpPr/>
            <p:nvPr/>
          </p:nvSpPr>
          <p:spPr>
            <a:xfrm>
              <a:off x="6094049" y="3101906"/>
              <a:ext cx="239888" cy="1206115"/>
            </a:xfrm>
            <a:prstGeom prst="rect">
              <a:avLst/>
            </a:prstGeom>
            <a:solidFill>
              <a:srgbClr val="80BD41">
                <a:alpha val="100000"/>
              </a:srgbClr>
            </a:solidFill>
          </p:spPr>
          <p:txBody>
            <a:bodyPr/>
            <a:lstStyle/>
            <a:p/>
          </p:txBody>
        </p:sp>
        <p:sp>
          <p:nvSpPr>
            <p:cNvPr id="61" name="rc61"/>
            <p:cNvSpPr/>
            <p:nvPr/>
          </p:nvSpPr>
          <p:spPr>
            <a:xfrm>
              <a:off x="6094049" y="3090068"/>
              <a:ext cx="239888" cy="11838"/>
            </a:xfrm>
            <a:prstGeom prst="rect">
              <a:avLst/>
            </a:prstGeom>
            <a:solidFill>
              <a:srgbClr val="1CABE2">
                <a:alpha val="100000"/>
              </a:srgbClr>
            </a:solidFill>
          </p:spPr>
          <p:txBody>
            <a:bodyPr/>
            <a:lstStyle/>
            <a:p/>
          </p:txBody>
        </p:sp>
        <p:sp>
          <p:nvSpPr>
            <p:cNvPr id="62" name="rc62"/>
            <p:cNvSpPr/>
            <p:nvPr/>
          </p:nvSpPr>
          <p:spPr>
            <a:xfrm>
              <a:off x="6360593" y="3161098"/>
              <a:ext cx="239888" cy="1146923"/>
            </a:xfrm>
            <a:prstGeom prst="rect">
              <a:avLst/>
            </a:prstGeom>
            <a:solidFill>
              <a:srgbClr val="80BD41">
                <a:alpha val="100000"/>
              </a:srgbClr>
            </a:solidFill>
          </p:spPr>
          <p:txBody>
            <a:bodyPr/>
            <a:lstStyle/>
            <a:p/>
          </p:txBody>
        </p:sp>
        <p:sp>
          <p:nvSpPr>
            <p:cNvPr id="63" name="rc63"/>
            <p:cNvSpPr/>
            <p:nvPr/>
          </p:nvSpPr>
          <p:spPr>
            <a:xfrm>
              <a:off x="6360593" y="3074748"/>
              <a:ext cx="239888" cy="86350"/>
            </a:xfrm>
            <a:prstGeom prst="rect">
              <a:avLst/>
            </a:prstGeom>
            <a:solidFill>
              <a:srgbClr val="1CABE2">
                <a:alpha val="100000"/>
              </a:srgbClr>
            </a:solidFill>
          </p:spPr>
          <p:txBody>
            <a:bodyPr/>
            <a:lstStyle/>
            <a:p/>
          </p:txBody>
        </p:sp>
        <p:sp>
          <p:nvSpPr>
            <p:cNvPr id="64" name="rc64"/>
            <p:cNvSpPr/>
            <p:nvPr/>
          </p:nvSpPr>
          <p:spPr>
            <a:xfrm>
              <a:off x="6627136" y="3133939"/>
              <a:ext cx="239888" cy="1174082"/>
            </a:xfrm>
            <a:prstGeom prst="rect">
              <a:avLst/>
            </a:prstGeom>
            <a:solidFill>
              <a:srgbClr val="80BD41">
                <a:alpha val="100000"/>
              </a:srgbClr>
            </a:solidFill>
          </p:spPr>
          <p:txBody>
            <a:bodyPr/>
            <a:lstStyle/>
            <a:p/>
          </p:txBody>
        </p:sp>
        <p:sp>
          <p:nvSpPr>
            <p:cNvPr id="65" name="rc65"/>
            <p:cNvSpPr/>
            <p:nvPr/>
          </p:nvSpPr>
          <p:spPr>
            <a:xfrm>
              <a:off x="6627136" y="3122101"/>
              <a:ext cx="239888" cy="11838"/>
            </a:xfrm>
            <a:prstGeom prst="rect">
              <a:avLst/>
            </a:prstGeom>
            <a:solidFill>
              <a:srgbClr val="1CABE2">
                <a:alpha val="100000"/>
              </a:srgbClr>
            </a:solidFill>
          </p:spPr>
          <p:txBody>
            <a:bodyPr/>
            <a:lstStyle/>
            <a:p/>
          </p:txBody>
        </p:sp>
        <p:sp>
          <p:nvSpPr>
            <p:cNvPr id="66" name="rc66"/>
            <p:cNvSpPr/>
            <p:nvPr/>
          </p:nvSpPr>
          <p:spPr>
            <a:xfrm>
              <a:off x="6893679" y="3210540"/>
              <a:ext cx="239888" cy="1097481"/>
            </a:xfrm>
            <a:prstGeom prst="rect">
              <a:avLst/>
            </a:prstGeom>
            <a:solidFill>
              <a:srgbClr val="80BD41">
                <a:alpha val="100000"/>
              </a:srgbClr>
            </a:solidFill>
          </p:spPr>
          <p:txBody>
            <a:bodyPr/>
            <a:lstStyle/>
            <a:p/>
          </p:txBody>
        </p:sp>
        <p:sp>
          <p:nvSpPr>
            <p:cNvPr id="67" name="rc67"/>
            <p:cNvSpPr/>
            <p:nvPr/>
          </p:nvSpPr>
          <p:spPr>
            <a:xfrm>
              <a:off x="6893679" y="3152741"/>
              <a:ext cx="239888" cy="57798"/>
            </a:xfrm>
            <a:prstGeom prst="rect">
              <a:avLst/>
            </a:prstGeom>
            <a:solidFill>
              <a:srgbClr val="1CABE2">
                <a:alpha val="100000"/>
              </a:srgbClr>
            </a:solidFill>
          </p:spPr>
          <p:txBody>
            <a:bodyPr/>
            <a:lstStyle/>
            <a:p/>
          </p:txBody>
        </p:sp>
        <p:sp>
          <p:nvSpPr>
            <p:cNvPr id="68" name="rc68"/>
            <p:cNvSpPr/>
            <p:nvPr/>
          </p:nvSpPr>
          <p:spPr>
            <a:xfrm>
              <a:off x="7160222" y="3256500"/>
              <a:ext cx="239888" cy="1051520"/>
            </a:xfrm>
            <a:prstGeom prst="rect">
              <a:avLst/>
            </a:prstGeom>
            <a:solidFill>
              <a:srgbClr val="80BD41">
                <a:alpha val="100000"/>
              </a:srgbClr>
            </a:solidFill>
          </p:spPr>
          <p:txBody>
            <a:bodyPr/>
            <a:lstStyle/>
            <a:p/>
          </p:txBody>
        </p:sp>
        <p:sp>
          <p:nvSpPr>
            <p:cNvPr id="69" name="rc69"/>
            <p:cNvSpPr/>
            <p:nvPr/>
          </p:nvSpPr>
          <p:spPr>
            <a:xfrm>
              <a:off x="7160222" y="3177114"/>
              <a:ext cx="239888" cy="79386"/>
            </a:xfrm>
            <a:prstGeom prst="rect">
              <a:avLst/>
            </a:prstGeom>
            <a:solidFill>
              <a:srgbClr val="1CABE2">
                <a:alpha val="100000"/>
              </a:srgbClr>
            </a:solidFill>
          </p:spPr>
          <p:txBody>
            <a:bodyPr/>
            <a:lstStyle/>
            <a:p/>
          </p:txBody>
        </p:sp>
        <p:sp>
          <p:nvSpPr>
            <p:cNvPr id="70" name="rc70"/>
            <p:cNvSpPr/>
            <p:nvPr/>
          </p:nvSpPr>
          <p:spPr>
            <a:xfrm>
              <a:off x="7426765" y="3211933"/>
              <a:ext cx="239888" cy="1096088"/>
            </a:xfrm>
            <a:prstGeom prst="rect">
              <a:avLst/>
            </a:prstGeom>
            <a:solidFill>
              <a:srgbClr val="80BD41">
                <a:alpha val="100000"/>
              </a:srgbClr>
            </a:solidFill>
          </p:spPr>
          <p:txBody>
            <a:bodyPr/>
            <a:lstStyle/>
            <a:p/>
          </p:txBody>
        </p:sp>
        <p:sp>
          <p:nvSpPr>
            <p:cNvPr id="71" name="rc71"/>
            <p:cNvSpPr/>
            <p:nvPr/>
          </p:nvSpPr>
          <p:spPr>
            <a:xfrm>
              <a:off x="7426765" y="3200791"/>
              <a:ext cx="239888" cy="11141"/>
            </a:xfrm>
            <a:prstGeom prst="rect">
              <a:avLst/>
            </a:prstGeom>
            <a:solidFill>
              <a:srgbClr val="1CABE2">
                <a:alpha val="100000"/>
              </a:srgbClr>
            </a:solidFill>
          </p:spPr>
          <p:txBody>
            <a:bodyPr/>
            <a:lstStyle/>
            <a:p/>
          </p:txBody>
        </p:sp>
        <p:sp>
          <p:nvSpPr>
            <p:cNvPr id="72" name="rc72"/>
            <p:cNvSpPr/>
            <p:nvPr/>
          </p:nvSpPr>
          <p:spPr>
            <a:xfrm>
              <a:off x="7693308" y="3301765"/>
              <a:ext cx="239888" cy="1006256"/>
            </a:xfrm>
            <a:prstGeom prst="rect">
              <a:avLst/>
            </a:prstGeom>
            <a:solidFill>
              <a:srgbClr val="80BD41">
                <a:alpha val="100000"/>
              </a:srgbClr>
            </a:solidFill>
          </p:spPr>
          <p:txBody>
            <a:bodyPr/>
            <a:lstStyle/>
            <a:p/>
          </p:txBody>
        </p:sp>
        <p:sp>
          <p:nvSpPr>
            <p:cNvPr id="73" name="rc73"/>
            <p:cNvSpPr/>
            <p:nvPr/>
          </p:nvSpPr>
          <p:spPr>
            <a:xfrm>
              <a:off x="7693308" y="3214022"/>
              <a:ext cx="239888" cy="87742"/>
            </a:xfrm>
            <a:prstGeom prst="rect">
              <a:avLst/>
            </a:prstGeom>
            <a:solidFill>
              <a:srgbClr val="1CABE2">
                <a:alpha val="100000"/>
              </a:srgbClr>
            </a:solidFill>
          </p:spPr>
          <p:txBody>
            <a:bodyPr/>
            <a:lstStyle/>
            <a:p/>
          </p:txBody>
        </p:sp>
        <p:sp>
          <p:nvSpPr>
            <p:cNvPr id="74" name="rc74"/>
            <p:cNvSpPr/>
            <p:nvPr/>
          </p:nvSpPr>
          <p:spPr>
            <a:xfrm>
              <a:off x="7959851" y="3249537"/>
              <a:ext cx="239888" cy="1058484"/>
            </a:xfrm>
            <a:prstGeom prst="rect">
              <a:avLst/>
            </a:prstGeom>
            <a:solidFill>
              <a:srgbClr val="80BD41">
                <a:alpha val="100000"/>
              </a:srgbClr>
            </a:solidFill>
          </p:spPr>
          <p:txBody>
            <a:bodyPr/>
            <a:lstStyle/>
            <a:p/>
          </p:txBody>
        </p:sp>
        <p:sp>
          <p:nvSpPr>
            <p:cNvPr id="75" name="rc75"/>
            <p:cNvSpPr/>
            <p:nvPr/>
          </p:nvSpPr>
          <p:spPr>
            <a:xfrm>
              <a:off x="7959851" y="3239091"/>
              <a:ext cx="239888" cy="10445"/>
            </a:xfrm>
            <a:prstGeom prst="rect">
              <a:avLst/>
            </a:prstGeom>
            <a:solidFill>
              <a:srgbClr val="1CABE2">
                <a:alpha val="100000"/>
              </a:srgbClr>
            </a:solidFill>
          </p:spPr>
          <p:txBody>
            <a:bodyPr/>
            <a:lstStyle/>
            <a:p/>
          </p:txBody>
        </p:sp>
        <p:sp>
          <p:nvSpPr>
            <p:cNvPr id="76" name="pl76"/>
            <p:cNvSpPr/>
            <p:nvPr/>
          </p:nvSpPr>
          <p:spPr>
            <a:xfrm>
              <a:off x="1416218" y="2095023"/>
              <a:ext cx="6663577" cy="201181"/>
            </a:xfrm>
            <a:custGeom>
              <a:avLst/>
              <a:pathLst>
                <a:path w="6663577" h="201181">
                  <a:moveTo>
                    <a:pt x="0" y="201181"/>
                  </a:moveTo>
                  <a:lnTo>
                    <a:pt x="266543" y="178828"/>
                  </a:lnTo>
                  <a:lnTo>
                    <a:pt x="533086" y="22353"/>
                  </a:lnTo>
                  <a:lnTo>
                    <a:pt x="799629" y="134121"/>
                  </a:lnTo>
                  <a:lnTo>
                    <a:pt x="1066172" y="22353"/>
                  </a:lnTo>
                  <a:lnTo>
                    <a:pt x="1332715" y="22353"/>
                  </a:lnTo>
                  <a:lnTo>
                    <a:pt x="1599258" y="134121"/>
                  </a:lnTo>
                  <a:lnTo>
                    <a:pt x="1865801" y="201181"/>
                  </a:lnTo>
                  <a:lnTo>
                    <a:pt x="2132344" y="178828"/>
                  </a:lnTo>
                  <a:lnTo>
                    <a:pt x="2398888" y="89414"/>
                  </a:lnTo>
                  <a:lnTo>
                    <a:pt x="2665431" y="67060"/>
                  </a:lnTo>
                  <a:lnTo>
                    <a:pt x="2931974" y="67060"/>
                  </a:lnTo>
                  <a:lnTo>
                    <a:pt x="3198517" y="44707"/>
                  </a:lnTo>
                  <a:lnTo>
                    <a:pt x="3465060" y="111767"/>
                  </a:lnTo>
                  <a:lnTo>
                    <a:pt x="3731603" y="134121"/>
                  </a:lnTo>
                  <a:lnTo>
                    <a:pt x="3998146" y="22353"/>
                  </a:lnTo>
                  <a:lnTo>
                    <a:pt x="4264689" y="44707"/>
                  </a:lnTo>
                  <a:lnTo>
                    <a:pt x="4531233" y="67060"/>
                  </a:lnTo>
                  <a:lnTo>
                    <a:pt x="4797776" y="0"/>
                  </a:lnTo>
                  <a:lnTo>
                    <a:pt x="5064319" y="134121"/>
                  </a:lnTo>
                  <a:lnTo>
                    <a:pt x="5330862" y="0"/>
                  </a:lnTo>
                  <a:lnTo>
                    <a:pt x="5597405" y="89414"/>
                  </a:lnTo>
                  <a:lnTo>
                    <a:pt x="5863948" y="134121"/>
                  </a:lnTo>
                  <a:lnTo>
                    <a:pt x="6130491" y="0"/>
                  </a:lnTo>
                  <a:lnTo>
                    <a:pt x="6397034" y="156474"/>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24790" y="28350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89" name="tx89"/>
            <p:cNvSpPr/>
            <p:nvPr/>
          </p:nvSpPr>
          <p:spPr>
            <a:xfrm>
              <a:off x="2696682" y="284968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90" name="tx90"/>
            <p:cNvSpPr/>
            <p:nvPr/>
          </p:nvSpPr>
          <p:spPr>
            <a:xfrm>
              <a:off x="3990221" y="28357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91" name="tx91"/>
            <p:cNvSpPr/>
            <p:nvPr/>
          </p:nvSpPr>
          <p:spPr>
            <a:xfrm>
              <a:off x="5322937" y="28942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a:t>
              </a:r>
            </a:p>
          </p:txBody>
        </p:sp>
        <p:sp>
          <p:nvSpPr>
            <p:cNvPr id="92" name="tx92"/>
            <p:cNvSpPr/>
            <p:nvPr/>
          </p:nvSpPr>
          <p:spPr>
            <a:xfrm>
              <a:off x="6389109" y="293996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a:t>
              </a:r>
            </a:p>
          </p:txBody>
        </p:sp>
        <p:sp>
          <p:nvSpPr>
            <p:cNvPr id="93" name="tx93"/>
            <p:cNvSpPr/>
            <p:nvPr/>
          </p:nvSpPr>
          <p:spPr>
            <a:xfrm>
              <a:off x="6694829" y="298732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4" name="tx94"/>
            <p:cNvSpPr/>
            <p:nvPr/>
          </p:nvSpPr>
          <p:spPr>
            <a:xfrm>
              <a:off x="6922195" y="30168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a:t>
              </a:r>
            </a:p>
          </p:txBody>
        </p:sp>
        <p:sp>
          <p:nvSpPr>
            <p:cNvPr id="95" name="tx95"/>
            <p:cNvSpPr/>
            <p:nvPr/>
          </p:nvSpPr>
          <p:spPr>
            <a:xfrm>
              <a:off x="7188738" y="30418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a:t>
              </a:r>
            </a:p>
          </p:txBody>
        </p:sp>
        <p:sp>
          <p:nvSpPr>
            <p:cNvPr id="96" name="tx96"/>
            <p:cNvSpPr/>
            <p:nvPr/>
          </p:nvSpPr>
          <p:spPr>
            <a:xfrm>
              <a:off x="7455282" y="30648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a:t>
              </a:r>
            </a:p>
          </p:txBody>
        </p:sp>
        <p:sp>
          <p:nvSpPr>
            <p:cNvPr id="97" name="tx97"/>
            <p:cNvSpPr/>
            <p:nvPr/>
          </p:nvSpPr>
          <p:spPr>
            <a:xfrm>
              <a:off x="7721825" y="30787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a:t>
              </a:r>
            </a:p>
          </p:txBody>
        </p:sp>
        <p:sp>
          <p:nvSpPr>
            <p:cNvPr id="98" name="tx98"/>
            <p:cNvSpPr/>
            <p:nvPr/>
          </p:nvSpPr>
          <p:spPr>
            <a:xfrm>
              <a:off x="7988368" y="31031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15.3</a:t>
              </a:r>
            </a:p>
          </p:txBody>
        </p:sp>
        <p:sp>
          <p:nvSpPr>
            <p:cNvPr id="99" name="pl99"/>
            <p:cNvSpPr/>
            <p:nvPr/>
          </p:nvSpPr>
          <p:spPr>
            <a:xfrm>
              <a:off x="1416218"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712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a:t>
              </a:r>
            </a:p>
          </p:txBody>
        </p:sp>
        <p:sp>
          <p:nvSpPr>
            <p:cNvPr id="111" name="tx111"/>
            <p:cNvSpPr/>
            <p:nvPr/>
          </p:nvSpPr>
          <p:spPr>
            <a:xfrm>
              <a:off x="1350915" y="30027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2" name="tx112"/>
            <p:cNvSpPr/>
            <p:nvPr/>
          </p:nvSpPr>
          <p:spPr>
            <a:xfrm>
              <a:off x="2657505" y="36250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13" name="tx113"/>
            <p:cNvSpPr/>
            <p:nvPr/>
          </p:nvSpPr>
          <p:spPr>
            <a:xfrm>
              <a:off x="2695375" y="29649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3990221" y="36312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15" name="tx115"/>
            <p:cNvSpPr/>
            <p:nvPr/>
          </p:nvSpPr>
          <p:spPr>
            <a:xfrm>
              <a:off x="4028090" y="29638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62113" y="364693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7" name="tx117"/>
            <p:cNvSpPr/>
            <p:nvPr/>
          </p:nvSpPr>
          <p:spPr>
            <a:xfrm>
              <a:off x="5360806" y="30091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6995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19" name="tx119"/>
            <p:cNvSpPr/>
            <p:nvPr/>
          </p:nvSpPr>
          <p:spPr>
            <a:xfrm>
              <a:off x="6415235" y="308402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0" name="tx120"/>
            <p:cNvSpPr/>
            <p:nvPr/>
          </p:nvSpPr>
          <p:spPr>
            <a:xfrm>
              <a:off x="6655652" y="36859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a:t>
              </a:r>
            </a:p>
          </p:txBody>
        </p:sp>
        <p:sp>
          <p:nvSpPr>
            <p:cNvPr id="121" name="tx121"/>
            <p:cNvSpPr/>
            <p:nvPr/>
          </p:nvSpPr>
          <p:spPr>
            <a:xfrm>
              <a:off x="6693522" y="30941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22195" y="37242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23" name="tx123"/>
            <p:cNvSpPr/>
            <p:nvPr/>
          </p:nvSpPr>
          <p:spPr>
            <a:xfrm>
              <a:off x="6960065" y="31477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188738" y="37472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a:t>
              </a:r>
            </a:p>
          </p:txBody>
        </p:sp>
        <p:sp>
          <p:nvSpPr>
            <p:cNvPr id="125" name="tx125"/>
            <p:cNvSpPr/>
            <p:nvPr/>
          </p:nvSpPr>
          <p:spPr>
            <a:xfrm>
              <a:off x="7214864" y="318290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6" name="tx126"/>
            <p:cNvSpPr/>
            <p:nvPr/>
          </p:nvSpPr>
          <p:spPr>
            <a:xfrm>
              <a:off x="7455282" y="37249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a:t>
              </a:r>
            </a:p>
          </p:txBody>
        </p:sp>
        <p:sp>
          <p:nvSpPr>
            <p:cNvPr id="127" name="tx127"/>
            <p:cNvSpPr/>
            <p:nvPr/>
          </p:nvSpPr>
          <p:spPr>
            <a:xfrm>
              <a:off x="7493151" y="31724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7709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a:t>
              </a:r>
            </a:p>
          </p:txBody>
        </p:sp>
        <p:sp>
          <p:nvSpPr>
            <p:cNvPr id="129" name="tx129"/>
            <p:cNvSpPr/>
            <p:nvPr/>
          </p:nvSpPr>
          <p:spPr>
            <a:xfrm>
              <a:off x="7747950" y="322279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30" name="tx130"/>
            <p:cNvSpPr/>
            <p:nvPr/>
          </p:nvSpPr>
          <p:spPr>
            <a:xfrm>
              <a:off x="7988368" y="37437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31" name="tx131"/>
            <p:cNvSpPr/>
            <p:nvPr/>
          </p:nvSpPr>
          <p:spPr>
            <a:xfrm>
              <a:off x="8026237" y="32104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595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4" name="tx134"/>
            <p:cNvSpPr/>
            <p:nvPr/>
          </p:nvSpPr>
          <p:spPr>
            <a:xfrm>
              <a:off x="733081" y="28631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2166724"/>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82906"/>
              <a:ext cx="244191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Trinidad and Tobago, 2000-2025</a:t>
              </a:r>
            </a:p>
          </p:txBody>
        </p:sp>
        <p:sp>
          <p:nvSpPr>
            <p:cNvPr id="162" name="pl162"/>
            <p:cNvSpPr/>
            <p:nvPr/>
          </p:nvSpPr>
          <p:spPr>
            <a:xfrm>
              <a:off x="222438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08060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9368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79304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15249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00871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86493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6114387" cy="129091"/>
            </a:xfrm>
            <a:prstGeom prst="rect">
              <a:avLst/>
            </a:prstGeom>
            <a:solidFill>
              <a:srgbClr val="80BD41">
                <a:alpha val="100000"/>
              </a:srgbClr>
            </a:solidFill>
          </p:spPr>
          <p:txBody>
            <a:bodyPr/>
            <a:lstStyle/>
            <a:p/>
          </p:txBody>
        </p:sp>
        <p:sp>
          <p:nvSpPr>
            <p:cNvPr id="174" name="rc174"/>
            <p:cNvSpPr/>
            <p:nvPr/>
          </p:nvSpPr>
          <p:spPr>
            <a:xfrm>
              <a:off x="7410661" y="5954972"/>
              <a:ext cx="460342" cy="129091"/>
            </a:xfrm>
            <a:prstGeom prst="rect">
              <a:avLst/>
            </a:prstGeom>
            <a:solidFill>
              <a:srgbClr val="1CABE2">
                <a:alpha val="100000"/>
              </a:srgbClr>
            </a:solidFill>
          </p:spPr>
          <p:txBody>
            <a:bodyPr/>
            <a:lstStyle/>
            <a:p/>
          </p:txBody>
        </p:sp>
        <p:sp>
          <p:nvSpPr>
            <p:cNvPr id="175" name="rc175"/>
            <p:cNvSpPr/>
            <p:nvPr/>
          </p:nvSpPr>
          <p:spPr>
            <a:xfrm>
              <a:off x="1296273" y="5793607"/>
              <a:ext cx="5364474" cy="129091"/>
            </a:xfrm>
            <a:prstGeom prst="rect">
              <a:avLst/>
            </a:prstGeom>
            <a:solidFill>
              <a:srgbClr val="80BD41">
                <a:alpha val="100000"/>
              </a:srgbClr>
            </a:solidFill>
          </p:spPr>
          <p:txBody>
            <a:bodyPr/>
            <a:lstStyle/>
            <a:p/>
          </p:txBody>
        </p:sp>
        <p:sp>
          <p:nvSpPr>
            <p:cNvPr id="176" name="rc176"/>
            <p:cNvSpPr/>
            <p:nvPr/>
          </p:nvSpPr>
          <p:spPr>
            <a:xfrm>
              <a:off x="6660748" y="5793607"/>
              <a:ext cx="467767" cy="129091"/>
            </a:xfrm>
            <a:prstGeom prst="rect">
              <a:avLst/>
            </a:prstGeom>
            <a:solidFill>
              <a:srgbClr val="1CABE2">
                <a:alpha val="100000"/>
              </a:srgbClr>
            </a:solidFill>
          </p:spPr>
          <p:txBody>
            <a:bodyPr/>
            <a:lstStyle/>
            <a:p/>
          </p:txBody>
        </p:sp>
        <p:sp>
          <p:nvSpPr>
            <p:cNvPr id="177" name="rc177"/>
            <p:cNvSpPr/>
            <p:nvPr/>
          </p:nvSpPr>
          <p:spPr>
            <a:xfrm>
              <a:off x="1296273" y="5632243"/>
              <a:ext cx="5642907" cy="129091"/>
            </a:xfrm>
            <a:prstGeom prst="rect">
              <a:avLst/>
            </a:prstGeom>
            <a:solidFill>
              <a:srgbClr val="80BD41">
                <a:alpha val="100000"/>
              </a:srgbClr>
            </a:solidFill>
          </p:spPr>
          <p:txBody>
            <a:bodyPr/>
            <a:lstStyle/>
            <a:p/>
          </p:txBody>
        </p:sp>
        <p:sp>
          <p:nvSpPr>
            <p:cNvPr id="178" name="rc178"/>
            <p:cNvSpPr/>
            <p:nvPr/>
          </p:nvSpPr>
          <p:spPr>
            <a:xfrm>
              <a:off x="6939181" y="5632243"/>
              <a:ext cx="55686" cy="129091"/>
            </a:xfrm>
            <a:prstGeom prst="rect">
              <a:avLst/>
            </a:prstGeom>
            <a:solidFill>
              <a:srgbClr val="1CABE2">
                <a:alpha val="100000"/>
              </a:srgbClr>
            </a:solidFill>
          </p:spPr>
          <p:txBody>
            <a:bodyPr/>
            <a:lstStyle/>
            <a:p/>
          </p:txBody>
        </p:sp>
        <p:sp>
          <p:nvSpPr>
            <p:cNvPr id="179" name="tx179"/>
            <p:cNvSpPr/>
            <p:nvPr/>
          </p:nvSpPr>
          <p:spPr>
            <a:xfrm>
              <a:off x="8087213"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17.7</a:t>
              </a:r>
            </a:p>
          </p:txBody>
        </p:sp>
        <p:sp>
          <p:nvSpPr>
            <p:cNvPr id="180" name="tx180"/>
            <p:cNvSpPr/>
            <p:nvPr/>
          </p:nvSpPr>
          <p:spPr>
            <a:xfrm>
              <a:off x="7303703"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15.7</a:t>
              </a:r>
            </a:p>
          </p:txBody>
        </p:sp>
        <p:sp>
          <p:nvSpPr>
            <p:cNvPr id="181" name="tx181"/>
            <p:cNvSpPr/>
            <p:nvPr/>
          </p:nvSpPr>
          <p:spPr>
            <a:xfrm>
              <a:off x="7167271"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15.3</a:t>
              </a:r>
            </a:p>
          </p:txBody>
        </p:sp>
        <p:sp>
          <p:nvSpPr>
            <p:cNvPr id="182" name="tx182"/>
            <p:cNvSpPr/>
            <p:nvPr/>
          </p:nvSpPr>
          <p:spPr>
            <a:xfrm>
              <a:off x="424797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83" name="tx183"/>
            <p:cNvSpPr/>
            <p:nvPr/>
          </p:nvSpPr>
          <p:spPr>
            <a:xfrm>
              <a:off x="7565483"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4" name="tx184"/>
            <p:cNvSpPr/>
            <p:nvPr/>
          </p:nvSpPr>
          <p:spPr>
            <a:xfrm>
              <a:off x="3873017"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185" name="tx185"/>
            <p:cNvSpPr/>
            <p:nvPr/>
          </p:nvSpPr>
          <p:spPr>
            <a:xfrm>
              <a:off x="6819283"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6" name="tx186"/>
            <p:cNvSpPr/>
            <p:nvPr/>
          </p:nvSpPr>
          <p:spPr>
            <a:xfrm>
              <a:off x="4012234"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187" name="tx187"/>
            <p:cNvSpPr/>
            <p:nvPr/>
          </p:nvSpPr>
          <p:spPr>
            <a:xfrm>
              <a:off x="6905226"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13646"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3" name="tx193"/>
            <p:cNvSpPr/>
            <p:nvPr/>
          </p:nvSpPr>
          <p:spPr>
            <a:xfrm>
              <a:off x="493101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4" name="tx194"/>
            <p:cNvSpPr/>
            <p:nvPr/>
          </p:nvSpPr>
          <p:spPr>
            <a:xfrm>
              <a:off x="678723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higher than in 2019 (93%).
The number of children vaccinated with DTP1 decreased 8% compared to in 2019.
The number of surviving infants decreased approximately 13%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51560"/>
            <a:ext cx="8595360" cy="28575"/>
            <a:chOff x="292608" y="1051560"/>
            <a:chExt cx="8595360" cy="28575"/>
          </a:xfrm>
        </p:grpSpPr>
        <p:sp>
          <p:nvSpPr>
            <p:cNvPr id="20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40584"/>
            </a:xfrm>
            <a:custGeom>
              <a:avLst/>
              <a:pathLst>
                <a:path w="3397293" h="240584">
                  <a:moveTo>
                    <a:pt x="0" y="196842"/>
                  </a:moveTo>
                  <a:lnTo>
                    <a:pt x="135891" y="174970"/>
                  </a:lnTo>
                  <a:lnTo>
                    <a:pt x="271783" y="65614"/>
                  </a:lnTo>
                  <a:lnTo>
                    <a:pt x="407675" y="174970"/>
                  </a:lnTo>
                  <a:lnTo>
                    <a:pt x="543566" y="109356"/>
                  </a:lnTo>
                  <a:lnTo>
                    <a:pt x="679458" y="87485"/>
                  </a:lnTo>
                  <a:lnTo>
                    <a:pt x="815350" y="153099"/>
                  </a:lnTo>
                  <a:lnTo>
                    <a:pt x="951242" y="240584"/>
                  </a:lnTo>
                  <a:lnTo>
                    <a:pt x="1087133" y="196842"/>
                  </a:lnTo>
                  <a:lnTo>
                    <a:pt x="1223025" y="196842"/>
                  </a:lnTo>
                  <a:lnTo>
                    <a:pt x="1358917" y="196842"/>
                  </a:lnTo>
                  <a:lnTo>
                    <a:pt x="1494809" y="196842"/>
                  </a:lnTo>
                  <a:lnTo>
                    <a:pt x="1630700" y="153099"/>
                  </a:lnTo>
                  <a:lnTo>
                    <a:pt x="1766592" y="153099"/>
                  </a:lnTo>
                  <a:lnTo>
                    <a:pt x="1902484" y="153099"/>
                  </a:lnTo>
                  <a:lnTo>
                    <a:pt x="2038375" y="65614"/>
                  </a:lnTo>
                  <a:lnTo>
                    <a:pt x="2174267" y="43742"/>
                  </a:lnTo>
                  <a:lnTo>
                    <a:pt x="2310159" y="196842"/>
                  </a:lnTo>
                  <a:lnTo>
                    <a:pt x="2446051" y="0"/>
                  </a:lnTo>
                  <a:lnTo>
                    <a:pt x="2581942" y="131228"/>
                  </a:lnTo>
                  <a:lnTo>
                    <a:pt x="2717834" y="0"/>
                  </a:lnTo>
                  <a:lnTo>
                    <a:pt x="2853726" y="109356"/>
                  </a:lnTo>
                  <a:lnTo>
                    <a:pt x="2989618" y="131228"/>
                  </a:lnTo>
                  <a:lnTo>
                    <a:pt x="3125509" y="65614"/>
                  </a:lnTo>
                  <a:lnTo>
                    <a:pt x="3261401" y="174970"/>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40584"/>
            </a:xfrm>
            <a:custGeom>
              <a:avLst/>
              <a:pathLst>
                <a:path w="3397293" h="240584">
                  <a:moveTo>
                    <a:pt x="0" y="196842"/>
                  </a:moveTo>
                  <a:lnTo>
                    <a:pt x="135891" y="174970"/>
                  </a:lnTo>
                  <a:lnTo>
                    <a:pt x="271783" y="65614"/>
                  </a:lnTo>
                  <a:lnTo>
                    <a:pt x="407675" y="174970"/>
                  </a:lnTo>
                  <a:lnTo>
                    <a:pt x="543566" y="109356"/>
                  </a:lnTo>
                  <a:lnTo>
                    <a:pt x="679458" y="87485"/>
                  </a:lnTo>
                  <a:lnTo>
                    <a:pt x="815350" y="153099"/>
                  </a:lnTo>
                  <a:lnTo>
                    <a:pt x="951242" y="240584"/>
                  </a:lnTo>
                  <a:lnTo>
                    <a:pt x="1087133" y="196842"/>
                  </a:lnTo>
                  <a:lnTo>
                    <a:pt x="1223025" y="196842"/>
                  </a:lnTo>
                  <a:lnTo>
                    <a:pt x="1358917" y="196842"/>
                  </a:lnTo>
                  <a:lnTo>
                    <a:pt x="1494809" y="196842"/>
                  </a:lnTo>
                  <a:lnTo>
                    <a:pt x="1630700" y="153099"/>
                  </a:lnTo>
                  <a:lnTo>
                    <a:pt x="1766592" y="153099"/>
                  </a:lnTo>
                  <a:lnTo>
                    <a:pt x="1902484" y="153099"/>
                  </a:lnTo>
                  <a:lnTo>
                    <a:pt x="2038375" y="65614"/>
                  </a:lnTo>
                  <a:lnTo>
                    <a:pt x="2174267" y="43742"/>
                  </a:lnTo>
                  <a:lnTo>
                    <a:pt x="2310159" y="196842"/>
                  </a:lnTo>
                  <a:lnTo>
                    <a:pt x="2446051" y="0"/>
                  </a:lnTo>
                  <a:lnTo>
                    <a:pt x="2581942" y="131228"/>
                  </a:lnTo>
                  <a:lnTo>
                    <a:pt x="2717834" y="0"/>
                  </a:lnTo>
                  <a:lnTo>
                    <a:pt x="2853726" y="109356"/>
                  </a:lnTo>
                  <a:lnTo>
                    <a:pt x="2989618" y="131228"/>
                  </a:lnTo>
                  <a:lnTo>
                    <a:pt x="3125509" y="65614"/>
                  </a:lnTo>
                  <a:lnTo>
                    <a:pt x="3261401" y="174970"/>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40584"/>
            </a:xfrm>
            <a:custGeom>
              <a:avLst/>
              <a:pathLst>
                <a:path w="3397293" h="240584">
                  <a:moveTo>
                    <a:pt x="0" y="196842"/>
                  </a:moveTo>
                  <a:lnTo>
                    <a:pt x="135891" y="174970"/>
                  </a:lnTo>
                  <a:lnTo>
                    <a:pt x="271783" y="65614"/>
                  </a:lnTo>
                  <a:lnTo>
                    <a:pt x="407675" y="174970"/>
                  </a:lnTo>
                  <a:lnTo>
                    <a:pt x="543566" y="109356"/>
                  </a:lnTo>
                  <a:lnTo>
                    <a:pt x="679458" y="87485"/>
                  </a:lnTo>
                  <a:lnTo>
                    <a:pt x="815350" y="153099"/>
                  </a:lnTo>
                  <a:lnTo>
                    <a:pt x="951242" y="240584"/>
                  </a:lnTo>
                  <a:lnTo>
                    <a:pt x="1087133" y="196842"/>
                  </a:lnTo>
                  <a:lnTo>
                    <a:pt x="1223025" y="196842"/>
                  </a:lnTo>
                  <a:lnTo>
                    <a:pt x="1358917" y="196842"/>
                  </a:lnTo>
                  <a:lnTo>
                    <a:pt x="1494809" y="196842"/>
                  </a:lnTo>
                  <a:lnTo>
                    <a:pt x="1630700" y="153099"/>
                  </a:lnTo>
                  <a:lnTo>
                    <a:pt x="1766592" y="153099"/>
                  </a:lnTo>
                  <a:lnTo>
                    <a:pt x="1902484" y="153099"/>
                  </a:lnTo>
                  <a:lnTo>
                    <a:pt x="2038375" y="65614"/>
                  </a:lnTo>
                  <a:lnTo>
                    <a:pt x="2174267" y="43742"/>
                  </a:lnTo>
                  <a:lnTo>
                    <a:pt x="2310159" y="196842"/>
                  </a:lnTo>
                  <a:lnTo>
                    <a:pt x="2446051" y="0"/>
                  </a:lnTo>
                  <a:lnTo>
                    <a:pt x="2581942" y="131228"/>
                  </a:lnTo>
                  <a:lnTo>
                    <a:pt x="2717834" y="0"/>
                  </a:lnTo>
                  <a:lnTo>
                    <a:pt x="2853726" y="109356"/>
                  </a:lnTo>
                  <a:lnTo>
                    <a:pt x="2989618" y="131228"/>
                  </a:lnTo>
                  <a:lnTo>
                    <a:pt x="3125509" y="65614"/>
                  </a:lnTo>
                  <a:lnTo>
                    <a:pt x="3261401" y="174970"/>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055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055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5341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1586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72654" y="496298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Trinidad and Tobago</a:t>
              </a:r>
            </a:p>
          </p:txBody>
        </p:sp>
        <p:sp>
          <p:nvSpPr>
            <p:cNvPr id="60" name="tx60"/>
            <p:cNvSpPr/>
            <p:nvPr/>
          </p:nvSpPr>
          <p:spPr>
            <a:xfrm>
              <a:off x="322051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82966"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37891" y="1405107"/>
              <a:ext cx="336344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Trinidad and Tobago, 2000-2025</a:t>
              </a:r>
            </a:p>
          </p:txBody>
        </p:sp>
        <p:sp>
          <p:nvSpPr>
            <p:cNvPr id="63" name="pl63"/>
            <p:cNvSpPr/>
            <p:nvPr/>
          </p:nvSpPr>
          <p:spPr>
            <a:xfrm>
              <a:off x="5267799" y="41201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157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071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27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179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136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092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049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851015"/>
              <a:ext cx="3397293" cy="664773"/>
            </a:xfrm>
            <a:custGeom>
              <a:avLst/>
              <a:pathLst>
                <a:path w="3397293" h="664773">
                  <a:moveTo>
                    <a:pt x="0" y="543905"/>
                  </a:moveTo>
                  <a:lnTo>
                    <a:pt x="135891" y="483471"/>
                  </a:lnTo>
                  <a:lnTo>
                    <a:pt x="271783" y="181301"/>
                  </a:lnTo>
                  <a:lnTo>
                    <a:pt x="407675" y="483471"/>
                  </a:lnTo>
                  <a:lnTo>
                    <a:pt x="543566" y="302169"/>
                  </a:lnTo>
                  <a:lnTo>
                    <a:pt x="679458" y="241735"/>
                  </a:lnTo>
                  <a:lnTo>
                    <a:pt x="815350" y="423037"/>
                  </a:lnTo>
                  <a:lnTo>
                    <a:pt x="951242" y="664773"/>
                  </a:lnTo>
                  <a:lnTo>
                    <a:pt x="1087133" y="543905"/>
                  </a:lnTo>
                  <a:lnTo>
                    <a:pt x="1223025" y="543905"/>
                  </a:lnTo>
                  <a:lnTo>
                    <a:pt x="1358917" y="543905"/>
                  </a:lnTo>
                  <a:lnTo>
                    <a:pt x="1494809" y="543905"/>
                  </a:lnTo>
                  <a:lnTo>
                    <a:pt x="1630700" y="423037"/>
                  </a:lnTo>
                  <a:lnTo>
                    <a:pt x="1766592" y="423037"/>
                  </a:lnTo>
                  <a:lnTo>
                    <a:pt x="1902484" y="423037"/>
                  </a:lnTo>
                  <a:lnTo>
                    <a:pt x="2038375" y="181301"/>
                  </a:lnTo>
                  <a:lnTo>
                    <a:pt x="2174267" y="120867"/>
                  </a:lnTo>
                  <a:lnTo>
                    <a:pt x="2310159" y="543905"/>
                  </a:lnTo>
                  <a:lnTo>
                    <a:pt x="2446051" y="0"/>
                  </a:lnTo>
                  <a:lnTo>
                    <a:pt x="2581942" y="362603"/>
                  </a:lnTo>
                  <a:lnTo>
                    <a:pt x="2717834" y="0"/>
                  </a:lnTo>
                  <a:lnTo>
                    <a:pt x="2853726" y="302169"/>
                  </a:lnTo>
                  <a:lnTo>
                    <a:pt x="2989618" y="362603"/>
                  </a:lnTo>
                  <a:lnTo>
                    <a:pt x="3125509" y="181301"/>
                  </a:lnTo>
                  <a:lnTo>
                    <a:pt x="3261401" y="483471"/>
                  </a:lnTo>
                  <a:lnTo>
                    <a:pt x="3397293" y="120867"/>
                  </a:lnTo>
                </a:path>
              </a:pathLst>
            </a:custGeom>
            <a:ln w="27101" cap="flat">
              <a:solidFill>
                <a:srgbClr val="0058AB">
                  <a:alpha val="100000"/>
                </a:srgbClr>
              </a:solidFill>
              <a:prstDash val="solid"/>
              <a:round/>
            </a:ln>
          </p:spPr>
          <p:txBody>
            <a:bodyPr/>
            <a:lstStyle/>
            <a:p/>
          </p:txBody>
        </p:sp>
        <p:sp>
          <p:nvSpPr>
            <p:cNvPr id="80" name="pl80"/>
            <p:cNvSpPr/>
            <p:nvPr/>
          </p:nvSpPr>
          <p:spPr>
            <a:xfrm>
              <a:off x="5437664" y="3213619"/>
              <a:ext cx="3397293" cy="846075"/>
            </a:xfrm>
            <a:custGeom>
              <a:avLst/>
              <a:pathLst>
                <a:path w="3397293" h="846075">
                  <a:moveTo>
                    <a:pt x="0" y="846075"/>
                  </a:moveTo>
                  <a:lnTo>
                    <a:pt x="135891" y="846075"/>
                  </a:lnTo>
                  <a:lnTo>
                    <a:pt x="271783" y="846075"/>
                  </a:lnTo>
                  <a:lnTo>
                    <a:pt x="407675" y="725207"/>
                  </a:lnTo>
                  <a:lnTo>
                    <a:pt x="543566" y="604339"/>
                  </a:lnTo>
                  <a:lnTo>
                    <a:pt x="679458" y="543905"/>
                  </a:lnTo>
                  <a:lnTo>
                    <a:pt x="815350" y="483471"/>
                  </a:lnTo>
                  <a:lnTo>
                    <a:pt x="951242" y="483471"/>
                  </a:lnTo>
                  <a:lnTo>
                    <a:pt x="1087133" y="302169"/>
                  </a:lnTo>
                  <a:lnTo>
                    <a:pt x="1223025" y="181301"/>
                  </a:lnTo>
                  <a:lnTo>
                    <a:pt x="1358917" y="181301"/>
                  </a:lnTo>
                  <a:lnTo>
                    <a:pt x="1494809" y="120867"/>
                  </a:lnTo>
                  <a:lnTo>
                    <a:pt x="1630700" y="120867"/>
                  </a:lnTo>
                  <a:lnTo>
                    <a:pt x="1766592" y="120867"/>
                  </a:lnTo>
                  <a:lnTo>
                    <a:pt x="1902484" y="120867"/>
                  </a:lnTo>
                  <a:lnTo>
                    <a:pt x="2038375" y="60433"/>
                  </a:lnTo>
                  <a:lnTo>
                    <a:pt x="2174267" y="0"/>
                  </a:lnTo>
                  <a:lnTo>
                    <a:pt x="2310159" y="0"/>
                  </a:lnTo>
                  <a:lnTo>
                    <a:pt x="2446051" y="0"/>
                  </a:lnTo>
                  <a:lnTo>
                    <a:pt x="2581942" y="0"/>
                  </a:lnTo>
                  <a:lnTo>
                    <a:pt x="2717834" y="181301"/>
                  </a:lnTo>
                  <a:lnTo>
                    <a:pt x="2853726" y="302169"/>
                  </a:lnTo>
                  <a:lnTo>
                    <a:pt x="2989618" y="60433"/>
                  </a:lnTo>
                  <a:lnTo>
                    <a:pt x="3125509" y="120867"/>
                  </a:lnTo>
                  <a:lnTo>
                    <a:pt x="3261401" y="120867"/>
                  </a:lnTo>
                  <a:lnTo>
                    <a:pt x="3397293" y="6043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67543"/>
              <a:ext cx="3397293" cy="1087811"/>
            </a:xfrm>
            <a:custGeom>
              <a:avLst/>
              <a:pathLst>
                <a:path w="3397293" h="1087811">
                  <a:moveTo>
                    <a:pt x="0" y="181301"/>
                  </a:moveTo>
                  <a:lnTo>
                    <a:pt x="135891" y="241735"/>
                  </a:lnTo>
                  <a:lnTo>
                    <a:pt x="271783" y="181301"/>
                  </a:lnTo>
                  <a:lnTo>
                    <a:pt x="407675" y="120867"/>
                  </a:lnTo>
                  <a:lnTo>
                    <a:pt x="543566" y="60433"/>
                  </a:lnTo>
                  <a:lnTo>
                    <a:pt x="679458" y="0"/>
                  </a:lnTo>
                  <a:lnTo>
                    <a:pt x="815350" y="60433"/>
                  </a:lnTo>
                  <a:lnTo>
                    <a:pt x="951242" y="60433"/>
                  </a:lnTo>
                  <a:lnTo>
                    <a:pt x="1087133" y="120867"/>
                  </a:lnTo>
                  <a:lnTo>
                    <a:pt x="1223025" y="0"/>
                  </a:lnTo>
                  <a:lnTo>
                    <a:pt x="1358917" y="60433"/>
                  </a:lnTo>
                  <a:lnTo>
                    <a:pt x="1494809" y="60433"/>
                  </a:lnTo>
                  <a:lnTo>
                    <a:pt x="1630700" y="60433"/>
                  </a:lnTo>
                  <a:lnTo>
                    <a:pt x="1766592" y="241735"/>
                  </a:lnTo>
                  <a:lnTo>
                    <a:pt x="1902484" y="302169"/>
                  </a:lnTo>
                  <a:lnTo>
                    <a:pt x="2038375" y="241735"/>
                  </a:lnTo>
                  <a:lnTo>
                    <a:pt x="2174267" y="302169"/>
                  </a:lnTo>
                  <a:lnTo>
                    <a:pt x="2310159" y="543905"/>
                  </a:lnTo>
                  <a:lnTo>
                    <a:pt x="2446051" y="483471"/>
                  </a:lnTo>
                  <a:lnTo>
                    <a:pt x="2581942" y="846075"/>
                  </a:lnTo>
                  <a:lnTo>
                    <a:pt x="2717834" y="1027377"/>
                  </a:lnTo>
                  <a:lnTo>
                    <a:pt x="2853726" y="1087811"/>
                  </a:lnTo>
                  <a:lnTo>
                    <a:pt x="2989618" y="906509"/>
                  </a:lnTo>
                  <a:lnTo>
                    <a:pt x="3125509" y="725207"/>
                  </a:lnTo>
                  <a:lnTo>
                    <a:pt x="3261401" y="664773"/>
                  </a:lnTo>
                  <a:lnTo>
                    <a:pt x="3397293" y="664773"/>
                  </a:lnTo>
                </a:path>
              </a:pathLst>
            </a:custGeom>
            <a:ln w="27101" cap="flat">
              <a:solidFill>
                <a:srgbClr val="961A49">
                  <a:alpha val="100000"/>
                </a:srgbClr>
              </a:solidFill>
              <a:prstDash val="solid"/>
              <a:round/>
            </a:ln>
          </p:spPr>
          <p:txBody>
            <a:bodyPr/>
            <a:lstStyle/>
            <a:p/>
          </p:txBody>
        </p:sp>
        <p:sp>
          <p:nvSpPr>
            <p:cNvPr id="82" name="pl82"/>
            <p:cNvSpPr/>
            <p:nvPr/>
          </p:nvSpPr>
          <p:spPr>
            <a:xfrm>
              <a:off x="5437664" y="321361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851015"/>
              <a:ext cx="3397293" cy="664773"/>
            </a:xfrm>
            <a:custGeom>
              <a:avLst/>
              <a:pathLst>
                <a:path w="3397293" h="664773">
                  <a:moveTo>
                    <a:pt x="0" y="543905"/>
                  </a:moveTo>
                  <a:lnTo>
                    <a:pt x="135891" y="483471"/>
                  </a:lnTo>
                  <a:lnTo>
                    <a:pt x="271783" y="181301"/>
                  </a:lnTo>
                  <a:lnTo>
                    <a:pt x="407675" y="483471"/>
                  </a:lnTo>
                  <a:lnTo>
                    <a:pt x="543566" y="302169"/>
                  </a:lnTo>
                  <a:lnTo>
                    <a:pt x="679458" y="241735"/>
                  </a:lnTo>
                  <a:lnTo>
                    <a:pt x="815350" y="423037"/>
                  </a:lnTo>
                  <a:lnTo>
                    <a:pt x="951242" y="664773"/>
                  </a:lnTo>
                  <a:lnTo>
                    <a:pt x="1087133" y="543905"/>
                  </a:lnTo>
                  <a:lnTo>
                    <a:pt x="1223025" y="543905"/>
                  </a:lnTo>
                  <a:lnTo>
                    <a:pt x="1358917" y="543905"/>
                  </a:lnTo>
                  <a:lnTo>
                    <a:pt x="1494809" y="543905"/>
                  </a:lnTo>
                  <a:lnTo>
                    <a:pt x="1630700" y="423037"/>
                  </a:lnTo>
                  <a:lnTo>
                    <a:pt x="1766592" y="423037"/>
                  </a:lnTo>
                  <a:lnTo>
                    <a:pt x="1902484" y="423037"/>
                  </a:lnTo>
                  <a:lnTo>
                    <a:pt x="2038375" y="181301"/>
                  </a:lnTo>
                  <a:lnTo>
                    <a:pt x="2174267" y="120867"/>
                  </a:lnTo>
                  <a:lnTo>
                    <a:pt x="2310159" y="543905"/>
                  </a:lnTo>
                  <a:lnTo>
                    <a:pt x="2446051" y="0"/>
                  </a:lnTo>
                  <a:lnTo>
                    <a:pt x="2581942" y="362603"/>
                  </a:lnTo>
                  <a:lnTo>
                    <a:pt x="2717834" y="0"/>
                  </a:lnTo>
                  <a:lnTo>
                    <a:pt x="2853726" y="302169"/>
                  </a:lnTo>
                  <a:lnTo>
                    <a:pt x="2989618" y="362603"/>
                  </a:lnTo>
                  <a:lnTo>
                    <a:pt x="3125509" y="181301"/>
                  </a:lnTo>
                  <a:lnTo>
                    <a:pt x="3261401" y="483471"/>
                  </a:lnTo>
                  <a:lnTo>
                    <a:pt x="3397293" y="120867"/>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73018"/>
              <a:ext cx="0" cy="821902"/>
            </a:xfrm>
            <a:custGeom>
              <a:avLst/>
              <a:pathLst>
                <a:path w="0" h="821902">
                  <a:moveTo>
                    <a:pt x="0" y="82190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73018"/>
              <a:ext cx="0" cy="519732"/>
            </a:xfrm>
            <a:custGeom>
              <a:avLst/>
              <a:pathLst>
                <a:path w="0" h="519732">
                  <a:moveTo>
                    <a:pt x="0" y="51973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573018"/>
              <a:ext cx="0" cy="821902"/>
            </a:xfrm>
            <a:custGeom>
              <a:avLst/>
              <a:pathLst>
                <a:path w="0" h="821902">
                  <a:moveTo>
                    <a:pt x="0" y="82190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573018"/>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73018"/>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73018"/>
              <a:ext cx="0" cy="761468"/>
            </a:xfrm>
            <a:custGeom>
              <a:avLst/>
              <a:pathLst>
                <a:path w="0" h="761468">
                  <a:moveTo>
                    <a:pt x="0" y="76146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73018"/>
              <a:ext cx="0" cy="398864"/>
            </a:xfrm>
            <a:custGeom>
              <a:avLst/>
              <a:pathLst>
                <a:path w="0" h="398864">
                  <a:moveTo>
                    <a:pt x="0" y="39886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851015"/>
              <a:ext cx="3397293" cy="664773"/>
            </a:xfrm>
            <a:custGeom>
              <a:avLst/>
              <a:pathLst>
                <a:path w="3397293" h="664773">
                  <a:moveTo>
                    <a:pt x="0" y="543905"/>
                  </a:moveTo>
                  <a:lnTo>
                    <a:pt x="135891" y="483471"/>
                  </a:lnTo>
                  <a:lnTo>
                    <a:pt x="271783" y="181301"/>
                  </a:lnTo>
                  <a:lnTo>
                    <a:pt x="407675" y="483471"/>
                  </a:lnTo>
                  <a:lnTo>
                    <a:pt x="543566" y="302169"/>
                  </a:lnTo>
                  <a:lnTo>
                    <a:pt x="679458" y="241735"/>
                  </a:lnTo>
                  <a:lnTo>
                    <a:pt x="815350" y="423037"/>
                  </a:lnTo>
                  <a:lnTo>
                    <a:pt x="951242" y="664773"/>
                  </a:lnTo>
                  <a:lnTo>
                    <a:pt x="1087133" y="543905"/>
                  </a:lnTo>
                  <a:lnTo>
                    <a:pt x="1223025" y="543905"/>
                  </a:lnTo>
                  <a:lnTo>
                    <a:pt x="1358917" y="543905"/>
                  </a:lnTo>
                  <a:lnTo>
                    <a:pt x="1494809" y="543905"/>
                  </a:lnTo>
                  <a:lnTo>
                    <a:pt x="1630700" y="423037"/>
                  </a:lnTo>
                  <a:lnTo>
                    <a:pt x="1766592" y="423037"/>
                  </a:lnTo>
                  <a:lnTo>
                    <a:pt x="1902484" y="423037"/>
                  </a:lnTo>
                  <a:lnTo>
                    <a:pt x="2038375" y="181301"/>
                  </a:lnTo>
                  <a:lnTo>
                    <a:pt x="2174267" y="120867"/>
                  </a:lnTo>
                  <a:lnTo>
                    <a:pt x="2310159" y="543905"/>
                  </a:lnTo>
                  <a:lnTo>
                    <a:pt x="2446051" y="0"/>
                  </a:lnTo>
                  <a:lnTo>
                    <a:pt x="2581942" y="362603"/>
                  </a:lnTo>
                  <a:lnTo>
                    <a:pt x="2717834" y="0"/>
                  </a:lnTo>
                  <a:lnTo>
                    <a:pt x="2853726" y="302169"/>
                  </a:lnTo>
                  <a:lnTo>
                    <a:pt x="2989618" y="362603"/>
                  </a:lnTo>
                  <a:lnTo>
                    <a:pt x="3125509" y="181301"/>
                  </a:lnTo>
                  <a:lnTo>
                    <a:pt x="3261401" y="483471"/>
                  </a:lnTo>
                  <a:lnTo>
                    <a:pt x="3397293" y="120867"/>
                  </a:lnTo>
                </a:path>
              </a:pathLst>
            </a:custGeom>
            <a:ln w="27101" cap="flat">
              <a:solidFill>
                <a:srgbClr val="0058AB">
                  <a:alpha val="100000"/>
                </a:srgbClr>
              </a:solidFill>
              <a:prstDash val="solid"/>
              <a:round/>
            </a:ln>
          </p:spPr>
          <p:txBody>
            <a:bodyPr/>
            <a:lstStyle/>
            <a:p/>
          </p:txBody>
        </p:sp>
        <p:sp>
          <p:nvSpPr>
            <p:cNvPr id="92" name="tx92"/>
            <p:cNvSpPr/>
            <p:nvPr/>
          </p:nvSpPr>
          <p:spPr>
            <a:xfrm>
              <a:off x="5389469" y="250835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086977" y="2509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748386" y="250835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445895" y="250835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989462"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5097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804812" y="251004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902429" y="32349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918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7658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1615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571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52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622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622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72701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803256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5889353" y="496298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Trinidad and Tobago</a:t>
              </a:r>
            </a:p>
          </p:txBody>
        </p:sp>
        <p:sp>
          <p:nvSpPr>
            <p:cNvPr id="118" name="tx118"/>
            <p:cNvSpPr/>
            <p:nvPr/>
          </p:nvSpPr>
          <p:spPr>
            <a:xfrm>
              <a:off x="753721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299665"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61257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20335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7941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90796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49875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6425152" cy="114824"/>
            </a:xfrm>
            <a:prstGeom prst="rect">
              <a:avLst/>
            </a:prstGeom>
            <a:solidFill>
              <a:srgbClr val="1CABE2">
                <a:alpha val="80000"/>
              </a:srgbClr>
            </a:solidFill>
          </p:spPr>
          <p:txBody>
            <a:bodyPr/>
            <a:lstStyle/>
            <a:p/>
          </p:txBody>
        </p:sp>
        <p:sp>
          <p:nvSpPr>
            <p:cNvPr id="131" name="rc131"/>
            <p:cNvSpPr/>
            <p:nvPr/>
          </p:nvSpPr>
          <p:spPr>
            <a:xfrm>
              <a:off x="1317178" y="5743865"/>
              <a:ext cx="7321564" cy="114824"/>
            </a:xfrm>
            <a:prstGeom prst="rect">
              <a:avLst/>
            </a:prstGeom>
            <a:solidFill>
              <a:srgbClr val="1CABE2">
                <a:alpha val="80000"/>
              </a:srgbClr>
            </a:solidFill>
          </p:spPr>
          <p:txBody>
            <a:bodyPr/>
            <a:lstStyle/>
            <a:p/>
          </p:txBody>
        </p:sp>
        <p:sp>
          <p:nvSpPr>
            <p:cNvPr id="132" name="rc132"/>
            <p:cNvSpPr/>
            <p:nvPr/>
          </p:nvSpPr>
          <p:spPr>
            <a:xfrm>
              <a:off x="1317178" y="5600334"/>
              <a:ext cx="2388705" cy="114824"/>
            </a:xfrm>
            <a:prstGeom prst="rect">
              <a:avLst/>
            </a:prstGeom>
            <a:solidFill>
              <a:srgbClr val="1CABE2">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67488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614916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0" name="tx14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Trinidad and Tobago (97%) was 12 percentage points higher than the global average (85%) and 14 percentage points higher than the average across all LACR countries (83%).
National DTP3 coverage was 4 percentage points higher than in 2019 (93%).
This equates to &lt;500 un- and undervaccinated children in 2025 compared to 1,000 un- and undervaccinated children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Trinidad and Tobago DTP3 coverage was 97% - this is 4 percentage points higher than in 2019 and more than 10 percentage points higher than both the global and regional averages.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Trinidad and Tobago ranked number 28 out of 33 countries for lowest DTP3 coverage (based on tied ranks).
Trinidad and Tobago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Trinidad and Tobago had DTP3 coverage of 97%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73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081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389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696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427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735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042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55559"/>
              <a:ext cx="239888" cy="1156449"/>
            </a:xfrm>
            <a:prstGeom prst="rect">
              <a:avLst/>
            </a:prstGeom>
            <a:solidFill>
              <a:srgbClr val="80BD41">
                <a:alpha val="100000"/>
              </a:srgbClr>
            </a:solidFill>
          </p:spPr>
          <p:txBody>
            <a:bodyPr/>
            <a:lstStyle/>
            <a:p/>
          </p:txBody>
        </p:sp>
        <p:sp>
          <p:nvSpPr>
            <p:cNvPr id="25" name="rc25"/>
            <p:cNvSpPr/>
            <p:nvPr/>
          </p:nvSpPr>
          <p:spPr>
            <a:xfrm>
              <a:off x="1296273" y="2927065"/>
              <a:ext cx="239888" cy="128494"/>
            </a:xfrm>
            <a:prstGeom prst="rect">
              <a:avLst/>
            </a:prstGeom>
            <a:solidFill>
              <a:srgbClr val="1CABE2">
                <a:alpha val="100000"/>
              </a:srgbClr>
            </a:solidFill>
          </p:spPr>
          <p:txBody>
            <a:bodyPr/>
            <a:lstStyle/>
            <a:p/>
          </p:txBody>
        </p:sp>
        <p:sp>
          <p:nvSpPr>
            <p:cNvPr id="26" name="rc26"/>
            <p:cNvSpPr/>
            <p:nvPr/>
          </p:nvSpPr>
          <p:spPr>
            <a:xfrm>
              <a:off x="1562816" y="3048198"/>
              <a:ext cx="239888" cy="1163811"/>
            </a:xfrm>
            <a:prstGeom prst="rect">
              <a:avLst/>
            </a:prstGeom>
            <a:solidFill>
              <a:srgbClr val="80BD41">
                <a:alpha val="100000"/>
              </a:srgbClr>
            </a:solidFill>
          </p:spPr>
          <p:txBody>
            <a:bodyPr/>
            <a:lstStyle/>
            <a:p/>
          </p:txBody>
        </p:sp>
        <p:sp>
          <p:nvSpPr>
            <p:cNvPr id="27" name="rc27"/>
            <p:cNvSpPr/>
            <p:nvPr/>
          </p:nvSpPr>
          <p:spPr>
            <a:xfrm>
              <a:off x="1562816" y="2933088"/>
              <a:ext cx="239888" cy="115109"/>
            </a:xfrm>
            <a:prstGeom prst="rect">
              <a:avLst/>
            </a:prstGeom>
            <a:solidFill>
              <a:srgbClr val="1CABE2">
                <a:alpha val="100000"/>
              </a:srgbClr>
            </a:solidFill>
          </p:spPr>
          <p:txBody>
            <a:bodyPr/>
            <a:lstStyle/>
            <a:p/>
          </p:txBody>
        </p:sp>
        <p:sp>
          <p:nvSpPr>
            <p:cNvPr id="28" name="rc28"/>
            <p:cNvSpPr/>
            <p:nvPr/>
          </p:nvSpPr>
          <p:spPr>
            <a:xfrm>
              <a:off x="1829360" y="2994658"/>
              <a:ext cx="239888" cy="1217350"/>
            </a:xfrm>
            <a:prstGeom prst="rect">
              <a:avLst/>
            </a:prstGeom>
            <a:solidFill>
              <a:srgbClr val="80BD41">
                <a:alpha val="100000"/>
              </a:srgbClr>
            </a:solidFill>
          </p:spPr>
          <p:txBody>
            <a:bodyPr/>
            <a:lstStyle/>
            <a:p/>
          </p:txBody>
        </p:sp>
        <p:sp>
          <p:nvSpPr>
            <p:cNvPr id="29" name="rc29"/>
            <p:cNvSpPr/>
            <p:nvPr/>
          </p:nvSpPr>
          <p:spPr>
            <a:xfrm>
              <a:off x="1829360" y="2943796"/>
              <a:ext cx="239888" cy="50862"/>
            </a:xfrm>
            <a:prstGeom prst="rect">
              <a:avLst/>
            </a:prstGeom>
            <a:solidFill>
              <a:srgbClr val="1CABE2">
                <a:alpha val="100000"/>
              </a:srgbClr>
            </a:solidFill>
          </p:spPr>
          <p:txBody>
            <a:bodyPr/>
            <a:lstStyle/>
            <a:p/>
          </p:txBody>
        </p:sp>
        <p:sp>
          <p:nvSpPr>
            <p:cNvPr id="30" name="rc30"/>
            <p:cNvSpPr/>
            <p:nvPr/>
          </p:nvSpPr>
          <p:spPr>
            <a:xfrm>
              <a:off x="2095903" y="3061582"/>
              <a:ext cx="239888" cy="1150426"/>
            </a:xfrm>
            <a:prstGeom prst="rect">
              <a:avLst/>
            </a:prstGeom>
            <a:solidFill>
              <a:srgbClr val="80BD41">
                <a:alpha val="100000"/>
              </a:srgbClr>
            </a:solidFill>
          </p:spPr>
          <p:txBody>
            <a:bodyPr/>
            <a:lstStyle/>
            <a:p/>
          </p:txBody>
        </p:sp>
        <p:sp>
          <p:nvSpPr>
            <p:cNvPr id="31" name="rc31"/>
            <p:cNvSpPr/>
            <p:nvPr/>
          </p:nvSpPr>
          <p:spPr>
            <a:xfrm>
              <a:off x="2095903" y="2947811"/>
              <a:ext cx="239888" cy="113771"/>
            </a:xfrm>
            <a:prstGeom prst="rect">
              <a:avLst/>
            </a:prstGeom>
            <a:solidFill>
              <a:srgbClr val="1CABE2">
                <a:alpha val="100000"/>
              </a:srgbClr>
            </a:solidFill>
          </p:spPr>
          <p:txBody>
            <a:bodyPr/>
            <a:lstStyle/>
            <a:p/>
          </p:txBody>
        </p:sp>
        <p:sp>
          <p:nvSpPr>
            <p:cNvPr id="32" name="rc32"/>
            <p:cNvSpPr/>
            <p:nvPr/>
          </p:nvSpPr>
          <p:spPr>
            <a:xfrm>
              <a:off x="2362446" y="3027451"/>
              <a:ext cx="239888" cy="1184558"/>
            </a:xfrm>
            <a:prstGeom prst="rect">
              <a:avLst/>
            </a:prstGeom>
            <a:solidFill>
              <a:srgbClr val="80BD41">
                <a:alpha val="100000"/>
              </a:srgbClr>
            </a:solidFill>
          </p:spPr>
          <p:txBody>
            <a:bodyPr/>
            <a:lstStyle/>
            <a:p/>
          </p:txBody>
        </p:sp>
        <p:sp>
          <p:nvSpPr>
            <p:cNvPr id="33" name="rc33"/>
            <p:cNvSpPr/>
            <p:nvPr/>
          </p:nvSpPr>
          <p:spPr>
            <a:xfrm>
              <a:off x="2362446" y="2951827"/>
              <a:ext cx="239888" cy="75624"/>
            </a:xfrm>
            <a:prstGeom prst="rect">
              <a:avLst/>
            </a:prstGeom>
            <a:solidFill>
              <a:srgbClr val="1CABE2">
                <a:alpha val="100000"/>
              </a:srgbClr>
            </a:solidFill>
          </p:spPr>
          <p:txBody>
            <a:bodyPr/>
            <a:lstStyle/>
            <a:p/>
          </p:txBody>
        </p:sp>
        <p:sp>
          <p:nvSpPr>
            <p:cNvPr id="34" name="rc34"/>
            <p:cNvSpPr/>
            <p:nvPr/>
          </p:nvSpPr>
          <p:spPr>
            <a:xfrm>
              <a:off x="2628989" y="3004697"/>
              <a:ext cx="239888" cy="1207312"/>
            </a:xfrm>
            <a:prstGeom prst="rect">
              <a:avLst/>
            </a:prstGeom>
            <a:solidFill>
              <a:srgbClr val="80BD41">
                <a:alpha val="100000"/>
              </a:srgbClr>
            </a:solidFill>
          </p:spPr>
          <p:txBody>
            <a:bodyPr/>
            <a:lstStyle/>
            <a:p/>
          </p:txBody>
        </p:sp>
        <p:sp>
          <p:nvSpPr>
            <p:cNvPr id="35" name="rc35"/>
            <p:cNvSpPr/>
            <p:nvPr/>
          </p:nvSpPr>
          <p:spPr>
            <a:xfrm>
              <a:off x="2628989" y="2941119"/>
              <a:ext cx="239888" cy="63577"/>
            </a:xfrm>
            <a:prstGeom prst="rect">
              <a:avLst/>
            </a:prstGeom>
            <a:solidFill>
              <a:srgbClr val="1CABE2">
                <a:alpha val="100000"/>
              </a:srgbClr>
            </a:solidFill>
          </p:spPr>
          <p:txBody>
            <a:bodyPr/>
            <a:lstStyle/>
            <a:p/>
          </p:txBody>
        </p:sp>
        <p:sp>
          <p:nvSpPr>
            <p:cNvPr id="36" name="rc36"/>
            <p:cNvSpPr/>
            <p:nvPr/>
          </p:nvSpPr>
          <p:spPr>
            <a:xfrm>
              <a:off x="2895532" y="3031467"/>
              <a:ext cx="239888" cy="1180542"/>
            </a:xfrm>
            <a:prstGeom prst="rect">
              <a:avLst/>
            </a:prstGeom>
            <a:solidFill>
              <a:srgbClr val="80BD41">
                <a:alpha val="100000"/>
              </a:srgbClr>
            </a:solidFill>
          </p:spPr>
          <p:txBody>
            <a:bodyPr/>
            <a:lstStyle/>
            <a:p/>
          </p:txBody>
        </p:sp>
        <p:sp>
          <p:nvSpPr>
            <p:cNvPr id="37" name="rc37"/>
            <p:cNvSpPr/>
            <p:nvPr/>
          </p:nvSpPr>
          <p:spPr>
            <a:xfrm>
              <a:off x="2895532" y="2929073"/>
              <a:ext cx="239888" cy="102393"/>
            </a:xfrm>
            <a:prstGeom prst="rect">
              <a:avLst/>
            </a:prstGeom>
            <a:solidFill>
              <a:srgbClr val="1CABE2">
                <a:alpha val="100000"/>
              </a:srgbClr>
            </a:solidFill>
          </p:spPr>
          <p:txBody>
            <a:bodyPr/>
            <a:lstStyle/>
            <a:p/>
          </p:txBody>
        </p:sp>
        <p:sp>
          <p:nvSpPr>
            <p:cNvPr id="38" name="rc38"/>
            <p:cNvSpPr/>
            <p:nvPr/>
          </p:nvSpPr>
          <p:spPr>
            <a:xfrm>
              <a:off x="3162075" y="3078314"/>
              <a:ext cx="239888" cy="1133695"/>
            </a:xfrm>
            <a:prstGeom prst="rect">
              <a:avLst/>
            </a:prstGeom>
            <a:solidFill>
              <a:srgbClr val="80BD41">
                <a:alpha val="100000"/>
              </a:srgbClr>
            </a:solidFill>
          </p:spPr>
          <p:txBody>
            <a:bodyPr/>
            <a:lstStyle/>
            <a:p/>
          </p:txBody>
        </p:sp>
        <p:sp>
          <p:nvSpPr>
            <p:cNvPr id="39" name="rc39"/>
            <p:cNvSpPr/>
            <p:nvPr/>
          </p:nvSpPr>
          <p:spPr>
            <a:xfrm>
              <a:off x="3162075" y="2923719"/>
              <a:ext cx="239888" cy="154594"/>
            </a:xfrm>
            <a:prstGeom prst="rect">
              <a:avLst/>
            </a:prstGeom>
            <a:solidFill>
              <a:srgbClr val="1CABE2">
                <a:alpha val="100000"/>
              </a:srgbClr>
            </a:solidFill>
          </p:spPr>
          <p:txBody>
            <a:bodyPr/>
            <a:lstStyle/>
            <a:p/>
          </p:txBody>
        </p:sp>
        <p:sp>
          <p:nvSpPr>
            <p:cNvPr id="40" name="rc40"/>
            <p:cNvSpPr/>
            <p:nvPr/>
          </p:nvSpPr>
          <p:spPr>
            <a:xfrm>
              <a:off x="3428618" y="3052882"/>
              <a:ext cx="239888" cy="1159126"/>
            </a:xfrm>
            <a:prstGeom prst="rect">
              <a:avLst/>
            </a:prstGeom>
            <a:solidFill>
              <a:srgbClr val="80BD41">
                <a:alpha val="100000"/>
              </a:srgbClr>
            </a:solidFill>
          </p:spPr>
          <p:txBody>
            <a:bodyPr/>
            <a:lstStyle/>
            <a:p/>
          </p:txBody>
        </p:sp>
        <p:sp>
          <p:nvSpPr>
            <p:cNvPr id="41" name="rc41"/>
            <p:cNvSpPr/>
            <p:nvPr/>
          </p:nvSpPr>
          <p:spPr>
            <a:xfrm>
              <a:off x="3428618" y="2924388"/>
              <a:ext cx="239888" cy="128494"/>
            </a:xfrm>
            <a:prstGeom prst="rect">
              <a:avLst/>
            </a:prstGeom>
            <a:solidFill>
              <a:srgbClr val="1CABE2">
                <a:alpha val="100000"/>
              </a:srgbClr>
            </a:solidFill>
          </p:spPr>
          <p:txBody>
            <a:bodyPr/>
            <a:lstStyle/>
            <a:p/>
          </p:txBody>
        </p:sp>
        <p:sp>
          <p:nvSpPr>
            <p:cNvPr id="42" name="rc42"/>
            <p:cNvSpPr/>
            <p:nvPr/>
          </p:nvSpPr>
          <p:spPr>
            <a:xfrm>
              <a:off x="3695161" y="3052213"/>
              <a:ext cx="239888" cy="1159796"/>
            </a:xfrm>
            <a:prstGeom prst="rect">
              <a:avLst/>
            </a:prstGeom>
            <a:solidFill>
              <a:srgbClr val="80BD41">
                <a:alpha val="100000"/>
              </a:srgbClr>
            </a:solidFill>
          </p:spPr>
          <p:txBody>
            <a:bodyPr/>
            <a:lstStyle/>
            <a:p/>
          </p:txBody>
        </p:sp>
        <p:sp>
          <p:nvSpPr>
            <p:cNvPr id="43" name="rc43"/>
            <p:cNvSpPr/>
            <p:nvPr/>
          </p:nvSpPr>
          <p:spPr>
            <a:xfrm>
              <a:off x="3695161" y="2923049"/>
              <a:ext cx="239888" cy="129163"/>
            </a:xfrm>
            <a:prstGeom prst="rect">
              <a:avLst/>
            </a:prstGeom>
            <a:solidFill>
              <a:srgbClr val="1CABE2">
                <a:alpha val="100000"/>
              </a:srgbClr>
            </a:solidFill>
          </p:spPr>
          <p:txBody>
            <a:bodyPr/>
            <a:lstStyle/>
            <a:p/>
          </p:txBody>
        </p:sp>
        <p:sp>
          <p:nvSpPr>
            <p:cNvPr id="44" name="rc44"/>
            <p:cNvSpPr/>
            <p:nvPr/>
          </p:nvSpPr>
          <p:spPr>
            <a:xfrm>
              <a:off x="3961705" y="3056229"/>
              <a:ext cx="239888" cy="1155780"/>
            </a:xfrm>
            <a:prstGeom prst="rect">
              <a:avLst/>
            </a:prstGeom>
            <a:solidFill>
              <a:srgbClr val="80BD41">
                <a:alpha val="100000"/>
              </a:srgbClr>
            </a:solidFill>
          </p:spPr>
          <p:txBody>
            <a:bodyPr/>
            <a:lstStyle/>
            <a:p/>
          </p:txBody>
        </p:sp>
        <p:sp>
          <p:nvSpPr>
            <p:cNvPr id="45" name="rc45"/>
            <p:cNvSpPr/>
            <p:nvPr/>
          </p:nvSpPr>
          <p:spPr>
            <a:xfrm>
              <a:off x="3961705" y="2927734"/>
              <a:ext cx="239888" cy="128494"/>
            </a:xfrm>
            <a:prstGeom prst="rect">
              <a:avLst/>
            </a:prstGeom>
            <a:solidFill>
              <a:srgbClr val="1CABE2">
                <a:alpha val="100000"/>
              </a:srgbClr>
            </a:solidFill>
          </p:spPr>
          <p:txBody>
            <a:bodyPr/>
            <a:lstStyle/>
            <a:p/>
          </p:txBody>
        </p:sp>
        <p:sp>
          <p:nvSpPr>
            <p:cNvPr id="46" name="rc46"/>
            <p:cNvSpPr/>
            <p:nvPr/>
          </p:nvSpPr>
          <p:spPr>
            <a:xfrm>
              <a:off x="4228248" y="3061582"/>
              <a:ext cx="239888" cy="1150426"/>
            </a:xfrm>
            <a:prstGeom prst="rect">
              <a:avLst/>
            </a:prstGeom>
            <a:solidFill>
              <a:srgbClr val="80BD41">
                <a:alpha val="100000"/>
              </a:srgbClr>
            </a:solidFill>
          </p:spPr>
          <p:txBody>
            <a:bodyPr/>
            <a:lstStyle/>
            <a:p/>
          </p:txBody>
        </p:sp>
        <p:sp>
          <p:nvSpPr>
            <p:cNvPr id="47" name="rc47"/>
            <p:cNvSpPr/>
            <p:nvPr/>
          </p:nvSpPr>
          <p:spPr>
            <a:xfrm>
              <a:off x="4228248" y="2933757"/>
              <a:ext cx="239888" cy="127825"/>
            </a:xfrm>
            <a:prstGeom prst="rect">
              <a:avLst/>
            </a:prstGeom>
            <a:solidFill>
              <a:srgbClr val="1CABE2">
                <a:alpha val="100000"/>
              </a:srgbClr>
            </a:solidFill>
          </p:spPr>
          <p:txBody>
            <a:bodyPr/>
            <a:lstStyle/>
            <a:p/>
          </p:txBody>
        </p:sp>
        <p:sp>
          <p:nvSpPr>
            <p:cNvPr id="48" name="rc48"/>
            <p:cNvSpPr/>
            <p:nvPr/>
          </p:nvSpPr>
          <p:spPr>
            <a:xfrm>
              <a:off x="4494791" y="3042844"/>
              <a:ext cx="239888" cy="1169165"/>
            </a:xfrm>
            <a:prstGeom prst="rect">
              <a:avLst/>
            </a:prstGeom>
            <a:solidFill>
              <a:srgbClr val="80BD41">
                <a:alpha val="100000"/>
              </a:srgbClr>
            </a:solidFill>
          </p:spPr>
          <p:txBody>
            <a:bodyPr/>
            <a:lstStyle/>
            <a:p/>
          </p:txBody>
        </p:sp>
        <p:sp>
          <p:nvSpPr>
            <p:cNvPr id="49" name="rc49"/>
            <p:cNvSpPr/>
            <p:nvPr/>
          </p:nvSpPr>
          <p:spPr>
            <a:xfrm>
              <a:off x="4494791" y="2941119"/>
              <a:ext cx="239888" cy="101724"/>
            </a:xfrm>
            <a:prstGeom prst="rect">
              <a:avLst/>
            </a:prstGeom>
            <a:solidFill>
              <a:srgbClr val="1CABE2">
                <a:alpha val="100000"/>
              </a:srgbClr>
            </a:solidFill>
          </p:spPr>
          <p:txBody>
            <a:bodyPr/>
            <a:lstStyle/>
            <a:p/>
          </p:txBody>
        </p:sp>
        <p:sp>
          <p:nvSpPr>
            <p:cNvPr id="50" name="rc50"/>
            <p:cNvSpPr/>
            <p:nvPr/>
          </p:nvSpPr>
          <p:spPr>
            <a:xfrm>
              <a:off x="4761334" y="3055559"/>
              <a:ext cx="239888" cy="1156449"/>
            </a:xfrm>
            <a:prstGeom prst="rect">
              <a:avLst/>
            </a:prstGeom>
            <a:solidFill>
              <a:srgbClr val="80BD41">
                <a:alpha val="100000"/>
              </a:srgbClr>
            </a:solidFill>
          </p:spPr>
          <p:txBody>
            <a:bodyPr/>
            <a:lstStyle/>
            <a:p/>
          </p:txBody>
        </p:sp>
        <p:sp>
          <p:nvSpPr>
            <p:cNvPr id="51" name="rc51"/>
            <p:cNvSpPr/>
            <p:nvPr/>
          </p:nvSpPr>
          <p:spPr>
            <a:xfrm>
              <a:off x="4761334" y="2955173"/>
              <a:ext cx="239888" cy="100386"/>
            </a:xfrm>
            <a:prstGeom prst="rect">
              <a:avLst/>
            </a:prstGeom>
            <a:solidFill>
              <a:srgbClr val="1CABE2">
                <a:alpha val="100000"/>
              </a:srgbClr>
            </a:solidFill>
          </p:spPr>
          <p:txBody>
            <a:bodyPr/>
            <a:lstStyle/>
            <a:p/>
          </p:txBody>
        </p:sp>
        <p:sp>
          <p:nvSpPr>
            <p:cNvPr id="52" name="rc52"/>
            <p:cNvSpPr/>
            <p:nvPr/>
          </p:nvSpPr>
          <p:spPr>
            <a:xfrm>
              <a:off x="5027877" y="3066936"/>
              <a:ext cx="239888" cy="1145072"/>
            </a:xfrm>
            <a:prstGeom prst="rect">
              <a:avLst/>
            </a:prstGeom>
            <a:solidFill>
              <a:srgbClr val="80BD41">
                <a:alpha val="100000"/>
              </a:srgbClr>
            </a:solidFill>
          </p:spPr>
          <p:txBody>
            <a:bodyPr/>
            <a:lstStyle/>
            <a:p/>
          </p:txBody>
        </p:sp>
        <p:sp>
          <p:nvSpPr>
            <p:cNvPr id="53" name="rc53"/>
            <p:cNvSpPr/>
            <p:nvPr/>
          </p:nvSpPr>
          <p:spPr>
            <a:xfrm>
              <a:off x="5027877" y="2967219"/>
              <a:ext cx="239888" cy="99717"/>
            </a:xfrm>
            <a:prstGeom prst="rect">
              <a:avLst/>
            </a:prstGeom>
            <a:solidFill>
              <a:srgbClr val="1CABE2">
                <a:alpha val="100000"/>
              </a:srgbClr>
            </a:solidFill>
          </p:spPr>
          <p:txBody>
            <a:bodyPr/>
            <a:lstStyle/>
            <a:p/>
          </p:txBody>
        </p:sp>
        <p:sp>
          <p:nvSpPr>
            <p:cNvPr id="54" name="rc54"/>
            <p:cNvSpPr/>
            <p:nvPr/>
          </p:nvSpPr>
          <p:spPr>
            <a:xfrm>
              <a:off x="5294420" y="3033474"/>
              <a:ext cx="239888" cy="1178534"/>
            </a:xfrm>
            <a:prstGeom prst="rect">
              <a:avLst/>
            </a:prstGeom>
            <a:solidFill>
              <a:srgbClr val="80BD41">
                <a:alpha val="100000"/>
              </a:srgbClr>
            </a:solidFill>
          </p:spPr>
          <p:txBody>
            <a:bodyPr/>
            <a:lstStyle/>
            <a:p/>
          </p:txBody>
        </p:sp>
        <p:sp>
          <p:nvSpPr>
            <p:cNvPr id="55" name="rc55"/>
            <p:cNvSpPr/>
            <p:nvPr/>
          </p:nvSpPr>
          <p:spPr>
            <a:xfrm>
              <a:off x="5294420" y="2984620"/>
              <a:ext cx="239888" cy="48854"/>
            </a:xfrm>
            <a:prstGeom prst="rect">
              <a:avLst/>
            </a:prstGeom>
            <a:solidFill>
              <a:srgbClr val="1CABE2">
                <a:alpha val="100000"/>
              </a:srgbClr>
            </a:solidFill>
          </p:spPr>
          <p:txBody>
            <a:bodyPr/>
            <a:lstStyle/>
            <a:p/>
          </p:txBody>
        </p:sp>
        <p:sp>
          <p:nvSpPr>
            <p:cNvPr id="56" name="rc56"/>
            <p:cNvSpPr/>
            <p:nvPr/>
          </p:nvSpPr>
          <p:spPr>
            <a:xfrm>
              <a:off x="5560963" y="3034813"/>
              <a:ext cx="239888" cy="1177196"/>
            </a:xfrm>
            <a:prstGeom prst="rect">
              <a:avLst/>
            </a:prstGeom>
            <a:solidFill>
              <a:srgbClr val="80BD41">
                <a:alpha val="100000"/>
              </a:srgbClr>
            </a:solidFill>
          </p:spPr>
          <p:txBody>
            <a:bodyPr/>
            <a:lstStyle/>
            <a:p/>
          </p:txBody>
        </p:sp>
        <p:sp>
          <p:nvSpPr>
            <p:cNvPr id="57" name="rc57"/>
            <p:cNvSpPr/>
            <p:nvPr/>
          </p:nvSpPr>
          <p:spPr>
            <a:xfrm>
              <a:off x="5560963" y="2998674"/>
              <a:ext cx="239888" cy="36139"/>
            </a:xfrm>
            <a:prstGeom prst="rect">
              <a:avLst/>
            </a:prstGeom>
            <a:solidFill>
              <a:srgbClr val="1CABE2">
                <a:alpha val="100000"/>
              </a:srgbClr>
            </a:solidFill>
          </p:spPr>
          <p:txBody>
            <a:bodyPr/>
            <a:lstStyle/>
            <a:p/>
          </p:txBody>
        </p:sp>
        <p:sp>
          <p:nvSpPr>
            <p:cNvPr id="58" name="rc58"/>
            <p:cNvSpPr/>
            <p:nvPr/>
          </p:nvSpPr>
          <p:spPr>
            <a:xfrm>
              <a:off x="5827506" y="3139884"/>
              <a:ext cx="239888" cy="1072125"/>
            </a:xfrm>
            <a:prstGeom prst="rect">
              <a:avLst/>
            </a:prstGeom>
            <a:solidFill>
              <a:srgbClr val="80BD41">
                <a:alpha val="100000"/>
              </a:srgbClr>
            </a:solidFill>
          </p:spPr>
          <p:txBody>
            <a:bodyPr/>
            <a:lstStyle/>
            <a:p/>
          </p:txBody>
        </p:sp>
        <p:sp>
          <p:nvSpPr>
            <p:cNvPr id="59" name="rc59"/>
            <p:cNvSpPr/>
            <p:nvPr/>
          </p:nvSpPr>
          <p:spPr>
            <a:xfrm>
              <a:off x="5827506" y="3020759"/>
              <a:ext cx="239888" cy="119125"/>
            </a:xfrm>
            <a:prstGeom prst="rect">
              <a:avLst/>
            </a:prstGeom>
            <a:solidFill>
              <a:srgbClr val="1CABE2">
                <a:alpha val="100000"/>
              </a:srgbClr>
            </a:solidFill>
          </p:spPr>
          <p:txBody>
            <a:bodyPr/>
            <a:lstStyle/>
            <a:p/>
          </p:txBody>
        </p:sp>
        <p:sp>
          <p:nvSpPr>
            <p:cNvPr id="60" name="rc60"/>
            <p:cNvSpPr/>
            <p:nvPr/>
          </p:nvSpPr>
          <p:spPr>
            <a:xfrm>
              <a:off x="6094049" y="3052882"/>
              <a:ext cx="239888" cy="1159126"/>
            </a:xfrm>
            <a:prstGeom prst="rect">
              <a:avLst/>
            </a:prstGeom>
            <a:solidFill>
              <a:srgbClr val="80BD41">
                <a:alpha val="100000"/>
              </a:srgbClr>
            </a:solidFill>
          </p:spPr>
          <p:txBody>
            <a:bodyPr/>
            <a:lstStyle/>
            <a:p/>
          </p:txBody>
        </p:sp>
        <p:sp>
          <p:nvSpPr>
            <p:cNvPr id="61" name="rc61"/>
            <p:cNvSpPr/>
            <p:nvPr/>
          </p:nvSpPr>
          <p:spPr>
            <a:xfrm>
              <a:off x="6094049" y="3041505"/>
              <a:ext cx="239888" cy="11377"/>
            </a:xfrm>
            <a:prstGeom prst="rect">
              <a:avLst/>
            </a:prstGeom>
            <a:solidFill>
              <a:srgbClr val="1CABE2">
                <a:alpha val="100000"/>
              </a:srgbClr>
            </a:solidFill>
          </p:spPr>
          <p:txBody>
            <a:bodyPr/>
            <a:lstStyle/>
            <a:p/>
          </p:txBody>
        </p:sp>
        <p:sp>
          <p:nvSpPr>
            <p:cNvPr id="62" name="rc62"/>
            <p:cNvSpPr/>
            <p:nvPr/>
          </p:nvSpPr>
          <p:spPr>
            <a:xfrm>
              <a:off x="6360593" y="3109768"/>
              <a:ext cx="239888" cy="1102241"/>
            </a:xfrm>
            <a:prstGeom prst="rect">
              <a:avLst/>
            </a:prstGeom>
            <a:solidFill>
              <a:srgbClr val="80BD41">
                <a:alpha val="100000"/>
              </a:srgbClr>
            </a:solidFill>
          </p:spPr>
          <p:txBody>
            <a:bodyPr/>
            <a:lstStyle/>
            <a:p/>
          </p:txBody>
        </p:sp>
        <p:sp>
          <p:nvSpPr>
            <p:cNvPr id="63" name="rc63"/>
            <p:cNvSpPr/>
            <p:nvPr/>
          </p:nvSpPr>
          <p:spPr>
            <a:xfrm>
              <a:off x="6360593" y="3026782"/>
              <a:ext cx="239888" cy="82985"/>
            </a:xfrm>
            <a:prstGeom prst="rect">
              <a:avLst/>
            </a:prstGeom>
            <a:solidFill>
              <a:srgbClr val="1CABE2">
                <a:alpha val="100000"/>
              </a:srgbClr>
            </a:solidFill>
          </p:spPr>
          <p:txBody>
            <a:bodyPr/>
            <a:lstStyle/>
            <a:p/>
          </p:txBody>
        </p:sp>
        <p:sp>
          <p:nvSpPr>
            <p:cNvPr id="64" name="rc64"/>
            <p:cNvSpPr/>
            <p:nvPr/>
          </p:nvSpPr>
          <p:spPr>
            <a:xfrm>
              <a:off x="6627136" y="3083667"/>
              <a:ext cx="239888" cy="1128341"/>
            </a:xfrm>
            <a:prstGeom prst="rect">
              <a:avLst/>
            </a:prstGeom>
            <a:solidFill>
              <a:srgbClr val="80BD41">
                <a:alpha val="100000"/>
              </a:srgbClr>
            </a:solidFill>
          </p:spPr>
          <p:txBody>
            <a:bodyPr/>
            <a:lstStyle/>
            <a:p/>
          </p:txBody>
        </p:sp>
        <p:sp>
          <p:nvSpPr>
            <p:cNvPr id="65" name="rc65"/>
            <p:cNvSpPr/>
            <p:nvPr/>
          </p:nvSpPr>
          <p:spPr>
            <a:xfrm>
              <a:off x="6627136" y="3072290"/>
              <a:ext cx="239888" cy="11377"/>
            </a:xfrm>
            <a:prstGeom prst="rect">
              <a:avLst/>
            </a:prstGeom>
            <a:solidFill>
              <a:srgbClr val="1CABE2">
                <a:alpha val="100000"/>
              </a:srgbClr>
            </a:solidFill>
          </p:spPr>
          <p:txBody>
            <a:bodyPr/>
            <a:lstStyle/>
            <a:p/>
          </p:txBody>
        </p:sp>
        <p:sp>
          <p:nvSpPr>
            <p:cNvPr id="66" name="rc66"/>
            <p:cNvSpPr/>
            <p:nvPr/>
          </p:nvSpPr>
          <p:spPr>
            <a:xfrm>
              <a:off x="6893679" y="3168661"/>
              <a:ext cx="239888" cy="1043347"/>
            </a:xfrm>
            <a:prstGeom prst="rect">
              <a:avLst/>
            </a:prstGeom>
            <a:solidFill>
              <a:srgbClr val="80BD41">
                <a:alpha val="100000"/>
              </a:srgbClr>
            </a:solidFill>
          </p:spPr>
          <p:txBody>
            <a:bodyPr/>
            <a:lstStyle/>
            <a:p/>
          </p:txBody>
        </p:sp>
        <p:sp>
          <p:nvSpPr>
            <p:cNvPr id="67" name="rc67"/>
            <p:cNvSpPr/>
            <p:nvPr/>
          </p:nvSpPr>
          <p:spPr>
            <a:xfrm>
              <a:off x="6893679" y="3101737"/>
              <a:ext cx="239888" cy="66924"/>
            </a:xfrm>
            <a:prstGeom prst="rect">
              <a:avLst/>
            </a:prstGeom>
            <a:solidFill>
              <a:srgbClr val="1CABE2">
                <a:alpha val="100000"/>
              </a:srgbClr>
            </a:solidFill>
          </p:spPr>
          <p:txBody>
            <a:bodyPr/>
            <a:lstStyle/>
            <a:p/>
          </p:txBody>
        </p:sp>
        <p:sp>
          <p:nvSpPr>
            <p:cNvPr id="68" name="rc68"/>
            <p:cNvSpPr/>
            <p:nvPr/>
          </p:nvSpPr>
          <p:spPr>
            <a:xfrm>
              <a:off x="7160222" y="3201454"/>
              <a:ext cx="239888" cy="1010555"/>
            </a:xfrm>
            <a:prstGeom prst="rect">
              <a:avLst/>
            </a:prstGeom>
            <a:solidFill>
              <a:srgbClr val="80BD41">
                <a:alpha val="100000"/>
              </a:srgbClr>
            </a:solidFill>
          </p:spPr>
          <p:txBody>
            <a:bodyPr/>
            <a:lstStyle/>
            <a:p/>
          </p:txBody>
        </p:sp>
        <p:sp>
          <p:nvSpPr>
            <p:cNvPr id="69" name="rc69"/>
            <p:cNvSpPr/>
            <p:nvPr/>
          </p:nvSpPr>
          <p:spPr>
            <a:xfrm>
              <a:off x="7160222" y="3125160"/>
              <a:ext cx="239888" cy="76293"/>
            </a:xfrm>
            <a:prstGeom prst="rect">
              <a:avLst/>
            </a:prstGeom>
            <a:solidFill>
              <a:srgbClr val="1CABE2">
                <a:alpha val="100000"/>
              </a:srgbClr>
            </a:solidFill>
          </p:spPr>
          <p:txBody>
            <a:bodyPr/>
            <a:lstStyle/>
            <a:p/>
          </p:txBody>
        </p:sp>
        <p:sp>
          <p:nvSpPr>
            <p:cNvPr id="70" name="rc70"/>
            <p:cNvSpPr/>
            <p:nvPr/>
          </p:nvSpPr>
          <p:spPr>
            <a:xfrm>
              <a:off x="7426765" y="3190077"/>
              <a:ext cx="239888" cy="1021932"/>
            </a:xfrm>
            <a:prstGeom prst="rect">
              <a:avLst/>
            </a:prstGeom>
            <a:solidFill>
              <a:srgbClr val="80BD41">
                <a:alpha val="100000"/>
              </a:srgbClr>
            </a:solidFill>
          </p:spPr>
          <p:txBody>
            <a:bodyPr/>
            <a:lstStyle/>
            <a:p/>
          </p:txBody>
        </p:sp>
        <p:sp>
          <p:nvSpPr>
            <p:cNvPr id="71" name="rc71"/>
            <p:cNvSpPr/>
            <p:nvPr/>
          </p:nvSpPr>
          <p:spPr>
            <a:xfrm>
              <a:off x="7426765" y="3147245"/>
              <a:ext cx="239888" cy="42831"/>
            </a:xfrm>
            <a:prstGeom prst="rect">
              <a:avLst/>
            </a:prstGeom>
            <a:solidFill>
              <a:srgbClr val="1CABE2">
                <a:alpha val="100000"/>
              </a:srgbClr>
            </a:solidFill>
          </p:spPr>
          <p:txBody>
            <a:bodyPr/>
            <a:lstStyle/>
            <a:p/>
          </p:txBody>
        </p:sp>
        <p:sp>
          <p:nvSpPr>
            <p:cNvPr id="72" name="rc72"/>
            <p:cNvSpPr/>
            <p:nvPr/>
          </p:nvSpPr>
          <p:spPr>
            <a:xfrm>
              <a:off x="7693308" y="3255663"/>
              <a:ext cx="239888" cy="956346"/>
            </a:xfrm>
            <a:prstGeom prst="rect">
              <a:avLst/>
            </a:prstGeom>
            <a:solidFill>
              <a:srgbClr val="80BD41">
                <a:alpha val="100000"/>
              </a:srgbClr>
            </a:solidFill>
          </p:spPr>
          <p:txBody>
            <a:bodyPr/>
            <a:lstStyle/>
            <a:p/>
          </p:txBody>
        </p:sp>
        <p:sp>
          <p:nvSpPr>
            <p:cNvPr id="73" name="rc73"/>
            <p:cNvSpPr/>
            <p:nvPr/>
          </p:nvSpPr>
          <p:spPr>
            <a:xfrm>
              <a:off x="7693308" y="3161300"/>
              <a:ext cx="239888" cy="94363"/>
            </a:xfrm>
            <a:prstGeom prst="rect">
              <a:avLst/>
            </a:prstGeom>
            <a:solidFill>
              <a:srgbClr val="1CABE2">
                <a:alpha val="100000"/>
              </a:srgbClr>
            </a:solidFill>
          </p:spPr>
          <p:txBody>
            <a:bodyPr/>
            <a:lstStyle/>
            <a:p/>
          </p:txBody>
        </p:sp>
        <p:sp>
          <p:nvSpPr>
            <p:cNvPr id="74" name="rc74"/>
            <p:cNvSpPr/>
            <p:nvPr/>
          </p:nvSpPr>
          <p:spPr>
            <a:xfrm>
              <a:off x="7959851" y="3215508"/>
              <a:ext cx="239888" cy="996501"/>
            </a:xfrm>
            <a:prstGeom prst="rect">
              <a:avLst/>
            </a:prstGeom>
            <a:solidFill>
              <a:srgbClr val="80BD41">
                <a:alpha val="100000"/>
              </a:srgbClr>
            </a:solidFill>
          </p:spPr>
          <p:txBody>
            <a:bodyPr/>
            <a:lstStyle/>
            <a:p/>
          </p:txBody>
        </p:sp>
        <p:sp>
          <p:nvSpPr>
            <p:cNvPr id="75" name="rc75"/>
            <p:cNvSpPr/>
            <p:nvPr/>
          </p:nvSpPr>
          <p:spPr>
            <a:xfrm>
              <a:off x="7959851" y="3184723"/>
              <a:ext cx="239888" cy="30785"/>
            </a:xfrm>
            <a:prstGeom prst="rect">
              <a:avLst/>
            </a:prstGeom>
            <a:solidFill>
              <a:srgbClr val="1CABE2">
                <a:alpha val="100000"/>
              </a:srgbClr>
            </a:solidFill>
          </p:spPr>
          <p:txBody>
            <a:bodyPr/>
            <a:lstStyle/>
            <a:p/>
          </p:txBody>
        </p:sp>
        <p:sp>
          <p:nvSpPr>
            <p:cNvPr id="76" name="pl76"/>
            <p:cNvSpPr/>
            <p:nvPr/>
          </p:nvSpPr>
          <p:spPr>
            <a:xfrm>
              <a:off x="1416218" y="2085226"/>
              <a:ext cx="6663577" cy="236309"/>
            </a:xfrm>
            <a:custGeom>
              <a:avLst/>
              <a:pathLst>
                <a:path w="6663577" h="236309">
                  <a:moveTo>
                    <a:pt x="0" y="193343"/>
                  </a:moveTo>
                  <a:lnTo>
                    <a:pt x="266543" y="171861"/>
                  </a:lnTo>
                  <a:lnTo>
                    <a:pt x="533086" y="64447"/>
                  </a:lnTo>
                  <a:lnTo>
                    <a:pt x="799629" y="171861"/>
                  </a:lnTo>
                  <a:lnTo>
                    <a:pt x="1066172" y="107413"/>
                  </a:lnTo>
                  <a:lnTo>
                    <a:pt x="1332715" y="85930"/>
                  </a:lnTo>
                  <a:lnTo>
                    <a:pt x="1599258" y="150378"/>
                  </a:lnTo>
                  <a:lnTo>
                    <a:pt x="1865801" y="236309"/>
                  </a:lnTo>
                  <a:lnTo>
                    <a:pt x="2132344" y="193343"/>
                  </a:lnTo>
                  <a:lnTo>
                    <a:pt x="2398888" y="193343"/>
                  </a:lnTo>
                  <a:lnTo>
                    <a:pt x="2665431" y="193343"/>
                  </a:lnTo>
                  <a:lnTo>
                    <a:pt x="2931974" y="193343"/>
                  </a:lnTo>
                  <a:lnTo>
                    <a:pt x="3198517" y="150378"/>
                  </a:lnTo>
                  <a:lnTo>
                    <a:pt x="3465060" y="150378"/>
                  </a:lnTo>
                  <a:lnTo>
                    <a:pt x="3731603" y="150378"/>
                  </a:lnTo>
                  <a:lnTo>
                    <a:pt x="3998146" y="64447"/>
                  </a:lnTo>
                  <a:lnTo>
                    <a:pt x="4264689" y="42965"/>
                  </a:lnTo>
                  <a:lnTo>
                    <a:pt x="4531233" y="193343"/>
                  </a:lnTo>
                  <a:lnTo>
                    <a:pt x="4797776" y="0"/>
                  </a:lnTo>
                  <a:lnTo>
                    <a:pt x="5064319" y="128895"/>
                  </a:lnTo>
                  <a:lnTo>
                    <a:pt x="5330862" y="0"/>
                  </a:lnTo>
                  <a:lnTo>
                    <a:pt x="5597405" y="107413"/>
                  </a:lnTo>
                  <a:lnTo>
                    <a:pt x="5863948" y="128895"/>
                  </a:lnTo>
                  <a:lnTo>
                    <a:pt x="6130491" y="64447"/>
                  </a:lnTo>
                  <a:lnTo>
                    <a:pt x="6397034" y="171861"/>
                  </a:lnTo>
                  <a:lnTo>
                    <a:pt x="6663577" y="42965"/>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42024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721987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1324790" y="27911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89" name="tx89"/>
            <p:cNvSpPr/>
            <p:nvPr/>
          </p:nvSpPr>
          <p:spPr>
            <a:xfrm>
              <a:off x="2696682" y="280519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90" name="tx90"/>
            <p:cNvSpPr/>
            <p:nvPr/>
          </p:nvSpPr>
          <p:spPr>
            <a:xfrm>
              <a:off x="3990221" y="27918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91" name="tx91"/>
            <p:cNvSpPr/>
            <p:nvPr/>
          </p:nvSpPr>
          <p:spPr>
            <a:xfrm>
              <a:off x="5322937" y="28480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a:t>
              </a:r>
            </a:p>
          </p:txBody>
        </p:sp>
        <p:sp>
          <p:nvSpPr>
            <p:cNvPr id="92" name="tx92"/>
            <p:cNvSpPr/>
            <p:nvPr/>
          </p:nvSpPr>
          <p:spPr>
            <a:xfrm>
              <a:off x="6389109" y="289200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a:t>
              </a:r>
            </a:p>
          </p:txBody>
        </p:sp>
        <p:sp>
          <p:nvSpPr>
            <p:cNvPr id="93" name="tx93"/>
            <p:cNvSpPr/>
            <p:nvPr/>
          </p:nvSpPr>
          <p:spPr>
            <a:xfrm>
              <a:off x="6694829" y="293751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4" name="tx94"/>
            <p:cNvSpPr/>
            <p:nvPr/>
          </p:nvSpPr>
          <p:spPr>
            <a:xfrm>
              <a:off x="6922195" y="29658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a:t>
              </a:r>
            </a:p>
          </p:txBody>
        </p:sp>
        <p:sp>
          <p:nvSpPr>
            <p:cNvPr id="95" name="tx95"/>
            <p:cNvSpPr/>
            <p:nvPr/>
          </p:nvSpPr>
          <p:spPr>
            <a:xfrm>
              <a:off x="7188738" y="29899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a:t>
              </a:r>
            </a:p>
          </p:txBody>
        </p:sp>
        <p:sp>
          <p:nvSpPr>
            <p:cNvPr id="96" name="tx96"/>
            <p:cNvSpPr/>
            <p:nvPr/>
          </p:nvSpPr>
          <p:spPr>
            <a:xfrm>
              <a:off x="7455282" y="30119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a:t>
              </a:r>
            </a:p>
          </p:txBody>
        </p:sp>
        <p:sp>
          <p:nvSpPr>
            <p:cNvPr id="97" name="tx97"/>
            <p:cNvSpPr/>
            <p:nvPr/>
          </p:nvSpPr>
          <p:spPr>
            <a:xfrm>
              <a:off x="7721825" y="30253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a:t>
              </a:r>
            </a:p>
          </p:txBody>
        </p:sp>
        <p:sp>
          <p:nvSpPr>
            <p:cNvPr id="98" name="tx98"/>
            <p:cNvSpPr/>
            <p:nvPr/>
          </p:nvSpPr>
          <p:spPr>
            <a:xfrm>
              <a:off x="7988368" y="30487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15.3</a:t>
              </a:r>
            </a:p>
          </p:txBody>
        </p:sp>
        <p:sp>
          <p:nvSpPr>
            <p:cNvPr id="99" name="pl99"/>
            <p:cNvSpPr/>
            <p:nvPr/>
          </p:nvSpPr>
          <p:spPr>
            <a:xfrm>
              <a:off x="1416218"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5986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a:t>
              </a:r>
            </a:p>
          </p:txBody>
        </p:sp>
        <p:sp>
          <p:nvSpPr>
            <p:cNvPr id="111" name="tx111"/>
            <p:cNvSpPr/>
            <p:nvPr/>
          </p:nvSpPr>
          <p:spPr>
            <a:xfrm>
              <a:off x="1350915" y="29562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2" name="tx112"/>
            <p:cNvSpPr/>
            <p:nvPr/>
          </p:nvSpPr>
          <p:spPr>
            <a:xfrm>
              <a:off x="2696682" y="357330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3" name="tx113"/>
            <p:cNvSpPr/>
            <p:nvPr/>
          </p:nvSpPr>
          <p:spPr>
            <a:xfrm>
              <a:off x="2695375" y="29390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3990221" y="35990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a:t>
              </a:r>
            </a:p>
          </p:txBody>
        </p:sp>
        <p:sp>
          <p:nvSpPr>
            <p:cNvPr id="115" name="tx115"/>
            <p:cNvSpPr/>
            <p:nvPr/>
          </p:nvSpPr>
          <p:spPr>
            <a:xfrm>
              <a:off x="4016347" y="29569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6" name="tx116"/>
            <p:cNvSpPr/>
            <p:nvPr/>
          </p:nvSpPr>
          <p:spPr>
            <a:xfrm>
              <a:off x="5322937" y="35876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17" name="tx117"/>
            <p:cNvSpPr/>
            <p:nvPr/>
          </p:nvSpPr>
          <p:spPr>
            <a:xfrm>
              <a:off x="5360806" y="297514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6258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19" name="tx119"/>
            <p:cNvSpPr/>
            <p:nvPr/>
          </p:nvSpPr>
          <p:spPr>
            <a:xfrm>
              <a:off x="6415235" y="303437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0" name="tx120"/>
            <p:cNvSpPr/>
            <p:nvPr/>
          </p:nvSpPr>
          <p:spPr>
            <a:xfrm>
              <a:off x="6655652" y="36127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a:t>
              </a:r>
            </a:p>
          </p:txBody>
        </p:sp>
        <p:sp>
          <p:nvSpPr>
            <p:cNvPr id="121" name="tx121"/>
            <p:cNvSpPr/>
            <p:nvPr/>
          </p:nvSpPr>
          <p:spPr>
            <a:xfrm>
              <a:off x="6693522" y="304407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22195" y="36552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23" name="tx123"/>
            <p:cNvSpPr/>
            <p:nvPr/>
          </p:nvSpPr>
          <p:spPr>
            <a:xfrm>
              <a:off x="6987498" y="310129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4" name="tx124"/>
            <p:cNvSpPr/>
            <p:nvPr/>
          </p:nvSpPr>
          <p:spPr>
            <a:xfrm>
              <a:off x="7188738" y="36716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a:t>
              </a:r>
            </a:p>
          </p:txBody>
        </p:sp>
        <p:sp>
          <p:nvSpPr>
            <p:cNvPr id="125" name="tx125"/>
            <p:cNvSpPr/>
            <p:nvPr/>
          </p:nvSpPr>
          <p:spPr>
            <a:xfrm>
              <a:off x="7214864" y="312940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6" name="tx126"/>
            <p:cNvSpPr/>
            <p:nvPr/>
          </p:nvSpPr>
          <p:spPr>
            <a:xfrm>
              <a:off x="7455282" y="36659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27" name="tx127"/>
            <p:cNvSpPr/>
            <p:nvPr/>
          </p:nvSpPr>
          <p:spPr>
            <a:xfrm>
              <a:off x="7493151" y="31347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6987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29" name="tx129"/>
            <p:cNvSpPr/>
            <p:nvPr/>
          </p:nvSpPr>
          <p:spPr>
            <a:xfrm>
              <a:off x="7747950" y="31745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30" name="tx130"/>
            <p:cNvSpPr/>
            <p:nvPr/>
          </p:nvSpPr>
          <p:spPr>
            <a:xfrm>
              <a:off x="7988368" y="36787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31" name="tx131"/>
            <p:cNvSpPr/>
            <p:nvPr/>
          </p:nvSpPr>
          <p:spPr>
            <a:xfrm>
              <a:off x="8026237" y="31662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490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4" name="tx134"/>
            <p:cNvSpPr/>
            <p:nvPr/>
          </p:nvSpPr>
          <p:spPr>
            <a:xfrm>
              <a:off x="733081" y="28214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2152101"/>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82906"/>
              <a:ext cx="244191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Trinidad and Tobago, 2000-2025</a:t>
              </a:r>
            </a:p>
          </p:txBody>
        </p:sp>
        <p:sp>
          <p:nvSpPr>
            <p:cNvPr id="162" name="pl162"/>
            <p:cNvSpPr/>
            <p:nvPr/>
          </p:nvSpPr>
          <p:spPr>
            <a:xfrm>
              <a:off x="222438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08060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93682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79304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15249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0087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86493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840557"/>
              <a:ext cx="6114387" cy="124062"/>
            </a:xfrm>
            <a:prstGeom prst="rect">
              <a:avLst/>
            </a:prstGeom>
            <a:solidFill>
              <a:srgbClr val="80BD41">
                <a:alpha val="100000"/>
              </a:srgbClr>
            </a:solidFill>
          </p:spPr>
          <p:txBody>
            <a:bodyPr/>
            <a:lstStyle/>
            <a:p/>
          </p:txBody>
        </p:sp>
        <p:sp>
          <p:nvSpPr>
            <p:cNvPr id="174" name="rc174"/>
            <p:cNvSpPr/>
            <p:nvPr/>
          </p:nvSpPr>
          <p:spPr>
            <a:xfrm>
              <a:off x="7410661" y="5840557"/>
              <a:ext cx="460342" cy="124062"/>
            </a:xfrm>
            <a:prstGeom prst="rect">
              <a:avLst/>
            </a:prstGeom>
            <a:solidFill>
              <a:srgbClr val="1CABE2">
                <a:alpha val="100000"/>
              </a:srgbClr>
            </a:solidFill>
          </p:spPr>
          <p:txBody>
            <a:bodyPr/>
            <a:lstStyle/>
            <a:p/>
          </p:txBody>
        </p:sp>
        <p:sp>
          <p:nvSpPr>
            <p:cNvPr id="175" name="rc175"/>
            <p:cNvSpPr/>
            <p:nvPr/>
          </p:nvSpPr>
          <p:spPr>
            <a:xfrm>
              <a:off x="1296273" y="5685479"/>
              <a:ext cx="5305075" cy="124062"/>
            </a:xfrm>
            <a:prstGeom prst="rect">
              <a:avLst/>
            </a:prstGeom>
            <a:solidFill>
              <a:srgbClr val="80BD41">
                <a:alpha val="100000"/>
              </a:srgbClr>
            </a:solidFill>
          </p:spPr>
          <p:txBody>
            <a:bodyPr/>
            <a:lstStyle/>
            <a:p/>
          </p:txBody>
        </p:sp>
        <p:sp>
          <p:nvSpPr>
            <p:cNvPr id="176" name="rc176"/>
            <p:cNvSpPr/>
            <p:nvPr/>
          </p:nvSpPr>
          <p:spPr>
            <a:xfrm>
              <a:off x="6601349" y="5685479"/>
              <a:ext cx="523453" cy="124062"/>
            </a:xfrm>
            <a:prstGeom prst="rect">
              <a:avLst/>
            </a:prstGeom>
            <a:solidFill>
              <a:srgbClr val="1CABE2">
                <a:alpha val="100000"/>
              </a:srgbClr>
            </a:solidFill>
          </p:spPr>
          <p:txBody>
            <a:bodyPr/>
            <a:lstStyle/>
            <a:p/>
          </p:txBody>
        </p:sp>
        <p:sp>
          <p:nvSpPr>
            <p:cNvPr id="177" name="rc177"/>
            <p:cNvSpPr/>
            <p:nvPr/>
          </p:nvSpPr>
          <p:spPr>
            <a:xfrm>
              <a:off x="1296273" y="5530401"/>
              <a:ext cx="5527822" cy="124062"/>
            </a:xfrm>
            <a:prstGeom prst="rect">
              <a:avLst/>
            </a:prstGeom>
            <a:solidFill>
              <a:srgbClr val="80BD41">
                <a:alpha val="100000"/>
              </a:srgbClr>
            </a:solidFill>
          </p:spPr>
          <p:txBody>
            <a:bodyPr/>
            <a:lstStyle/>
            <a:p/>
          </p:txBody>
        </p:sp>
        <p:sp>
          <p:nvSpPr>
            <p:cNvPr id="178" name="rc178"/>
            <p:cNvSpPr/>
            <p:nvPr/>
          </p:nvSpPr>
          <p:spPr>
            <a:xfrm>
              <a:off x="6824096" y="5530401"/>
              <a:ext cx="170772" cy="124062"/>
            </a:xfrm>
            <a:prstGeom prst="rect">
              <a:avLst/>
            </a:prstGeom>
            <a:solidFill>
              <a:srgbClr val="1CABE2">
                <a:alpha val="100000"/>
              </a:srgbClr>
            </a:solidFill>
          </p:spPr>
          <p:txBody>
            <a:bodyPr/>
            <a:lstStyle/>
            <a:p/>
          </p:txBody>
        </p:sp>
        <p:sp>
          <p:nvSpPr>
            <p:cNvPr id="179" name="tx179"/>
            <p:cNvSpPr/>
            <p:nvPr/>
          </p:nvSpPr>
          <p:spPr>
            <a:xfrm>
              <a:off x="8087213"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17.7</a:t>
              </a:r>
            </a:p>
          </p:txBody>
        </p:sp>
        <p:sp>
          <p:nvSpPr>
            <p:cNvPr id="180" name="tx180"/>
            <p:cNvSpPr/>
            <p:nvPr/>
          </p:nvSpPr>
          <p:spPr>
            <a:xfrm>
              <a:off x="7303703"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15.7</a:t>
              </a:r>
            </a:p>
          </p:txBody>
        </p:sp>
        <p:sp>
          <p:nvSpPr>
            <p:cNvPr id="181" name="tx181"/>
            <p:cNvSpPr/>
            <p:nvPr/>
          </p:nvSpPr>
          <p:spPr>
            <a:xfrm>
              <a:off x="7167271"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15.3</a:t>
              </a:r>
            </a:p>
          </p:txBody>
        </p:sp>
        <p:sp>
          <p:nvSpPr>
            <p:cNvPr id="182" name="tx182"/>
            <p:cNvSpPr/>
            <p:nvPr/>
          </p:nvSpPr>
          <p:spPr>
            <a:xfrm>
              <a:off x="4247974"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83" name="tx183"/>
            <p:cNvSpPr/>
            <p:nvPr/>
          </p:nvSpPr>
          <p:spPr>
            <a:xfrm>
              <a:off x="7565483" y="58634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4" name="tx184"/>
            <p:cNvSpPr/>
            <p:nvPr/>
          </p:nvSpPr>
          <p:spPr>
            <a:xfrm>
              <a:off x="3843318"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a:t>
              </a:r>
            </a:p>
          </p:txBody>
        </p:sp>
        <p:sp>
          <p:nvSpPr>
            <p:cNvPr id="185" name="tx185"/>
            <p:cNvSpPr/>
            <p:nvPr/>
          </p:nvSpPr>
          <p:spPr>
            <a:xfrm>
              <a:off x="6787727" y="57083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86" name="tx186"/>
            <p:cNvSpPr/>
            <p:nvPr/>
          </p:nvSpPr>
          <p:spPr>
            <a:xfrm>
              <a:off x="3954691"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87" name="tx187"/>
            <p:cNvSpPr/>
            <p:nvPr/>
          </p:nvSpPr>
          <p:spPr>
            <a:xfrm>
              <a:off x="6847684"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13646" y="605792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3" name="tx193"/>
            <p:cNvSpPr/>
            <p:nvPr/>
          </p:nvSpPr>
          <p:spPr>
            <a:xfrm>
              <a:off x="493101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4" name="tx194"/>
            <p:cNvSpPr/>
            <p:nvPr/>
          </p:nvSpPr>
          <p:spPr>
            <a:xfrm>
              <a:off x="678723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5" name="tx195"/>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(97%) was higher than in 2019 (93%).
The number of children vaccinated with DTP3 decreased 10% compared to in 2019.
The number of surviving infants decreased approximately 13%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62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648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333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018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05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490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175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727039"/>
              <a:ext cx="239888" cy="484970"/>
            </a:xfrm>
            <a:prstGeom prst="rect">
              <a:avLst/>
            </a:prstGeom>
            <a:solidFill>
              <a:srgbClr val="E2231A">
                <a:alpha val="90196"/>
              </a:srgbClr>
            </a:solidFill>
          </p:spPr>
          <p:txBody>
            <a:bodyPr/>
            <a:lstStyle/>
            <a:p/>
          </p:txBody>
        </p:sp>
        <p:sp>
          <p:nvSpPr>
            <p:cNvPr id="25" name="rc25"/>
            <p:cNvSpPr/>
            <p:nvPr/>
          </p:nvSpPr>
          <p:spPr>
            <a:xfrm>
              <a:off x="1562816" y="3777557"/>
              <a:ext cx="239888" cy="434452"/>
            </a:xfrm>
            <a:prstGeom prst="rect">
              <a:avLst/>
            </a:prstGeom>
            <a:solidFill>
              <a:srgbClr val="E2231A">
                <a:alpha val="90196"/>
              </a:srgbClr>
            </a:solidFill>
          </p:spPr>
          <p:txBody>
            <a:bodyPr/>
            <a:lstStyle/>
            <a:p/>
          </p:txBody>
        </p:sp>
        <p:sp>
          <p:nvSpPr>
            <p:cNvPr id="26" name="rc26"/>
            <p:cNvSpPr/>
            <p:nvPr/>
          </p:nvSpPr>
          <p:spPr>
            <a:xfrm>
              <a:off x="1829360" y="3589883"/>
              <a:ext cx="239888" cy="622125"/>
            </a:xfrm>
            <a:prstGeom prst="rect">
              <a:avLst/>
            </a:prstGeom>
            <a:solidFill>
              <a:srgbClr val="E2231A">
                <a:alpha val="90196"/>
              </a:srgbClr>
            </a:solidFill>
          </p:spPr>
          <p:txBody>
            <a:bodyPr/>
            <a:lstStyle/>
            <a:p/>
          </p:txBody>
        </p:sp>
        <p:sp>
          <p:nvSpPr>
            <p:cNvPr id="27" name="rc27"/>
            <p:cNvSpPr/>
            <p:nvPr/>
          </p:nvSpPr>
          <p:spPr>
            <a:xfrm>
              <a:off x="2095903" y="3639643"/>
              <a:ext cx="239888" cy="572365"/>
            </a:xfrm>
            <a:prstGeom prst="rect">
              <a:avLst/>
            </a:prstGeom>
            <a:solidFill>
              <a:srgbClr val="E2231A">
                <a:alpha val="90196"/>
              </a:srgbClr>
            </a:solidFill>
          </p:spPr>
          <p:txBody>
            <a:bodyPr/>
            <a:lstStyle/>
            <a:p/>
          </p:txBody>
        </p:sp>
        <p:sp>
          <p:nvSpPr>
            <p:cNvPr id="28" name="rc28"/>
            <p:cNvSpPr/>
            <p:nvPr/>
          </p:nvSpPr>
          <p:spPr>
            <a:xfrm>
              <a:off x="2362446" y="3974323"/>
              <a:ext cx="239888" cy="237685"/>
            </a:xfrm>
            <a:prstGeom prst="rect">
              <a:avLst/>
            </a:prstGeom>
            <a:solidFill>
              <a:srgbClr val="E2231A">
                <a:alpha val="90196"/>
              </a:srgbClr>
            </a:solidFill>
          </p:spPr>
          <p:txBody>
            <a:bodyPr/>
            <a:lstStyle/>
            <a:p/>
          </p:txBody>
        </p:sp>
        <p:sp>
          <p:nvSpPr>
            <p:cNvPr id="29" name="rc29"/>
            <p:cNvSpPr/>
            <p:nvPr/>
          </p:nvSpPr>
          <p:spPr>
            <a:xfrm>
              <a:off x="2628989" y="3876319"/>
              <a:ext cx="239888" cy="335690"/>
            </a:xfrm>
            <a:prstGeom prst="rect">
              <a:avLst/>
            </a:prstGeom>
            <a:solidFill>
              <a:srgbClr val="E2231A">
                <a:alpha val="90196"/>
              </a:srgbClr>
            </a:solidFill>
          </p:spPr>
          <p:txBody>
            <a:bodyPr/>
            <a:lstStyle/>
            <a:p/>
          </p:txBody>
        </p:sp>
        <p:sp>
          <p:nvSpPr>
            <p:cNvPr id="30" name="rc30"/>
            <p:cNvSpPr/>
            <p:nvPr/>
          </p:nvSpPr>
          <p:spPr>
            <a:xfrm>
              <a:off x="2895532" y="3679300"/>
              <a:ext cx="239888" cy="532709"/>
            </a:xfrm>
            <a:prstGeom prst="rect">
              <a:avLst/>
            </a:prstGeom>
            <a:solidFill>
              <a:srgbClr val="E2231A">
                <a:alpha val="90196"/>
              </a:srgbClr>
            </a:solidFill>
          </p:spPr>
          <p:txBody>
            <a:bodyPr/>
            <a:lstStyle/>
            <a:p/>
          </p:txBody>
        </p:sp>
        <p:sp>
          <p:nvSpPr>
            <p:cNvPr id="31" name="rc31"/>
            <p:cNvSpPr/>
            <p:nvPr/>
          </p:nvSpPr>
          <p:spPr>
            <a:xfrm>
              <a:off x="3162075" y="3774526"/>
              <a:ext cx="239888" cy="437483"/>
            </a:xfrm>
            <a:prstGeom prst="rect">
              <a:avLst/>
            </a:prstGeom>
            <a:solidFill>
              <a:srgbClr val="E2231A">
                <a:alpha val="90196"/>
              </a:srgbClr>
            </a:solidFill>
          </p:spPr>
          <p:txBody>
            <a:bodyPr/>
            <a:lstStyle/>
            <a:p/>
          </p:txBody>
        </p:sp>
        <p:sp>
          <p:nvSpPr>
            <p:cNvPr id="32" name="rc32"/>
            <p:cNvSpPr/>
            <p:nvPr/>
          </p:nvSpPr>
          <p:spPr>
            <a:xfrm>
              <a:off x="3428618" y="3774526"/>
              <a:ext cx="239888" cy="437483"/>
            </a:xfrm>
            <a:prstGeom prst="rect">
              <a:avLst/>
            </a:prstGeom>
            <a:solidFill>
              <a:srgbClr val="E2231A">
                <a:alpha val="90196"/>
              </a:srgbClr>
            </a:solidFill>
          </p:spPr>
          <p:txBody>
            <a:bodyPr/>
            <a:lstStyle/>
            <a:p/>
          </p:txBody>
        </p:sp>
        <p:sp>
          <p:nvSpPr>
            <p:cNvPr id="33" name="rc33"/>
            <p:cNvSpPr/>
            <p:nvPr/>
          </p:nvSpPr>
          <p:spPr>
            <a:xfrm>
              <a:off x="3695161" y="3920017"/>
              <a:ext cx="239888" cy="291992"/>
            </a:xfrm>
            <a:prstGeom prst="rect">
              <a:avLst/>
            </a:prstGeom>
            <a:solidFill>
              <a:srgbClr val="E2231A">
                <a:alpha val="90196"/>
              </a:srgbClr>
            </a:solidFill>
          </p:spPr>
          <p:txBody>
            <a:bodyPr/>
            <a:lstStyle/>
            <a:p/>
          </p:txBody>
        </p:sp>
        <p:sp>
          <p:nvSpPr>
            <p:cNvPr id="34" name="rc34"/>
            <p:cNvSpPr/>
            <p:nvPr/>
          </p:nvSpPr>
          <p:spPr>
            <a:xfrm>
              <a:off x="3961705" y="3824033"/>
              <a:ext cx="239888" cy="387976"/>
            </a:xfrm>
            <a:prstGeom prst="rect">
              <a:avLst/>
            </a:prstGeom>
            <a:solidFill>
              <a:srgbClr val="E2231A">
                <a:alpha val="90196"/>
              </a:srgbClr>
            </a:solidFill>
          </p:spPr>
          <p:txBody>
            <a:bodyPr/>
            <a:lstStyle/>
            <a:p/>
          </p:txBody>
        </p:sp>
        <p:sp>
          <p:nvSpPr>
            <p:cNvPr id="35" name="rc35"/>
            <p:cNvSpPr/>
            <p:nvPr/>
          </p:nvSpPr>
          <p:spPr>
            <a:xfrm>
              <a:off x="4228248" y="3826054"/>
              <a:ext cx="239888" cy="385955"/>
            </a:xfrm>
            <a:prstGeom prst="rect">
              <a:avLst/>
            </a:prstGeom>
            <a:solidFill>
              <a:srgbClr val="E2231A">
                <a:alpha val="90196"/>
              </a:srgbClr>
            </a:solidFill>
          </p:spPr>
          <p:txBody>
            <a:bodyPr/>
            <a:lstStyle/>
            <a:p/>
          </p:txBody>
        </p:sp>
        <p:sp>
          <p:nvSpPr>
            <p:cNvPr id="36" name="rc36"/>
            <p:cNvSpPr/>
            <p:nvPr/>
          </p:nvSpPr>
          <p:spPr>
            <a:xfrm>
              <a:off x="4494791" y="3492637"/>
              <a:ext cx="239888" cy="719372"/>
            </a:xfrm>
            <a:prstGeom prst="rect">
              <a:avLst/>
            </a:prstGeom>
            <a:solidFill>
              <a:srgbClr val="E2231A">
                <a:alpha val="90196"/>
              </a:srgbClr>
            </a:solidFill>
          </p:spPr>
          <p:txBody>
            <a:bodyPr/>
            <a:lstStyle/>
            <a:p/>
          </p:txBody>
        </p:sp>
        <p:sp>
          <p:nvSpPr>
            <p:cNvPr id="37" name="rc37"/>
            <p:cNvSpPr/>
            <p:nvPr/>
          </p:nvSpPr>
          <p:spPr>
            <a:xfrm>
              <a:off x="4761334" y="3785134"/>
              <a:ext cx="239888" cy="426874"/>
            </a:xfrm>
            <a:prstGeom prst="rect">
              <a:avLst/>
            </a:prstGeom>
            <a:solidFill>
              <a:srgbClr val="E2231A">
                <a:alpha val="90196"/>
              </a:srgbClr>
            </a:solidFill>
          </p:spPr>
          <p:txBody>
            <a:bodyPr/>
            <a:lstStyle/>
            <a:p/>
          </p:txBody>
        </p:sp>
        <p:sp>
          <p:nvSpPr>
            <p:cNvPr id="38" name="rc38"/>
            <p:cNvSpPr/>
            <p:nvPr/>
          </p:nvSpPr>
          <p:spPr>
            <a:xfrm>
              <a:off x="5027877" y="4024083"/>
              <a:ext cx="239888" cy="187925"/>
            </a:xfrm>
            <a:prstGeom prst="rect">
              <a:avLst/>
            </a:prstGeom>
            <a:solidFill>
              <a:srgbClr val="E2231A">
                <a:alpha val="90196"/>
              </a:srgbClr>
            </a:solidFill>
          </p:spPr>
          <p:txBody>
            <a:bodyPr/>
            <a:lstStyle/>
            <a:p/>
          </p:txBody>
        </p:sp>
        <p:sp>
          <p:nvSpPr>
            <p:cNvPr id="39" name="rc39"/>
            <p:cNvSpPr/>
            <p:nvPr/>
          </p:nvSpPr>
          <p:spPr>
            <a:xfrm>
              <a:off x="5294420" y="3702285"/>
              <a:ext cx="239888" cy="509723"/>
            </a:xfrm>
            <a:prstGeom prst="rect">
              <a:avLst/>
            </a:prstGeom>
            <a:solidFill>
              <a:srgbClr val="E2231A">
                <a:alpha val="90196"/>
              </a:srgbClr>
            </a:solidFill>
          </p:spPr>
          <p:txBody>
            <a:bodyPr/>
            <a:lstStyle/>
            <a:p/>
          </p:txBody>
        </p:sp>
        <p:sp>
          <p:nvSpPr>
            <p:cNvPr id="40" name="rc40"/>
            <p:cNvSpPr/>
            <p:nvPr/>
          </p:nvSpPr>
          <p:spPr>
            <a:xfrm>
              <a:off x="5560963" y="3570687"/>
              <a:ext cx="239888" cy="641322"/>
            </a:xfrm>
            <a:prstGeom prst="rect">
              <a:avLst/>
            </a:prstGeom>
            <a:solidFill>
              <a:srgbClr val="E2231A">
                <a:alpha val="90196"/>
              </a:srgbClr>
            </a:solidFill>
          </p:spPr>
          <p:txBody>
            <a:bodyPr/>
            <a:lstStyle/>
            <a:p/>
          </p:txBody>
        </p:sp>
        <p:sp>
          <p:nvSpPr>
            <p:cNvPr id="41" name="rc41"/>
            <p:cNvSpPr/>
            <p:nvPr/>
          </p:nvSpPr>
          <p:spPr>
            <a:xfrm>
              <a:off x="5827506" y="3897284"/>
              <a:ext cx="239888" cy="314725"/>
            </a:xfrm>
            <a:prstGeom prst="rect">
              <a:avLst/>
            </a:prstGeom>
            <a:solidFill>
              <a:srgbClr val="E2231A">
                <a:alpha val="90196"/>
              </a:srgbClr>
            </a:solidFill>
          </p:spPr>
          <p:txBody>
            <a:bodyPr/>
            <a:lstStyle/>
            <a:p/>
          </p:txBody>
        </p:sp>
        <p:sp>
          <p:nvSpPr>
            <p:cNvPr id="42" name="rc42"/>
            <p:cNvSpPr/>
            <p:nvPr/>
          </p:nvSpPr>
          <p:spPr>
            <a:xfrm>
              <a:off x="6094049" y="3770232"/>
              <a:ext cx="239888" cy="441777"/>
            </a:xfrm>
            <a:prstGeom prst="rect">
              <a:avLst/>
            </a:prstGeom>
            <a:solidFill>
              <a:srgbClr val="E2231A">
                <a:alpha val="90196"/>
              </a:srgbClr>
            </a:solidFill>
          </p:spPr>
          <p:txBody>
            <a:bodyPr/>
            <a:lstStyle/>
            <a:p/>
          </p:txBody>
        </p:sp>
        <p:sp>
          <p:nvSpPr>
            <p:cNvPr id="43" name="rc43"/>
            <p:cNvSpPr/>
            <p:nvPr/>
          </p:nvSpPr>
          <p:spPr>
            <a:xfrm>
              <a:off x="6360593" y="4167301"/>
              <a:ext cx="239888" cy="44708"/>
            </a:xfrm>
            <a:prstGeom prst="rect">
              <a:avLst/>
            </a:prstGeom>
            <a:solidFill>
              <a:srgbClr val="E2231A">
                <a:alpha val="90196"/>
              </a:srgbClr>
            </a:solidFill>
          </p:spPr>
          <p:txBody>
            <a:bodyPr/>
            <a:lstStyle/>
            <a:p/>
          </p:txBody>
        </p:sp>
        <p:sp>
          <p:nvSpPr>
            <p:cNvPr id="44" name="rc44"/>
            <p:cNvSpPr/>
            <p:nvPr/>
          </p:nvSpPr>
          <p:spPr>
            <a:xfrm>
              <a:off x="6627136" y="3825043"/>
              <a:ext cx="239888" cy="386965"/>
            </a:xfrm>
            <a:prstGeom prst="rect">
              <a:avLst/>
            </a:prstGeom>
            <a:solidFill>
              <a:srgbClr val="E2231A">
                <a:alpha val="90196"/>
              </a:srgbClr>
            </a:solidFill>
          </p:spPr>
          <p:txBody>
            <a:bodyPr/>
            <a:lstStyle/>
            <a:p/>
          </p:txBody>
        </p:sp>
        <p:sp>
          <p:nvSpPr>
            <p:cNvPr id="45" name="rc45"/>
            <p:cNvSpPr/>
            <p:nvPr/>
          </p:nvSpPr>
          <p:spPr>
            <a:xfrm>
              <a:off x="6893679" y="3918754"/>
              <a:ext cx="239888" cy="293255"/>
            </a:xfrm>
            <a:prstGeom prst="rect">
              <a:avLst/>
            </a:prstGeom>
            <a:solidFill>
              <a:srgbClr val="E2231A">
                <a:alpha val="90196"/>
              </a:srgbClr>
            </a:solidFill>
          </p:spPr>
          <p:txBody>
            <a:bodyPr/>
            <a:lstStyle/>
            <a:p/>
          </p:txBody>
        </p:sp>
        <p:sp>
          <p:nvSpPr>
            <p:cNvPr id="46" name="rc46"/>
            <p:cNvSpPr/>
            <p:nvPr/>
          </p:nvSpPr>
          <p:spPr>
            <a:xfrm>
              <a:off x="7160222" y="3883897"/>
              <a:ext cx="239888" cy="328112"/>
            </a:xfrm>
            <a:prstGeom prst="rect">
              <a:avLst/>
            </a:prstGeom>
            <a:solidFill>
              <a:srgbClr val="E2231A">
                <a:alpha val="90196"/>
              </a:srgbClr>
            </a:solidFill>
          </p:spPr>
          <p:txBody>
            <a:bodyPr/>
            <a:lstStyle/>
            <a:p/>
          </p:txBody>
        </p:sp>
        <p:sp>
          <p:nvSpPr>
            <p:cNvPr id="47" name="rc47"/>
            <p:cNvSpPr/>
            <p:nvPr/>
          </p:nvSpPr>
          <p:spPr>
            <a:xfrm>
              <a:off x="7426765" y="3810393"/>
              <a:ext cx="239888" cy="401615"/>
            </a:xfrm>
            <a:prstGeom prst="rect">
              <a:avLst/>
            </a:prstGeom>
            <a:solidFill>
              <a:srgbClr val="E2231A">
                <a:alpha val="90196"/>
              </a:srgbClr>
            </a:solidFill>
          </p:spPr>
          <p:txBody>
            <a:bodyPr/>
            <a:lstStyle/>
            <a:p/>
          </p:txBody>
        </p:sp>
        <p:sp>
          <p:nvSpPr>
            <p:cNvPr id="48" name="rc48"/>
            <p:cNvSpPr/>
            <p:nvPr/>
          </p:nvSpPr>
          <p:spPr>
            <a:xfrm>
              <a:off x="7693308" y="4053384"/>
              <a:ext cx="239888" cy="158625"/>
            </a:xfrm>
            <a:prstGeom prst="rect">
              <a:avLst/>
            </a:prstGeom>
            <a:solidFill>
              <a:srgbClr val="E2231A">
                <a:alpha val="90196"/>
              </a:srgbClr>
            </a:solidFill>
          </p:spPr>
          <p:txBody>
            <a:bodyPr/>
            <a:lstStyle/>
            <a:p/>
          </p:txBody>
        </p:sp>
        <p:sp>
          <p:nvSpPr>
            <p:cNvPr id="49" name="rc49"/>
            <p:cNvSpPr/>
            <p:nvPr/>
          </p:nvSpPr>
          <p:spPr>
            <a:xfrm>
              <a:off x="7959851" y="3940476"/>
              <a:ext cx="239888" cy="271532"/>
            </a:xfrm>
            <a:prstGeom prst="rect">
              <a:avLst/>
            </a:prstGeom>
            <a:solidFill>
              <a:srgbClr val="E2231A">
                <a:alpha val="90196"/>
              </a:srgbClr>
            </a:solidFill>
          </p:spPr>
          <p:txBody>
            <a:bodyPr/>
            <a:lstStyle/>
            <a:p/>
          </p:txBody>
        </p:sp>
        <p:sp>
          <p:nvSpPr>
            <p:cNvPr id="50" name="rc50"/>
            <p:cNvSpPr/>
            <p:nvPr/>
          </p:nvSpPr>
          <p:spPr>
            <a:xfrm>
              <a:off x="1562816" y="3225651"/>
              <a:ext cx="239888" cy="551906"/>
            </a:xfrm>
            <a:prstGeom prst="rect">
              <a:avLst/>
            </a:prstGeom>
            <a:solidFill>
              <a:srgbClr val="B3B3B3">
                <a:alpha val="90196"/>
              </a:srgbClr>
            </a:solidFill>
          </p:spPr>
          <p:txBody>
            <a:bodyPr/>
            <a:lstStyle/>
            <a:p/>
          </p:txBody>
        </p:sp>
        <p:sp>
          <p:nvSpPr>
            <p:cNvPr id="51" name="rc51"/>
            <p:cNvSpPr/>
            <p:nvPr/>
          </p:nvSpPr>
          <p:spPr>
            <a:xfrm>
              <a:off x="1829360" y="3103145"/>
              <a:ext cx="239888" cy="486738"/>
            </a:xfrm>
            <a:prstGeom prst="rect">
              <a:avLst/>
            </a:prstGeom>
            <a:solidFill>
              <a:srgbClr val="B3B3B3">
                <a:alpha val="90196"/>
              </a:srgbClr>
            </a:solidFill>
          </p:spPr>
          <p:txBody>
            <a:bodyPr/>
            <a:lstStyle/>
            <a:p/>
          </p:txBody>
        </p:sp>
        <p:sp>
          <p:nvSpPr>
            <p:cNvPr id="52" name="rc52"/>
            <p:cNvSpPr/>
            <p:nvPr/>
          </p:nvSpPr>
          <p:spPr>
            <a:xfrm>
              <a:off x="2095903" y="2923049"/>
              <a:ext cx="239888" cy="716593"/>
            </a:xfrm>
            <a:prstGeom prst="rect">
              <a:avLst/>
            </a:prstGeom>
            <a:solidFill>
              <a:srgbClr val="B3B3B3">
                <a:alpha val="90196"/>
              </a:srgbClr>
            </a:solidFill>
          </p:spPr>
          <p:txBody>
            <a:bodyPr/>
            <a:lstStyle/>
            <a:p/>
          </p:txBody>
        </p:sp>
        <p:sp>
          <p:nvSpPr>
            <p:cNvPr id="53" name="rc53"/>
            <p:cNvSpPr/>
            <p:nvPr/>
          </p:nvSpPr>
          <p:spPr>
            <a:xfrm>
              <a:off x="2362446" y="3165029"/>
              <a:ext cx="239888" cy="809293"/>
            </a:xfrm>
            <a:prstGeom prst="rect">
              <a:avLst/>
            </a:prstGeom>
            <a:solidFill>
              <a:srgbClr val="B3B3B3">
                <a:alpha val="90196"/>
              </a:srgbClr>
            </a:solidFill>
          </p:spPr>
          <p:txBody>
            <a:bodyPr/>
            <a:lstStyle/>
            <a:p/>
          </p:txBody>
        </p:sp>
        <p:sp>
          <p:nvSpPr>
            <p:cNvPr id="54" name="rc54"/>
            <p:cNvSpPr/>
            <p:nvPr/>
          </p:nvSpPr>
          <p:spPr>
            <a:xfrm>
              <a:off x="2628989" y="3453233"/>
              <a:ext cx="239888" cy="423085"/>
            </a:xfrm>
            <a:prstGeom prst="rect">
              <a:avLst/>
            </a:prstGeom>
            <a:solidFill>
              <a:srgbClr val="B3B3B3">
                <a:alpha val="90196"/>
              </a:srgbClr>
            </a:solidFill>
          </p:spPr>
          <p:txBody>
            <a:bodyPr/>
            <a:lstStyle/>
            <a:p/>
          </p:txBody>
        </p:sp>
        <p:sp>
          <p:nvSpPr>
            <p:cNvPr id="55" name="rc55"/>
            <p:cNvSpPr/>
            <p:nvPr/>
          </p:nvSpPr>
          <p:spPr>
            <a:xfrm>
              <a:off x="2895532" y="3174880"/>
              <a:ext cx="239888" cy="504419"/>
            </a:xfrm>
            <a:prstGeom prst="rect">
              <a:avLst/>
            </a:prstGeom>
            <a:solidFill>
              <a:srgbClr val="B3B3B3">
                <a:alpha val="90196"/>
              </a:srgbClr>
            </a:solidFill>
          </p:spPr>
          <p:txBody>
            <a:bodyPr/>
            <a:lstStyle/>
            <a:p/>
          </p:txBody>
        </p:sp>
        <p:sp>
          <p:nvSpPr>
            <p:cNvPr id="56" name="rc56"/>
            <p:cNvSpPr/>
            <p:nvPr/>
          </p:nvSpPr>
          <p:spPr>
            <a:xfrm>
              <a:off x="3162075" y="3602513"/>
              <a:ext cx="239888" cy="172012"/>
            </a:xfrm>
            <a:prstGeom prst="rect">
              <a:avLst/>
            </a:prstGeom>
            <a:solidFill>
              <a:srgbClr val="B3B3B3">
                <a:alpha val="90196"/>
              </a:srgbClr>
            </a:solidFill>
          </p:spPr>
          <p:txBody>
            <a:bodyPr/>
            <a:lstStyle/>
            <a:p/>
          </p:txBody>
        </p:sp>
        <p:sp>
          <p:nvSpPr>
            <p:cNvPr id="57" name="rc57"/>
            <p:cNvSpPr/>
            <p:nvPr/>
          </p:nvSpPr>
          <p:spPr>
            <a:xfrm>
              <a:off x="3428618" y="3323908"/>
              <a:ext cx="239888" cy="450618"/>
            </a:xfrm>
            <a:prstGeom prst="rect">
              <a:avLst/>
            </a:prstGeom>
            <a:solidFill>
              <a:srgbClr val="B3B3B3">
                <a:alpha val="90196"/>
              </a:srgbClr>
            </a:solidFill>
          </p:spPr>
          <p:txBody>
            <a:bodyPr/>
            <a:lstStyle/>
            <a:p/>
          </p:txBody>
        </p:sp>
        <p:sp>
          <p:nvSpPr>
            <p:cNvPr id="58" name="rc58"/>
            <p:cNvSpPr/>
            <p:nvPr/>
          </p:nvSpPr>
          <p:spPr>
            <a:xfrm>
              <a:off x="3695161" y="3274148"/>
              <a:ext cx="239888" cy="645869"/>
            </a:xfrm>
            <a:prstGeom prst="rect">
              <a:avLst/>
            </a:prstGeom>
            <a:solidFill>
              <a:srgbClr val="B3B3B3">
                <a:alpha val="90196"/>
              </a:srgbClr>
            </a:solidFill>
          </p:spPr>
          <p:txBody>
            <a:bodyPr/>
            <a:lstStyle/>
            <a:p/>
          </p:txBody>
        </p:sp>
        <p:sp>
          <p:nvSpPr>
            <p:cNvPr id="59" name="rc59"/>
            <p:cNvSpPr/>
            <p:nvPr/>
          </p:nvSpPr>
          <p:spPr>
            <a:xfrm>
              <a:off x="3961705" y="3359523"/>
              <a:ext cx="239888" cy="464510"/>
            </a:xfrm>
            <a:prstGeom prst="rect">
              <a:avLst/>
            </a:prstGeom>
            <a:solidFill>
              <a:srgbClr val="B3B3B3">
                <a:alpha val="90196"/>
              </a:srgbClr>
            </a:solidFill>
          </p:spPr>
          <p:txBody>
            <a:bodyPr/>
            <a:lstStyle/>
            <a:p/>
          </p:txBody>
        </p:sp>
        <p:sp>
          <p:nvSpPr>
            <p:cNvPr id="60" name="rc60"/>
            <p:cNvSpPr/>
            <p:nvPr/>
          </p:nvSpPr>
          <p:spPr>
            <a:xfrm>
              <a:off x="4228248" y="3400189"/>
              <a:ext cx="239888" cy="425864"/>
            </a:xfrm>
            <a:prstGeom prst="rect">
              <a:avLst/>
            </a:prstGeom>
            <a:solidFill>
              <a:srgbClr val="B3B3B3">
                <a:alpha val="90196"/>
              </a:srgbClr>
            </a:solidFill>
          </p:spPr>
          <p:txBody>
            <a:bodyPr/>
            <a:lstStyle/>
            <a:p/>
          </p:txBody>
        </p:sp>
        <p:sp>
          <p:nvSpPr>
            <p:cNvPr id="61" name="rc61"/>
            <p:cNvSpPr/>
            <p:nvPr/>
          </p:nvSpPr>
          <p:spPr>
            <a:xfrm>
              <a:off x="4761334" y="3539366"/>
              <a:ext cx="239888" cy="245768"/>
            </a:xfrm>
            <a:prstGeom prst="rect">
              <a:avLst/>
            </a:prstGeom>
            <a:solidFill>
              <a:srgbClr val="B3B3B3">
                <a:alpha val="90196"/>
              </a:srgbClr>
            </a:solidFill>
          </p:spPr>
          <p:txBody>
            <a:bodyPr/>
            <a:lstStyle/>
            <a:p/>
          </p:txBody>
        </p:sp>
        <p:sp>
          <p:nvSpPr>
            <p:cNvPr id="62" name="rc62"/>
            <p:cNvSpPr/>
            <p:nvPr/>
          </p:nvSpPr>
          <p:spPr>
            <a:xfrm>
              <a:off x="5027877" y="3875309"/>
              <a:ext cx="239888" cy="148774"/>
            </a:xfrm>
            <a:prstGeom prst="rect">
              <a:avLst/>
            </a:prstGeom>
            <a:solidFill>
              <a:srgbClr val="B3B3B3">
                <a:alpha val="90196"/>
              </a:srgbClr>
            </a:solidFill>
          </p:spPr>
          <p:txBody>
            <a:bodyPr/>
            <a:lstStyle/>
            <a:p/>
          </p:txBody>
        </p:sp>
        <p:sp>
          <p:nvSpPr>
            <p:cNvPr id="63" name="rc63"/>
            <p:cNvSpPr/>
            <p:nvPr/>
          </p:nvSpPr>
          <p:spPr>
            <a:xfrm>
              <a:off x="5294420" y="3204686"/>
              <a:ext cx="239888" cy="497599"/>
            </a:xfrm>
            <a:prstGeom prst="rect">
              <a:avLst/>
            </a:prstGeom>
            <a:solidFill>
              <a:srgbClr val="B3B3B3">
                <a:alpha val="90196"/>
              </a:srgbClr>
            </a:solidFill>
          </p:spPr>
          <p:txBody>
            <a:bodyPr/>
            <a:lstStyle/>
            <a:p/>
          </p:txBody>
        </p:sp>
        <p:sp>
          <p:nvSpPr>
            <p:cNvPr id="64" name="rc64"/>
            <p:cNvSpPr/>
            <p:nvPr/>
          </p:nvSpPr>
          <p:spPr>
            <a:xfrm>
              <a:off x="5560963" y="3017770"/>
              <a:ext cx="239888" cy="552916"/>
            </a:xfrm>
            <a:prstGeom prst="rect">
              <a:avLst/>
            </a:prstGeom>
            <a:solidFill>
              <a:srgbClr val="B3B3B3">
                <a:alpha val="90196"/>
              </a:srgbClr>
            </a:solidFill>
          </p:spPr>
          <p:txBody>
            <a:bodyPr/>
            <a:lstStyle/>
            <a:p/>
          </p:txBody>
        </p:sp>
        <p:sp>
          <p:nvSpPr>
            <p:cNvPr id="65" name="rc65"/>
            <p:cNvSpPr/>
            <p:nvPr/>
          </p:nvSpPr>
          <p:spPr>
            <a:xfrm>
              <a:off x="5827506" y="3746994"/>
              <a:ext cx="239888" cy="150290"/>
            </a:xfrm>
            <a:prstGeom prst="rect">
              <a:avLst/>
            </a:prstGeom>
            <a:solidFill>
              <a:srgbClr val="B3B3B3">
                <a:alpha val="90196"/>
              </a:srgbClr>
            </a:solidFill>
          </p:spPr>
          <p:txBody>
            <a:bodyPr/>
            <a:lstStyle/>
            <a:p/>
          </p:txBody>
        </p:sp>
        <p:sp>
          <p:nvSpPr>
            <p:cNvPr id="66" name="rc66"/>
            <p:cNvSpPr/>
            <p:nvPr/>
          </p:nvSpPr>
          <p:spPr>
            <a:xfrm>
              <a:off x="6360593" y="3845250"/>
              <a:ext cx="239888" cy="322050"/>
            </a:xfrm>
            <a:prstGeom prst="rect">
              <a:avLst/>
            </a:prstGeom>
            <a:solidFill>
              <a:srgbClr val="B3B3B3">
                <a:alpha val="90196"/>
              </a:srgbClr>
            </a:solidFill>
          </p:spPr>
          <p:txBody>
            <a:bodyPr/>
            <a:lstStyle/>
            <a:p/>
          </p:txBody>
        </p:sp>
        <p:sp>
          <p:nvSpPr>
            <p:cNvPr id="67" name="rc67"/>
            <p:cNvSpPr/>
            <p:nvPr/>
          </p:nvSpPr>
          <p:spPr>
            <a:xfrm>
              <a:off x="6627136" y="3762654"/>
              <a:ext cx="239888" cy="62389"/>
            </a:xfrm>
            <a:prstGeom prst="rect">
              <a:avLst/>
            </a:prstGeom>
            <a:solidFill>
              <a:srgbClr val="B3B3B3">
                <a:alpha val="90196"/>
              </a:srgbClr>
            </a:solidFill>
          </p:spPr>
          <p:txBody>
            <a:bodyPr/>
            <a:lstStyle/>
            <a:p/>
          </p:txBody>
        </p:sp>
        <p:sp>
          <p:nvSpPr>
            <p:cNvPr id="68" name="rc68"/>
            <p:cNvSpPr/>
            <p:nvPr/>
          </p:nvSpPr>
          <p:spPr>
            <a:xfrm>
              <a:off x="6893679" y="3679300"/>
              <a:ext cx="239888" cy="239454"/>
            </a:xfrm>
            <a:prstGeom prst="rect">
              <a:avLst/>
            </a:prstGeom>
            <a:solidFill>
              <a:srgbClr val="B3B3B3">
                <a:alpha val="90196"/>
              </a:srgbClr>
            </a:solidFill>
          </p:spPr>
          <p:txBody>
            <a:bodyPr/>
            <a:lstStyle/>
            <a:p/>
          </p:txBody>
        </p:sp>
        <p:sp>
          <p:nvSpPr>
            <p:cNvPr id="69" name="rc69"/>
            <p:cNvSpPr/>
            <p:nvPr/>
          </p:nvSpPr>
          <p:spPr>
            <a:xfrm>
              <a:off x="7160222" y="3862679"/>
              <a:ext cx="239888" cy="21217"/>
            </a:xfrm>
            <a:prstGeom prst="rect">
              <a:avLst/>
            </a:prstGeom>
            <a:solidFill>
              <a:srgbClr val="B3B3B3">
                <a:alpha val="90196"/>
              </a:srgbClr>
            </a:solidFill>
          </p:spPr>
          <p:txBody>
            <a:bodyPr/>
            <a:lstStyle/>
            <a:p/>
          </p:txBody>
        </p:sp>
        <p:sp>
          <p:nvSpPr>
            <p:cNvPr id="70" name="rc70"/>
            <p:cNvSpPr/>
            <p:nvPr/>
          </p:nvSpPr>
          <p:spPr>
            <a:xfrm>
              <a:off x="7693308" y="3754319"/>
              <a:ext cx="239888" cy="299064"/>
            </a:xfrm>
            <a:prstGeom prst="rect">
              <a:avLst/>
            </a:prstGeom>
            <a:solidFill>
              <a:srgbClr val="B3B3B3">
                <a:alpha val="90196"/>
              </a:srgbClr>
            </a:solidFill>
          </p:spPr>
          <p:txBody>
            <a:bodyPr/>
            <a:lstStyle/>
            <a:p/>
          </p:txBody>
        </p:sp>
        <p:sp>
          <p:nvSpPr>
            <p:cNvPr id="71" name="pl71"/>
            <p:cNvSpPr/>
            <p:nvPr/>
          </p:nvSpPr>
          <p:spPr>
            <a:xfrm>
              <a:off x="1416218" y="2085226"/>
              <a:ext cx="6663577" cy="300757"/>
            </a:xfrm>
            <a:custGeom>
              <a:avLst/>
              <a:pathLst>
                <a:path w="6663577" h="300757">
                  <a:moveTo>
                    <a:pt x="0" y="193343"/>
                  </a:moveTo>
                  <a:lnTo>
                    <a:pt x="266543" y="171861"/>
                  </a:lnTo>
                  <a:lnTo>
                    <a:pt x="533086" y="257791"/>
                  </a:lnTo>
                  <a:lnTo>
                    <a:pt x="799629" y="236309"/>
                  </a:lnTo>
                  <a:lnTo>
                    <a:pt x="1066172" y="85930"/>
                  </a:lnTo>
                  <a:lnTo>
                    <a:pt x="1332715" y="128895"/>
                  </a:lnTo>
                  <a:lnTo>
                    <a:pt x="1599258" y="214826"/>
                  </a:lnTo>
                  <a:lnTo>
                    <a:pt x="1865801" y="171861"/>
                  </a:lnTo>
                  <a:lnTo>
                    <a:pt x="2132344" y="171861"/>
                  </a:lnTo>
                  <a:lnTo>
                    <a:pt x="2398888" y="107413"/>
                  </a:lnTo>
                  <a:lnTo>
                    <a:pt x="2665431" y="150378"/>
                  </a:lnTo>
                  <a:lnTo>
                    <a:pt x="2931974" y="150378"/>
                  </a:lnTo>
                  <a:lnTo>
                    <a:pt x="3198517" y="300757"/>
                  </a:lnTo>
                  <a:lnTo>
                    <a:pt x="3465060" y="171861"/>
                  </a:lnTo>
                  <a:lnTo>
                    <a:pt x="3731603" y="64447"/>
                  </a:lnTo>
                  <a:lnTo>
                    <a:pt x="3998146" y="214826"/>
                  </a:lnTo>
                  <a:lnTo>
                    <a:pt x="4264689" y="279274"/>
                  </a:lnTo>
                  <a:lnTo>
                    <a:pt x="4531233" y="128895"/>
                  </a:lnTo>
                  <a:lnTo>
                    <a:pt x="4797776" y="193343"/>
                  </a:lnTo>
                  <a:lnTo>
                    <a:pt x="5064319" y="0"/>
                  </a:lnTo>
                  <a:lnTo>
                    <a:pt x="5330862" y="171861"/>
                  </a:lnTo>
                  <a:lnTo>
                    <a:pt x="5597405" y="128895"/>
                  </a:lnTo>
                  <a:lnTo>
                    <a:pt x="5863948" y="150378"/>
                  </a:lnTo>
                  <a:lnTo>
                    <a:pt x="6130491" y="193343"/>
                  </a:lnTo>
                  <a:lnTo>
                    <a:pt x="6397034" y="64447"/>
                  </a:lnTo>
                  <a:lnTo>
                    <a:pt x="6663577" y="128895"/>
                  </a:lnTo>
                </a:path>
              </a:pathLst>
            </a:custGeom>
            <a:ln w="27101" cap="flat">
              <a:solidFill>
                <a:srgbClr val="3283FE">
                  <a:alpha val="100000"/>
                </a:srgbClr>
              </a:solidFill>
              <a:prstDash val="solid"/>
              <a:round/>
            </a:ln>
          </p:spPr>
          <p:txBody>
            <a:bodyPr/>
            <a:lstStyle/>
            <a:p/>
          </p:txBody>
        </p:sp>
        <p:sp>
          <p:nvSpPr>
            <p:cNvPr id="72" name="pl72"/>
            <p:cNvSpPr/>
            <p:nvPr/>
          </p:nvSpPr>
          <p:spPr>
            <a:xfrm>
              <a:off x="1682761" y="2149674"/>
              <a:ext cx="6397034" cy="494101"/>
            </a:xfrm>
            <a:custGeom>
              <a:avLst/>
              <a:pathLst>
                <a:path w="6397034" h="494101">
                  <a:moveTo>
                    <a:pt x="0" y="343722"/>
                  </a:moveTo>
                  <a:lnTo>
                    <a:pt x="266543" y="408170"/>
                  </a:lnTo>
                  <a:lnTo>
                    <a:pt x="533086" y="494101"/>
                  </a:lnTo>
                  <a:lnTo>
                    <a:pt x="799629" y="386687"/>
                  </a:lnTo>
                  <a:lnTo>
                    <a:pt x="1066172" y="257791"/>
                  </a:lnTo>
                  <a:lnTo>
                    <a:pt x="1332715" y="386687"/>
                  </a:lnTo>
                  <a:lnTo>
                    <a:pt x="1599258" y="193343"/>
                  </a:lnTo>
                  <a:lnTo>
                    <a:pt x="1865801" y="322239"/>
                  </a:lnTo>
                  <a:lnTo>
                    <a:pt x="2132344" y="343722"/>
                  </a:lnTo>
                  <a:lnTo>
                    <a:pt x="2398888" y="300757"/>
                  </a:lnTo>
                  <a:lnTo>
                    <a:pt x="2665431" y="279274"/>
                  </a:lnTo>
                  <a:lnTo>
                    <a:pt x="2931974" y="236309"/>
                  </a:lnTo>
                  <a:lnTo>
                    <a:pt x="3198517" y="214826"/>
                  </a:lnTo>
                  <a:lnTo>
                    <a:pt x="3465060" y="64447"/>
                  </a:lnTo>
                  <a:lnTo>
                    <a:pt x="3731603" y="365205"/>
                  </a:lnTo>
                  <a:lnTo>
                    <a:pt x="3998146" y="451135"/>
                  </a:lnTo>
                  <a:lnTo>
                    <a:pt x="4264689" y="128895"/>
                  </a:lnTo>
                  <a:lnTo>
                    <a:pt x="4531233" y="107413"/>
                  </a:lnTo>
                  <a:lnTo>
                    <a:pt x="4797776" y="85930"/>
                  </a:lnTo>
                  <a:lnTo>
                    <a:pt x="5064319" y="128895"/>
                  </a:lnTo>
                  <a:lnTo>
                    <a:pt x="5330862" y="171861"/>
                  </a:lnTo>
                  <a:lnTo>
                    <a:pt x="5597405" y="85930"/>
                  </a:lnTo>
                  <a:lnTo>
                    <a:pt x="5863948" y="107413"/>
                  </a:lnTo>
                  <a:lnTo>
                    <a:pt x="6130491" y="150378"/>
                  </a:lnTo>
                  <a:lnTo>
                    <a:pt x="6397034" y="0"/>
                  </a:lnTo>
                </a:path>
              </a:pathLst>
            </a:custGeom>
            <a:ln w="27101" cap="flat">
              <a:solidFill>
                <a:srgbClr val="FFA500">
                  <a:alpha val="100000"/>
                </a:srgbClr>
              </a:solidFill>
              <a:prstDash val="solid"/>
              <a:round/>
            </a:ln>
          </p:spPr>
          <p:txBody>
            <a:bodyPr/>
            <a:lstStyle/>
            <a:p/>
          </p:txBody>
        </p:sp>
        <p:sp>
          <p:nvSpPr>
            <p:cNvPr id="73" name="tx73"/>
            <p:cNvSpPr/>
            <p:nvPr/>
          </p:nvSpPr>
          <p:spPr>
            <a:xfrm>
              <a:off x="1345880"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4" name="tx74"/>
            <p:cNvSpPr/>
            <p:nvPr/>
          </p:nvSpPr>
          <p:spPr>
            <a:xfrm>
              <a:off x="2678595"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5" name="tx75"/>
            <p:cNvSpPr/>
            <p:nvPr/>
          </p:nvSpPr>
          <p:spPr>
            <a:xfrm>
              <a:off x="2678595"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76" name="tx76"/>
            <p:cNvSpPr/>
            <p:nvPr/>
          </p:nvSpPr>
          <p:spPr>
            <a:xfrm>
              <a:off x="4011311"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7" name="tx77"/>
            <p:cNvSpPr/>
            <p:nvPr/>
          </p:nvSpPr>
          <p:spPr>
            <a:xfrm>
              <a:off x="4011311"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78" name="tx78"/>
            <p:cNvSpPr/>
            <p:nvPr/>
          </p:nvSpPr>
          <p:spPr>
            <a:xfrm>
              <a:off x="5344027"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79" name="tx79"/>
            <p:cNvSpPr/>
            <p:nvPr/>
          </p:nvSpPr>
          <p:spPr>
            <a:xfrm>
              <a:off x="5344027"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80" name="tx80"/>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1" name="tx81"/>
            <p:cNvSpPr/>
            <p:nvPr/>
          </p:nvSpPr>
          <p:spPr>
            <a:xfrm>
              <a:off x="6410199"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2" name="tx82"/>
            <p:cNvSpPr/>
            <p:nvPr/>
          </p:nvSpPr>
          <p:spPr>
            <a:xfrm>
              <a:off x="6676742"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83" name="tx83"/>
            <p:cNvSpPr/>
            <p:nvPr/>
          </p:nvSpPr>
          <p:spPr>
            <a:xfrm>
              <a:off x="6676742"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84" name="tx84"/>
            <p:cNvSpPr/>
            <p:nvPr/>
          </p:nvSpPr>
          <p:spPr>
            <a:xfrm>
              <a:off x="6943285"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5" name="tx85"/>
            <p:cNvSpPr/>
            <p:nvPr/>
          </p:nvSpPr>
          <p:spPr>
            <a:xfrm>
              <a:off x="6943285"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86" name="tx86"/>
            <p:cNvSpPr/>
            <p:nvPr/>
          </p:nvSpPr>
          <p:spPr>
            <a:xfrm>
              <a:off x="7209828"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7" name="tx87"/>
            <p:cNvSpPr/>
            <p:nvPr/>
          </p:nvSpPr>
          <p:spPr>
            <a:xfrm>
              <a:off x="7209828"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8" name="tx88"/>
            <p:cNvSpPr/>
            <p:nvPr/>
          </p:nvSpPr>
          <p:spPr>
            <a:xfrm>
              <a:off x="7476372"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89" name="tx89"/>
            <p:cNvSpPr/>
            <p:nvPr/>
          </p:nvSpPr>
          <p:spPr>
            <a:xfrm>
              <a:off x="7476372"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90" name="tx90"/>
            <p:cNvSpPr/>
            <p:nvPr/>
          </p:nvSpPr>
          <p:spPr>
            <a:xfrm>
              <a:off x="774291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91" name="tx91"/>
            <p:cNvSpPr/>
            <p:nvPr/>
          </p:nvSpPr>
          <p:spPr>
            <a:xfrm>
              <a:off x="7742915"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92" name="tx92"/>
            <p:cNvSpPr/>
            <p:nvPr/>
          </p:nvSpPr>
          <p:spPr>
            <a:xfrm>
              <a:off x="8009458"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93" name="tx93"/>
            <p:cNvSpPr/>
            <p:nvPr/>
          </p:nvSpPr>
          <p:spPr>
            <a:xfrm>
              <a:off x="800945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94" name="tx94"/>
            <p:cNvSpPr/>
            <p:nvPr/>
          </p:nvSpPr>
          <p:spPr>
            <a:xfrm>
              <a:off x="1340869" y="39290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5" name="tx95"/>
            <p:cNvSpPr/>
            <p:nvPr/>
          </p:nvSpPr>
          <p:spPr>
            <a:xfrm>
              <a:off x="2673584" y="400367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6" name="tx96"/>
            <p:cNvSpPr/>
            <p:nvPr/>
          </p:nvSpPr>
          <p:spPr>
            <a:xfrm>
              <a:off x="4006300" y="39775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7" name="tx97"/>
            <p:cNvSpPr/>
            <p:nvPr/>
          </p:nvSpPr>
          <p:spPr>
            <a:xfrm>
              <a:off x="5384220" y="391803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8" name="tx98"/>
            <p:cNvSpPr/>
            <p:nvPr/>
          </p:nvSpPr>
          <p:spPr>
            <a:xfrm>
              <a:off x="6671731" y="39780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9" name="tx99"/>
            <p:cNvSpPr/>
            <p:nvPr/>
          </p:nvSpPr>
          <p:spPr>
            <a:xfrm>
              <a:off x="6938274" y="402626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0" name="tx100"/>
            <p:cNvSpPr/>
            <p:nvPr/>
          </p:nvSpPr>
          <p:spPr>
            <a:xfrm>
              <a:off x="7204817" y="40074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1" name="tx101"/>
            <p:cNvSpPr/>
            <p:nvPr/>
          </p:nvSpPr>
          <p:spPr>
            <a:xfrm>
              <a:off x="7471361" y="39707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2" name="tx102"/>
            <p:cNvSpPr/>
            <p:nvPr/>
          </p:nvSpPr>
          <p:spPr>
            <a:xfrm>
              <a:off x="8004447" y="403712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3" name="tx103"/>
            <p:cNvSpPr/>
            <p:nvPr/>
          </p:nvSpPr>
          <p:spPr>
            <a:xfrm>
              <a:off x="2673584" y="36256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4" name="tx104"/>
            <p:cNvSpPr/>
            <p:nvPr/>
          </p:nvSpPr>
          <p:spPr>
            <a:xfrm>
              <a:off x="4006300" y="35513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5" name="tx105"/>
            <p:cNvSpPr/>
            <p:nvPr/>
          </p:nvSpPr>
          <p:spPr>
            <a:xfrm>
              <a:off x="5384220" y="341436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6" name="tx106"/>
            <p:cNvSpPr/>
            <p:nvPr/>
          </p:nvSpPr>
          <p:spPr>
            <a:xfrm>
              <a:off x="6405188" y="401049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7" name="tx107"/>
            <p:cNvSpPr/>
            <p:nvPr/>
          </p:nvSpPr>
          <p:spPr>
            <a:xfrm>
              <a:off x="7737904" y="402336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8" name="tx108"/>
            <p:cNvSpPr/>
            <p:nvPr/>
          </p:nvSpPr>
          <p:spPr>
            <a:xfrm>
              <a:off x="2721803" y="3346951"/>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109" name="tx109"/>
            <p:cNvSpPr/>
            <p:nvPr/>
          </p:nvSpPr>
          <p:spPr>
            <a:xfrm>
              <a:off x="4013835" y="325324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110" name="tx110"/>
            <p:cNvSpPr/>
            <p:nvPr/>
          </p:nvSpPr>
          <p:spPr>
            <a:xfrm>
              <a:off x="5387234" y="3099928"/>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111" name="tx111"/>
            <p:cNvSpPr/>
            <p:nvPr/>
          </p:nvSpPr>
          <p:spPr>
            <a:xfrm>
              <a:off x="6412723" y="373901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112" name="tx112"/>
            <p:cNvSpPr/>
            <p:nvPr/>
          </p:nvSpPr>
          <p:spPr>
            <a:xfrm>
              <a:off x="6679266" y="365641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113" name="tx113"/>
            <p:cNvSpPr/>
            <p:nvPr/>
          </p:nvSpPr>
          <p:spPr>
            <a:xfrm>
              <a:off x="6945809" y="3574256"/>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114" name="tx114"/>
            <p:cNvSpPr/>
            <p:nvPr/>
          </p:nvSpPr>
          <p:spPr>
            <a:xfrm>
              <a:off x="7212352" y="3757635"/>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115" name="tx115"/>
            <p:cNvSpPr/>
            <p:nvPr/>
          </p:nvSpPr>
          <p:spPr>
            <a:xfrm>
              <a:off x="7745439" y="364808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116" name="tx116"/>
            <p:cNvSpPr/>
            <p:nvPr/>
          </p:nvSpPr>
          <p:spPr>
            <a:xfrm>
              <a:off x="601089" y="415989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17" name="tx117"/>
            <p:cNvSpPr/>
            <p:nvPr/>
          </p:nvSpPr>
          <p:spPr>
            <a:xfrm>
              <a:off x="601089" y="352842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8" name="tx118"/>
            <p:cNvSpPr/>
            <p:nvPr/>
          </p:nvSpPr>
          <p:spPr>
            <a:xfrm>
              <a:off x="601089" y="28969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9" name="tx119"/>
            <p:cNvSpPr/>
            <p:nvPr/>
          </p:nvSpPr>
          <p:spPr>
            <a:xfrm>
              <a:off x="601089" y="2265889"/>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20" name="tx120"/>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7" name="tx137"/>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8" name="pl138"/>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9" name="pl139"/>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0" name="tx140"/>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1" name="tx141"/>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2" name="rc142"/>
            <p:cNvSpPr/>
            <p:nvPr/>
          </p:nvSpPr>
          <p:spPr>
            <a:xfrm>
              <a:off x="4678790" y="5080163"/>
              <a:ext cx="201456" cy="201456"/>
            </a:xfrm>
            <a:prstGeom prst="rect">
              <a:avLst/>
            </a:prstGeom>
            <a:solidFill>
              <a:srgbClr val="E2231A">
                <a:alpha val="90196"/>
              </a:srgbClr>
            </a:solidFill>
          </p:spPr>
          <p:txBody>
            <a:bodyPr/>
            <a:lstStyle/>
            <a:p/>
          </p:txBody>
        </p:sp>
        <p:sp>
          <p:nvSpPr>
            <p:cNvPr id="143" name="rc143"/>
            <p:cNvSpPr/>
            <p:nvPr/>
          </p:nvSpPr>
          <p:spPr>
            <a:xfrm>
              <a:off x="5642950" y="5080163"/>
              <a:ext cx="201456" cy="201456"/>
            </a:xfrm>
            <a:prstGeom prst="rect">
              <a:avLst/>
            </a:prstGeom>
            <a:solidFill>
              <a:srgbClr val="B3B3B3">
                <a:alpha val="90196"/>
              </a:srgbClr>
            </a:solidFill>
          </p:spPr>
          <p:txBody>
            <a:bodyPr/>
            <a:lstStyle/>
            <a:p/>
          </p:txBody>
        </p:sp>
        <p:sp>
          <p:nvSpPr>
            <p:cNvPr id="144" name="tx144"/>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5" name="tx145"/>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6" name="tx146"/>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7" name="tx147"/>
            <p:cNvSpPr/>
            <p:nvPr/>
          </p:nvSpPr>
          <p:spPr>
            <a:xfrm>
              <a:off x="951100" y="1582906"/>
              <a:ext cx="244191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Trinidad and Tobago, 2000-2025</a:t>
              </a:r>
            </a:p>
          </p:txBody>
        </p:sp>
        <p:sp>
          <p:nvSpPr>
            <p:cNvPr id="148" name="pl148"/>
            <p:cNvSpPr/>
            <p:nvPr/>
          </p:nvSpPr>
          <p:spPr>
            <a:xfrm>
              <a:off x="224873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41536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605859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79635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320120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10613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01106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840557"/>
              <a:ext cx="674345" cy="124062"/>
            </a:xfrm>
            <a:prstGeom prst="rect">
              <a:avLst/>
            </a:prstGeom>
            <a:solidFill>
              <a:srgbClr val="E2231A">
                <a:alpha val="90196"/>
              </a:srgbClr>
            </a:solidFill>
          </p:spPr>
          <p:txBody>
            <a:bodyPr/>
            <a:lstStyle/>
            <a:p/>
          </p:txBody>
        </p:sp>
        <p:sp>
          <p:nvSpPr>
            <p:cNvPr id="160" name="rc160"/>
            <p:cNvSpPr/>
            <p:nvPr/>
          </p:nvSpPr>
          <p:spPr>
            <a:xfrm>
              <a:off x="1296273" y="5685479"/>
              <a:ext cx="2392592" cy="124062"/>
            </a:xfrm>
            <a:prstGeom prst="rect">
              <a:avLst/>
            </a:prstGeom>
            <a:solidFill>
              <a:srgbClr val="E2231A">
                <a:alpha val="90196"/>
              </a:srgbClr>
            </a:solidFill>
          </p:spPr>
          <p:txBody>
            <a:bodyPr/>
            <a:lstStyle/>
            <a:p/>
          </p:txBody>
        </p:sp>
        <p:sp>
          <p:nvSpPr>
            <p:cNvPr id="161" name="rc161"/>
            <p:cNvSpPr/>
            <p:nvPr/>
          </p:nvSpPr>
          <p:spPr>
            <a:xfrm>
              <a:off x="1296273" y="5530401"/>
              <a:ext cx="4095599" cy="124062"/>
            </a:xfrm>
            <a:prstGeom prst="rect">
              <a:avLst/>
            </a:prstGeom>
            <a:solidFill>
              <a:srgbClr val="E2231A">
                <a:alpha val="90196"/>
              </a:srgbClr>
            </a:solidFill>
          </p:spPr>
          <p:txBody>
            <a:bodyPr/>
            <a:lstStyle/>
            <a:p/>
          </p:txBody>
        </p:sp>
        <p:sp>
          <p:nvSpPr>
            <p:cNvPr id="162" name="rc162"/>
            <p:cNvSpPr/>
            <p:nvPr/>
          </p:nvSpPr>
          <p:spPr>
            <a:xfrm>
              <a:off x="1970619" y="5840557"/>
              <a:ext cx="4857571" cy="124062"/>
            </a:xfrm>
            <a:prstGeom prst="rect">
              <a:avLst/>
            </a:prstGeom>
            <a:solidFill>
              <a:srgbClr val="B3B3B3">
                <a:alpha val="90196"/>
              </a:srgbClr>
            </a:solidFill>
          </p:spPr>
          <p:txBody>
            <a:bodyPr/>
            <a:lstStyle/>
            <a:p/>
          </p:txBody>
        </p:sp>
        <p:sp>
          <p:nvSpPr>
            <p:cNvPr id="163" name="rc163"/>
            <p:cNvSpPr/>
            <p:nvPr/>
          </p:nvSpPr>
          <p:spPr>
            <a:xfrm>
              <a:off x="3688866" y="5685479"/>
              <a:ext cx="4510874" cy="124062"/>
            </a:xfrm>
            <a:prstGeom prst="rect">
              <a:avLst/>
            </a:prstGeom>
            <a:solidFill>
              <a:srgbClr val="B3B3B3">
                <a:alpha val="90196"/>
              </a:srgbClr>
            </a:solidFill>
          </p:spPr>
          <p:txBody>
            <a:bodyPr/>
            <a:lstStyle/>
            <a:p/>
          </p:txBody>
        </p:sp>
        <p:sp>
          <p:nvSpPr>
            <p:cNvPr id="164" name="tx164"/>
            <p:cNvSpPr/>
            <p:nvPr/>
          </p:nvSpPr>
          <p:spPr>
            <a:xfrm>
              <a:off x="6908563"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a:t>
              </a:r>
            </a:p>
          </p:txBody>
        </p:sp>
        <p:sp>
          <p:nvSpPr>
            <p:cNvPr id="165" name="tx165"/>
            <p:cNvSpPr/>
            <p:nvPr/>
          </p:nvSpPr>
          <p:spPr>
            <a:xfrm>
              <a:off x="8280112"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66" name="tx166"/>
            <p:cNvSpPr/>
            <p:nvPr/>
          </p:nvSpPr>
          <p:spPr>
            <a:xfrm>
              <a:off x="1519310"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7" name="tx167"/>
            <p:cNvSpPr/>
            <p:nvPr/>
          </p:nvSpPr>
          <p:spPr>
            <a:xfrm>
              <a:off x="2426651"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8" name="tx168"/>
            <p:cNvSpPr/>
            <p:nvPr/>
          </p:nvSpPr>
          <p:spPr>
            <a:xfrm>
              <a:off x="3263701"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69" name="tx169"/>
            <p:cNvSpPr/>
            <p:nvPr/>
          </p:nvSpPr>
          <p:spPr>
            <a:xfrm>
              <a:off x="4319032"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70" name="tx170"/>
            <p:cNvSpPr/>
            <p:nvPr/>
          </p:nvSpPr>
          <p:spPr>
            <a:xfrm>
              <a:off x="5863931"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71" name="tx17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3" name="tx17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4" name="tx174"/>
            <p:cNvSpPr/>
            <p:nvPr/>
          </p:nvSpPr>
          <p:spPr>
            <a:xfrm>
              <a:off x="115258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75" name="tx175"/>
            <p:cNvSpPr/>
            <p:nvPr/>
          </p:nvSpPr>
          <p:spPr>
            <a:xfrm>
              <a:off x="305751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76" name="tx176"/>
            <p:cNvSpPr/>
            <p:nvPr/>
          </p:nvSpPr>
          <p:spPr>
            <a:xfrm>
              <a:off x="496244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7" name="tx177"/>
            <p:cNvSpPr/>
            <p:nvPr/>
          </p:nvSpPr>
          <p:spPr>
            <a:xfrm>
              <a:off x="686737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8" name="tx178"/>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9" name="tx17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0" name="tx180"/>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93%. This is lower than in 2019, where coverage was 99%.
1,000 children missed their routine first dose of measles vaccine.
MCV2 is typically administered to children between 18 months and five years old. MCV2 coverage increased to 96% in 2025.</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96% in 2024 to 93% in 2025 - below the 95% level needed to prevent outbreaks and, leaving 1,000 children without any protection against measles. MCV2 coverage increased to from 89% in 2024 to 96% in 2025</a:t>
            </a:r>
          </a:p>
        </p:txBody>
      </p:sp>
      <p:grpSp xmlns:pic="http://schemas.openxmlformats.org/drawingml/2006/picture">
        <p:nvGrpSpPr>
          <p:cNvPr id="183" name=""/>
          <p:cNvGrpSpPr/>
          <p:nvPr/>
        </p:nvGrpSpPr>
        <p:grpSpPr>
          <a:xfrm>
            <a:off x="292608" y="1097280"/>
            <a:ext cx="8595360" cy="28575"/>
            <a:chOff x="292608" y="1097280"/>
            <a:chExt cx="8595360" cy="28575"/>
          </a:xfrm>
        </p:grpSpPr>
        <p:sp>
          <p:nvSpPr>
            <p:cNvPr id="18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06198"/>
            </a:xfrm>
            <a:custGeom>
              <a:avLst/>
              <a:pathLst>
                <a:path w="3397293" h="306198">
                  <a:moveTo>
                    <a:pt x="0" y="196842"/>
                  </a:moveTo>
                  <a:lnTo>
                    <a:pt x="135891" y="174970"/>
                  </a:lnTo>
                  <a:lnTo>
                    <a:pt x="271783" y="262456"/>
                  </a:lnTo>
                  <a:lnTo>
                    <a:pt x="407675" y="240584"/>
                  </a:lnTo>
                  <a:lnTo>
                    <a:pt x="543566" y="87485"/>
                  </a:lnTo>
                  <a:lnTo>
                    <a:pt x="679458" y="131228"/>
                  </a:lnTo>
                  <a:lnTo>
                    <a:pt x="815350" y="218713"/>
                  </a:lnTo>
                  <a:lnTo>
                    <a:pt x="951242" y="174970"/>
                  </a:lnTo>
                  <a:lnTo>
                    <a:pt x="1087133" y="174970"/>
                  </a:lnTo>
                  <a:lnTo>
                    <a:pt x="1223025" y="109356"/>
                  </a:lnTo>
                  <a:lnTo>
                    <a:pt x="1358917" y="153099"/>
                  </a:lnTo>
                  <a:lnTo>
                    <a:pt x="1494809" y="153099"/>
                  </a:lnTo>
                  <a:lnTo>
                    <a:pt x="1630700" y="306198"/>
                  </a:lnTo>
                  <a:lnTo>
                    <a:pt x="1766592" y="174970"/>
                  </a:lnTo>
                  <a:lnTo>
                    <a:pt x="1902484" y="65614"/>
                  </a:lnTo>
                  <a:lnTo>
                    <a:pt x="2038375" y="218713"/>
                  </a:lnTo>
                  <a:lnTo>
                    <a:pt x="2174267" y="284327"/>
                  </a:lnTo>
                  <a:lnTo>
                    <a:pt x="2310159" y="131228"/>
                  </a:lnTo>
                  <a:lnTo>
                    <a:pt x="2446051" y="196842"/>
                  </a:lnTo>
                  <a:lnTo>
                    <a:pt x="2581942" y="0"/>
                  </a:lnTo>
                  <a:lnTo>
                    <a:pt x="2717834" y="174970"/>
                  </a:lnTo>
                  <a:lnTo>
                    <a:pt x="2853726" y="131228"/>
                  </a:lnTo>
                  <a:lnTo>
                    <a:pt x="2989618" y="153099"/>
                  </a:lnTo>
                  <a:lnTo>
                    <a:pt x="3125509" y="196842"/>
                  </a:lnTo>
                  <a:lnTo>
                    <a:pt x="3261401" y="65614"/>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06198"/>
            </a:xfrm>
            <a:custGeom>
              <a:avLst/>
              <a:pathLst>
                <a:path w="3397293" h="306198">
                  <a:moveTo>
                    <a:pt x="0" y="196842"/>
                  </a:moveTo>
                  <a:lnTo>
                    <a:pt x="135891" y="174970"/>
                  </a:lnTo>
                  <a:lnTo>
                    <a:pt x="271783" y="262456"/>
                  </a:lnTo>
                  <a:lnTo>
                    <a:pt x="407675" y="240584"/>
                  </a:lnTo>
                  <a:lnTo>
                    <a:pt x="543566" y="87485"/>
                  </a:lnTo>
                  <a:lnTo>
                    <a:pt x="679458" y="131228"/>
                  </a:lnTo>
                  <a:lnTo>
                    <a:pt x="815350" y="218713"/>
                  </a:lnTo>
                  <a:lnTo>
                    <a:pt x="951242" y="174970"/>
                  </a:lnTo>
                  <a:lnTo>
                    <a:pt x="1087133" y="174970"/>
                  </a:lnTo>
                  <a:lnTo>
                    <a:pt x="1223025" y="109356"/>
                  </a:lnTo>
                  <a:lnTo>
                    <a:pt x="1358917" y="153099"/>
                  </a:lnTo>
                  <a:lnTo>
                    <a:pt x="1494809" y="153099"/>
                  </a:lnTo>
                  <a:lnTo>
                    <a:pt x="1630700" y="306198"/>
                  </a:lnTo>
                  <a:lnTo>
                    <a:pt x="1766592" y="174970"/>
                  </a:lnTo>
                  <a:lnTo>
                    <a:pt x="1902484" y="65614"/>
                  </a:lnTo>
                  <a:lnTo>
                    <a:pt x="2038375" y="218713"/>
                  </a:lnTo>
                  <a:lnTo>
                    <a:pt x="2174267" y="284327"/>
                  </a:lnTo>
                  <a:lnTo>
                    <a:pt x="2310159" y="131228"/>
                  </a:lnTo>
                  <a:lnTo>
                    <a:pt x="2446051" y="196842"/>
                  </a:lnTo>
                  <a:lnTo>
                    <a:pt x="2581942" y="0"/>
                  </a:lnTo>
                  <a:lnTo>
                    <a:pt x="2717834" y="174970"/>
                  </a:lnTo>
                  <a:lnTo>
                    <a:pt x="2853726" y="131228"/>
                  </a:lnTo>
                  <a:lnTo>
                    <a:pt x="2989618" y="153099"/>
                  </a:lnTo>
                  <a:lnTo>
                    <a:pt x="3125509" y="196842"/>
                  </a:lnTo>
                  <a:lnTo>
                    <a:pt x="3261401" y="65614"/>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06198"/>
            </a:xfrm>
            <a:custGeom>
              <a:avLst/>
              <a:pathLst>
                <a:path w="3397293" h="306198">
                  <a:moveTo>
                    <a:pt x="0" y="196842"/>
                  </a:moveTo>
                  <a:lnTo>
                    <a:pt x="135891" y="174970"/>
                  </a:lnTo>
                  <a:lnTo>
                    <a:pt x="271783" y="262456"/>
                  </a:lnTo>
                  <a:lnTo>
                    <a:pt x="407675" y="240584"/>
                  </a:lnTo>
                  <a:lnTo>
                    <a:pt x="543566" y="87485"/>
                  </a:lnTo>
                  <a:lnTo>
                    <a:pt x="679458" y="131228"/>
                  </a:lnTo>
                  <a:lnTo>
                    <a:pt x="815350" y="218713"/>
                  </a:lnTo>
                  <a:lnTo>
                    <a:pt x="951242" y="174970"/>
                  </a:lnTo>
                  <a:lnTo>
                    <a:pt x="1087133" y="174970"/>
                  </a:lnTo>
                  <a:lnTo>
                    <a:pt x="1223025" y="109356"/>
                  </a:lnTo>
                  <a:lnTo>
                    <a:pt x="1358917" y="153099"/>
                  </a:lnTo>
                  <a:lnTo>
                    <a:pt x="1494809" y="153099"/>
                  </a:lnTo>
                  <a:lnTo>
                    <a:pt x="1630700" y="306198"/>
                  </a:lnTo>
                  <a:lnTo>
                    <a:pt x="1766592" y="174970"/>
                  </a:lnTo>
                  <a:lnTo>
                    <a:pt x="1902484" y="65614"/>
                  </a:lnTo>
                  <a:lnTo>
                    <a:pt x="2038375" y="218713"/>
                  </a:lnTo>
                  <a:lnTo>
                    <a:pt x="2174267" y="284327"/>
                  </a:lnTo>
                  <a:lnTo>
                    <a:pt x="2310159" y="131228"/>
                  </a:lnTo>
                  <a:lnTo>
                    <a:pt x="2446051" y="196842"/>
                  </a:lnTo>
                  <a:lnTo>
                    <a:pt x="2581942" y="0"/>
                  </a:lnTo>
                  <a:lnTo>
                    <a:pt x="2717834" y="174970"/>
                  </a:lnTo>
                  <a:lnTo>
                    <a:pt x="2853726" y="131228"/>
                  </a:lnTo>
                  <a:lnTo>
                    <a:pt x="2989618" y="153099"/>
                  </a:lnTo>
                  <a:lnTo>
                    <a:pt x="3125509" y="196842"/>
                  </a:lnTo>
                  <a:lnTo>
                    <a:pt x="3261401" y="65614"/>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055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055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5341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1586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72654" y="496298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Trinidad and Tobago</a:t>
              </a:r>
            </a:p>
          </p:txBody>
        </p:sp>
        <p:sp>
          <p:nvSpPr>
            <p:cNvPr id="60" name="tx60"/>
            <p:cNvSpPr/>
            <p:nvPr/>
          </p:nvSpPr>
          <p:spPr>
            <a:xfrm>
              <a:off x="322051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82966"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20961" y="1403693"/>
              <a:ext cx="339729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Trinidad and Tobago,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4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088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33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21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46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7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3046536"/>
              <a:ext cx="3397293" cy="945614"/>
            </a:xfrm>
            <a:custGeom>
              <a:avLst/>
              <a:pathLst>
                <a:path w="3397293" h="945614">
                  <a:moveTo>
                    <a:pt x="0" y="607894"/>
                  </a:moveTo>
                  <a:lnTo>
                    <a:pt x="135891" y="540350"/>
                  </a:lnTo>
                  <a:lnTo>
                    <a:pt x="271783" y="810526"/>
                  </a:lnTo>
                  <a:lnTo>
                    <a:pt x="407675" y="742982"/>
                  </a:lnTo>
                  <a:lnTo>
                    <a:pt x="543566" y="270175"/>
                  </a:lnTo>
                  <a:lnTo>
                    <a:pt x="679458" y="405263"/>
                  </a:lnTo>
                  <a:lnTo>
                    <a:pt x="815350" y="675438"/>
                  </a:lnTo>
                  <a:lnTo>
                    <a:pt x="951242" y="540350"/>
                  </a:lnTo>
                  <a:lnTo>
                    <a:pt x="1087133" y="540350"/>
                  </a:lnTo>
                  <a:lnTo>
                    <a:pt x="1223025" y="337719"/>
                  </a:lnTo>
                  <a:lnTo>
                    <a:pt x="1358917" y="472807"/>
                  </a:lnTo>
                  <a:lnTo>
                    <a:pt x="1494809" y="472807"/>
                  </a:lnTo>
                  <a:lnTo>
                    <a:pt x="1630700" y="945614"/>
                  </a:lnTo>
                  <a:lnTo>
                    <a:pt x="1766592" y="540350"/>
                  </a:lnTo>
                  <a:lnTo>
                    <a:pt x="1902484" y="202631"/>
                  </a:lnTo>
                  <a:lnTo>
                    <a:pt x="2038375" y="675438"/>
                  </a:lnTo>
                  <a:lnTo>
                    <a:pt x="2174267" y="878070"/>
                  </a:lnTo>
                  <a:lnTo>
                    <a:pt x="2310159" y="405263"/>
                  </a:lnTo>
                  <a:lnTo>
                    <a:pt x="2446051" y="607894"/>
                  </a:lnTo>
                  <a:lnTo>
                    <a:pt x="2581942" y="0"/>
                  </a:lnTo>
                  <a:lnTo>
                    <a:pt x="2717834" y="540350"/>
                  </a:lnTo>
                  <a:lnTo>
                    <a:pt x="2853726" y="405263"/>
                  </a:lnTo>
                  <a:lnTo>
                    <a:pt x="2989618" y="472807"/>
                  </a:lnTo>
                  <a:lnTo>
                    <a:pt x="3125509" y="607894"/>
                  </a:lnTo>
                  <a:lnTo>
                    <a:pt x="3261401" y="202631"/>
                  </a:lnTo>
                  <a:lnTo>
                    <a:pt x="3397293" y="405263"/>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46536"/>
              <a:ext cx="3397293" cy="1013158"/>
            </a:xfrm>
            <a:custGeom>
              <a:avLst/>
              <a:pathLst>
                <a:path w="3397293" h="1013158">
                  <a:moveTo>
                    <a:pt x="0" y="1013158"/>
                  </a:moveTo>
                  <a:lnTo>
                    <a:pt x="135891" y="945614"/>
                  </a:lnTo>
                  <a:lnTo>
                    <a:pt x="271783" y="945614"/>
                  </a:lnTo>
                  <a:lnTo>
                    <a:pt x="407675" y="878070"/>
                  </a:lnTo>
                  <a:lnTo>
                    <a:pt x="543566" y="742982"/>
                  </a:lnTo>
                  <a:lnTo>
                    <a:pt x="679458" y="607894"/>
                  </a:lnTo>
                  <a:lnTo>
                    <a:pt x="815350" y="472807"/>
                  </a:lnTo>
                  <a:lnTo>
                    <a:pt x="951242" y="472807"/>
                  </a:lnTo>
                  <a:lnTo>
                    <a:pt x="1087133" y="337719"/>
                  </a:lnTo>
                  <a:lnTo>
                    <a:pt x="1223025" y="202631"/>
                  </a:lnTo>
                  <a:lnTo>
                    <a:pt x="1358917" y="135087"/>
                  </a:lnTo>
                  <a:lnTo>
                    <a:pt x="1494809" y="135087"/>
                  </a:lnTo>
                  <a:lnTo>
                    <a:pt x="1630700" y="135087"/>
                  </a:lnTo>
                  <a:lnTo>
                    <a:pt x="1766592" y="135087"/>
                  </a:lnTo>
                  <a:lnTo>
                    <a:pt x="1902484" y="135087"/>
                  </a:lnTo>
                  <a:lnTo>
                    <a:pt x="2038375" y="135087"/>
                  </a:lnTo>
                  <a:lnTo>
                    <a:pt x="2174267" y="67543"/>
                  </a:lnTo>
                  <a:lnTo>
                    <a:pt x="2310159" y="67543"/>
                  </a:lnTo>
                  <a:lnTo>
                    <a:pt x="2446051" y="0"/>
                  </a:lnTo>
                  <a:lnTo>
                    <a:pt x="2581942" y="0"/>
                  </a:lnTo>
                  <a:lnTo>
                    <a:pt x="2717834" y="202631"/>
                  </a:lnTo>
                  <a:lnTo>
                    <a:pt x="2853726" y="337719"/>
                  </a:lnTo>
                  <a:lnTo>
                    <a:pt x="2989618" y="202631"/>
                  </a:lnTo>
                  <a:lnTo>
                    <a:pt x="3125509" y="202631"/>
                  </a:lnTo>
                  <a:lnTo>
                    <a:pt x="3261401" y="135087"/>
                  </a:lnTo>
                  <a:lnTo>
                    <a:pt x="3397293" y="13508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38641"/>
              <a:ext cx="3397293" cy="945614"/>
            </a:xfrm>
            <a:custGeom>
              <a:avLst/>
              <a:pathLst>
                <a:path w="3397293" h="945614">
                  <a:moveTo>
                    <a:pt x="0" y="135087"/>
                  </a:moveTo>
                  <a:lnTo>
                    <a:pt x="135891" y="0"/>
                  </a:lnTo>
                  <a:lnTo>
                    <a:pt x="271783" y="135087"/>
                  </a:lnTo>
                  <a:lnTo>
                    <a:pt x="407675" y="67543"/>
                  </a:lnTo>
                  <a:lnTo>
                    <a:pt x="543566" y="135087"/>
                  </a:lnTo>
                  <a:lnTo>
                    <a:pt x="679458" y="202631"/>
                  </a:lnTo>
                  <a:lnTo>
                    <a:pt x="815350" y="67543"/>
                  </a:lnTo>
                  <a:lnTo>
                    <a:pt x="951242" y="67543"/>
                  </a:lnTo>
                  <a:lnTo>
                    <a:pt x="1087133" y="0"/>
                  </a:lnTo>
                  <a:lnTo>
                    <a:pt x="1223025" y="0"/>
                  </a:lnTo>
                  <a:lnTo>
                    <a:pt x="1358917" y="135087"/>
                  </a:lnTo>
                  <a:lnTo>
                    <a:pt x="1494809" y="0"/>
                  </a:lnTo>
                  <a:lnTo>
                    <a:pt x="1630700" y="0"/>
                  </a:lnTo>
                  <a:lnTo>
                    <a:pt x="1766592" y="202631"/>
                  </a:lnTo>
                  <a:lnTo>
                    <a:pt x="1902484" y="135087"/>
                  </a:lnTo>
                  <a:lnTo>
                    <a:pt x="2038375" y="135087"/>
                  </a:lnTo>
                  <a:lnTo>
                    <a:pt x="2174267" y="135087"/>
                  </a:lnTo>
                  <a:lnTo>
                    <a:pt x="2310159" y="607894"/>
                  </a:lnTo>
                  <a:lnTo>
                    <a:pt x="2446051" y="270175"/>
                  </a:lnTo>
                  <a:lnTo>
                    <a:pt x="2581942" y="607894"/>
                  </a:lnTo>
                  <a:lnTo>
                    <a:pt x="2717834" y="742982"/>
                  </a:lnTo>
                  <a:lnTo>
                    <a:pt x="2853726" y="810526"/>
                  </a:lnTo>
                  <a:lnTo>
                    <a:pt x="2989618" y="945614"/>
                  </a:lnTo>
                  <a:lnTo>
                    <a:pt x="3125509" y="742982"/>
                  </a:lnTo>
                  <a:lnTo>
                    <a:pt x="3261401" y="540350"/>
                  </a:lnTo>
                  <a:lnTo>
                    <a:pt x="3397293" y="607894"/>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465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3046536"/>
              <a:ext cx="3397293" cy="945614"/>
            </a:xfrm>
            <a:custGeom>
              <a:avLst/>
              <a:pathLst>
                <a:path w="3397293" h="945614">
                  <a:moveTo>
                    <a:pt x="0" y="607894"/>
                  </a:moveTo>
                  <a:lnTo>
                    <a:pt x="135891" y="540350"/>
                  </a:lnTo>
                  <a:lnTo>
                    <a:pt x="271783" y="810526"/>
                  </a:lnTo>
                  <a:lnTo>
                    <a:pt x="407675" y="742982"/>
                  </a:lnTo>
                  <a:lnTo>
                    <a:pt x="543566" y="270175"/>
                  </a:lnTo>
                  <a:lnTo>
                    <a:pt x="679458" y="405263"/>
                  </a:lnTo>
                  <a:lnTo>
                    <a:pt x="815350" y="675438"/>
                  </a:lnTo>
                  <a:lnTo>
                    <a:pt x="951242" y="540350"/>
                  </a:lnTo>
                  <a:lnTo>
                    <a:pt x="1087133" y="540350"/>
                  </a:lnTo>
                  <a:lnTo>
                    <a:pt x="1223025" y="337719"/>
                  </a:lnTo>
                  <a:lnTo>
                    <a:pt x="1358917" y="472807"/>
                  </a:lnTo>
                  <a:lnTo>
                    <a:pt x="1494809" y="472807"/>
                  </a:lnTo>
                  <a:lnTo>
                    <a:pt x="1630700" y="945614"/>
                  </a:lnTo>
                  <a:lnTo>
                    <a:pt x="1766592" y="540350"/>
                  </a:lnTo>
                  <a:lnTo>
                    <a:pt x="1902484" y="202631"/>
                  </a:lnTo>
                  <a:lnTo>
                    <a:pt x="2038375" y="675438"/>
                  </a:lnTo>
                  <a:lnTo>
                    <a:pt x="2174267" y="878070"/>
                  </a:lnTo>
                  <a:lnTo>
                    <a:pt x="2310159" y="405263"/>
                  </a:lnTo>
                  <a:lnTo>
                    <a:pt x="2446051" y="607894"/>
                  </a:lnTo>
                  <a:lnTo>
                    <a:pt x="2581942" y="0"/>
                  </a:lnTo>
                  <a:lnTo>
                    <a:pt x="2717834" y="540350"/>
                  </a:lnTo>
                  <a:lnTo>
                    <a:pt x="2853726" y="405263"/>
                  </a:lnTo>
                  <a:lnTo>
                    <a:pt x="2989618" y="472807"/>
                  </a:lnTo>
                  <a:lnTo>
                    <a:pt x="3125509" y="607894"/>
                  </a:lnTo>
                  <a:lnTo>
                    <a:pt x="3261401" y="202631"/>
                  </a:lnTo>
                  <a:lnTo>
                    <a:pt x="3397293" y="405263"/>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30571"/>
              <a:ext cx="0" cy="1323859"/>
            </a:xfrm>
            <a:custGeom>
              <a:avLst/>
              <a:pathLst>
                <a:path w="0" h="1323859">
                  <a:moveTo>
                    <a:pt x="0" y="132385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30571"/>
              <a:ext cx="0" cy="1121228"/>
            </a:xfrm>
            <a:custGeom>
              <a:avLst/>
              <a:pathLst>
                <a:path w="0" h="1121228">
                  <a:moveTo>
                    <a:pt x="0" y="112122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30571"/>
              <a:ext cx="0" cy="1188772"/>
            </a:xfrm>
            <a:custGeom>
              <a:avLst/>
              <a:pathLst>
                <a:path w="0" h="1188772">
                  <a:moveTo>
                    <a:pt x="0" y="118877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30571"/>
              <a:ext cx="0" cy="1391403"/>
            </a:xfrm>
            <a:custGeom>
              <a:avLst/>
              <a:pathLst>
                <a:path w="0" h="1391403">
                  <a:moveTo>
                    <a:pt x="0" y="139140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30571"/>
              <a:ext cx="0" cy="918596"/>
            </a:xfrm>
            <a:custGeom>
              <a:avLst/>
              <a:pathLst>
                <a:path w="0" h="918596">
                  <a:moveTo>
                    <a:pt x="0" y="91859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30571"/>
              <a:ext cx="0" cy="1121228"/>
            </a:xfrm>
            <a:custGeom>
              <a:avLst/>
              <a:pathLst>
                <a:path w="0" h="1121228">
                  <a:moveTo>
                    <a:pt x="0" y="112122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3046536"/>
              <a:ext cx="3397293" cy="945614"/>
            </a:xfrm>
            <a:custGeom>
              <a:avLst/>
              <a:pathLst>
                <a:path w="3397293" h="945614">
                  <a:moveTo>
                    <a:pt x="0" y="607894"/>
                  </a:moveTo>
                  <a:lnTo>
                    <a:pt x="135891" y="540350"/>
                  </a:lnTo>
                  <a:lnTo>
                    <a:pt x="271783" y="810526"/>
                  </a:lnTo>
                  <a:lnTo>
                    <a:pt x="407675" y="742982"/>
                  </a:lnTo>
                  <a:lnTo>
                    <a:pt x="543566" y="270175"/>
                  </a:lnTo>
                  <a:lnTo>
                    <a:pt x="679458" y="405263"/>
                  </a:lnTo>
                  <a:lnTo>
                    <a:pt x="815350" y="675438"/>
                  </a:lnTo>
                  <a:lnTo>
                    <a:pt x="951242" y="540350"/>
                  </a:lnTo>
                  <a:lnTo>
                    <a:pt x="1087133" y="540350"/>
                  </a:lnTo>
                  <a:lnTo>
                    <a:pt x="1223025" y="337719"/>
                  </a:lnTo>
                  <a:lnTo>
                    <a:pt x="1358917" y="472807"/>
                  </a:lnTo>
                  <a:lnTo>
                    <a:pt x="1494809" y="472807"/>
                  </a:lnTo>
                  <a:lnTo>
                    <a:pt x="1630700" y="945614"/>
                  </a:lnTo>
                  <a:lnTo>
                    <a:pt x="1766592" y="540350"/>
                  </a:lnTo>
                  <a:lnTo>
                    <a:pt x="1902484" y="202631"/>
                  </a:lnTo>
                  <a:lnTo>
                    <a:pt x="2038375" y="675438"/>
                  </a:lnTo>
                  <a:lnTo>
                    <a:pt x="2174267" y="878070"/>
                  </a:lnTo>
                  <a:lnTo>
                    <a:pt x="2310159" y="405263"/>
                  </a:lnTo>
                  <a:lnTo>
                    <a:pt x="2446051" y="607894"/>
                  </a:lnTo>
                  <a:lnTo>
                    <a:pt x="2581942" y="0"/>
                  </a:lnTo>
                  <a:lnTo>
                    <a:pt x="2717834" y="540350"/>
                  </a:lnTo>
                  <a:lnTo>
                    <a:pt x="2853726" y="405263"/>
                  </a:lnTo>
                  <a:lnTo>
                    <a:pt x="2989618" y="472807"/>
                  </a:lnTo>
                  <a:lnTo>
                    <a:pt x="3125509" y="607894"/>
                  </a:lnTo>
                  <a:lnTo>
                    <a:pt x="3261401" y="202631"/>
                  </a:lnTo>
                  <a:lnTo>
                    <a:pt x="3397293" y="405263"/>
                  </a:lnTo>
                </a:path>
              </a:pathLst>
            </a:custGeom>
            <a:ln w="27101" cap="flat">
              <a:solidFill>
                <a:srgbClr val="0058AB">
                  <a:alpha val="100000"/>
                </a:srgbClr>
              </a:solidFill>
              <a:prstDash val="solid"/>
              <a:round/>
            </a:ln>
          </p:spPr>
          <p:txBody>
            <a:bodyPr/>
            <a:lstStyle/>
            <a:p/>
          </p:txBody>
        </p:sp>
        <p:sp>
          <p:nvSpPr>
            <p:cNvPr id="91" name="tx91"/>
            <p:cNvSpPr/>
            <p:nvPr/>
          </p:nvSpPr>
          <p:spPr>
            <a:xfrm>
              <a:off x="5389469" y="226311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6068928" y="226311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748386" y="226576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397700" y="226311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7989462"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6306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786762" y="226311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902429" y="3142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3006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6698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9442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3189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35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622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622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2701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803256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889353" y="496298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Trinidad and Tobago</a:t>
              </a:r>
            </a:p>
          </p:txBody>
        </p:sp>
        <p:sp>
          <p:nvSpPr>
            <p:cNvPr id="117" name="tx117"/>
            <p:cNvSpPr/>
            <p:nvPr/>
          </p:nvSpPr>
          <p:spPr>
            <a:xfrm>
              <a:off x="753721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299665"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387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8201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252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4684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6040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40363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4468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1205504" cy="114824"/>
            </a:xfrm>
            <a:prstGeom prst="rect">
              <a:avLst/>
            </a:prstGeom>
            <a:solidFill>
              <a:srgbClr val="E2231A">
                <a:alpha val="80000"/>
              </a:srgbClr>
            </a:solidFill>
          </p:spPr>
          <p:txBody>
            <a:bodyPr/>
            <a:lstStyle/>
            <a:p/>
          </p:txBody>
        </p:sp>
        <p:sp>
          <p:nvSpPr>
            <p:cNvPr id="132" name="rc132"/>
            <p:cNvSpPr/>
            <p:nvPr/>
          </p:nvSpPr>
          <p:spPr>
            <a:xfrm>
              <a:off x="1317178" y="5743865"/>
              <a:ext cx="4277156" cy="114824"/>
            </a:xfrm>
            <a:prstGeom prst="rect">
              <a:avLst/>
            </a:prstGeom>
            <a:solidFill>
              <a:srgbClr val="E2231A">
                <a:alpha val="80000"/>
              </a:srgbClr>
            </a:solidFill>
          </p:spPr>
          <p:txBody>
            <a:bodyPr/>
            <a:lstStyle/>
            <a:p/>
          </p:txBody>
        </p:sp>
        <p:sp>
          <p:nvSpPr>
            <p:cNvPr id="133" name="rc133"/>
            <p:cNvSpPr/>
            <p:nvPr/>
          </p:nvSpPr>
          <p:spPr>
            <a:xfrm>
              <a:off x="1317178" y="5600334"/>
              <a:ext cx="7321564" cy="114824"/>
            </a:xfrm>
            <a:prstGeom prst="rect">
              <a:avLst/>
            </a:prstGeom>
            <a:solidFill>
              <a:srgbClr val="E2231A">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127322"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517055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0" name="tx140"/>
            <p:cNvSpPr/>
            <p:nvPr/>
          </p:nvSpPr>
          <p:spPr>
            <a:xfrm>
              <a:off x="721377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41" name="tx141"/>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Trinidad and Tobago (93%) was 9 percentage points higher than the global average (84%) and 7 percentage points higher than the average across all LACR countries (86%).
National MCV1 coverage was 6 percentage points lower than in 2019 (99%).
This equates to 1,000 unvaccinated children in 2025 compared to &lt;200 unvaccinated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Trinidad and Tobago MCV1 coverage was 93% - this is 6 percentage points lower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Trinidad and Tobago ranked number 21 out of 33 countries for lowest MCV1 coverage (based on tied ranks).
Trinidad and Tobago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Trinidad and Tobago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98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634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670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707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116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52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189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04692"/>
              <a:ext cx="239888" cy="1203329"/>
            </a:xfrm>
            <a:prstGeom prst="rect">
              <a:avLst/>
            </a:prstGeom>
            <a:solidFill>
              <a:srgbClr val="80BD41">
                <a:alpha val="100000"/>
              </a:srgbClr>
            </a:solidFill>
          </p:spPr>
          <p:txBody>
            <a:bodyPr/>
            <a:lstStyle/>
            <a:p/>
          </p:txBody>
        </p:sp>
        <p:sp>
          <p:nvSpPr>
            <p:cNvPr id="25" name="rc25"/>
            <p:cNvSpPr/>
            <p:nvPr/>
          </p:nvSpPr>
          <p:spPr>
            <a:xfrm>
              <a:off x="1296273" y="2970988"/>
              <a:ext cx="239888" cy="133703"/>
            </a:xfrm>
            <a:prstGeom prst="rect">
              <a:avLst/>
            </a:prstGeom>
            <a:solidFill>
              <a:srgbClr val="E2231A">
                <a:alpha val="100000"/>
              </a:srgbClr>
            </a:solidFill>
          </p:spPr>
          <p:txBody>
            <a:bodyPr/>
            <a:lstStyle/>
            <a:p/>
          </p:txBody>
        </p:sp>
        <p:sp>
          <p:nvSpPr>
            <p:cNvPr id="26" name="rc26"/>
            <p:cNvSpPr/>
            <p:nvPr/>
          </p:nvSpPr>
          <p:spPr>
            <a:xfrm>
              <a:off x="1562816" y="3097031"/>
              <a:ext cx="239888" cy="1210989"/>
            </a:xfrm>
            <a:prstGeom prst="rect">
              <a:avLst/>
            </a:prstGeom>
            <a:solidFill>
              <a:srgbClr val="80BD41">
                <a:alpha val="100000"/>
              </a:srgbClr>
            </a:solidFill>
          </p:spPr>
          <p:txBody>
            <a:bodyPr/>
            <a:lstStyle/>
            <a:p/>
          </p:txBody>
        </p:sp>
        <p:sp>
          <p:nvSpPr>
            <p:cNvPr id="27" name="rc27"/>
            <p:cNvSpPr/>
            <p:nvPr/>
          </p:nvSpPr>
          <p:spPr>
            <a:xfrm>
              <a:off x="1562816" y="2977256"/>
              <a:ext cx="239888" cy="119775"/>
            </a:xfrm>
            <a:prstGeom prst="rect">
              <a:avLst/>
            </a:prstGeom>
            <a:solidFill>
              <a:srgbClr val="E2231A">
                <a:alpha val="100000"/>
              </a:srgbClr>
            </a:solidFill>
          </p:spPr>
          <p:txBody>
            <a:bodyPr/>
            <a:lstStyle/>
            <a:p/>
          </p:txBody>
        </p:sp>
        <p:sp>
          <p:nvSpPr>
            <p:cNvPr id="28" name="rc28"/>
            <p:cNvSpPr/>
            <p:nvPr/>
          </p:nvSpPr>
          <p:spPr>
            <a:xfrm>
              <a:off x="1829360" y="3160401"/>
              <a:ext cx="239888" cy="1147619"/>
            </a:xfrm>
            <a:prstGeom prst="rect">
              <a:avLst/>
            </a:prstGeom>
            <a:solidFill>
              <a:srgbClr val="80BD41">
                <a:alpha val="100000"/>
              </a:srgbClr>
            </a:solidFill>
          </p:spPr>
          <p:txBody>
            <a:bodyPr/>
            <a:lstStyle/>
            <a:p/>
          </p:txBody>
        </p:sp>
        <p:sp>
          <p:nvSpPr>
            <p:cNvPr id="29" name="rc29"/>
            <p:cNvSpPr/>
            <p:nvPr/>
          </p:nvSpPr>
          <p:spPr>
            <a:xfrm>
              <a:off x="1829360" y="2989094"/>
              <a:ext cx="239888" cy="171307"/>
            </a:xfrm>
            <a:prstGeom prst="rect">
              <a:avLst/>
            </a:prstGeom>
            <a:solidFill>
              <a:srgbClr val="E2231A">
                <a:alpha val="100000"/>
              </a:srgbClr>
            </a:solidFill>
          </p:spPr>
          <p:txBody>
            <a:bodyPr/>
            <a:lstStyle/>
            <a:p/>
          </p:txBody>
        </p:sp>
        <p:sp>
          <p:nvSpPr>
            <p:cNvPr id="30" name="rc30"/>
            <p:cNvSpPr/>
            <p:nvPr/>
          </p:nvSpPr>
          <p:spPr>
            <a:xfrm>
              <a:off x="2095903" y="3150652"/>
              <a:ext cx="239888" cy="1157369"/>
            </a:xfrm>
            <a:prstGeom prst="rect">
              <a:avLst/>
            </a:prstGeom>
            <a:solidFill>
              <a:srgbClr val="80BD41">
                <a:alpha val="100000"/>
              </a:srgbClr>
            </a:solidFill>
          </p:spPr>
          <p:txBody>
            <a:bodyPr/>
            <a:lstStyle/>
            <a:p/>
          </p:txBody>
        </p:sp>
        <p:sp>
          <p:nvSpPr>
            <p:cNvPr id="31" name="rc31"/>
            <p:cNvSpPr/>
            <p:nvPr/>
          </p:nvSpPr>
          <p:spPr>
            <a:xfrm>
              <a:off x="2095903" y="2992576"/>
              <a:ext cx="239888" cy="158076"/>
            </a:xfrm>
            <a:prstGeom prst="rect">
              <a:avLst/>
            </a:prstGeom>
            <a:solidFill>
              <a:srgbClr val="E2231A">
                <a:alpha val="100000"/>
              </a:srgbClr>
            </a:solidFill>
          </p:spPr>
          <p:txBody>
            <a:bodyPr/>
            <a:lstStyle/>
            <a:p/>
          </p:txBody>
        </p:sp>
        <p:sp>
          <p:nvSpPr>
            <p:cNvPr id="32" name="rc32"/>
            <p:cNvSpPr/>
            <p:nvPr/>
          </p:nvSpPr>
          <p:spPr>
            <a:xfrm>
              <a:off x="2362446" y="3062213"/>
              <a:ext cx="239888" cy="1245808"/>
            </a:xfrm>
            <a:prstGeom prst="rect">
              <a:avLst/>
            </a:prstGeom>
            <a:solidFill>
              <a:srgbClr val="80BD41">
                <a:alpha val="100000"/>
              </a:srgbClr>
            </a:solidFill>
          </p:spPr>
          <p:txBody>
            <a:bodyPr/>
            <a:lstStyle/>
            <a:p/>
          </p:txBody>
        </p:sp>
        <p:sp>
          <p:nvSpPr>
            <p:cNvPr id="33" name="rc33"/>
            <p:cNvSpPr/>
            <p:nvPr/>
          </p:nvSpPr>
          <p:spPr>
            <a:xfrm>
              <a:off x="2362446" y="2996754"/>
              <a:ext cx="239888" cy="65458"/>
            </a:xfrm>
            <a:prstGeom prst="rect">
              <a:avLst/>
            </a:prstGeom>
            <a:solidFill>
              <a:srgbClr val="E2231A">
                <a:alpha val="100000"/>
              </a:srgbClr>
            </a:solidFill>
          </p:spPr>
          <p:txBody>
            <a:bodyPr/>
            <a:lstStyle/>
            <a:p/>
          </p:txBody>
        </p:sp>
        <p:sp>
          <p:nvSpPr>
            <p:cNvPr id="34" name="rc34"/>
            <p:cNvSpPr/>
            <p:nvPr/>
          </p:nvSpPr>
          <p:spPr>
            <a:xfrm>
              <a:off x="2628989" y="3078229"/>
              <a:ext cx="239888" cy="1229791"/>
            </a:xfrm>
            <a:prstGeom prst="rect">
              <a:avLst/>
            </a:prstGeom>
            <a:solidFill>
              <a:srgbClr val="80BD41">
                <a:alpha val="100000"/>
              </a:srgbClr>
            </a:solidFill>
          </p:spPr>
          <p:txBody>
            <a:bodyPr/>
            <a:lstStyle/>
            <a:p/>
          </p:txBody>
        </p:sp>
        <p:sp>
          <p:nvSpPr>
            <p:cNvPr id="35" name="rc35"/>
            <p:cNvSpPr/>
            <p:nvPr/>
          </p:nvSpPr>
          <p:spPr>
            <a:xfrm>
              <a:off x="2628989" y="2985612"/>
              <a:ext cx="239888" cy="92617"/>
            </a:xfrm>
            <a:prstGeom prst="rect">
              <a:avLst/>
            </a:prstGeom>
            <a:solidFill>
              <a:srgbClr val="E2231A">
                <a:alpha val="100000"/>
              </a:srgbClr>
            </a:solidFill>
          </p:spPr>
          <p:txBody>
            <a:bodyPr/>
            <a:lstStyle/>
            <a:p/>
          </p:txBody>
        </p:sp>
        <p:sp>
          <p:nvSpPr>
            <p:cNvPr id="36" name="rc36"/>
            <p:cNvSpPr/>
            <p:nvPr/>
          </p:nvSpPr>
          <p:spPr>
            <a:xfrm>
              <a:off x="2895532" y="3120012"/>
              <a:ext cx="239888" cy="1188009"/>
            </a:xfrm>
            <a:prstGeom prst="rect">
              <a:avLst/>
            </a:prstGeom>
            <a:solidFill>
              <a:srgbClr val="80BD41">
                <a:alpha val="100000"/>
              </a:srgbClr>
            </a:solidFill>
          </p:spPr>
          <p:txBody>
            <a:bodyPr/>
            <a:lstStyle/>
            <a:p/>
          </p:txBody>
        </p:sp>
        <p:sp>
          <p:nvSpPr>
            <p:cNvPr id="37" name="rc37"/>
            <p:cNvSpPr/>
            <p:nvPr/>
          </p:nvSpPr>
          <p:spPr>
            <a:xfrm>
              <a:off x="2895532" y="2973077"/>
              <a:ext cx="239888" cy="146934"/>
            </a:xfrm>
            <a:prstGeom prst="rect">
              <a:avLst/>
            </a:prstGeom>
            <a:solidFill>
              <a:srgbClr val="E2231A">
                <a:alpha val="100000"/>
              </a:srgbClr>
            </a:solidFill>
          </p:spPr>
          <p:txBody>
            <a:bodyPr/>
            <a:lstStyle/>
            <a:p/>
          </p:txBody>
        </p:sp>
        <p:sp>
          <p:nvSpPr>
            <p:cNvPr id="38" name="rc38"/>
            <p:cNvSpPr/>
            <p:nvPr/>
          </p:nvSpPr>
          <p:spPr>
            <a:xfrm>
              <a:off x="3162075" y="3087979"/>
              <a:ext cx="239888" cy="1220042"/>
            </a:xfrm>
            <a:prstGeom prst="rect">
              <a:avLst/>
            </a:prstGeom>
            <a:solidFill>
              <a:srgbClr val="80BD41">
                <a:alpha val="100000"/>
              </a:srgbClr>
            </a:solidFill>
          </p:spPr>
          <p:txBody>
            <a:bodyPr/>
            <a:lstStyle/>
            <a:p/>
          </p:txBody>
        </p:sp>
        <p:sp>
          <p:nvSpPr>
            <p:cNvPr id="39" name="rc39"/>
            <p:cNvSpPr/>
            <p:nvPr/>
          </p:nvSpPr>
          <p:spPr>
            <a:xfrm>
              <a:off x="3162075" y="2967506"/>
              <a:ext cx="239888" cy="120472"/>
            </a:xfrm>
            <a:prstGeom prst="rect">
              <a:avLst/>
            </a:prstGeom>
            <a:solidFill>
              <a:srgbClr val="E2231A">
                <a:alpha val="100000"/>
              </a:srgbClr>
            </a:solidFill>
          </p:spPr>
          <p:txBody>
            <a:bodyPr/>
            <a:lstStyle/>
            <a:p/>
          </p:txBody>
        </p:sp>
        <p:sp>
          <p:nvSpPr>
            <p:cNvPr id="40" name="rc40"/>
            <p:cNvSpPr/>
            <p:nvPr/>
          </p:nvSpPr>
          <p:spPr>
            <a:xfrm>
              <a:off x="3428618" y="3088675"/>
              <a:ext cx="239888" cy="1219346"/>
            </a:xfrm>
            <a:prstGeom prst="rect">
              <a:avLst/>
            </a:prstGeom>
            <a:solidFill>
              <a:srgbClr val="80BD41">
                <a:alpha val="100000"/>
              </a:srgbClr>
            </a:solidFill>
          </p:spPr>
          <p:txBody>
            <a:bodyPr/>
            <a:lstStyle/>
            <a:p/>
          </p:txBody>
        </p:sp>
        <p:sp>
          <p:nvSpPr>
            <p:cNvPr id="41" name="rc41"/>
            <p:cNvSpPr/>
            <p:nvPr/>
          </p:nvSpPr>
          <p:spPr>
            <a:xfrm>
              <a:off x="3428618" y="2968203"/>
              <a:ext cx="239888" cy="120472"/>
            </a:xfrm>
            <a:prstGeom prst="rect">
              <a:avLst/>
            </a:prstGeom>
            <a:solidFill>
              <a:srgbClr val="E2231A">
                <a:alpha val="100000"/>
              </a:srgbClr>
            </a:solidFill>
          </p:spPr>
          <p:txBody>
            <a:bodyPr/>
            <a:lstStyle/>
            <a:p/>
          </p:txBody>
        </p:sp>
        <p:sp>
          <p:nvSpPr>
            <p:cNvPr id="42" name="rc42"/>
            <p:cNvSpPr/>
            <p:nvPr/>
          </p:nvSpPr>
          <p:spPr>
            <a:xfrm>
              <a:off x="3695161" y="3047589"/>
              <a:ext cx="239888" cy="1260432"/>
            </a:xfrm>
            <a:prstGeom prst="rect">
              <a:avLst/>
            </a:prstGeom>
            <a:solidFill>
              <a:srgbClr val="80BD41">
                <a:alpha val="100000"/>
              </a:srgbClr>
            </a:solidFill>
          </p:spPr>
          <p:txBody>
            <a:bodyPr/>
            <a:lstStyle/>
            <a:p/>
          </p:txBody>
        </p:sp>
        <p:sp>
          <p:nvSpPr>
            <p:cNvPr id="43" name="rc43"/>
            <p:cNvSpPr/>
            <p:nvPr/>
          </p:nvSpPr>
          <p:spPr>
            <a:xfrm>
              <a:off x="3695161" y="2966810"/>
              <a:ext cx="239888" cy="80779"/>
            </a:xfrm>
            <a:prstGeom prst="rect">
              <a:avLst/>
            </a:prstGeom>
            <a:solidFill>
              <a:srgbClr val="E2231A">
                <a:alpha val="100000"/>
              </a:srgbClr>
            </a:solidFill>
          </p:spPr>
          <p:txBody>
            <a:bodyPr/>
            <a:lstStyle/>
            <a:p/>
          </p:txBody>
        </p:sp>
        <p:sp>
          <p:nvSpPr>
            <p:cNvPr id="44" name="rc44"/>
            <p:cNvSpPr/>
            <p:nvPr/>
          </p:nvSpPr>
          <p:spPr>
            <a:xfrm>
              <a:off x="3961705" y="3078229"/>
              <a:ext cx="239888" cy="1229791"/>
            </a:xfrm>
            <a:prstGeom prst="rect">
              <a:avLst/>
            </a:prstGeom>
            <a:solidFill>
              <a:srgbClr val="80BD41">
                <a:alpha val="100000"/>
              </a:srgbClr>
            </a:solidFill>
          </p:spPr>
          <p:txBody>
            <a:bodyPr/>
            <a:lstStyle/>
            <a:p/>
          </p:txBody>
        </p:sp>
        <p:sp>
          <p:nvSpPr>
            <p:cNvPr id="45" name="rc45"/>
            <p:cNvSpPr/>
            <p:nvPr/>
          </p:nvSpPr>
          <p:spPr>
            <a:xfrm>
              <a:off x="3961705" y="2970988"/>
              <a:ext cx="239888" cy="107241"/>
            </a:xfrm>
            <a:prstGeom prst="rect">
              <a:avLst/>
            </a:prstGeom>
            <a:solidFill>
              <a:srgbClr val="E2231A">
                <a:alpha val="100000"/>
              </a:srgbClr>
            </a:solidFill>
          </p:spPr>
          <p:txBody>
            <a:bodyPr/>
            <a:lstStyle/>
            <a:p/>
          </p:txBody>
        </p:sp>
        <p:sp>
          <p:nvSpPr>
            <p:cNvPr id="46" name="rc46"/>
            <p:cNvSpPr/>
            <p:nvPr/>
          </p:nvSpPr>
          <p:spPr>
            <a:xfrm>
              <a:off x="4228248" y="3084497"/>
              <a:ext cx="239888" cy="1223524"/>
            </a:xfrm>
            <a:prstGeom prst="rect">
              <a:avLst/>
            </a:prstGeom>
            <a:solidFill>
              <a:srgbClr val="80BD41">
                <a:alpha val="100000"/>
              </a:srgbClr>
            </a:solidFill>
          </p:spPr>
          <p:txBody>
            <a:bodyPr/>
            <a:lstStyle/>
            <a:p/>
          </p:txBody>
        </p:sp>
        <p:sp>
          <p:nvSpPr>
            <p:cNvPr id="47" name="rc47"/>
            <p:cNvSpPr/>
            <p:nvPr/>
          </p:nvSpPr>
          <p:spPr>
            <a:xfrm>
              <a:off x="4228248" y="2977952"/>
              <a:ext cx="239888" cy="106544"/>
            </a:xfrm>
            <a:prstGeom prst="rect">
              <a:avLst/>
            </a:prstGeom>
            <a:solidFill>
              <a:srgbClr val="E2231A">
                <a:alpha val="100000"/>
              </a:srgbClr>
            </a:solidFill>
          </p:spPr>
          <p:txBody>
            <a:bodyPr/>
            <a:lstStyle/>
            <a:p/>
          </p:txBody>
        </p:sp>
        <p:sp>
          <p:nvSpPr>
            <p:cNvPr id="48" name="rc48"/>
            <p:cNvSpPr/>
            <p:nvPr/>
          </p:nvSpPr>
          <p:spPr>
            <a:xfrm>
              <a:off x="4494791" y="3184078"/>
              <a:ext cx="239888" cy="1123943"/>
            </a:xfrm>
            <a:prstGeom prst="rect">
              <a:avLst/>
            </a:prstGeom>
            <a:solidFill>
              <a:srgbClr val="80BD41">
                <a:alpha val="100000"/>
              </a:srgbClr>
            </a:solidFill>
          </p:spPr>
          <p:txBody>
            <a:bodyPr/>
            <a:lstStyle/>
            <a:p/>
          </p:txBody>
        </p:sp>
        <p:sp>
          <p:nvSpPr>
            <p:cNvPr id="49" name="rc49"/>
            <p:cNvSpPr/>
            <p:nvPr/>
          </p:nvSpPr>
          <p:spPr>
            <a:xfrm>
              <a:off x="4494791" y="2985612"/>
              <a:ext cx="239888" cy="198465"/>
            </a:xfrm>
            <a:prstGeom prst="rect">
              <a:avLst/>
            </a:prstGeom>
            <a:solidFill>
              <a:srgbClr val="E2231A">
                <a:alpha val="100000"/>
              </a:srgbClr>
            </a:solidFill>
          </p:spPr>
          <p:txBody>
            <a:bodyPr/>
            <a:lstStyle/>
            <a:p/>
          </p:txBody>
        </p:sp>
        <p:sp>
          <p:nvSpPr>
            <p:cNvPr id="50" name="rc50"/>
            <p:cNvSpPr/>
            <p:nvPr/>
          </p:nvSpPr>
          <p:spPr>
            <a:xfrm>
              <a:off x="4761334" y="3117923"/>
              <a:ext cx="239888" cy="1190098"/>
            </a:xfrm>
            <a:prstGeom prst="rect">
              <a:avLst/>
            </a:prstGeom>
            <a:solidFill>
              <a:srgbClr val="80BD41">
                <a:alpha val="100000"/>
              </a:srgbClr>
            </a:solidFill>
          </p:spPr>
          <p:txBody>
            <a:bodyPr/>
            <a:lstStyle/>
            <a:p/>
          </p:txBody>
        </p:sp>
        <p:sp>
          <p:nvSpPr>
            <p:cNvPr id="51" name="rc51"/>
            <p:cNvSpPr/>
            <p:nvPr/>
          </p:nvSpPr>
          <p:spPr>
            <a:xfrm>
              <a:off x="4761334" y="3000236"/>
              <a:ext cx="239888" cy="117686"/>
            </a:xfrm>
            <a:prstGeom prst="rect">
              <a:avLst/>
            </a:prstGeom>
            <a:solidFill>
              <a:srgbClr val="E2231A">
                <a:alpha val="100000"/>
              </a:srgbClr>
            </a:solidFill>
          </p:spPr>
          <p:txBody>
            <a:bodyPr/>
            <a:lstStyle/>
            <a:p/>
          </p:txBody>
        </p:sp>
        <p:sp>
          <p:nvSpPr>
            <p:cNvPr id="52" name="rc52"/>
            <p:cNvSpPr/>
            <p:nvPr/>
          </p:nvSpPr>
          <p:spPr>
            <a:xfrm>
              <a:off x="5027877" y="3064998"/>
              <a:ext cx="239888" cy="1243022"/>
            </a:xfrm>
            <a:prstGeom prst="rect">
              <a:avLst/>
            </a:prstGeom>
            <a:solidFill>
              <a:srgbClr val="80BD41">
                <a:alpha val="100000"/>
              </a:srgbClr>
            </a:solidFill>
          </p:spPr>
          <p:txBody>
            <a:bodyPr/>
            <a:lstStyle/>
            <a:p/>
          </p:txBody>
        </p:sp>
        <p:sp>
          <p:nvSpPr>
            <p:cNvPr id="53" name="rc53"/>
            <p:cNvSpPr/>
            <p:nvPr/>
          </p:nvSpPr>
          <p:spPr>
            <a:xfrm>
              <a:off x="5027877" y="3013467"/>
              <a:ext cx="239888" cy="51531"/>
            </a:xfrm>
            <a:prstGeom prst="rect">
              <a:avLst/>
            </a:prstGeom>
            <a:solidFill>
              <a:srgbClr val="E2231A">
                <a:alpha val="100000"/>
              </a:srgbClr>
            </a:solidFill>
          </p:spPr>
          <p:txBody>
            <a:bodyPr/>
            <a:lstStyle/>
            <a:p/>
          </p:txBody>
        </p:sp>
        <p:sp>
          <p:nvSpPr>
            <p:cNvPr id="54" name="rc54"/>
            <p:cNvSpPr/>
            <p:nvPr/>
          </p:nvSpPr>
          <p:spPr>
            <a:xfrm>
              <a:off x="5294420" y="3170847"/>
              <a:ext cx="239888" cy="1137174"/>
            </a:xfrm>
            <a:prstGeom prst="rect">
              <a:avLst/>
            </a:prstGeom>
            <a:solidFill>
              <a:srgbClr val="80BD41">
                <a:alpha val="100000"/>
              </a:srgbClr>
            </a:solidFill>
          </p:spPr>
          <p:txBody>
            <a:bodyPr/>
            <a:lstStyle/>
            <a:p/>
          </p:txBody>
        </p:sp>
        <p:sp>
          <p:nvSpPr>
            <p:cNvPr id="55" name="rc55"/>
            <p:cNvSpPr/>
            <p:nvPr/>
          </p:nvSpPr>
          <p:spPr>
            <a:xfrm>
              <a:off x="5294420" y="3030180"/>
              <a:ext cx="239888" cy="140667"/>
            </a:xfrm>
            <a:prstGeom prst="rect">
              <a:avLst/>
            </a:prstGeom>
            <a:solidFill>
              <a:srgbClr val="E2231A">
                <a:alpha val="100000"/>
              </a:srgbClr>
            </a:solidFill>
          </p:spPr>
          <p:txBody>
            <a:bodyPr/>
            <a:lstStyle/>
            <a:p/>
          </p:txBody>
        </p:sp>
        <p:sp>
          <p:nvSpPr>
            <p:cNvPr id="56" name="rc56"/>
            <p:cNvSpPr/>
            <p:nvPr/>
          </p:nvSpPr>
          <p:spPr>
            <a:xfrm>
              <a:off x="5560963" y="3222378"/>
              <a:ext cx="239888" cy="1085642"/>
            </a:xfrm>
            <a:prstGeom prst="rect">
              <a:avLst/>
            </a:prstGeom>
            <a:solidFill>
              <a:srgbClr val="80BD41">
                <a:alpha val="100000"/>
              </a:srgbClr>
            </a:solidFill>
          </p:spPr>
          <p:txBody>
            <a:bodyPr/>
            <a:lstStyle/>
            <a:p/>
          </p:txBody>
        </p:sp>
        <p:sp>
          <p:nvSpPr>
            <p:cNvPr id="57" name="rc57"/>
            <p:cNvSpPr/>
            <p:nvPr/>
          </p:nvSpPr>
          <p:spPr>
            <a:xfrm>
              <a:off x="5560963" y="3045500"/>
              <a:ext cx="239888" cy="176878"/>
            </a:xfrm>
            <a:prstGeom prst="rect">
              <a:avLst/>
            </a:prstGeom>
            <a:solidFill>
              <a:srgbClr val="E2231A">
                <a:alpha val="100000"/>
              </a:srgbClr>
            </a:solidFill>
          </p:spPr>
          <p:txBody>
            <a:bodyPr/>
            <a:lstStyle/>
            <a:p/>
          </p:txBody>
        </p:sp>
        <p:sp>
          <p:nvSpPr>
            <p:cNvPr id="58" name="rc58"/>
            <p:cNvSpPr/>
            <p:nvPr/>
          </p:nvSpPr>
          <p:spPr>
            <a:xfrm>
              <a:off x="5827506" y="3155527"/>
              <a:ext cx="239888" cy="1152494"/>
            </a:xfrm>
            <a:prstGeom prst="rect">
              <a:avLst/>
            </a:prstGeom>
            <a:solidFill>
              <a:srgbClr val="80BD41">
                <a:alpha val="100000"/>
              </a:srgbClr>
            </a:solidFill>
          </p:spPr>
          <p:txBody>
            <a:bodyPr/>
            <a:lstStyle/>
            <a:p/>
          </p:txBody>
        </p:sp>
        <p:sp>
          <p:nvSpPr>
            <p:cNvPr id="59" name="rc59"/>
            <p:cNvSpPr/>
            <p:nvPr/>
          </p:nvSpPr>
          <p:spPr>
            <a:xfrm>
              <a:off x="5827506" y="3068480"/>
              <a:ext cx="239888" cy="87046"/>
            </a:xfrm>
            <a:prstGeom prst="rect">
              <a:avLst/>
            </a:prstGeom>
            <a:solidFill>
              <a:srgbClr val="E2231A">
                <a:alpha val="100000"/>
              </a:srgbClr>
            </a:solidFill>
          </p:spPr>
          <p:txBody>
            <a:bodyPr/>
            <a:lstStyle/>
            <a:p/>
          </p:txBody>
        </p:sp>
        <p:sp>
          <p:nvSpPr>
            <p:cNvPr id="60" name="rc60"/>
            <p:cNvSpPr/>
            <p:nvPr/>
          </p:nvSpPr>
          <p:spPr>
            <a:xfrm>
              <a:off x="6094049" y="3211933"/>
              <a:ext cx="239888" cy="1096088"/>
            </a:xfrm>
            <a:prstGeom prst="rect">
              <a:avLst/>
            </a:prstGeom>
            <a:solidFill>
              <a:srgbClr val="80BD41">
                <a:alpha val="100000"/>
              </a:srgbClr>
            </a:solidFill>
          </p:spPr>
          <p:txBody>
            <a:bodyPr/>
            <a:lstStyle/>
            <a:p/>
          </p:txBody>
        </p:sp>
        <p:sp>
          <p:nvSpPr>
            <p:cNvPr id="61" name="rc61"/>
            <p:cNvSpPr/>
            <p:nvPr/>
          </p:nvSpPr>
          <p:spPr>
            <a:xfrm>
              <a:off x="6094049" y="3090068"/>
              <a:ext cx="239888" cy="121864"/>
            </a:xfrm>
            <a:prstGeom prst="rect">
              <a:avLst/>
            </a:prstGeom>
            <a:solidFill>
              <a:srgbClr val="E2231A">
                <a:alpha val="100000"/>
              </a:srgbClr>
            </a:solidFill>
          </p:spPr>
          <p:txBody>
            <a:bodyPr/>
            <a:lstStyle/>
            <a:p/>
          </p:txBody>
        </p:sp>
        <p:sp>
          <p:nvSpPr>
            <p:cNvPr id="62" name="rc62"/>
            <p:cNvSpPr/>
            <p:nvPr/>
          </p:nvSpPr>
          <p:spPr>
            <a:xfrm>
              <a:off x="6360593" y="3087282"/>
              <a:ext cx="239888" cy="1220738"/>
            </a:xfrm>
            <a:prstGeom prst="rect">
              <a:avLst/>
            </a:prstGeom>
            <a:solidFill>
              <a:srgbClr val="80BD41">
                <a:alpha val="100000"/>
              </a:srgbClr>
            </a:solidFill>
          </p:spPr>
          <p:txBody>
            <a:bodyPr/>
            <a:lstStyle/>
            <a:p/>
          </p:txBody>
        </p:sp>
        <p:sp>
          <p:nvSpPr>
            <p:cNvPr id="63" name="rc63"/>
            <p:cNvSpPr/>
            <p:nvPr/>
          </p:nvSpPr>
          <p:spPr>
            <a:xfrm>
              <a:off x="6360593" y="3074748"/>
              <a:ext cx="239888" cy="12534"/>
            </a:xfrm>
            <a:prstGeom prst="rect">
              <a:avLst/>
            </a:prstGeom>
            <a:solidFill>
              <a:srgbClr val="E2231A">
                <a:alpha val="100000"/>
              </a:srgbClr>
            </a:solidFill>
          </p:spPr>
          <p:txBody>
            <a:bodyPr/>
            <a:lstStyle/>
            <a:p/>
          </p:txBody>
        </p:sp>
        <p:sp>
          <p:nvSpPr>
            <p:cNvPr id="64" name="rc64"/>
            <p:cNvSpPr/>
            <p:nvPr/>
          </p:nvSpPr>
          <p:spPr>
            <a:xfrm>
              <a:off x="6627136" y="3229342"/>
              <a:ext cx="239888" cy="1078679"/>
            </a:xfrm>
            <a:prstGeom prst="rect">
              <a:avLst/>
            </a:prstGeom>
            <a:solidFill>
              <a:srgbClr val="80BD41">
                <a:alpha val="100000"/>
              </a:srgbClr>
            </a:solidFill>
          </p:spPr>
          <p:txBody>
            <a:bodyPr/>
            <a:lstStyle/>
            <a:p/>
          </p:txBody>
        </p:sp>
        <p:sp>
          <p:nvSpPr>
            <p:cNvPr id="65" name="rc65"/>
            <p:cNvSpPr/>
            <p:nvPr/>
          </p:nvSpPr>
          <p:spPr>
            <a:xfrm>
              <a:off x="6627136" y="3122797"/>
              <a:ext cx="239888" cy="106544"/>
            </a:xfrm>
            <a:prstGeom prst="rect">
              <a:avLst/>
            </a:prstGeom>
            <a:solidFill>
              <a:srgbClr val="E2231A">
                <a:alpha val="100000"/>
              </a:srgbClr>
            </a:solidFill>
          </p:spPr>
          <p:txBody>
            <a:bodyPr/>
            <a:lstStyle/>
            <a:p/>
          </p:txBody>
        </p:sp>
        <p:sp>
          <p:nvSpPr>
            <p:cNvPr id="66" name="rc66"/>
            <p:cNvSpPr/>
            <p:nvPr/>
          </p:nvSpPr>
          <p:spPr>
            <a:xfrm>
              <a:off x="6893679" y="3233520"/>
              <a:ext cx="239888" cy="1074500"/>
            </a:xfrm>
            <a:prstGeom prst="rect">
              <a:avLst/>
            </a:prstGeom>
            <a:solidFill>
              <a:srgbClr val="80BD41">
                <a:alpha val="100000"/>
              </a:srgbClr>
            </a:solidFill>
          </p:spPr>
          <p:txBody>
            <a:bodyPr/>
            <a:lstStyle/>
            <a:p/>
          </p:txBody>
        </p:sp>
        <p:sp>
          <p:nvSpPr>
            <p:cNvPr id="67" name="rc67"/>
            <p:cNvSpPr/>
            <p:nvPr/>
          </p:nvSpPr>
          <p:spPr>
            <a:xfrm>
              <a:off x="6893679" y="3152741"/>
              <a:ext cx="239888" cy="80779"/>
            </a:xfrm>
            <a:prstGeom prst="rect">
              <a:avLst/>
            </a:prstGeom>
            <a:solidFill>
              <a:srgbClr val="E2231A">
                <a:alpha val="100000"/>
              </a:srgbClr>
            </a:solidFill>
          </p:spPr>
          <p:txBody>
            <a:bodyPr/>
            <a:lstStyle/>
            <a:p/>
          </p:txBody>
        </p:sp>
        <p:sp>
          <p:nvSpPr>
            <p:cNvPr id="68" name="rc68"/>
            <p:cNvSpPr/>
            <p:nvPr/>
          </p:nvSpPr>
          <p:spPr>
            <a:xfrm>
              <a:off x="7160222" y="3267642"/>
              <a:ext cx="239888" cy="1040378"/>
            </a:xfrm>
            <a:prstGeom prst="rect">
              <a:avLst/>
            </a:prstGeom>
            <a:solidFill>
              <a:srgbClr val="80BD41">
                <a:alpha val="100000"/>
              </a:srgbClr>
            </a:solidFill>
          </p:spPr>
          <p:txBody>
            <a:bodyPr/>
            <a:lstStyle/>
            <a:p/>
          </p:txBody>
        </p:sp>
        <p:sp>
          <p:nvSpPr>
            <p:cNvPr id="69" name="rc69"/>
            <p:cNvSpPr/>
            <p:nvPr/>
          </p:nvSpPr>
          <p:spPr>
            <a:xfrm>
              <a:off x="7160222" y="3177114"/>
              <a:ext cx="239888" cy="90528"/>
            </a:xfrm>
            <a:prstGeom prst="rect">
              <a:avLst/>
            </a:prstGeom>
            <a:solidFill>
              <a:srgbClr val="E2231A">
                <a:alpha val="100000"/>
              </a:srgbClr>
            </a:solidFill>
          </p:spPr>
          <p:txBody>
            <a:bodyPr/>
            <a:lstStyle/>
            <a:p/>
          </p:txBody>
        </p:sp>
        <p:sp>
          <p:nvSpPr>
            <p:cNvPr id="70" name="rc70"/>
            <p:cNvSpPr/>
            <p:nvPr/>
          </p:nvSpPr>
          <p:spPr>
            <a:xfrm>
              <a:off x="7426765" y="3311514"/>
              <a:ext cx="239888" cy="996507"/>
            </a:xfrm>
            <a:prstGeom prst="rect">
              <a:avLst/>
            </a:prstGeom>
            <a:solidFill>
              <a:srgbClr val="80BD41">
                <a:alpha val="100000"/>
              </a:srgbClr>
            </a:solidFill>
          </p:spPr>
          <p:txBody>
            <a:bodyPr/>
            <a:lstStyle/>
            <a:p/>
          </p:txBody>
        </p:sp>
        <p:sp>
          <p:nvSpPr>
            <p:cNvPr id="71" name="rc71"/>
            <p:cNvSpPr/>
            <p:nvPr/>
          </p:nvSpPr>
          <p:spPr>
            <a:xfrm>
              <a:off x="7426765" y="3200791"/>
              <a:ext cx="239888" cy="110723"/>
            </a:xfrm>
            <a:prstGeom prst="rect">
              <a:avLst/>
            </a:prstGeom>
            <a:solidFill>
              <a:srgbClr val="E2231A">
                <a:alpha val="100000"/>
              </a:srgbClr>
            </a:solidFill>
          </p:spPr>
          <p:txBody>
            <a:bodyPr/>
            <a:lstStyle/>
            <a:p/>
          </p:txBody>
        </p:sp>
        <p:sp>
          <p:nvSpPr>
            <p:cNvPr id="72" name="rc72"/>
            <p:cNvSpPr/>
            <p:nvPr/>
          </p:nvSpPr>
          <p:spPr>
            <a:xfrm>
              <a:off x="7693308" y="3257893"/>
              <a:ext cx="239888" cy="1050127"/>
            </a:xfrm>
            <a:prstGeom prst="rect">
              <a:avLst/>
            </a:prstGeom>
            <a:solidFill>
              <a:srgbClr val="80BD41">
                <a:alpha val="100000"/>
              </a:srgbClr>
            </a:solidFill>
          </p:spPr>
          <p:txBody>
            <a:bodyPr/>
            <a:lstStyle/>
            <a:p/>
          </p:txBody>
        </p:sp>
        <p:sp>
          <p:nvSpPr>
            <p:cNvPr id="73" name="rc73"/>
            <p:cNvSpPr/>
            <p:nvPr/>
          </p:nvSpPr>
          <p:spPr>
            <a:xfrm>
              <a:off x="7693308" y="3214022"/>
              <a:ext cx="239888" cy="43871"/>
            </a:xfrm>
            <a:prstGeom prst="rect">
              <a:avLst/>
            </a:prstGeom>
            <a:solidFill>
              <a:srgbClr val="E2231A">
                <a:alpha val="100000"/>
              </a:srgbClr>
            </a:solidFill>
          </p:spPr>
          <p:txBody>
            <a:bodyPr/>
            <a:lstStyle/>
            <a:p/>
          </p:txBody>
        </p:sp>
        <p:sp>
          <p:nvSpPr>
            <p:cNvPr id="74" name="rc74"/>
            <p:cNvSpPr/>
            <p:nvPr/>
          </p:nvSpPr>
          <p:spPr>
            <a:xfrm>
              <a:off x="7959851" y="3313603"/>
              <a:ext cx="239888" cy="994418"/>
            </a:xfrm>
            <a:prstGeom prst="rect">
              <a:avLst/>
            </a:prstGeom>
            <a:solidFill>
              <a:srgbClr val="80BD41">
                <a:alpha val="100000"/>
              </a:srgbClr>
            </a:solidFill>
          </p:spPr>
          <p:txBody>
            <a:bodyPr/>
            <a:lstStyle/>
            <a:p/>
          </p:txBody>
        </p:sp>
        <p:sp>
          <p:nvSpPr>
            <p:cNvPr id="75" name="rc75"/>
            <p:cNvSpPr/>
            <p:nvPr/>
          </p:nvSpPr>
          <p:spPr>
            <a:xfrm>
              <a:off x="7959851" y="3239091"/>
              <a:ext cx="239888" cy="74511"/>
            </a:xfrm>
            <a:prstGeom prst="rect">
              <a:avLst/>
            </a:prstGeom>
            <a:solidFill>
              <a:srgbClr val="E2231A">
                <a:alpha val="100000"/>
              </a:srgbClr>
            </a:solidFill>
          </p:spPr>
          <p:txBody>
            <a:bodyPr/>
            <a:lstStyle/>
            <a:p/>
          </p:txBody>
        </p:sp>
        <p:sp>
          <p:nvSpPr>
            <p:cNvPr id="76" name="pl76"/>
            <p:cNvSpPr/>
            <p:nvPr/>
          </p:nvSpPr>
          <p:spPr>
            <a:xfrm>
              <a:off x="1416218" y="2095023"/>
              <a:ext cx="6663577" cy="312949"/>
            </a:xfrm>
            <a:custGeom>
              <a:avLst/>
              <a:pathLst>
                <a:path w="6663577" h="312949">
                  <a:moveTo>
                    <a:pt x="0" y="201181"/>
                  </a:moveTo>
                  <a:lnTo>
                    <a:pt x="266543" y="178828"/>
                  </a:lnTo>
                  <a:lnTo>
                    <a:pt x="533086" y="268242"/>
                  </a:lnTo>
                  <a:lnTo>
                    <a:pt x="799629" y="245888"/>
                  </a:lnTo>
                  <a:lnTo>
                    <a:pt x="1066172" y="89414"/>
                  </a:lnTo>
                  <a:lnTo>
                    <a:pt x="1332715" y="134121"/>
                  </a:lnTo>
                  <a:lnTo>
                    <a:pt x="1599258" y="223535"/>
                  </a:lnTo>
                  <a:lnTo>
                    <a:pt x="1865801" y="178828"/>
                  </a:lnTo>
                  <a:lnTo>
                    <a:pt x="2132344" y="178828"/>
                  </a:lnTo>
                  <a:lnTo>
                    <a:pt x="2398888" y="111767"/>
                  </a:lnTo>
                  <a:lnTo>
                    <a:pt x="2665431" y="156474"/>
                  </a:lnTo>
                  <a:lnTo>
                    <a:pt x="2931974" y="156474"/>
                  </a:lnTo>
                  <a:lnTo>
                    <a:pt x="3198517" y="312949"/>
                  </a:lnTo>
                  <a:lnTo>
                    <a:pt x="3465060" y="178828"/>
                  </a:lnTo>
                  <a:lnTo>
                    <a:pt x="3731603" y="67060"/>
                  </a:lnTo>
                  <a:lnTo>
                    <a:pt x="3998146" y="223535"/>
                  </a:lnTo>
                  <a:lnTo>
                    <a:pt x="4264689" y="290595"/>
                  </a:lnTo>
                  <a:lnTo>
                    <a:pt x="4531233" y="134121"/>
                  </a:lnTo>
                  <a:lnTo>
                    <a:pt x="4797776" y="201181"/>
                  </a:lnTo>
                  <a:lnTo>
                    <a:pt x="5064319" y="0"/>
                  </a:lnTo>
                  <a:lnTo>
                    <a:pt x="5330862" y="178828"/>
                  </a:lnTo>
                  <a:lnTo>
                    <a:pt x="5597405" y="134121"/>
                  </a:lnTo>
                  <a:lnTo>
                    <a:pt x="5863948" y="156474"/>
                  </a:lnTo>
                  <a:lnTo>
                    <a:pt x="6130491" y="201181"/>
                  </a:lnTo>
                  <a:lnTo>
                    <a:pt x="6397034" y="67060"/>
                  </a:lnTo>
                  <a:lnTo>
                    <a:pt x="6663577" y="134121"/>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801950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8" name="tx88"/>
            <p:cNvSpPr/>
            <p:nvPr/>
          </p:nvSpPr>
          <p:spPr>
            <a:xfrm>
              <a:off x="1324790" y="28350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89" name="tx89"/>
            <p:cNvSpPr/>
            <p:nvPr/>
          </p:nvSpPr>
          <p:spPr>
            <a:xfrm>
              <a:off x="2696682" y="284968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90" name="tx90"/>
            <p:cNvSpPr/>
            <p:nvPr/>
          </p:nvSpPr>
          <p:spPr>
            <a:xfrm>
              <a:off x="3990221" y="28357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a:t>
              </a:r>
            </a:p>
          </p:txBody>
        </p:sp>
        <p:sp>
          <p:nvSpPr>
            <p:cNvPr id="91" name="tx91"/>
            <p:cNvSpPr/>
            <p:nvPr/>
          </p:nvSpPr>
          <p:spPr>
            <a:xfrm>
              <a:off x="5322937" y="28942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18.4</a:t>
              </a:r>
            </a:p>
          </p:txBody>
        </p:sp>
        <p:sp>
          <p:nvSpPr>
            <p:cNvPr id="92" name="tx92"/>
            <p:cNvSpPr/>
            <p:nvPr/>
          </p:nvSpPr>
          <p:spPr>
            <a:xfrm>
              <a:off x="6389109" y="293996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a:t>
              </a:r>
            </a:p>
          </p:txBody>
        </p:sp>
        <p:sp>
          <p:nvSpPr>
            <p:cNvPr id="93" name="tx93"/>
            <p:cNvSpPr/>
            <p:nvPr/>
          </p:nvSpPr>
          <p:spPr>
            <a:xfrm>
              <a:off x="6694829" y="298732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4" name="tx94"/>
            <p:cNvSpPr/>
            <p:nvPr/>
          </p:nvSpPr>
          <p:spPr>
            <a:xfrm>
              <a:off x="6922195" y="30168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a:t>
              </a:r>
            </a:p>
          </p:txBody>
        </p:sp>
        <p:sp>
          <p:nvSpPr>
            <p:cNvPr id="95" name="tx95"/>
            <p:cNvSpPr/>
            <p:nvPr/>
          </p:nvSpPr>
          <p:spPr>
            <a:xfrm>
              <a:off x="7188738" y="30418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a:t>
              </a:r>
            </a:p>
          </p:txBody>
        </p:sp>
        <p:sp>
          <p:nvSpPr>
            <p:cNvPr id="96" name="tx96"/>
            <p:cNvSpPr/>
            <p:nvPr/>
          </p:nvSpPr>
          <p:spPr>
            <a:xfrm>
              <a:off x="7455282" y="30648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a:t>
              </a:r>
            </a:p>
          </p:txBody>
        </p:sp>
        <p:sp>
          <p:nvSpPr>
            <p:cNvPr id="97" name="tx97"/>
            <p:cNvSpPr/>
            <p:nvPr/>
          </p:nvSpPr>
          <p:spPr>
            <a:xfrm>
              <a:off x="7721825" y="30787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a:t>
              </a:r>
            </a:p>
          </p:txBody>
        </p:sp>
        <p:sp>
          <p:nvSpPr>
            <p:cNvPr id="98" name="tx98"/>
            <p:cNvSpPr/>
            <p:nvPr/>
          </p:nvSpPr>
          <p:spPr>
            <a:xfrm>
              <a:off x="7988368" y="31031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15.3</a:t>
              </a:r>
            </a:p>
          </p:txBody>
        </p:sp>
        <p:sp>
          <p:nvSpPr>
            <p:cNvPr id="99" name="pl99"/>
            <p:cNvSpPr/>
            <p:nvPr/>
          </p:nvSpPr>
          <p:spPr>
            <a:xfrm>
              <a:off x="1416218"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712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a:t>
              </a:r>
            </a:p>
          </p:txBody>
        </p:sp>
        <p:sp>
          <p:nvSpPr>
            <p:cNvPr id="111" name="tx111"/>
            <p:cNvSpPr/>
            <p:nvPr/>
          </p:nvSpPr>
          <p:spPr>
            <a:xfrm>
              <a:off x="1350915" y="30027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2" name="tx112"/>
            <p:cNvSpPr/>
            <p:nvPr/>
          </p:nvSpPr>
          <p:spPr>
            <a:xfrm>
              <a:off x="2657505" y="365922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13" name="tx113"/>
            <p:cNvSpPr/>
            <p:nvPr/>
          </p:nvSpPr>
          <p:spPr>
            <a:xfrm>
              <a:off x="2683631" y="299682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4" name="tx114"/>
            <p:cNvSpPr/>
            <p:nvPr/>
          </p:nvSpPr>
          <p:spPr>
            <a:xfrm>
              <a:off x="3990221" y="365922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15" name="tx115"/>
            <p:cNvSpPr/>
            <p:nvPr/>
          </p:nvSpPr>
          <p:spPr>
            <a:xfrm>
              <a:off x="4016347" y="29895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6" name="tx116"/>
            <p:cNvSpPr/>
            <p:nvPr/>
          </p:nvSpPr>
          <p:spPr>
            <a:xfrm>
              <a:off x="5322937" y="37043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17" name="tx117"/>
            <p:cNvSpPr/>
            <p:nvPr/>
          </p:nvSpPr>
          <p:spPr>
            <a:xfrm>
              <a:off x="5388239" y="306661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8" name="tx118"/>
            <p:cNvSpPr/>
            <p:nvPr/>
          </p:nvSpPr>
          <p:spPr>
            <a:xfrm>
              <a:off x="6389109" y="36626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19" name="tx119"/>
            <p:cNvSpPr/>
            <p:nvPr/>
          </p:nvSpPr>
          <p:spPr>
            <a:xfrm>
              <a:off x="6426979" y="30471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7336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21" name="tx121"/>
            <p:cNvSpPr/>
            <p:nvPr/>
          </p:nvSpPr>
          <p:spPr>
            <a:xfrm>
              <a:off x="6681778" y="314102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2" name="tx122"/>
            <p:cNvSpPr/>
            <p:nvPr/>
          </p:nvSpPr>
          <p:spPr>
            <a:xfrm>
              <a:off x="6922195" y="37357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a:t>
              </a:r>
            </a:p>
          </p:txBody>
        </p:sp>
        <p:sp>
          <p:nvSpPr>
            <p:cNvPr id="123" name="tx123"/>
            <p:cNvSpPr/>
            <p:nvPr/>
          </p:nvSpPr>
          <p:spPr>
            <a:xfrm>
              <a:off x="6948321" y="315922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4" name="tx124"/>
            <p:cNvSpPr/>
            <p:nvPr/>
          </p:nvSpPr>
          <p:spPr>
            <a:xfrm>
              <a:off x="7188738" y="37527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25" name="tx125"/>
            <p:cNvSpPr/>
            <p:nvPr/>
          </p:nvSpPr>
          <p:spPr>
            <a:xfrm>
              <a:off x="7214864" y="31872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6" name="tx126"/>
            <p:cNvSpPr/>
            <p:nvPr/>
          </p:nvSpPr>
          <p:spPr>
            <a:xfrm>
              <a:off x="7455282" y="37746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27" name="tx127"/>
            <p:cNvSpPr/>
            <p:nvPr/>
          </p:nvSpPr>
          <p:spPr>
            <a:xfrm>
              <a:off x="7481407" y="322110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8" name="tx128"/>
            <p:cNvSpPr/>
            <p:nvPr/>
          </p:nvSpPr>
          <p:spPr>
            <a:xfrm>
              <a:off x="7721825" y="37479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a:t>
              </a:r>
            </a:p>
          </p:txBody>
        </p:sp>
        <p:sp>
          <p:nvSpPr>
            <p:cNvPr id="129" name="tx129"/>
            <p:cNvSpPr/>
            <p:nvPr/>
          </p:nvSpPr>
          <p:spPr>
            <a:xfrm>
              <a:off x="7759694" y="32020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988368" y="37757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31" name="tx131"/>
            <p:cNvSpPr/>
            <p:nvPr/>
          </p:nvSpPr>
          <p:spPr>
            <a:xfrm>
              <a:off x="8014493" y="32424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595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4" name="tx134"/>
            <p:cNvSpPr/>
            <p:nvPr/>
          </p:nvSpPr>
          <p:spPr>
            <a:xfrm>
              <a:off x="733081" y="28631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2166724"/>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82906"/>
              <a:ext cx="244191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Trinidad and Tobago, 2000-2025</a:t>
              </a:r>
            </a:p>
          </p:txBody>
        </p:sp>
        <p:sp>
          <p:nvSpPr>
            <p:cNvPr id="162" name="pl162"/>
            <p:cNvSpPr/>
            <p:nvPr/>
          </p:nvSpPr>
          <p:spPr>
            <a:xfrm>
              <a:off x="222438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08060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9368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79304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15249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00871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86493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6507906" cy="129091"/>
            </a:xfrm>
            <a:prstGeom prst="rect">
              <a:avLst/>
            </a:prstGeom>
            <a:solidFill>
              <a:srgbClr val="80BD41">
                <a:alpha val="100000"/>
              </a:srgbClr>
            </a:solidFill>
          </p:spPr>
          <p:txBody>
            <a:bodyPr/>
            <a:lstStyle/>
            <a:p/>
          </p:txBody>
        </p:sp>
        <p:sp>
          <p:nvSpPr>
            <p:cNvPr id="174" name="rc174"/>
            <p:cNvSpPr/>
            <p:nvPr/>
          </p:nvSpPr>
          <p:spPr>
            <a:xfrm>
              <a:off x="7804180" y="5954972"/>
              <a:ext cx="66823" cy="129091"/>
            </a:xfrm>
            <a:prstGeom prst="rect">
              <a:avLst/>
            </a:prstGeom>
            <a:solidFill>
              <a:srgbClr val="E2231A">
                <a:alpha val="100000"/>
              </a:srgbClr>
            </a:solidFill>
          </p:spPr>
          <p:txBody>
            <a:bodyPr/>
            <a:lstStyle/>
            <a:p/>
          </p:txBody>
        </p:sp>
        <p:sp>
          <p:nvSpPr>
            <p:cNvPr id="175" name="rc175"/>
            <p:cNvSpPr/>
            <p:nvPr/>
          </p:nvSpPr>
          <p:spPr>
            <a:xfrm>
              <a:off x="1296273" y="5793607"/>
              <a:ext cx="5598358" cy="129091"/>
            </a:xfrm>
            <a:prstGeom prst="rect">
              <a:avLst/>
            </a:prstGeom>
            <a:solidFill>
              <a:srgbClr val="80BD41">
                <a:alpha val="100000"/>
              </a:srgbClr>
            </a:solidFill>
          </p:spPr>
          <p:txBody>
            <a:bodyPr/>
            <a:lstStyle/>
            <a:p/>
          </p:txBody>
        </p:sp>
        <p:sp>
          <p:nvSpPr>
            <p:cNvPr id="176" name="rc176"/>
            <p:cNvSpPr/>
            <p:nvPr/>
          </p:nvSpPr>
          <p:spPr>
            <a:xfrm>
              <a:off x="6894632" y="5793607"/>
              <a:ext cx="233883" cy="129091"/>
            </a:xfrm>
            <a:prstGeom prst="rect">
              <a:avLst/>
            </a:prstGeom>
            <a:solidFill>
              <a:srgbClr val="E2231A">
                <a:alpha val="100000"/>
              </a:srgbClr>
            </a:solidFill>
          </p:spPr>
          <p:txBody>
            <a:bodyPr/>
            <a:lstStyle/>
            <a:p/>
          </p:txBody>
        </p:sp>
        <p:sp>
          <p:nvSpPr>
            <p:cNvPr id="177" name="rc177"/>
            <p:cNvSpPr/>
            <p:nvPr/>
          </p:nvSpPr>
          <p:spPr>
            <a:xfrm>
              <a:off x="1296273" y="5632243"/>
              <a:ext cx="5301363" cy="129091"/>
            </a:xfrm>
            <a:prstGeom prst="rect">
              <a:avLst/>
            </a:prstGeom>
            <a:solidFill>
              <a:srgbClr val="80BD41">
                <a:alpha val="100000"/>
              </a:srgbClr>
            </a:solidFill>
          </p:spPr>
          <p:txBody>
            <a:bodyPr/>
            <a:lstStyle/>
            <a:p/>
          </p:txBody>
        </p:sp>
        <p:sp>
          <p:nvSpPr>
            <p:cNvPr id="178" name="rc178"/>
            <p:cNvSpPr/>
            <p:nvPr/>
          </p:nvSpPr>
          <p:spPr>
            <a:xfrm>
              <a:off x="6597637" y="5632243"/>
              <a:ext cx="397231" cy="129091"/>
            </a:xfrm>
            <a:prstGeom prst="rect">
              <a:avLst/>
            </a:prstGeom>
            <a:solidFill>
              <a:srgbClr val="E2231A">
                <a:alpha val="100000"/>
              </a:srgbClr>
            </a:solidFill>
          </p:spPr>
          <p:txBody>
            <a:bodyPr/>
            <a:lstStyle/>
            <a:p/>
          </p:txBody>
        </p:sp>
        <p:sp>
          <p:nvSpPr>
            <p:cNvPr id="179" name="tx179"/>
            <p:cNvSpPr/>
            <p:nvPr/>
          </p:nvSpPr>
          <p:spPr>
            <a:xfrm>
              <a:off x="8087213"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17.7</a:t>
              </a:r>
            </a:p>
          </p:txBody>
        </p:sp>
        <p:sp>
          <p:nvSpPr>
            <p:cNvPr id="180" name="tx180"/>
            <p:cNvSpPr/>
            <p:nvPr/>
          </p:nvSpPr>
          <p:spPr>
            <a:xfrm>
              <a:off x="7303703"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15.7</a:t>
              </a:r>
            </a:p>
          </p:txBody>
        </p:sp>
        <p:sp>
          <p:nvSpPr>
            <p:cNvPr id="181" name="tx181"/>
            <p:cNvSpPr/>
            <p:nvPr/>
          </p:nvSpPr>
          <p:spPr>
            <a:xfrm>
              <a:off x="7167271"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15.3</a:t>
              </a:r>
            </a:p>
          </p:txBody>
        </p:sp>
        <p:sp>
          <p:nvSpPr>
            <p:cNvPr id="182" name="tx182"/>
            <p:cNvSpPr/>
            <p:nvPr/>
          </p:nvSpPr>
          <p:spPr>
            <a:xfrm>
              <a:off x="4444733"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17.5</a:t>
              </a:r>
            </a:p>
          </p:txBody>
        </p:sp>
        <p:sp>
          <p:nvSpPr>
            <p:cNvPr id="183" name="tx183"/>
            <p:cNvSpPr/>
            <p:nvPr/>
          </p:nvSpPr>
          <p:spPr>
            <a:xfrm>
              <a:off x="7775793"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3989959"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185" name="tx185"/>
            <p:cNvSpPr/>
            <p:nvPr/>
          </p:nvSpPr>
          <p:spPr>
            <a:xfrm>
              <a:off x="6949776"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3841461"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a:t>
              </a:r>
            </a:p>
          </p:txBody>
        </p:sp>
        <p:sp>
          <p:nvSpPr>
            <p:cNvPr id="187" name="tx187"/>
            <p:cNvSpPr/>
            <p:nvPr/>
          </p:nvSpPr>
          <p:spPr>
            <a:xfrm>
              <a:off x="6720904"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13646"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3" name="tx193"/>
            <p:cNvSpPr/>
            <p:nvPr/>
          </p:nvSpPr>
          <p:spPr>
            <a:xfrm>
              <a:off x="493101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4" name="tx194"/>
            <p:cNvSpPr/>
            <p:nvPr/>
          </p:nvSpPr>
          <p:spPr>
            <a:xfrm>
              <a:off x="678723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(93%) was lower than in 2019 (99%).
The number of children vaccinated with MCV1 decreased 19% compared to in 2019.
The number of surviving infants decreased approximately 13%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34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826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53058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4086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1566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19045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657450"/>
              <a:ext cx="3520101" cy="751243"/>
            </a:xfrm>
            <a:custGeom>
              <a:avLst/>
              <a:pathLst>
                <a:path w="3520101" h="751243">
                  <a:moveTo>
                    <a:pt x="0" y="751243"/>
                  </a:moveTo>
                  <a:lnTo>
                    <a:pt x="140804" y="751243"/>
                  </a:lnTo>
                  <a:lnTo>
                    <a:pt x="281608" y="500828"/>
                  </a:lnTo>
                  <a:lnTo>
                    <a:pt x="422412" y="500828"/>
                  </a:lnTo>
                  <a:lnTo>
                    <a:pt x="563216" y="250414"/>
                  </a:lnTo>
                  <a:lnTo>
                    <a:pt x="704020" y="375621"/>
                  </a:lnTo>
                  <a:lnTo>
                    <a:pt x="844824" y="626036"/>
                  </a:lnTo>
                  <a:lnTo>
                    <a:pt x="985628" y="500828"/>
                  </a:lnTo>
                  <a:lnTo>
                    <a:pt x="1126432" y="626036"/>
                  </a:lnTo>
                  <a:lnTo>
                    <a:pt x="1267236" y="125207"/>
                  </a:lnTo>
                  <a:lnTo>
                    <a:pt x="1408040" y="0"/>
                  </a:lnTo>
                  <a:lnTo>
                    <a:pt x="1548844" y="0"/>
                  </a:lnTo>
                  <a:lnTo>
                    <a:pt x="1689648" y="125207"/>
                  </a:lnTo>
                  <a:lnTo>
                    <a:pt x="1830452" y="500828"/>
                  </a:lnTo>
                  <a:lnTo>
                    <a:pt x="1971256" y="626036"/>
                  </a:lnTo>
                  <a:lnTo>
                    <a:pt x="2112061" y="500828"/>
                  </a:lnTo>
                  <a:lnTo>
                    <a:pt x="2252865" y="751243"/>
                  </a:lnTo>
                  <a:lnTo>
                    <a:pt x="2393669" y="0"/>
                  </a:lnTo>
                  <a:lnTo>
                    <a:pt x="2534473" y="751243"/>
                  </a:lnTo>
                  <a:lnTo>
                    <a:pt x="2675277" y="751243"/>
                  </a:lnTo>
                  <a:lnTo>
                    <a:pt x="2816081" y="751243"/>
                  </a:lnTo>
                  <a:lnTo>
                    <a:pt x="2956885" y="626036"/>
                  </a:lnTo>
                  <a:lnTo>
                    <a:pt x="3097689" y="751243"/>
                  </a:lnTo>
                  <a:lnTo>
                    <a:pt x="3238493" y="375621"/>
                  </a:lnTo>
                  <a:lnTo>
                    <a:pt x="3379297" y="626036"/>
                  </a:lnTo>
                  <a:lnTo>
                    <a:pt x="3520101" y="500828"/>
                  </a:lnTo>
                </a:path>
              </a:pathLst>
            </a:custGeom>
            <a:ln w="27101" cap="flat">
              <a:solidFill>
                <a:srgbClr val="0058AB">
                  <a:alpha val="80000"/>
                </a:srgbClr>
              </a:solidFill>
              <a:prstDash val="solid"/>
              <a:round/>
            </a:ln>
          </p:spPr>
          <p:txBody>
            <a:bodyPr/>
            <a:lstStyle/>
            <a:p/>
          </p:txBody>
        </p:sp>
        <p:sp>
          <p:nvSpPr>
            <p:cNvPr id="19" name="pl19"/>
            <p:cNvSpPr/>
            <p:nvPr/>
          </p:nvSpPr>
          <p:spPr>
            <a:xfrm>
              <a:off x="943464" y="2780999"/>
              <a:ext cx="3520101" cy="1126864"/>
            </a:xfrm>
            <a:custGeom>
              <a:avLst/>
              <a:pathLst>
                <a:path w="3520101" h="1126864">
                  <a:moveTo>
                    <a:pt x="0" y="0"/>
                  </a:moveTo>
                  <a:lnTo>
                    <a:pt x="140804" y="125207"/>
                  </a:lnTo>
                  <a:lnTo>
                    <a:pt x="281608" y="0"/>
                  </a:lnTo>
                  <a:lnTo>
                    <a:pt x="422412" y="250414"/>
                  </a:lnTo>
                  <a:lnTo>
                    <a:pt x="563216" y="375621"/>
                  </a:lnTo>
                  <a:lnTo>
                    <a:pt x="704020" y="250414"/>
                  </a:lnTo>
                  <a:lnTo>
                    <a:pt x="844824" y="375621"/>
                  </a:lnTo>
                  <a:lnTo>
                    <a:pt x="985628" y="375621"/>
                  </a:lnTo>
                  <a:lnTo>
                    <a:pt x="1126432" y="626036"/>
                  </a:lnTo>
                  <a:lnTo>
                    <a:pt x="1267236" y="751243"/>
                  </a:lnTo>
                  <a:lnTo>
                    <a:pt x="1408040" y="876450"/>
                  </a:lnTo>
                  <a:lnTo>
                    <a:pt x="1548844" y="876450"/>
                  </a:lnTo>
                  <a:lnTo>
                    <a:pt x="1689648" y="876450"/>
                  </a:lnTo>
                  <a:lnTo>
                    <a:pt x="1830452" y="876450"/>
                  </a:lnTo>
                  <a:lnTo>
                    <a:pt x="1971256" y="1001657"/>
                  </a:lnTo>
                  <a:lnTo>
                    <a:pt x="2112061" y="1001657"/>
                  </a:lnTo>
                  <a:lnTo>
                    <a:pt x="2252865" y="1001657"/>
                  </a:lnTo>
                  <a:lnTo>
                    <a:pt x="2393669" y="1001657"/>
                  </a:lnTo>
                  <a:lnTo>
                    <a:pt x="2534473" y="1126864"/>
                  </a:lnTo>
                  <a:lnTo>
                    <a:pt x="2675277" y="1126864"/>
                  </a:lnTo>
                  <a:lnTo>
                    <a:pt x="2816081" y="1001657"/>
                  </a:lnTo>
                  <a:lnTo>
                    <a:pt x="2956885" y="876450"/>
                  </a:lnTo>
                  <a:lnTo>
                    <a:pt x="3097689" y="876450"/>
                  </a:lnTo>
                  <a:lnTo>
                    <a:pt x="3238493" y="876450"/>
                  </a:lnTo>
                  <a:lnTo>
                    <a:pt x="3379297" y="1001657"/>
                  </a:lnTo>
                  <a:lnTo>
                    <a:pt x="3520101" y="1001657"/>
                  </a:lnTo>
                </a:path>
              </a:pathLst>
            </a:custGeom>
            <a:ln w="27101" cap="flat">
              <a:solidFill>
                <a:srgbClr val="1CABE2">
                  <a:alpha val="80000"/>
                </a:srgbClr>
              </a:solidFill>
              <a:prstDash val="solid"/>
              <a:round/>
            </a:ln>
          </p:spPr>
          <p:txBody>
            <a:bodyPr/>
            <a:lstStyle/>
            <a:p/>
          </p:txBody>
        </p:sp>
        <p:sp>
          <p:nvSpPr>
            <p:cNvPr id="20" name="pl20"/>
            <p:cNvSpPr/>
            <p:nvPr/>
          </p:nvSpPr>
          <p:spPr>
            <a:xfrm>
              <a:off x="943464" y="3156621"/>
              <a:ext cx="3520101" cy="1001657"/>
            </a:xfrm>
            <a:custGeom>
              <a:avLst/>
              <a:pathLst>
                <a:path w="3520101" h="1001657">
                  <a:moveTo>
                    <a:pt x="0" y="500828"/>
                  </a:moveTo>
                  <a:lnTo>
                    <a:pt x="140804" y="626036"/>
                  </a:lnTo>
                  <a:lnTo>
                    <a:pt x="281608" y="626036"/>
                  </a:lnTo>
                  <a:lnTo>
                    <a:pt x="422412" y="751243"/>
                  </a:lnTo>
                  <a:lnTo>
                    <a:pt x="563216" y="876450"/>
                  </a:lnTo>
                  <a:lnTo>
                    <a:pt x="704020" y="751243"/>
                  </a:lnTo>
                  <a:lnTo>
                    <a:pt x="844824" y="876450"/>
                  </a:lnTo>
                  <a:lnTo>
                    <a:pt x="985628" y="1001657"/>
                  </a:lnTo>
                  <a:lnTo>
                    <a:pt x="1126432" y="626036"/>
                  </a:lnTo>
                  <a:lnTo>
                    <a:pt x="1267236" y="876450"/>
                  </a:lnTo>
                  <a:lnTo>
                    <a:pt x="1408040" y="876450"/>
                  </a:lnTo>
                  <a:lnTo>
                    <a:pt x="1548844" y="751243"/>
                  </a:lnTo>
                  <a:lnTo>
                    <a:pt x="1689648" y="876450"/>
                  </a:lnTo>
                  <a:lnTo>
                    <a:pt x="1830452" y="751243"/>
                  </a:lnTo>
                  <a:lnTo>
                    <a:pt x="1971256" y="375621"/>
                  </a:lnTo>
                  <a:lnTo>
                    <a:pt x="2112061" y="375621"/>
                  </a:lnTo>
                  <a:lnTo>
                    <a:pt x="2252865" y="500828"/>
                  </a:lnTo>
                  <a:lnTo>
                    <a:pt x="2393669" y="125207"/>
                  </a:lnTo>
                  <a:lnTo>
                    <a:pt x="2534473" y="626036"/>
                  </a:lnTo>
                  <a:lnTo>
                    <a:pt x="2675277" y="375621"/>
                  </a:lnTo>
                  <a:lnTo>
                    <a:pt x="2816081" y="0"/>
                  </a:lnTo>
                  <a:lnTo>
                    <a:pt x="2956885" y="125207"/>
                  </a:lnTo>
                  <a:lnTo>
                    <a:pt x="3097689" y="125207"/>
                  </a:lnTo>
                  <a:lnTo>
                    <a:pt x="3238493" y="626036"/>
                  </a:lnTo>
                  <a:lnTo>
                    <a:pt x="3379297" y="751243"/>
                  </a:lnTo>
                  <a:lnTo>
                    <a:pt x="3520101" y="375621"/>
                  </a:lnTo>
                </a:path>
              </a:pathLst>
            </a:custGeom>
            <a:ln w="27101" cap="flat">
              <a:solidFill>
                <a:srgbClr val="00833D">
                  <a:alpha val="80000"/>
                </a:srgbClr>
              </a:solidFill>
              <a:prstDash val="solid"/>
              <a:round/>
            </a:ln>
          </p:spPr>
          <p:txBody>
            <a:bodyPr/>
            <a:lstStyle/>
            <a:p/>
          </p:txBody>
        </p:sp>
        <p:sp>
          <p:nvSpPr>
            <p:cNvPr id="21" name="pl21"/>
            <p:cNvSpPr/>
            <p:nvPr/>
          </p:nvSpPr>
          <p:spPr>
            <a:xfrm>
              <a:off x="943464" y="3657450"/>
              <a:ext cx="3520101" cy="751243"/>
            </a:xfrm>
            <a:custGeom>
              <a:avLst/>
              <a:pathLst>
                <a:path w="3520101" h="751243">
                  <a:moveTo>
                    <a:pt x="0" y="751243"/>
                  </a:moveTo>
                  <a:lnTo>
                    <a:pt x="140804" y="751243"/>
                  </a:lnTo>
                  <a:lnTo>
                    <a:pt x="281608" y="500828"/>
                  </a:lnTo>
                  <a:lnTo>
                    <a:pt x="422412" y="500828"/>
                  </a:lnTo>
                  <a:lnTo>
                    <a:pt x="563216" y="250414"/>
                  </a:lnTo>
                  <a:lnTo>
                    <a:pt x="704020" y="375621"/>
                  </a:lnTo>
                  <a:lnTo>
                    <a:pt x="844824" y="626036"/>
                  </a:lnTo>
                  <a:lnTo>
                    <a:pt x="985628" y="500828"/>
                  </a:lnTo>
                  <a:lnTo>
                    <a:pt x="1126432" y="626036"/>
                  </a:lnTo>
                  <a:lnTo>
                    <a:pt x="1267236" y="125207"/>
                  </a:lnTo>
                  <a:lnTo>
                    <a:pt x="1408040" y="0"/>
                  </a:lnTo>
                  <a:lnTo>
                    <a:pt x="1548844" y="0"/>
                  </a:lnTo>
                  <a:lnTo>
                    <a:pt x="1689648" y="125207"/>
                  </a:lnTo>
                  <a:lnTo>
                    <a:pt x="1830452" y="500828"/>
                  </a:lnTo>
                  <a:lnTo>
                    <a:pt x="1971256" y="626036"/>
                  </a:lnTo>
                  <a:lnTo>
                    <a:pt x="2112061" y="500828"/>
                  </a:lnTo>
                  <a:lnTo>
                    <a:pt x="2252865" y="751243"/>
                  </a:lnTo>
                  <a:lnTo>
                    <a:pt x="2393669" y="0"/>
                  </a:lnTo>
                  <a:lnTo>
                    <a:pt x="2534473" y="751243"/>
                  </a:lnTo>
                  <a:lnTo>
                    <a:pt x="2675277" y="751243"/>
                  </a:lnTo>
                  <a:lnTo>
                    <a:pt x="2816081" y="751243"/>
                  </a:lnTo>
                  <a:lnTo>
                    <a:pt x="2956885" y="626036"/>
                  </a:lnTo>
                  <a:lnTo>
                    <a:pt x="3097689" y="751243"/>
                  </a:lnTo>
                  <a:lnTo>
                    <a:pt x="3238493" y="375621"/>
                  </a:lnTo>
                  <a:lnTo>
                    <a:pt x="3379297" y="626036"/>
                  </a:lnTo>
                  <a:lnTo>
                    <a:pt x="3520101" y="500828"/>
                  </a:lnTo>
                </a:path>
              </a:pathLst>
            </a:custGeom>
            <a:ln w="43362" cap="flat">
              <a:solidFill>
                <a:srgbClr val="000000">
                  <a:alpha val="100000"/>
                </a:srgbClr>
              </a:solidFill>
              <a:prstDash val="solid"/>
              <a:round/>
            </a:ln>
          </p:spPr>
          <p:txBody>
            <a:bodyPr/>
            <a:lstStyle/>
            <a:p/>
          </p:txBody>
        </p:sp>
        <p:sp>
          <p:nvSpPr>
            <p:cNvPr id="22" name="pl22"/>
            <p:cNvSpPr/>
            <p:nvPr/>
          </p:nvSpPr>
          <p:spPr>
            <a:xfrm>
              <a:off x="943464" y="3657450"/>
              <a:ext cx="3520101" cy="751243"/>
            </a:xfrm>
            <a:custGeom>
              <a:avLst/>
              <a:pathLst>
                <a:path w="3520101" h="751243">
                  <a:moveTo>
                    <a:pt x="0" y="751243"/>
                  </a:moveTo>
                  <a:lnTo>
                    <a:pt x="140804" y="751243"/>
                  </a:lnTo>
                  <a:lnTo>
                    <a:pt x="281608" y="500828"/>
                  </a:lnTo>
                  <a:lnTo>
                    <a:pt x="422412" y="500828"/>
                  </a:lnTo>
                  <a:lnTo>
                    <a:pt x="563216" y="250414"/>
                  </a:lnTo>
                  <a:lnTo>
                    <a:pt x="704020" y="375621"/>
                  </a:lnTo>
                  <a:lnTo>
                    <a:pt x="844824" y="626036"/>
                  </a:lnTo>
                  <a:lnTo>
                    <a:pt x="985628" y="500828"/>
                  </a:lnTo>
                  <a:lnTo>
                    <a:pt x="1126432" y="626036"/>
                  </a:lnTo>
                  <a:lnTo>
                    <a:pt x="1267236" y="125207"/>
                  </a:lnTo>
                  <a:lnTo>
                    <a:pt x="1408040" y="0"/>
                  </a:lnTo>
                  <a:lnTo>
                    <a:pt x="1548844" y="0"/>
                  </a:lnTo>
                  <a:lnTo>
                    <a:pt x="1689648" y="125207"/>
                  </a:lnTo>
                  <a:lnTo>
                    <a:pt x="1830452" y="500828"/>
                  </a:lnTo>
                  <a:lnTo>
                    <a:pt x="1971256" y="626036"/>
                  </a:lnTo>
                  <a:lnTo>
                    <a:pt x="2112061" y="500828"/>
                  </a:lnTo>
                  <a:lnTo>
                    <a:pt x="2252865" y="751243"/>
                  </a:lnTo>
                  <a:lnTo>
                    <a:pt x="2393669" y="0"/>
                  </a:lnTo>
                  <a:lnTo>
                    <a:pt x="2534473" y="751243"/>
                  </a:lnTo>
                  <a:lnTo>
                    <a:pt x="2675277" y="751243"/>
                  </a:lnTo>
                  <a:lnTo>
                    <a:pt x="2816081" y="751243"/>
                  </a:lnTo>
                  <a:lnTo>
                    <a:pt x="2956885" y="626036"/>
                  </a:lnTo>
                  <a:lnTo>
                    <a:pt x="3097689" y="751243"/>
                  </a:lnTo>
                  <a:lnTo>
                    <a:pt x="3238493" y="375621"/>
                  </a:lnTo>
                  <a:lnTo>
                    <a:pt x="3379297" y="626036"/>
                  </a:lnTo>
                  <a:lnTo>
                    <a:pt x="3520101" y="500828"/>
                  </a:lnTo>
                </a:path>
              </a:pathLst>
            </a:custGeom>
            <a:ln w="27101" cap="flat">
              <a:solidFill>
                <a:srgbClr val="0058AB">
                  <a:alpha val="100000"/>
                </a:srgbClr>
              </a:solidFill>
              <a:prstDash val="solid"/>
              <a:round/>
            </a:ln>
          </p:spPr>
          <p:txBody>
            <a:bodyPr/>
            <a:lstStyle/>
            <a:p/>
          </p:txBody>
        </p:sp>
        <p:sp>
          <p:nvSpPr>
            <p:cNvPr id="23" name="pl23"/>
            <p:cNvSpPr/>
            <p:nvPr/>
          </p:nvSpPr>
          <p:spPr>
            <a:xfrm>
              <a:off x="767459" y="440869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4033071"/>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3657450"/>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3281828"/>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3782657"/>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033071"/>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3907864"/>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782657"/>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96650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99532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3" name="pg33"/>
            <p:cNvSpPr/>
            <p:nvPr/>
          </p:nvSpPr>
          <p:spPr>
            <a:xfrm>
              <a:off x="1588995" y="359088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361965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2293016" y="321526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324408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7" name="pg37"/>
            <p:cNvSpPr/>
            <p:nvPr/>
          </p:nvSpPr>
          <p:spPr>
            <a:xfrm>
              <a:off x="2997036" y="371609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374614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3560252" y="396650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399532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4264273"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387135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3" name="pg43"/>
            <p:cNvSpPr/>
            <p:nvPr/>
          </p:nvSpPr>
          <p:spPr>
            <a:xfrm>
              <a:off x="4405077" y="371609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74614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tx45"/>
            <p:cNvSpPr/>
            <p:nvPr/>
          </p:nvSpPr>
          <p:spPr>
            <a:xfrm>
              <a:off x="4523855" y="374359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49444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7" name="tx47"/>
            <p:cNvSpPr/>
            <p:nvPr/>
          </p:nvSpPr>
          <p:spPr>
            <a:xfrm>
              <a:off x="641260" y="436605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113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186191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18945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18945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83731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59977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456557" y="6093143"/>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Trinidad and Tobago</a:t>
              </a:r>
            </a:p>
          </p:txBody>
        </p:sp>
        <p:sp>
          <p:nvSpPr>
            <p:cNvPr id="63" name="tx63"/>
            <p:cNvSpPr/>
            <p:nvPr/>
          </p:nvSpPr>
          <p:spPr>
            <a:xfrm>
              <a:off x="310441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866870"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5034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7826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53058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4086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1566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19045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2906206"/>
              <a:ext cx="3520101" cy="2253729"/>
            </a:xfrm>
            <a:custGeom>
              <a:avLst/>
              <a:pathLst>
                <a:path w="3520101" h="2253729">
                  <a:moveTo>
                    <a:pt x="0" y="1502486"/>
                  </a:moveTo>
                  <a:lnTo>
                    <a:pt x="140804" y="1502486"/>
                  </a:lnTo>
                  <a:lnTo>
                    <a:pt x="281608" y="125207"/>
                  </a:lnTo>
                  <a:lnTo>
                    <a:pt x="422412" y="876450"/>
                  </a:lnTo>
                  <a:lnTo>
                    <a:pt x="563216" y="1126864"/>
                  </a:lnTo>
                  <a:lnTo>
                    <a:pt x="704020" y="876450"/>
                  </a:lnTo>
                  <a:lnTo>
                    <a:pt x="844824" y="1001657"/>
                  </a:lnTo>
                  <a:lnTo>
                    <a:pt x="985628" y="1627693"/>
                  </a:lnTo>
                  <a:lnTo>
                    <a:pt x="1126432" y="1502486"/>
                  </a:lnTo>
                  <a:lnTo>
                    <a:pt x="1267236" y="1377279"/>
                  </a:lnTo>
                  <a:lnTo>
                    <a:pt x="1408040" y="1001657"/>
                  </a:lnTo>
                  <a:lnTo>
                    <a:pt x="1548844" y="1001657"/>
                  </a:lnTo>
                  <a:lnTo>
                    <a:pt x="1689648" y="0"/>
                  </a:lnTo>
                  <a:lnTo>
                    <a:pt x="1830452" y="1126864"/>
                  </a:lnTo>
                  <a:lnTo>
                    <a:pt x="1971256" y="1878108"/>
                  </a:lnTo>
                  <a:lnTo>
                    <a:pt x="2112061" y="375621"/>
                  </a:lnTo>
                  <a:lnTo>
                    <a:pt x="2252865" y="125207"/>
                  </a:lnTo>
                  <a:lnTo>
                    <a:pt x="2393669" y="1126864"/>
                  </a:lnTo>
                  <a:lnTo>
                    <a:pt x="2534473" y="375621"/>
                  </a:lnTo>
                  <a:lnTo>
                    <a:pt x="2675277" y="2253729"/>
                  </a:lnTo>
                  <a:lnTo>
                    <a:pt x="2816081" y="500828"/>
                  </a:lnTo>
                  <a:lnTo>
                    <a:pt x="2956885" y="1252072"/>
                  </a:lnTo>
                  <a:lnTo>
                    <a:pt x="3097689" y="1377279"/>
                  </a:lnTo>
                  <a:lnTo>
                    <a:pt x="3238493" y="375621"/>
                  </a:lnTo>
                  <a:lnTo>
                    <a:pt x="3379297" y="2003315"/>
                  </a:lnTo>
                  <a:lnTo>
                    <a:pt x="3520101" y="751243"/>
                  </a:lnTo>
                </a:path>
              </a:pathLst>
            </a:custGeom>
            <a:ln w="27101" cap="flat">
              <a:solidFill>
                <a:srgbClr val="0058AB">
                  <a:alpha val="80000"/>
                </a:srgbClr>
              </a:solidFill>
              <a:prstDash val="solid"/>
              <a:round/>
            </a:ln>
          </p:spPr>
          <p:txBody>
            <a:bodyPr/>
            <a:lstStyle/>
            <a:p/>
          </p:txBody>
        </p:sp>
        <p:sp>
          <p:nvSpPr>
            <p:cNvPr id="80" name="pl80"/>
            <p:cNvSpPr/>
            <p:nvPr/>
          </p:nvSpPr>
          <p:spPr>
            <a:xfrm>
              <a:off x="5308715" y="2655792"/>
              <a:ext cx="3520101" cy="1126864"/>
            </a:xfrm>
            <a:custGeom>
              <a:avLst/>
              <a:pathLst>
                <a:path w="3520101" h="1126864">
                  <a:moveTo>
                    <a:pt x="0" y="0"/>
                  </a:moveTo>
                  <a:lnTo>
                    <a:pt x="140804" y="125207"/>
                  </a:lnTo>
                  <a:lnTo>
                    <a:pt x="281608" y="125207"/>
                  </a:lnTo>
                  <a:lnTo>
                    <a:pt x="422412" y="250414"/>
                  </a:lnTo>
                  <a:lnTo>
                    <a:pt x="563216" y="375621"/>
                  </a:lnTo>
                  <a:lnTo>
                    <a:pt x="704020" y="375621"/>
                  </a:lnTo>
                  <a:lnTo>
                    <a:pt x="844824" y="500828"/>
                  </a:lnTo>
                  <a:lnTo>
                    <a:pt x="985628" y="626036"/>
                  </a:lnTo>
                  <a:lnTo>
                    <a:pt x="1126432" y="751243"/>
                  </a:lnTo>
                  <a:lnTo>
                    <a:pt x="1267236" y="876450"/>
                  </a:lnTo>
                  <a:lnTo>
                    <a:pt x="1408040" y="1001657"/>
                  </a:lnTo>
                  <a:lnTo>
                    <a:pt x="1548844" y="1001657"/>
                  </a:lnTo>
                  <a:lnTo>
                    <a:pt x="1689648" y="1001657"/>
                  </a:lnTo>
                  <a:lnTo>
                    <a:pt x="1830452" y="1001657"/>
                  </a:lnTo>
                  <a:lnTo>
                    <a:pt x="1971256" y="1001657"/>
                  </a:lnTo>
                  <a:lnTo>
                    <a:pt x="2112061" y="1126864"/>
                  </a:lnTo>
                  <a:lnTo>
                    <a:pt x="2252865" y="1001657"/>
                  </a:lnTo>
                  <a:lnTo>
                    <a:pt x="2393669" y="1001657"/>
                  </a:lnTo>
                  <a:lnTo>
                    <a:pt x="2534473" y="1126864"/>
                  </a:lnTo>
                  <a:lnTo>
                    <a:pt x="2675277" y="1126864"/>
                  </a:lnTo>
                  <a:lnTo>
                    <a:pt x="2816081" y="1126864"/>
                  </a:lnTo>
                  <a:lnTo>
                    <a:pt x="2956885" y="1001657"/>
                  </a:lnTo>
                  <a:lnTo>
                    <a:pt x="3097689" y="876450"/>
                  </a:lnTo>
                  <a:lnTo>
                    <a:pt x="3238493" y="876450"/>
                  </a:lnTo>
                  <a:lnTo>
                    <a:pt x="3379297" y="1001657"/>
                  </a:lnTo>
                  <a:lnTo>
                    <a:pt x="3520101" y="1001657"/>
                  </a:lnTo>
                </a:path>
              </a:pathLst>
            </a:custGeom>
            <a:ln w="27101" cap="flat">
              <a:solidFill>
                <a:srgbClr val="1CABE2">
                  <a:alpha val="80000"/>
                </a:srgbClr>
              </a:solidFill>
              <a:prstDash val="solid"/>
              <a:round/>
            </a:ln>
          </p:spPr>
          <p:txBody>
            <a:bodyPr/>
            <a:lstStyle/>
            <a:p/>
          </p:txBody>
        </p:sp>
        <p:sp>
          <p:nvSpPr>
            <p:cNvPr id="81" name="pl81"/>
            <p:cNvSpPr/>
            <p:nvPr/>
          </p:nvSpPr>
          <p:spPr>
            <a:xfrm>
              <a:off x="5308715" y="3532242"/>
              <a:ext cx="3520101" cy="1001657"/>
            </a:xfrm>
            <a:custGeom>
              <a:avLst/>
              <a:pathLst>
                <a:path w="3520101" h="1001657">
                  <a:moveTo>
                    <a:pt x="0" y="500828"/>
                  </a:moveTo>
                  <a:lnTo>
                    <a:pt x="140804" y="876450"/>
                  </a:lnTo>
                  <a:lnTo>
                    <a:pt x="281608" y="500828"/>
                  </a:lnTo>
                  <a:lnTo>
                    <a:pt x="422412" y="500828"/>
                  </a:lnTo>
                  <a:lnTo>
                    <a:pt x="563216" y="500828"/>
                  </a:lnTo>
                  <a:lnTo>
                    <a:pt x="704020" y="250414"/>
                  </a:lnTo>
                  <a:lnTo>
                    <a:pt x="844824" y="626036"/>
                  </a:lnTo>
                  <a:lnTo>
                    <a:pt x="985628" y="751243"/>
                  </a:lnTo>
                  <a:lnTo>
                    <a:pt x="1126432" y="626036"/>
                  </a:lnTo>
                  <a:lnTo>
                    <a:pt x="1267236" y="626036"/>
                  </a:lnTo>
                  <a:lnTo>
                    <a:pt x="1408040" y="500828"/>
                  </a:lnTo>
                  <a:lnTo>
                    <a:pt x="1548844" y="626036"/>
                  </a:lnTo>
                  <a:lnTo>
                    <a:pt x="1689648" y="751243"/>
                  </a:lnTo>
                  <a:lnTo>
                    <a:pt x="1830452" y="626036"/>
                  </a:lnTo>
                  <a:lnTo>
                    <a:pt x="1971256" y="626036"/>
                  </a:lnTo>
                  <a:lnTo>
                    <a:pt x="2112061" y="500828"/>
                  </a:lnTo>
                  <a:lnTo>
                    <a:pt x="2252865" y="626036"/>
                  </a:lnTo>
                  <a:lnTo>
                    <a:pt x="2393669" y="0"/>
                  </a:lnTo>
                  <a:lnTo>
                    <a:pt x="2534473" y="1001657"/>
                  </a:lnTo>
                  <a:lnTo>
                    <a:pt x="2675277" y="876450"/>
                  </a:lnTo>
                  <a:lnTo>
                    <a:pt x="2816081" y="626036"/>
                  </a:lnTo>
                  <a:lnTo>
                    <a:pt x="2956885" y="876450"/>
                  </a:lnTo>
                  <a:lnTo>
                    <a:pt x="3097689" y="0"/>
                  </a:lnTo>
                  <a:lnTo>
                    <a:pt x="3238493" y="500828"/>
                  </a:lnTo>
                  <a:lnTo>
                    <a:pt x="3379297" y="1001657"/>
                  </a:lnTo>
                  <a:lnTo>
                    <a:pt x="3520101" y="375621"/>
                  </a:lnTo>
                </a:path>
              </a:pathLst>
            </a:custGeom>
            <a:ln w="27101" cap="flat">
              <a:solidFill>
                <a:srgbClr val="00833D">
                  <a:alpha val="80000"/>
                </a:srgbClr>
              </a:solidFill>
              <a:prstDash val="solid"/>
              <a:round/>
            </a:ln>
          </p:spPr>
          <p:txBody>
            <a:bodyPr/>
            <a:lstStyle/>
            <a:p/>
          </p:txBody>
        </p:sp>
        <p:sp>
          <p:nvSpPr>
            <p:cNvPr id="82" name="pl82"/>
            <p:cNvSpPr/>
            <p:nvPr/>
          </p:nvSpPr>
          <p:spPr>
            <a:xfrm>
              <a:off x="5308715" y="2906206"/>
              <a:ext cx="3520101" cy="2253729"/>
            </a:xfrm>
            <a:custGeom>
              <a:avLst/>
              <a:pathLst>
                <a:path w="3520101" h="2253729">
                  <a:moveTo>
                    <a:pt x="0" y="1502486"/>
                  </a:moveTo>
                  <a:lnTo>
                    <a:pt x="140804" y="1502486"/>
                  </a:lnTo>
                  <a:lnTo>
                    <a:pt x="281608" y="125207"/>
                  </a:lnTo>
                  <a:lnTo>
                    <a:pt x="422412" y="876450"/>
                  </a:lnTo>
                  <a:lnTo>
                    <a:pt x="563216" y="1126864"/>
                  </a:lnTo>
                  <a:lnTo>
                    <a:pt x="704020" y="876450"/>
                  </a:lnTo>
                  <a:lnTo>
                    <a:pt x="844824" y="1001657"/>
                  </a:lnTo>
                  <a:lnTo>
                    <a:pt x="985628" y="1627693"/>
                  </a:lnTo>
                  <a:lnTo>
                    <a:pt x="1126432" y="1502486"/>
                  </a:lnTo>
                  <a:lnTo>
                    <a:pt x="1267236" y="1377279"/>
                  </a:lnTo>
                  <a:lnTo>
                    <a:pt x="1408040" y="1001657"/>
                  </a:lnTo>
                  <a:lnTo>
                    <a:pt x="1548844" y="1001657"/>
                  </a:lnTo>
                  <a:lnTo>
                    <a:pt x="1689648" y="0"/>
                  </a:lnTo>
                  <a:lnTo>
                    <a:pt x="1830452" y="1126864"/>
                  </a:lnTo>
                  <a:lnTo>
                    <a:pt x="1971256" y="1878108"/>
                  </a:lnTo>
                  <a:lnTo>
                    <a:pt x="2112061" y="375621"/>
                  </a:lnTo>
                  <a:lnTo>
                    <a:pt x="2252865" y="125207"/>
                  </a:lnTo>
                  <a:lnTo>
                    <a:pt x="2393669" y="1126864"/>
                  </a:lnTo>
                  <a:lnTo>
                    <a:pt x="2534473" y="375621"/>
                  </a:lnTo>
                  <a:lnTo>
                    <a:pt x="2675277" y="2253729"/>
                  </a:lnTo>
                  <a:lnTo>
                    <a:pt x="2816081" y="500828"/>
                  </a:lnTo>
                  <a:lnTo>
                    <a:pt x="2956885" y="1252072"/>
                  </a:lnTo>
                  <a:lnTo>
                    <a:pt x="3097689" y="1377279"/>
                  </a:lnTo>
                  <a:lnTo>
                    <a:pt x="3238493" y="375621"/>
                  </a:lnTo>
                  <a:lnTo>
                    <a:pt x="3379297" y="2003315"/>
                  </a:lnTo>
                  <a:lnTo>
                    <a:pt x="3520101" y="751243"/>
                  </a:lnTo>
                </a:path>
              </a:pathLst>
            </a:custGeom>
            <a:ln w="43362" cap="flat">
              <a:solidFill>
                <a:srgbClr val="000000">
                  <a:alpha val="100000"/>
                </a:srgbClr>
              </a:solidFill>
              <a:prstDash val="solid"/>
              <a:round/>
            </a:ln>
          </p:spPr>
          <p:txBody>
            <a:bodyPr/>
            <a:lstStyle/>
            <a:p/>
          </p:txBody>
        </p:sp>
        <p:sp>
          <p:nvSpPr>
            <p:cNvPr id="83" name="pl83"/>
            <p:cNvSpPr/>
            <p:nvPr/>
          </p:nvSpPr>
          <p:spPr>
            <a:xfrm>
              <a:off x="5308715" y="2906206"/>
              <a:ext cx="3520101" cy="2253729"/>
            </a:xfrm>
            <a:custGeom>
              <a:avLst/>
              <a:pathLst>
                <a:path w="3520101" h="2253729">
                  <a:moveTo>
                    <a:pt x="0" y="1502486"/>
                  </a:moveTo>
                  <a:lnTo>
                    <a:pt x="140804" y="1502486"/>
                  </a:lnTo>
                  <a:lnTo>
                    <a:pt x="281608" y="125207"/>
                  </a:lnTo>
                  <a:lnTo>
                    <a:pt x="422412" y="876450"/>
                  </a:lnTo>
                  <a:lnTo>
                    <a:pt x="563216" y="1126864"/>
                  </a:lnTo>
                  <a:lnTo>
                    <a:pt x="704020" y="876450"/>
                  </a:lnTo>
                  <a:lnTo>
                    <a:pt x="844824" y="1001657"/>
                  </a:lnTo>
                  <a:lnTo>
                    <a:pt x="985628" y="1627693"/>
                  </a:lnTo>
                  <a:lnTo>
                    <a:pt x="1126432" y="1502486"/>
                  </a:lnTo>
                  <a:lnTo>
                    <a:pt x="1267236" y="1377279"/>
                  </a:lnTo>
                  <a:lnTo>
                    <a:pt x="1408040" y="1001657"/>
                  </a:lnTo>
                  <a:lnTo>
                    <a:pt x="1548844" y="1001657"/>
                  </a:lnTo>
                  <a:lnTo>
                    <a:pt x="1689648" y="0"/>
                  </a:lnTo>
                  <a:lnTo>
                    <a:pt x="1830452" y="1126864"/>
                  </a:lnTo>
                  <a:lnTo>
                    <a:pt x="1971256" y="1878108"/>
                  </a:lnTo>
                  <a:lnTo>
                    <a:pt x="2112061" y="375621"/>
                  </a:lnTo>
                  <a:lnTo>
                    <a:pt x="2252865" y="125207"/>
                  </a:lnTo>
                  <a:lnTo>
                    <a:pt x="2393669" y="1126864"/>
                  </a:lnTo>
                  <a:lnTo>
                    <a:pt x="2534473" y="375621"/>
                  </a:lnTo>
                  <a:lnTo>
                    <a:pt x="2675277" y="2253729"/>
                  </a:lnTo>
                  <a:lnTo>
                    <a:pt x="2816081" y="500828"/>
                  </a:lnTo>
                  <a:lnTo>
                    <a:pt x="2956885" y="1252072"/>
                  </a:lnTo>
                  <a:lnTo>
                    <a:pt x="3097689" y="1377279"/>
                  </a:lnTo>
                  <a:lnTo>
                    <a:pt x="3238493" y="375621"/>
                  </a:lnTo>
                  <a:lnTo>
                    <a:pt x="3379297" y="2003315"/>
                  </a:lnTo>
                  <a:lnTo>
                    <a:pt x="3520101" y="751243"/>
                  </a:lnTo>
                </a:path>
              </a:pathLst>
            </a:custGeom>
            <a:ln w="27101" cap="flat">
              <a:solidFill>
                <a:srgbClr val="0058AB">
                  <a:alpha val="100000"/>
                </a:srgbClr>
              </a:solidFill>
              <a:prstDash val="solid"/>
              <a:round/>
            </a:ln>
          </p:spPr>
          <p:txBody>
            <a:bodyPr/>
            <a:lstStyle/>
            <a:p/>
          </p:txBody>
        </p:sp>
        <p:sp>
          <p:nvSpPr>
            <p:cNvPr id="84" name="pl84"/>
            <p:cNvSpPr/>
            <p:nvPr/>
          </p:nvSpPr>
          <p:spPr>
            <a:xfrm>
              <a:off x="5132709" y="440869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4033071"/>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3407035"/>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3532242"/>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2906206"/>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4784314"/>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4533900"/>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281828"/>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396650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399532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4" name="pg94"/>
            <p:cNvSpPr/>
            <p:nvPr/>
          </p:nvSpPr>
          <p:spPr>
            <a:xfrm>
              <a:off x="5954246" y="334046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4600" y="337057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96" name="pg96"/>
            <p:cNvSpPr/>
            <p:nvPr/>
          </p:nvSpPr>
          <p:spPr>
            <a:xfrm>
              <a:off x="6658267" y="34656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88620" y="349603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8" name="pg98"/>
            <p:cNvSpPr/>
            <p:nvPr/>
          </p:nvSpPr>
          <p:spPr>
            <a:xfrm>
              <a:off x="7362287" y="283964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286846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0" name="pg100"/>
            <p:cNvSpPr/>
            <p:nvPr/>
          </p:nvSpPr>
          <p:spPr>
            <a:xfrm>
              <a:off x="7908657" y="471774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39010" y="4746570"/>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2" name="pg102"/>
            <p:cNvSpPr/>
            <p:nvPr/>
          </p:nvSpPr>
          <p:spPr>
            <a:xfrm>
              <a:off x="8612677" y="446733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43031" y="4497687"/>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4" name="pg104"/>
            <p:cNvSpPr/>
            <p:nvPr/>
          </p:nvSpPr>
          <p:spPr>
            <a:xfrm>
              <a:off x="8770328" y="321526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324408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6" name="tx106"/>
            <p:cNvSpPr/>
            <p:nvPr/>
          </p:nvSpPr>
          <p:spPr>
            <a:xfrm>
              <a:off x="8889106" y="36170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386906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08" name="tx108"/>
            <p:cNvSpPr/>
            <p:nvPr/>
          </p:nvSpPr>
          <p:spPr>
            <a:xfrm>
              <a:off x="5006511" y="436605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113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186191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55470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55470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720256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96502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5821808" y="6093143"/>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Trinidad and Tobago</a:t>
              </a:r>
            </a:p>
          </p:txBody>
        </p:sp>
        <p:sp>
          <p:nvSpPr>
            <p:cNvPr id="124" name="tx124"/>
            <p:cNvSpPr/>
            <p:nvPr/>
          </p:nvSpPr>
          <p:spPr>
            <a:xfrm>
              <a:off x="746966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8232121"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 of children who received DTP1 did not receive DTP3 (left), and 6% of children who received DTP1 did not receive MCV1 (right).
The low DTP drop-out rate implies good ability to provide a complete series of vaccines early in life. The medium DTP-MCV drop-out rate implies moderate retention in immunization programmes and ability to provide a full course of vaccines in infancy (up to one year).
In 2025, Trinidad and Tobago DTP drop-out was lower than the global rate, while DTP-MCV drop-out was the same as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(2%) and DTP1-MCV1 drop-out was moderate (6%) in Trinidad and Tobago, indicating good ability to deliver the primary series early on, but moderate ability to provide the full course of vaccines in infacy.</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125124"/>
            </a:xfrm>
            <a:custGeom>
              <a:avLst/>
              <a:pathLst>
                <a:path w="2135265" h="125124">
                  <a:moveTo>
                    <a:pt x="0" y="125124"/>
                  </a:moveTo>
                  <a:lnTo>
                    <a:pt x="85410" y="111221"/>
                  </a:lnTo>
                  <a:lnTo>
                    <a:pt x="170821" y="13902"/>
                  </a:lnTo>
                  <a:lnTo>
                    <a:pt x="256231" y="83416"/>
                  </a:lnTo>
                  <a:lnTo>
                    <a:pt x="341642" y="13902"/>
                  </a:lnTo>
                  <a:lnTo>
                    <a:pt x="427053" y="13902"/>
                  </a:lnTo>
                  <a:lnTo>
                    <a:pt x="512463" y="83416"/>
                  </a:lnTo>
                  <a:lnTo>
                    <a:pt x="597874" y="125124"/>
                  </a:lnTo>
                  <a:lnTo>
                    <a:pt x="683284" y="111221"/>
                  </a:lnTo>
                  <a:lnTo>
                    <a:pt x="768695" y="55610"/>
                  </a:lnTo>
                  <a:lnTo>
                    <a:pt x="854106" y="41708"/>
                  </a:lnTo>
                  <a:lnTo>
                    <a:pt x="939516" y="41708"/>
                  </a:lnTo>
                  <a:lnTo>
                    <a:pt x="1024927" y="27805"/>
                  </a:lnTo>
                  <a:lnTo>
                    <a:pt x="1110337" y="69513"/>
                  </a:lnTo>
                  <a:lnTo>
                    <a:pt x="1195748" y="83416"/>
                  </a:lnTo>
                  <a:lnTo>
                    <a:pt x="1281159" y="13902"/>
                  </a:lnTo>
                  <a:lnTo>
                    <a:pt x="1366569" y="27805"/>
                  </a:lnTo>
                  <a:lnTo>
                    <a:pt x="1451980" y="41708"/>
                  </a:lnTo>
                  <a:lnTo>
                    <a:pt x="1537390" y="0"/>
                  </a:lnTo>
                  <a:lnTo>
                    <a:pt x="1622801" y="83416"/>
                  </a:lnTo>
                  <a:lnTo>
                    <a:pt x="1708212" y="0"/>
                  </a:lnTo>
                  <a:lnTo>
                    <a:pt x="1793622" y="55610"/>
                  </a:lnTo>
                  <a:lnTo>
                    <a:pt x="1879033" y="83416"/>
                  </a:lnTo>
                  <a:lnTo>
                    <a:pt x="1964443" y="0"/>
                  </a:lnTo>
                  <a:lnTo>
                    <a:pt x="2049854" y="97318"/>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1025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1025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9793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3" name="tx53"/>
            <p:cNvSpPr/>
            <p:nvPr/>
          </p:nvSpPr>
          <p:spPr>
            <a:xfrm>
              <a:off x="3051698" y="19933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03836"/>
              <a:ext cx="2135265" cy="194637"/>
            </a:xfrm>
            <a:custGeom>
              <a:avLst/>
              <a:pathLst>
                <a:path w="2135265" h="194637">
                  <a:moveTo>
                    <a:pt x="0" y="125124"/>
                  </a:moveTo>
                  <a:lnTo>
                    <a:pt x="85410" y="111221"/>
                  </a:lnTo>
                  <a:lnTo>
                    <a:pt x="170821" y="166832"/>
                  </a:lnTo>
                  <a:lnTo>
                    <a:pt x="256231" y="152929"/>
                  </a:lnTo>
                  <a:lnTo>
                    <a:pt x="341642" y="55610"/>
                  </a:lnTo>
                  <a:lnTo>
                    <a:pt x="427053" y="83416"/>
                  </a:lnTo>
                  <a:lnTo>
                    <a:pt x="512463" y="139026"/>
                  </a:lnTo>
                  <a:lnTo>
                    <a:pt x="597874" y="111221"/>
                  </a:lnTo>
                  <a:lnTo>
                    <a:pt x="683284" y="111221"/>
                  </a:lnTo>
                  <a:lnTo>
                    <a:pt x="768695" y="69513"/>
                  </a:lnTo>
                  <a:lnTo>
                    <a:pt x="854106" y="97318"/>
                  </a:lnTo>
                  <a:lnTo>
                    <a:pt x="939516" y="97318"/>
                  </a:lnTo>
                  <a:lnTo>
                    <a:pt x="1024927" y="194637"/>
                  </a:lnTo>
                  <a:lnTo>
                    <a:pt x="1110337" y="111221"/>
                  </a:lnTo>
                  <a:lnTo>
                    <a:pt x="1195748" y="41708"/>
                  </a:lnTo>
                  <a:lnTo>
                    <a:pt x="1281159" y="139026"/>
                  </a:lnTo>
                  <a:lnTo>
                    <a:pt x="1366569" y="180734"/>
                  </a:lnTo>
                  <a:lnTo>
                    <a:pt x="1451980" y="83416"/>
                  </a:lnTo>
                  <a:lnTo>
                    <a:pt x="1537390" y="125124"/>
                  </a:lnTo>
                  <a:lnTo>
                    <a:pt x="1622801" y="0"/>
                  </a:lnTo>
                  <a:lnTo>
                    <a:pt x="1708212" y="111221"/>
                  </a:lnTo>
                  <a:lnTo>
                    <a:pt x="1793622" y="83416"/>
                  </a:lnTo>
                  <a:lnTo>
                    <a:pt x="1879033" y="97318"/>
                  </a:lnTo>
                  <a:lnTo>
                    <a:pt x="1964443" y="125124"/>
                  </a:lnTo>
                  <a:lnTo>
                    <a:pt x="2049854" y="41708"/>
                  </a:lnTo>
                  <a:lnTo>
                    <a:pt x="2135265" y="83416"/>
                  </a:lnTo>
                </a:path>
              </a:pathLst>
            </a:custGeom>
            <a:ln w="27101" cap="flat">
              <a:solidFill>
                <a:srgbClr val="1CABE2">
                  <a:alpha val="100000"/>
                </a:srgbClr>
              </a:solidFill>
              <a:prstDash val="solid"/>
              <a:round/>
            </a:ln>
          </p:spPr>
          <p:txBody>
            <a:bodyPr/>
            <a:lstStyle/>
            <a:p/>
          </p:txBody>
        </p:sp>
        <p:sp>
          <p:nvSpPr>
            <p:cNvPr id="74" name="pt74"/>
            <p:cNvSpPr/>
            <p:nvPr/>
          </p:nvSpPr>
          <p:spPr>
            <a:xfrm>
              <a:off x="1038054"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1248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0" name="pt90"/>
            <p:cNvSpPr/>
            <p:nvPr/>
          </p:nvSpPr>
          <p:spPr>
            <a:xfrm>
              <a:off x="2404623" y="41665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1" name="pt91"/>
            <p:cNvSpPr/>
            <p:nvPr/>
          </p:nvSpPr>
          <p:spPr>
            <a:xfrm>
              <a:off x="249003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069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6" name="pt96"/>
            <p:cNvSpPr/>
            <p:nvPr/>
          </p:nvSpPr>
          <p:spPr>
            <a:xfrm>
              <a:off x="2917087" y="40831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7" name="pt97"/>
            <p:cNvSpPr/>
            <p:nvPr/>
          </p:nvSpPr>
          <p:spPr>
            <a:xfrm>
              <a:off x="300249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40366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01" name="tx101"/>
            <p:cNvSpPr/>
            <p:nvPr/>
          </p:nvSpPr>
          <p:spPr>
            <a:xfrm>
              <a:off x="3223926" y="39949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02" name="tx102"/>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3" name="tx103"/>
            <p:cNvSpPr/>
            <p:nvPr/>
          </p:nvSpPr>
          <p:spPr>
            <a:xfrm>
              <a:off x="3051698"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37162"/>
              <a:ext cx="2135265" cy="152929"/>
            </a:xfrm>
            <a:custGeom>
              <a:avLst/>
              <a:pathLst>
                <a:path w="2135265" h="152929">
                  <a:moveTo>
                    <a:pt x="0" y="125124"/>
                  </a:moveTo>
                  <a:lnTo>
                    <a:pt x="85410" y="111221"/>
                  </a:lnTo>
                  <a:lnTo>
                    <a:pt x="170821" y="41708"/>
                  </a:lnTo>
                  <a:lnTo>
                    <a:pt x="256231" y="111221"/>
                  </a:lnTo>
                  <a:lnTo>
                    <a:pt x="341642" y="69513"/>
                  </a:lnTo>
                  <a:lnTo>
                    <a:pt x="427053" y="55610"/>
                  </a:lnTo>
                  <a:lnTo>
                    <a:pt x="512463" y="97318"/>
                  </a:lnTo>
                  <a:lnTo>
                    <a:pt x="597874" y="152929"/>
                  </a:lnTo>
                  <a:lnTo>
                    <a:pt x="683284" y="125124"/>
                  </a:lnTo>
                  <a:lnTo>
                    <a:pt x="768695" y="125124"/>
                  </a:lnTo>
                  <a:lnTo>
                    <a:pt x="854106" y="125124"/>
                  </a:lnTo>
                  <a:lnTo>
                    <a:pt x="939516" y="125124"/>
                  </a:lnTo>
                  <a:lnTo>
                    <a:pt x="1024927" y="97318"/>
                  </a:lnTo>
                  <a:lnTo>
                    <a:pt x="1110337" y="97318"/>
                  </a:lnTo>
                  <a:lnTo>
                    <a:pt x="1195748" y="97318"/>
                  </a:lnTo>
                  <a:lnTo>
                    <a:pt x="1281159" y="41708"/>
                  </a:lnTo>
                  <a:lnTo>
                    <a:pt x="1366569" y="27805"/>
                  </a:lnTo>
                  <a:lnTo>
                    <a:pt x="1451980" y="125124"/>
                  </a:lnTo>
                  <a:lnTo>
                    <a:pt x="1537390" y="0"/>
                  </a:lnTo>
                  <a:lnTo>
                    <a:pt x="1622801" y="83416"/>
                  </a:lnTo>
                  <a:lnTo>
                    <a:pt x="1708212" y="0"/>
                  </a:lnTo>
                  <a:lnTo>
                    <a:pt x="1793622" y="69513"/>
                  </a:lnTo>
                  <a:lnTo>
                    <a:pt x="1879033" y="83416"/>
                  </a:lnTo>
                  <a:lnTo>
                    <a:pt x="1964443" y="41708"/>
                  </a:lnTo>
                  <a:lnTo>
                    <a:pt x="2049854" y="111221"/>
                  </a:lnTo>
                  <a:lnTo>
                    <a:pt x="2135265" y="27805"/>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1025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4" name="pt144"/>
            <p:cNvSpPr/>
            <p:nvPr/>
          </p:nvSpPr>
          <p:spPr>
            <a:xfrm>
              <a:off x="554045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6" name="pt146"/>
            <p:cNvSpPr/>
            <p:nvPr/>
          </p:nvSpPr>
          <p:spPr>
            <a:xfrm>
              <a:off x="5711274" y="21025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7" name="pt147"/>
            <p:cNvSpPr/>
            <p:nvPr/>
          </p:nvSpPr>
          <p:spPr>
            <a:xfrm>
              <a:off x="579668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51" name="tx151"/>
            <p:cNvSpPr/>
            <p:nvPr/>
          </p:nvSpPr>
          <p:spPr>
            <a:xfrm>
              <a:off x="6018113"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52" name="tx152"/>
            <p:cNvSpPr/>
            <p:nvPr/>
          </p:nvSpPr>
          <p:spPr>
            <a:xfrm>
              <a:off x="5418832" y="19793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53" name="tx153"/>
            <p:cNvSpPr/>
            <p:nvPr/>
          </p:nvSpPr>
          <p:spPr>
            <a:xfrm>
              <a:off x="5845885" y="20072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935702" y="4045544"/>
              <a:ext cx="2049854" cy="319761"/>
            </a:xfrm>
            <a:custGeom>
              <a:avLst/>
              <a:pathLst>
                <a:path w="2049854" h="319761">
                  <a:moveTo>
                    <a:pt x="0" y="222442"/>
                  </a:moveTo>
                  <a:lnTo>
                    <a:pt x="85410" y="264150"/>
                  </a:lnTo>
                  <a:lnTo>
                    <a:pt x="170821" y="319761"/>
                  </a:lnTo>
                  <a:lnTo>
                    <a:pt x="256231" y="250248"/>
                  </a:lnTo>
                  <a:lnTo>
                    <a:pt x="341642" y="166832"/>
                  </a:lnTo>
                  <a:lnTo>
                    <a:pt x="427053" y="250248"/>
                  </a:lnTo>
                  <a:lnTo>
                    <a:pt x="512463" y="125124"/>
                  </a:lnTo>
                  <a:lnTo>
                    <a:pt x="597874" y="208540"/>
                  </a:lnTo>
                  <a:lnTo>
                    <a:pt x="683284" y="222442"/>
                  </a:lnTo>
                  <a:lnTo>
                    <a:pt x="768695" y="194637"/>
                  </a:lnTo>
                  <a:lnTo>
                    <a:pt x="854106" y="180734"/>
                  </a:lnTo>
                  <a:lnTo>
                    <a:pt x="939516" y="152929"/>
                  </a:lnTo>
                  <a:lnTo>
                    <a:pt x="1024927" y="139026"/>
                  </a:lnTo>
                  <a:lnTo>
                    <a:pt x="1110337" y="41708"/>
                  </a:lnTo>
                  <a:lnTo>
                    <a:pt x="1195748" y="236345"/>
                  </a:lnTo>
                  <a:lnTo>
                    <a:pt x="1281159" y="291956"/>
                  </a:lnTo>
                  <a:lnTo>
                    <a:pt x="1366569" y="83416"/>
                  </a:lnTo>
                  <a:lnTo>
                    <a:pt x="1451980" y="69513"/>
                  </a:lnTo>
                  <a:lnTo>
                    <a:pt x="1537390" y="55610"/>
                  </a:lnTo>
                  <a:lnTo>
                    <a:pt x="1622801" y="83416"/>
                  </a:lnTo>
                  <a:lnTo>
                    <a:pt x="1708212" y="111221"/>
                  </a:lnTo>
                  <a:lnTo>
                    <a:pt x="1793622" y="55610"/>
                  </a:lnTo>
                  <a:lnTo>
                    <a:pt x="1879033" y="69513"/>
                  </a:lnTo>
                  <a:lnTo>
                    <a:pt x="1964443" y="97318"/>
                  </a:lnTo>
                  <a:lnTo>
                    <a:pt x="2049854" y="0"/>
                  </a:lnTo>
                </a:path>
              </a:pathLst>
            </a:custGeom>
            <a:ln w="27101" cap="flat">
              <a:solidFill>
                <a:srgbClr val="1CABE2">
                  <a:alpha val="100000"/>
                </a:srgbClr>
              </a:solidFill>
              <a:prstDash val="solid"/>
              <a:round/>
            </a:ln>
          </p:spPr>
          <p:txBody>
            <a:bodyPr/>
            <a:lstStyle/>
            <a:p/>
          </p:txBody>
        </p:sp>
        <p:sp>
          <p:nvSpPr>
            <p:cNvPr id="174" name="pt174"/>
            <p:cNvSpPr/>
            <p:nvPr/>
          </p:nvSpPr>
          <p:spPr>
            <a:xfrm>
              <a:off x="3917652"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4003062"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088473"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173883"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259294"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344705"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430115"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515526"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4600936"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686347"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771758"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7168"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4942579"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5027989"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113400" y="426383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9" name="pt189"/>
            <p:cNvSpPr/>
            <p:nvPr/>
          </p:nvSpPr>
          <p:spPr>
            <a:xfrm>
              <a:off x="5198811" y="43194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0" name="pt190"/>
            <p:cNvSpPr/>
            <p:nvPr/>
          </p:nvSpPr>
          <p:spPr>
            <a:xfrm>
              <a:off x="5284221"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369632"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455042"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540453"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5625864" y="41387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5" name="pt195"/>
            <p:cNvSpPr/>
            <p:nvPr/>
          </p:nvSpPr>
          <p:spPr>
            <a:xfrm>
              <a:off x="5711274" y="40831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6" name="pt196"/>
            <p:cNvSpPr/>
            <p:nvPr/>
          </p:nvSpPr>
          <p:spPr>
            <a:xfrm>
              <a:off x="5796685"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882095"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96750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tx199"/>
            <p:cNvSpPr/>
            <p:nvPr/>
          </p:nvSpPr>
          <p:spPr>
            <a:xfrm>
              <a:off x="3783772" y="41757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00" name="tx200"/>
            <p:cNvSpPr/>
            <p:nvPr/>
          </p:nvSpPr>
          <p:spPr>
            <a:xfrm>
              <a:off x="6018113"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01" name="tx201"/>
            <p:cNvSpPr/>
            <p:nvPr/>
          </p:nvSpPr>
          <p:spPr>
            <a:xfrm>
              <a:off x="5418832" y="39600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02" name="tx202"/>
            <p:cNvSpPr/>
            <p:nvPr/>
          </p:nvSpPr>
          <p:spPr>
            <a:xfrm>
              <a:off x="5845885" y="40017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03" name="pl203"/>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4" name="pl204"/>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5" name="pl205"/>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6" name="pl206"/>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7" name="pl207"/>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0" name="pl210"/>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1" name="pl211"/>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2" name="pl212"/>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3" name="pl213"/>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4" name="pl214"/>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5" name="pl215"/>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7925638" y="2037162"/>
              <a:ext cx="854106" cy="1292948"/>
            </a:xfrm>
            <a:custGeom>
              <a:avLst/>
              <a:pathLst>
                <a:path w="854106" h="1292948">
                  <a:moveTo>
                    <a:pt x="0" y="1292948"/>
                  </a:moveTo>
                  <a:lnTo>
                    <a:pt x="85410" y="41708"/>
                  </a:lnTo>
                  <a:lnTo>
                    <a:pt x="170821" y="125124"/>
                  </a:lnTo>
                  <a:lnTo>
                    <a:pt x="256231" y="0"/>
                  </a:lnTo>
                  <a:lnTo>
                    <a:pt x="341642" y="97318"/>
                  </a:lnTo>
                  <a:lnTo>
                    <a:pt x="427053" y="97318"/>
                  </a:lnTo>
                  <a:lnTo>
                    <a:pt x="512463" y="41708"/>
                  </a:lnTo>
                  <a:lnTo>
                    <a:pt x="597874" y="97318"/>
                  </a:lnTo>
                  <a:lnTo>
                    <a:pt x="683284" y="0"/>
                  </a:lnTo>
                  <a:lnTo>
                    <a:pt x="768695" y="125124"/>
                  </a:lnTo>
                  <a:lnTo>
                    <a:pt x="854106" y="0"/>
                  </a:lnTo>
                </a:path>
              </a:pathLst>
            </a:custGeom>
            <a:ln w="27101" cap="flat">
              <a:solidFill>
                <a:srgbClr val="1CABE2">
                  <a:alpha val="100000"/>
                </a:srgbClr>
              </a:solidFill>
              <a:prstDash val="solid"/>
              <a:round/>
            </a:ln>
          </p:spPr>
          <p:txBody>
            <a:bodyPr/>
            <a:lstStyle/>
            <a:p/>
          </p:txBody>
        </p:sp>
        <p:sp>
          <p:nvSpPr>
            <p:cNvPr id="223" name="pt223"/>
            <p:cNvSpPr/>
            <p:nvPr/>
          </p:nvSpPr>
          <p:spPr>
            <a:xfrm>
              <a:off x="7907587" y="33120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9299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078408"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1638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249230"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334640"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42005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505461"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9087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676283"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76169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tx234"/>
            <p:cNvSpPr/>
            <p:nvPr/>
          </p:nvSpPr>
          <p:spPr>
            <a:xfrm>
              <a:off x="7849673" y="3237843"/>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235" name="tx235"/>
            <p:cNvSpPr/>
            <p:nvPr/>
          </p:nvSpPr>
          <p:spPr>
            <a:xfrm>
              <a:off x="8812300"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6" name="tx236"/>
            <p:cNvSpPr/>
            <p:nvPr/>
          </p:nvSpPr>
          <p:spPr>
            <a:xfrm>
              <a:off x="8213020" y="19933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37" name="tx237"/>
            <p:cNvSpPr/>
            <p:nvPr/>
          </p:nvSpPr>
          <p:spPr>
            <a:xfrm>
              <a:off x="8640073" y="20211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38" name="pl238"/>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6644479" y="4017739"/>
              <a:ext cx="2135265" cy="180734"/>
            </a:xfrm>
            <a:custGeom>
              <a:avLst/>
              <a:pathLst>
                <a:path w="2135265" h="180734">
                  <a:moveTo>
                    <a:pt x="0" y="97318"/>
                  </a:moveTo>
                  <a:lnTo>
                    <a:pt x="85410" y="97318"/>
                  </a:lnTo>
                  <a:lnTo>
                    <a:pt x="170821" y="139026"/>
                  </a:lnTo>
                  <a:lnTo>
                    <a:pt x="256231" y="139026"/>
                  </a:lnTo>
                  <a:lnTo>
                    <a:pt x="341642" y="111221"/>
                  </a:lnTo>
                  <a:lnTo>
                    <a:pt x="427053" y="69513"/>
                  </a:lnTo>
                  <a:lnTo>
                    <a:pt x="512463" y="139026"/>
                  </a:lnTo>
                  <a:lnTo>
                    <a:pt x="597874" y="111221"/>
                  </a:lnTo>
                  <a:lnTo>
                    <a:pt x="683284" y="166832"/>
                  </a:lnTo>
                  <a:lnTo>
                    <a:pt x="768695" y="55610"/>
                  </a:lnTo>
                  <a:lnTo>
                    <a:pt x="854106" y="41708"/>
                  </a:lnTo>
                  <a:lnTo>
                    <a:pt x="939516" y="41708"/>
                  </a:lnTo>
                  <a:lnTo>
                    <a:pt x="1024927" y="180734"/>
                  </a:lnTo>
                  <a:lnTo>
                    <a:pt x="1110337" y="125124"/>
                  </a:lnTo>
                  <a:lnTo>
                    <a:pt x="1195748" y="27805"/>
                  </a:lnTo>
                  <a:lnTo>
                    <a:pt x="1281159" y="97318"/>
                  </a:lnTo>
                  <a:lnTo>
                    <a:pt x="1366569" y="180734"/>
                  </a:lnTo>
                  <a:lnTo>
                    <a:pt x="1451980" y="41708"/>
                  </a:lnTo>
                  <a:lnTo>
                    <a:pt x="1537390" y="139026"/>
                  </a:lnTo>
                  <a:lnTo>
                    <a:pt x="1622801" y="0"/>
                  </a:lnTo>
                  <a:lnTo>
                    <a:pt x="1708212" y="125124"/>
                  </a:lnTo>
                  <a:lnTo>
                    <a:pt x="1793622" y="97318"/>
                  </a:lnTo>
                  <a:lnTo>
                    <a:pt x="1879033" y="69513"/>
                  </a:lnTo>
                  <a:lnTo>
                    <a:pt x="1964443" y="111221"/>
                  </a:lnTo>
                  <a:lnTo>
                    <a:pt x="2049854" y="55610"/>
                  </a:lnTo>
                  <a:lnTo>
                    <a:pt x="2135265" y="69513"/>
                  </a:lnTo>
                </a:path>
              </a:pathLst>
            </a:custGeom>
            <a:ln w="27101" cap="flat">
              <a:solidFill>
                <a:srgbClr val="1CABE2">
                  <a:alpha val="100000"/>
                </a:srgbClr>
              </a:solidFill>
              <a:prstDash val="solid"/>
              <a:round/>
            </a:ln>
          </p:spPr>
          <p:txBody>
            <a:bodyPr/>
            <a:lstStyle/>
            <a:p/>
          </p:txBody>
        </p:sp>
        <p:sp>
          <p:nvSpPr>
            <p:cNvPr id="258" name="pt258"/>
            <p:cNvSpPr/>
            <p:nvPr/>
          </p:nvSpPr>
          <p:spPr>
            <a:xfrm>
              <a:off x="6626428"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6711839"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97249"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882660"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6968071"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05348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138892"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22430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309713"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39512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48053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56594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651355"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736766"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82217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907587" y="40970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4" name="pt274"/>
            <p:cNvSpPr/>
            <p:nvPr/>
          </p:nvSpPr>
          <p:spPr>
            <a:xfrm>
              <a:off x="7992998" y="41804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5" name="pt275"/>
            <p:cNvSpPr/>
            <p:nvPr/>
          </p:nvSpPr>
          <p:spPr>
            <a:xfrm>
              <a:off x="807840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163819"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249230"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334640"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420051" y="40970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0" name="pt280"/>
            <p:cNvSpPr/>
            <p:nvPr/>
          </p:nvSpPr>
          <p:spPr>
            <a:xfrm>
              <a:off x="8505461" y="4069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1" name="pt281"/>
            <p:cNvSpPr/>
            <p:nvPr/>
          </p:nvSpPr>
          <p:spPr>
            <a:xfrm>
              <a:off x="859087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67628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761693"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tx284"/>
            <p:cNvSpPr/>
            <p:nvPr/>
          </p:nvSpPr>
          <p:spPr>
            <a:xfrm>
              <a:off x="6492549" y="40227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85" name="tx285"/>
            <p:cNvSpPr/>
            <p:nvPr/>
          </p:nvSpPr>
          <p:spPr>
            <a:xfrm>
              <a:off x="8812300" y="39949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86" name="tx286"/>
            <p:cNvSpPr/>
            <p:nvPr/>
          </p:nvSpPr>
          <p:spPr>
            <a:xfrm>
              <a:off x="8213020"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7" name="tx287"/>
            <p:cNvSpPr/>
            <p:nvPr/>
          </p:nvSpPr>
          <p:spPr>
            <a:xfrm>
              <a:off x="8640073"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88" name="tx288"/>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89" name="tx289"/>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0" name="tx290"/>
            <p:cNvSpPr/>
            <p:nvPr/>
          </p:nvSpPr>
          <p:spPr>
            <a:xfrm>
              <a:off x="7603435" y="362701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91" name="tx291"/>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2" name="tx292"/>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3" name="tx293"/>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94" name="tx294"/>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5" name="tx295"/>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6" name="tx296"/>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7" name="tx297"/>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8" name="tx298"/>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9" name="tx299"/>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0" name="tx300"/>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1" name="tx301"/>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2" name="tx302"/>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3" name="tx303"/>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4" name="tx304"/>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5" name="tx305"/>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6" name="tx306"/>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7" name="tx307"/>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8" name="tx308"/>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9" name="tx309"/>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0" name="tx310"/>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1" name="tx311"/>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2" name="tx312"/>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3" name="tx313"/>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4" name="tx314"/>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5" name="tx315"/>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6" name="tx316"/>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7" name="tx317"/>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8" name="tx318"/>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9" name="tx319"/>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0" name="tx320"/>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1" name="tx321"/>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2" name="tx322"/>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3" name="tx323"/>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4" name="tx324"/>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5" name="tx325"/>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6" name="tx326"/>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7" name="tx32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8" name="pt32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9" name="pt32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0" name="tx33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1" name="tx33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32" name="tx332"/>
            <p:cNvSpPr/>
            <p:nvPr/>
          </p:nvSpPr>
          <p:spPr>
            <a:xfrm>
              <a:off x="1903146" y="1330710"/>
              <a:ext cx="60295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Trinidad and Tobago, 2000-2025</a:t>
              </a:r>
            </a:p>
          </p:txBody>
        </p:sp>
        <p:sp>
          <p:nvSpPr>
            <p:cNvPr id="333" name="tx33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4" name="tx33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MCV1 and YFV had the lowest coverage (93%), followed by MCV2 (96%).
Compared to 2019, coverage of 4 vaccines increased (DTP1, DTP3, IPV1 and MCV2) and 2 vaccines decreased (MCV1 and YFV).
Compared to 2024, coverage of 4 vaccines increased (DTP1, DTP3, IPV1 and MCV2) and 2 vaccines decreased (MCV1 and YFV).</a:t>
            </a:r>
          </a:p>
        </p:txBody>
      </p:sp>
      <p:sp>
        <p:nvSpPr>
          <p:cNvPr id="3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Trinidad and Tobago had its lowest coverage in MCV1 and YFV (93%), while most other routine vaccines clustered around 96-99%; 4 antigens increased since 2019, and 4 antigens increased since 2024.</a:t>
            </a:r>
          </a:p>
        </p:txBody>
      </p:sp>
      <p:grpSp xmlns:pic="http://schemas.openxmlformats.org/drawingml/2006/picture">
        <p:nvGrpSpPr>
          <p:cNvPr id="337" name=""/>
          <p:cNvGrpSpPr/>
          <p:nvPr/>
        </p:nvGrpSpPr>
        <p:grpSpPr>
          <a:xfrm>
            <a:off x="292608" y="1097280"/>
            <a:ext cx="8595360" cy="28575"/>
            <a:chOff x="292608" y="1097280"/>
            <a:chExt cx="8595360" cy="28575"/>
          </a:xfrm>
        </p:grpSpPr>
        <p:sp>
          <p:nvSpPr>
            <p:cNvPr id="3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521945"/>
            </a:xfrm>
            <a:custGeom>
              <a:avLst/>
              <a:pathLst>
                <a:path w="6518190" h="521945">
                  <a:moveTo>
                    <a:pt x="0" y="427046"/>
                  </a:moveTo>
                  <a:lnTo>
                    <a:pt x="260727" y="379596"/>
                  </a:lnTo>
                  <a:lnTo>
                    <a:pt x="521455" y="142348"/>
                  </a:lnTo>
                  <a:lnTo>
                    <a:pt x="782182" y="379596"/>
                  </a:lnTo>
                  <a:lnTo>
                    <a:pt x="1042910" y="237248"/>
                  </a:lnTo>
                  <a:lnTo>
                    <a:pt x="1303638" y="189798"/>
                  </a:lnTo>
                  <a:lnTo>
                    <a:pt x="1564365" y="332147"/>
                  </a:lnTo>
                  <a:lnTo>
                    <a:pt x="1825093" y="521945"/>
                  </a:lnTo>
                  <a:lnTo>
                    <a:pt x="2085820" y="427046"/>
                  </a:lnTo>
                  <a:lnTo>
                    <a:pt x="2346548" y="427046"/>
                  </a:lnTo>
                  <a:lnTo>
                    <a:pt x="2607276" y="427046"/>
                  </a:lnTo>
                  <a:lnTo>
                    <a:pt x="2868003" y="427046"/>
                  </a:lnTo>
                  <a:lnTo>
                    <a:pt x="3128731" y="332147"/>
                  </a:lnTo>
                  <a:lnTo>
                    <a:pt x="3389458" y="332147"/>
                  </a:lnTo>
                  <a:lnTo>
                    <a:pt x="3650186" y="332147"/>
                  </a:lnTo>
                  <a:lnTo>
                    <a:pt x="3910914" y="142348"/>
                  </a:lnTo>
                  <a:lnTo>
                    <a:pt x="4171641" y="94899"/>
                  </a:lnTo>
                  <a:lnTo>
                    <a:pt x="4432369" y="427046"/>
                  </a:lnTo>
                  <a:lnTo>
                    <a:pt x="4693096" y="0"/>
                  </a:lnTo>
                  <a:lnTo>
                    <a:pt x="4953824" y="284697"/>
                  </a:lnTo>
                  <a:lnTo>
                    <a:pt x="5214552" y="0"/>
                  </a:lnTo>
                  <a:lnTo>
                    <a:pt x="5475279" y="237248"/>
                  </a:lnTo>
                  <a:lnTo>
                    <a:pt x="5736007" y="284697"/>
                  </a:lnTo>
                  <a:lnTo>
                    <a:pt x="5996734" y="142348"/>
                  </a:lnTo>
                  <a:lnTo>
                    <a:pt x="6257462" y="379596"/>
                  </a:lnTo>
                  <a:lnTo>
                    <a:pt x="6518190" y="94899"/>
                  </a:lnTo>
                </a:path>
              </a:pathLst>
            </a:custGeom>
            <a:ln w="27101" cap="flat">
              <a:solidFill>
                <a:srgbClr val="1C86EE">
                  <a:alpha val="100000"/>
                </a:srgbClr>
              </a:solidFill>
              <a:prstDash val="solid"/>
              <a:round/>
            </a:ln>
          </p:spPr>
          <p:txBody>
            <a:bodyPr/>
            <a:lstStyle/>
            <a:p/>
          </p:txBody>
        </p:sp>
        <p:sp>
          <p:nvSpPr>
            <p:cNvPr id="39" name="pl39"/>
            <p:cNvSpPr/>
            <p:nvPr/>
          </p:nvSpPr>
          <p:spPr>
            <a:xfrm>
              <a:off x="1656710" y="930799"/>
              <a:ext cx="5996734" cy="4460263"/>
            </a:xfrm>
            <a:custGeom>
              <a:avLst/>
              <a:pathLst>
                <a:path w="5996734" h="4460263">
                  <a:moveTo>
                    <a:pt x="0" y="4460263"/>
                  </a:moveTo>
                  <a:lnTo>
                    <a:pt x="260727" y="1091341"/>
                  </a:lnTo>
                  <a:lnTo>
                    <a:pt x="521455" y="237248"/>
                  </a:lnTo>
                  <a:lnTo>
                    <a:pt x="782182" y="189798"/>
                  </a:lnTo>
                  <a:lnTo>
                    <a:pt x="1042910" y="474496"/>
                  </a:lnTo>
                  <a:lnTo>
                    <a:pt x="1303638" y="474496"/>
                  </a:lnTo>
                  <a:lnTo>
                    <a:pt x="1564365" y="427046"/>
                  </a:lnTo>
                  <a:lnTo>
                    <a:pt x="1825093" y="427046"/>
                  </a:lnTo>
                  <a:lnTo>
                    <a:pt x="2085820" y="427046"/>
                  </a:lnTo>
                  <a:lnTo>
                    <a:pt x="2346548" y="427046"/>
                  </a:lnTo>
                  <a:lnTo>
                    <a:pt x="2607276" y="332147"/>
                  </a:lnTo>
                  <a:lnTo>
                    <a:pt x="2868003" y="332147"/>
                  </a:lnTo>
                  <a:lnTo>
                    <a:pt x="3128731" y="332147"/>
                  </a:lnTo>
                  <a:lnTo>
                    <a:pt x="3389458" y="427046"/>
                  </a:lnTo>
                  <a:lnTo>
                    <a:pt x="3650186" y="94899"/>
                  </a:lnTo>
                  <a:lnTo>
                    <a:pt x="3910914" y="427046"/>
                  </a:lnTo>
                  <a:lnTo>
                    <a:pt x="4171641" y="0"/>
                  </a:lnTo>
                  <a:lnTo>
                    <a:pt x="4432369" y="284697"/>
                  </a:lnTo>
                  <a:lnTo>
                    <a:pt x="4693096" y="0"/>
                  </a:lnTo>
                  <a:lnTo>
                    <a:pt x="4953824" y="237248"/>
                  </a:lnTo>
                  <a:lnTo>
                    <a:pt x="5214552" y="284697"/>
                  </a:lnTo>
                  <a:lnTo>
                    <a:pt x="5475279" y="142348"/>
                  </a:lnTo>
                  <a:lnTo>
                    <a:pt x="5736007" y="379596"/>
                  </a:lnTo>
                  <a:lnTo>
                    <a:pt x="5996734" y="94899"/>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1897984"/>
            </a:xfrm>
            <a:custGeom>
              <a:avLst/>
              <a:pathLst>
                <a:path w="6518190" h="1897984">
                  <a:moveTo>
                    <a:pt x="0" y="1186240"/>
                  </a:moveTo>
                  <a:lnTo>
                    <a:pt x="260727" y="664294"/>
                  </a:lnTo>
                  <a:lnTo>
                    <a:pt x="521455" y="1897984"/>
                  </a:lnTo>
                  <a:lnTo>
                    <a:pt x="782182" y="332147"/>
                  </a:lnTo>
                  <a:lnTo>
                    <a:pt x="1042910" y="237248"/>
                  </a:lnTo>
                  <a:lnTo>
                    <a:pt x="1303638" y="189798"/>
                  </a:lnTo>
                  <a:lnTo>
                    <a:pt x="1564365" y="474496"/>
                  </a:lnTo>
                  <a:lnTo>
                    <a:pt x="1825093" y="521945"/>
                  </a:lnTo>
                  <a:lnTo>
                    <a:pt x="2085820" y="427046"/>
                  </a:lnTo>
                  <a:lnTo>
                    <a:pt x="2346548" y="427046"/>
                  </a:lnTo>
                  <a:lnTo>
                    <a:pt x="2607276" y="427046"/>
                  </a:lnTo>
                  <a:lnTo>
                    <a:pt x="2868003" y="427046"/>
                  </a:lnTo>
                  <a:lnTo>
                    <a:pt x="3128731" y="332147"/>
                  </a:lnTo>
                  <a:lnTo>
                    <a:pt x="3389458" y="332147"/>
                  </a:lnTo>
                  <a:lnTo>
                    <a:pt x="3650186" y="332147"/>
                  </a:lnTo>
                  <a:lnTo>
                    <a:pt x="3910914" y="427046"/>
                  </a:lnTo>
                  <a:lnTo>
                    <a:pt x="4171641" y="94899"/>
                  </a:lnTo>
                  <a:lnTo>
                    <a:pt x="4432369" y="427046"/>
                  </a:lnTo>
                  <a:lnTo>
                    <a:pt x="4693096" y="0"/>
                  </a:lnTo>
                  <a:lnTo>
                    <a:pt x="4953824" y="284697"/>
                  </a:lnTo>
                  <a:lnTo>
                    <a:pt x="5214552" y="0"/>
                  </a:lnTo>
                  <a:lnTo>
                    <a:pt x="5475279" y="237248"/>
                  </a:lnTo>
                  <a:lnTo>
                    <a:pt x="5736007" y="284697"/>
                  </a:lnTo>
                  <a:lnTo>
                    <a:pt x="5996734" y="142348"/>
                  </a:lnTo>
                  <a:lnTo>
                    <a:pt x="6257462" y="379596"/>
                  </a:lnTo>
                  <a:lnTo>
                    <a:pt x="6518190" y="94899"/>
                  </a:lnTo>
                </a:path>
              </a:pathLst>
            </a:custGeom>
            <a:ln w="27101" cap="flat">
              <a:solidFill>
                <a:srgbClr val="EE00EE">
                  <a:alpha val="100000"/>
                </a:srgbClr>
              </a:solidFill>
              <a:prstDash val="solid"/>
              <a:round/>
            </a:ln>
          </p:spPr>
          <p:txBody>
            <a:bodyPr/>
            <a:lstStyle/>
            <a:p/>
          </p:txBody>
        </p:sp>
        <p:sp>
          <p:nvSpPr>
            <p:cNvPr id="41" name="pl41"/>
            <p:cNvSpPr/>
            <p:nvPr/>
          </p:nvSpPr>
          <p:spPr>
            <a:xfrm>
              <a:off x="4524714" y="4869116"/>
              <a:ext cx="3128731" cy="474496"/>
            </a:xfrm>
            <a:custGeom>
              <a:avLst/>
              <a:pathLst>
                <a:path w="3128731" h="474496">
                  <a:moveTo>
                    <a:pt x="0" y="379596"/>
                  </a:moveTo>
                  <a:lnTo>
                    <a:pt x="521455" y="474496"/>
                  </a:lnTo>
                  <a:lnTo>
                    <a:pt x="782182" y="474496"/>
                  </a:lnTo>
                  <a:lnTo>
                    <a:pt x="1042910" y="189798"/>
                  </a:lnTo>
                  <a:lnTo>
                    <a:pt x="1303638" y="142348"/>
                  </a:lnTo>
                  <a:lnTo>
                    <a:pt x="1564365" y="379596"/>
                  </a:lnTo>
                  <a:lnTo>
                    <a:pt x="2085820" y="379596"/>
                  </a:lnTo>
                  <a:lnTo>
                    <a:pt x="2346548" y="379596"/>
                  </a:lnTo>
                  <a:lnTo>
                    <a:pt x="2607276" y="189798"/>
                  </a:lnTo>
                  <a:lnTo>
                    <a:pt x="2868003" y="0"/>
                  </a:lnTo>
                  <a:lnTo>
                    <a:pt x="3128731" y="47449"/>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4412813"/>
            </a:xfrm>
            <a:custGeom>
              <a:avLst/>
              <a:pathLst>
                <a:path w="2607276" h="4412813">
                  <a:moveTo>
                    <a:pt x="0" y="4412813"/>
                  </a:moveTo>
                  <a:lnTo>
                    <a:pt x="260727" y="142348"/>
                  </a:lnTo>
                  <a:lnTo>
                    <a:pt x="521455" y="427046"/>
                  </a:lnTo>
                  <a:lnTo>
                    <a:pt x="782182" y="0"/>
                  </a:lnTo>
                  <a:lnTo>
                    <a:pt x="1042910" y="332147"/>
                  </a:lnTo>
                  <a:lnTo>
                    <a:pt x="1303638" y="332147"/>
                  </a:lnTo>
                  <a:lnTo>
                    <a:pt x="1564365" y="142348"/>
                  </a:lnTo>
                  <a:lnTo>
                    <a:pt x="1825093" y="332147"/>
                  </a:lnTo>
                  <a:lnTo>
                    <a:pt x="2085820" y="0"/>
                  </a:lnTo>
                  <a:lnTo>
                    <a:pt x="2346548" y="427046"/>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930799"/>
              <a:ext cx="1042910" cy="569395"/>
            </a:xfrm>
            <a:custGeom>
              <a:avLst/>
              <a:pathLst>
                <a:path w="1042910" h="569395">
                  <a:moveTo>
                    <a:pt x="0" y="569395"/>
                  </a:moveTo>
                  <a:lnTo>
                    <a:pt x="260727" y="379596"/>
                  </a:lnTo>
                  <a:lnTo>
                    <a:pt x="521455" y="94899"/>
                  </a:lnTo>
                  <a:lnTo>
                    <a:pt x="782182" y="474496"/>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664294"/>
            </a:xfrm>
            <a:custGeom>
              <a:avLst/>
              <a:pathLst>
                <a:path w="6518190" h="664294">
                  <a:moveTo>
                    <a:pt x="0" y="427046"/>
                  </a:moveTo>
                  <a:lnTo>
                    <a:pt x="260727" y="379596"/>
                  </a:lnTo>
                  <a:lnTo>
                    <a:pt x="521455" y="569395"/>
                  </a:lnTo>
                  <a:lnTo>
                    <a:pt x="782182" y="521945"/>
                  </a:lnTo>
                  <a:lnTo>
                    <a:pt x="1042910" y="189798"/>
                  </a:lnTo>
                  <a:lnTo>
                    <a:pt x="1303638" y="284697"/>
                  </a:lnTo>
                  <a:lnTo>
                    <a:pt x="1564365" y="474496"/>
                  </a:lnTo>
                  <a:lnTo>
                    <a:pt x="1825093" y="379596"/>
                  </a:lnTo>
                  <a:lnTo>
                    <a:pt x="2085820" y="379596"/>
                  </a:lnTo>
                  <a:lnTo>
                    <a:pt x="2346548" y="237248"/>
                  </a:lnTo>
                  <a:lnTo>
                    <a:pt x="2607276" y="332147"/>
                  </a:lnTo>
                  <a:lnTo>
                    <a:pt x="2868003" y="332147"/>
                  </a:lnTo>
                  <a:lnTo>
                    <a:pt x="3128731" y="664294"/>
                  </a:lnTo>
                  <a:lnTo>
                    <a:pt x="3389458" y="379596"/>
                  </a:lnTo>
                  <a:lnTo>
                    <a:pt x="3650186" y="142348"/>
                  </a:lnTo>
                  <a:lnTo>
                    <a:pt x="3910914" y="474496"/>
                  </a:lnTo>
                  <a:lnTo>
                    <a:pt x="4171641" y="616844"/>
                  </a:lnTo>
                  <a:lnTo>
                    <a:pt x="4432369" y="284697"/>
                  </a:lnTo>
                  <a:lnTo>
                    <a:pt x="4693096" y="427046"/>
                  </a:lnTo>
                  <a:lnTo>
                    <a:pt x="4953824" y="0"/>
                  </a:lnTo>
                  <a:lnTo>
                    <a:pt x="5214552" y="379596"/>
                  </a:lnTo>
                  <a:lnTo>
                    <a:pt x="5475279" y="284697"/>
                  </a:lnTo>
                  <a:lnTo>
                    <a:pt x="5736007" y="332147"/>
                  </a:lnTo>
                  <a:lnTo>
                    <a:pt x="5996734" y="427046"/>
                  </a:lnTo>
                  <a:lnTo>
                    <a:pt x="6257462" y="142348"/>
                  </a:lnTo>
                  <a:lnTo>
                    <a:pt x="6518190" y="284697"/>
                  </a:lnTo>
                </a:path>
              </a:pathLst>
            </a:custGeom>
            <a:ln w="27101" cap="flat">
              <a:solidFill>
                <a:srgbClr val="FFC20E">
                  <a:alpha val="100000"/>
                </a:srgbClr>
              </a:solidFill>
              <a:prstDash val="solid"/>
              <a:round/>
            </a:ln>
          </p:spPr>
          <p:txBody>
            <a:bodyPr/>
            <a:lstStyle/>
            <a:p/>
          </p:txBody>
        </p:sp>
        <p:sp>
          <p:nvSpPr>
            <p:cNvPr id="45" name="pl45"/>
            <p:cNvSpPr/>
            <p:nvPr/>
          </p:nvSpPr>
          <p:spPr>
            <a:xfrm>
              <a:off x="1395982" y="1073148"/>
              <a:ext cx="6257462" cy="1091341"/>
            </a:xfrm>
            <a:custGeom>
              <a:avLst/>
              <a:pathLst>
                <a:path w="6257462" h="1091341">
                  <a:moveTo>
                    <a:pt x="0" y="759193"/>
                  </a:moveTo>
                  <a:lnTo>
                    <a:pt x="260727" y="901542"/>
                  </a:lnTo>
                  <a:lnTo>
                    <a:pt x="521455" y="1091341"/>
                  </a:lnTo>
                  <a:lnTo>
                    <a:pt x="782182" y="854093"/>
                  </a:lnTo>
                  <a:lnTo>
                    <a:pt x="1042910" y="569395"/>
                  </a:lnTo>
                  <a:lnTo>
                    <a:pt x="1303638" y="854093"/>
                  </a:lnTo>
                  <a:lnTo>
                    <a:pt x="1564365" y="427046"/>
                  </a:lnTo>
                  <a:lnTo>
                    <a:pt x="1825093" y="711744"/>
                  </a:lnTo>
                  <a:lnTo>
                    <a:pt x="2085820" y="759193"/>
                  </a:lnTo>
                  <a:lnTo>
                    <a:pt x="2346548" y="664294"/>
                  </a:lnTo>
                  <a:lnTo>
                    <a:pt x="2607276" y="616844"/>
                  </a:lnTo>
                  <a:lnTo>
                    <a:pt x="2868003" y="521945"/>
                  </a:lnTo>
                  <a:lnTo>
                    <a:pt x="3128731" y="474496"/>
                  </a:lnTo>
                  <a:lnTo>
                    <a:pt x="3389458" y="142348"/>
                  </a:lnTo>
                  <a:lnTo>
                    <a:pt x="3650186" y="806643"/>
                  </a:lnTo>
                  <a:lnTo>
                    <a:pt x="3910914" y="996441"/>
                  </a:lnTo>
                  <a:lnTo>
                    <a:pt x="4171641" y="284697"/>
                  </a:lnTo>
                  <a:lnTo>
                    <a:pt x="4432369" y="237248"/>
                  </a:lnTo>
                  <a:lnTo>
                    <a:pt x="4693096" y="189798"/>
                  </a:lnTo>
                  <a:lnTo>
                    <a:pt x="4953824" y="284697"/>
                  </a:lnTo>
                  <a:lnTo>
                    <a:pt x="5214552" y="379596"/>
                  </a:lnTo>
                  <a:lnTo>
                    <a:pt x="5475279" y="189798"/>
                  </a:lnTo>
                  <a:lnTo>
                    <a:pt x="5736007" y="237248"/>
                  </a:lnTo>
                  <a:lnTo>
                    <a:pt x="5996734" y="332147"/>
                  </a:lnTo>
                  <a:lnTo>
                    <a:pt x="6257462" y="0"/>
                  </a:lnTo>
                </a:path>
              </a:pathLst>
            </a:custGeom>
            <a:ln w="27101" cap="flat">
              <a:solidFill>
                <a:srgbClr val="008B00">
                  <a:alpha val="100000"/>
                </a:srgbClr>
              </a:solidFill>
              <a:prstDash val="solid"/>
              <a:round/>
            </a:ln>
          </p:spPr>
          <p:txBody>
            <a:bodyPr/>
            <a:lstStyle/>
            <a:p/>
          </p:txBody>
        </p:sp>
        <p:sp>
          <p:nvSpPr>
            <p:cNvPr id="46" name="pl46"/>
            <p:cNvSpPr/>
            <p:nvPr/>
          </p:nvSpPr>
          <p:spPr>
            <a:xfrm>
              <a:off x="4263986" y="930799"/>
              <a:ext cx="3389458" cy="2752077"/>
            </a:xfrm>
            <a:custGeom>
              <a:avLst/>
              <a:pathLst>
                <a:path w="3389458" h="2752077">
                  <a:moveTo>
                    <a:pt x="0" y="2752077"/>
                  </a:moveTo>
                  <a:lnTo>
                    <a:pt x="260727" y="901542"/>
                  </a:lnTo>
                  <a:lnTo>
                    <a:pt x="521455" y="189798"/>
                  </a:lnTo>
                  <a:lnTo>
                    <a:pt x="782182" y="332147"/>
                  </a:lnTo>
                  <a:lnTo>
                    <a:pt x="1042910" y="379596"/>
                  </a:lnTo>
                  <a:lnTo>
                    <a:pt x="1303638" y="284697"/>
                  </a:lnTo>
                  <a:lnTo>
                    <a:pt x="1564365" y="0"/>
                  </a:lnTo>
                  <a:lnTo>
                    <a:pt x="1825093" y="284697"/>
                  </a:lnTo>
                  <a:lnTo>
                    <a:pt x="2085820" y="189798"/>
                  </a:lnTo>
                  <a:lnTo>
                    <a:pt x="2346548" y="142348"/>
                  </a:lnTo>
                  <a:lnTo>
                    <a:pt x="2607276" y="284697"/>
                  </a:lnTo>
                  <a:lnTo>
                    <a:pt x="2868003" y="237248"/>
                  </a:lnTo>
                  <a:lnTo>
                    <a:pt x="3128731" y="379596"/>
                  </a:lnTo>
                  <a:lnTo>
                    <a:pt x="3389458" y="94899"/>
                  </a:lnTo>
                </a:path>
              </a:pathLst>
            </a:custGeom>
            <a:ln w="27101" cap="flat">
              <a:solidFill>
                <a:srgbClr val="9A32CD">
                  <a:alpha val="100000"/>
                </a:srgbClr>
              </a:solidFill>
              <a:prstDash val="solid"/>
              <a:round/>
            </a:ln>
          </p:spPr>
          <p:txBody>
            <a:bodyPr/>
            <a:lstStyle/>
            <a:p/>
          </p:txBody>
        </p:sp>
        <p:sp>
          <p:nvSpPr>
            <p:cNvPr id="47" name="pl47"/>
            <p:cNvSpPr/>
            <p:nvPr/>
          </p:nvSpPr>
          <p:spPr>
            <a:xfrm>
              <a:off x="1135255" y="930799"/>
              <a:ext cx="6518190" cy="664294"/>
            </a:xfrm>
            <a:custGeom>
              <a:avLst/>
              <a:pathLst>
                <a:path w="6518190" h="664294">
                  <a:moveTo>
                    <a:pt x="0" y="427046"/>
                  </a:moveTo>
                  <a:lnTo>
                    <a:pt x="260727" y="379596"/>
                  </a:lnTo>
                  <a:lnTo>
                    <a:pt x="521455" y="569395"/>
                  </a:lnTo>
                  <a:lnTo>
                    <a:pt x="782182" y="521945"/>
                  </a:lnTo>
                  <a:lnTo>
                    <a:pt x="1042910" y="189798"/>
                  </a:lnTo>
                  <a:lnTo>
                    <a:pt x="1303638" y="284697"/>
                  </a:lnTo>
                  <a:lnTo>
                    <a:pt x="1564365" y="474496"/>
                  </a:lnTo>
                  <a:lnTo>
                    <a:pt x="1825093" y="379596"/>
                  </a:lnTo>
                  <a:lnTo>
                    <a:pt x="2085820" y="379596"/>
                  </a:lnTo>
                  <a:lnTo>
                    <a:pt x="2346548" y="237248"/>
                  </a:lnTo>
                  <a:lnTo>
                    <a:pt x="2607276" y="332147"/>
                  </a:lnTo>
                  <a:lnTo>
                    <a:pt x="2868003" y="332147"/>
                  </a:lnTo>
                  <a:lnTo>
                    <a:pt x="3128731" y="664294"/>
                  </a:lnTo>
                  <a:lnTo>
                    <a:pt x="3389458" y="379596"/>
                  </a:lnTo>
                  <a:lnTo>
                    <a:pt x="3650186" y="142348"/>
                  </a:lnTo>
                  <a:lnTo>
                    <a:pt x="3910914" y="474496"/>
                  </a:lnTo>
                  <a:lnTo>
                    <a:pt x="4171641" y="616844"/>
                  </a:lnTo>
                  <a:lnTo>
                    <a:pt x="4432369" y="284697"/>
                  </a:lnTo>
                  <a:lnTo>
                    <a:pt x="4693096" y="427046"/>
                  </a:lnTo>
                  <a:lnTo>
                    <a:pt x="4953824" y="0"/>
                  </a:lnTo>
                  <a:lnTo>
                    <a:pt x="5214552" y="379596"/>
                  </a:lnTo>
                  <a:lnTo>
                    <a:pt x="5475279" y="284697"/>
                  </a:lnTo>
                  <a:lnTo>
                    <a:pt x="5736007" y="332147"/>
                  </a:lnTo>
                  <a:lnTo>
                    <a:pt x="5996734" y="427046"/>
                  </a:lnTo>
                  <a:lnTo>
                    <a:pt x="6257462" y="142348"/>
                  </a:lnTo>
                  <a:lnTo>
                    <a:pt x="6518190" y="284697"/>
                  </a:lnTo>
                </a:path>
              </a:pathLst>
            </a:custGeom>
            <a:ln w="27101" cap="flat">
              <a:solidFill>
                <a:srgbClr val="836FFF">
                  <a:alpha val="100000"/>
                </a:srgbClr>
              </a:solidFill>
              <a:prstDash val="solid"/>
              <a:round/>
            </a:ln>
          </p:spPr>
          <p:txBody>
            <a:bodyPr/>
            <a:lstStyle/>
            <a:p/>
          </p:txBody>
        </p:sp>
        <p:sp>
          <p:nvSpPr>
            <p:cNvPr id="48" name="pl48"/>
            <p:cNvSpPr/>
            <p:nvPr/>
          </p:nvSpPr>
          <p:spPr>
            <a:xfrm>
              <a:off x="7671159" y="933253"/>
              <a:ext cx="753867" cy="104443"/>
            </a:xfrm>
            <a:custGeom>
              <a:avLst/>
              <a:pathLst>
                <a:path w="753867" h="104443">
                  <a:moveTo>
                    <a:pt x="753867" y="104443"/>
                  </a:moveTo>
                  <a:lnTo>
                    <a:pt x="0" y="0"/>
                  </a:lnTo>
                </a:path>
              </a:pathLst>
            </a:custGeom>
          </p:spPr>
          <p:txBody>
            <a:bodyPr/>
            <a:lstStyle/>
            <a:p/>
          </p:txBody>
        </p:sp>
        <p:sp>
          <p:nvSpPr>
            <p:cNvPr id="49" name="pl49"/>
            <p:cNvSpPr/>
            <p:nvPr/>
          </p:nvSpPr>
          <p:spPr>
            <a:xfrm>
              <a:off x="7670729" y="780102"/>
              <a:ext cx="736300" cy="147240"/>
            </a:xfrm>
            <a:custGeom>
              <a:avLst/>
              <a:pathLst>
                <a:path w="736300" h="147240">
                  <a:moveTo>
                    <a:pt x="736300" y="0"/>
                  </a:moveTo>
                  <a:lnTo>
                    <a:pt x="0" y="147240"/>
                  </a:lnTo>
                </a:path>
              </a:pathLst>
            </a:custGeom>
          </p:spPr>
          <p:txBody>
            <a:bodyPr/>
            <a:lstStyle/>
            <a:p/>
          </p:txBody>
        </p:sp>
        <p:sp>
          <p:nvSpPr>
            <p:cNvPr id="50" name="pl50"/>
            <p:cNvSpPr/>
            <p:nvPr/>
          </p:nvSpPr>
          <p:spPr>
            <a:xfrm>
              <a:off x="7660694" y="1036134"/>
              <a:ext cx="722251" cy="1039726"/>
            </a:xfrm>
            <a:custGeom>
              <a:avLst/>
              <a:pathLst>
                <a:path w="722251" h="1039726">
                  <a:moveTo>
                    <a:pt x="722251" y="1039726"/>
                  </a:moveTo>
                  <a:lnTo>
                    <a:pt x="0" y="0"/>
                  </a:lnTo>
                </a:path>
              </a:pathLst>
            </a:custGeom>
          </p:spPr>
          <p:txBody>
            <a:bodyPr/>
            <a:lstStyle/>
            <a:p/>
          </p:txBody>
        </p:sp>
        <p:sp>
          <p:nvSpPr>
            <p:cNvPr id="51" name="pl51"/>
            <p:cNvSpPr/>
            <p:nvPr/>
          </p:nvSpPr>
          <p:spPr>
            <a:xfrm>
              <a:off x="7668760" y="1031800"/>
              <a:ext cx="659824" cy="262890"/>
            </a:xfrm>
            <a:custGeom>
              <a:avLst/>
              <a:pathLst>
                <a:path w="659824" h="262890">
                  <a:moveTo>
                    <a:pt x="659824" y="262890"/>
                  </a:moveTo>
                  <a:lnTo>
                    <a:pt x="0" y="0"/>
                  </a:lnTo>
                </a:path>
              </a:pathLst>
            </a:custGeom>
          </p:spPr>
          <p:txBody>
            <a:bodyPr/>
            <a:lstStyle/>
            <a:p/>
          </p:txBody>
        </p:sp>
        <p:sp>
          <p:nvSpPr>
            <p:cNvPr id="52" name="pl52"/>
            <p:cNvSpPr/>
            <p:nvPr/>
          </p:nvSpPr>
          <p:spPr>
            <a:xfrm>
              <a:off x="7665766" y="1034053"/>
              <a:ext cx="771328" cy="523072"/>
            </a:xfrm>
            <a:custGeom>
              <a:avLst/>
              <a:pathLst>
                <a:path w="771328" h="523072">
                  <a:moveTo>
                    <a:pt x="771328" y="523072"/>
                  </a:moveTo>
                  <a:lnTo>
                    <a:pt x="0" y="0"/>
                  </a:lnTo>
                </a:path>
              </a:pathLst>
            </a:custGeom>
          </p:spPr>
          <p:txBody>
            <a:bodyPr/>
            <a:lstStyle/>
            <a:p/>
          </p:txBody>
        </p:sp>
        <p:sp>
          <p:nvSpPr>
            <p:cNvPr id="53" name="pl53"/>
            <p:cNvSpPr/>
            <p:nvPr/>
          </p:nvSpPr>
          <p:spPr>
            <a:xfrm>
              <a:off x="7662551" y="1035544"/>
              <a:ext cx="720393" cy="778867"/>
            </a:xfrm>
            <a:custGeom>
              <a:avLst/>
              <a:pathLst>
                <a:path w="720393" h="778867">
                  <a:moveTo>
                    <a:pt x="720393" y="778867"/>
                  </a:moveTo>
                  <a:lnTo>
                    <a:pt x="0" y="0"/>
                  </a:lnTo>
                </a:path>
              </a:pathLst>
            </a:custGeom>
          </p:spPr>
          <p:txBody>
            <a:bodyPr/>
            <a:lstStyle/>
            <a:p/>
          </p:txBody>
        </p:sp>
        <p:sp>
          <p:nvSpPr>
            <p:cNvPr id="54" name="pl54"/>
            <p:cNvSpPr/>
            <p:nvPr/>
          </p:nvSpPr>
          <p:spPr>
            <a:xfrm>
              <a:off x="7659434" y="1083893"/>
              <a:ext cx="699426" cy="1254905"/>
            </a:xfrm>
            <a:custGeom>
              <a:avLst/>
              <a:pathLst>
                <a:path w="699426" h="1254905">
                  <a:moveTo>
                    <a:pt x="699426" y="1254905"/>
                  </a:moveTo>
                  <a:lnTo>
                    <a:pt x="0" y="0"/>
                  </a:lnTo>
                </a:path>
              </a:pathLst>
            </a:custGeom>
          </p:spPr>
          <p:txBody>
            <a:bodyPr/>
            <a:lstStyle/>
            <a:p/>
          </p:txBody>
        </p:sp>
        <p:sp>
          <p:nvSpPr>
            <p:cNvPr id="55" name="pl55"/>
            <p:cNvSpPr/>
            <p:nvPr/>
          </p:nvSpPr>
          <p:spPr>
            <a:xfrm>
              <a:off x="7660329" y="1226029"/>
              <a:ext cx="1019849" cy="1560477"/>
            </a:xfrm>
            <a:custGeom>
              <a:avLst/>
              <a:pathLst>
                <a:path w="1019849" h="1560477">
                  <a:moveTo>
                    <a:pt x="1019849" y="1560477"/>
                  </a:moveTo>
                  <a:lnTo>
                    <a:pt x="0" y="0"/>
                  </a:lnTo>
                </a:path>
              </a:pathLst>
            </a:custGeom>
          </p:spPr>
          <p:txBody>
            <a:bodyPr/>
            <a:lstStyle/>
            <a:p/>
          </p:txBody>
        </p:sp>
        <p:sp>
          <p:nvSpPr>
            <p:cNvPr id="56" name="pl56"/>
            <p:cNvSpPr/>
            <p:nvPr/>
          </p:nvSpPr>
          <p:spPr>
            <a:xfrm>
              <a:off x="7658488" y="1226432"/>
              <a:ext cx="633943" cy="1374726"/>
            </a:xfrm>
            <a:custGeom>
              <a:avLst/>
              <a:pathLst>
                <a:path w="633943" h="1374726">
                  <a:moveTo>
                    <a:pt x="633943" y="1374726"/>
                  </a:moveTo>
                  <a:lnTo>
                    <a:pt x="0" y="0"/>
                  </a:lnTo>
                </a:path>
              </a:pathLst>
            </a:custGeom>
          </p:spPr>
          <p:txBody>
            <a:bodyPr/>
            <a:lstStyle/>
            <a:p/>
          </p:txBody>
        </p:sp>
        <p:sp>
          <p:nvSpPr>
            <p:cNvPr id="57" name="pl57"/>
            <p:cNvSpPr/>
            <p:nvPr/>
          </p:nvSpPr>
          <p:spPr>
            <a:xfrm>
              <a:off x="7671585" y="4916566"/>
              <a:ext cx="711359" cy="7"/>
            </a:xfrm>
            <a:custGeom>
              <a:avLst/>
              <a:pathLst>
                <a:path w="711359" h="7">
                  <a:moveTo>
                    <a:pt x="711359" y="7"/>
                  </a:moveTo>
                  <a:lnTo>
                    <a:pt x="0" y="0"/>
                  </a:lnTo>
                </a:path>
              </a:pathLst>
            </a:custGeom>
          </p:spPr>
          <p:txBody>
            <a:bodyPr/>
            <a:lstStyle/>
            <a:p/>
          </p:txBody>
        </p:sp>
        <p:sp>
          <p:nvSpPr>
            <p:cNvPr id="58" name="pg58"/>
            <p:cNvSpPr/>
            <p:nvPr/>
          </p:nvSpPr>
          <p:spPr>
            <a:xfrm>
              <a:off x="8356446" y="95513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79306" y="99667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0" name="pg60"/>
            <p:cNvSpPr/>
            <p:nvPr/>
          </p:nvSpPr>
          <p:spPr>
            <a:xfrm>
              <a:off x="8338449" y="692292"/>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1" name="tx61"/>
            <p:cNvSpPr/>
            <p:nvPr/>
          </p:nvSpPr>
          <p:spPr>
            <a:xfrm>
              <a:off x="8361309" y="733830"/>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99%</a:t>
              </a:r>
            </a:p>
          </p:txBody>
        </p:sp>
        <p:sp>
          <p:nvSpPr>
            <p:cNvPr id="62" name="pg62"/>
            <p:cNvSpPr/>
            <p:nvPr/>
          </p:nvSpPr>
          <p:spPr>
            <a:xfrm>
              <a:off x="8314365" y="199699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203853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64" name="pg64"/>
            <p:cNvSpPr/>
            <p:nvPr/>
          </p:nvSpPr>
          <p:spPr>
            <a:xfrm>
              <a:off x="8260004" y="121697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123982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66" name="pg66"/>
            <p:cNvSpPr/>
            <p:nvPr/>
          </p:nvSpPr>
          <p:spPr>
            <a:xfrm>
              <a:off x="8368515" y="147955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152109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8" name="pg68"/>
            <p:cNvSpPr/>
            <p:nvPr/>
          </p:nvSpPr>
          <p:spPr>
            <a:xfrm>
              <a:off x="8314365" y="173654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9" name="tx69"/>
            <p:cNvSpPr/>
            <p:nvPr/>
          </p:nvSpPr>
          <p:spPr>
            <a:xfrm>
              <a:off x="8337225" y="177808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97%</a:t>
              </a:r>
            </a:p>
          </p:txBody>
        </p:sp>
        <p:sp>
          <p:nvSpPr>
            <p:cNvPr id="70" name="pg70"/>
            <p:cNvSpPr/>
            <p:nvPr/>
          </p:nvSpPr>
          <p:spPr>
            <a:xfrm>
              <a:off x="8290281" y="225927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1" name="tx71"/>
            <p:cNvSpPr/>
            <p:nvPr/>
          </p:nvSpPr>
          <p:spPr>
            <a:xfrm>
              <a:off x="8313141" y="230081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96%</a:t>
              </a:r>
            </a:p>
          </p:txBody>
        </p:sp>
        <p:sp>
          <p:nvSpPr>
            <p:cNvPr id="72" name="pg72"/>
            <p:cNvSpPr/>
            <p:nvPr/>
          </p:nvSpPr>
          <p:spPr>
            <a:xfrm>
              <a:off x="8290281" y="278650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82804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93%</a:t>
              </a:r>
            </a:p>
          </p:txBody>
        </p:sp>
        <p:sp>
          <p:nvSpPr>
            <p:cNvPr id="74" name="pg74"/>
            <p:cNvSpPr/>
            <p:nvPr/>
          </p:nvSpPr>
          <p:spPr>
            <a:xfrm>
              <a:off x="8223851" y="252137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246711" y="256290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93%</a:t>
              </a:r>
            </a:p>
          </p:txBody>
        </p:sp>
        <p:sp>
          <p:nvSpPr>
            <p:cNvPr id="76" name="pg76"/>
            <p:cNvSpPr/>
            <p:nvPr/>
          </p:nvSpPr>
          <p:spPr>
            <a:xfrm>
              <a:off x="8314365" y="483205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487359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15%</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018098" y="401416"/>
              <a:ext cx="379541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Trinidad and Tobago,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(15%), followed by MCV1 and Rubella (93%).
Coverage of 6 vaccines increased (DTP3, HEPB3, HIB3, HPVC, IPV1 and MCV2) and 2 vaccines decreased (MCV1 and RUBELLA) compared to respective coverage in 2019.
Coverage of 6 vaccines increased (DTP3, HEPB3, HIB3, IPV1, IPVC and MCV2) and 3 vaccines decreased (HPVC, MCV1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135597" y="932216"/>
              <a:ext cx="505514" cy="0"/>
            </a:xfrm>
            <a:custGeom>
              <a:avLst/>
              <a:pathLst>
                <a:path w="505514" h="0">
                  <a:moveTo>
                    <a:pt x="0" y="0"/>
                  </a:moveTo>
                  <a:lnTo>
                    <a:pt x="72216" y="0"/>
                  </a:lnTo>
                  <a:lnTo>
                    <a:pt x="72216" y="0"/>
                  </a:lnTo>
                  <a:lnTo>
                    <a:pt x="216649"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0" name="pl20"/>
            <p:cNvSpPr/>
            <p:nvPr/>
          </p:nvSpPr>
          <p:spPr>
            <a:xfrm>
              <a:off x="8063381" y="1385547"/>
              <a:ext cx="577731" cy="0"/>
            </a:xfrm>
            <a:custGeom>
              <a:avLst/>
              <a:pathLst>
                <a:path w="577731" h="0">
                  <a:moveTo>
                    <a:pt x="0" y="0"/>
                  </a:moveTo>
                  <a:lnTo>
                    <a:pt x="144432" y="0"/>
                  </a:lnTo>
                  <a:lnTo>
                    <a:pt x="144432" y="0"/>
                  </a:lnTo>
                  <a:lnTo>
                    <a:pt x="216649" y="0"/>
                  </a:lnTo>
                  <a:lnTo>
                    <a:pt x="361082" y="0"/>
                  </a:lnTo>
                  <a:lnTo>
                    <a:pt x="433298" y="0"/>
                  </a:lnTo>
                  <a:lnTo>
                    <a:pt x="577731" y="0"/>
                  </a:lnTo>
                </a:path>
              </a:pathLst>
            </a:custGeom>
            <a:ln w="116535" cap="flat">
              <a:solidFill>
                <a:srgbClr val="E8E8E8">
                  <a:alpha val="100000"/>
                </a:srgbClr>
              </a:solidFill>
              <a:prstDash val="solid"/>
              <a:round/>
            </a:ln>
          </p:spPr>
          <p:txBody>
            <a:bodyPr/>
            <a:lstStyle/>
            <a:p/>
          </p:txBody>
        </p:sp>
        <p:sp>
          <p:nvSpPr>
            <p:cNvPr id="21" name="pl21"/>
            <p:cNvSpPr/>
            <p:nvPr/>
          </p:nvSpPr>
          <p:spPr>
            <a:xfrm>
              <a:off x="8063381" y="1838878"/>
              <a:ext cx="577731" cy="0"/>
            </a:xfrm>
            <a:custGeom>
              <a:avLst/>
              <a:pathLst>
                <a:path w="577731" h="0">
                  <a:moveTo>
                    <a:pt x="0" y="0"/>
                  </a:moveTo>
                  <a:lnTo>
                    <a:pt x="144432" y="0"/>
                  </a:lnTo>
                  <a:lnTo>
                    <a:pt x="144432" y="0"/>
                  </a:lnTo>
                  <a:lnTo>
                    <a:pt x="216649" y="0"/>
                  </a:lnTo>
                  <a:lnTo>
                    <a:pt x="361082" y="0"/>
                  </a:lnTo>
                  <a:lnTo>
                    <a:pt x="433298" y="0"/>
                  </a:lnTo>
                  <a:lnTo>
                    <a:pt x="577731" y="0"/>
                  </a:lnTo>
                </a:path>
              </a:pathLst>
            </a:custGeom>
            <a:ln w="116535" cap="flat">
              <a:solidFill>
                <a:srgbClr val="E8E8E8">
                  <a:alpha val="100000"/>
                </a:srgbClr>
              </a:solidFill>
              <a:prstDash val="solid"/>
              <a:round/>
            </a:ln>
          </p:spPr>
          <p:txBody>
            <a:bodyPr/>
            <a:lstStyle/>
            <a:p/>
          </p:txBody>
        </p:sp>
        <p:sp>
          <p:nvSpPr>
            <p:cNvPr id="22" name="pl22"/>
            <p:cNvSpPr/>
            <p:nvPr/>
          </p:nvSpPr>
          <p:spPr>
            <a:xfrm>
              <a:off x="8063381" y="2292210"/>
              <a:ext cx="577731" cy="0"/>
            </a:xfrm>
            <a:custGeom>
              <a:avLst/>
              <a:pathLst>
                <a:path w="577731" h="0">
                  <a:moveTo>
                    <a:pt x="0" y="0"/>
                  </a:moveTo>
                  <a:lnTo>
                    <a:pt x="144432" y="0"/>
                  </a:lnTo>
                  <a:lnTo>
                    <a:pt x="144432" y="0"/>
                  </a:lnTo>
                  <a:lnTo>
                    <a:pt x="216649" y="0"/>
                  </a:lnTo>
                  <a:lnTo>
                    <a:pt x="361082" y="0"/>
                  </a:lnTo>
                  <a:lnTo>
                    <a:pt x="433298" y="0"/>
                  </a:lnTo>
                  <a:lnTo>
                    <a:pt x="577731" y="0"/>
                  </a:lnTo>
                </a:path>
              </a:pathLst>
            </a:custGeom>
            <a:ln w="116535" cap="flat">
              <a:solidFill>
                <a:srgbClr val="E8E8E8">
                  <a:alpha val="100000"/>
                </a:srgbClr>
              </a:solidFill>
              <a:prstDash val="solid"/>
              <a:round/>
            </a:ln>
          </p:spPr>
          <p:txBody>
            <a:bodyPr/>
            <a:lstStyle/>
            <a:p/>
          </p:txBody>
        </p:sp>
        <p:sp>
          <p:nvSpPr>
            <p:cNvPr id="23" name="pl23"/>
            <p:cNvSpPr/>
            <p:nvPr/>
          </p:nvSpPr>
          <p:spPr>
            <a:xfrm>
              <a:off x="7991164" y="2745541"/>
              <a:ext cx="649947" cy="0"/>
            </a:xfrm>
            <a:custGeom>
              <a:avLst/>
              <a:pathLst>
                <a:path w="649947" h="0">
                  <a:moveTo>
                    <a:pt x="0" y="0"/>
                  </a:moveTo>
                  <a:lnTo>
                    <a:pt x="144432" y="0"/>
                  </a:lnTo>
                  <a:lnTo>
                    <a:pt x="144432" y="0"/>
                  </a:lnTo>
                  <a:lnTo>
                    <a:pt x="144432" y="0"/>
                  </a:lnTo>
                  <a:lnTo>
                    <a:pt x="433298" y="0"/>
                  </a:lnTo>
                  <a:lnTo>
                    <a:pt x="649947"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7991164" y="3198872"/>
              <a:ext cx="649947" cy="0"/>
            </a:xfrm>
            <a:custGeom>
              <a:avLst/>
              <a:pathLst>
                <a:path w="649947" h="0">
                  <a:moveTo>
                    <a:pt x="0" y="0"/>
                  </a:moveTo>
                  <a:lnTo>
                    <a:pt x="72216" y="0"/>
                  </a:lnTo>
                  <a:lnTo>
                    <a:pt x="144432" y="0"/>
                  </a:lnTo>
                  <a:lnTo>
                    <a:pt x="216649" y="0"/>
                  </a:lnTo>
                  <a:lnTo>
                    <a:pt x="216649" y="0"/>
                  </a:lnTo>
                  <a:lnTo>
                    <a:pt x="433298"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7846732" y="3652203"/>
              <a:ext cx="577731" cy="0"/>
            </a:xfrm>
            <a:custGeom>
              <a:avLst/>
              <a:pathLst>
                <a:path w="577731" h="0">
                  <a:moveTo>
                    <a:pt x="0" y="0"/>
                  </a:moveTo>
                  <a:lnTo>
                    <a:pt x="72216" y="0"/>
                  </a:lnTo>
                  <a:lnTo>
                    <a:pt x="144432" y="0"/>
                  </a:lnTo>
                  <a:lnTo>
                    <a:pt x="216649" y="0"/>
                  </a:lnTo>
                  <a:lnTo>
                    <a:pt x="288865" y="0"/>
                  </a:lnTo>
                  <a:lnTo>
                    <a:pt x="288865" y="0"/>
                  </a:lnTo>
                  <a:lnTo>
                    <a:pt x="577731" y="0"/>
                  </a:lnTo>
                </a:path>
              </a:pathLst>
            </a:custGeom>
            <a:ln w="116535" cap="flat">
              <a:solidFill>
                <a:srgbClr val="E8E8E8">
                  <a:alpha val="100000"/>
                </a:srgbClr>
              </a:solidFill>
              <a:prstDash val="solid"/>
              <a:round/>
            </a:ln>
          </p:spPr>
          <p:txBody>
            <a:bodyPr/>
            <a:lstStyle/>
            <a:p/>
          </p:txBody>
        </p:sp>
        <p:sp>
          <p:nvSpPr>
            <p:cNvPr id="26" name="pl26"/>
            <p:cNvSpPr/>
            <p:nvPr/>
          </p:nvSpPr>
          <p:spPr>
            <a:xfrm>
              <a:off x="8063381" y="4105534"/>
              <a:ext cx="433298" cy="0"/>
            </a:xfrm>
            <a:custGeom>
              <a:avLst/>
              <a:pathLst>
                <a:path w="433298" h="0">
                  <a:moveTo>
                    <a:pt x="0" y="0"/>
                  </a:moveTo>
                  <a:lnTo>
                    <a:pt x="144432" y="0"/>
                  </a:lnTo>
                  <a:lnTo>
                    <a:pt x="144432" y="0"/>
                  </a:lnTo>
                  <a:lnTo>
                    <a:pt x="216649"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7" name="pl27"/>
            <p:cNvSpPr/>
            <p:nvPr/>
          </p:nvSpPr>
          <p:spPr>
            <a:xfrm>
              <a:off x="7991164" y="4558865"/>
              <a:ext cx="649947" cy="0"/>
            </a:xfrm>
            <a:custGeom>
              <a:avLst/>
              <a:pathLst>
                <a:path w="649947" h="0">
                  <a:moveTo>
                    <a:pt x="0" y="0"/>
                  </a:moveTo>
                  <a:lnTo>
                    <a:pt x="72216" y="0"/>
                  </a:lnTo>
                  <a:lnTo>
                    <a:pt x="144432" y="0"/>
                  </a:lnTo>
                  <a:lnTo>
                    <a:pt x="216649" y="0"/>
                  </a:lnTo>
                  <a:lnTo>
                    <a:pt x="216649" y="0"/>
                  </a:lnTo>
                  <a:lnTo>
                    <a:pt x="433298" y="0"/>
                  </a:lnTo>
                  <a:lnTo>
                    <a:pt x="649947" y="0"/>
                  </a:lnTo>
                </a:path>
              </a:pathLst>
            </a:custGeom>
            <a:ln w="116535" cap="flat">
              <a:solidFill>
                <a:srgbClr val="E8E8E8">
                  <a:alpha val="100000"/>
                </a:srgbClr>
              </a:solidFill>
              <a:prstDash val="solid"/>
              <a:round/>
            </a:ln>
          </p:spPr>
          <p:txBody>
            <a:bodyPr/>
            <a:lstStyle/>
            <a:p/>
          </p:txBody>
        </p:sp>
        <p:sp>
          <p:nvSpPr>
            <p:cNvPr id="28" name="pl28"/>
            <p:cNvSpPr/>
            <p:nvPr/>
          </p:nvSpPr>
          <p:spPr>
            <a:xfrm>
              <a:off x="7918948" y="5012197"/>
              <a:ext cx="649947" cy="0"/>
            </a:xfrm>
            <a:custGeom>
              <a:avLst/>
              <a:pathLst>
                <a:path w="649947" h="0">
                  <a:moveTo>
                    <a:pt x="0" y="0"/>
                  </a:moveTo>
                  <a:lnTo>
                    <a:pt x="72216" y="0"/>
                  </a:lnTo>
                  <a:lnTo>
                    <a:pt x="144432" y="0"/>
                  </a:lnTo>
                  <a:lnTo>
                    <a:pt x="288865" y="0"/>
                  </a:lnTo>
                  <a:lnTo>
                    <a:pt x="288865" y="0"/>
                  </a:lnTo>
                  <a:lnTo>
                    <a:pt x="361082" y="0"/>
                  </a:lnTo>
                  <a:lnTo>
                    <a:pt x="649947" y="0"/>
                  </a:lnTo>
                </a:path>
              </a:pathLst>
            </a:custGeom>
            <a:ln w="116535" cap="flat">
              <a:solidFill>
                <a:srgbClr val="E8E8E8">
                  <a:alpha val="100000"/>
                </a:srgbClr>
              </a:solidFill>
              <a:prstDash val="solid"/>
              <a:round/>
            </a:ln>
          </p:spPr>
          <p:txBody>
            <a:bodyPr/>
            <a:lstStyle/>
            <a:p/>
          </p:txBody>
        </p:sp>
        <p:sp>
          <p:nvSpPr>
            <p:cNvPr id="29" name="pt29"/>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05888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05888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8666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05888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8666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3109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8666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84223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13109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05888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1444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7553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05888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05888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13109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98666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144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05888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8666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7553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145046"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072830"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145046"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000613"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433912"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145046"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000613"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433912"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145046"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000613"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433912"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072830"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928397"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361695"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145046"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072830"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856180"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361695"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145046"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000613"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433912"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361695"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145046"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06128"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17262"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145046"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746885" y="493573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30" name="tx130"/>
            <p:cNvSpPr/>
            <p:nvPr/>
          </p:nvSpPr>
          <p:spPr>
            <a:xfrm>
              <a:off x="508103" y="448046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3" name="tx13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4" name="tx13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5" name="tx13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6" name="tx13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7" name="tx13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8" name="tx13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417495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Trinidad and Tobago,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(93%) and 2024 (92%). DTP1 coverage increased in 2025 (99%) compared to 2024, and was higher than in 2019. In 2019-2025, DTP1 coverage was at it's lowest level in 2024 (92%).
In 2024, 10 vaccines had lower coverage than in 2019.
In 2025, 3 vaccines had lower coverage than in 2019.
In 2025, 3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1242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8020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479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157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2835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51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0868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3546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6224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8902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1580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4257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212426" y="3610753"/>
              <a:ext cx="3213359" cy="1038923"/>
            </a:xfrm>
            <a:custGeom>
              <a:avLst/>
              <a:pathLst>
                <a:path w="3213359" h="1038923">
                  <a:moveTo>
                    <a:pt x="0" y="874882"/>
                  </a:moveTo>
                  <a:lnTo>
                    <a:pt x="535559" y="1038923"/>
                  </a:lnTo>
                  <a:lnTo>
                    <a:pt x="803339" y="0"/>
                  </a:lnTo>
                  <a:lnTo>
                    <a:pt x="1071119" y="847542"/>
                  </a:lnTo>
                  <a:lnTo>
                    <a:pt x="1338899" y="574141"/>
                  </a:lnTo>
                  <a:lnTo>
                    <a:pt x="1606679" y="929562"/>
                  </a:lnTo>
                  <a:lnTo>
                    <a:pt x="2142239" y="902222"/>
                  </a:lnTo>
                  <a:lnTo>
                    <a:pt x="2410019" y="792862"/>
                  </a:lnTo>
                  <a:lnTo>
                    <a:pt x="2677799" y="464781"/>
                  </a:lnTo>
                  <a:lnTo>
                    <a:pt x="2945579" y="355421"/>
                  </a:lnTo>
                  <a:lnTo>
                    <a:pt x="3213359" y="273400"/>
                  </a:lnTo>
                </a:path>
              </a:pathLst>
            </a:custGeom>
            <a:ln w="29811" cap="flat">
              <a:solidFill>
                <a:srgbClr val="FF0000">
                  <a:alpha val="100000"/>
                </a:srgbClr>
              </a:solidFill>
              <a:prstDash val="solid"/>
              <a:round/>
            </a:ln>
          </p:spPr>
          <p:txBody>
            <a:bodyPr/>
            <a:lstStyle/>
            <a:p/>
          </p:txBody>
        </p:sp>
        <p:sp>
          <p:nvSpPr>
            <p:cNvPr id="31" name="pl31"/>
            <p:cNvSpPr/>
            <p:nvPr/>
          </p:nvSpPr>
          <p:spPr>
            <a:xfrm>
              <a:off x="1212426" y="4567656"/>
              <a:ext cx="3213359" cy="273400"/>
            </a:xfrm>
            <a:custGeom>
              <a:avLst/>
              <a:pathLst>
                <a:path w="3213359" h="273400">
                  <a:moveTo>
                    <a:pt x="0" y="218720"/>
                  </a:moveTo>
                  <a:lnTo>
                    <a:pt x="535559" y="273400"/>
                  </a:lnTo>
                  <a:lnTo>
                    <a:pt x="803339" y="273400"/>
                  </a:lnTo>
                  <a:lnTo>
                    <a:pt x="1071119" y="109360"/>
                  </a:lnTo>
                  <a:lnTo>
                    <a:pt x="1338899" y="82020"/>
                  </a:lnTo>
                  <a:lnTo>
                    <a:pt x="1606679" y="218720"/>
                  </a:lnTo>
                  <a:lnTo>
                    <a:pt x="2142239" y="218720"/>
                  </a:lnTo>
                  <a:lnTo>
                    <a:pt x="2410019" y="218720"/>
                  </a:lnTo>
                  <a:lnTo>
                    <a:pt x="2677799" y="109360"/>
                  </a:lnTo>
                  <a:lnTo>
                    <a:pt x="2945579" y="0"/>
                  </a:lnTo>
                  <a:lnTo>
                    <a:pt x="3213359" y="27340"/>
                  </a:lnTo>
                </a:path>
              </a:pathLst>
            </a:custGeom>
            <a:ln w="29811" cap="flat">
              <a:solidFill>
                <a:srgbClr val="0058AB">
                  <a:alpha val="100000"/>
                </a:srgbClr>
              </a:solidFill>
              <a:prstDash val="solid"/>
              <a:round/>
            </a:ln>
          </p:spPr>
          <p:txBody>
            <a:bodyPr/>
            <a:lstStyle/>
            <a:p/>
          </p:txBody>
        </p:sp>
        <p:sp>
          <p:nvSpPr>
            <p:cNvPr id="32" name="pt32"/>
            <p:cNvSpPr/>
            <p:nvPr/>
          </p:nvSpPr>
          <p:spPr>
            <a:xfrm>
              <a:off x="1187600" y="44608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723160" y="46248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990940" y="35859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258719" y="44334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526499" y="41600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794279" y="45154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329839" y="44881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597619" y="43787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865399" y="40507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4133179" y="39413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4400959" y="38593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1187600"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1723160" y="48162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1990940" y="48162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258719" y="46521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2526499" y="46248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2794279"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3329839"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597619"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3865399" y="46521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4133179" y="45428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4400959" y="45701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tx54"/>
            <p:cNvSpPr/>
            <p:nvPr/>
          </p:nvSpPr>
          <p:spPr>
            <a:xfrm>
              <a:off x="1212426"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55" name="tx55"/>
            <p:cNvSpPr/>
            <p:nvPr/>
          </p:nvSpPr>
          <p:spPr>
            <a:xfrm>
              <a:off x="1747986" y="491068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56" name="tx56"/>
            <p:cNvSpPr/>
            <p:nvPr/>
          </p:nvSpPr>
          <p:spPr>
            <a:xfrm>
              <a:off x="2015765" y="491068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57" name="tx57"/>
            <p:cNvSpPr/>
            <p:nvPr/>
          </p:nvSpPr>
          <p:spPr>
            <a:xfrm>
              <a:off x="2283545" y="474785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58" name="tx58"/>
            <p:cNvSpPr/>
            <p:nvPr/>
          </p:nvSpPr>
          <p:spPr>
            <a:xfrm>
              <a:off x="2551325" y="47192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59" name="tx59"/>
            <p:cNvSpPr/>
            <p:nvPr/>
          </p:nvSpPr>
          <p:spPr>
            <a:xfrm>
              <a:off x="2819105"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60" name="tx60"/>
            <p:cNvSpPr/>
            <p:nvPr/>
          </p:nvSpPr>
          <p:spPr>
            <a:xfrm>
              <a:off x="3354665"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61" name="tx61"/>
            <p:cNvSpPr/>
            <p:nvPr/>
          </p:nvSpPr>
          <p:spPr>
            <a:xfrm>
              <a:off x="3622445"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62" name="tx62"/>
            <p:cNvSpPr/>
            <p:nvPr/>
          </p:nvSpPr>
          <p:spPr>
            <a:xfrm>
              <a:off x="3890225" y="474785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63" name="tx63"/>
            <p:cNvSpPr/>
            <p:nvPr/>
          </p:nvSpPr>
          <p:spPr>
            <a:xfrm>
              <a:off x="4158005" y="4637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64" name="tx64"/>
            <p:cNvSpPr/>
            <p:nvPr/>
          </p:nvSpPr>
          <p:spPr>
            <a:xfrm>
              <a:off x="4425785" y="46646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15</a:t>
              </a:r>
            </a:p>
          </p:txBody>
        </p:sp>
        <p:sp>
          <p:nvSpPr>
            <p:cNvPr id="65" name="tx65"/>
            <p:cNvSpPr/>
            <p:nvPr/>
          </p:nvSpPr>
          <p:spPr>
            <a:xfrm>
              <a:off x="1212426" y="431341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19</a:t>
              </a:r>
            </a:p>
          </p:txBody>
        </p:sp>
        <p:sp>
          <p:nvSpPr>
            <p:cNvPr id="66" name="tx66"/>
            <p:cNvSpPr/>
            <p:nvPr/>
          </p:nvSpPr>
          <p:spPr>
            <a:xfrm>
              <a:off x="1747986" y="447740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67" name="tx67"/>
            <p:cNvSpPr/>
            <p:nvPr/>
          </p:nvSpPr>
          <p:spPr>
            <a:xfrm>
              <a:off x="2015765" y="34385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68" name="tx68"/>
            <p:cNvSpPr/>
            <p:nvPr/>
          </p:nvSpPr>
          <p:spPr>
            <a:xfrm>
              <a:off x="2283545" y="42860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69" name="tx69"/>
            <p:cNvSpPr/>
            <p:nvPr/>
          </p:nvSpPr>
          <p:spPr>
            <a:xfrm>
              <a:off x="2551325" y="40126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70" name="tx70"/>
            <p:cNvSpPr/>
            <p:nvPr/>
          </p:nvSpPr>
          <p:spPr>
            <a:xfrm>
              <a:off x="2819105" y="436930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17</a:t>
              </a:r>
            </a:p>
          </p:txBody>
        </p:sp>
        <p:sp>
          <p:nvSpPr>
            <p:cNvPr id="71" name="tx71"/>
            <p:cNvSpPr/>
            <p:nvPr/>
          </p:nvSpPr>
          <p:spPr>
            <a:xfrm>
              <a:off x="3354665" y="43407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18</a:t>
              </a:r>
            </a:p>
          </p:txBody>
        </p:sp>
        <p:sp>
          <p:nvSpPr>
            <p:cNvPr id="72" name="tx72"/>
            <p:cNvSpPr/>
            <p:nvPr/>
          </p:nvSpPr>
          <p:spPr>
            <a:xfrm>
              <a:off x="3622445" y="423260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22</a:t>
              </a:r>
            </a:p>
          </p:txBody>
        </p:sp>
        <p:sp>
          <p:nvSpPr>
            <p:cNvPr id="73" name="tx73"/>
            <p:cNvSpPr/>
            <p:nvPr/>
          </p:nvSpPr>
          <p:spPr>
            <a:xfrm>
              <a:off x="3890225" y="390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34</a:t>
              </a:r>
            </a:p>
          </p:txBody>
        </p:sp>
        <p:sp>
          <p:nvSpPr>
            <p:cNvPr id="74" name="tx74"/>
            <p:cNvSpPr/>
            <p:nvPr/>
          </p:nvSpPr>
          <p:spPr>
            <a:xfrm>
              <a:off x="4158005" y="37939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75" name="tx75"/>
            <p:cNvSpPr/>
            <p:nvPr/>
          </p:nvSpPr>
          <p:spPr>
            <a:xfrm>
              <a:off x="4425785" y="371314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76" name="pl76"/>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7" name="rc77"/>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78" name="pl78"/>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9" name="pl79"/>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0" name="pl80"/>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1" name="pl81"/>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2" name="pl82"/>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3" name="pl83"/>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4" name="pl84"/>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5" name="pl85"/>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6" name="pl86"/>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7" name="pl87"/>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8" name="pl88"/>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9" name="pl89"/>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0" name="pl90"/>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1" name="pl91"/>
            <p:cNvSpPr/>
            <p:nvPr/>
          </p:nvSpPr>
          <p:spPr>
            <a:xfrm>
              <a:off x="540582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6736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9413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62091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64769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67447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7280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75480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78158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80836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83514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86191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941385" y="3610753"/>
              <a:ext cx="2677799" cy="1038923"/>
            </a:xfrm>
            <a:custGeom>
              <a:avLst/>
              <a:pathLst>
                <a:path w="2677799" h="1038923">
                  <a:moveTo>
                    <a:pt x="0" y="1038923"/>
                  </a:moveTo>
                  <a:lnTo>
                    <a:pt x="267779" y="0"/>
                  </a:lnTo>
                  <a:lnTo>
                    <a:pt x="535559" y="847542"/>
                  </a:lnTo>
                  <a:lnTo>
                    <a:pt x="803339" y="574141"/>
                  </a:lnTo>
                  <a:lnTo>
                    <a:pt x="1071119" y="929562"/>
                  </a:lnTo>
                  <a:lnTo>
                    <a:pt x="1606679" y="902222"/>
                  </a:lnTo>
                  <a:lnTo>
                    <a:pt x="1874459" y="792862"/>
                  </a:lnTo>
                  <a:lnTo>
                    <a:pt x="2142239" y="464781"/>
                  </a:lnTo>
                  <a:lnTo>
                    <a:pt x="2410019" y="929562"/>
                  </a:lnTo>
                  <a:lnTo>
                    <a:pt x="2677799" y="656162"/>
                  </a:lnTo>
                </a:path>
              </a:pathLst>
            </a:custGeom>
            <a:ln w="29811" cap="flat">
              <a:solidFill>
                <a:srgbClr val="FF0000">
                  <a:alpha val="100000"/>
                </a:srgbClr>
              </a:solidFill>
              <a:prstDash val="solid"/>
              <a:round/>
            </a:ln>
          </p:spPr>
          <p:txBody>
            <a:bodyPr/>
            <a:lstStyle/>
            <a:p/>
          </p:txBody>
        </p:sp>
        <p:sp>
          <p:nvSpPr>
            <p:cNvPr id="105" name="pl105"/>
            <p:cNvSpPr/>
            <p:nvPr/>
          </p:nvSpPr>
          <p:spPr>
            <a:xfrm>
              <a:off x="5941385" y="4649677"/>
              <a:ext cx="2677799" cy="218720"/>
            </a:xfrm>
            <a:custGeom>
              <a:avLst/>
              <a:pathLst>
                <a:path w="2677799" h="218720">
                  <a:moveTo>
                    <a:pt x="0" y="191380"/>
                  </a:moveTo>
                  <a:lnTo>
                    <a:pt x="267779" y="191380"/>
                  </a:lnTo>
                  <a:lnTo>
                    <a:pt x="535559" y="27340"/>
                  </a:lnTo>
                  <a:lnTo>
                    <a:pt x="803339" y="0"/>
                  </a:lnTo>
                  <a:lnTo>
                    <a:pt x="1071119" y="136700"/>
                  </a:lnTo>
                  <a:lnTo>
                    <a:pt x="1606679" y="136700"/>
                  </a:lnTo>
                  <a:lnTo>
                    <a:pt x="1874459" y="136700"/>
                  </a:lnTo>
                  <a:lnTo>
                    <a:pt x="2142239" y="164040"/>
                  </a:lnTo>
                  <a:lnTo>
                    <a:pt x="2410019" y="218720"/>
                  </a:lnTo>
                  <a:lnTo>
                    <a:pt x="2677799" y="109360"/>
                  </a:lnTo>
                </a:path>
              </a:pathLst>
            </a:custGeom>
            <a:ln w="29811" cap="flat">
              <a:solidFill>
                <a:srgbClr val="0058AB">
                  <a:alpha val="100000"/>
                </a:srgbClr>
              </a:solidFill>
              <a:prstDash val="solid"/>
              <a:round/>
            </a:ln>
          </p:spPr>
          <p:txBody>
            <a:bodyPr/>
            <a:lstStyle/>
            <a:p/>
          </p:txBody>
        </p:sp>
        <p:sp>
          <p:nvSpPr>
            <p:cNvPr id="106" name="pt106"/>
            <p:cNvSpPr/>
            <p:nvPr/>
          </p:nvSpPr>
          <p:spPr>
            <a:xfrm>
              <a:off x="5916559" y="46248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7" name="pt107"/>
            <p:cNvSpPr/>
            <p:nvPr/>
          </p:nvSpPr>
          <p:spPr>
            <a:xfrm>
              <a:off x="6184339" y="35859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8" name="pt108"/>
            <p:cNvSpPr/>
            <p:nvPr/>
          </p:nvSpPr>
          <p:spPr>
            <a:xfrm>
              <a:off x="6452119" y="44334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6719899" y="41600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6987679" y="45154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7523239" y="44881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7791019" y="43787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8058799" y="40507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8326579" y="45154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8594359" y="42420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5916559" y="48162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7" name="pt117"/>
            <p:cNvSpPr/>
            <p:nvPr/>
          </p:nvSpPr>
          <p:spPr>
            <a:xfrm>
              <a:off x="6184339" y="48162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8" name="pt118"/>
            <p:cNvSpPr/>
            <p:nvPr/>
          </p:nvSpPr>
          <p:spPr>
            <a:xfrm>
              <a:off x="6452119" y="46521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9" name="pt119"/>
            <p:cNvSpPr/>
            <p:nvPr/>
          </p:nvSpPr>
          <p:spPr>
            <a:xfrm>
              <a:off x="6719899" y="46248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0" name="pt120"/>
            <p:cNvSpPr/>
            <p:nvPr/>
          </p:nvSpPr>
          <p:spPr>
            <a:xfrm>
              <a:off x="6987679"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1" name="pt121"/>
            <p:cNvSpPr/>
            <p:nvPr/>
          </p:nvSpPr>
          <p:spPr>
            <a:xfrm>
              <a:off x="7523239"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2" name="pt122"/>
            <p:cNvSpPr/>
            <p:nvPr/>
          </p:nvSpPr>
          <p:spPr>
            <a:xfrm>
              <a:off x="7791019"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3" name="pt123"/>
            <p:cNvSpPr/>
            <p:nvPr/>
          </p:nvSpPr>
          <p:spPr>
            <a:xfrm>
              <a:off x="8058799" y="47888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4" name="pt124"/>
            <p:cNvSpPr/>
            <p:nvPr/>
          </p:nvSpPr>
          <p:spPr>
            <a:xfrm>
              <a:off x="8326579" y="4843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5" name="pt125"/>
            <p:cNvSpPr/>
            <p:nvPr/>
          </p:nvSpPr>
          <p:spPr>
            <a:xfrm>
              <a:off x="8594359" y="47342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6" name="tx126"/>
            <p:cNvSpPr/>
            <p:nvPr/>
          </p:nvSpPr>
          <p:spPr>
            <a:xfrm>
              <a:off x="5941385" y="491068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127" name="tx127"/>
            <p:cNvSpPr/>
            <p:nvPr/>
          </p:nvSpPr>
          <p:spPr>
            <a:xfrm>
              <a:off x="6209165" y="491068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128" name="tx128"/>
            <p:cNvSpPr/>
            <p:nvPr/>
          </p:nvSpPr>
          <p:spPr>
            <a:xfrm>
              <a:off x="6476945" y="474785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129" name="tx129"/>
            <p:cNvSpPr/>
            <p:nvPr/>
          </p:nvSpPr>
          <p:spPr>
            <a:xfrm>
              <a:off x="6744725" y="47192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130" name="tx130"/>
            <p:cNvSpPr/>
            <p:nvPr/>
          </p:nvSpPr>
          <p:spPr>
            <a:xfrm>
              <a:off x="7012505"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131" name="tx131"/>
            <p:cNvSpPr/>
            <p:nvPr/>
          </p:nvSpPr>
          <p:spPr>
            <a:xfrm>
              <a:off x="7548065"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132" name="tx132"/>
            <p:cNvSpPr/>
            <p:nvPr/>
          </p:nvSpPr>
          <p:spPr>
            <a:xfrm>
              <a:off x="7815845"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133" name="tx133"/>
            <p:cNvSpPr/>
            <p:nvPr/>
          </p:nvSpPr>
          <p:spPr>
            <a:xfrm>
              <a:off x="8083625" y="4885771"/>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134" name="tx134"/>
            <p:cNvSpPr/>
            <p:nvPr/>
          </p:nvSpPr>
          <p:spPr>
            <a:xfrm>
              <a:off x="8351405" y="493928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135" name="tx135"/>
            <p:cNvSpPr/>
            <p:nvPr/>
          </p:nvSpPr>
          <p:spPr>
            <a:xfrm>
              <a:off x="8619185" y="482866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a:t>
              </a:r>
            </a:p>
          </p:txBody>
        </p:sp>
        <p:sp>
          <p:nvSpPr>
            <p:cNvPr id="136" name="tx136"/>
            <p:cNvSpPr/>
            <p:nvPr/>
          </p:nvSpPr>
          <p:spPr>
            <a:xfrm>
              <a:off x="5941385" y="447740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137" name="tx137"/>
            <p:cNvSpPr/>
            <p:nvPr/>
          </p:nvSpPr>
          <p:spPr>
            <a:xfrm>
              <a:off x="6209165" y="34385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138" name="tx138"/>
            <p:cNvSpPr/>
            <p:nvPr/>
          </p:nvSpPr>
          <p:spPr>
            <a:xfrm>
              <a:off x="6476945" y="42860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139" name="tx139"/>
            <p:cNvSpPr/>
            <p:nvPr/>
          </p:nvSpPr>
          <p:spPr>
            <a:xfrm>
              <a:off x="6744725" y="40126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140" name="tx140"/>
            <p:cNvSpPr/>
            <p:nvPr/>
          </p:nvSpPr>
          <p:spPr>
            <a:xfrm>
              <a:off x="7012505" y="436930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17</a:t>
              </a:r>
            </a:p>
          </p:txBody>
        </p:sp>
        <p:sp>
          <p:nvSpPr>
            <p:cNvPr id="141" name="tx141"/>
            <p:cNvSpPr/>
            <p:nvPr/>
          </p:nvSpPr>
          <p:spPr>
            <a:xfrm>
              <a:off x="7548065" y="43407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18</a:t>
              </a:r>
            </a:p>
          </p:txBody>
        </p:sp>
        <p:sp>
          <p:nvSpPr>
            <p:cNvPr id="142" name="tx142"/>
            <p:cNvSpPr/>
            <p:nvPr/>
          </p:nvSpPr>
          <p:spPr>
            <a:xfrm>
              <a:off x="7815845" y="423260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22</a:t>
              </a:r>
            </a:p>
          </p:txBody>
        </p:sp>
        <p:sp>
          <p:nvSpPr>
            <p:cNvPr id="143" name="tx143"/>
            <p:cNvSpPr/>
            <p:nvPr/>
          </p:nvSpPr>
          <p:spPr>
            <a:xfrm>
              <a:off x="8083625" y="390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34</a:t>
              </a:r>
            </a:p>
          </p:txBody>
        </p:sp>
        <p:sp>
          <p:nvSpPr>
            <p:cNvPr id="144" name="tx144"/>
            <p:cNvSpPr/>
            <p:nvPr/>
          </p:nvSpPr>
          <p:spPr>
            <a:xfrm>
              <a:off x="8351405" y="436930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17</a:t>
              </a:r>
            </a:p>
          </p:txBody>
        </p:sp>
        <p:sp>
          <p:nvSpPr>
            <p:cNvPr id="145" name="tx145"/>
            <p:cNvSpPr/>
            <p:nvPr/>
          </p:nvSpPr>
          <p:spPr>
            <a:xfrm>
              <a:off x="8619185" y="409590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27</a:t>
              </a:r>
            </a:p>
          </p:txBody>
        </p:sp>
        <p:sp>
          <p:nvSpPr>
            <p:cNvPr id="146" name="pl146"/>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7" name="rc14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48" name="tx14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49" name="tx14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50" name="tx150"/>
            <p:cNvSpPr/>
            <p:nvPr/>
          </p:nvSpPr>
          <p:spPr>
            <a:xfrm rot="-5400000">
              <a:off x="10843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1" name="tx151"/>
            <p:cNvSpPr/>
            <p:nvPr/>
          </p:nvSpPr>
          <p:spPr>
            <a:xfrm rot="-5400000">
              <a:off x="13522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2" name="tx152"/>
            <p:cNvSpPr/>
            <p:nvPr/>
          </p:nvSpPr>
          <p:spPr>
            <a:xfrm rot="-5400000">
              <a:off x="16199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18877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4" name="tx154"/>
            <p:cNvSpPr/>
            <p:nvPr/>
          </p:nvSpPr>
          <p:spPr>
            <a:xfrm rot="-5400000">
              <a:off x="215554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5" name="tx155"/>
            <p:cNvSpPr/>
            <p:nvPr/>
          </p:nvSpPr>
          <p:spPr>
            <a:xfrm rot="-5400000">
              <a:off x="24233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6" name="tx156"/>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29588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32266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34944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37621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403000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429778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52777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4" name="tx164"/>
            <p:cNvSpPr/>
            <p:nvPr/>
          </p:nvSpPr>
          <p:spPr>
            <a:xfrm rot="-5400000">
              <a:off x="55456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5" name="tx165"/>
            <p:cNvSpPr/>
            <p:nvPr/>
          </p:nvSpPr>
          <p:spPr>
            <a:xfrm rot="-5400000">
              <a:off x="58133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6" name="tx166"/>
            <p:cNvSpPr/>
            <p:nvPr/>
          </p:nvSpPr>
          <p:spPr>
            <a:xfrm rot="-5400000">
              <a:off x="60811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7" name="tx167"/>
            <p:cNvSpPr/>
            <p:nvPr/>
          </p:nvSpPr>
          <p:spPr>
            <a:xfrm rot="-5400000">
              <a:off x="634894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8" name="tx168"/>
            <p:cNvSpPr/>
            <p:nvPr/>
          </p:nvSpPr>
          <p:spPr>
            <a:xfrm rot="-5400000">
              <a:off x="66167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9" name="tx169"/>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0" name="tx170"/>
            <p:cNvSpPr/>
            <p:nvPr/>
          </p:nvSpPr>
          <p:spPr>
            <a:xfrm rot="-5400000">
              <a:off x="715228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1" name="tx171"/>
            <p:cNvSpPr/>
            <p:nvPr/>
          </p:nvSpPr>
          <p:spPr>
            <a:xfrm rot="-5400000">
              <a:off x="742006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2" name="tx172"/>
            <p:cNvSpPr/>
            <p:nvPr/>
          </p:nvSpPr>
          <p:spPr>
            <a:xfrm rot="-5400000">
              <a:off x="76878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3" name="tx173"/>
            <p:cNvSpPr/>
            <p:nvPr/>
          </p:nvSpPr>
          <p:spPr>
            <a:xfrm rot="-5400000">
              <a:off x="795559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4" name="tx174"/>
            <p:cNvSpPr/>
            <p:nvPr/>
          </p:nvSpPr>
          <p:spPr>
            <a:xfrm rot="-5400000">
              <a:off x="822340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5" name="tx175"/>
            <p:cNvSpPr/>
            <p:nvPr/>
          </p:nvSpPr>
          <p:spPr>
            <a:xfrm rot="-5400000">
              <a:off x="849118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76" name="tx17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7" name="tx17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8" name="tx17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9" name="tx17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80" name="tx18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81" name="tx18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2" name="tx18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3" name="pl18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84" name="pl18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85" name="tx18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86" name="tx18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87" name="tx187"/>
            <p:cNvSpPr/>
            <p:nvPr/>
          </p:nvSpPr>
          <p:spPr>
            <a:xfrm>
              <a:off x="757200" y="1330710"/>
              <a:ext cx="63549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Trinidad and Tobago, 2013-2025</a:t>
              </a:r>
            </a:p>
          </p:txBody>
        </p:sp>
        <p:sp>
          <p:nvSpPr>
            <p:cNvPr id="188" name="tx18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9" name="tx18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Trinidad and Tobago was 2013.
In 2025, first dose (HPV1) programme coverage among girls was 41%. In 2025, last dose (HPVc) programme coverage among girls was 15%.</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15% and coverage among boys increased to 9%.</a:t>
            </a:r>
          </a:p>
        </p:txBody>
      </p:sp>
      <p:grpSp xmlns:pic="http://schemas.openxmlformats.org/drawingml/2006/picture">
        <p:nvGrpSpPr>
          <p:cNvPr id="192" name=""/>
          <p:cNvGrpSpPr/>
          <p:nvPr/>
        </p:nvGrpSpPr>
        <p:grpSpPr>
          <a:xfrm>
            <a:off x="292608" y="1005840"/>
            <a:ext cx="8595360" cy="28575"/>
            <a:chOff x="292608" y="1005840"/>
            <a:chExt cx="8595360" cy="28575"/>
          </a:xfrm>
        </p:grpSpPr>
        <p:sp>
          <p:nvSpPr>
            <p:cNvPr id="1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331032"/>
            </a:xfrm>
            <a:custGeom>
              <a:avLst/>
              <a:pathLst>
                <a:path w="6481656" h="331032">
                  <a:moveTo>
                    <a:pt x="0" y="270844"/>
                  </a:moveTo>
                  <a:lnTo>
                    <a:pt x="259266" y="240750"/>
                  </a:lnTo>
                  <a:lnTo>
                    <a:pt x="518532" y="90281"/>
                  </a:lnTo>
                  <a:lnTo>
                    <a:pt x="777798" y="240750"/>
                  </a:lnTo>
                  <a:lnTo>
                    <a:pt x="1037065" y="150469"/>
                  </a:lnTo>
                  <a:lnTo>
                    <a:pt x="1296331" y="120375"/>
                  </a:lnTo>
                  <a:lnTo>
                    <a:pt x="1555597" y="210657"/>
                  </a:lnTo>
                  <a:lnTo>
                    <a:pt x="1814863" y="331032"/>
                  </a:lnTo>
                  <a:lnTo>
                    <a:pt x="2074130" y="270844"/>
                  </a:lnTo>
                  <a:lnTo>
                    <a:pt x="2333396" y="270844"/>
                  </a:lnTo>
                  <a:lnTo>
                    <a:pt x="2592662" y="270844"/>
                  </a:lnTo>
                  <a:lnTo>
                    <a:pt x="2851928" y="270844"/>
                  </a:lnTo>
                  <a:lnTo>
                    <a:pt x="3111195" y="210657"/>
                  </a:lnTo>
                  <a:lnTo>
                    <a:pt x="3370461" y="210657"/>
                  </a:lnTo>
                  <a:lnTo>
                    <a:pt x="3629727" y="210657"/>
                  </a:lnTo>
                  <a:lnTo>
                    <a:pt x="3888994" y="90281"/>
                  </a:lnTo>
                  <a:lnTo>
                    <a:pt x="4148260" y="60187"/>
                  </a:lnTo>
                  <a:lnTo>
                    <a:pt x="4407526" y="270844"/>
                  </a:lnTo>
                  <a:lnTo>
                    <a:pt x="4666792" y="0"/>
                  </a:lnTo>
                  <a:lnTo>
                    <a:pt x="4926059" y="180563"/>
                  </a:lnTo>
                  <a:lnTo>
                    <a:pt x="5185325" y="0"/>
                  </a:lnTo>
                  <a:lnTo>
                    <a:pt x="5444591" y="150469"/>
                  </a:lnTo>
                  <a:lnTo>
                    <a:pt x="5703857" y="180563"/>
                  </a:lnTo>
                  <a:lnTo>
                    <a:pt x="5963124" y="90281"/>
                  </a:lnTo>
                  <a:lnTo>
                    <a:pt x="6222390" y="240750"/>
                  </a:lnTo>
                  <a:lnTo>
                    <a:pt x="6481656" y="60187"/>
                  </a:lnTo>
                </a:path>
              </a:pathLst>
            </a:custGeom>
            <a:ln w="27101" cap="flat">
              <a:solidFill>
                <a:srgbClr val="F8766D">
                  <a:alpha val="100000"/>
                </a:srgbClr>
              </a:solidFill>
              <a:prstDash val="solid"/>
              <a:round/>
            </a:ln>
          </p:spPr>
          <p:txBody>
            <a:bodyPr/>
            <a:lstStyle/>
            <a:p/>
          </p:txBody>
        </p:sp>
        <p:sp>
          <p:nvSpPr>
            <p:cNvPr id="28" name="pl28"/>
            <p:cNvSpPr/>
            <p:nvPr/>
          </p:nvSpPr>
          <p:spPr>
            <a:xfrm>
              <a:off x="1698285" y="2225853"/>
              <a:ext cx="6222390" cy="692158"/>
            </a:xfrm>
            <a:custGeom>
              <a:avLst/>
              <a:pathLst>
                <a:path w="6222390" h="692158">
                  <a:moveTo>
                    <a:pt x="0" y="481501"/>
                  </a:moveTo>
                  <a:lnTo>
                    <a:pt x="259266" y="571783"/>
                  </a:lnTo>
                  <a:lnTo>
                    <a:pt x="518532" y="692158"/>
                  </a:lnTo>
                  <a:lnTo>
                    <a:pt x="777798" y="541689"/>
                  </a:lnTo>
                  <a:lnTo>
                    <a:pt x="1037065" y="361126"/>
                  </a:lnTo>
                  <a:lnTo>
                    <a:pt x="1296331" y="541689"/>
                  </a:lnTo>
                  <a:lnTo>
                    <a:pt x="1555597" y="270844"/>
                  </a:lnTo>
                  <a:lnTo>
                    <a:pt x="1814863" y="451408"/>
                  </a:lnTo>
                  <a:lnTo>
                    <a:pt x="2074130" y="481501"/>
                  </a:lnTo>
                  <a:lnTo>
                    <a:pt x="2333396" y="421314"/>
                  </a:lnTo>
                  <a:lnTo>
                    <a:pt x="2592662" y="391220"/>
                  </a:lnTo>
                  <a:lnTo>
                    <a:pt x="2851928" y="331032"/>
                  </a:lnTo>
                  <a:lnTo>
                    <a:pt x="3111195" y="300938"/>
                  </a:lnTo>
                  <a:lnTo>
                    <a:pt x="3370461" y="90281"/>
                  </a:lnTo>
                  <a:lnTo>
                    <a:pt x="3629727" y="511595"/>
                  </a:lnTo>
                  <a:lnTo>
                    <a:pt x="3888994" y="631971"/>
                  </a:lnTo>
                  <a:lnTo>
                    <a:pt x="4148260" y="180563"/>
                  </a:lnTo>
                  <a:lnTo>
                    <a:pt x="4407526" y="150469"/>
                  </a:lnTo>
                  <a:lnTo>
                    <a:pt x="4666792" y="120375"/>
                  </a:lnTo>
                  <a:lnTo>
                    <a:pt x="4926059" y="180563"/>
                  </a:lnTo>
                  <a:lnTo>
                    <a:pt x="5185325" y="240750"/>
                  </a:lnTo>
                  <a:lnTo>
                    <a:pt x="5444591" y="120375"/>
                  </a:lnTo>
                  <a:lnTo>
                    <a:pt x="5703857" y="150469"/>
                  </a:lnTo>
                  <a:lnTo>
                    <a:pt x="5963124" y="210657"/>
                  </a:lnTo>
                  <a:lnTo>
                    <a:pt x="6222390" y="0"/>
                  </a:lnTo>
                </a:path>
              </a:pathLst>
            </a:custGeom>
            <a:ln w="27101" cap="flat">
              <a:solidFill>
                <a:srgbClr val="7CAE00">
                  <a:alpha val="100000"/>
                </a:srgbClr>
              </a:solidFill>
              <a:prstDash val="solid"/>
              <a:round/>
            </a:ln>
          </p:spPr>
          <p:txBody>
            <a:bodyPr/>
            <a:lstStyle/>
            <a:p/>
          </p:txBody>
        </p:sp>
        <p:sp>
          <p:nvSpPr>
            <p:cNvPr id="29" name="pl29"/>
            <p:cNvSpPr/>
            <p:nvPr/>
          </p:nvSpPr>
          <p:spPr>
            <a:xfrm>
              <a:off x="4550214" y="2135571"/>
              <a:ext cx="3370461" cy="1745444"/>
            </a:xfrm>
            <a:custGeom>
              <a:avLst/>
              <a:pathLst>
                <a:path w="3370461" h="1745444">
                  <a:moveTo>
                    <a:pt x="0" y="1745444"/>
                  </a:moveTo>
                  <a:lnTo>
                    <a:pt x="259266" y="571783"/>
                  </a:lnTo>
                  <a:lnTo>
                    <a:pt x="518532" y="120375"/>
                  </a:lnTo>
                  <a:lnTo>
                    <a:pt x="777798" y="210657"/>
                  </a:lnTo>
                  <a:lnTo>
                    <a:pt x="1037065" y="240750"/>
                  </a:lnTo>
                  <a:lnTo>
                    <a:pt x="1296331" y="180563"/>
                  </a:lnTo>
                  <a:lnTo>
                    <a:pt x="1555597" y="0"/>
                  </a:lnTo>
                  <a:lnTo>
                    <a:pt x="1814863" y="180563"/>
                  </a:lnTo>
                  <a:lnTo>
                    <a:pt x="2074130" y="120375"/>
                  </a:lnTo>
                  <a:lnTo>
                    <a:pt x="2333396" y="90281"/>
                  </a:lnTo>
                  <a:lnTo>
                    <a:pt x="2592662" y="180563"/>
                  </a:lnTo>
                  <a:lnTo>
                    <a:pt x="2851928" y="150469"/>
                  </a:lnTo>
                  <a:lnTo>
                    <a:pt x="3111195" y="240750"/>
                  </a:lnTo>
                  <a:lnTo>
                    <a:pt x="3370461" y="60187"/>
                  </a:lnTo>
                </a:path>
              </a:pathLst>
            </a:custGeom>
            <a:ln w="27101" cap="flat">
              <a:solidFill>
                <a:srgbClr val="00BFC4">
                  <a:alpha val="100000"/>
                </a:srgbClr>
              </a:solidFill>
              <a:prstDash val="solid"/>
              <a:round/>
            </a:ln>
          </p:spPr>
          <p:txBody>
            <a:bodyPr/>
            <a:lstStyle/>
            <a:p/>
          </p:txBody>
        </p:sp>
        <p:sp>
          <p:nvSpPr>
            <p:cNvPr id="30" name="pl30"/>
            <p:cNvSpPr/>
            <p:nvPr/>
          </p:nvSpPr>
          <p:spPr>
            <a:xfrm>
              <a:off x="4809480" y="4633362"/>
              <a:ext cx="3111195" cy="300938"/>
            </a:xfrm>
            <a:custGeom>
              <a:avLst/>
              <a:pathLst>
                <a:path w="3111195" h="300938">
                  <a:moveTo>
                    <a:pt x="0" y="240750"/>
                  </a:moveTo>
                  <a:lnTo>
                    <a:pt x="518532" y="300938"/>
                  </a:lnTo>
                  <a:lnTo>
                    <a:pt x="777798" y="300938"/>
                  </a:lnTo>
                  <a:lnTo>
                    <a:pt x="1037065" y="120375"/>
                  </a:lnTo>
                  <a:lnTo>
                    <a:pt x="1296331" y="90281"/>
                  </a:lnTo>
                  <a:lnTo>
                    <a:pt x="1555597" y="240750"/>
                  </a:lnTo>
                  <a:lnTo>
                    <a:pt x="2074130" y="240750"/>
                  </a:lnTo>
                  <a:lnTo>
                    <a:pt x="2333396" y="240750"/>
                  </a:lnTo>
                  <a:lnTo>
                    <a:pt x="2592662" y="120375"/>
                  </a:lnTo>
                  <a:lnTo>
                    <a:pt x="2851928" y="0"/>
                  </a:lnTo>
                  <a:lnTo>
                    <a:pt x="3111195" y="30093"/>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573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18747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573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62507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3680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659909" y="266897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511838" y="38426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771104" y="48357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667" y="2125080"/>
              <a:ext cx="243275" cy="66319"/>
            </a:xfrm>
            <a:custGeom>
              <a:avLst/>
              <a:pathLst>
                <a:path w="243275" h="66319">
                  <a:moveTo>
                    <a:pt x="243275" y="0"/>
                  </a:moveTo>
                  <a:lnTo>
                    <a:pt x="0" y="66319"/>
                  </a:lnTo>
                </a:path>
              </a:pathLst>
            </a:custGeom>
          </p:spPr>
          <p:txBody>
            <a:bodyPr/>
            <a:lstStyle/>
            <a:p/>
          </p:txBody>
        </p:sp>
        <p:sp>
          <p:nvSpPr>
            <p:cNvPr id="41" name="pl41"/>
            <p:cNvSpPr/>
            <p:nvPr/>
          </p:nvSpPr>
          <p:spPr>
            <a:xfrm>
              <a:off x="7931873" y="2202074"/>
              <a:ext cx="248068" cy="139907"/>
            </a:xfrm>
            <a:custGeom>
              <a:avLst/>
              <a:pathLst>
                <a:path w="248068" h="139907">
                  <a:moveTo>
                    <a:pt x="248068" y="139907"/>
                  </a:moveTo>
                  <a:lnTo>
                    <a:pt x="0" y="0"/>
                  </a:lnTo>
                </a:path>
              </a:pathLst>
            </a:custGeom>
          </p:spPr>
          <p:txBody>
            <a:bodyPr/>
            <a:lstStyle/>
            <a:p/>
          </p:txBody>
        </p:sp>
        <p:sp>
          <p:nvSpPr>
            <p:cNvPr id="42" name="pl42"/>
            <p:cNvSpPr/>
            <p:nvPr/>
          </p:nvSpPr>
          <p:spPr>
            <a:xfrm>
              <a:off x="7931946" y="2232147"/>
              <a:ext cx="575164" cy="321222"/>
            </a:xfrm>
            <a:custGeom>
              <a:avLst/>
              <a:pathLst>
                <a:path w="575164" h="321222">
                  <a:moveTo>
                    <a:pt x="575164" y="321222"/>
                  </a:moveTo>
                  <a:lnTo>
                    <a:pt x="0" y="0"/>
                  </a:lnTo>
                </a:path>
              </a:pathLst>
            </a:custGeom>
          </p:spPr>
          <p:txBody>
            <a:bodyPr/>
            <a:lstStyle/>
            <a:p/>
          </p:txBody>
        </p:sp>
        <p:sp>
          <p:nvSpPr>
            <p:cNvPr id="43" name="pl43"/>
            <p:cNvSpPr/>
            <p:nvPr/>
          </p:nvSpPr>
          <p:spPr>
            <a:xfrm>
              <a:off x="7940023" y="4663456"/>
              <a:ext cx="239918" cy="0"/>
            </a:xfrm>
            <a:custGeom>
              <a:avLst/>
              <a:pathLst>
                <a:path w="239918" h="0">
                  <a:moveTo>
                    <a:pt x="239918" y="0"/>
                  </a:moveTo>
                  <a:lnTo>
                    <a:pt x="0" y="0"/>
                  </a:lnTo>
                </a:path>
              </a:pathLst>
            </a:custGeom>
          </p:spPr>
          <p:txBody>
            <a:bodyPr/>
            <a:lstStyle/>
            <a:p/>
          </p:txBody>
        </p:sp>
        <p:sp>
          <p:nvSpPr>
            <p:cNvPr id="44" name="pg44"/>
            <p:cNvSpPr/>
            <p:nvPr/>
          </p:nvSpPr>
          <p:spPr>
            <a:xfrm>
              <a:off x="8111362" y="201048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5132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6" name="pg46"/>
            <p:cNvSpPr/>
            <p:nvPr/>
          </p:nvSpPr>
          <p:spPr>
            <a:xfrm>
              <a:off x="8111362" y="228219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2303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97%</a:t>
              </a:r>
            </a:p>
          </p:txBody>
        </p:sp>
        <p:sp>
          <p:nvSpPr>
            <p:cNvPr id="48" name="pg48"/>
            <p:cNvSpPr/>
            <p:nvPr/>
          </p:nvSpPr>
          <p:spPr>
            <a:xfrm>
              <a:off x="8111362" y="255337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59421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96%</a:t>
              </a:r>
            </a:p>
          </p:txBody>
        </p:sp>
        <p:sp>
          <p:nvSpPr>
            <p:cNvPr id="50" name="pg50"/>
            <p:cNvSpPr/>
            <p:nvPr/>
          </p:nvSpPr>
          <p:spPr>
            <a:xfrm>
              <a:off x="8111362" y="457247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61331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15%</a:t>
              </a:r>
            </a:p>
          </p:txBody>
        </p:sp>
        <p:sp>
          <p:nvSpPr>
            <p:cNvPr id="52" name="pg52"/>
            <p:cNvSpPr/>
            <p:nvPr/>
          </p:nvSpPr>
          <p:spPr>
            <a:xfrm>
              <a:off x="1143405" y="238735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9125" y="24311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54" name="pg54"/>
            <p:cNvSpPr/>
            <p:nvPr/>
          </p:nvSpPr>
          <p:spPr>
            <a:xfrm>
              <a:off x="1764035" y="254395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809755" y="25877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80</a:t>
              </a:r>
            </a:p>
          </p:txBody>
        </p:sp>
        <p:sp>
          <p:nvSpPr>
            <p:cNvPr id="56" name="pg56"/>
            <p:cNvSpPr/>
            <p:nvPr/>
          </p:nvSpPr>
          <p:spPr>
            <a:xfrm>
              <a:off x="4251421" y="386263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297141" y="390798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41</a:t>
              </a:r>
            </a:p>
          </p:txBody>
        </p:sp>
        <p:sp>
          <p:nvSpPr>
            <p:cNvPr id="58" name="pg58"/>
            <p:cNvSpPr/>
            <p:nvPr/>
          </p:nvSpPr>
          <p:spPr>
            <a:xfrm>
              <a:off x="4873204" y="4725090"/>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918924" y="476889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3718157" y="1694368"/>
              <a:ext cx="244191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Trinidad and Tobago,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Trinidad and Tobago has all 4 of the  SDG vaccines.
In 2025, Trinidad and Tobago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Trinidad and Tobago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7 percentage points from 92% in 2024 to 99% in 2025.
• DTP3 coverage increased 6 percentage points from 91% in 2024 to 97% in 2025.
• There were there were 1,000 fewer zero-dose children in 2025. This leaves &lt;200 children without vaccination, vulnerable to vaccine-preventable diseases and a further &lt;500 with incomplete protection.
• Trinidad and Tobago accounted for &lt;0.1% of zero-dose children in Latin America and the Caribbean (LACR) and &lt;0.1% of zero-dose children globally.
• MCV1 coverage declined 3 percentage points from 96% in 2024 to 93% in 2025. There were 1,000 children who missed out on the first measles vaccination.
• MCV2 coverage increased 7 percentage points from 89% in 2024 to 96% in 2025.
• Last dose coverage of HPV vaccination (HPVc) among girls decreased from 16% to 15%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Trinidad and Tobago,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Trinidad and Tobago.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P7TF5XRZ5TZD-1674051314-8171</_dlc_DocId>
    <_dlc_DocIdUrl xmlns="5ce71423-0d49-4a04-8822-86064e799dcd">
      <Url>https://unicef.sharepoint.com/teams/DAPM-DataComm/_layouts/15/DocIdRedir.aspx?ID=P7TF5XRZ5TZD-1674051314-8171</Url>
      <Description>P7TF5XRZ5TZD-1674051314-8171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8F9537D5-D365-49FB-814D-18C682EFD2DF}"/>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2026-07-11T00:16:25Z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ba39d4e8-198f-431f-9672-dd5622f5a1a3</vt:lpwstr>
  </property>
</Properties>
</file>