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4fecf9d8d4dc5468b942d8f9dfbb411c5807ee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d930965d87e5c34e09250bec395ba9a6988956.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803631ab4db766ce9d1e2b6237c38f159de852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19148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19148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19148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191489"/>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19148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191489"/>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19148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435343"/>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435343"/>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435343"/>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435343"/>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435343"/>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43534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435343"/>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43534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43534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3444364" y="2923050"/>
              <a:ext cx="311052" cy="24385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3" name="rc83"/>
            <p:cNvSpPr/>
            <p:nvPr/>
          </p:nvSpPr>
          <p:spPr>
            <a:xfrm>
              <a:off x="3755416" y="2923050"/>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4" name="rc84"/>
            <p:cNvSpPr/>
            <p:nvPr/>
          </p:nvSpPr>
          <p:spPr>
            <a:xfrm>
              <a:off x="4066468"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 name="rc85"/>
            <p:cNvSpPr/>
            <p:nvPr/>
          </p:nvSpPr>
          <p:spPr>
            <a:xfrm>
              <a:off x="4377521"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6" name="rc86"/>
            <p:cNvSpPr/>
            <p:nvPr/>
          </p:nvSpPr>
          <p:spPr>
            <a:xfrm>
              <a:off x="4688573"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4999625"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8" name="rc88"/>
            <p:cNvSpPr/>
            <p:nvPr/>
          </p:nvSpPr>
          <p:spPr>
            <a:xfrm>
              <a:off x="5310677"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9" name="rc89"/>
            <p:cNvSpPr/>
            <p:nvPr/>
          </p:nvSpPr>
          <p:spPr>
            <a:xfrm>
              <a:off x="5621730"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0" name="rc90"/>
            <p:cNvSpPr/>
            <p:nvPr/>
          </p:nvSpPr>
          <p:spPr>
            <a:xfrm>
              <a:off x="5932782"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1" name="rc91"/>
            <p:cNvSpPr/>
            <p:nvPr/>
          </p:nvSpPr>
          <p:spPr>
            <a:xfrm>
              <a:off x="6243834"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6554887"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3" name="rc93"/>
            <p:cNvSpPr/>
            <p:nvPr/>
          </p:nvSpPr>
          <p:spPr>
            <a:xfrm>
              <a:off x="6865939"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7176991"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5" name="rc95"/>
            <p:cNvSpPr/>
            <p:nvPr/>
          </p:nvSpPr>
          <p:spPr>
            <a:xfrm>
              <a:off x="7488044"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7799096"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8110148"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8421201"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8732253"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3444364" y="2679196"/>
              <a:ext cx="311052" cy="24385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16" y="267919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68"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3" name="rc103"/>
            <p:cNvSpPr/>
            <p:nvPr/>
          </p:nvSpPr>
          <p:spPr>
            <a:xfrm>
              <a:off x="4377521"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4688573"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4999625"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5310677"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7" name="rc107"/>
            <p:cNvSpPr/>
            <p:nvPr/>
          </p:nvSpPr>
          <p:spPr>
            <a:xfrm>
              <a:off x="5621730"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8" name="rc108"/>
            <p:cNvSpPr/>
            <p:nvPr/>
          </p:nvSpPr>
          <p:spPr>
            <a:xfrm>
              <a:off x="5932782"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9" name="rc109"/>
            <p:cNvSpPr/>
            <p:nvPr/>
          </p:nvSpPr>
          <p:spPr>
            <a:xfrm>
              <a:off x="6243834"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0" name="rc110"/>
            <p:cNvSpPr/>
            <p:nvPr/>
          </p:nvSpPr>
          <p:spPr>
            <a:xfrm>
              <a:off x="6554887"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1" name="rc111"/>
            <p:cNvSpPr/>
            <p:nvPr/>
          </p:nvSpPr>
          <p:spPr>
            <a:xfrm>
              <a:off x="6865939"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2" name="rc112"/>
            <p:cNvSpPr/>
            <p:nvPr/>
          </p:nvSpPr>
          <p:spPr>
            <a:xfrm>
              <a:off x="7176991"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7488044"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7799096"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8110148"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8421201"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8732253"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6554887" y="3654611"/>
              <a:ext cx="311052" cy="243853"/>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19" name="rc119"/>
            <p:cNvSpPr/>
            <p:nvPr/>
          </p:nvSpPr>
          <p:spPr>
            <a:xfrm>
              <a:off x="6865939"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0" name="rc120"/>
            <p:cNvSpPr/>
            <p:nvPr/>
          </p:nvSpPr>
          <p:spPr>
            <a:xfrm>
              <a:off x="7176991"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1" name="rc121"/>
            <p:cNvSpPr/>
            <p:nvPr/>
          </p:nvSpPr>
          <p:spPr>
            <a:xfrm>
              <a:off x="7488044" y="3654611"/>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7799096"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8110148"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8421201"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8732253"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3898465"/>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3898465"/>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0" name="rc130"/>
            <p:cNvSpPr/>
            <p:nvPr/>
          </p:nvSpPr>
          <p:spPr>
            <a:xfrm>
              <a:off x="955945" y="4142319"/>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1" name="rc131"/>
            <p:cNvSpPr/>
            <p:nvPr/>
          </p:nvSpPr>
          <p:spPr>
            <a:xfrm>
              <a:off x="1266997" y="4142319"/>
              <a:ext cx="311052" cy="243853"/>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2" name="rc132"/>
            <p:cNvSpPr/>
            <p:nvPr/>
          </p:nvSpPr>
          <p:spPr>
            <a:xfrm>
              <a:off x="1578050" y="4142319"/>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3" name="rc133"/>
            <p:cNvSpPr/>
            <p:nvPr/>
          </p:nvSpPr>
          <p:spPr>
            <a:xfrm>
              <a:off x="1889102"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4" name="rc134"/>
            <p:cNvSpPr/>
            <p:nvPr/>
          </p:nvSpPr>
          <p:spPr>
            <a:xfrm>
              <a:off x="2200154"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5" name="rc135"/>
            <p:cNvSpPr/>
            <p:nvPr/>
          </p:nvSpPr>
          <p:spPr>
            <a:xfrm>
              <a:off x="2511207"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6" name="rc136"/>
            <p:cNvSpPr/>
            <p:nvPr/>
          </p:nvSpPr>
          <p:spPr>
            <a:xfrm>
              <a:off x="2822259" y="414231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7" name="rc137"/>
            <p:cNvSpPr/>
            <p:nvPr/>
          </p:nvSpPr>
          <p:spPr>
            <a:xfrm>
              <a:off x="3133311"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8" name="rc138"/>
            <p:cNvSpPr/>
            <p:nvPr/>
          </p:nvSpPr>
          <p:spPr>
            <a:xfrm>
              <a:off x="3444364" y="414231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9" name="rc139"/>
            <p:cNvSpPr/>
            <p:nvPr/>
          </p:nvSpPr>
          <p:spPr>
            <a:xfrm>
              <a:off x="3755416" y="414231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0" name="rc140"/>
            <p:cNvSpPr/>
            <p:nvPr/>
          </p:nvSpPr>
          <p:spPr>
            <a:xfrm>
              <a:off x="4066468"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1" name="rc141"/>
            <p:cNvSpPr/>
            <p:nvPr/>
          </p:nvSpPr>
          <p:spPr>
            <a:xfrm>
              <a:off x="4377521"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573"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25"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4" name="rc144"/>
            <p:cNvSpPr/>
            <p:nvPr/>
          </p:nvSpPr>
          <p:spPr>
            <a:xfrm>
              <a:off x="5310677" y="414231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5" name="rc145"/>
            <p:cNvSpPr/>
            <p:nvPr/>
          </p:nvSpPr>
          <p:spPr>
            <a:xfrm>
              <a:off x="5621730" y="414231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6" name="rc146"/>
            <p:cNvSpPr/>
            <p:nvPr/>
          </p:nvSpPr>
          <p:spPr>
            <a:xfrm>
              <a:off x="5932782" y="414231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7" name="rc147"/>
            <p:cNvSpPr/>
            <p:nvPr/>
          </p:nvSpPr>
          <p:spPr>
            <a:xfrm>
              <a:off x="6243834" y="414231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8" name="rc148"/>
            <p:cNvSpPr/>
            <p:nvPr/>
          </p:nvSpPr>
          <p:spPr>
            <a:xfrm>
              <a:off x="6554887" y="414231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9" name="rc149"/>
            <p:cNvSpPr/>
            <p:nvPr/>
          </p:nvSpPr>
          <p:spPr>
            <a:xfrm>
              <a:off x="6865939" y="414231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0" name="rc150"/>
            <p:cNvSpPr/>
            <p:nvPr/>
          </p:nvSpPr>
          <p:spPr>
            <a:xfrm>
              <a:off x="7176991" y="4142319"/>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1" name="rc151"/>
            <p:cNvSpPr/>
            <p:nvPr/>
          </p:nvSpPr>
          <p:spPr>
            <a:xfrm>
              <a:off x="7488044" y="414231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414231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414231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414231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414231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6" name="rc156"/>
            <p:cNvSpPr/>
            <p:nvPr/>
          </p:nvSpPr>
          <p:spPr>
            <a:xfrm>
              <a:off x="6865939" y="4630026"/>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7" name="rc157"/>
            <p:cNvSpPr/>
            <p:nvPr/>
          </p:nvSpPr>
          <p:spPr>
            <a:xfrm>
              <a:off x="7176991" y="4630026"/>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8" name="rc158"/>
            <p:cNvSpPr/>
            <p:nvPr/>
          </p:nvSpPr>
          <p:spPr>
            <a:xfrm>
              <a:off x="7488044" y="4630026"/>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9" name="rc159"/>
            <p:cNvSpPr/>
            <p:nvPr/>
          </p:nvSpPr>
          <p:spPr>
            <a:xfrm>
              <a:off x="7799096" y="4630026"/>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0" name="rc160"/>
            <p:cNvSpPr/>
            <p:nvPr/>
          </p:nvSpPr>
          <p:spPr>
            <a:xfrm>
              <a:off x="8110148" y="4630026"/>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1" name="rc161"/>
            <p:cNvSpPr/>
            <p:nvPr/>
          </p:nvSpPr>
          <p:spPr>
            <a:xfrm>
              <a:off x="8421201" y="4630026"/>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2" name="rc162"/>
            <p:cNvSpPr/>
            <p:nvPr/>
          </p:nvSpPr>
          <p:spPr>
            <a:xfrm>
              <a:off x="8732253" y="4630026"/>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3" name="rc163"/>
            <p:cNvSpPr/>
            <p:nvPr/>
          </p:nvSpPr>
          <p:spPr>
            <a:xfrm>
              <a:off x="7799096" y="5117734"/>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4" name="rc164"/>
            <p:cNvSpPr/>
            <p:nvPr/>
          </p:nvSpPr>
          <p:spPr>
            <a:xfrm>
              <a:off x="8110148"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5" name="rc165"/>
            <p:cNvSpPr/>
            <p:nvPr/>
          </p:nvSpPr>
          <p:spPr>
            <a:xfrm>
              <a:off x="8421201"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6" name="rc166"/>
            <p:cNvSpPr/>
            <p:nvPr/>
          </p:nvSpPr>
          <p:spPr>
            <a:xfrm>
              <a:off x="8732253"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677" y="3166904"/>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8" name="rc168"/>
            <p:cNvSpPr/>
            <p:nvPr/>
          </p:nvSpPr>
          <p:spPr>
            <a:xfrm>
              <a:off x="5621730" y="316690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9" name="rc169"/>
            <p:cNvSpPr/>
            <p:nvPr/>
          </p:nvSpPr>
          <p:spPr>
            <a:xfrm>
              <a:off x="5932782"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0" name="rc170"/>
            <p:cNvSpPr/>
            <p:nvPr/>
          </p:nvSpPr>
          <p:spPr>
            <a:xfrm>
              <a:off x="6243834"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1" name="rc171"/>
            <p:cNvSpPr/>
            <p:nvPr/>
          </p:nvSpPr>
          <p:spPr>
            <a:xfrm>
              <a:off x="6554887"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2" name="rc172"/>
            <p:cNvSpPr/>
            <p:nvPr/>
          </p:nvSpPr>
          <p:spPr>
            <a:xfrm>
              <a:off x="6865939"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3" name="rc173"/>
            <p:cNvSpPr/>
            <p:nvPr/>
          </p:nvSpPr>
          <p:spPr>
            <a:xfrm>
              <a:off x="7176991"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4" name="rc174"/>
            <p:cNvSpPr/>
            <p:nvPr/>
          </p:nvSpPr>
          <p:spPr>
            <a:xfrm>
              <a:off x="7488044"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7799096"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8110148"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7" name="rc177"/>
            <p:cNvSpPr/>
            <p:nvPr/>
          </p:nvSpPr>
          <p:spPr>
            <a:xfrm>
              <a:off x="8421201"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8" name="rc178"/>
            <p:cNvSpPr/>
            <p:nvPr/>
          </p:nvSpPr>
          <p:spPr>
            <a:xfrm>
              <a:off x="8732253"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6554887" y="4386173"/>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0" name="rc180"/>
            <p:cNvSpPr/>
            <p:nvPr/>
          </p:nvSpPr>
          <p:spPr>
            <a:xfrm>
              <a:off x="6865939"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1" name="rc181"/>
            <p:cNvSpPr/>
            <p:nvPr/>
          </p:nvSpPr>
          <p:spPr>
            <a:xfrm>
              <a:off x="7176991" y="438617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2" name="rc182"/>
            <p:cNvSpPr/>
            <p:nvPr/>
          </p:nvSpPr>
          <p:spPr>
            <a:xfrm>
              <a:off x="7488044"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3" name="rc183"/>
            <p:cNvSpPr/>
            <p:nvPr/>
          </p:nvSpPr>
          <p:spPr>
            <a:xfrm>
              <a:off x="7799096" y="438617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4" name="rc184"/>
            <p:cNvSpPr/>
            <p:nvPr/>
          </p:nvSpPr>
          <p:spPr>
            <a:xfrm>
              <a:off x="8110148" y="438617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5" name="rc185"/>
            <p:cNvSpPr/>
            <p:nvPr/>
          </p:nvSpPr>
          <p:spPr>
            <a:xfrm>
              <a:off x="8421201"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6" name="rc186"/>
            <p:cNvSpPr/>
            <p:nvPr/>
          </p:nvSpPr>
          <p:spPr>
            <a:xfrm>
              <a:off x="8732253"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7" name="rc187"/>
            <p:cNvSpPr/>
            <p:nvPr/>
          </p:nvSpPr>
          <p:spPr>
            <a:xfrm>
              <a:off x="5310677" y="3410758"/>
              <a:ext cx="311052" cy="243853"/>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88" name="rc188"/>
            <p:cNvSpPr/>
            <p:nvPr/>
          </p:nvSpPr>
          <p:spPr>
            <a:xfrm>
              <a:off x="5621730" y="3410758"/>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3410758"/>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9" name="rc199"/>
            <p:cNvSpPr/>
            <p:nvPr/>
          </p:nvSpPr>
          <p:spPr>
            <a:xfrm>
              <a:off x="2200154" y="4873880"/>
              <a:ext cx="311052" cy="243853"/>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0" name="rc200"/>
            <p:cNvSpPr/>
            <p:nvPr/>
          </p:nvSpPr>
          <p:spPr>
            <a:xfrm>
              <a:off x="2511207"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1" name="rc201"/>
            <p:cNvSpPr/>
            <p:nvPr/>
          </p:nvSpPr>
          <p:spPr>
            <a:xfrm>
              <a:off x="2822259"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2" name="rc202"/>
            <p:cNvSpPr/>
            <p:nvPr/>
          </p:nvSpPr>
          <p:spPr>
            <a:xfrm>
              <a:off x="3133311"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3" name="rc203"/>
            <p:cNvSpPr/>
            <p:nvPr/>
          </p:nvSpPr>
          <p:spPr>
            <a:xfrm>
              <a:off x="3444364"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4" name="rc204"/>
            <p:cNvSpPr/>
            <p:nvPr/>
          </p:nvSpPr>
          <p:spPr>
            <a:xfrm>
              <a:off x="3755416" y="487388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5" name="rc205"/>
            <p:cNvSpPr/>
            <p:nvPr/>
          </p:nvSpPr>
          <p:spPr>
            <a:xfrm>
              <a:off x="4066468"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6" name="rc206"/>
            <p:cNvSpPr/>
            <p:nvPr/>
          </p:nvSpPr>
          <p:spPr>
            <a:xfrm>
              <a:off x="4377521"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7" name="rc207"/>
            <p:cNvSpPr/>
            <p:nvPr/>
          </p:nvSpPr>
          <p:spPr>
            <a:xfrm>
              <a:off x="4688573"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8" name="rc208"/>
            <p:cNvSpPr/>
            <p:nvPr/>
          </p:nvSpPr>
          <p:spPr>
            <a:xfrm>
              <a:off x="4999625"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9" name="rc209"/>
            <p:cNvSpPr/>
            <p:nvPr/>
          </p:nvSpPr>
          <p:spPr>
            <a:xfrm>
              <a:off x="5310677" y="487388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0" name="rc210"/>
            <p:cNvSpPr/>
            <p:nvPr/>
          </p:nvSpPr>
          <p:spPr>
            <a:xfrm>
              <a:off x="5621730" y="487388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1" name="rc211"/>
            <p:cNvSpPr/>
            <p:nvPr/>
          </p:nvSpPr>
          <p:spPr>
            <a:xfrm>
              <a:off x="5932782"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2" name="rc212"/>
            <p:cNvSpPr/>
            <p:nvPr/>
          </p:nvSpPr>
          <p:spPr>
            <a:xfrm>
              <a:off x="6243834"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87" y="487388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39"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1" y="487388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6" name="rc216"/>
            <p:cNvSpPr/>
            <p:nvPr/>
          </p:nvSpPr>
          <p:spPr>
            <a:xfrm>
              <a:off x="7488044"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7" name="rc217"/>
            <p:cNvSpPr/>
            <p:nvPr/>
          </p:nvSpPr>
          <p:spPr>
            <a:xfrm>
              <a:off x="7799096" y="487388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8110148"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9" name="rc219"/>
            <p:cNvSpPr/>
            <p:nvPr/>
          </p:nvSpPr>
          <p:spPr>
            <a:xfrm>
              <a:off x="8421201"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0" name="rc220"/>
            <p:cNvSpPr/>
            <p:nvPr/>
          </p:nvSpPr>
          <p:spPr>
            <a:xfrm>
              <a:off x="8732253"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1" name="rc221"/>
            <p:cNvSpPr/>
            <p:nvPr/>
          </p:nvSpPr>
          <p:spPr>
            <a:xfrm>
              <a:off x="8110148" y="5361588"/>
              <a:ext cx="311052" cy="243853"/>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2" name="rc222"/>
            <p:cNvSpPr/>
            <p:nvPr/>
          </p:nvSpPr>
          <p:spPr>
            <a:xfrm>
              <a:off x="8421201" y="5361588"/>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23" name="rc223"/>
            <p:cNvSpPr/>
            <p:nvPr/>
          </p:nvSpPr>
          <p:spPr>
            <a:xfrm>
              <a:off x="8732253" y="5361588"/>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4" name="tx224"/>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5" name="tx225"/>
            <p:cNvSpPr/>
            <p:nvPr/>
          </p:nvSpPr>
          <p:spPr>
            <a:xfrm>
              <a:off x="1362234"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6" name="tx226"/>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27" name="tx227"/>
            <p:cNvSpPr/>
            <p:nvPr/>
          </p:nvSpPr>
          <p:spPr>
            <a:xfrm>
              <a:off x="1963245"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28" name="tx228"/>
            <p:cNvSpPr/>
            <p:nvPr/>
          </p:nvSpPr>
          <p:spPr>
            <a:xfrm>
              <a:off x="227429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9" name="tx229"/>
            <p:cNvSpPr/>
            <p:nvPr/>
          </p:nvSpPr>
          <p:spPr>
            <a:xfrm>
              <a:off x="258535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0" name="tx230"/>
            <p:cNvSpPr/>
            <p:nvPr/>
          </p:nvSpPr>
          <p:spPr>
            <a:xfrm>
              <a:off x="2896402"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1" name="tx231"/>
            <p:cNvSpPr/>
            <p:nvPr/>
          </p:nvSpPr>
          <p:spPr>
            <a:xfrm>
              <a:off x="320745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2" name="tx232"/>
            <p:cNvSpPr/>
            <p:nvPr/>
          </p:nvSpPr>
          <p:spPr>
            <a:xfrm>
              <a:off x="351850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3" name="tx233"/>
            <p:cNvSpPr/>
            <p:nvPr/>
          </p:nvSpPr>
          <p:spPr>
            <a:xfrm>
              <a:off x="382955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4" name="tx234"/>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5" name="tx235"/>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4762716"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7" name="tx237"/>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8" name="tx238"/>
            <p:cNvSpPr/>
            <p:nvPr/>
          </p:nvSpPr>
          <p:spPr>
            <a:xfrm>
              <a:off x="538482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9" name="tx239"/>
            <p:cNvSpPr/>
            <p:nvPr/>
          </p:nvSpPr>
          <p:spPr>
            <a:xfrm>
              <a:off x="5716966"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0" name="tx240"/>
            <p:cNvSpPr/>
            <p:nvPr/>
          </p:nvSpPr>
          <p:spPr>
            <a:xfrm>
              <a:off x="6006925" y="202806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1" name="tx241"/>
            <p:cNvSpPr/>
            <p:nvPr/>
          </p:nvSpPr>
          <p:spPr>
            <a:xfrm>
              <a:off x="631797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2" name="tx242"/>
            <p:cNvSpPr/>
            <p:nvPr/>
          </p:nvSpPr>
          <p:spPr>
            <a:xfrm>
              <a:off x="662903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787323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7" name="tx247"/>
            <p:cNvSpPr/>
            <p:nvPr/>
          </p:nvSpPr>
          <p:spPr>
            <a:xfrm>
              <a:off x="8184291"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8" name="tx248"/>
            <p:cNvSpPr/>
            <p:nvPr/>
          </p:nvSpPr>
          <p:spPr>
            <a:xfrm>
              <a:off x="849534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9" name="tx249"/>
            <p:cNvSpPr/>
            <p:nvPr/>
          </p:nvSpPr>
          <p:spPr>
            <a:xfrm>
              <a:off x="8806396"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0" name="tx250"/>
            <p:cNvSpPr/>
            <p:nvPr/>
          </p:nvSpPr>
          <p:spPr>
            <a:xfrm>
              <a:off x="105118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1" name="tx251"/>
            <p:cNvSpPr/>
            <p:nvPr/>
          </p:nvSpPr>
          <p:spPr>
            <a:xfrm>
              <a:off x="1362234"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2" name="tx252"/>
            <p:cNvSpPr/>
            <p:nvPr/>
          </p:nvSpPr>
          <p:spPr>
            <a:xfrm>
              <a:off x="1673286"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3" name="tx253"/>
            <p:cNvSpPr/>
            <p:nvPr/>
          </p:nvSpPr>
          <p:spPr>
            <a:xfrm>
              <a:off x="1963245" y="227191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4" name="tx254"/>
            <p:cNvSpPr/>
            <p:nvPr/>
          </p:nvSpPr>
          <p:spPr>
            <a:xfrm>
              <a:off x="2274297" y="227191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5" name="tx255"/>
            <p:cNvSpPr/>
            <p:nvPr/>
          </p:nvSpPr>
          <p:spPr>
            <a:xfrm>
              <a:off x="2585350"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6" name="tx256"/>
            <p:cNvSpPr/>
            <p:nvPr/>
          </p:nvSpPr>
          <p:spPr>
            <a:xfrm>
              <a:off x="2896402"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7" name="tx257"/>
            <p:cNvSpPr/>
            <p:nvPr/>
          </p:nvSpPr>
          <p:spPr>
            <a:xfrm>
              <a:off x="3207454"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8" name="tx258"/>
            <p:cNvSpPr/>
            <p:nvPr/>
          </p:nvSpPr>
          <p:spPr>
            <a:xfrm>
              <a:off x="3518507"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9" name="tx259"/>
            <p:cNvSpPr/>
            <p:nvPr/>
          </p:nvSpPr>
          <p:spPr>
            <a:xfrm>
              <a:off x="3850652"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0" name="tx260"/>
            <p:cNvSpPr/>
            <p:nvPr/>
          </p:nvSpPr>
          <p:spPr>
            <a:xfrm>
              <a:off x="416170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447275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4762716"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3" name="tx263"/>
            <p:cNvSpPr/>
            <p:nvPr/>
          </p:nvSpPr>
          <p:spPr>
            <a:xfrm>
              <a:off x="509486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4" name="tx264"/>
            <p:cNvSpPr/>
            <p:nvPr/>
          </p:nvSpPr>
          <p:spPr>
            <a:xfrm>
              <a:off x="5384820"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5" name="tx265"/>
            <p:cNvSpPr/>
            <p:nvPr/>
          </p:nvSpPr>
          <p:spPr>
            <a:xfrm>
              <a:off x="571696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6" name="tx266"/>
            <p:cNvSpPr/>
            <p:nvPr/>
          </p:nvSpPr>
          <p:spPr>
            <a:xfrm>
              <a:off x="602801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8" name="tx268"/>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9" name="tx269"/>
            <p:cNvSpPr/>
            <p:nvPr/>
          </p:nvSpPr>
          <p:spPr>
            <a:xfrm>
              <a:off x="6961175"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727222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2" name="tx272"/>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3" name="tx273"/>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4" name="tx274"/>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7" name="tx277"/>
            <p:cNvSpPr/>
            <p:nvPr/>
          </p:nvSpPr>
          <p:spPr>
            <a:xfrm>
              <a:off x="1963245" y="251714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8" name="tx278"/>
            <p:cNvSpPr/>
            <p:nvPr/>
          </p:nvSpPr>
          <p:spPr>
            <a:xfrm>
              <a:off x="2274297" y="251714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9" name="tx279"/>
            <p:cNvSpPr/>
            <p:nvPr/>
          </p:nvSpPr>
          <p:spPr>
            <a:xfrm>
              <a:off x="258535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0" name="tx280"/>
            <p:cNvSpPr/>
            <p:nvPr/>
          </p:nvSpPr>
          <p:spPr>
            <a:xfrm>
              <a:off x="2896402"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1" name="tx281"/>
            <p:cNvSpPr/>
            <p:nvPr/>
          </p:nvSpPr>
          <p:spPr>
            <a:xfrm>
              <a:off x="3207454"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2" name="tx282"/>
            <p:cNvSpPr/>
            <p:nvPr/>
          </p:nvSpPr>
          <p:spPr>
            <a:xfrm>
              <a:off x="3518507"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3" name="tx283"/>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4" name="tx284"/>
            <p:cNvSpPr/>
            <p:nvPr/>
          </p:nvSpPr>
          <p:spPr>
            <a:xfrm>
              <a:off x="4161705"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5" name="tx285"/>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6" name="tx286"/>
            <p:cNvSpPr/>
            <p:nvPr/>
          </p:nvSpPr>
          <p:spPr>
            <a:xfrm>
              <a:off x="4762716"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7" name="tx287"/>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8" name="tx288"/>
            <p:cNvSpPr/>
            <p:nvPr/>
          </p:nvSpPr>
          <p:spPr>
            <a:xfrm>
              <a:off x="538482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9" name="tx289"/>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0" name="tx290"/>
            <p:cNvSpPr/>
            <p:nvPr/>
          </p:nvSpPr>
          <p:spPr>
            <a:xfrm>
              <a:off x="602801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1" name="tx291"/>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2" name="tx292"/>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3" name="tx293"/>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4" name="tx294"/>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5" name="tx295"/>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6" name="tx296"/>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7" name="tx297"/>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8" name="tx298"/>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9" name="tx299"/>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0" name="tx300"/>
            <p:cNvSpPr/>
            <p:nvPr/>
          </p:nvSpPr>
          <p:spPr>
            <a:xfrm>
              <a:off x="3829559"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1" name="tx301"/>
            <p:cNvSpPr/>
            <p:nvPr/>
          </p:nvSpPr>
          <p:spPr>
            <a:xfrm>
              <a:off x="4161705"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2" name="tx302"/>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3" name="tx303"/>
            <p:cNvSpPr/>
            <p:nvPr/>
          </p:nvSpPr>
          <p:spPr>
            <a:xfrm>
              <a:off x="4762716"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4" name="tx304"/>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5" name="tx305"/>
            <p:cNvSpPr/>
            <p:nvPr/>
          </p:nvSpPr>
          <p:spPr>
            <a:xfrm>
              <a:off x="538482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6" name="tx306"/>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7" name="tx307"/>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8" name="tx308"/>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9" name="tx309"/>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0" name="tx310"/>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1" name="tx311"/>
            <p:cNvSpPr/>
            <p:nvPr/>
          </p:nvSpPr>
          <p:spPr>
            <a:xfrm>
              <a:off x="727222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2" name="tx312"/>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3" name="tx313"/>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5" name="tx315"/>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6" name="tx316"/>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7" name="tx317"/>
            <p:cNvSpPr/>
            <p:nvPr/>
          </p:nvSpPr>
          <p:spPr>
            <a:xfrm>
              <a:off x="3829559"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8" name="tx318"/>
            <p:cNvSpPr/>
            <p:nvPr/>
          </p:nvSpPr>
          <p:spPr>
            <a:xfrm>
              <a:off x="4161705"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9" name="tx319"/>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0" name="tx320"/>
            <p:cNvSpPr/>
            <p:nvPr/>
          </p:nvSpPr>
          <p:spPr>
            <a:xfrm>
              <a:off x="4762716"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1" name="tx321"/>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2" name="tx322"/>
            <p:cNvSpPr/>
            <p:nvPr/>
          </p:nvSpPr>
          <p:spPr>
            <a:xfrm>
              <a:off x="538482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3" name="tx323"/>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4" name="tx324"/>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5" name="tx325"/>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6" name="tx326"/>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7" name="tx327"/>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8" name="tx328"/>
            <p:cNvSpPr/>
            <p:nvPr/>
          </p:nvSpPr>
          <p:spPr>
            <a:xfrm>
              <a:off x="727222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9" name="tx329"/>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0" name="tx330"/>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2" name="tx332"/>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4" name="tx334"/>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6" name="tx336"/>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7" name="tx337"/>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8" name="tx338"/>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9" name="tx339"/>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1" name="tx341"/>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2" name="tx342"/>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3" name="tx343"/>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4" name="tx344"/>
            <p:cNvSpPr/>
            <p:nvPr/>
          </p:nvSpPr>
          <p:spPr>
            <a:xfrm>
              <a:off x="198433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5" name="tx345"/>
            <p:cNvSpPr/>
            <p:nvPr/>
          </p:nvSpPr>
          <p:spPr>
            <a:xfrm>
              <a:off x="2274297"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6" name="tx346"/>
            <p:cNvSpPr/>
            <p:nvPr/>
          </p:nvSpPr>
          <p:spPr>
            <a:xfrm>
              <a:off x="2585350"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7" name="tx347"/>
            <p:cNvSpPr/>
            <p:nvPr/>
          </p:nvSpPr>
          <p:spPr>
            <a:xfrm>
              <a:off x="2896402"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8" name="tx348"/>
            <p:cNvSpPr/>
            <p:nvPr/>
          </p:nvSpPr>
          <p:spPr>
            <a:xfrm>
              <a:off x="3207454" y="42241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9" name="tx349"/>
            <p:cNvSpPr/>
            <p:nvPr/>
          </p:nvSpPr>
          <p:spPr>
            <a:xfrm>
              <a:off x="3518507" y="42227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0" name="tx350"/>
            <p:cNvSpPr/>
            <p:nvPr/>
          </p:nvSpPr>
          <p:spPr>
            <a:xfrm>
              <a:off x="3829559"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1" name="tx351"/>
            <p:cNvSpPr/>
            <p:nvPr/>
          </p:nvSpPr>
          <p:spPr>
            <a:xfrm>
              <a:off x="416170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2" name="tx352"/>
            <p:cNvSpPr/>
            <p:nvPr/>
          </p:nvSpPr>
          <p:spPr>
            <a:xfrm>
              <a:off x="4472757"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3" name="tx353"/>
            <p:cNvSpPr/>
            <p:nvPr/>
          </p:nvSpPr>
          <p:spPr>
            <a:xfrm>
              <a:off x="4762716" y="42241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4" name="tx354"/>
            <p:cNvSpPr/>
            <p:nvPr/>
          </p:nvSpPr>
          <p:spPr>
            <a:xfrm>
              <a:off x="5094862"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5" name="tx355"/>
            <p:cNvSpPr/>
            <p:nvPr/>
          </p:nvSpPr>
          <p:spPr>
            <a:xfrm>
              <a:off x="5384820" y="42241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6" name="tx356"/>
            <p:cNvSpPr/>
            <p:nvPr/>
          </p:nvSpPr>
          <p:spPr>
            <a:xfrm>
              <a:off x="5716966"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7" name="tx357"/>
            <p:cNvSpPr/>
            <p:nvPr/>
          </p:nvSpPr>
          <p:spPr>
            <a:xfrm>
              <a:off x="6028019"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8" name="tx358"/>
            <p:cNvSpPr/>
            <p:nvPr/>
          </p:nvSpPr>
          <p:spPr>
            <a:xfrm>
              <a:off x="6339071"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9" name="tx359"/>
            <p:cNvSpPr/>
            <p:nvPr/>
          </p:nvSpPr>
          <p:spPr>
            <a:xfrm>
              <a:off x="6650123"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0" name="tx360"/>
            <p:cNvSpPr/>
            <p:nvPr/>
          </p:nvSpPr>
          <p:spPr>
            <a:xfrm>
              <a:off x="696117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1" name="tx361"/>
            <p:cNvSpPr/>
            <p:nvPr/>
          </p:nvSpPr>
          <p:spPr>
            <a:xfrm>
              <a:off x="727222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2" name="tx362"/>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3" name="tx363"/>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4" name="tx364"/>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5" name="tx365"/>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6" name="tx366"/>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7" name="tx367"/>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8" name="tx368"/>
            <p:cNvSpPr/>
            <p:nvPr/>
          </p:nvSpPr>
          <p:spPr>
            <a:xfrm>
              <a:off x="5716966" y="32510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9" name="tx369"/>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0" name="tx370"/>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1" name="tx371"/>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2" name="tx372"/>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3" name="tx373"/>
            <p:cNvSpPr/>
            <p:nvPr/>
          </p:nvSpPr>
          <p:spPr>
            <a:xfrm>
              <a:off x="727222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4" name="tx374"/>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6" name="tx376"/>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7" name="tx377"/>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8" name="tx378"/>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9" name="tx379"/>
            <p:cNvSpPr/>
            <p:nvPr/>
          </p:nvSpPr>
          <p:spPr>
            <a:xfrm>
              <a:off x="6650123" y="44689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0" name="tx380"/>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1" name="tx381"/>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2" name="tx382"/>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3" name="tx383"/>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4" name="tx384"/>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5" name="tx385"/>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6" name="tx386"/>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7" name="tx387"/>
            <p:cNvSpPr/>
            <p:nvPr/>
          </p:nvSpPr>
          <p:spPr>
            <a:xfrm>
              <a:off x="5695873" y="34912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8" name="tx388"/>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9" name="tx389"/>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0" name="tx390"/>
            <p:cNvSpPr/>
            <p:nvPr/>
          </p:nvSpPr>
          <p:spPr>
            <a:xfrm>
              <a:off x="6650123"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1" name="tx391"/>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2" name="tx392"/>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3" name="tx393"/>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4" name="tx394"/>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5" name="tx395"/>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8" name="tx398"/>
            <p:cNvSpPr/>
            <p:nvPr/>
          </p:nvSpPr>
          <p:spPr>
            <a:xfrm>
              <a:off x="2896402"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9" name="tx399"/>
            <p:cNvSpPr/>
            <p:nvPr/>
          </p:nvSpPr>
          <p:spPr>
            <a:xfrm>
              <a:off x="3207454"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0" name="tx400"/>
            <p:cNvSpPr/>
            <p:nvPr/>
          </p:nvSpPr>
          <p:spPr>
            <a:xfrm>
              <a:off x="3518507" y="495430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1" name="tx401"/>
            <p:cNvSpPr/>
            <p:nvPr/>
          </p:nvSpPr>
          <p:spPr>
            <a:xfrm>
              <a:off x="3829559"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2" name="tx402"/>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3" name="tx403"/>
            <p:cNvSpPr/>
            <p:nvPr/>
          </p:nvSpPr>
          <p:spPr>
            <a:xfrm>
              <a:off x="4472757"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4" name="tx404"/>
            <p:cNvSpPr/>
            <p:nvPr/>
          </p:nvSpPr>
          <p:spPr>
            <a:xfrm>
              <a:off x="4762716"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5" name="tx405"/>
            <p:cNvSpPr/>
            <p:nvPr/>
          </p:nvSpPr>
          <p:spPr>
            <a:xfrm>
              <a:off x="509486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6" name="tx406"/>
            <p:cNvSpPr/>
            <p:nvPr/>
          </p:nvSpPr>
          <p:spPr>
            <a:xfrm>
              <a:off x="5384820"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7" name="tx407"/>
            <p:cNvSpPr/>
            <p:nvPr/>
          </p:nvSpPr>
          <p:spPr>
            <a:xfrm>
              <a:off x="5716966"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8" name="tx408"/>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9" name="tx409"/>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0" name="tx410"/>
            <p:cNvSpPr/>
            <p:nvPr/>
          </p:nvSpPr>
          <p:spPr>
            <a:xfrm>
              <a:off x="6650123"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1" name="tx411"/>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2" name="tx412"/>
            <p:cNvSpPr/>
            <p:nvPr/>
          </p:nvSpPr>
          <p:spPr>
            <a:xfrm>
              <a:off x="7272228" y="49580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3" name="tx413"/>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4" name="tx414"/>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5" name="tx415"/>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6" name="tx416"/>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7" name="tx417"/>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8" name="tx418"/>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9" name="tx419"/>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20" name="tx420"/>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21" name="tx421"/>
            <p:cNvSpPr/>
            <p:nvPr/>
          </p:nvSpPr>
          <p:spPr>
            <a:xfrm>
              <a:off x="3518507"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22" name="tx422"/>
            <p:cNvSpPr/>
            <p:nvPr/>
          </p:nvSpPr>
          <p:spPr>
            <a:xfrm>
              <a:off x="3518507"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23" name="tx423"/>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24" name="tx424"/>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25" name="tx425"/>
            <p:cNvSpPr/>
            <p:nvPr/>
          </p:nvSpPr>
          <p:spPr>
            <a:xfrm>
              <a:off x="105118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6" name="tx426"/>
            <p:cNvSpPr/>
            <p:nvPr/>
          </p:nvSpPr>
          <p:spPr>
            <a:xfrm>
              <a:off x="1362234"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27" name="tx427"/>
            <p:cNvSpPr/>
            <p:nvPr/>
          </p:nvSpPr>
          <p:spPr>
            <a:xfrm>
              <a:off x="1673286"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28" name="tx428"/>
            <p:cNvSpPr/>
            <p:nvPr/>
          </p:nvSpPr>
          <p:spPr>
            <a:xfrm>
              <a:off x="6961175" y="471288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29" name="tx429"/>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30" name="tx430"/>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1" name="tx431"/>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32" name="tx432"/>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3" name="tx433"/>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4" name="tx434"/>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5" name="tx435"/>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6" name="tx436"/>
            <p:cNvSpPr/>
            <p:nvPr/>
          </p:nvSpPr>
          <p:spPr>
            <a:xfrm>
              <a:off x="851643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7" name="tx437"/>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8" name="tx438"/>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39" name="tx439"/>
            <p:cNvSpPr/>
            <p:nvPr/>
          </p:nvSpPr>
          <p:spPr>
            <a:xfrm>
              <a:off x="5384820" y="34912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40" name="tx440"/>
            <p:cNvSpPr/>
            <p:nvPr/>
          </p:nvSpPr>
          <p:spPr>
            <a:xfrm>
              <a:off x="2325536" y="49566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1" name="tx441"/>
            <p:cNvSpPr/>
            <p:nvPr/>
          </p:nvSpPr>
          <p:spPr>
            <a:xfrm>
              <a:off x="2585350"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2" name="tx442"/>
            <p:cNvSpPr/>
            <p:nvPr/>
          </p:nvSpPr>
          <p:spPr>
            <a:xfrm>
              <a:off x="8205385" y="544339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43" name="tx443"/>
            <p:cNvSpPr/>
            <p:nvPr/>
          </p:nvSpPr>
          <p:spPr>
            <a:xfrm>
              <a:off x="8516437"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44" name="tx44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5" name="tx44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6" name="tx44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7" name="tx44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48" name="tx44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49" name="tx44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0" name="tx45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1" name="tx45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2" name="tx45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3" name="tx45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4" name="tx45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5" name="tx45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6" name="tx45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7" name="tx45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58" name="tx45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59" name="tx45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0" name="tx46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1" name="tx46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2" name="tx46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3" name="tx46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4" name="tx46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5" name="tx46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6" name="tx46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7" name="tx46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68" name="tx46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69" name="tx46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0" name="tx470"/>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1" name="tx471"/>
            <p:cNvSpPr/>
            <p:nvPr/>
          </p:nvSpPr>
          <p:spPr>
            <a:xfrm>
              <a:off x="508103" y="5176141"/>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72" name="tx472"/>
            <p:cNvSpPr/>
            <p:nvPr/>
          </p:nvSpPr>
          <p:spPr>
            <a:xfrm>
              <a:off x="644856" y="4955807"/>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73" name="tx473"/>
            <p:cNvSpPr/>
            <p:nvPr/>
          </p:nvSpPr>
          <p:spPr>
            <a:xfrm>
              <a:off x="551705" y="470922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4" name="tx474"/>
            <p:cNvSpPr/>
            <p:nvPr/>
          </p:nvSpPr>
          <p:spPr>
            <a:xfrm>
              <a:off x="564092" y="4465371"/>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5" name="tx475"/>
            <p:cNvSpPr/>
            <p:nvPr/>
          </p:nvSpPr>
          <p:spPr>
            <a:xfrm>
              <a:off x="551705" y="422151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6" name="tx476"/>
            <p:cNvSpPr/>
            <p:nvPr/>
          </p:nvSpPr>
          <p:spPr>
            <a:xfrm>
              <a:off x="601364" y="397766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7" name="tx477"/>
            <p:cNvSpPr/>
            <p:nvPr/>
          </p:nvSpPr>
          <p:spPr>
            <a:xfrm>
              <a:off x="619917"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8" name="tx478"/>
            <p:cNvSpPr/>
            <p:nvPr/>
          </p:nvSpPr>
          <p:spPr>
            <a:xfrm>
              <a:off x="545429" y="348995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79" name="tx479"/>
            <p:cNvSpPr/>
            <p:nvPr/>
          </p:nvSpPr>
          <p:spPr>
            <a:xfrm>
              <a:off x="551705" y="324610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0" name="tx480"/>
            <p:cNvSpPr/>
            <p:nvPr/>
          </p:nvSpPr>
          <p:spPr>
            <a:xfrm>
              <a:off x="520490" y="298243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1" name="tx481"/>
            <p:cNvSpPr/>
            <p:nvPr/>
          </p:nvSpPr>
          <p:spPr>
            <a:xfrm>
              <a:off x="632360" y="275937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2" name="tx482"/>
            <p:cNvSpPr/>
            <p:nvPr/>
          </p:nvSpPr>
          <p:spPr>
            <a:xfrm>
              <a:off x="576534" y="251552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3" name="tx483"/>
            <p:cNvSpPr/>
            <p:nvPr/>
          </p:nvSpPr>
          <p:spPr>
            <a:xfrm>
              <a:off x="576534" y="2273088"/>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4" name="tx484"/>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85" name="tx485"/>
            <p:cNvSpPr/>
            <p:nvPr/>
          </p:nvSpPr>
          <p:spPr>
            <a:xfrm>
              <a:off x="3100655"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86" name="pic486"/>
            <p:cNvPicPr/>
            <p:nvPr/>
          </p:nvPicPr>
          <p:blipFill>
            <a:blip r:embed="rId2" cstate="print"/>
            <a:stretch>
              <a:fillRect/>
            </a:stretch>
          </p:blipFill>
          <p:spPr>
            <a:xfrm>
              <a:off x="4738595" y="5838594"/>
              <a:ext cx="2160000" cy="219455"/>
            </a:xfrm>
            <a:prstGeom prst="rect">
              <a:avLst/>
            </a:prstGeom>
          </p:spPr>
        </p:pic>
        <p:sp>
          <p:nvSpPr>
            <p:cNvPr id="487" name="pl487"/>
            <p:cNvSpPr/>
            <p:nvPr/>
          </p:nvSpPr>
          <p:spPr>
            <a:xfrm>
              <a:off x="47421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8" name="pl488"/>
            <p:cNvSpPr/>
            <p:nvPr/>
          </p:nvSpPr>
          <p:spPr>
            <a:xfrm>
              <a:off x="603387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9" name="pl489"/>
            <p:cNvSpPr/>
            <p:nvPr/>
          </p:nvSpPr>
          <p:spPr>
            <a:xfrm>
              <a:off x="624915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646443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1" name="pl491"/>
            <p:cNvSpPr/>
            <p:nvPr/>
          </p:nvSpPr>
          <p:spPr>
            <a:xfrm>
              <a:off x="667971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68949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3" name="pl493"/>
            <p:cNvSpPr/>
            <p:nvPr/>
          </p:nvSpPr>
          <p:spPr>
            <a:xfrm>
              <a:off x="47421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4" name="pl494"/>
            <p:cNvSpPr/>
            <p:nvPr/>
          </p:nvSpPr>
          <p:spPr>
            <a:xfrm>
              <a:off x="603387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5" name="pl495"/>
            <p:cNvSpPr/>
            <p:nvPr/>
          </p:nvSpPr>
          <p:spPr>
            <a:xfrm>
              <a:off x="624915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pl496"/>
            <p:cNvSpPr/>
            <p:nvPr/>
          </p:nvSpPr>
          <p:spPr>
            <a:xfrm>
              <a:off x="646443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7" name="pl497"/>
            <p:cNvSpPr/>
            <p:nvPr/>
          </p:nvSpPr>
          <p:spPr>
            <a:xfrm>
              <a:off x="667971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pl498"/>
            <p:cNvSpPr/>
            <p:nvPr/>
          </p:nvSpPr>
          <p:spPr>
            <a:xfrm>
              <a:off x="68949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9" name="tx499"/>
            <p:cNvSpPr/>
            <p:nvPr/>
          </p:nvSpPr>
          <p:spPr>
            <a:xfrm>
              <a:off x="4711117"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0" name="tx500"/>
            <p:cNvSpPr/>
            <p:nvPr/>
          </p:nvSpPr>
          <p:spPr>
            <a:xfrm>
              <a:off x="597171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1" name="tx501"/>
            <p:cNvSpPr/>
            <p:nvPr/>
          </p:nvSpPr>
          <p:spPr>
            <a:xfrm>
              <a:off x="618699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2" name="tx502"/>
            <p:cNvSpPr/>
            <p:nvPr/>
          </p:nvSpPr>
          <p:spPr>
            <a:xfrm>
              <a:off x="640227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3" name="tx503"/>
            <p:cNvSpPr/>
            <p:nvPr/>
          </p:nvSpPr>
          <p:spPr>
            <a:xfrm>
              <a:off x="661755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04" name="tx504"/>
            <p:cNvSpPr/>
            <p:nvPr/>
          </p:nvSpPr>
          <p:spPr>
            <a:xfrm>
              <a:off x="680176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5" name="tx505"/>
            <p:cNvSpPr/>
            <p:nvPr/>
          </p:nvSpPr>
          <p:spPr>
            <a:xfrm>
              <a:off x="924840" y="1330710"/>
              <a:ext cx="29448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Togo, 2000-2025</a:t>
              </a:r>
            </a:p>
          </p:txBody>
        </p:sp>
        <p:sp>
          <p:nvSpPr>
            <p:cNvPr id="506" name="tx506"/>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507" name="tx507"/>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508" name="tx508"/>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5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7 vaccins sur les 15 (47 %) figurant dans le calendrier de vaccination ont atteint une couverture de 90 % ou plus. La couverture vaccinale variait entre 58 % et 96 %.
Depuis 2004, des estimations ont été réalisées pour 11 nouveaux vaccins. Le HPVc est le vaccin le plus récent fait l’objet d’un rapport (2023) ; il a atteint une couverture de 87 % en 2025.
En 2025, le Togo a signalé des ruptures de stock de vaccins et de fournitures (BCG et OPV) (plus d’informations à la diapositive 8).</a:t>
            </a:r>
          </a:p>
        </p:txBody>
      </p:sp>
      <p:sp>
        <p:nvSpPr>
          <p:cNvPr id="51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un antigène, est restée inchangée pour 14 d’entre eux et n’a diminué pour aucun, ce qui témoigne d’une amélioration globale des résultats de la vaccination systématique ; sept d’entre eux ont atteint une couverture d’au moins 90 %.</a:t>
            </a:r>
          </a:p>
        </p:txBody>
      </p:sp>
      <p:grpSp xmlns:pic="http://schemas.openxmlformats.org/drawingml/2006/picture">
        <p:nvGrpSpPr>
          <p:cNvPr id="511" name=""/>
          <p:cNvGrpSpPr/>
          <p:nvPr/>
        </p:nvGrpSpPr>
        <p:grpSpPr>
          <a:xfrm>
            <a:off x="292608" y="1005840"/>
            <a:ext cx="8595360" cy="28575"/>
            <a:chOff x="292608" y="1005840"/>
            <a:chExt cx="8595360" cy="28575"/>
          </a:xfrm>
        </p:grpSpPr>
        <p:sp>
          <p:nvSpPr>
            <p:cNvPr id="51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98418"/>
              <a:ext cx="6481656" cy="1356692"/>
            </a:xfrm>
            <a:custGeom>
              <a:avLst/>
              <a:pathLst>
                <a:path w="6481656" h="1356692">
                  <a:moveTo>
                    <a:pt x="0" y="678346"/>
                  </a:moveTo>
                  <a:lnTo>
                    <a:pt x="259266" y="1356692"/>
                  </a:lnTo>
                  <a:lnTo>
                    <a:pt x="518532" y="877859"/>
                  </a:lnTo>
                  <a:lnTo>
                    <a:pt x="777798" y="558638"/>
                  </a:lnTo>
                  <a:lnTo>
                    <a:pt x="1037065" y="558638"/>
                  </a:lnTo>
                  <a:lnTo>
                    <a:pt x="1296331" y="239416"/>
                  </a:lnTo>
                  <a:lnTo>
                    <a:pt x="1555597" y="239416"/>
                  </a:lnTo>
                  <a:lnTo>
                    <a:pt x="1814863" y="119708"/>
                  </a:lnTo>
                  <a:lnTo>
                    <a:pt x="2074130" y="199513"/>
                  </a:lnTo>
                  <a:lnTo>
                    <a:pt x="2333396" y="159610"/>
                  </a:lnTo>
                  <a:lnTo>
                    <a:pt x="2592662" y="0"/>
                  </a:lnTo>
                  <a:lnTo>
                    <a:pt x="2851928" y="119708"/>
                  </a:lnTo>
                  <a:lnTo>
                    <a:pt x="3111195" y="119708"/>
                  </a:lnTo>
                  <a:lnTo>
                    <a:pt x="3370461" y="119708"/>
                  </a:lnTo>
                  <a:lnTo>
                    <a:pt x="3629727" y="319221"/>
                  </a:lnTo>
                  <a:lnTo>
                    <a:pt x="3888994" y="359124"/>
                  </a:lnTo>
                  <a:lnTo>
                    <a:pt x="4148260" y="319221"/>
                  </a:lnTo>
                  <a:lnTo>
                    <a:pt x="4407526" y="319221"/>
                  </a:lnTo>
                  <a:lnTo>
                    <a:pt x="4666792" y="279319"/>
                  </a:lnTo>
                  <a:lnTo>
                    <a:pt x="4926059" y="159610"/>
                  </a:lnTo>
                  <a:lnTo>
                    <a:pt x="5185325" y="199513"/>
                  </a:lnTo>
                  <a:lnTo>
                    <a:pt x="5444591" y="119708"/>
                  </a:lnTo>
                  <a:lnTo>
                    <a:pt x="5703857" y="79805"/>
                  </a:lnTo>
                  <a:lnTo>
                    <a:pt x="5963124" y="79805"/>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677737"/>
              <a:ext cx="6481656" cy="1596108"/>
            </a:xfrm>
            <a:custGeom>
              <a:avLst/>
              <a:pathLst>
                <a:path w="6481656" h="1596108">
                  <a:moveTo>
                    <a:pt x="0" y="1037470"/>
                  </a:moveTo>
                  <a:lnTo>
                    <a:pt x="259266" y="1596108"/>
                  </a:lnTo>
                  <a:lnTo>
                    <a:pt x="518532" y="1236984"/>
                  </a:lnTo>
                  <a:lnTo>
                    <a:pt x="777798" y="718249"/>
                  </a:lnTo>
                  <a:lnTo>
                    <a:pt x="1037065" y="758151"/>
                  </a:lnTo>
                  <a:lnTo>
                    <a:pt x="1296331" y="319221"/>
                  </a:lnTo>
                  <a:lnTo>
                    <a:pt x="1555597" y="239416"/>
                  </a:lnTo>
                  <a:lnTo>
                    <a:pt x="1814863" y="319221"/>
                  </a:lnTo>
                  <a:lnTo>
                    <a:pt x="2074130" y="359124"/>
                  </a:lnTo>
                  <a:lnTo>
                    <a:pt x="2333396" y="478832"/>
                  </a:lnTo>
                  <a:lnTo>
                    <a:pt x="2592662" y="279319"/>
                  </a:lnTo>
                  <a:lnTo>
                    <a:pt x="2851928" y="199513"/>
                  </a:lnTo>
                  <a:lnTo>
                    <a:pt x="3111195" y="239416"/>
                  </a:lnTo>
                  <a:lnTo>
                    <a:pt x="3370461" y="239416"/>
                  </a:lnTo>
                  <a:lnTo>
                    <a:pt x="3629727" y="239416"/>
                  </a:lnTo>
                  <a:lnTo>
                    <a:pt x="3888994" y="319221"/>
                  </a:lnTo>
                  <a:lnTo>
                    <a:pt x="4148260" y="319221"/>
                  </a:lnTo>
                  <a:lnTo>
                    <a:pt x="4407526" y="239416"/>
                  </a:lnTo>
                  <a:lnTo>
                    <a:pt x="4666792" y="239416"/>
                  </a:lnTo>
                  <a:lnTo>
                    <a:pt x="4926059" y="79805"/>
                  </a:lnTo>
                  <a:lnTo>
                    <a:pt x="5185325" y="119708"/>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996959"/>
              <a:ext cx="6481656" cy="1675914"/>
            </a:xfrm>
            <a:custGeom>
              <a:avLst/>
              <a:pathLst>
                <a:path w="6481656" h="1675914">
                  <a:moveTo>
                    <a:pt x="0" y="957665"/>
                  </a:moveTo>
                  <a:lnTo>
                    <a:pt x="259266" y="1675914"/>
                  </a:lnTo>
                  <a:lnTo>
                    <a:pt x="518532" y="1356692"/>
                  </a:lnTo>
                  <a:lnTo>
                    <a:pt x="777798" y="558638"/>
                  </a:lnTo>
                  <a:lnTo>
                    <a:pt x="1037065" y="478832"/>
                  </a:lnTo>
                  <a:lnTo>
                    <a:pt x="1296331" y="478832"/>
                  </a:lnTo>
                  <a:lnTo>
                    <a:pt x="1555597" y="159610"/>
                  </a:lnTo>
                  <a:lnTo>
                    <a:pt x="1814863" y="438929"/>
                  </a:lnTo>
                  <a:lnTo>
                    <a:pt x="2074130" y="758151"/>
                  </a:lnTo>
                  <a:lnTo>
                    <a:pt x="2333396" y="638443"/>
                  </a:lnTo>
                  <a:lnTo>
                    <a:pt x="2592662" y="558638"/>
                  </a:lnTo>
                  <a:lnTo>
                    <a:pt x="2851928" y="399027"/>
                  </a:lnTo>
                  <a:lnTo>
                    <a:pt x="3111195" y="399027"/>
                  </a:lnTo>
                  <a:lnTo>
                    <a:pt x="3370461" y="399027"/>
                  </a:lnTo>
                  <a:lnTo>
                    <a:pt x="3629727" y="199513"/>
                  </a:lnTo>
                  <a:lnTo>
                    <a:pt x="3888994" y="279319"/>
                  </a:lnTo>
                  <a:lnTo>
                    <a:pt x="4148260" y="359124"/>
                  </a:lnTo>
                  <a:lnTo>
                    <a:pt x="4407526" y="119708"/>
                  </a:lnTo>
                  <a:lnTo>
                    <a:pt x="4666792" y="279319"/>
                  </a:lnTo>
                  <a:lnTo>
                    <a:pt x="4926059" y="39902"/>
                  </a:lnTo>
                  <a:lnTo>
                    <a:pt x="5185325" y="239416"/>
                  </a:lnTo>
                  <a:lnTo>
                    <a:pt x="5444591" y="79805"/>
                  </a:lnTo>
                  <a:lnTo>
                    <a:pt x="5703857" y="0"/>
                  </a:lnTo>
                  <a:lnTo>
                    <a:pt x="5963124" y="119708"/>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6365078" y="2874819"/>
              <a:ext cx="1555597" cy="478832"/>
            </a:xfrm>
            <a:custGeom>
              <a:avLst/>
              <a:pathLst>
                <a:path w="1555597" h="478832">
                  <a:moveTo>
                    <a:pt x="0" y="199513"/>
                  </a:moveTo>
                  <a:lnTo>
                    <a:pt x="259266" y="478832"/>
                  </a:lnTo>
                  <a:lnTo>
                    <a:pt x="518532" y="319221"/>
                  </a:lnTo>
                  <a:lnTo>
                    <a:pt x="777798" y="39902"/>
                  </a:lnTo>
                  <a:lnTo>
                    <a:pt x="1037065" y="0"/>
                  </a:lnTo>
                  <a:lnTo>
                    <a:pt x="1296331" y="79805"/>
                  </a:lnTo>
                  <a:lnTo>
                    <a:pt x="1555597" y="7980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9162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6768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9162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326701" y="303595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588" y="1439570"/>
              <a:ext cx="241353" cy="35982"/>
            </a:xfrm>
            <a:custGeom>
              <a:avLst/>
              <a:pathLst>
                <a:path w="241353" h="35982">
                  <a:moveTo>
                    <a:pt x="241353" y="0"/>
                  </a:moveTo>
                  <a:lnTo>
                    <a:pt x="0" y="35982"/>
                  </a:lnTo>
                </a:path>
              </a:pathLst>
            </a:custGeom>
          </p:spPr>
          <p:txBody>
            <a:bodyPr/>
            <a:lstStyle/>
            <a:p/>
          </p:txBody>
        </p:sp>
        <p:sp>
          <p:nvSpPr>
            <p:cNvPr id="42" name="pl42"/>
            <p:cNvSpPr/>
            <p:nvPr/>
          </p:nvSpPr>
          <p:spPr>
            <a:xfrm>
              <a:off x="7938705" y="1680125"/>
              <a:ext cx="241236" cy="31953"/>
            </a:xfrm>
            <a:custGeom>
              <a:avLst/>
              <a:pathLst>
                <a:path w="241236" h="31953">
                  <a:moveTo>
                    <a:pt x="241236" y="31953"/>
                  </a:moveTo>
                  <a:lnTo>
                    <a:pt x="0" y="0"/>
                  </a:lnTo>
                </a:path>
              </a:pathLst>
            </a:custGeom>
          </p:spPr>
          <p:txBody>
            <a:bodyPr/>
            <a:lstStyle/>
            <a:p/>
          </p:txBody>
        </p:sp>
        <p:sp>
          <p:nvSpPr>
            <p:cNvPr id="43" name="pl43"/>
            <p:cNvSpPr/>
            <p:nvPr/>
          </p:nvSpPr>
          <p:spPr>
            <a:xfrm>
              <a:off x="7939163" y="2036856"/>
              <a:ext cx="240778" cy="5"/>
            </a:xfrm>
            <a:custGeom>
              <a:avLst/>
              <a:pathLst>
                <a:path w="240778" h="5">
                  <a:moveTo>
                    <a:pt x="240778" y="0"/>
                  </a:moveTo>
                  <a:lnTo>
                    <a:pt x="0" y="5"/>
                  </a:lnTo>
                </a:path>
              </a:pathLst>
            </a:custGeom>
          </p:spPr>
          <p:txBody>
            <a:bodyPr/>
            <a:lstStyle/>
            <a:p/>
          </p:txBody>
        </p:sp>
        <p:sp>
          <p:nvSpPr>
            <p:cNvPr id="44" name="pl44"/>
            <p:cNvSpPr/>
            <p:nvPr/>
          </p:nvSpPr>
          <p:spPr>
            <a:xfrm>
              <a:off x="7939163" y="2954625"/>
              <a:ext cx="240778" cy="6"/>
            </a:xfrm>
            <a:custGeom>
              <a:avLst/>
              <a:pathLst>
                <a:path w="240778" h="6">
                  <a:moveTo>
                    <a:pt x="240778" y="6"/>
                  </a:moveTo>
                  <a:lnTo>
                    <a:pt x="0" y="0"/>
                  </a:lnTo>
                </a:path>
              </a:pathLst>
            </a:custGeom>
          </p:spPr>
          <p:txBody>
            <a:bodyPr/>
            <a:lstStyle/>
            <a:p/>
          </p:txBody>
        </p:sp>
        <p:sp>
          <p:nvSpPr>
            <p:cNvPr id="45" name="pg45"/>
            <p:cNvSpPr/>
            <p:nvPr/>
          </p:nvSpPr>
          <p:spPr>
            <a:xfrm>
              <a:off x="8111362" y="13472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8810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62201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6285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49" name="pg49"/>
            <p:cNvSpPr/>
            <p:nvPr/>
          </p:nvSpPr>
          <p:spPr>
            <a:xfrm>
              <a:off x="8111362" y="19458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8671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81%</a:t>
              </a:r>
            </a:p>
          </p:txBody>
        </p:sp>
        <p:sp>
          <p:nvSpPr>
            <p:cNvPr id="51" name="pg51"/>
            <p:cNvSpPr/>
            <p:nvPr/>
          </p:nvSpPr>
          <p:spPr>
            <a:xfrm>
              <a:off x="8111362" y="286364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90448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1532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Togo,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le taux de couverture du DTP1 (indicateur de l'accès aux services de vaccination) s'élevait à 81 %.
Le taux de couverture du DTP3 — indicateur de la qualité de la prestation des services de vaccination aux enfants par les pays — a atteint l'objectif de 90 %.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0 vaccin a vu sa couverture augmenter, 0 a vu la sienne diminuer et 4 sont restés au même niveau.</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174934"/>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1901855"/>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1901855"/>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3452619"/>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2810506"/>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3373004"/>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2074020"/>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1200175"/>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2442502"/>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(90%)</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(90%)</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(69%)</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(81%)</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(58%)</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(89%)</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(91%)</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(80%)</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1" name="tx591"/>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2" name="pt59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6122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605" name="tx605"/>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06" name="tx606"/>
            <p:cNvSpPr/>
            <p:nvPr/>
          </p:nvSpPr>
          <p:spPr>
            <a:xfrm>
              <a:off x="3084986" y="6568512"/>
              <a:ext cx="877834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tgo)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8869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3409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794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613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8067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521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634081"/>
              <a:ext cx="239399" cy="481916"/>
            </a:xfrm>
            <a:prstGeom prst="rect">
              <a:avLst/>
            </a:prstGeom>
            <a:solidFill>
              <a:srgbClr val="1CABE2">
                <a:alpha val="85098"/>
              </a:srgbClr>
            </a:solidFill>
          </p:spPr>
          <p:txBody>
            <a:bodyPr/>
            <a:lstStyle/>
            <a:p/>
          </p:txBody>
        </p:sp>
        <p:sp>
          <p:nvSpPr>
            <p:cNvPr id="24" name="rc24"/>
            <p:cNvSpPr/>
            <p:nvPr/>
          </p:nvSpPr>
          <p:spPr>
            <a:xfrm>
              <a:off x="1577053" y="3200828"/>
              <a:ext cx="239399" cy="915169"/>
            </a:xfrm>
            <a:prstGeom prst="rect">
              <a:avLst/>
            </a:prstGeom>
            <a:solidFill>
              <a:srgbClr val="1CABE2">
                <a:alpha val="85098"/>
              </a:srgbClr>
            </a:solidFill>
          </p:spPr>
          <p:txBody>
            <a:bodyPr/>
            <a:lstStyle/>
            <a:p/>
          </p:txBody>
        </p:sp>
        <p:sp>
          <p:nvSpPr>
            <p:cNvPr id="25" name="rc25"/>
            <p:cNvSpPr/>
            <p:nvPr/>
          </p:nvSpPr>
          <p:spPr>
            <a:xfrm>
              <a:off x="1843053" y="3483196"/>
              <a:ext cx="239399" cy="632801"/>
            </a:xfrm>
            <a:prstGeom prst="rect">
              <a:avLst/>
            </a:prstGeom>
            <a:solidFill>
              <a:srgbClr val="1CABE2">
                <a:alpha val="85098"/>
              </a:srgbClr>
            </a:solidFill>
          </p:spPr>
          <p:txBody>
            <a:bodyPr/>
            <a:lstStyle/>
            <a:p/>
          </p:txBody>
        </p:sp>
        <p:sp>
          <p:nvSpPr>
            <p:cNvPr id="26" name="rc26"/>
            <p:cNvSpPr/>
            <p:nvPr/>
          </p:nvSpPr>
          <p:spPr>
            <a:xfrm>
              <a:off x="2109053" y="3677088"/>
              <a:ext cx="239399" cy="438908"/>
            </a:xfrm>
            <a:prstGeom prst="rect">
              <a:avLst/>
            </a:prstGeom>
            <a:solidFill>
              <a:srgbClr val="1CABE2">
                <a:alpha val="85098"/>
              </a:srgbClr>
            </a:solidFill>
          </p:spPr>
          <p:txBody>
            <a:bodyPr/>
            <a:lstStyle/>
            <a:p/>
          </p:txBody>
        </p:sp>
        <p:sp>
          <p:nvSpPr>
            <p:cNvPr id="27" name="rc27"/>
            <p:cNvSpPr/>
            <p:nvPr/>
          </p:nvSpPr>
          <p:spPr>
            <a:xfrm>
              <a:off x="2375052" y="3669888"/>
              <a:ext cx="239399" cy="446109"/>
            </a:xfrm>
            <a:prstGeom prst="rect">
              <a:avLst/>
            </a:prstGeom>
            <a:solidFill>
              <a:srgbClr val="1CABE2">
                <a:alpha val="85098"/>
              </a:srgbClr>
            </a:solidFill>
          </p:spPr>
          <p:txBody>
            <a:bodyPr/>
            <a:lstStyle/>
            <a:p/>
          </p:txBody>
        </p:sp>
        <p:sp>
          <p:nvSpPr>
            <p:cNvPr id="28" name="rc28"/>
            <p:cNvSpPr/>
            <p:nvPr/>
          </p:nvSpPr>
          <p:spPr>
            <a:xfrm>
              <a:off x="2641052" y="3871531"/>
              <a:ext cx="239399" cy="244466"/>
            </a:xfrm>
            <a:prstGeom prst="rect">
              <a:avLst/>
            </a:prstGeom>
            <a:solidFill>
              <a:srgbClr val="1CABE2">
                <a:alpha val="85098"/>
              </a:srgbClr>
            </a:solidFill>
          </p:spPr>
          <p:txBody>
            <a:bodyPr/>
            <a:lstStyle/>
            <a:p/>
          </p:txBody>
        </p:sp>
        <p:sp>
          <p:nvSpPr>
            <p:cNvPr id="29" name="rc29"/>
            <p:cNvSpPr/>
            <p:nvPr/>
          </p:nvSpPr>
          <p:spPr>
            <a:xfrm>
              <a:off x="2907052" y="3862798"/>
              <a:ext cx="239399" cy="253199"/>
            </a:xfrm>
            <a:prstGeom prst="rect">
              <a:avLst/>
            </a:prstGeom>
            <a:solidFill>
              <a:srgbClr val="1CABE2">
                <a:alpha val="85098"/>
              </a:srgbClr>
            </a:solidFill>
          </p:spPr>
          <p:txBody>
            <a:bodyPr/>
            <a:lstStyle/>
            <a:p/>
          </p:txBody>
        </p:sp>
        <p:sp>
          <p:nvSpPr>
            <p:cNvPr id="30" name="rc30"/>
            <p:cNvSpPr/>
            <p:nvPr/>
          </p:nvSpPr>
          <p:spPr>
            <a:xfrm>
              <a:off x="3173051" y="3940447"/>
              <a:ext cx="239399" cy="175550"/>
            </a:xfrm>
            <a:prstGeom prst="rect">
              <a:avLst/>
            </a:prstGeom>
            <a:solidFill>
              <a:srgbClr val="1CABE2">
                <a:alpha val="85098"/>
              </a:srgbClr>
            </a:solidFill>
          </p:spPr>
          <p:txBody>
            <a:bodyPr/>
            <a:lstStyle/>
            <a:p/>
          </p:txBody>
        </p:sp>
        <p:sp>
          <p:nvSpPr>
            <p:cNvPr id="31" name="rc31"/>
            <p:cNvSpPr/>
            <p:nvPr/>
          </p:nvSpPr>
          <p:spPr>
            <a:xfrm>
              <a:off x="3439051" y="3875196"/>
              <a:ext cx="239399" cy="240800"/>
            </a:xfrm>
            <a:prstGeom prst="rect">
              <a:avLst/>
            </a:prstGeom>
            <a:solidFill>
              <a:srgbClr val="1CABE2">
                <a:alpha val="85098"/>
              </a:srgbClr>
            </a:solidFill>
          </p:spPr>
          <p:txBody>
            <a:bodyPr/>
            <a:lstStyle/>
            <a:p/>
          </p:txBody>
        </p:sp>
        <p:sp>
          <p:nvSpPr>
            <p:cNvPr id="32" name="rc32"/>
            <p:cNvSpPr/>
            <p:nvPr/>
          </p:nvSpPr>
          <p:spPr>
            <a:xfrm>
              <a:off x="3705050" y="3898500"/>
              <a:ext cx="239399" cy="217497"/>
            </a:xfrm>
            <a:prstGeom prst="rect">
              <a:avLst/>
            </a:prstGeom>
            <a:solidFill>
              <a:srgbClr val="1CABE2">
                <a:alpha val="85098"/>
              </a:srgbClr>
            </a:solidFill>
          </p:spPr>
          <p:txBody>
            <a:bodyPr/>
            <a:lstStyle/>
            <a:p/>
          </p:txBody>
        </p:sp>
        <p:sp>
          <p:nvSpPr>
            <p:cNvPr id="33" name="rc33"/>
            <p:cNvSpPr/>
            <p:nvPr/>
          </p:nvSpPr>
          <p:spPr>
            <a:xfrm>
              <a:off x="3971050" y="4020452"/>
              <a:ext cx="239399" cy="95545"/>
            </a:xfrm>
            <a:prstGeom prst="rect">
              <a:avLst/>
            </a:prstGeom>
            <a:solidFill>
              <a:srgbClr val="1CABE2">
                <a:alpha val="85098"/>
              </a:srgbClr>
            </a:solidFill>
          </p:spPr>
          <p:txBody>
            <a:bodyPr/>
            <a:lstStyle/>
            <a:p/>
          </p:txBody>
        </p:sp>
        <p:sp>
          <p:nvSpPr>
            <p:cNvPr id="34" name="rc34"/>
            <p:cNvSpPr/>
            <p:nvPr/>
          </p:nvSpPr>
          <p:spPr>
            <a:xfrm>
              <a:off x="4237050" y="3923663"/>
              <a:ext cx="239399" cy="192334"/>
            </a:xfrm>
            <a:prstGeom prst="rect">
              <a:avLst/>
            </a:prstGeom>
            <a:solidFill>
              <a:srgbClr val="1CABE2">
                <a:alpha val="85098"/>
              </a:srgbClr>
            </a:solidFill>
          </p:spPr>
          <p:txBody>
            <a:bodyPr/>
            <a:lstStyle/>
            <a:p/>
          </p:txBody>
        </p:sp>
        <p:sp>
          <p:nvSpPr>
            <p:cNvPr id="35" name="rc35"/>
            <p:cNvSpPr/>
            <p:nvPr/>
          </p:nvSpPr>
          <p:spPr>
            <a:xfrm>
              <a:off x="4503049" y="3923453"/>
              <a:ext cx="239399" cy="192543"/>
            </a:xfrm>
            <a:prstGeom prst="rect">
              <a:avLst/>
            </a:prstGeom>
            <a:solidFill>
              <a:srgbClr val="1CABE2">
                <a:alpha val="85098"/>
              </a:srgbClr>
            </a:solidFill>
          </p:spPr>
          <p:txBody>
            <a:bodyPr/>
            <a:lstStyle/>
            <a:p/>
          </p:txBody>
        </p:sp>
        <p:sp>
          <p:nvSpPr>
            <p:cNvPr id="36" name="rc36"/>
            <p:cNvSpPr/>
            <p:nvPr/>
          </p:nvSpPr>
          <p:spPr>
            <a:xfrm>
              <a:off x="4769049" y="3922236"/>
              <a:ext cx="239399" cy="193761"/>
            </a:xfrm>
            <a:prstGeom prst="rect">
              <a:avLst/>
            </a:prstGeom>
            <a:solidFill>
              <a:srgbClr val="1CABE2">
                <a:alpha val="85098"/>
              </a:srgbClr>
            </a:solidFill>
          </p:spPr>
          <p:txBody>
            <a:bodyPr/>
            <a:lstStyle/>
            <a:p/>
          </p:txBody>
        </p:sp>
        <p:sp>
          <p:nvSpPr>
            <p:cNvPr id="37" name="rc37"/>
            <p:cNvSpPr/>
            <p:nvPr/>
          </p:nvSpPr>
          <p:spPr>
            <a:xfrm>
              <a:off x="5035049" y="3755601"/>
              <a:ext cx="239399" cy="360396"/>
            </a:xfrm>
            <a:prstGeom prst="rect">
              <a:avLst/>
            </a:prstGeom>
            <a:solidFill>
              <a:srgbClr val="1CABE2">
                <a:alpha val="85098"/>
              </a:srgbClr>
            </a:solidFill>
          </p:spPr>
          <p:txBody>
            <a:bodyPr/>
            <a:lstStyle/>
            <a:p/>
          </p:txBody>
        </p:sp>
        <p:sp>
          <p:nvSpPr>
            <p:cNvPr id="38" name="rc38"/>
            <p:cNvSpPr/>
            <p:nvPr/>
          </p:nvSpPr>
          <p:spPr>
            <a:xfrm>
              <a:off x="5301048" y="3716155"/>
              <a:ext cx="239399" cy="399842"/>
            </a:xfrm>
            <a:prstGeom prst="rect">
              <a:avLst/>
            </a:prstGeom>
            <a:solidFill>
              <a:srgbClr val="1CABE2">
                <a:alpha val="85098"/>
              </a:srgbClr>
            </a:solidFill>
          </p:spPr>
          <p:txBody>
            <a:bodyPr/>
            <a:lstStyle/>
            <a:p/>
          </p:txBody>
        </p:sp>
        <p:sp>
          <p:nvSpPr>
            <p:cNvPr id="39" name="rc39"/>
            <p:cNvSpPr/>
            <p:nvPr/>
          </p:nvSpPr>
          <p:spPr>
            <a:xfrm>
              <a:off x="5567048" y="3742588"/>
              <a:ext cx="239399" cy="373409"/>
            </a:xfrm>
            <a:prstGeom prst="rect">
              <a:avLst/>
            </a:prstGeom>
            <a:solidFill>
              <a:srgbClr val="1CABE2">
                <a:alpha val="85098"/>
              </a:srgbClr>
            </a:solidFill>
          </p:spPr>
          <p:txBody>
            <a:bodyPr/>
            <a:lstStyle/>
            <a:p/>
          </p:txBody>
        </p:sp>
        <p:sp>
          <p:nvSpPr>
            <p:cNvPr id="40" name="rc40"/>
            <p:cNvSpPr/>
            <p:nvPr/>
          </p:nvSpPr>
          <p:spPr>
            <a:xfrm>
              <a:off x="5833047" y="3738176"/>
              <a:ext cx="239399" cy="377821"/>
            </a:xfrm>
            <a:prstGeom prst="rect">
              <a:avLst/>
            </a:prstGeom>
            <a:solidFill>
              <a:srgbClr val="1CABE2">
                <a:alpha val="85098"/>
              </a:srgbClr>
            </a:solidFill>
          </p:spPr>
          <p:txBody>
            <a:bodyPr/>
            <a:lstStyle/>
            <a:p/>
          </p:txBody>
        </p:sp>
        <p:sp>
          <p:nvSpPr>
            <p:cNvPr id="41" name="rc41"/>
            <p:cNvSpPr/>
            <p:nvPr/>
          </p:nvSpPr>
          <p:spPr>
            <a:xfrm>
              <a:off x="6099047" y="3768876"/>
              <a:ext cx="239399" cy="347120"/>
            </a:xfrm>
            <a:prstGeom prst="rect">
              <a:avLst/>
            </a:prstGeom>
            <a:solidFill>
              <a:srgbClr val="1CABE2">
                <a:alpha val="85098"/>
              </a:srgbClr>
            </a:solidFill>
          </p:spPr>
          <p:txBody>
            <a:bodyPr/>
            <a:lstStyle/>
            <a:p/>
          </p:txBody>
        </p:sp>
        <p:sp>
          <p:nvSpPr>
            <p:cNvPr id="42" name="rc42"/>
            <p:cNvSpPr/>
            <p:nvPr/>
          </p:nvSpPr>
          <p:spPr>
            <a:xfrm>
              <a:off x="6365047" y="3870405"/>
              <a:ext cx="239399" cy="245592"/>
            </a:xfrm>
            <a:prstGeom prst="rect">
              <a:avLst/>
            </a:prstGeom>
            <a:solidFill>
              <a:srgbClr val="1CABE2">
                <a:alpha val="85098"/>
              </a:srgbClr>
            </a:solidFill>
          </p:spPr>
          <p:txBody>
            <a:bodyPr/>
            <a:lstStyle/>
            <a:p/>
          </p:txBody>
        </p:sp>
        <p:sp>
          <p:nvSpPr>
            <p:cNvPr id="43" name="rc43"/>
            <p:cNvSpPr/>
            <p:nvPr/>
          </p:nvSpPr>
          <p:spPr>
            <a:xfrm>
              <a:off x="6631046" y="3832307"/>
              <a:ext cx="239399" cy="283690"/>
            </a:xfrm>
            <a:prstGeom prst="rect">
              <a:avLst/>
            </a:prstGeom>
            <a:solidFill>
              <a:srgbClr val="1CABE2">
                <a:alpha val="85098"/>
              </a:srgbClr>
            </a:solidFill>
          </p:spPr>
          <p:txBody>
            <a:bodyPr/>
            <a:lstStyle/>
            <a:p/>
          </p:txBody>
        </p:sp>
        <p:sp>
          <p:nvSpPr>
            <p:cNvPr id="44" name="rc44"/>
            <p:cNvSpPr/>
            <p:nvPr/>
          </p:nvSpPr>
          <p:spPr>
            <a:xfrm>
              <a:off x="6897046" y="3900857"/>
              <a:ext cx="239399" cy="215140"/>
            </a:xfrm>
            <a:prstGeom prst="rect">
              <a:avLst/>
            </a:prstGeom>
            <a:solidFill>
              <a:srgbClr val="1CABE2">
                <a:alpha val="85098"/>
              </a:srgbClr>
            </a:solidFill>
          </p:spPr>
          <p:txBody>
            <a:bodyPr/>
            <a:lstStyle/>
            <a:p/>
          </p:txBody>
        </p:sp>
        <p:sp>
          <p:nvSpPr>
            <p:cNvPr id="45" name="rc45"/>
            <p:cNvSpPr/>
            <p:nvPr/>
          </p:nvSpPr>
          <p:spPr>
            <a:xfrm>
              <a:off x="7163045" y="3935027"/>
              <a:ext cx="239399" cy="180970"/>
            </a:xfrm>
            <a:prstGeom prst="rect">
              <a:avLst/>
            </a:prstGeom>
            <a:solidFill>
              <a:srgbClr val="1CABE2">
                <a:alpha val="85098"/>
              </a:srgbClr>
            </a:solidFill>
          </p:spPr>
          <p:txBody>
            <a:bodyPr/>
            <a:lstStyle/>
            <a:p/>
          </p:txBody>
        </p:sp>
        <p:sp>
          <p:nvSpPr>
            <p:cNvPr id="46" name="rc46"/>
            <p:cNvSpPr/>
            <p:nvPr/>
          </p:nvSpPr>
          <p:spPr>
            <a:xfrm>
              <a:off x="7429045" y="3932906"/>
              <a:ext cx="239399" cy="183091"/>
            </a:xfrm>
            <a:prstGeom prst="rect">
              <a:avLst/>
            </a:prstGeom>
            <a:solidFill>
              <a:srgbClr val="1CABE2">
                <a:alpha val="85098"/>
              </a:srgbClr>
            </a:solidFill>
          </p:spPr>
          <p:txBody>
            <a:bodyPr/>
            <a:lstStyle/>
            <a:p/>
          </p:txBody>
        </p:sp>
        <p:sp>
          <p:nvSpPr>
            <p:cNvPr id="47" name="rc47"/>
            <p:cNvSpPr/>
            <p:nvPr/>
          </p:nvSpPr>
          <p:spPr>
            <a:xfrm>
              <a:off x="7695045" y="3931007"/>
              <a:ext cx="239399" cy="184989"/>
            </a:xfrm>
            <a:prstGeom prst="rect">
              <a:avLst/>
            </a:prstGeom>
            <a:solidFill>
              <a:srgbClr val="1CABE2">
                <a:alpha val="85098"/>
              </a:srgbClr>
            </a:solidFill>
          </p:spPr>
          <p:txBody>
            <a:bodyPr/>
            <a:lstStyle/>
            <a:p/>
          </p:txBody>
        </p:sp>
        <p:sp>
          <p:nvSpPr>
            <p:cNvPr id="48" name="rc48"/>
            <p:cNvSpPr/>
            <p:nvPr/>
          </p:nvSpPr>
          <p:spPr>
            <a:xfrm>
              <a:off x="7961044" y="3928703"/>
              <a:ext cx="239399" cy="187293"/>
            </a:xfrm>
            <a:prstGeom prst="rect">
              <a:avLst/>
            </a:prstGeom>
            <a:solidFill>
              <a:srgbClr val="1CABE2">
                <a:alpha val="85098"/>
              </a:srgbClr>
            </a:solidFill>
          </p:spPr>
          <p:txBody>
            <a:bodyPr/>
            <a:lstStyle/>
            <a:p/>
          </p:txBody>
        </p:sp>
        <p:sp>
          <p:nvSpPr>
            <p:cNvPr id="49" name="rc49"/>
            <p:cNvSpPr/>
            <p:nvPr/>
          </p:nvSpPr>
          <p:spPr>
            <a:xfrm>
              <a:off x="1311054" y="3248535"/>
              <a:ext cx="239399" cy="385545"/>
            </a:xfrm>
            <a:prstGeom prst="rect">
              <a:avLst/>
            </a:prstGeom>
            <a:solidFill>
              <a:srgbClr val="B3B3B3">
                <a:alpha val="85098"/>
              </a:srgbClr>
            </a:solidFill>
          </p:spPr>
          <p:txBody>
            <a:bodyPr/>
            <a:lstStyle/>
            <a:p/>
          </p:txBody>
        </p:sp>
        <p:sp>
          <p:nvSpPr>
            <p:cNvPr id="50" name="rc50"/>
            <p:cNvSpPr/>
            <p:nvPr/>
          </p:nvSpPr>
          <p:spPr>
            <a:xfrm>
              <a:off x="1577053" y="2879289"/>
              <a:ext cx="239399" cy="321539"/>
            </a:xfrm>
            <a:prstGeom prst="rect">
              <a:avLst/>
            </a:prstGeom>
            <a:solidFill>
              <a:srgbClr val="B3B3B3">
                <a:alpha val="85098"/>
              </a:srgbClr>
            </a:solidFill>
          </p:spPr>
          <p:txBody>
            <a:bodyPr/>
            <a:lstStyle/>
            <a:p/>
          </p:txBody>
        </p:sp>
        <p:sp>
          <p:nvSpPr>
            <p:cNvPr id="51" name="rc51"/>
            <p:cNvSpPr/>
            <p:nvPr/>
          </p:nvSpPr>
          <p:spPr>
            <a:xfrm>
              <a:off x="1843053" y="3078195"/>
              <a:ext cx="239399" cy="405000"/>
            </a:xfrm>
            <a:prstGeom prst="rect">
              <a:avLst/>
            </a:prstGeom>
            <a:solidFill>
              <a:srgbClr val="B3B3B3">
                <a:alpha val="85098"/>
              </a:srgbClr>
            </a:solidFill>
          </p:spPr>
          <p:txBody>
            <a:bodyPr/>
            <a:lstStyle/>
            <a:p/>
          </p:txBody>
        </p:sp>
        <p:sp>
          <p:nvSpPr>
            <p:cNvPr id="52" name="rc52"/>
            <p:cNvSpPr/>
            <p:nvPr/>
          </p:nvSpPr>
          <p:spPr>
            <a:xfrm>
              <a:off x="2109053" y="3393097"/>
              <a:ext cx="239399" cy="283991"/>
            </a:xfrm>
            <a:prstGeom prst="rect">
              <a:avLst/>
            </a:prstGeom>
            <a:solidFill>
              <a:srgbClr val="B3B3B3">
                <a:alpha val="85098"/>
              </a:srgbClr>
            </a:solidFill>
          </p:spPr>
          <p:txBody>
            <a:bodyPr/>
            <a:lstStyle/>
            <a:p/>
          </p:txBody>
        </p:sp>
        <p:sp>
          <p:nvSpPr>
            <p:cNvPr id="53" name="rc53"/>
            <p:cNvSpPr/>
            <p:nvPr/>
          </p:nvSpPr>
          <p:spPr>
            <a:xfrm>
              <a:off x="2375052" y="3354986"/>
              <a:ext cx="239399" cy="314901"/>
            </a:xfrm>
            <a:prstGeom prst="rect">
              <a:avLst/>
            </a:prstGeom>
            <a:solidFill>
              <a:srgbClr val="B3B3B3">
                <a:alpha val="85098"/>
              </a:srgbClr>
            </a:solidFill>
          </p:spPr>
          <p:txBody>
            <a:bodyPr/>
            <a:lstStyle/>
            <a:p/>
          </p:txBody>
        </p:sp>
        <p:sp>
          <p:nvSpPr>
            <p:cNvPr id="54" name="rc54"/>
            <p:cNvSpPr/>
            <p:nvPr/>
          </p:nvSpPr>
          <p:spPr>
            <a:xfrm>
              <a:off x="2641052" y="3627051"/>
              <a:ext cx="239399" cy="244479"/>
            </a:xfrm>
            <a:prstGeom prst="rect">
              <a:avLst/>
            </a:prstGeom>
            <a:solidFill>
              <a:srgbClr val="B3B3B3">
                <a:alpha val="85098"/>
              </a:srgbClr>
            </a:solidFill>
          </p:spPr>
          <p:txBody>
            <a:bodyPr/>
            <a:lstStyle/>
            <a:p/>
          </p:txBody>
        </p:sp>
        <p:sp>
          <p:nvSpPr>
            <p:cNvPr id="55" name="rc55"/>
            <p:cNvSpPr/>
            <p:nvPr/>
          </p:nvSpPr>
          <p:spPr>
            <a:xfrm>
              <a:off x="2907052" y="3665855"/>
              <a:ext cx="239399" cy="196942"/>
            </a:xfrm>
            <a:prstGeom prst="rect">
              <a:avLst/>
            </a:prstGeom>
            <a:solidFill>
              <a:srgbClr val="B3B3B3">
                <a:alpha val="85098"/>
              </a:srgbClr>
            </a:solidFill>
          </p:spPr>
          <p:txBody>
            <a:bodyPr/>
            <a:lstStyle/>
            <a:p/>
          </p:txBody>
        </p:sp>
        <p:sp>
          <p:nvSpPr>
            <p:cNvPr id="56" name="rc56"/>
            <p:cNvSpPr/>
            <p:nvPr/>
          </p:nvSpPr>
          <p:spPr>
            <a:xfrm>
              <a:off x="3173051" y="3589346"/>
              <a:ext cx="239399" cy="351100"/>
            </a:xfrm>
            <a:prstGeom prst="rect">
              <a:avLst/>
            </a:prstGeom>
            <a:solidFill>
              <a:srgbClr val="B3B3B3">
                <a:alpha val="85098"/>
              </a:srgbClr>
            </a:solidFill>
          </p:spPr>
          <p:txBody>
            <a:bodyPr/>
            <a:lstStyle/>
            <a:p/>
          </p:txBody>
        </p:sp>
        <p:sp>
          <p:nvSpPr>
            <p:cNvPr id="57" name="rc57"/>
            <p:cNvSpPr/>
            <p:nvPr/>
          </p:nvSpPr>
          <p:spPr>
            <a:xfrm>
              <a:off x="3439051" y="3544087"/>
              <a:ext cx="239399" cy="331109"/>
            </a:xfrm>
            <a:prstGeom prst="rect">
              <a:avLst/>
            </a:prstGeom>
            <a:solidFill>
              <a:srgbClr val="B3B3B3">
                <a:alpha val="85098"/>
              </a:srgbClr>
            </a:solidFill>
          </p:spPr>
          <p:txBody>
            <a:bodyPr/>
            <a:lstStyle/>
            <a:p/>
          </p:txBody>
        </p:sp>
        <p:sp>
          <p:nvSpPr>
            <p:cNvPr id="58" name="rc58"/>
            <p:cNvSpPr/>
            <p:nvPr/>
          </p:nvSpPr>
          <p:spPr>
            <a:xfrm>
              <a:off x="3705050" y="3432425"/>
              <a:ext cx="239399" cy="466074"/>
            </a:xfrm>
            <a:prstGeom prst="rect">
              <a:avLst/>
            </a:prstGeom>
            <a:solidFill>
              <a:srgbClr val="B3B3B3">
                <a:alpha val="85098"/>
              </a:srgbClr>
            </a:solidFill>
          </p:spPr>
          <p:txBody>
            <a:bodyPr/>
            <a:lstStyle/>
            <a:p/>
          </p:txBody>
        </p:sp>
        <p:sp>
          <p:nvSpPr>
            <p:cNvPr id="59" name="rc59"/>
            <p:cNvSpPr/>
            <p:nvPr/>
          </p:nvSpPr>
          <p:spPr>
            <a:xfrm>
              <a:off x="3971050" y="3574578"/>
              <a:ext cx="239399" cy="445873"/>
            </a:xfrm>
            <a:prstGeom prst="rect">
              <a:avLst/>
            </a:prstGeom>
            <a:solidFill>
              <a:srgbClr val="B3B3B3">
                <a:alpha val="85098"/>
              </a:srgbClr>
            </a:solidFill>
          </p:spPr>
          <p:txBody>
            <a:bodyPr/>
            <a:lstStyle/>
            <a:p/>
          </p:txBody>
        </p:sp>
        <p:sp>
          <p:nvSpPr>
            <p:cNvPr id="60" name="rc60"/>
            <p:cNvSpPr/>
            <p:nvPr/>
          </p:nvSpPr>
          <p:spPr>
            <a:xfrm>
              <a:off x="4237050" y="3635155"/>
              <a:ext cx="239399" cy="288508"/>
            </a:xfrm>
            <a:prstGeom prst="rect">
              <a:avLst/>
            </a:prstGeom>
            <a:solidFill>
              <a:srgbClr val="B3B3B3">
                <a:alpha val="85098"/>
              </a:srgbClr>
            </a:solidFill>
          </p:spPr>
          <p:txBody>
            <a:bodyPr/>
            <a:lstStyle/>
            <a:p/>
          </p:txBody>
        </p:sp>
        <p:sp>
          <p:nvSpPr>
            <p:cNvPr id="61" name="rc61"/>
            <p:cNvSpPr/>
            <p:nvPr/>
          </p:nvSpPr>
          <p:spPr>
            <a:xfrm>
              <a:off x="4503049" y="3602543"/>
              <a:ext cx="239399" cy="320910"/>
            </a:xfrm>
            <a:prstGeom prst="rect">
              <a:avLst/>
            </a:prstGeom>
            <a:solidFill>
              <a:srgbClr val="B3B3B3">
                <a:alpha val="85098"/>
              </a:srgbClr>
            </a:solidFill>
          </p:spPr>
          <p:txBody>
            <a:bodyPr/>
            <a:lstStyle/>
            <a:p/>
          </p:txBody>
        </p:sp>
        <p:sp>
          <p:nvSpPr>
            <p:cNvPr id="62" name="rc62"/>
            <p:cNvSpPr/>
            <p:nvPr/>
          </p:nvSpPr>
          <p:spPr>
            <a:xfrm>
              <a:off x="4769049" y="3599309"/>
              <a:ext cx="239399" cy="322926"/>
            </a:xfrm>
            <a:prstGeom prst="rect">
              <a:avLst/>
            </a:prstGeom>
            <a:solidFill>
              <a:srgbClr val="B3B3B3">
                <a:alpha val="85098"/>
              </a:srgbClr>
            </a:solidFill>
          </p:spPr>
          <p:txBody>
            <a:bodyPr/>
            <a:lstStyle/>
            <a:p/>
          </p:txBody>
        </p:sp>
        <p:sp>
          <p:nvSpPr>
            <p:cNvPr id="63" name="rc63"/>
            <p:cNvSpPr/>
            <p:nvPr/>
          </p:nvSpPr>
          <p:spPr>
            <a:xfrm>
              <a:off x="5035049" y="3591781"/>
              <a:ext cx="239399" cy="163820"/>
            </a:xfrm>
            <a:prstGeom prst="rect">
              <a:avLst/>
            </a:prstGeom>
            <a:solidFill>
              <a:srgbClr val="B3B3B3">
                <a:alpha val="85098"/>
              </a:srgbClr>
            </a:solidFill>
          </p:spPr>
          <p:txBody>
            <a:bodyPr/>
            <a:lstStyle/>
            <a:p/>
          </p:txBody>
        </p:sp>
        <p:sp>
          <p:nvSpPr>
            <p:cNvPr id="64" name="rc64"/>
            <p:cNvSpPr/>
            <p:nvPr/>
          </p:nvSpPr>
          <p:spPr>
            <a:xfrm>
              <a:off x="5301048" y="3516240"/>
              <a:ext cx="239399" cy="199914"/>
            </a:xfrm>
            <a:prstGeom prst="rect">
              <a:avLst/>
            </a:prstGeom>
            <a:solidFill>
              <a:srgbClr val="B3B3B3">
                <a:alpha val="85098"/>
              </a:srgbClr>
            </a:solidFill>
          </p:spPr>
          <p:txBody>
            <a:bodyPr/>
            <a:lstStyle/>
            <a:p/>
          </p:txBody>
        </p:sp>
        <p:sp>
          <p:nvSpPr>
            <p:cNvPr id="65" name="rc65"/>
            <p:cNvSpPr/>
            <p:nvPr/>
          </p:nvSpPr>
          <p:spPr>
            <a:xfrm>
              <a:off x="5567048" y="3504968"/>
              <a:ext cx="239399" cy="237619"/>
            </a:xfrm>
            <a:prstGeom prst="rect">
              <a:avLst/>
            </a:prstGeom>
            <a:solidFill>
              <a:srgbClr val="B3B3B3">
                <a:alpha val="85098"/>
              </a:srgbClr>
            </a:solidFill>
          </p:spPr>
          <p:txBody>
            <a:bodyPr/>
            <a:lstStyle/>
            <a:p/>
          </p:txBody>
        </p:sp>
        <p:sp>
          <p:nvSpPr>
            <p:cNvPr id="66" name="rc66"/>
            <p:cNvSpPr/>
            <p:nvPr/>
          </p:nvSpPr>
          <p:spPr>
            <a:xfrm>
              <a:off x="5833047" y="3566448"/>
              <a:ext cx="239399" cy="171727"/>
            </a:xfrm>
            <a:prstGeom prst="rect">
              <a:avLst/>
            </a:prstGeom>
            <a:solidFill>
              <a:srgbClr val="B3B3B3">
                <a:alpha val="85098"/>
              </a:srgbClr>
            </a:solidFill>
          </p:spPr>
          <p:txBody>
            <a:bodyPr/>
            <a:lstStyle/>
            <a:p/>
          </p:txBody>
        </p:sp>
        <p:sp>
          <p:nvSpPr>
            <p:cNvPr id="67" name="rc67"/>
            <p:cNvSpPr/>
            <p:nvPr/>
          </p:nvSpPr>
          <p:spPr>
            <a:xfrm>
              <a:off x="6099047" y="3560609"/>
              <a:ext cx="239399" cy="208267"/>
            </a:xfrm>
            <a:prstGeom prst="rect">
              <a:avLst/>
            </a:prstGeom>
            <a:solidFill>
              <a:srgbClr val="B3B3B3">
                <a:alpha val="85098"/>
              </a:srgbClr>
            </a:solidFill>
          </p:spPr>
          <p:txBody>
            <a:bodyPr/>
            <a:lstStyle/>
            <a:p/>
          </p:txBody>
        </p:sp>
        <p:sp>
          <p:nvSpPr>
            <p:cNvPr id="68" name="rc68"/>
            <p:cNvSpPr/>
            <p:nvPr/>
          </p:nvSpPr>
          <p:spPr>
            <a:xfrm>
              <a:off x="6365047" y="3694985"/>
              <a:ext cx="239399" cy="175419"/>
            </a:xfrm>
            <a:prstGeom prst="rect">
              <a:avLst/>
            </a:prstGeom>
            <a:solidFill>
              <a:srgbClr val="B3B3B3">
                <a:alpha val="85098"/>
              </a:srgbClr>
            </a:solidFill>
          </p:spPr>
          <p:txBody>
            <a:bodyPr/>
            <a:lstStyle/>
            <a:p/>
          </p:txBody>
        </p:sp>
        <p:sp>
          <p:nvSpPr>
            <p:cNvPr id="69" name="rc69"/>
            <p:cNvSpPr/>
            <p:nvPr/>
          </p:nvSpPr>
          <p:spPr>
            <a:xfrm>
              <a:off x="6631046" y="3655015"/>
              <a:ext cx="239399" cy="177291"/>
            </a:xfrm>
            <a:prstGeom prst="rect">
              <a:avLst/>
            </a:prstGeom>
            <a:solidFill>
              <a:srgbClr val="B3B3B3">
                <a:alpha val="85098"/>
              </a:srgbClr>
            </a:solidFill>
          </p:spPr>
          <p:txBody>
            <a:bodyPr/>
            <a:lstStyle/>
            <a:p/>
          </p:txBody>
        </p:sp>
        <p:sp>
          <p:nvSpPr>
            <p:cNvPr id="70" name="rc70"/>
            <p:cNvSpPr/>
            <p:nvPr/>
          </p:nvSpPr>
          <p:spPr>
            <a:xfrm>
              <a:off x="6897046" y="3757434"/>
              <a:ext cx="239399" cy="143422"/>
            </a:xfrm>
            <a:prstGeom prst="rect">
              <a:avLst/>
            </a:prstGeom>
            <a:solidFill>
              <a:srgbClr val="B3B3B3">
                <a:alpha val="85098"/>
              </a:srgbClr>
            </a:solidFill>
          </p:spPr>
          <p:txBody>
            <a:bodyPr/>
            <a:lstStyle/>
            <a:p/>
          </p:txBody>
        </p:sp>
        <p:sp>
          <p:nvSpPr>
            <p:cNvPr id="71" name="rc71"/>
            <p:cNvSpPr/>
            <p:nvPr/>
          </p:nvSpPr>
          <p:spPr>
            <a:xfrm>
              <a:off x="7163045" y="3754069"/>
              <a:ext cx="239399" cy="180957"/>
            </a:xfrm>
            <a:prstGeom prst="rect">
              <a:avLst/>
            </a:prstGeom>
            <a:solidFill>
              <a:srgbClr val="B3B3B3">
                <a:alpha val="85098"/>
              </a:srgbClr>
            </a:solidFill>
          </p:spPr>
          <p:txBody>
            <a:bodyPr/>
            <a:lstStyle/>
            <a:p/>
          </p:txBody>
        </p:sp>
        <p:sp>
          <p:nvSpPr>
            <p:cNvPr id="72" name="rc72"/>
            <p:cNvSpPr/>
            <p:nvPr/>
          </p:nvSpPr>
          <p:spPr>
            <a:xfrm>
              <a:off x="7429045" y="3749801"/>
              <a:ext cx="239399" cy="183104"/>
            </a:xfrm>
            <a:prstGeom prst="rect">
              <a:avLst/>
            </a:prstGeom>
            <a:solidFill>
              <a:srgbClr val="B3B3B3">
                <a:alpha val="85098"/>
              </a:srgbClr>
            </a:solidFill>
          </p:spPr>
          <p:txBody>
            <a:bodyPr/>
            <a:lstStyle/>
            <a:p/>
          </p:txBody>
        </p:sp>
        <p:sp>
          <p:nvSpPr>
            <p:cNvPr id="73" name="rc73"/>
            <p:cNvSpPr/>
            <p:nvPr/>
          </p:nvSpPr>
          <p:spPr>
            <a:xfrm>
              <a:off x="7695045" y="3746031"/>
              <a:ext cx="239399" cy="184976"/>
            </a:xfrm>
            <a:prstGeom prst="rect">
              <a:avLst/>
            </a:prstGeom>
            <a:solidFill>
              <a:srgbClr val="B3B3B3">
                <a:alpha val="85098"/>
              </a:srgbClr>
            </a:solidFill>
          </p:spPr>
          <p:txBody>
            <a:bodyPr/>
            <a:lstStyle/>
            <a:p/>
          </p:txBody>
        </p:sp>
        <p:sp>
          <p:nvSpPr>
            <p:cNvPr id="74" name="rc74"/>
            <p:cNvSpPr/>
            <p:nvPr/>
          </p:nvSpPr>
          <p:spPr>
            <a:xfrm>
              <a:off x="7961044" y="3741422"/>
              <a:ext cx="239399" cy="187280"/>
            </a:xfrm>
            <a:prstGeom prst="rect">
              <a:avLst/>
            </a:prstGeom>
            <a:solidFill>
              <a:srgbClr val="B3B3B3">
                <a:alpha val="85098"/>
              </a:srgbClr>
            </a:solidFill>
          </p:spPr>
          <p:txBody>
            <a:bodyPr/>
            <a:lstStyle/>
            <a:p/>
          </p:txBody>
        </p:sp>
        <p:sp>
          <p:nvSpPr>
            <p:cNvPr id="75" name="pl75"/>
            <p:cNvSpPr/>
            <p:nvPr/>
          </p:nvSpPr>
          <p:spPr>
            <a:xfrm>
              <a:off x="1430754" y="2116652"/>
              <a:ext cx="6649990" cy="700801"/>
            </a:xfrm>
            <a:custGeom>
              <a:avLst/>
              <a:pathLst>
                <a:path w="6649990" h="700801">
                  <a:moveTo>
                    <a:pt x="0" y="350400"/>
                  </a:moveTo>
                  <a:lnTo>
                    <a:pt x="265999" y="700801"/>
                  </a:lnTo>
                  <a:lnTo>
                    <a:pt x="531999" y="453459"/>
                  </a:lnTo>
                  <a:lnTo>
                    <a:pt x="797998" y="288565"/>
                  </a:lnTo>
                  <a:lnTo>
                    <a:pt x="1063998" y="288565"/>
                  </a:lnTo>
                  <a:lnTo>
                    <a:pt x="1329998" y="123670"/>
                  </a:lnTo>
                  <a:lnTo>
                    <a:pt x="1595997" y="123670"/>
                  </a:lnTo>
                  <a:lnTo>
                    <a:pt x="1861997" y="61835"/>
                  </a:lnTo>
                  <a:lnTo>
                    <a:pt x="2127996" y="103059"/>
                  </a:lnTo>
                  <a:lnTo>
                    <a:pt x="2393996" y="82447"/>
                  </a:lnTo>
                  <a:lnTo>
                    <a:pt x="2659996" y="0"/>
                  </a:lnTo>
                  <a:lnTo>
                    <a:pt x="2925995" y="61835"/>
                  </a:lnTo>
                  <a:lnTo>
                    <a:pt x="3191995" y="61835"/>
                  </a:lnTo>
                  <a:lnTo>
                    <a:pt x="3457995" y="61835"/>
                  </a:lnTo>
                  <a:lnTo>
                    <a:pt x="3723994" y="164894"/>
                  </a:lnTo>
                  <a:lnTo>
                    <a:pt x="3989994" y="185506"/>
                  </a:lnTo>
                  <a:lnTo>
                    <a:pt x="4255993" y="164894"/>
                  </a:lnTo>
                  <a:lnTo>
                    <a:pt x="4521993" y="164894"/>
                  </a:lnTo>
                  <a:lnTo>
                    <a:pt x="4787993" y="144282"/>
                  </a:lnTo>
                  <a:lnTo>
                    <a:pt x="5053992" y="82447"/>
                  </a:lnTo>
                  <a:lnTo>
                    <a:pt x="5319992" y="103059"/>
                  </a:lnTo>
                  <a:lnTo>
                    <a:pt x="5585991" y="61835"/>
                  </a:lnTo>
                  <a:lnTo>
                    <a:pt x="5851991" y="41223"/>
                  </a:lnTo>
                  <a:lnTo>
                    <a:pt x="6117991" y="41223"/>
                  </a:lnTo>
                  <a:lnTo>
                    <a:pt x="6383990" y="41223"/>
                  </a:lnTo>
                  <a:lnTo>
                    <a:pt x="6649990" y="41223"/>
                  </a:lnTo>
                </a:path>
              </a:pathLst>
            </a:custGeom>
            <a:ln w="27101" cap="flat">
              <a:solidFill>
                <a:srgbClr val="0058AB">
                  <a:alpha val="100000"/>
                </a:srgbClr>
              </a:solidFill>
              <a:prstDash val="solid"/>
              <a:round/>
            </a:ln>
          </p:spPr>
          <p:txBody>
            <a:bodyPr/>
            <a:lstStyle/>
            <a:p/>
          </p:txBody>
        </p:sp>
        <p:sp>
          <p:nvSpPr>
            <p:cNvPr id="76" name="pl76"/>
            <p:cNvSpPr/>
            <p:nvPr/>
          </p:nvSpPr>
          <p:spPr>
            <a:xfrm>
              <a:off x="1430754" y="2260935"/>
              <a:ext cx="6649990" cy="824472"/>
            </a:xfrm>
            <a:custGeom>
              <a:avLst/>
              <a:pathLst>
                <a:path w="6649990" h="824472">
                  <a:moveTo>
                    <a:pt x="0" y="535906"/>
                  </a:moveTo>
                  <a:lnTo>
                    <a:pt x="265999" y="824472"/>
                  </a:lnTo>
                  <a:lnTo>
                    <a:pt x="531999" y="638965"/>
                  </a:lnTo>
                  <a:lnTo>
                    <a:pt x="797998" y="371012"/>
                  </a:lnTo>
                  <a:lnTo>
                    <a:pt x="1063998" y="391624"/>
                  </a:lnTo>
                  <a:lnTo>
                    <a:pt x="1329998" y="164894"/>
                  </a:lnTo>
                  <a:lnTo>
                    <a:pt x="1595997" y="123670"/>
                  </a:lnTo>
                  <a:lnTo>
                    <a:pt x="1861997" y="164894"/>
                  </a:lnTo>
                  <a:lnTo>
                    <a:pt x="2127996" y="185506"/>
                  </a:lnTo>
                  <a:lnTo>
                    <a:pt x="2393996" y="247341"/>
                  </a:lnTo>
                  <a:lnTo>
                    <a:pt x="2659996" y="144282"/>
                  </a:lnTo>
                  <a:lnTo>
                    <a:pt x="2925995" y="103059"/>
                  </a:lnTo>
                  <a:lnTo>
                    <a:pt x="3191995" y="123670"/>
                  </a:lnTo>
                  <a:lnTo>
                    <a:pt x="3457995" y="123670"/>
                  </a:lnTo>
                  <a:lnTo>
                    <a:pt x="3723994" y="123670"/>
                  </a:lnTo>
                  <a:lnTo>
                    <a:pt x="3989994" y="164894"/>
                  </a:lnTo>
                  <a:lnTo>
                    <a:pt x="4255993" y="164894"/>
                  </a:lnTo>
                  <a:lnTo>
                    <a:pt x="4521993" y="123670"/>
                  </a:lnTo>
                  <a:lnTo>
                    <a:pt x="4787993" y="123670"/>
                  </a:lnTo>
                  <a:lnTo>
                    <a:pt x="5053992" y="41223"/>
                  </a:lnTo>
                  <a:lnTo>
                    <a:pt x="5319992" y="61835"/>
                  </a:lnTo>
                  <a:lnTo>
                    <a:pt x="5585991" y="0"/>
                  </a:lnTo>
                  <a:lnTo>
                    <a:pt x="5851991" y="0"/>
                  </a:lnTo>
                  <a:lnTo>
                    <a:pt x="6117991" y="0"/>
                  </a:lnTo>
                  <a:lnTo>
                    <a:pt x="6383990" y="0"/>
                  </a:lnTo>
                  <a:lnTo>
                    <a:pt x="6649990" y="0"/>
                  </a:lnTo>
                </a:path>
              </a:pathLst>
            </a:custGeom>
            <a:ln w="27101" cap="flat">
              <a:solidFill>
                <a:srgbClr val="F26A21">
                  <a:alpha val="100000"/>
                </a:srgbClr>
              </a:solidFill>
              <a:prstDash val="solid"/>
              <a:round/>
            </a:ln>
          </p:spPr>
          <p:txBody>
            <a:bodyPr/>
            <a:lstStyle/>
            <a:p/>
          </p:txBody>
        </p:sp>
        <p:sp>
          <p:nvSpPr>
            <p:cNvPr id="77" name="tx77"/>
            <p:cNvSpPr/>
            <p:nvPr/>
          </p:nvSpPr>
          <p:spPr>
            <a:xfrm>
              <a:off x="1370464"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2700462"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40304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60458"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42445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90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6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222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48845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445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2045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370464"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89" name="tx89"/>
            <p:cNvSpPr/>
            <p:nvPr/>
          </p:nvSpPr>
          <p:spPr>
            <a:xfrm>
              <a:off x="2700462"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0" name="tx90"/>
            <p:cNvSpPr/>
            <p:nvPr/>
          </p:nvSpPr>
          <p:spPr>
            <a:xfrm>
              <a:off x="4030460"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1" name="tx91"/>
            <p:cNvSpPr/>
            <p:nvPr/>
          </p:nvSpPr>
          <p:spPr>
            <a:xfrm>
              <a:off x="5360458"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2" name="tx92"/>
            <p:cNvSpPr/>
            <p:nvPr/>
          </p:nvSpPr>
          <p:spPr>
            <a:xfrm>
              <a:off x="642445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3" name="tx93"/>
            <p:cNvSpPr/>
            <p:nvPr/>
          </p:nvSpPr>
          <p:spPr>
            <a:xfrm>
              <a:off x="6690456"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4" name="tx94"/>
            <p:cNvSpPr/>
            <p:nvPr/>
          </p:nvSpPr>
          <p:spPr>
            <a:xfrm>
              <a:off x="695645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5" name="tx95"/>
            <p:cNvSpPr/>
            <p:nvPr/>
          </p:nvSpPr>
          <p:spPr>
            <a:xfrm>
              <a:off x="722245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6" name="tx96"/>
            <p:cNvSpPr/>
            <p:nvPr/>
          </p:nvSpPr>
          <p:spPr>
            <a:xfrm>
              <a:off x="7488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7" name="tx97"/>
            <p:cNvSpPr/>
            <p:nvPr/>
          </p:nvSpPr>
          <p:spPr>
            <a:xfrm>
              <a:off x="7754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8" name="tx98"/>
            <p:cNvSpPr/>
            <p:nvPr/>
          </p:nvSpPr>
          <p:spPr>
            <a:xfrm>
              <a:off x="802045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1325260" y="383454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100" name="tx100"/>
            <p:cNvSpPr/>
            <p:nvPr/>
          </p:nvSpPr>
          <p:spPr>
            <a:xfrm>
              <a:off x="2655258" y="39533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01" name="tx101"/>
            <p:cNvSpPr/>
            <p:nvPr/>
          </p:nvSpPr>
          <p:spPr>
            <a:xfrm>
              <a:off x="4015401" y="40277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2" name="tx102"/>
            <p:cNvSpPr/>
            <p:nvPr/>
          </p:nvSpPr>
          <p:spPr>
            <a:xfrm>
              <a:off x="5315254" y="387558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03" name="tx103"/>
            <p:cNvSpPr/>
            <p:nvPr/>
          </p:nvSpPr>
          <p:spPr>
            <a:xfrm>
              <a:off x="6379253" y="39527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04" name="tx104"/>
            <p:cNvSpPr/>
            <p:nvPr/>
          </p:nvSpPr>
          <p:spPr>
            <a:xfrm>
              <a:off x="6645252" y="393503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05" name="tx105"/>
            <p:cNvSpPr/>
            <p:nvPr/>
          </p:nvSpPr>
          <p:spPr>
            <a:xfrm>
              <a:off x="6911252" y="39679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106" name="tx106"/>
            <p:cNvSpPr/>
            <p:nvPr/>
          </p:nvSpPr>
          <p:spPr>
            <a:xfrm>
              <a:off x="7177252" y="398501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07" name="tx107"/>
            <p:cNvSpPr/>
            <p:nvPr/>
          </p:nvSpPr>
          <p:spPr>
            <a:xfrm>
              <a:off x="7488455" y="39853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8" name="tx108"/>
            <p:cNvSpPr/>
            <p:nvPr/>
          </p:nvSpPr>
          <p:spPr>
            <a:xfrm>
              <a:off x="7709251" y="398438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9" name="tx109"/>
            <p:cNvSpPr/>
            <p:nvPr/>
          </p:nvSpPr>
          <p:spPr>
            <a:xfrm>
              <a:off x="7975250" y="398185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10" name="tx110"/>
            <p:cNvSpPr/>
            <p:nvPr/>
          </p:nvSpPr>
          <p:spPr>
            <a:xfrm>
              <a:off x="1325260" y="34008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a:t>
              </a:r>
            </a:p>
          </p:txBody>
        </p:sp>
        <p:sp>
          <p:nvSpPr>
            <p:cNvPr id="111" name="tx111"/>
            <p:cNvSpPr/>
            <p:nvPr/>
          </p:nvSpPr>
          <p:spPr>
            <a:xfrm>
              <a:off x="2655258" y="37088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12" name="tx112"/>
            <p:cNvSpPr/>
            <p:nvPr/>
          </p:nvSpPr>
          <p:spPr>
            <a:xfrm>
              <a:off x="3985256" y="37570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113" name="tx113"/>
            <p:cNvSpPr/>
            <p:nvPr/>
          </p:nvSpPr>
          <p:spPr>
            <a:xfrm>
              <a:off x="5315254" y="35757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14" name="tx114"/>
            <p:cNvSpPr/>
            <p:nvPr/>
          </p:nvSpPr>
          <p:spPr>
            <a:xfrm>
              <a:off x="6379253" y="374220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15" name="tx115"/>
            <p:cNvSpPr/>
            <p:nvPr/>
          </p:nvSpPr>
          <p:spPr>
            <a:xfrm>
              <a:off x="6645252" y="370316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16" name="tx116"/>
            <p:cNvSpPr/>
            <p:nvPr/>
          </p:nvSpPr>
          <p:spPr>
            <a:xfrm>
              <a:off x="6956456" y="37900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7" name="tx117"/>
            <p:cNvSpPr/>
            <p:nvPr/>
          </p:nvSpPr>
          <p:spPr>
            <a:xfrm>
              <a:off x="7177252" y="380405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18" name="tx118"/>
            <p:cNvSpPr/>
            <p:nvPr/>
          </p:nvSpPr>
          <p:spPr>
            <a:xfrm>
              <a:off x="7488455" y="38022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9" name="tx119"/>
            <p:cNvSpPr/>
            <p:nvPr/>
          </p:nvSpPr>
          <p:spPr>
            <a:xfrm>
              <a:off x="7709251" y="379940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20" name="tx120"/>
            <p:cNvSpPr/>
            <p:nvPr/>
          </p:nvSpPr>
          <p:spPr>
            <a:xfrm>
              <a:off x="7975250" y="37945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21" name="tx121"/>
            <p:cNvSpPr/>
            <p:nvPr/>
          </p:nvSpPr>
          <p:spPr>
            <a:xfrm>
              <a:off x="1325260" y="313044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66.3</a:t>
              </a:r>
            </a:p>
          </p:txBody>
        </p:sp>
        <p:sp>
          <p:nvSpPr>
            <p:cNvPr id="122" name="tx122"/>
            <p:cNvSpPr/>
            <p:nvPr/>
          </p:nvSpPr>
          <p:spPr>
            <a:xfrm>
              <a:off x="2655258" y="350895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37.4</a:t>
              </a:r>
            </a:p>
          </p:txBody>
        </p:sp>
        <p:sp>
          <p:nvSpPr>
            <p:cNvPr id="123" name="tx123"/>
            <p:cNvSpPr/>
            <p:nvPr/>
          </p:nvSpPr>
          <p:spPr>
            <a:xfrm>
              <a:off x="3985256" y="34578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24" name="tx124"/>
            <p:cNvSpPr/>
            <p:nvPr/>
          </p:nvSpPr>
          <p:spPr>
            <a:xfrm>
              <a:off x="5315254" y="33982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45.8</a:t>
              </a:r>
            </a:p>
          </p:txBody>
        </p:sp>
        <p:sp>
          <p:nvSpPr>
            <p:cNvPr id="125" name="tx125"/>
            <p:cNvSpPr/>
            <p:nvPr/>
          </p:nvSpPr>
          <p:spPr>
            <a:xfrm>
              <a:off x="6379253" y="357689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32.2</a:t>
              </a:r>
            </a:p>
          </p:txBody>
        </p:sp>
        <p:sp>
          <p:nvSpPr>
            <p:cNvPr id="126" name="tx126"/>
            <p:cNvSpPr/>
            <p:nvPr/>
          </p:nvSpPr>
          <p:spPr>
            <a:xfrm>
              <a:off x="6645252" y="35369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35.2</a:t>
              </a:r>
            </a:p>
          </p:txBody>
        </p:sp>
        <p:sp>
          <p:nvSpPr>
            <p:cNvPr id="127" name="tx127"/>
            <p:cNvSpPr/>
            <p:nvPr/>
          </p:nvSpPr>
          <p:spPr>
            <a:xfrm>
              <a:off x="6911252" y="364071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27.4</a:t>
              </a:r>
            </a:p>
          </p:txBody>
        </p:sp>
        <p:sp>
          <p:nvSpPr>
            <p:cNvPr id="128" name="tx128"/>
            <p:cNvSpPr/>
            <p:nvPr/>
          </p:nvSpPr>
          <p:spPr>
            <a:xfrm>
              <a:off x="7177252" y="36360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29" name="tx129"/>
            <p:cNvSpPr/>
            <p:nvPr/>
          </p:nvSpPr>
          <p:spPr>
            <a:xfrm>
              <a:off x="7488455" y="36317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30" name="tx130"/>
            <p:cNvSpPr/>
            <p:nvPr/>
          </p:nvSpPr>
          <p:spPr>
            <a:xfrm>
              <a:off x="7709251" y="36279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31" name="tx131"/>
            <p:cNvSpPr/>
            <p:nvPr/>
          </p:nvSpPr>
          <p:spPr>
            <a:xfrm>
              <a:off x="7975250" y="36233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28.6</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655386" y="340928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4" name="tx134"/>
            <p:cNvSpPr/>
            <p:nvPr/>
          </p:nvSpPr>
          <p:spPr>
            <a:xfrm>
              <a:off x="577692" y="275468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5" name="tx135"/>
            <p:cNvSpPr/>
            <p:nvPr/>
          </p:nvSpPr>
          <p:spPr>
            <a:xfrm>
              <a:off x="577692" y="210008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3" name="tx153"/>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4" name="pl15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70912" y="4979579"/>
              <a:ext cx="201456" cy="201456"/>
            </a:xfrm>
            <a:prstGeom prst="rect">
              <a:avLst/>
            </a:prstGeom>
            <a:solidFill>
              <a:srgbClr val="B3B3B3">
                <a:alpha val="85098"/>
              </a:srgbClr>
            </a:solidFill>
          </p:spPr>
          <p:txBody>
            <a:bodyPr/>
            <a:lstStyle/>
            <a:p/>
          </p:txBody>
        </p:sp>
        <p:sp>
          <p:nvSpPr>
            <p:cNvPr id="159" name="rc159"/>
            <p:cNvSpPr/>
            <p:nvPr/>
          </p:nvSpPr>
          <p:spPr>
            <a:xfrm>
              <a:off x="5573066" y="4979579"/>
              <a:ext cx="201456" cy="201456"/>
            </a:xfrm>
            <a:prstGeom prst="rect">
              <a:avLst/>
            </a:prstGeom>
            <a:solidFill>
              <a:srgbClr val="1CABE2">
                <a:alpha val="85098"/>
              </a:srgbClr>
            </a:solidFill>
          </p:spPr>
          <p:txBody>
            <a:bodyPr/>
            <a:lstStyle/>
            <a:p/>
          </p:txBody>
        </p:sp>
        <p:sp>
          <p:nvSpPr>
            <p:cNvPr id="160" name="tx16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3" name="tx163"/>
            <p:cNvSpPr/>
            <p:nvPr/>
          </p:nvSpPr>
          <p:spPr>
            <a:xfrm>
              <a:off x="966584" y="1582906"/>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2000-2025</a:t>
              </a:r>
            </a:p>
          </p:txBody>
        </p:sp>
        <p:sp>
          <p:nvSpPr>
            <p:cNvPr id="164" name="pl164"/>
            <p:cNvSpPr/>
            <p:nvPr/>
          </p:nvSpPr>
          <p:spPr>
            <a:xfrm>
              <a:off x="23822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2458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6694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5341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957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73812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11054" y="5726143"/>
              <a:ext cx="4018846" cy="119033"/>
            </a:xfrm>
            <a:prstGeom prst="rect">
              <a:avLst/>
            </a:prstGeom>
            <a:solidFill>
              <a:srgbClr val="1CABE2">
                <a:alpha val="85098"/>
              </a:srgbClr>
            </a:solidFill>
          </p:spPr>
          <p:txBody>
            <a:bodyPr/>
            <a:lstStyle/>
            <a:p/>
          </p:txBody>
        </p:sp>
        <p:sp>
          <p:nvSpPr>
            <p:cNvPr id="175" name="rc175"/>
            <p:cNvSpPr/>
            <p:nvPr/>
          </p:nvSpPr>
          <p:spPr>
            <a:xfrm>
              <a:off x="1311054" y="5577352"/>
              <a:ext cx="3027149" cy="119033"/>
            </a:xfrm>
            <a:prstGeom prst="rect">
              <a:avLst/>
            </a:prstGeom>
            <a:solidFill>
              <a:srgbClr val="1CABE2">
                <a:alpha val="85098"/>
              </a:srgbClr>
            </a:solidFill>
          </p:spPr>
          <p:txBody>
            <a:bodyPr/>
            <a:lstStyle/>
            <a:p/>
          </p:txBody>
        </p:sp>
        <p:sp>
          <p:nvSpPr>
            <p:cNvPr id="176" name="rc176"/>
            <p:cNvSpPr/>
            <p:nvPr/>
          </p:nvSpPr>
          <p:spPr>
            <a:xfrm>
              <a:off x="1311054" y="5428560"/>
              <a:ext cx="3064855" cy="119033"/>
            </a:xfrm>
            <a:prstGeom prst="rect">
              <a:avLst/>
            </a:prstGeom>
            <a:solidFill>
              <a:srgbClr val="1CABE2">
                <a:alpha val="85098"/>
              </a:srgbClr>
            </a:solidFill>
          </p:spPr>
          <p:txBody>
            <a:bodyPr/>
            <a:lstStyle/>
            <a:p/>
          </p:txBody>
        </p:sp>
        <p:sp>
          <p:nvSpPr>
            <p:cNvPr id="177" name="rc177"/>
            <p:cNvSpPr/>
            <p:nvPr/>
          </p:nvSpPr>
          <p:spPr>
            <a:xfrm>
              <a:off x="5329900" y="5726143"/>
              <a:ext cx="2870543" cy="119033"/>
            </a:xfrm>
            <a:prstGeom prst="rect">
              <a:avLst/>
            </a:prstGeom>
            <a:solidFill>
              <a:srgbClr val="B3B3B3">
                <a:alpha val="85098"/>
              </a:srgbClr>
            </a:solidFill>
          </p:spPr>
          <p:txBody>
            <a:bodyPr/>
            <a:lstStyle/>
            <a:p/>
          </p:txBody>
        </p:sp>
        <p:sp>
          <p:nvSpPr>
            <p:cNvPr id="178" name="rc178"/>
            <p:cNvSpPr/>
            <p:nvPr/>
          </p:nvSpPr>
          <p:spPr>
            <a:xfrm>
              <a:off x="4338204" y="5577352"/>
              <a:ext cx="3026935" cy="119033"/>
            </a:xfrm>
            <a:prstGeom prst="rect">
              <a:avLst/>
            </a:prstGeom>
            <a:solidFill>
              <a:srgbClr val="B3B3B3">
                <a:alpha val="85098"/>
              </a:srgbClr>
            </a:solidFill>
          </p:spPr>
          <p:txBody>
            <a:bodyPr/>
            <a:lstStyle/>
            <a:p/>
          </p:txBody>
        </p:sp>
        <p:sp>
          <p:nvSpPr>
            <p:cNvPr id="179" name="rc179"/>
            <p:cNvSpPr/>
            <p:nvPr/>
          </p:nvSpPr>
          <p:spPr>
            <a:xfrm>
              <a:off x="4375909" y="5428560"/>
              <a:ext cx="3064641" cy="119033"/>
            </a:xfrm>
            <a:prstGeom prst="rect">
              <a:avLst/>
            </a:prstGeom>
            <a:solidFill>
              <a:srgbClr val="B3B3B3">
                <a:alpha val="85098"/>
              </a:srgbClr>
            </a:solidFill>
          </p:spPr>
          <p:txBody>
            <a:bodyPr/>
            <a:lstStyle/>
            <a:p/>
          </p:txBody>
        </p:sp>
        <p:sp>
          <p:nvSpPr>
            <p:cNvPr id="180" name="tx180"/>
            <p:cNvSpPr/>
            <p:nvPr/>
          </p:nvSpPr>
          <p:spPr>
            <a:xfrm>
              <a:off x="8312971"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32.2</a:t>
              </a:r>
            </a:p>
          </p:txBody>
        </p:sp>
        <p:sp>
          <p:nvSpPr>
            <p:cNvPr id="181" name="tx181"/>
            <p:cNvSpPr/>
            <p:nvPr/>
          </p:nvSpPr>
          <p:spPr>
            <a:xfrm>
              <a:off x="7477666"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28.3</a:t>
              </a:r>
            </a:p>
          </p:txBody>
        </p:sp>
        <p:sp>
          <p:nvSpPr>
            <p:cNvPr id="182" name="tx182"/>
            <p:cNvSpPr/>
            <p:nvPr/>
          </p:nvSpPr>
          <p:spPr>
            <a:xfrm>
              <a:off x="755307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a:t>
              </a:r>
            </a:p>
          </p:txBody>
        </p:sp>
        <p:sp>
          <p:nvSpPr>
            <p:cNvPr id="183" name="tx183"/>
            <p:cNvSpPr/>
            <p:nvPr/>
          </p:nvSpPr>
          <p:spPr>
            <a:xfrm>
              <a:off x="320795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18.8</a:t>
              </a:r>
            </a:p>
          </p:txBody>
        </p:sp>
        <p:sp>
          <p:nvSpPr>
            <p:cNvPr id="184" name="tx184"/>
            <p:cNvSpPr/>
            <p:nvPr/>
          </p:nvSpPr>
          <p:spPr>
            <a:xfrm>
              <a:off x="2712102"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a:t>
              </a:r>
            </a:p>
          </p:txBody>
        </p:sp>
        <p:sp>
          <p:nvSpPr>
            <p:cNvPr id="185" name="tx185"/>
            <p:cNvSpPr/>
            <p:nvPr/>
          </p:nvSpPr>
          <p:spPr>
            <a:xfrm>
              <a:off x="2730955"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14.3</a:t>
              </a:r>
            </a:p>
          </p:txBody>
        </p:sp>
        <p:sp>
          <p:nvSpPr>
            <p:cNvPr id="186" name="tx186"/>
            <p:cNvSpPr/>
            <p:nvPr/>
          </p:nvSpPr>
          <p:spPr>
            <a:xfrm>
              <a:off x="6652646"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87" name="tx187"/>
            <p:cNvSpPr/>
            <p:nvPr/>
          </p:nvSpPr>
          <p:spPr>
            <a:xfrm>
              <a:off x="5739145"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a:t>
              </a:r>
            </a:p>
          </p:txBody>
        </p:sp>
        <p:sp>
          <p:nvSpPr>
            <p:cNvPr id="188" name="tx188"/>
            <p:cNvSpPr/>
            <p:nvPr/>
          </p:nvSpPr>
          <p:spPr>
            <a:xfrm>
              <a:off x="5795703"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14.3</a:t>
              </a:r>
            </a:p>
          </p:txBody>
        </p:sp>
        <p:sp>
          <p:nvSpPr>
            <p:cNvPr id="189" name="tx189"/>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32912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4" name="tx194"/>
            <p:cNvSpPr/>
            <p:nvPr/>
          </p:nvSpPr>
          <p:spPr>
            <a:xfrm>
              <a:off x="547148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5" name="tx195"/>
            <p:cNvSpPr/>
            <p:nvPr/>
          </p:nvSpPr>
          <p:spPr>
            <a:xfrm>
              <a:off x="7613840"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6" name="tx196"/>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97" name="tx197"/>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8" name="tx198"/>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99" name="tx199"/>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Togo.
En 2025, la couverture vaccinale contre la diphtérie, le tétanos et la coqueluche (DTC1) au Togo est restée stable à 95 %. Le nombre d’enfants n’ayant reçu aucune dose de vaccin DTC (enfants n’ayant reçu aucune dose) est resté stable, passant de 14 000 en 2024 à 14 000 en 2025.
La couverture vaccinale contre la DTP3 est restée stable à 90 % en 2025, laissant 29 000 enfants exposés à des maladies évitables par la vaccination.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pour le DTP1 était de 95 % et celle pour le DTP3 de 90 %, ce qui laissait 29 000 enfants non vaccinés ou sous-vaccinés, dont 14 000 n’ayant reçu aucune dose et 14 000 ne bénéficiant que d’une protection partielle.</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26457"/>
              <a:ext cx="3397293" cy="713561"/>
            </a:xfrm>
            <a:custGeom>
              <a:avLst/>
              <a:pathLst>
                <a:path w="3397293" h="713561">
                  <a:moveTo>
                    <a:pt x="0" y="356780"/>
                  </a:moveTo>
                  <a:lnTo>
                    <a:pt x="135891" y="713561"/>
                  </a:lnTo>
                  <a:lnTo>
                    <a:pt x="271783" y="461716"/>
                  </a:lnTo>
                  <a:lnTo>
                    <a:pt x="407675" y="293819"/>
                  </a:lnTo>
                  <a:lnTo>
                    <a:pt x="543566" y="293819"/>
                  </a:lnTo>
                  <a:lnTo>
                    <a:pt x="679458" y="125922"/>
                  </a:lnTo>
                  <a:lnTo>
                    <a:pt x="815350" y="125922"/>
                  </a:lnTo>
                  <a:lnTo>
                    <a:pt x="951242" y="62961"/>
                  </a:lnTo>
                  <a:lnTo>
                    <a:pt x="1087133" y="104935"/>
                  </a:lnTo>
                  <a:lnTo>
                    <a:pt x="1223025" y="83948"/>
                  </a:lnTo>
                  <a:lnTo>
                    <a:pt x="1358917" y="0"/>
                  </a:lnTo>
                  <a:lnTo>
                    <a:pt x="1494809" y="62961"/>
                  </a:lnTo>
                  <a:lnTo>
                    <a:pt x="1630700" y="62961"/>
                  </a:lnTo>
                  <a:lnTo>
                    <a:pt x="1766592" y="62961"/>
                  </a:lnTo>
                  <a:lnTo>
                    <a:pt x="1902484" y="167896"/>
                  </a:lnTo>
                  <a:lnTo>
                    <a:pt x="2038375" y="188883"/>
                  </a:lnTo>
                  <a:lnTo>
                    <a:pt x="2174267" y="167896"/>
                  </a:lnTo>
                  <a:lnTo>
                    <a:pt x="2310159" y="167896"/>
                  </a:lnTo>
                  <a:lnTo>
                    <a:pt x="2446051" y="146909"/>
                  </a:lnTo>
                  <a:lnTo>
                    <a:pt x="2581942" y="83948"/>
                  </a:lnTo>
                  <a:lnTo>
                    <a:pt x="2717834" y="104935"/>
                  </a:lnTo>
                  <a:lnTo>
                    <a:pt x="2853726" y="62961"/>
                  </a:lnTo>
                  <a:lnTo>
                    <a:pt x="2989618" y="41974"/>
                  </a:lnTo>
                  <a:lnTo>
                    <a:pt x="3125509" y="41974"/>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503690"/>
            </a:xfrm>
            <a:custGeom>
              <a:avLst/>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26457"/>
              <a:ext cx="3397293" cy="713561"/>
            </a:xfrm>
            <a:custGeom>
              <a:avLst/>
              <a:pathLst>
                <a:path w="3397293" h="713561">
                  <a:moveTo>
                    <a:pt x="0" y="356780"/>
                  </a:moveTo>
                  <a:lnTo>
                    <a:pt x="135891" y="713561"/>
                  </a:lnTo>
                  <a:lnTo>
                    <a:pt x="271783" y="461716"/>
                  </a:lnTo>
                  <a:lnTo>
                    <a:pt x="407675" y="293819"/>
                  </a:lnTo>
                  <a:lnTo>
                    <a:pt x="543566" y="293819"/>
                  </a:lnTo>
                  <a:lnTo>
                    <a:pt x="679458" y="125922"/>
                  </a:lnTo>
                  <a:lnTo>
                    <a:pt x="815350" y="125922"/>
                  </a:lnTo>
                  <a:lnTo>
                    <a:pt x="951242" y="62961"/>
                  </a:lnTo>
                  <a:lnTo>
                    <a:pt x="1087133" y="104935"/>
                  </a:lnTo>
                  <a:lnTo>
                    <a:pt x="1223025" y="83948"/>
                  </a:lnTo>
                  <a:lnTo>
                    <a:pt x="1358917" y="0"/>
                  </a:lnTo>
                  <a:lnTo>
                    <a:pt x="1494809" y="62961"/>
                  </a:lnTo>
                  <a:lnTo>
                    <a:pt x="1630700" y="62961"/>
                  </a:lnTo>
                  <a:lnTo>
                    <a:pt x="1766592" y="62961"/>
                  </a:lnTo>
                  <a:lnTo>
                    <a:pt x="1902484" y="167896"/>
                  </a:lnTo>
                  <a:lnTo>
                    <a:pt x="2038375" y="188883"/>
                  </a:lnTo>
                  <a:lnTo>
                    <a:pt x="2174267" y="167896"/>
                  </a:lnTo>
                  <a:lnTo>
                    <a:pt x="2310159" y="167896"/>
                  </a:lnTo>
                  <a:lnTo>
                    <a:pt x="2446051" y="146909"/>
                  </a:lnTo>
                  <a:lnTo>
                    <a:pt x="2581942" y="83948"/>
                  </a:lnTo>
                  <a:lnTo>
                    <a:pt x="2717834" y="104935"/>
                  </a:lnTo>
                  <a:lnTo>
                    <a:pt x="2853726" y="62961"/>
                  </a:lnTo>
                  <a:lnTo>
                    <a:pt x="2989618" y="41974"/>
                  </a:lnTo>
                  <a:lnTo>
                    <a:pt x="3125509" y="41974"/>
                  </a:lnTo>
                  <a:lnTo>
                    <a:pt x="3261401" y="41974"/>
                  </a:lnTo>
                  <a:lnTo>
                    <a:pt x="3397293" y="4197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2" name="pl32"/>
            <p:cNvSpPr/>
            <p:nvPr/>
          </p:nvSpPr>
          <p:spPr>
            <a:xfrm>
              <a:off x="1120965" y="1926457"/>
              <a:ext cx="3397293" cy="713561"/>
            </a:xfrm>
            <a:custGeom>
              <a:avLst/>
              <a:pathLst>
                <a:path w="3397293" h="713561">
                  <a:moveTo>
                    <a:pt x="0" y="356780"/>
                  </a:moveTo>
                  <a:lnTo>
                    <a:pt x="135891" y="713561"/>
                  </a:lnTo>
                  <a:lnTo>
                    <a:pt x="271783" y="461716"/>
                  </a:lnTo>
                  <a:lnTo>
                    <a:pt x="407675" y="293819"/>
                  </a:lnTo>
                  <a:lnTo>
                    <a:pt x="543566" y="293819"/>
                  </a:lnTo>
                  <a:lnTo>
                    <a:pt x="679458" y="125922"/>
                  </a:lnTo>
                  <a:lnTo>
                    <a:pt x="815350" y="125922"/>
                  </a:lnTo>
                  <a:lnTo>
                    <a:pt x="951242" y="62961"/>
                  </a:lnTo>
                  <a:lnTo>
                    <a:pt x="1087133" y="104935"/>
                  </a:lnTo>
                  <a:lnTo>
                    <a:pt x="1223025" y="83948"/>
                  </a:lnTo>
                  <a:lnTo>
                    <a:pt x="1358917" y="0"/>
                  </a:lnTo>
                  <a:lnTo>
                    <a:pt x="1494809" y="62961"/>
                  </a:lnTo>
                  <a:lnTo>
                    <a:pt x="1630700" y="62961"/>
                  </a:lnTo>
                  <a:lnTo>
                    <a:pt x="1766592" y="62961"/>
                  </a:lnTo>
                  <a:lnTo>
                    <a:pt x="1902484" y="167896"/>
                  </a:lnTo>
                  <a:lnTo>
                    <a:pt x="2038375" y="188883"/>
                  </a:lnTo>
                  <a:lnTo>
                    <a:pt x="2174267" y="167896"/>
                  </a:lnTo>
                  <a:lnTo>
                    <a:pt x="2310159" y="167896"/>
                  </a:lnTo>
                  <a:lnTo>
                    <a:pt x="2446051" y="146909"/>
                  </a:lnTo>
                  <a:lnTo>
                    <a:pt x="2581942" y="83948"/>
                  </a:lnTo>
                  <a:lnTo>
                    <a:pt x="2717834" y="104935"/>
                  </a:lnTo>
                  <a:lnTo>
                    <a:pt x="2853726" y="62961"/>
                  </a:lnTo>
                  <a:lnTo>
                    <a:pt x="2989618" y="41974"/>
                  </a:lnTo>
                  <a:lnTo>
                    <a:pt x="3125509" y="41974"/>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6387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860849"/>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20875" y="1405107"/>
              <a:ext cx="239747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Togo, 2000-2025</a:t>
              </a:r>
            </a:p>
          </p:txBody>
        </p:sp>
        <p:sp>
          <p:nvSpPr>
            <p:cNvPr id="63" name="pl63"/>
            <p:cNvSpPr/>
            <p:nvPr/>
          </p:nvSpPr>
          <p:spPr>
            <a:xfrm>
              <a:off x="5267799" y="37117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109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101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093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4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613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605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597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588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59389"/>
              <a:ext cx="3397293" cy="1702816"/>
            </a:xfrm>
            <a:custGeom>
              <a:avLst/>
              <a:pathLst>
                <a:path w="3397293" h="1702816">
                  <a:moveTo>
                    <a:pt x="0" y="851408"/>
                  </a:moveTo>
                  <a:lnTo>
                    <a:pt x="135891" y="1702816"/>
                  </a:lnTo>
                  <a:lnTo>
                    <a:pt x="271783" y="1101822"/>
                  </a:lnTo>
                  <a:lnTo>
                    <a:pt x="407675" y="701159"/>
                  </a:lnTo>
                  <a:lnTo>
                    <a:pt x="543566" y="701159"/>
                  </a:lnTo>
                  <a:lnTo>
                    <a:pt x="679458" y="300497"/>
                  </a:lnTo>
                  <a:lnTo>
                    <a:pt x="815350" y="300497"/>
                  </a:lnTo>
                  <a:lnTo>
                    <a:pt x="951242" y="150248"/>
                  </a:lnTo>
                  <a:lnTo>
                    <a:pt x="1087133" y="250414"/>
                  </a:lnTo>
                  <a:lnTo>
                    <a:pt x="1223025" y="200331"/>
                  </a:lnTo>
                  <a:lnTo>
                    <a:pt x="1358917" y="0"/>
                  </a:lnTo>
                  <a:lnTo>
                    <a:pt x="1494809" y="150248"/>
                  </a:lnTo>
                  <a:lnTo>
                    <a:pt x="1630700" y="150248"/>
                  </a:lnTo>
                  <a:lnTo>
                    <a:pt x="1766592" y="150248"/>
                  </a:lnTo>
                  <a:lnTo>
                    <a:pt x="1902484" y="400662"/>
                  </a:lnTo>
                  <a:lnTo>
                    <a:pt x="2038375" y="450745"/>
                  </a:lnTo>
                  <a:lnTo>
                    <a:pt x="2174267" y="400662"/>
                  </a:lnTo>
                  <a:lnTo>
                    <a:pt x="2310159" y="400662"/>
                  </a:lnTo>
                  <a:lnTo>
                    <a:pt x="2446051" y="350579"/>
                  </a:lnTo>
                  <a:lnTo>
                    <a:pt x="2581942" y="200331"/>
                  </a:lnTo>
                  <a:lnTo>
                    <a:pt x="2717834" y="250414"/>
                  </a:lnTo>
                  <a:lnTo>
                    <a:pt x="2853726" y="150248"/>
                  </a:lnTo>
                  <a:lnTo>
                    <a:pt x="2989618" y="100165"/>
                  </a:lnTo>
                  <a:lnTo>
                    <a:pt x="3125509" y="100165"/>
                  </a:lnTo>
                  <a:lnTo>
                    <a:pt x="3261401" y="100165"/>
                  </a:lnTo>
                  <a:lnTo>
                    <a:pt x="3397293" y="10016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59720"/>
              <a:ext cx="3397293" cy="450745"/>
            </a:xfrm>
            <a:custGeom>
              <a:avLst/>
              <a:pathLst>
                <a:path w="3397293" h="450745">
                  <a:moveTo>
                    <a:pt x="0" y="450745"/>
                  </a:moveTo>
                  <a:lnTo>
                    <a:pt x="135891" y="400662"/>
                  </a:lnTo>
                  <a:lnTo>
                    <a:pt x="271783" y="400662"/>
                  </a:lnTo>
                  <a:lnTo>
                    <a:pt x="407675" y="350579"/>
                  </a:lnTo>
                  <a:lnTo>
                    <a:pt x="543566" y="300497"/>
                  </a:lnTo>
                  <a:lnTo>
                    <a:pt x="679458" y="250414"/>
                  </a:lnTo>
                  <a:lnTo>
                    <a:pt x="815350" y="200331"/>
                  </a:lnTo>
                  <a:lnTo>
                    <a:pt x="951242" y="200331"/>
                  </a:lnTo>
                  <a:lnTo>
                    <a:pt x="1087133" y="150248"/>
                  </a:lnTo>
                  <a:lnTo>
                    <a:pt x="1223025" y="100165"/>
                  </a:lnTo>
                  <a:lnTo>
                    <a:pt x="1358917" y="100165"/>
                  </a:lnTo>
                  <a:lnTo>
                    <a:pt x="1494809" y="50082"/>
                  </a:lnTo>
                  <a:lnTo>
                    <a:pt x="1630700" y="100165"/>
                  </a:lnTo>
                  <a:lnTo>
                    <a:pt x="1766592" y="100165"/>
                  </a:lnTo>
                  <a:lnTo>
                    <a:pt x="1902484" y="100165"/>
                  </a:lnTo>
                  <a:lnTo>
                    <a:pt x="2038375" y="100165"/>
                  </a:lnTo>
                  <a:lnTo>
                    <a:pt x="2174267" y="50082"/>
                  </a:lnTo>
                  <a:lnTo>
                    <a:pt x="2310159" y="50082"/>
                  </a:lnTo>
                  <a:lnTo>
                    <a:pt x="2446051" y="50082"/>
                  </a:lnTo>
                  <a:lnTo>
                    <a:pt x="2581942" y="0"/>
                  </a:lnTo>
                  <a:lnTo>
                    <a:pt x="2717834" y="150248"/>
                  </a:lnTo>
                  <a:lnTo>
                    <a:pt x="2853726" y="250414"/>
                  </a:lnTo>
                  <a:lnTo>
                    <a:pt x="2989618" y="100165"/>
                  </a:lnTo>
                  <a:lnTo>
                    <a:pt x="3125509" y="100165"/>
                  </a:lnTo>
                  <a:lnTo>
                    <a:pt x="3261401" y="100165"/>
                  </a:lnTo>
                  <a:lnTo>
                    <a:pt x="3397293" y="50082"/>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09637"/>
              <a:ext cx="3397293" cy="1201988"/>
            </a:xfrm>
            <a:custGeom>
              <a:avLst/>
              <a:pathLst>
                <a:path w="3397293" h="1201988">
                  <a:moveTo>
                    <a:pt x="0" y="1201988"/>
                  </a:moveTo>
                  <a:lnTo>
                    <a:pt x="135891" y="1201988"/>
                  </a:lnTo>
                  <a:lnTo>
                    <a:pt x="271783" y="1151905"/>
                  </a:lnTo>
                  <a:lnTo>
                    <a:pt x="407675" y="1051739"/>
                  </a:lnTo>
                  <a:lnTo>
                    <a:pt x="543566" y="901491"/>
                  </a:lnTo>
                  <a:lnTo>
                    <a:pt x="679458" y="751242"/>
                  </a:lnTo>
                  <a:lnTo>
                    <a:pt x="815350" y="651076"/>
                  </a:lnTo>
                  <a:lnTo>
                    <a:pt x="951242" y="550911"/>
                  </a:lnTo>
                  <a:lnTo>
                    <a:pt x="1087133" y="300497"/>
                  </a:lnTo>
                  <a:lnTo>
                    <a:pt x="1223025" y="100165"/>
                  </a:lnTo>
                  <a:lnTo>
                    <a:pt x="1358917" y="400662"/>
                  </a:lnTo>
                  <a:lnTo>
                    <a:pt x="1494809" y="450745"/>
                  </a:lnTo>
                  <a:lnTo>
                    <a:pt x="1630700" y="500828"/>
                  </a:lnTo>
                  <a:lnTo>
                    <a:pt x="1766592" y="600994"/>
                  </a:lnTo>
                  <a:lnTo>
                    <a:pt x="1902484" y="550911"/>
                  </a:lnTo>
                  <a:lnTo>
                    <a:pt x="2038375" y="500828"/>
                  </a:lnTo>
                  <a:lnTo>
                    <a:pt x="2174267" y="250414"/>
                  </a:lnTo>
                  <a:lnTo>
                    <a:pt x="2310159" y="200331"/>
                  </a:lnTo>
                  <a:lnTo>
                    <a:pt x="2446051" y="100165"/>
                  </a:lnTo>
                  <a:lnTo>
                    <a:pt x="2581942" y="50082"/>
                  </a:lnTo>
                  <a:lnTo>
                    <a:pt x="2717834" y="100165"/>
                  </a:lnTo>
                  <a:lnTo>
                    <a:pt x="2853726" y="350579"/>
                  </a:lnTo>
                  <a:lnTo>
                    <a:pt x="2989618" y="200331"/>
                  </a:lnTo>
                  <a:lnTo>
                    <a:pt x="3125509" y="50082"/>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5972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59389"/>
              <a:ext cx="3397293" cy="1702816"/>
            </a:xfrm>
            <a:custGeom>
              <a:avLst/>
              <a:pathLst>
                <a:path w="3397293" h="1702816">
                  <a:moveTo>
                    <a:pt x="0" y="851408"/>
                  </a:moveTo>
                  <a:lnTo>
                    <a:pt x="135891" y="1702816"/>
                  </a:lnTo>
                  <a:lnTo>
                    <a:pt x="271783" y="1101822"/>
                  </a:lnTo>
                  <a:lnTo>
                    <a:pt x="407675" y="701159"/>
                  </a:lnTo>
                  <a:lnTo>
                    <a:pt x="543566" y="701159"/>
                  </a:lnTo>
                  <a:lnTo>
                    <a:pt x="679458" y="300497"/>
                  </a:lnTo>
                  <a:lnTo>
                    <a:pt x="815350" y="300497"/>
                  </a:lnTo>
                  <a:lnTo>
                    <a:pt x="951242" y="150248"/>
                  </a:lnTo>
                  <a:lnTo>
                    <a:pt x="1087133" y="250414"/>
                  </a:lnTo>
                  <a:lnTo>
                    <a:pt x="1223025" y="200331"/>
                  </a:lnTo>
                  <a:lnTo>
                    <a:pt x="1358917" y="0"/>
                  </a:lnTo>
                  <a:lnTo>
                    <a:pt x="1494809" y="150248"/>
                  </a:lnTo>
                  <a:lnTo>
                    <a:pt x="1630700" y="150248"/>
                  </a:lnTo>
                  <a:lnTo>
                    <a:pt x="1766592" y="150248"/>
                  </a:lnTo>
                  <a:lnTo>
                    <a:pt x="1902484" y="400662"/>
                  </a:lnTo>
                  <a:lnTo>
                    <a:pt x="2038375" y="450745"/>
                  </a:lnTo>
                  <a:lnTo>
                    <a:pt x="2174267" y="400662"/>
                  </a:lnTo>
                  <a:lnTo>
                    <a:pt x="2310159" y="400662"/>
                  </a:lnTo>
                  <a:lnTo>
                    <a:pt x="2446051" y="350579"/>
                  </a:lnTo>
                  <a:lnTo>
                    <a:pt x="2581942" y="200331"/>
                  </a:lnTo>
                  <a:lnTo>
                    <a:pt x="2717834" y="250414"/>
                  </a:lnTo>
                  <a:lnTo>
                    <a:pt x="2853726" y="150248"/>
                  </a:lnTo>
                  <a:lnTo>
                    <a:pt x="2989618" y="100165"/>
                  </a:lnTo>
                  <a:lnTo>
                    <a:pt x="3125509" y="100165"/>
                  </a:lnTo>
                  <a:lnTo>
                    <a:pt x="3261401" y="100165"/>
                  </a:lnTo>
                  <a:lnTo>
                    <a:pt x="3397293" y="10016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29339"/>
              <a:ext cx="0" cy="881457"/>
            </a:xfrm>
            <a:custGeom>
              <a:avLst/>
              <a:pathLst>
                <a:path w="0" h="881457">
                  <a:moveTo>
                    <a:pt x="0" y="88145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29339"/>
              <a:ext cx="0" cy="330546"/>
            </a:xfrm>
            <a:custGeom>
              <a:avLst/>
              <a:pathLst>
                <a:path w="0" h="330546">
                  <a:moveTo>
                    <a:pt x="0" y="33054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29339"/>
              <a:ext cx="0" cy="30049"/>
            </a:xfrm>
            <a:custGeom>
              <a:avLst/>
              <a:pathLst>
                <a:path w="0" h="30049">
                  <a:moveTo>
                    <a:pt x="0" y="300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29339"/>
              <a:ext cx="0" cy="480795"/>
            </a:xfrm>
            <a:custGeom>
              <a:avLst/>
              <a:pathLst>
                <a:path w="0" h="480795">
                  <a:moveTo>
                    <a:pt x="0" y="48079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29339"/>
              <a:ext cx="0" cy="230381"/>
            </a:xfrm>
            <a:custGeom>
              <a:avLst/>
              <a:pathLst>
                <a:path w="0" h="230381">
                  <a:moveTo>
                    <a:pt x="0" y="23038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29339"/>
              <a:ext cx="0" cy="130215"/>
            </a:xfrm>
            <a:custGeom>
              <a:avLst/>
              <a:pathLst>
                <a:path w="0" h="130215">
                  <a:moveTo>
                    <a:pt x="0" y="13021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29339"/>
              <a:ext cx="0" cy="130215"/>
            </a:xfrm>
            <a:custGeom>
              <a:avLst/>
              <a:pathLst>
                <a:path w="0" h="130215">
                  <a:moveTo>
                    <a:pt x="0" y="13021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59389"/>
              <a:ext cx="3397293" cy="1702816"/>
            </a:xfrm>
            <a:custGeom>
              <a:avLst/>
              <a:pathLst>
                <a:path w="3397293" h="1702816">
                  <a:moveTo>
                    <a:pt x="0" y="851408"/>
                  </a:moveTo>
                  <a:lnTo>
                    <a:pt x="135891" y="1702816"/>
                  </a:lnTo>
                  <a:lnTo>
                    <a:pt x="271783" y="1101822"/>
                  </a:lnTo>
                  <a:lnTo>
                    <a:pt x="407675" y="701159"/>
                  </a:lnTo>
                  <a:lnTo>
                    <a:pt x="543566" y="701159"/>
                  </a:lnTo>
                  <a:lnTo>
                    <a:pt x="679458" y="300497"/>
                  </a:lnTo>
                  <a:lnTo>
                    <a:pt x="815350" y="300497"/>
                  </a:lnTo>
                  <a:lnTo>
                    <a:pt x="951242" y="150248"/>
                  </a:lnTo>
                  <a:lnTo>
                    <a:pt x="1087133" y="250414"/>
                  </a:lnTo>
                  <a:lnTo>
                    <a:pt x="1223025" y="200331"/>
                  </a:lnTo>
                  <a:lnTo>
                    <a:pt x="1358917" y="0"/>
                  </a:lnTo>
                  <a:lnTo>
                    <a:pt x="1494809" y="150248"/>
                  </a:lnTo>
                  <a:lnTo>
                    <a:pt x="1630700" y="150248"/>
                  </a:lnTo>
                  <a:lnTo>
                    <a:pt x="1766592" y="150248"/>
                  </a:lnTo>
                  <a:lnTo>
                    <a:pt x="1902484" y="400662"/>
                  </a:lnTo>
                  <a:lnTo>
                    <a:pt x="2038375" y="450745"/>
                  </a:lnTo>
                  <a:lnTo>
                    <a:pt x="2174267" y="400662"/>
                  </a:lnTo>
                  <a:lnTo>
                    <a:pt x="2310159" y="400662"/>
                  </a:lnTo>
                  <a:lnTo>
                    <a:pt x="2446051" y="350579"/>
                  </a:lnTo>
                  <a:lnTo>
                    <a:pt x="2581942" y="200331"/>
                  </a:lnTo>
                  <a:lnTo>
                    <a:pt x="2717834" y="250414"/>
                  </a:lnTo>
                  <a:lnTo>
                    <a:pt x="2853726" y="150248"/>
                  </a:lnTo>
                  <a:lnTo>
                    <a:pt x="2989618" y="100165"/>
                  </a:lnTo>
                  <a:lnTo>
                    <a:pt x="3125509" y="100165"/>
                  </a:lnTo>
                  <a:lnTo>
                    <a:pt x="3261401" y="100165"/>
                  </a:lnTo>
                  <a:lnTo>
                    <a:pt x="3397293" y="100165"/>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6881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6068928" y="21701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217050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427845" y="217024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7989462" y="2168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701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804812" y="21701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24706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3705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91002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4092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084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076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9067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8057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8057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5762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2008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47676" y="4860849"/>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0" name="tx120"/>
            <p:cNvSpPr/>
            <p:nvPr/>
          </p:nvSpPr>
          <p:spPr>
            <a:xfrm>
              <a:off x="702472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87182"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29291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24439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19588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14736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6865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2013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17162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72498"/>
              <a:ext cx="7321564" cy="110182"/>
            </a:xfrm>
            <a:prstGeom prst="rect">
              <a:avLst/>
            </a:prstGeom>
            <a:solidFill>
              <a:srgbClr val="1CABE2">
                <a:alpha val="80000"/>
              </a:srgbClr>
            </a:solidFill>
          </p:spPr>
          <p:txBody>
            <a:bodyPr/>
            <a:lstStyle/>
            <a:p/>
          </p:txBody>
        </p:sp>
        <p:sp>
          <p:nvSpPr>
            <p:cNvPr id="135" name="rc135"/>
            <p:cNvSpPr/>
            <p:nvPr/>
          </p:nvSpPr>
          <p:spPr>
            <a:xfrm>
              <a:off x="1317178" y="5634770"/>
              <a:ext cx="5514884" cy="110182"/>
            </a:xfrm>
            <a:prstGeom prst="rect">
              <a:avLst/>
            </a:prstGeom>
            <a:solidFill>
              <a:srgbClr val="1CABE2">
                <a:alpha val="80000"/>
              </a:srgbClr>
            </a:solidFill>
          </p:spPr>
          <p:txBody>
            <a:bodyPr/>
            <a:lstStyle/>
            <a:p/>
          </p:txBody>
        </p:sp>
        <p:sp>
          <p:nvSpPr>
            <p:cNvPr id="136" name="rc136"/>
            <p:cNvSpPr/>
            <p:nvPr/>
          </p:nvSpPr>
          <p:spPr>
            <a:xfrm>
              <a:off x="1317178" y="5497042"/>
              <a:ext cx="5583576" cy="110182"/>
            </a:xfrm>
            <a:prstGeom prst="rect">
              <a:avLst/>
            </a:prstGeom>
            <a:solidFill>
              <a:srgbClr val="1CABE2">
                <a:alpha val="80000"/>
              </a:srgbClr>
            </a:solidFill>
          </p:spPr>
          <p:txBody>
            <a:bodyPr/>
            <a:lstStyle/>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19068"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479285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674433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5" name="tx145"/>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6" name="tx146"/>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7" name="tx147"/>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au Togo (95 %) était supérieure de 5 points de pourcentage à la moyenne mondiale (90 %) et de 14 points de pourcentage à la moyenne de l’ensemble des pays de l’ WCAR e (81 %).
La couverture nationale du DTP1 était supérieure de 2 points de pourcentage à celle de 2019 (93 %).
Cela correspond à 14 000 enfants n’ayant reçu aucune dose en 2025, contre 19 000 en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de la DTP1 au Togo s'élevait à 95 %, soit 2 points de pourcentage de plus qu'en 2019 et un niveau supérieur aux moyennes mondiales et régionales.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le Togo se classait au 20e rang sur 24 pays pour la couverture la plus faible en matière de DTP1 (sur la base d’ex æquo).
Le Togo ne figurait pas parmi les 10 pays comptant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Togo figurait parmi les pays affichant la couverture la plus élevée et ne figurait pas parmi les 10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56653"/>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29" name="pl29"/>
            <p:cNvSpPr/>
            <p:nvPr/>
          </p:nvSpPr>
          <p:spPr>
            <a:xfrm>
              <a:off x="2482252" y="2981012"/>
              <a:ext cx="4687757" cy="416216"/>
            </a:xfrm>
            <a:custGeom>
              <a:avLst/>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478798"/>
              <a:ext cx="4687757" cy="208073"/>
            </a:xfrm>
            <a:custGeom>
              <a:avLst/>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15868"/>
              <a:ext cx="4687757" cy="208143"/>
            </a:xfrm>
            <a:custGeom>
              <a:avLst/>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p:txBody>
        </p:sp>
        <p:sp>
          <p:nvSpPr>
            <p:cNvPr id="32" name="pl32"/>
            <p:cNvSpPr/>
            <p:nvPr/>
          </p:nvSpPr>
          <p:spPr>
            <a:xfrm>
              <a:off x="2482252" y="3189225"/>
              <a:ext cx="4687757" cy="1040505"/>
            </a:xfrm>
            <a:custGeom>
              <a:avLst/>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p:txBody>
        </p:sp>
        <p:sp>
          <p:nvSpPr>
            <p:cNvPr id="33" name="pl33"/>
            <p:cNvSpPr/>
            <p:nvPr/>
          </p:nvSpPr>
          <p:spPr>
            <a:xfrm>
              <a:off x="2482252" y="1315868"/>
              <a:ext cx="4687757" cy="624289"/>
            </a:xfrm>
            <a:custGeom>
              <a:avLst/>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189225"/>
              <a:ext cx="4687757" cy="1040435"/>
            </a:xfrm>
            <a:custGeom>
              <a:avLst/>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4229940"/>
              <a:ext cx="4687757" cy="416146"/>
            </a:xfrm>
            <a:custGeom>
              <a:avLst/>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6" name="pl36"/>
            <p:cNvSpPr/>
            <p:nvPr/>
          </p:nvSpPr>
          <p:spPr>
            <a:xfrm>
              <a:off x="2482252" y="4854299"/>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1940367"/>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527058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230010"/>
              <a:ext cx="4687757" cy="624080"/>
            </a:xfrm>
            <a:custGeom>
              <a:avLst/>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p:txBody>
        </p:sp>
        <p:sp>
          <p:nvSpPr>
            <p:cNvPr id="40" name="pl40"/>
            <p:cNvSpPr/>
            <p:nvPr/>
          </p:nvSpPr>
          <p:spPr>
            <a:xfrm>
              <a:off x="2482252" y="3605790"/>
              <a:ext cx="4687757" cy="1040156"/>
            </a:xfrm>
            <a:custGeom>
              <a:avLst/>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524081"/>
              <a:ext cx="4687757" cy="1040575"/>
            </a:xfrm>
            <a:custGeom>
              <a:avLst/>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814003"/>
              <a:ext cx="4687757" cy="1248439"/>
            </a:xfrm>
            <a:custGeom>
              <a:avLst/>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p:txBody>
        </p:sp>
        <p:sp>
          <p:nvSpPr>
            <p:cNvPr id="43" name="pl43"/>
            <p:cNvSpPr/>
            <p:nvPr/>
          </p:nvSpPr>
          <p:spPr>
            <a:xfrm>
              <a:off x="2482252" y="2772869"/>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0772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940367"/>
              <a:ext cx="4687757" cy="416216"/>
            </a:xfrm>
            <a:custGeom>
              <a:avLst/>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47" name="pl47"/>
            <p:cNvSpPr/>
            <p:nvPr/>
          </p:nvSpPr>
          <p:spPr>
            <a:xfrm>
              <a:off x="2482252" y="5478728"/>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1012"/>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p:txBody>
        </p:sp>
        <p:sp>
          <p:nvSpPr>
            <p:cNvPr id="49" name="pl49"/>
            <p:cNvSpPr/>
            <p:nvPr/>
          </p:nvSpPr>
          <p:spPr>
            <a:xfrm>
              <a:off x="2482252" y="3605441"/>
              <a:ext cx="4687757" cy="832362"/>
            </a:xfrm>
            <a:custGeom>
              <a:avLst/>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732154"/>
              <a:ext cx="4687757" cy="416216"/>
            </a:xfrm>
            <a:custGeom>
              <a:avLst/>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21727"/>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F26A21">
                  <a:alpha val="100000"/>
                </a:srgbClr>
              </a:solidFill>
              <a:prstDash val="solid"/>
              <a:round/>
            </a:ln>
          </p:spPr>
          <p:txBody>
            <a:bodyPr/>
            <a:lstStyle/>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39630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39630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5939367" y="437931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1711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3595489" y="39630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le Togo occupait la 16e place sur 24 pays, avec 16 000 enfants n'ayant reçu aucune dose.
En 2025, le Togo occupait la 16e place sur 24 pays, avec 14 000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361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0720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7828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8006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7167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4274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01381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4253495"/>
              <a:ext cx="203168" cy="547105"/>
            </a:xfrm>
            <a:prstGeom prst="rect">
              <a:avLst/>
            </a:prstGeom>
            <a:solidFill>
              <a:srgbClr val="80BD41">
                <a:alpha val="100000"/>
              </a:srgbClr>
            </a:solidFill>
          </p:spPr>
          <p:txBody>
            <a:bodyPr/>
            <a:lstStyle/>
            <a:p/>
          </p:txBody>
        </p:sp>
        <p:sp>
          <p:nvSpPr>
            <p:cNvPr id="26" name="rc26"/>
            <p:cNvSpPr/>
            <p:nvPr/>
          </p:nvSpPr>
          <p:spPr>
            <a:xfrm>
              <a:off x="1332670" y="3945746"/>
              <a:ext cx="203168" cy="170969"/>
            </a:xfrm>
            <a:prstGeom prst="rect">
              <a:avLst/>
            </a:prstGeom>
            <a:solidFill>
              <a:srgbClr val="0058AB">
                <a:alpha val="100000"/>
              </a:srgbClr>
            </a:solidFill>
          </p:spPr>
          <p:txBody>
            <a:bodyPr/>
            <a:lstStyle/>
            <a:p/>
          </p:txBody>
        </p:sp>
        <p:sp>
          <p:nvSpPr>
            <p:cNvPr id="27" name="rc27"/>
            <p:cNvSpPr/>
            <p:nvPr/>
          </p:nvSpPr>
          <p:spPr>
            <a:xfrm>
              <a:off x="1332670" y="4116715"/>
              <a:ext cx="203168" cy="136779"/>
            </a:xfrm>
            <a:prstGeom prst="rect">
              <a:avLst/>
            </a:prstGeom>
            <a:solidFill>
              <a:srgbClr val="1CABE2">
                <a:alpha val="100000"/>
              </a:srgbClr>
            </a:solidFill>
          </p:spPr>
          <p:txBody>
            <a:bodyPr/>
            <a:lstStyle/>
            <a:p/>
          </p:txBody>
        </p:sp>
        <p:sp>
          <p:nvSpPr>
            <p:cNvPr id="28" name="rc28"/>
            <p:cNvSpPr/>
            <p:nvPr/>
          </p:nvSpPr>
          <p:spPr>
            <a:xfrm>
              <a:off x="1558413" y="4361850"/>
              <a:ext cx="203168" cy="438751"/>
            </a:xfrm>
            <a:prstGeom prst="rect">
              <a:avLst/>
            </a:prstGeom>
            <a:solidFill>
              <a:srgbClr val="80BD41">
                <a:alpha val="100000"/>
              </a:srgbClr>
            </a:solidFill>
          </p:spPr>
          <p:txBody>
            <a:bodyPr/>
            <a:lstStyle/>
            <a:p/>
          </p:txBody>
        </p:sp>
        <p:sp>
          <p:nvSpPr>
            <p:cNvPr id="29" name="rc29"/>
            <p:cNvSpPr/>
            <p:nvPr/>
          </p:nvSpPr>
          <p:spPr>
            <a:xfrm>
              <a:off x="1558413" y="3923103"/>
              <a:ext cx="203168" cy="324674"/>
            </a:xfrm>
            <a:prstGeom prst="rect">
              <a:avLst/>
            </a:prstGeom>
            <a:solidFill>
              <a:srgbClr val="0058AB">
                <a:alpha val="100000"/>
              </a:srgbClr>
            </a:solidFill>
          </p:spPr>
          <p:txBody>
            <a:bodyPr/>
            <a:lstStyle/>
            <a:p/>
          </p:txBody>
        </p:sp>
        <p:sp>
          <p:nvSpPr>
            <p:cNvPr id="30" name="rc30"/>
            <p:cNvSpPr/>
            <p:nvPr/>
          </p:nvSpPr>
          <p:spPr>
            <a:xfrm>
              <a:off x="1558413" y="4247778"/>
              <a:ext cx="203168" cy="114072"/>
            </a:xfrm>
            <a:prstGeom prst="rect">
              <a:avLst/>
            </a:prstGeom>
            <a:solidFill>
              <a:srgbClr val="1CABE2">
                <a:alpha val="100000"/>
              </a:srgbClr>
            </a:solidFill>
          </p:spPr>
          <p:txBody>
            <a:bodyPr/>
            <a:lstStyle/>
            <a:p/>
          </p:txBody>
        </p:sp>
        <p:sp>
          <p:nvSpPr>
            <p:cNvPr id="31" name="rc31"/>
            <p:cNvSpPr/>
            <p:nvPr/>
          </p:nvSpPr>
          <p:spPr>
            <a:xfrm>
              <a:off x="1784155" y="4270782"/>
              <a:ext cx="203168" cy="529818"/>
            </a:xfrm>
            <a:prstGeom prst="rect">
              <a:avLst/>
            </a:prstGeom>
            <a:solidFill>
              <a:srgbClr val="80BD41">
                <a:alpha val="100000"/>
              </a:srgbClr>
            </a:solidFill>
          </p:spPr>
          <p:txBody>
            <a:bodyPr/>
            <a:lstStyle/>
            <a:p/>
          </p:txBody>
        </p:sp>
        <p:sp>
          <p:nvSpPr>
            <p:cNvPr id="32" name="rc32"/>
            <p:cNvSpPr/>
            <p:nvPr/>
          </p:nvSpPr>
          <p:spPr>
            <a:xfrm>
              <a:off x="1784155" y="3902602"/>
              <a:ext cx="203168" cy="224498"/>
            </a:xfrm>
            <a:prstGeom prst="rect">
              <a:avLst/>
            </a:prstGeom>
            <a:solidFill>
              <a:srgbClr val="0058AB">
                <a:alpha val="100000"/>
              </a:srgbClr>
            </a:solidFill>
          </p:spPr>
          <p:txBody>
            <a:bodyPr/>
            <a:lstStyle/>
            <a:p/>
          </p:txBody>
        </p:sp>
        <p:sp>
          <p:nvSpPr>
            <p:cNvPr id="33" name="rc33"/>
            <p:cNvSpPr/>
            <p:nvPr/>
          </p:nvSpPr>
          <p:spPr>
            <a:xfrm>
              <a:off x="1784155" y="4127101"/>
              <a:ext cx="203168" cy="143681"/>
            </a:xfrm>
            <a:prstGeom prst="rect">
              <a:avLst/>
            </a:prstGeom>
            <a:solidFill>
              <a:srgbClr val="1CABE2">
                <a:alpha val="100000"/>
              </a:srgbClr>
            </a:solidFill>
          </p:spPr>
          <p:txBody>
            <a:bodyPr/>
            <a:lstStyle/>
            <a:p/>
          </p:txBody>
        </p:sp>
        <p:sp>
          <p:nvSpPr>
            <p:cNvPr id="34" name="rc34"/>
            <p:cNvSpPr/>
            <p:nvPr/>
          </p:nvSpPr>
          <p:spPr>
            <a:xfrm>
              <a:off x="2009898" y="4141127"/>
              <a:ext cx="203168" cy="659473"/>
            </a:xfrm>
            <a:prstGeom prst="rect">
              <a:avLst/>
            </a:prstGeom>
            <a:solidFill>
              <a:srgbClr val="80BD41">
                <a:alpha val="100000"/>
              </a:srgbClr>
            </a:solidFill>
          </p:spPr>
          <p:txBody>
            <a:bodyPr/>
            <a:lstStyle/>
            <a:p/>
          </p:txBody>
        </p:sp>
        <p:sp>
          <p:nvSpPr>
            <p:cNvPr id="35" name="rc35"/>
            <p:cNvSpPr/>
            <p:nvPr/>
          </p:nvSpPr>
          <p:spPr>
            <a:xfrm>
              <a:off x="2009898" y="3884664"/>
              <a:ext cx="203168" cy="155711"/>
            </a:xfrm>
            <a:prstGeom prst="rect">
              <a:avLst/>
            </a:prstGeom>
            <a:solidFill>
              <a:srgbClr val="0058AB">
                <a:alpha val="100000"/>
              </a:srgbClr>
            </a:solidFill>
          </p:spPr>
          <p:txBody>
            <a:bodyPr/>
            <a:lstStyle/>
            <a:p/>
          </p:txBody>
        </p:sp>
        <p:sp>
          <p:nvSpPr>
            <p:cNvPr id="36" name="rc36"/>
            <p:cNvSpPr/>
            <p:nvPr/>
          </p:nvSpPr>
          <p:spPr>
            <a:xfrm>
              <a:off x="2009898" y="4040376"/>
              <a:ext cx="203168" cy="100751"/>
            </a:xfrm>
            <a:prstGeom prst="rect">
              <a:avLst/>
            </a:prstGeom>
            <a:solidFill>
              <a:srgbClr val="1CABE2">
                <a:alpha val="100000"/>
              </a:srgbClr>
            </a:solidFill>
          </p:spPr>
          <p:txBody>
            <a:bodyPr/>
            <a:lstStyle/>
            <a:p/>
          </p:txBody>
        </p:sp>
        <p:sp>
          <p:nvSpPr>
            <p:cNvPr id="37" name="rc37"/>
            <p:cNvSpPr/>
            <p:nvPr/>
          </p:nvSpPr>
          <p:spPr>
            <a:xfrm>
              <a:off x="2235640" y="4139613"/>
              <a:ext cx="203168" cy="660987"/>
            </a:xfrm>
            <a:prstGeom prst="rect">
              <a:avLst/>
            </a:prstGeom>
            <a:solidFill>
              <a:srgbClr val="80BD41">
                <a:alpha val="100000"/>
              </a:srgbClr>
            </a:solidFill>
          </p:spPr>
          <p:txBody>
            <a:bodyPr/>
            <a:lstStyle/>
            <a:p/>
          </p:txBody>
        </p:sp>
        <p:sp>
          <p:nvSpPr>
            <p:cNvPr id="38" name="rc38"/>
            <p:cNvSpPr/>
            <p:nvPr/>
          </p:nvSpPr>
          <p:spPr>
            <a:xfrm>
              <a:off x="2235640" y="3869630"/>
              <a:ext cx="203168" cy="158266"/>
            </a:xfrm>
            <a:prstGeom prst="rect">
              <a:avLst/>
            </a:prstGeom>
            <a:solidFill>
              <a:srgbClr val="0058AB">
                <a:alpha val="100000"/>
              </a:srgbClr>
            </a:solidFill>
          </p:spPr>
          <p:txBody>
            <a:bodyPr/>
            <a:lstStyle/>
            <a:p/>
          </p:txBody>
        </p:sp>
        <p:sp>
          <p:nvSpPr>
            <p:cNvPr id="39" name="rc39"/>
            <p:cNvSpPr/>
            <p:nvPr/>
          </p:nvSpPr>
          <p:spPr>
            <a:xfrm>
              <a:off x="2235640" y="4027896"/>
              <a:ext cx="203168" cy="111717"/>
            </a:xfrm>
            <a:prstGeom prst="rect">
              <a:avLst/>
            </a:prstGeom>
            <a:solidFill>
              <a:srgbClr val="1CABE2">
                <a:alpha val="100000"/>
              </a:srgbClr>
            </a:solidFill>
          </p:spPr>
          <p:txBody>
            <a:bodyPr/>
            <a:lstStyle/>
            <a:p/>
          </p:txBody>
        </p:sp>
        <p:sp>
          <p:nvSpPr>
            <p:cNvPr id="40" name="rc40"/>
            <p:cNvSpPr/>
            <p:nvPr/>
          </p:nvSpPr>
          <p:spPr>
            <a:xfrm>
              <a:off x="2461382" y="4010390"/>
              <a:ext cx="203168" cy="790211"/>
            </a:xfrm>
            <a:prstGeom prst="rect">
              <a:avLst/>
            </a:prstGeom>
            <a:solidFill>
              <a:srgbClr val="80BD41">
                <a:alpha val="100000"/>
              </a:srgbClr>
            </a:solidFill>
          </p:spPr>
          <p:txBody>
            <a:bodyPr/>
            <a:lstStyle/>
            <a:p/>
          </p:txBody>
        </p:sp>
        <p:sp>
          <p:nvSpPr>
            <p:cNvPr id="41" name="rc41"/>
            <p:cNvSpPr/>
            <p:nvPr/>
          </p:nvSpPr>
          <p:spPr>
            <a:xfrm>
              <a:off x="2461382" y="3836927"/>
              <a:ext cx="203168" cy="86729"/>
            </a:xfrm>
            <a:prstGeom prst="rect">
              <a:avLst/>
            </a:prstGeom>
            <a:solidFill>
              <a:srgbClr val="0058AB">
                <a:alpha val="100000"/>
              </a:srgbClr>
            </a:solidFill>
          </p:spPr>
          <p:txBody>
            <a:bodyPr/>
            <a:lstStyle/>
            <a:p/>
          </p:txBody>
        </p:sp>
        <p:sp>
          <p:nvSpPr>
            <p:cNvPr id="42" name="rc42"/>
            <p:cNvSpPr/>
            <p:nvPr/>
          </p:nvSpPr>
          <p:spPr>
            <a:xfrm>
              <a:off x="2461382" y="3923656"/>
              <a:ext cx="203168" cy="86733"/>
            </a:xfrm>
            <a:prstGeom prst="rect">
              <a:avLst/>
            </a:prstGeom>
            <a:solidFill>
              <a:srgbClr val="1CABE2">
                <a:alpha val="100000"/>
              </a:srgbClr>
            </a:solidFill>
          </p:spPr>
          <p:txBody>
            <a:bodyPr/>
            <a:lstStyle/>
            <a:p/>
          </p:txBody>
        </p:sp>
        <p:sp>
          <p:nvSpPr>
            <p:cNvPr id="43" name="rc43"/>
            <p:cNvSpPr/>
            <p:nvPr/>
          </p:nvSpPr>
          <p:spPr>
            <a:xfrm>
              <a:off x="2687125" y="3962207"/>
              <a:ext cx="203168" cy="838394"/>
            </a:xfrm>
            <a:prstGeom prst="rect">
              <a:avLst/>
            </a:prstGeom>
            <a:solidFill>
              <a:srgbClr val="80BD41">
                <a:alpha val="100000"/>
              </a:srgbClr>
            </a:solidFill>
          </p:spPr>
          <p:txBody>
            <a:bodyPr/>
            <a:lstStyle/>
            <a:p/>
          </p:txBody>
        </p:sp>
        <p:sp>
          <p:nvSpPr>
            <p:cNvPr id="44" name="rc44"/>
            <p:cNvSpPr/>
            <p:nvPr/>
          </p:nvSpPr>
          <p:spPr>
            <a:xfrm>
              <a:off x="2687125" y="3802510"/>
              <a:ext cx="203168" cy="89827"/>
            </a:xfrm>
            <a:prstGeom prst="rect">
              <a:avLst/>
            </a:prstGeom>
            <a:solidFill>
              <a:srgbClr val="0058AB">
                <a:alpha val="100000"/>
              </a:srgbClr>
            </a:solidFill>
          </p:spPr>
          <p:txBody>
            <a:bodyPr/>
            <a:lstStyle/>
            <a:p/>
          </p:txBody>
        </p:sp>
        <p:sp>
          <p:nvSpPr>
            <p:cNvPr id="45" name="rc45"/>
            <p:cNvSpPr/>
            <p:nvPr/>
          </p:nvSpPr>
          <p:spPr>
            <a:xfrm>
              <a:off x="2687125" y="3892337"/>
              <a:ext cx="203168" cy="69869"/>
            </a:xfrm>
            <a:prstGeom prst="rect">
              <a:avLst/>
            </a:prstGeom>
            <a:solidFill>
              <a:srgbClr val="1CABE2">
                <a:alpha val="100000"/>
              </a:srgbClr>
            </a:solidFill>
          </p:spPr>
          <p:txBody>
            <a:bodyPr/>
            <a:lstStyle/>
            <a:p/>
          </p:txBody>
        </p:sp>
        <p:sp>
          <p:nvSpPr>
            <p:cNvPr id="46" name="rc46"/>
            <p:cNvSpPr/>
            <p:nvPr/>
          </p:nvSpPr>
          <p:spPr>
            <a:xfrm>
              <a:off x="2912867" y="3949448"/>
              <a:ext cx="203168" cy="851153"/>
            </a:xfrm>
            <a:prstGeom prst="rect">
              <a:avLst/>
            </a:prstGeom>
            <a:solidFill>
              <a:srgbClr val="80BD41">
                <a:alpha val="100000"/>
              </a:srgbClr>
            </a:solidFill>
          </p:spPr>
          <p:txBody>
            <a:bodyPr/>
            <a:lstStyle/>
            <a:p/>
          </p:txBody>
        </p:sp>
        <p:sp>
          <p:nvSpPr>
            <p:cNvPr id="47" name="rc47"/>
            <p:cNvSpPr/>
            <p:nvPr/>
          </p:nvSpPr>
          <p:spPr>
            <a:xfrm>
              <a:off x="2912867" y="3762608"/>
              <a:ext cx="203168" cy="62279"/>
            </a:xfrm>
            <a:prstGeom prst="rect">
              <a:avLst/>
            </a:prstGeom>
            <a:solidFill>
              <a:srgbClr val="0058AB">
                <a:alpha val="100000"/>
              </a:srgbClr>
            </a:solidFill>
          </p:spPr>
          <p:txBody>
            <a:bodyPr/>
            <a:lstStyle/>
            <a:p/>
          </p:txBody>
        </p:sp>
        <p:sp>
          <p:nvSpPr>
            <p:cNvPr id="48" name="rc48"/>
            <p:cNvSpPr/>
            <p:nvPr/>
          </p:nvSpPr>
          <p:spPr>
            <a:xfrm>
              <a:off x="2912867" y="3824888"/>
              <a:ext cx="203168" cy="124559"/>
            </a:xfrm>
            <a:prstGeom prst="rect">
              <a:avLst/>
            </a:prstGeom>
            <a:solidFill>
              <a:srgbClr val="1CABE2">
                <a:alpha val="100000"/>
              </a:srgbClr>
            </a:solidFill>
          </p:spPr>
          <p:txBody>
            <a:bodyPr/>
            <a:lstStyle/>
            <a:p/>
          </p:txBody>
        </p:sp>
        <p:sp>
          <p:nvSpPr>
            <p:cNvPr id="49" name="rc49"/>
            <p:cNvSpPr/>
            <p:nvPr/>
          </p:nvSpPr>
          <p:spPr>
            <a:xfrm>
              <a:off x="3138609" y="3935621"/>
              <a:ext cx="203168" cy="864980"/>
            </a:xfrm>
            <a:prstGeom prst="rect">
              <a:avLst/>
            </a:prstGeom>
            <a:solidFill>
              <a:srgbClr val="80BD41">
                <a:alpha val="100000"/>
              </a:srgbClr>
            </a:solidFill>
          </p:spPr>
          <p:txBody>
            <a:bodyPr/>
            <a:lstStyle/>
            <a:p/>
          </p:txBody>
        </p:sp>
        <p:sp>
          <p:nvSpPr>
            <p:cNvPr id="50" name="rc50"/>
            <p:cNvSpPr/>
            <p:nvPr/>
          </p:nvSpPr>
          <p:spPr>
            <a:xfrm>
              <a:off x="3138609" y="3732724"/>
              <a:ext cx="203168" cy="85428"/>
            </a:xfrm>
            <a:prstGeom prst="rect">
              <a:avLst/>
            </a:prstGeom>
            <a:solidFill>
              <a:srgbClr val="0058AB">
                <a:alpha val="100000"/>
              </a:srgbClr>
            </a:solidFill>
          </p:spPr>
          <p:txBody>
            <a:bodyPr/>
            <a:lstStyle/>
            <a:p/>
          </p:txBody>
        </p:sp>
        <p:sp>
          <p:nvSpPr>
            <p:cNvPr id="51" name="rc51"/>
            <p:cNvSpPr/>
            <p:nvPr/>
          </p:nvSpPr>
          <p:spPr>
            <a:xfrm>
              <a:off x="3138609" y="3818153"/>
              <a:ext cx="203168" cy="117467"/>
            </a:xfrm>
            <a:prstGeom prst="rect">
              <a:avLst/>
            </a:prstGeom>
            <a:solidFill>
              <a:srgbClr val="1CABE2">
                <a:alpha val="100000"/>
              </a:srgbClr>
            </a:solidFill>
          </p:spPr>
          <p:txBody>
            <a:bodyPr/>
            <a:lstStyle/>
            <a:p/>
          </p:txBody>
        </p:sp>
        <p:sp>
          <p:nvSpPr>
            <p:cNvPr id="52" name="rc52"/>
            <p:cNvSpPr/>
            <p:nvPr/>
          </p:nvSpPr>
          <p:spPr>
            <a:xfrm>
              <a:off x="3364352" y="3940799"/>
              <a:ext cx="203168" cy="859801"/>
            </a:xfrm>
            <a:prstGeom prst="rect">
              <a:avLst/>
            </a:prstGeom>
            <a:solidFill>
              <a:srgbClr val="80BD41">
                <a:alpha val="100000"/>
              </a:srgbClr>
            </a:solidFill>
          </p:spPr>
          <p:txBody>
            <a:bodyPr/>
            <a:lstStyle/>
            <a:p/>
          </p:txBody>
        </p:sp>
        <p:sp>
          <p:nvSpPr>
            <p:cNvPr id="53" name="rc53"/>
            <p:cNvSpPr/>
            <p:nvPr/>
          </p:nvSpPr>
          <p:spPr>
            <a:xfrm>
              <a:off x="3364352" y="3698289"/>
              <a:ext cx="203168" cy="77161"/>
            </a:xfrm>
            <a:prstGeom prst="rect">
              <a:avLst/>
            </a:prstGeom>
            <a:solidFill>
              <a:srgbClr val="0058AB">
                <a:alpha val="100000"/>
              </a:srgbClr>
            </a:solidFill>
          </p:spPr>
          <p:txBody>
            <a:bodyPr/>
            <a:lstStyle/>
            <a:p/>
          </p:txBody>
        </p:sp>
        <p:sp>
          <p:nvSpPr>
            <p:cNvPr id="54" name="rc54"/>
            <p:cNvSpPr/>
            <p:nvPr/>
          </p:nvSpPr>
          <p:spPr>
            <a:xfrm>
              <a:off x="3364352" y="3775450"/>
              <a:ext cx="203168" cy="165349"/>
            </a:xfrm>
            <a:prstGeom prst="rect">
              <a:avLst/>
            </a:prstGeom>
            <a:solidFill>
              <a:srgbClr val="1CABE2">
                <a:alpha val="100000"/>
              </a:srgbClr>
            </a:solidFill>
          </p:spPr>
          <p:txBody>
            <a:bodyPr/>
            <a:lstStyle/>
            <a:p/>
          </p:txBody>
        </p:sp>
        <p:sp>
          <p:nvSpPr>
            <p:cNvPr id="55" name="rc55"/>
            <p:cNvSpPr/>
            <p:nvPr/>
          </p:nvSpPr>
          <p:spPr>
            <a:xfrm>
              <a:off x="3590094" y="3862807"/>
              <a:ext cx="203168" cy="937794"/>
            </a:xfrm>
            <a:prstGeom prst="rect">
              <a:avLst/>
            </a:prstGeom>
            <a:solidFill>
              <a:srgbClr val="80BD41">
                <a:alpha val="100000"/>
              </a:srgbClr>
            </a:solidFill>
          </p:spPr>
          <p:txBody>
            <a:bodyPr/>
            <a:lstStyle/>
            <a:p/>
          </p:txBody>
        </p:sp>
        <p:sp>
          <p:nvSpPr>
            <p:cNvPr id="56" name="rc56"/>
            <p:cNvSpPr/>
            <p:nvPr/>
          </p:nvSpPr>
          <p:spPr>
            <a:xfrm>
              <a:off x="3590094" y="3670728"/>
              <a:ext cx="203168" cy="33896"/>
            </a:xfrm>
            <a:prstGeom prst="rect">
              <a:avLst/>
            </a:prstGeom>
            <a:solidFill>
              <a:srgbClr val="0058AB">
                <a:alpha val="100000"/>
              </a:srgbClr>
            </a:solidFill>
          </p:spPr>
          <p:txBody>
            <a:bodyPr/>
            <a:lstStyle/>
            <a:p/>
          </p:txBody>
        </p:sp>
        <p:sp>
          <p:nvSpPr>
            <p:cNvPr id="57" name="rc57"/>
            <p:cNvSpPr/>
            <p:nvPr/>
          </p:nvSpPr>
          <p:spPr>
            <a:xfrm>
              <a:off x="3590094" y="3704624"/>
              <a:ext cx="203168" cy="158182"/>
            </a:xfrm>
            <a:prstGeom prst="rect">
              <a:avLst/>
            </a:prstGeom>
            <a:solidFill>
              <a:srgbClr val="1CABE2">
                <a:alpha val="100000"/>
              </a:srgbClr>
            </a:solidFill>
          </p:spPr>
          <p:txBody>
            <a:bodyPr/>
            <a:lstStyle/>
            <a:p/>
          </p:txBody>
        </p:sp>
        <p:sp>
          <p:nvSpPr>
            <p:cNvPr id="58" name="rc58"/>
            <p:cNvSpPr/>
            <p:nvPr/>
          </p:nvSpPr>
          <p:spPr>
            <a:xfrm>
              <a:off x="3815836" y="3833931"/>
              <a:ext cx="203168" cy="966670"/>
            </a:xfrm>
            <a:prstGeom prst="rect">
              <a:avLst/>
            </a:prstGeom>
            <a:solidFill>
              <a:srgbClr val="80BD41">
                <a:alpha val="100000"/>
              </a:srgbClr>
            </a:solidFill>
          </p:spPr>
          <p:txBody>
            <a:bodyPr/>
            <a:lstStyle/>
            <a:p/>
          </p:txBody>
        </p:sp>
        <p:sp>
          <p:nvSpPr>
            <p:cNvPr id="59" name="rc59"/>
            <p:cNvSpPr/>
            <p:nvPr/>
          </p:nvSpPr>
          <p:spPr>
            <a:xfrm>
              <a:off x="3815836" y="3663343"/>
              <a:ext cx="203168" cy="68234"/>
            </a:xfrm>
            <a:prstGeom prst="rect">
              <a:avLst/>
            </a:prstGeom>
            <a:solidFill>
              <a:srgbClr val="0058AB">
                <a:alpha val="100000"/>
              </a:srgbClr>
            </a:solidFill>
          </p:spPr>
          <p:txBody>
            <a:bodyPr/>
            <a:lstStyle/>
            <a:p/>
          </p:txBody>
        </p:sp>
        <p:sp>
          <p:nvSpPr>
            <p:cNvPr id="60" name="rc60"/>
            <p:cNvSpPr/>
            <p:nvPr/>
          </p:nvSpPr>
          <p:spPr>
            <a:xfrm>
              <a:off x="3815836" y="3731577"/>
              <a:ext cx="203168" cy="102353"/>
            </a:xfrm>
            <a:prstGeom prst="rect">
              <a:avLst/>
            </a:prstGeom>
            <a:solidFill>
              <a:srgbClr val="1CABE2">
                <a:alpha val="100000"/>
              </a:srgbClr>
            </a:solidFill>
          </p:spPr>
          <p:txBody>
            <a:bodyPr/>
            <a:lstStyle/>
            <a:p/>
          </p:txBody>
        </p:sp>
        <p:sp>
          <p:nvSpPr>
            <p:cNvPr id="61" name="rc61"/>
            <p:cNvSpPr/>
            <p:nvPr/>
          </p:nvSpPr>
          <p:spPr>
            <a:xfrm>
              <a:off x="4041579" y="3844279"/>
              <a:ext cx="203168" cy="956321"/>
            </a:xfrm>
            <a:prstGeom prst="rect">
              <a:avLst/>
            </a:prstGeom>
            <a:solidFill>
              <a:srgbClr val="80BD41">
                <a:alpha val="100000"/>
              </a:srgbClr>
            </a:solidFill>
          </p:spPr>
          <p:txBody>
            <a:bodyPr/>
            <a:lstStyle/>
            <a:p/>
          </p:txBody>
        </p:sp>
        <p:sp>
          <p:nvSpPr>
            <p:cNvPr id="62" name="rc62"/>
            <p:cNvSpPr/>
            <p:nvPr/>
          </p:nvSpPr>
          <p:spPr>
            <a:xfrm>
              <a:off x="4041579" y="3662121"/>
              <a:ext cx="203168" cy="68308"/>
            </a:xfrm>
            <a:prstGeom prst="rect">
              <a:avLst/>
            </a:prstGeom>
            <a:solidFill>
              <a:srgbClr val="0058AB">
                <a:alpha val="100000"/>
              </a:srgbClr>
            </a:solidFill>
          </p:spPr>
          <p:txBody>
            <a:bodyPr/>
            <a:lstStyle/>
            <a:p/>
          </p:txBody>
        </p:sp>
        <p:sp>
          <p:nvSpPr>
            <p:cNvPr id="63" name="rc63"/>
            <p:cNvSpPr/>
            <p:nvPr/>
          </p:nvSpPr>
          <p:spPr>
            <a:xfrm>
              <a:off x="4041579" y="3730430"/>
              <a:ext cx="203168" cy="113849"/>
            </a:xfrm>
            <a:prstGeom prst="rect">
              <a:avLst/>
            </a:prstGeom>
            <a:solidFill>
              <a:srgbClr val="1CABE2">
                <a:alpha val="100000"/>
              </a:srgbClr>
            </a:solidFill>
          </p:spPr>
          <p:txBody>
            <a:bodyPr/>
            <a:lstStyle/>
            <a:p/>
          </p:txBody>
        </p:sp>
        <p:sp>
          <p:nvSpPr>
            <p:cNvPr id="64" name="rc64"/>
            <p:cNvSpPr/>
            <p:nvPr/>
          </p:nvSpPr>
          <p:spPr>
            <a:xfrm>
              <a:off x="4267321" y="3838250"/>
              <a:ext cx="203168" cy="962350"/>
            </a:xfrm>
            <a:prstGeom prst="rect">
              <a:avLst/>
            </a:prstGeom>
            <a:solidFill>
              <a:srgbClr val="80BD41">
                <a:alpha val="100000"/>
              </a:srgbClr>
            </a:solidFill>
          </p:spPr>
          <p:txBody>
            <a:bodyPr/>
            <a:lstStyle/>
            <a:p/>
          </p:txBody>
        </p:sp>
        <p:sp>
          <p:nvSpPr>
            <p:cNvPr id="65" name="rc65"/>
            <p:cNvSpPr/>
            <p:nvPr/>
          </p:nvSpPr>
          <p:spPr>
            <a:xfrm>
              <a:off x="4267321" y="3654945"/>
              <a:ext cx="203168" cy="68740"/>
            </a:xfrm>
            <a:prstGeom prst="rect">
              <a:avLst/>
            </a:prstGeom>
            <a:solidFill>
              <a:srgbClr val="0058AB">
                <a:alpha val="100000"/>
              </a:srgbClr>
            </a:solidFill>
          </p:spPr>
          <p:txBody>
            <a:bodyPr/>
            <a:lstStyle/>
            <a:p/>
          </p:txBody>
        </p:sp>
        <p:sp>
          <p:nvSpPr>
            <p:cNvPr id="66" name="rc66"/>
            <p:cNvSpPr/>
            <p:nvPr/>
          </p:nvSpPr>
          <p:spPr>
            <a:xfrm>
              <a:off x="4267321" y="3723686"/>
              <a:ext cx="203168" cy="114564"/>
            </a:xfrm>
            <a:prstGeom prst="rect">
              <a:avLst/>
            </a:prstGeom>
            <a:solidFill>
              <a:srgbClr val="1CABE2">
                <a:alpha val="100000"/>
              </a:srgbClr>
            </a:solidFill>
          </p:spPr>
          <p:txBody>
            <a:bodyPr/>
            <a:lstStyle/>
            <a:p/>
          </p:txBody>
        </p:sp>
        <p:sp>
          <p:nvSpPr>
            <p:cNvPr id="67" name="rc67"/>
            <p:cNvSpPr/>
            <p:nvPr/>
          </p:nvSpPr>
          <p:spPr>
            <a:xfrm>
              <a:off x="4493063" y="3824219"/>
              <a:ext cx="203168" cy="976382"/>
            </a:xfrm>
            <a:prstGeom prst="rect">
              <a:avLst/>
            </a:prstGeom>
            <a:solidFill>
              <a:srgbClr val="80BD41">
                <a:alpha val="100000"/>
              </a:srgbClr>
            </a:solidFill>
          </p:spPr>
          <p:txBody>
            <a:bodyPr/>
            <a:lstStyle/>
            <a:p/>
          </p:txBody>
        </p:sp>
        <p:sp>
          <p:nvSpPr>
            <p:cNvPr id="68" name="rc68"/>
            <p:cNvSpPr/>
            <p:nvPr/>
          </p:nvSpPr>
          <p:spPr>
            <a:xfrm>
              <a:off x="4493063" y="3638243"/>
              <a:ext cx="203168" cy="127857"/>
            </a:xfrm>
            <a:prstGeom prst="rect">
              <a:avLst/>
            </a:prstGeom>
            <a:solidFill>
              <a:srgbClr val="0058AB">
                <a:alpha val="100000"/>
              </a:srgbClr>
            </a:solidFill>
          </p:spPr>
          <p:txBody>
            <a:bodyPr/>
            <a:lstStyle/>
            <a:p/>
          </p:txBody>
        </p:sp>
        <p:sp>
          <p:nvSpPr>
            <p:cNvPr id="69" name="rc69"/>
            <p:cNvSpPr/>
            <p:nvPr/>
          </p:nvSpPr>
          <p:spPr>
            <a:xfrm>
              <a:off x="4493063" y="3766101"/>
              <a:ext cx="203168" cy="58118"/>
            </a:xfrm>
            <a:prstGeom prst="rect">
              <a:avLst/>
            </a:prstGeom>
            <a:solidFill>
              <a:srgbClr val="1CABE2">
                <a:alpha val="100000"/>
              </a:srgbClr>
            </a:solidFill>
          </p:spPr>
          <p:txBody>
            <a:bodyPr/>
            <a:lstStyle/>
            <a:p/>
          </p:txBody>
        </p:sp>
        <p:sp>
          <p:nvSpPr>
            <p:cNvPr id="70" name="rc70"/>
            <p:cNvSpPr/>
            <p:nvPr/>
          </p:nvSpPr>
          <p:spPr>
            <a:xfrm>
              <a:off x="4718806" y="3831288"/>
              <a:ext cx="203168" cy="969312"/>
            </a:xfrm>
            <a:prstGeom prst="rect">
              <a:avLst/>
            </a:prstGeom>
            <a:solidFill>
              <a:srgbClr val="80BD41">
                <a:alpha val="100000"/>
              </a:srgbClr>
            </a:solidFill>
          </p:spPr>
          <p:txBody>
            <a:bodyPr/>
            <a:lstStyle/>
            <a:p/>
          </p:txBody>
        </p:sp>
        <p:sp>
          <p:nvSpPr>
            <p:cNvPr id="71" name="rc71"/>
            <p:cNvSpPr/>
            <p:nvPr/>
          </p:nvSpPr>
          <p:spPr>
            <a:xfrm>
              <a:off x="4718806" y="3618513"/>
              <a:ext cx="203168" cy="141851"/>
            </a:xfrm>
            <a:prstGeom prst="rect">
              <a:avLst/>
            </a:prstGeom>
            <a:solidFill>
              <a:srgbClr val="0058AB">
                <a:alpha val="100000"/>
              </a:srgbClr>
            </a:solidFill>
          </p:spPr>
          <p:txBody>
            <a:bodyPr/>
            <a:lstStyle/>
            <a:p/>
          </p:txBody>
        </p:sp>
        <p:sp>
          <p:nvSpPr>
            <p:cNvPr id="72" name="rc72"/>
            <p:cNvSpPr/>
            <p:nvPr/>
          </p:nvSpPr>
          <p:spPr>
            <a:xfrm>
              <a:off x="4718806" y="3760365"/>
              <a:ext cx="203168" cy="70923"/>
            </a:xfrm>
            <a:prstGeom prst="rect">
              <a:avLst/>
            </a:prstGeom>
            <a:solidFill>
              <a:srgbClr val="1CABE2">
                <a:alpha val="100000"/>
              </a:srgbClr>
            </a:solidFill>
          </p:spPr>
          <p:txBody>
            <a:bodyPr/>
            <a:lstStyle/>
            <a:p/>
          </p:txBody>
        </p:sp>
        <p:sp>
          <p:nvSpPr>
            <p:cNvPr id="73" name="rc73"/>
            <p:cNvSpPr/>
            <p:nvPr/>
          </p:nvSpPr>
          <p:spPr>
            <a:xfrm>
              <a:off x="4944548" y="3813081"/>
              <a:ext cx="203168" cy="987519"/>
            </a:xfrm>
            <a:prstGeom prst="rect">
              <a:avLst/>
            </a:prstGeom>
            <a:solidFill>
              <a:srgbClr val="80BD41">
                <a:alpha val="100000"/>
              </a:srgbClr>
            </a:solidFill>
          </p:spPr>
          <p:txBody>
            <a:bodyPr/>
            <a:lstStyle/>
            <a:p/>
          </p:txBody>
        </p:sp>
        <p:sp>
          <p:nvSpPr>
            <p:cNvPr id="74" name="rc74"/>
            <p:cNvSpPr/>
            <p:nvPr/>
          </p:nvSpPr>
          <p:spPr>
            <a:xfrm>
              <a:off x="4944548" y="3596307"/>
              <a:ext cx="203168" cy="132474"/>
            </a:xfrm>
            <a:prstGeom prst="rect">
              <a:avLst/>
            </a:prstGeom>
            <a:solidFill>
              <a:srgbClr val="0058AB">
                <a:alpha val="100000"/>
              </a:srgbClr>
            </a:solidFill>
          </p:spPr>
          <p:txBody>
            <a:bodyPr/>
            <a:lstStyle/>
            <a:p/>
          </p:txBody>
        </p:sp>
        <p:sp>
          <p:nvSpPr>
            <p:cNvPr id="75" name="rc75"/>
            <p:cNvSpPr/>
            <p:nvPr/>
          </p:nvSpPr>
          <p:spPr>
            <a:xfrm>
              <a:off x="4944548" y="3728781"/>
              <a:ext cx="203168" cy="84300"/>
            </a:xfrm>
            <a:prstGeom prst="rect">
              <a:avLst/>
            </a:prstGeom>
            <a:solidFill>
              <a:srgbClr val="1CABE2">
                <a:alpha val="100000"/>
              </a:srgbClr>
            </a:solidFill>
          </p:spPr>
          <p:txBody>
            <a:bodyPr/>
            <a:lstStyle/>
            <a:p/>
          </p:txBody>
        </p:sp>
        <p:sp>
          <p:nvSpPr>
            <p:cNvPr id="76" name="rc76"/>
            <p:cNvSpPr/>
            <p:nvPr/>
          </p:nvSpPr>
          <p:spPr>
            <a:xfrm>
              <a:off x="5170291" y="3777039"/>
              <a:ext cx="203168" cy="1023562"/>
            </a:xfrm>
            <a:prstGeom prst="rect">
              <a:avLst/>
            </a:prstGeom>
            <a:solidFill>
              <a:srgbClr val="80BD41">
                <a:alpha val="100000"/>
              </a:srgbClr>
            </a:solidFill>
          </p:spPr>
          <p:txBody>
            <a:bodyPr/>
            <a:lstStyle/>
            <a:p/>
          </p:txBody>
        </p:sp>
        <p:sp>
          <p:nvSpPr>
            <p:cNvPr id="77" name="rc77"/>
            <p:cNvSpPr/>
            <p:nvPr/>
          </p:nvSpPr>
          <p:spPr>
            <a:xfrm>
              <a:off x="5170291" y="3582075"/>
              <a:ext cx="203168" cy="134039"/>
            </a:xfrm>
            <a:prstGeom prst="rect">
              <a:avLst/>
            </a:prstGeom>
            <a:solidFill>
              <a:srgbClr val="0058AB">
                <a:alpha val="100000"/>
              </a:srgbClr>
            </a:solidFill>
          </p:spPr>
          <p:txBody>
            <a:bodyPr/>
            <a:lstStyle/>
            <a:p/>
          </p:txBody>
        </p:sp>
        <p:sp>
          <p:nvSpPr>
            <p:cNvPr id="78" name="rc78"/>
            <p:cNvSpPr/>
            <p:nvPr/>
          </p:nvSpPr>
          <p:spPr>
            <a:xfrm>
              <a:off x="5170291" y="3716115"/>
              <a:ext cx="203168" cy="60923"/>
            </a:xfrm>
            <a:prstGeom prst="rect">
              <a:avLst/>
            </a:prstGeom>
            <a:solidFill>
              <a:srgbClr val="1CABE2">
                <a:alpha val="100000"/>
              </a:srgbClr>
            </a:solidFill>
          </p:spPr>
          <p:txBody>
            <a:bodyPr/>
            <a:lstStyle/>
            <a:p/>
          </p:txBody>
        </p:sp>
        <p:sp>
          <p:nvSpPr>
            <p:cNvPr id="79" name="rc79"/>
            <p:cNvSpPr/>
            <p:nvPr/>
          </p:nvSpPr>
          <p:spPr>
            <a:xfrm>
              <a:off x="5396033" y="3766170"/>
              <a:ext cx="203168" cy="1034430"/>
            </a:xfrm>
            <a:prstGeom prst="rect">
              <a:avLst/>
            </a:prstGeom>
            <a:solidFill>
              <a:srgbClr val="80BD41">
                <a:alpha val="100000"/>
              </a:srgbClr>
            </a:solidFill>
          </p:spPr>
          <p:txBody>
            <a:bodyPr/>
            <a:lstStyle/>
            <a:p/>
          </p:txBody>
        </p:sp>
        <p:sp>
          <p:nvSpPr>
            <p:cNvPr id="80" name="rc80"/>
            <p:cNvSpPr/>
            <p:nvPr/>
          </p:nvSpPr>
          <p:spPr>
            <a:xfrm>
              <a:off x="5396033" y="3569135"/>
              <a:ext cx="203168" cy="123147"/>
            </a:xfrm>
            <a:prstGeom prst="rect">
              <a:avLst/>
            </a:prstGeom>
            <a:solidFill>
              <a:srgbClr val="0058AB">
                <a:alpha val="100000"/>
              </a:srgbClr>
            </a:solidFill>
          </p:spPr>
          <p:txBody>
            <a:bodyPr/>
            <a:lstStyle/>
            <a:p/>
          </p:txBody>
        </p:sp>
        <p:sp>
          <p:nvSpPr>
            <p:cNvPr id="81" name="rc81"/>
            <p:cNvSpPr/>
            <p:nvPr/>
          </p:nvSpPr>
          <p:spPr>
            <a:xfrm>
              <a:off x="5396033" y="3692283"/>
              <a:ext cx="203168" cy="73886"/>
            </a:xfrm>
            <a:prstGeom prst="rect">
              <a:avLst/>
            </a:prstGeom>
            <a:solidFill>
              <a:srgbClr val="1CABE2">
                <a:alpha val="100000"/>
              </a:srgbClr>
            </a:solidFill>
          </p:spPr>
          <p:txBody>
            <a:bodyPr/>
            <a:lstStyle/>
            <a:p/>
          </p:txBody>
        </p:sp>
        <p:sp>
          <p:nvSpPr>
            <p:cNvPr id="82" name="rc82"/>
            <p:cNvSpPr/>
            <p:nvPr/>
          </p:nvSpPr>
          <p:spPr>
            <a:xfrm>
              <a:off x="5621775" y="3705279"/>
              <a:ext cx="203168" cy="1095322"/>
            </a:xfrm>
            <a:prstGeom prst="rect">
              <a:avLst/>
            </a:prstGeom>
            <a:solidFill>
              <a:srgbClr val="80BD41">
                <a:alpha val="100000"/>
              </a:srgbClr>
            </a:solidFill>
          </p:spPr>
          <p:txBody>
            <a:bodyPr/>
            <a:lstStyle/>
            <a:p/>
          </p:txBody>
        </p:sp>
        <p:sp>
          <p:nvSpPr>
            <p:cNvPr id="83" name="rc83"/>
            <p:cNvSpPr/>
            <p:nvPr/>
          </p:nvSpPr>
          <p:spPr>
            <a:xfrm>
              <a:off x="5621775" y="3555917"/>
              <a:ext cx="203168" cy="87128"/>
            </a:xfrm>
            <a:prstGeom prst="rect">
              <a:avLst/>
            </a:prstGeom>
            <a:solidFill>
              <a:srgbClr val="0058AB">
                <a:alpha val="100000"/>
              </a:srgbClr>
            </a:solidFill>
          </p:spPr>
          <p:txBody>
            <a:bodyPr/>
            <a:lstStyle/>
            <a:p/>
          </p:txBody>
        </p:sp>
        <p:sp>
          <p:nvSpPr>
            <p:cNvPr id="84" name="rc84"/>
            <p:cNvSpPr/>
            <p:nvPr/>
          </p:nvSpPr>
          <p:spPr>
            <a:xfrm>
              <a:off x="5621775" y="3643046"/>
              <a:ext cx="203168" cy="62233"/>
            </a:xfrm>
            <a:prstGeom prst="rect">
              <a:avLst/>
            </a:prstGeom>
            <a:solidFill>
              <a:srgbClr val="1CABE2">
                <a:alpha val="100000"/>
              </a:srgbClr>
            </a:solidFill>
          </p:spPr>
          <p:txBody>
            <a:bodyPr/>
            <a:lstStyle/>
            <a:p/>
          </p:txBody>
        </p:sp>
        <p:sp>
          <p:nvSpPr>
            <p:cNvPr id="85" name="rc85"/>
            <p:cNvSpPr/>
            <p:nvPr/>
          </p:nvSpPr>
          <p:spPr>
            <a:xfrm>
              <a:off x="5847518" y="3706110"/>
              <a:ext cx="203168" cy="1094490"/>
            </a:xfrm>
            <a:prstGeom prst="rect">
              <a:avLst/>
            </a:prstGeom>
            <a:solidFill>
              <a:srgbClr val="80BD41">
                <a:alpha val="100000"/>
              </a:srgbClr>
            </a:solidFill>
          </p:spPr>
          <p:txBody>
            <a:bodyPr/>
            <a:lstStyle/>
            <a:p/>
          </p:txBody>
        </p:sp>
        <p:sp>
          <p:nvSpPr>
            <p:cNvPr id="86" name="rc86"/>
            <p:cNvSpPr/>
            <p:nvPr/>
          </p:nvSpPr>
          <p:spPr>
            <a:xfrm>
              <a:off x="5847518" y="3542568"/>
              <a:ext cx="203168" cy="100644"/>
            </a:xfrm>
            <a:prstGeom prst="rect">
              <a:avLst/>
            </a:prstGeom>
            <a:solidFill>
              <a:srgbClr val="0058AB">
                <a:alpha val="100000"/>
              </a:srgbClr>
            </a:solidFill>
          </p:spPr>
          <p:txBody>
            <a:bodyPr/>
            <a:lstStyle/>
            <a:p/>
          </p:txBody>
        </p:sp>
        <p:sp>
          <p:nvSpPr>
            <p:cNvPr id="87" name="rc87"/>
            <p:cNvSpPr/>
            <p:nvPr/>
          </p:nvSpPr>
          <p:spPr>
            <a:xfrm>
              <a:off x="5847518" y="3643213"/>
              <a:ext cx="203168" cy="62897"/>
            </a:xfrm>
            <a:prstGeom prst="rect">
              <a:avLst/>
            </a:prstGeom>
            <a:solidFill>
              <a:srgbClr val="1CABE2">
                <a:alpha val="100000"/>
              </a:srgbClr>
            </a:solidFill>
          </p:spPr>
          <p:txBody>
            <a:bodyPr/>
            <a:lstStyle/>
            <a:p/>
          </p:txBody>
        </p:sp>
        <p:sp>
          <p:nvSpPr>
            <p:cNvPr id="88" name="rc88"/>
            <p:cNvSpPr/>
            <p:nvPr/>
          </p:nvSpPr>
          <p:spPr>
            <a:xfrm>
              <a:off x="6073260" y="3655716"/>
              <a:ext cx="203168" cy="1144884"/>
            </a:xfrm>
            <a:prstGeom prst="rect">
              <a:avLst/>
            </a:prstGeom>
            <a:solidFill>
              <a:srgbClr val="80BD41">
                <a:alpha val="100000"/>
              </a:srgbClr>
            </a:solidFill>
          </p:spPr>
          <p:txBody>
            <a:bodyPr/>
            <a:lstStyle/>
            <a:p/>
          </p:txBody>
        </p:sp>
        <p:sp>
          <p:nvSpPr>
            <p:cNvPr id="89" name="rc89"/>
            <p:cNvSpPr/>
            <p:nvPr/>
          </p:nvSpPr>
          <p:spPr>
            <a:xfrm>
              <a:off x="6073260" y="3528509"/>
              <a:ext cx="203168" cy="76325"/>
            </a:xfrm>
            <a:prstGeom prst="rect">
              <a:avLst/>
            </a:prstGeom>
            <a:solidFill>
              <a:srgbClr val="0058AB">
                <a:alpha val="100000"/>
              </a:srgbClr>
            </a:solidFill>
          </p:spPr>
          <p:txBody>
            <a:bodyPr/>
            <a:lstStyle/>
            <a:p/>
          </p:txBody>
        </p:sp>
        <p:sp>
          <p:nvSpPr>
            <p:cNvPr id="90" name="rc90"/>
            <p:cNvSpPr/>
            <p:nvPr/>
          </p:nvSpPr>
          <p:spPr>
            <a:xfrm>
              <a:off x="6073260" y="3604834"/>
              <a:ext cx="203168" cy="50882"/>
            </a:xfrm>
            <a:prstGeom prst="rect">
              <a:avLst/>
            </a:prstGeom>
            <a:solidFill>
              <a:srgbClr val="1CABE2">
                <a:alpha val="100000"/>
              </a:srgbClr>
            </a:solidFill>
          </p:spPr>
          <p:txBody>
            <a:bodyPr/>
            <a:lstStyle/>
            <a:p/>
          </p:txBody>
        </p:sp>
        <p:sp>
          <p:nvSpPr>
            <p:cNvPr id="91" name="rc91"/>
            <p:cNvSpPr/>
            <p:nvPr/>
          </p:nvSpPr>
          <p:spPr>
            <a:xfrm>
              <a:off x="6299002" y="3644982"/>
              <a:ext cx="203168" cy="1155618"/>
            </a:xfrm>
            <a:prstGeom prst="rect">
              <a:avLst/>
            </a:prstGeom>
            <a:solidFill>
              <a:srgbClr val="80BD41">
                <a:alpha val="100000"/>
              </a:srgbClr>
            </a:solidFill>
          </p:spPr>
          <p:txBody>
            <a:bodyPr/>
            <a:lstStyle/>
            <a:p/>
          </p:txBody>
        </p:sp>
        <p:sp>
          <p:nvSpPr>
            <p:cNvPr id="92" name="rc92"/>
            <p:cNvSpPr/>
            <p:nvPr/>
          </p:nvSpPr>
          <p:spPr>
            <a:xfrm>
              <a:off x="6299002" y="3516581"/>
              <a:ext cx="203168" cy="64202"/>
            </a:xfrm>
            <a:prstGeom prst="rect">
              <a:avLst/>
            </a:prstGeom>
            <a:solidFill>
              <a:srgbClr val="0058AB">
                <a:alpha val="100000"/>
              </a:srgbClr>
            </a:solidFill>
          </p:spPr>
          <p:txBody>
            <a:bodyPr/>
            <a:lstStyle/>
            <a:p/>
          </p:txBody>
        </p:sp>
        <p:sp>
          <p:nvSpPr>
            <p:cNvPr id="93" name="rc93"/>
            <p:cNvSpPr/>
            <p:nvPr/>
          </p:nvSpPr>
          <p:spPr>
            <a:xfrm>
              <a:off x="6299002" y="3580784"/>
              <a:ext cx="203168" cy="64198"/>
            </a:xfrm>
            <a:prstGeom prst="rect">
              <a:avLst/>
            </a:prstGeom>
            <a:solidFill>
              <a:srgbClr val="1CABE2">
                <a:alpha val="100000"/>
              </a:srgbClr>
            </a:solidFill>
          </p:spPr>
          <p:txBody>
            <a:bodyPr/>
            <a:lstStyle/>
            <a:p/>
          </p:txBody>
        </p:sp>
        <p:sp>
          <p:nvSpPr>
            <p:cNvPr id="94" name="rc94"/>
            <p:cNvSpPr/>
            <p:nvPr/>
          </p:nvSpPr>
          <p:spPr>
            <a:xfrm>
              <a:off x="6524745" y="3631364"/>
              <a:ext cx="203168" cy="1169236"/>
            </a:xfrm>
            <a:prstGeom prst="rect">
              <a:avLst/>
            </a:prstGeom>
            <a:solidFill>
              <a:srgbClr val="80BD41">
                <a:alpha val="100000"/>
              </a:srgbClr>
            </a:solidFill>
          </p:spPr>
          <p:txBody>
            <a:bodyPr/>
            <a:lstStyle/>
            <a:p/>
          </p:txBody>
        </p:sp>
        <p:sp>
          <p:nvSpPr>
            <p:cNvPr id="95" name="rc95"/>
            <p:cNvSpPr/>
            <p:nvPr/>
          </p:nvSpPr>
          <p:spPr>
            <a:xfrm>
              <a:off x="6524745" y="3501449"/>
              <a:ext cx="203168" cy="64955"/>
            </a:xfrm>
            <a:prstGeom prst="rect">
              <a:avLst/>
            </a:prstGeom>
            <a:solidFill>
              <a:srgbClr val="0058AB">
                <a:alpha val="100000"/>
              </a:srgbClr>
            </a:solidFill>
          </p:spPr>
          <p:txBody>
            <a:bodyPr/>
            <a:lstStyle/>
            <a:p/>
          </p:txBody>
        </p:sp>
        <p:sp>
          <p:nvSpPr>
            <p:cNvPr id="96" name="rc96"/>
            <p:cNvSpPr/>
            <p:nvPr/>
          </p:nvSpPr>
          <p:spPr>
            <a:xfrm>
              <a:off x="6524745" y="3566404"/>
              <a:ext cx="203168" cy="64959"/>
            </a:xfrm>
            <a:prstGeom prst="rect">
              <a:avLst/>
            </a:prstGeom>
            <a:solidFill>
              <a:srgbClr val="1CABE2">
                <a:alpha val="100000"/>
              </a:srgbClr>
            </a:solidFill>
          </p:spPr>
          <p:txBody>
            <a:bodyPr/>
            <a:lstStyle/>
            <a:p/>
          </p:txBody>
        </p:sp>
        <p:sp>
          <p:nvSpPr>
            <p:cNvPr id="97" name="rc97"/>
            <p:cNvSpPr/>
            <p:nvPr/>
          </p:nvSpPr>
          <p:spPr>
            <a:xfrm>
              <a:off x="6750487" y="3619307"/>
              <a:ext cx="203168" cy="1181294"/>
            </a:xfrm>
            <a:prstGeom prst="rect">
              <a:avLst/>
            </a:prstGeom>
            <a:solidFill>
              <a:srgbClr val="80BD41">
                <a:alpha val="100000"/>
              </a:srgbClr>
            </a:solidFill>
          </p:spPr>
          <p:txBody>
            <a:bodyPr/>
            <a:lstStyle/>
            <a:p/>
          </p:txBody>
        </p:sp>
        <p:sp>
          <p:nvSpPr>
            <p:cNvPr id="98" name="rc98"/>
            <p:cNvSpPr/>
            <p:nvPr/>
          </p:nvSpPr>
          <p:spPr>
            <a:xfrm>
              <a:off x="6750487" y="3488054"/>
              <a:ext cx="203168" cy="65628"/>
            </a:xfrm>
            <a:prstGeom prst="rect">
              <a:avLst/>
            </a:prstGeom>
            <a:solidFill>
              <a:srgbClr val="0058AB">
                <a:alpha val="100000"/>
              </a:srgbClr>
            </a:solidFill>
          </p:spPr>
          <p:txBody>
            <a:bodyPr/>
            <a:lstStyle/>
            <a:p/>
          </p:txBody>
        </p:sp>
        <p:sp>
          <p:nvSpPr>
            <p:cNvPr id="99" name="rc99"/>
            <p:cNvSpPr/>
            <p:nvPr/>
          </p:nvSpPr>
          <p:spPr>
            <a:xfrm>
              <a:off x="6750487" y="3553683"/>
              <a:ext cx="203168" cy="65624"/>
            </a:xfrm>
            <a:prstGeom prst="rect">
              <a:avLst/>
            </a:prstGeom>
            <a:solidFill>
              <a:srgbClr val="1CABE2">
                <a:alpha val="100000"/>
              </a:srgbClr>
            </a:solidFill>
          </p:spPr>
          <p:txBody>
            <a:bodyPr/>
            <a:lstStyle/>
            <a:p/>
          </p:txBody>
        </p:sp>
        <p:sp>
          <p:nvSpPr>
            <p:cNvPr id="100" name="rc100"/>
            <p:cNvSpPr/>
            <p:nvPr/>
          </p:nvSpPr>
          <p:spPr>
            <a:xfrm>
              <a:off x="6976229" y="3604607"/>
              <a:ext cx="203168" cy="1195994"/>
            </a:xfrm>
            <a:prstGeom prst="rect">
              <a:avLst/>
            </a:prstGeom>
            <a:solidFill>
              <a:srgbClr val="80BD41">
                <a:alpha val="100000"/>
              </a:srgbClr>
            </a:solidFill>
          </p:spPr>
          <p:txBody>
            <a:bodyPr/>
            <a:lstStyle/>
            <a:p/>
          </p:txBody>
        </p:sp>
        <p:sp>
          <p:nvSpPr>
            <p:cNvPr id="101" name="rc101"/>
            <p:cNvSpPr/>
            <p:nvPr/>
          </p:nvSpPr>
          <p:spPr>
            <a:xfrm>
              <a:off x="6976229" y="3471719"/>
              <a:ext cx="203168" cy="66446"/>
            </a:xfrm>
            <a:prstGeom prst="rect">
              <a:avLst/>
            </a:prstGeom>
            <a:solidFill>
              <a:srgbClr val="0058AB">
                <a:alpha val="100000"/>
              </a:srgbClr>
            </a:solidFill>
          </p:spPr>
          <p:txBody>
            <a:bodyPr/>
            <a:lstStyle/>
            <a:p/>
          </p:txBody>
        </p:sp>
        <p:sp>
          <p:nvSpPr>
            <p:cNvPr id="102" name="rc102"/>
            <p:cNvSpPr/>
            <p:nvPr/>
          </p:nvSpPr>
          <p:spPr>
            <a:xfrm>
              <a:off x="6976229" y="3538165"/>
              <a:ext cx="203168" cy="66441"/>
            </a:xfrm>
            <a:prstGeom prst="rect">
              <a:avLst/>
            </a:prstGeom>
            <a:solidFill>
              <a:srgbClr val="1CABE2">
                <a:alpha val="100000"/>
              </a:srgbClr>
            </a:solidFill>
          </p:spPr>
          <p:txBody>
            <a:bodyPr/>
            <a:lstStyle/>
            <a:p/>
          </p:txBody>
        </p:sp>
        <p:sp>
          <p:nvSpPr>
            <p:cNvPr id="103" name="rc103"/>
            <p:cNvSpPr/>
            <p:nvPr/>
          </p:nvSpPr>
          <p:spPr>
            <a:xfrm>
              <a:off x="7201972" y="3456029"/>
              <a:ext cx="203168" cy="61066"/>
            </a:xfrm>
            <a:prstGeom prst="rect">
              <a:avLst/>
            </a:prstGeom>
            <a:solidFill>
              <a:srgbClr val="F26A21">
                <a:alpha val="100000"/>
              </a:srgbClr>
            </a:solidFill>
          </p:spPr>
          <p:txBody>
            <a:bodyPr/>
            <a:lstStyle/>
            <a:p/>
          </p:txBody>
        </p:sp>
        <p:sp>
          <p:nvSpPr>
            <p:cNvPr id="104" name="rc104"/>
            <p:cNvSpPr/>
            <p:nvPr/>
          </p:nvSpPr>
          <p:spPr>
            <a:xfrm>
              <a:off x="7201972" y="3517096"/>
              <a:ext cx="203168" cy="1283505"/>
            </a:xfrm>
            <a:prstGeom prst="rect">
              <a:avLst/>
            </a:prstGeom>
            <a:solidFill>
              <a:srgbClr val="FFC20E">
                <a:alpha val="100000"/>
              </a:srgbClr>
            </a:solidFill>
          </p:spPr>
          <p:txBody>
            <a:bodyPr/>
            <a:lstStyle/>
            <a:p/>
          </p:txBody>
        </p:sp>
        <p:sp>
          <p:nvSpPr>
            <p:cNvPr id="105" name="rc105"/>
            <p:cNvSpPr/>
            <p:nvPr/>
          </p:nvSpPr>
          <p:spPr>
            <a:xfrm>
              <a:off x="7427714" y="3437971"/>
              <a:ext cx="203168" cy="56122"/>
            </a:xfrm>
            <a:prstGeom prst="rect">
              <a:avLst/>
            </a:prstGeom>
            <a:solidFill>
              <a:srgbClr val="F26A21">
                <a:alpha val="100000"/>
              </a:srgbClr>
            </a:solidFill>
          </p:spPr>
          <p:txBody>
            <a:bodyPr/>
            <a:lstStyle/>
            <a:p/>
          </p:txBody>
        </p:sp>
        <p:sp>
          <p:nvSpPr>
            <p:cNvPr id="106" name="rc106"/>
            <p:cNvSpPr/>
            <p:nvPr/>
          </p:nvSpPr>
          <p:spPr>
            <a:xfrm>
              <a:off x="7427714" y="3494093"/>
              <a:ext cx="203168" cy="1306508"/>
            </a:xfrm>
            <a:prstGeom prst="rect">
              <a:avLst/>
            </a:prstGeom>
            <a:solidFill>
              <a:srgbClr val="FFC20E">
                <a:alpha val="100000"/>
              </a:srgbClr>
            </a:solidFill>
          </p:spPr>
          <p:txBody>
            <a:bodyPr/>
            <a:lstStyle/>
            <a:p/>
          </p:txBody>
        </p:sp>
        <p:sp>
          <p:nvSpPr>
            <p:cNvPr id="107" name="rc107"/>
            <p:cNvSpPr/>
            <p:nvPr/>
          </p:nvSpPr>
          <p:spPr>
            <a:xfrm>
              <a:off x="7653457" y="3421924"/>
              <a:ext cx="203168" cy="51578"/>
            </a:xfrm>
            <a:prstGeom prst="rect">
              <a:avLst/>
            </a:prstGeom>
            <a:solidFill>
              <a:srgbClr val="F26A21">
                <a:alpha val="100000"/>
              </a:srgbClr>
            </a:solidFill>
          </p:spPr>
          <p:txBody>
            <a:bodyPr/>
            <a:lstStyle/>
            <a:p/>
          </p:txBody>
        </p:sp>
        <p:sp>
          <p:nvSpPr>
            <p:cNvPr id="108" name="rc108"/>
            <p:cNvSpPr/>
            <p:nvPr/>
          </p:nvSpPr>
          <p:spPr>
            <a:xfrm>
              <a:off x="7653457" y="3473502"/>
              <a:ext cx="203168" cy="1327099"/>
            </a:xfrm>
            <a:prstGeom prst="rect">
              <a:avLst/>
            </a:prstGeom>
            <a:solidFill>
              <a:srgbClr val="FFC20E">
                <a:alpha val="100000"/>
              </a:srgbClr>
            </a:solidFill>
          </p:spPr>
          <p:txBody>
            <a:bodyPr/>
            <a:lstStyle/>
            <a:p/>
          </p:txBody>
        </p:sp>
        <p:sp>
          <p:nvSpPr>
            <p:cNvPr id="109" name="rc109"/>
            <p:cNvSpPr/>
            <p:nvPr/>
          </p:nvSpPr>
          <p:spPr>
            <a:xfrm>
              <a:off x="7879199" y="3403582"/>
              <a:ext cx="203168" cy="47402"/>
            </a:xfrm>
            <a:prstGeom prst="rect">
              <a:avLst/>
            </a:prstGeom>
            <a:solidFill>
              <a:srgbClr val="F26A21">
                <a:alpha val="100000"/>
              </a:srgbClr>
            </a:solidFill>
          </p:spPr>
          <p:txBody>
            <a:bodyPr/>
            <a:lstStyle/>
            <a:p/>
          </p:txBody>
        </p:sp>
        <p:sp>
          <p:nvSpPr>
            <p:cNvPr id="110" name="rc110"/>
            <p:cNvSpPr/>
            <p:nvPr/>
          </p:nvSpPr>
          <p:spPr>
            <a:xfrm>
              <a:off x="7879199" y="3450984"/>
              <a:ext cx="203168" cy="1349616"/>
            </a:xfrm>
            <a:prstGeom prst="rect">
              <a:avLst/>
            </a:prstGeom>
            <a:solidFill>
              <a:srgbClr val="FFC20E">
                <a:alpha val="100000"/>
              </a:srgbClr>
            </a:solidFill>
          </p:spPr>
          <p:txBody>
            <a:bodyPr/>
            <a:lstStyle/>
            <a:p/>
          </p:txBody>
        </p:sp>
        <p:sp>
          <p:nvSpPr>
            <p:cNvPr id="111" name="rc111"/>
            <p:cNvSpPr/>
            <p:nvPr/>
          </p:nvSpPr>
          <p:spPr>
            <a:xfrm>
              <a:off x="8104941" y="3384409"/>
              <a:ext cx="203168" cy="43564"/>
            </a:xfrm>
            <a:prstGeom prst="rect">
              <a:avLst/>
            </a:prstGeom>
            <a:solidFill>
              <a:srgbClr val="F26A21">
                <a:alpha val="100000"/>
              </a:srgbClr>
            </a:solidFill>
          </p:spPr>
          <p:txBody>
            <a:bodyPr/>
            <a:lstStyle/>
            <a:p/>
          </p:txBody>
        </p:sp>
        <p:sp>
          <p:nvSpPr>
            <p:cNvPr id="112" name="rc112"/>
            <p:cNvSpPr/>
            <p:nvPr/>
          </p:nvSpPr>
          <p:spPr>
            <a:xfrm>
              <a:off x="8104941" y="3427973"/>
              <a:ext cx="203168" cy="1372627"/>
            </a:xfrm>
            <a:prstGeom prst="rect">
              <a:avLst/>
            </a:prstGeom>
            <a:solidFill>
              <a:srgbClr val="FFC20E">
                <a:alpha val="100000"/>
              </a:srgbClr>
            </a:solidFill>
          </p:spPr>
          <p:txBody>
            <a:bodyPr/>
            <a:lstStyle/>
            <a:p/>
          </p:txBody>
        </p:sp>
        <p:sp>
          <p:nvSpPr>
            <p:cNvPr id="113" name="pl113"/>
            <p:cNvSpPr/>
            <p:nvPr/>
          </p:nvSpPr>
          <p:spPr>
            <a:xfrm>
              <a:off x="1434255" y="2137703"/>
              <a:ext cx="5643558" cy="933386"/>
            </a:xfrm>
            <a:custGeom>
              <a:avLst/>
              <a:pathLst>
                <a:path w="5643558" h="933386">
                  <a:moveTo>
                    <a:pt x="0" y="466693"/>
                  </a:moveTo>
                  <a:lnTo>
                    <a:pt x="225742" y="933386"/>
                  </a:lnTo>
                  <a:lnTo>
                    <a:pt x="451484" y="603956"/>
                  </a:lnTo>
                  <a:lnTo>
                    <a:pt x="677227" y="384335"/>
                  </a:lnTo>
                  <a:lnTo>
                    <a:pt x="902969" y="384335"/>
                  </a:lnTo>
                  <a:lnTo>
                    <a:pt x="1128711" y="164715"/>
                  </a:lnTo>
                  <a:lnTo>
                    <a:pt x="1354454" y="164715"/>
                  </a:lnTo>
                  <a:lnTo>
                    <a:pt x="1580196" y="82357"/>
                  </a:lnTo>
                  <a:lnTo>
                    <a:pt x="1805938" y="137262"/>
                  </a:lnTo>
                  <a:lnTo>
                    <a:pt x="2031681" y="109810"/>
                  </a:lnTo>
                  <a:lnTo>
                    <a:pt x="2257423" y="0"/>
                  </a:lnTo>
                  <a:lnTo>
                    <a:pt x="2483165" y="82357"/>
                  </a:lnTo>
                  <a:lnTo>
                    <a:pt x="2708908" y="82357"/>
                  </a:lnTo>
                  <a:lnTo>
                    <a:pt x="2934650" y="82357"/>
                  </a:lnTo>
                  <a:lnTo>
                    <a:pt x="3160393" y="219620"/>
                  </a:lnTo>
                  <a:lnTo>
                    <a:pt x="3386135" y="247073"/>
                  </a:lnTo>
                  <a:lnTo>
                    <a:pt x="3611877" y="219620"/>
                  </a:lnTo>
                  <a:lnTo>
                    <a:pt x="3837620" y="219620"/>
                  </a:lnTo>
                  <a:lnTo>
                    <a:pt x="4063362" y="192167"/>
                  </a:lnTo>
                  <a:lnTo>
                    <a:pt x="4289104" y="109810"/>
                  </a:lnTo>
                  <a:lnTo>
                    <a:pt x="4514847" y="137262"/>
                  </a:lnTo>
                  <a:lnTo>
                    <a:pt x="4740589" y="82357"/>
                  </a:lnTo>
                  <a:lnTo>
                    <a:pt x="4966331" y="54905"/>
                  </a:lnTo>
                  <a:lnTo>
                    <a:pt x="5192074" y="54905"/>
                  </a:lnTo>
                  <a:lnTo>
                    <a:pt x="5417816" y="54905"/>
                  </a:lnTo>
                  <a:lnTo>
                    <a:pt x="5643558" y="54905"/>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329871"/>
              <a:ext cx="5643558" cy="1098102"/>
            </a:xfrm>
            <a:custGeom>
              <a:avLst/>
              <a:pathLst>
                <a:path w="5643558" h="1098102">
                  <a:moveTo>
                    <a:pt x="0" y="713766"/>
                  </a:moveTo>
                  <a:lnTo>
                    <a:pt x="225742" y="1098102"/>
                  </a:lnTo>
                  <a:lnTo>
                    <a:pt x="451484" y="851029"/>
                  </a:lnTo>
                  <a:lnTo>
                    <a:pt x="677227" y="494146"/>
                  </a:lnTo>
                  <a:lnTo>
                    <a:pt x="902969" y="521598"/>
                  </a:lnTo>
                  <a:lnTo>
                    <a:pt x="1128711" y="219620"/>
                  </a:lnTo>
                  <a:lnTo>
                    <a:pt x="1354454" y="164715"/>
                  </a:lnTo>
                  <a:lnTo>
                    <a:pt x="1580196" y="219620"/>
                  </a:lnTo>
                  <a:lnTo>
                    <a:pt x="1805938" y="247073"/>
                  </a:lnTo>
                  <a:lnTo>
                    <a:pt x="2031681" y="329430"/>
                  </a:lnTo>
                  <a:lnTo>
                    <a:pt x="2257423" y="192167"/>
                  </a:lnTo>
                  <a:lnTo>
                    <a:pt x="2483165" y="137262"/>
                  </a:lnTo>
                  <a:lnTo>
                    <a:pt x="2708908" y="164715"/>
                  </a:lnTo>
                  <a:lnTo>
                    <a:pt x="2934650" y="164715"/>
                  </a:lnTo>
                  <a:lnTo>
                    <a:pt x="3160393" y="164715"/>
                  </a:lnTo>
                  <a:lnTo>
                    <a:pt x="3386135" y="219620"/>
                  </a:lnTo>
                  <a:lnTo>
                    <a:pt x="3611877" y="219620"/>
                  </a:lnTo>
                  <a:lnTo>
                    <a:pt x="3837620" y="164715"/>
                  </a:lnTo>
                  <a:lnTo>
                    <a:pt x="4063362" y="164715"/>
                  </a:lnTo>
                  <a:lnTo>
                    <a:pt x="4289104" y="54905"/>
                  </a:lnTo>
                  <a:lnTo>
                    <a:pt x="4514847" y="82357"/>
                  </a:lnTo>
                  <a:lnTo>
                    <a:pt x="4740589" y="0"/>
                  </a:lnTo>
                  <a:lnTo>
                    <a:pt x="4966331" y="0"/>
                  </a:lnTo>
                  <a:lnTo>
                    <a:pt x="5192074" y="0"/>
                  </a:lnTo>
                  <a:lnTo>
                    <a:pt x="5417816" y="0"/>
                  </a:lnTo>
                  <a:lnTo>
                    <a:pt x="5643558" y="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24002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6" name="tx116"/>
            <p:cNvSpPr/>
            <p:nvPr/>
          </p:nvSpPr>
          <p:spPr>
            <a:xfrm>
              <a:off x="2494638" y="2098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7" name="tx117"/>
            <p:cNvSpPr/>
            <p:nvPr/>
          </p:nvSpPr>
          <p:spPr>
            <a:xfrm>
              <a:off x="3623350" y="193357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4752062" y="21806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5655031" y="20433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5880773" y="20708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106516" y="20159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332258" y="1988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558000" y="1988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783743" y="1988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7009485" y="1988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1365926" y="3112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7" name="tx127"/>
            <p:cNvSpPr/>
            <p:nvPr/>
          </p:nvSpPr>
          <p:spPr>
            <a:xfrm>
              <a:off x="2494638" y="26179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8" name="tx128"/>
            <p:cNvSpPr/>
            <p:nvPr/>
          </p:nvSpPr>
          <p:spPr>
            <a:xfrm>
              <a:off x="3623350" y="259047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9" name="tx129"/>
            <p:cNvSpPr/>
            <p:nvPr/>
          </p:nvSpPr>
          <p:spPr>
            <a:xfrm>
              <a:off x="4752062" y="26179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0" name="tx130"/>
            <p:cNvSpPr/>
            <p:nvPr/>
          </p:nvSpPr>
          <p:spPr>
            <a:xfrm>
              <a:off x="5655031" y="24532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5880773" y="24807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2" name="tx132"/>
            <p:cNvSpPr/>
            <p:nvPr/>
          </p:nvSpPr>
          <p:spPr>
            <a:xfrm>
              <a:off x="6106516" y="23983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332258" y="23983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6558000" y="23983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6783743" y="23983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6" name="tx136"/>
            <p:cNvSpPr/>
            <p:nvPr/>
          </p:nvSpPr>
          <p:spPr>
            <a:xfrm>
              <a:off x="7009485" y="23983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857700"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1424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88531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0" name="tx140"/>
            <p:cNvSpPr/>
            <p:nvPr/>
          </p:nvSpPr>
          <p:spPr>
            <a:xfrm>
              <a:off x="508103" y="195638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1" name="tx141"/>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1" name="tx161"/>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2" name="rc162"/>
            <p:cNvSpPr/>
            <p:nvPr/>
          </p:nvSpPr>
          <p:spPr>
            <a:xfrm>
              <a:off x="1304261" y="5643592"/>
              <a:ext cx="201455" cy="201456"/>
            </a:xfrm>
            <a:prstGeom prst="rect">
              <a:avLst/>
            </a:prstGeom>
            <a:solidFill>
              <a:srgbClr val="80BD41">
                <a:alpha val="100000"/>
              </a:srgbClr>
            </a:solidFill>
          </p:spPr>
          <p:txBody>
            <a:bodyPr/>
            <a:lstStyle/>
            <a:p/>
          </p:txBody>
        </p:sp>
        <p:sp>
          <p:nvSpPr>
            <p:cNvPr id="163" name="rc163"/>
            <p:cNvSpPr/>
            <p:nvPr/>
          </p:nvSpPr>
          <p:spPr>
            <a:xfrm>
              <a:off x="3277835" y="5643592"/>
              <a:ext cx="201456" cy="201456"/>
            </a:xfrm>
            <a:prstGeom prst="rect">
              <a:avLst/>
            </a:prstGeom>
            <a:solidFill>
              <a:srgbClr val="1CABE2">
                <a:alpha val="100000"/>
              </a:srgbClr>
            </a:solidFill>
          </p:spPr>
          <p:txBody>
            <a:bodyPr/>
            <a:lstStyle/>
            <a:p/>
          </p:txBody>
        </p:sp>
        <p:sp>
          <p:nvSpPr>
            <p:cNvPr id="164" name="rc164"/>
            <p:cNvSpPr/>
            <p:nvPr/>
          </p:nvSpPr>
          <p:spPr>
            <a:xfrm>
              <a:off x="4335174" y="5643592"/>
              <a:ext cx="201456" cy="201456"/>
            </a:xfrm>
            <a:prstGeom prst="rect">
              <a:avLst/>
            </a:prstGeom>
            <a:solidFill>
              <a:srgbClr val="0058AB">
                <a:alpha val="100000"/>
              </a:srgbClr>
            </a:solidFill>
          </p:spPr>
          <p:txBody>
            <a:bodyPr/>
            <a:lstStyle/>
            <a:p/>
          </p:txBody>
        </p:sp>
        <p:sp>
          <p:nvSpPr>
            <p:cNvPr id="165" name="rc165"/>
            <p:cNvSpPr/>
            <p:nvPr/>
          </p:nvSpPr>
          <p:spPr>
            <a:xfrm>
              <a:off x="5322799" y="5643592"/>
              <a:ext cx="201456" cy="201456"/>
            </a:xfrm>
            <a:prstGeom prst="rect">
              <a:avLst/>
            </a:prstGeom>
            <a:solidFill>
              <a:srgbClr val="FFC20E">
                <a:alpha val="100000"/>
              </a:srgbClr>
            </a:solidFill>
          </p:spPr>
          <p:txBody>
            <a:bodyPr/>
            <a:lstStyle/>
            <a:p/>
          </p:txBody>
        </p:sp>
        <p:sp>
          <p:nvSpPr>
            <p:cNvPr id="166" name="rc166"/>
            <p:cNvSpPr/>
            <p:nvPr/>
          </p:nvSpPr>
          <p:spPr>
            <a:xfrm>
              <a:off x="7071544" y="5643592"/>
              <a:ext cx="201455" cy="201456"/>
            </a:xfrm>
            <a:prstGeom prst="rect">
              <a:avLst/>
            </a:prstGeom>
            <a:solidFill>
              <a:srgbClr val="F26A21">
                <a:alpha val="100000"/>
              </a:srgbClr>
            </a:solidFill>
          </p:spPr>
          <p:txBody>
            <a:bodyPr/>
            <a:lstStyle/>
            <a:p/>
          </p:txBody>
        </p:sp>
        <p:sp>
          <p:nvSpPr>
            <p:cNvPr id="167" name="tx167"/>
            <p:cNvSpPr/>
            <p:nvPr/>
          </p:nvSpPr>
          <p:spPr>
            <a:xfrm>
              <a:off x="1584306"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8" name="tx168"/>
            <p:cNvSpPr/>
            <p:nvPr/>
          </p:nvSpPr>
          <p:spPr>
            <a:xfrm>
              <a:off x="3557880"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9" name="tx169"/>
            <p:cNvSpPr/>
            <p:nvPr/>
          </p:nvSpPr>
          <p:spPr>
            <a:xfrm>
              <a:off x="4615219"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0" name="tx170"/>
            <p:cNvSpPr/>
            <p:nvPr/>
          </p:nvSpPr>
          <p:spPr>
            <a:xfrm>
              <a:off x="5602844"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1" name="tx171"/>
            <p:cNvSpPr/>
            <p:nvPr/>
          </p:nvSpPr>
          <p:spPr>
            <a:xfrm>
              <a:off x="7351589"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2" name="pl172"/>
            <p:cNvSpPr/>
            <p:nvPr/>
          </p:nvSpPr>
          <p:spPr>
            <a:xfrm>
              <a:off x="3462560"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29660"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5" name="tx175"/>
            <p:cNvSpPr/>
            <p:nvPr/>
          </p:nvSpPr>
          <p:spPr>
            <a:xfrm>
              <a:off x="5144229"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6" name="tx176"/>
            <p:cNvSpPr/>
            <p:nvPr/>
          </p:nvSpPr>
          <p:spPr>
            <a:xfrm>
              <a:off x="983899"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77" name="tx177"/>
            <p:cNvSpPr/>
            <p:nvPr/>
          </p:nvSpPr>
          <p:spPr>
            <a:xfrm>
              <a:off x="983899" y="1511762"/>
              <a:ext cx="60991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Togo</a:t>
              </a:r>
            </a:p>
          </p:txBody>
        </p:sp>
        <p:sp>
          <p:nvSpPr>
            <p:cNvPr id="178" name="tx178"/>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79" name="tx179"/>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en 2019. Ce graphique indique le nombre annuel d'enfants devant être vaccinés pour atteindre l'objectif fixé concernant les enfants n'ayant reçu aucune dose.
Le Togo devrait connaître une augmentation modérée (10 000 à 50 000) du nombre de nourrissons survivants d’ici 2030. Par conséquent, le maintien de la couverture actuelle nécessite de vacciner un nombre croissant d’enfants.
Pour atteindre l’objectif « zéro dose » de l’IA2030, il faudra vacciner chaque année davantage d’enfants (~1,69 %) avec le DTP1. Cela nécessitera un renforcement des capacités du programme de vaccination et du système de santé.</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alors qu'on prévoit une augmentation modérée du nombre de nourrissons survivants.</a:t>
            </a:r>
          </a:p>
        </p:txBody>
      </p:sp>
      <p:grpSp xmlns:pic="http://schemas.openxmlformats.org/drawingml/2006/picture">
        <p:nvGrpSpPr>
          <p:cNvPr id="182" name=""/>
          <p:cNvGrpSpPr/>
          <p:nvPr/>
        </p:nvGrpSpPr>
        <p:grpSpPr>
          <a:xfrm>
            <a:off x="292608" y="1051560"/>
            <a:ext cx="8595360" cy="28575"/>
            <a:chOff x="292608" y="1051560"/>
            <a:chExt cx="8595360" cy="28575"/>
          </a:xfrm>
        </p:grpSpPr>
        <p:sp>
          <p:nvSpPr>
            <p:cNvPr id="18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800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6922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5843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4765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02461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1383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20304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259100"/>
              <a:ext cx="215906" cy="1676297"/>
            </a:xfrm>
            <a:prstGeom prst="rect">
              <a:avLst/>
            </a:prstGeom>
            <a:solidFill>
              <a:srgbClr val="0058AB">
                <a:alpha val="100000"/>
              </a:srgbClr>
            </a:solidFill>
          </p:spPr>
          <p:txBody>
            <a:bodyPr/>
            <a:lstStyle/>
            <a:p/>
          </p:txBody>
        </p:sp>
        <p:sp>
          <p:nvSpPr>
            <p:cNvPr id="41" name="rc41"/>
            <p:cNvSpPr/>
            <p:nvPr/>
          </p:nvSpPr>
          <p:spPr>
            <a:xfrm>
              <a:off x="1530867" y="1752072"/>
              <a:ext cx="215906" cy="3183325"/>
            </a:xfrm>
            <a:prstGeom prst="rect">
              <a:avLst/>
            </a:prstGeom>
            <a:solidFill>
              <a:srgbClr val="0058AB">
                <a:alpha val="100000"/>
              </a:srgbClr>
            </a:solidFill>
          </p:spPr>
          <p:txBody>
            <a:bodyPr/>
            <a:lstStyle/>
            <a:p/>
          </p:txBody>
        </p:sp>
        <p:sp>
          <p:nvSpPr>
            <p:cNvPr id="42" name="rc42"/>
            <p:cNvSpPr/>
            <p:nvPr/>
          </p:nvSpPr>
          <p:spPr>
            <a:xfrm>
              <a:off x="1770763" y="2734261"/>
              <a:ext cx="215906" cy="2201136"/>
            </a:xfrm>
            <a:prstGeom prst="rect">
              <a:avLst/>
            </a:prstGeom>
            <a:solidFill>
              <a:srgbClr val="0058AB">
                <a:alpha val="100000"/>
              </a:srgbClr>
            </a:solidFill>
          </p:spPr>
          <p:txBody>
            <a:bodyPr/>
            <a:lstStyle/>
            <a:p/>
          </p:txBody>
        </p:sp>
        <p:sp>
          <p:nvSpPr>
            <p:cNvPr id="43" name="rc43"/>
            <p:cNvSpPr/>
            <p:nvPr/>
          </p:nvSpPr>
          <p:spPr>
            <a:xfrm>
              <a:off x="2010660" y="3408696"/>
              <a:ext cx="215906" cy="1526700"/>
            </a:xfrm>
            <a:prstGeom prst="rect">
              <a:avLst/>
            </a:prstGeom>
            <a:solidFill>
              <a:srgbClr val="0058AB">
                <a:alpha val="100000"/>
              </a:srgbClr>
            </a:solidFill>
          </p:spPr>
          <p:txBody>
            <a:bodyPr/>
            <a:lstStyle/>
            <a:p/>
          </p:txBody>
        </p:sp>
        <p:sp>
          <p:nvSpPr>
            <p:cNvPr id="44" name="rc44"/>
            <p:cNvSpPr/>
            <p:nvPr/>
          </p:nvSpPr>
          <p:spPr>
            <a:xfrm>
              <a:off x="2250556" y="3383649"/>
              <a:ext cx="215906" cy="1551747"/>
            </a:xfrm>
            <a:prstGeom prst="rect">
              <a:avLst/>
            </a:prstGeom>
            <a:solidFill>
              <a:srgbClr val="0058AB">
                <a:alpha val="100000"/>
              </a:srgbClr>
            </a:solidFill>
          </p:spPr>
          <p:txBody>
            <a:bodyPr/>
            <a:lstStyle/>
            <a:p/>
          </p:txBody>
        </p:sp>
        <p:sp>
          <p:nvSpPr>
            <p:cNvPr id="45" name="rc45"/>
            <p:cNvSpPr/>
            <p:nvPr/>
          </p:nvSpPr>
          <p:spPr>
            <a:xfrm>
              <a:off x="2490453" y="4085044"/>
              <a:ext cx="215906" cy="850353"/>
            </a:xfrm>
            <a:prstGeom prst="rect">
              <a:avLst/>
            </a:prstGeom>
            <a:solidFill>
              <a:srgbClr val="0058AB">
                <a:alpha val="100000"/>
              </a:srgbClr>
            </a:solidFill>
          </p:spPr>
          <p:txBody>
            <a:bodyPr/>
            <a:lstStyle/>
            <a:p/>
          </p:txBody>
        </p:sp>
        <p:sp>
          <p:nvSpPr>
            <p:cNvPr id="46" name="rc46"/>
            <p:cNvSpPr/>
            <p:nvPr/>
          </p:nvSpPr>
          <p:spPr>
            <a:xfrm>
              <a:off x="2730349" y="4054669"/>
              <a:ext cx="215906" cy="880727"/>
            </a:xfrm>
            <a:prstGeom prst="rect">
              <a:avLst/>
            </a:prstGeom>
            <a:solidFill>
              <a:srgbClr val="0058AB">
                <a:alpha val="100000"/>
              </a:srgbClr>
            </a:solidFill>
          </p:spPr>
          <p:txBody>
            <a:bodyPr/>
            <a:lstStyle/>
            <a:p/>
          </p:txBody>
        </p:sp>
        <p:sp>
          <p:nvSpPr>
            <p:cNvPr id="47" name="rc47"/>
            <p:cNvSpPr/>
            <p:nvPr/>
          </p:nvSpPr>
          <p:spPr>
            <a:xfrm>
              <a:off x="2970245" y="4324762"/>
              <a:ext cx="215906" cy="610634"/>
            </a:xfrm>
            <a:prstGeom prst="rect">
              <a:avLst/>
            </a:prstGeom>
            <a:solidFill>
              <a:srgbClr val="0058AB">
                <a:alpha val="100000"/>
              </a:srgbClr>
            </a:solidFill>
          </p:spPr>
          <p:txBody>
            <a:bodyPr/>
            <a:lstStyle/>
            <a:p/>
          </p:txBody>
        </p:sp>
        <p:sp>
          <p:nvSpPr>
            <p:cNvPr id="48" name="rc48"/>
            <p:cNvSpPr/>
            <p:nvPr/>
          </p:nvSpPr>
          <p:spPr>
            <a:xfrm>
              <a:off x="3210142" y="4097795"/>
              <a:ext cx="215906" cy="837602"/>
            </a:xfrm>
            <a:prstGeom prst="rect">
              <a:avLst/>
            </a:prstGeom>
            <a:solidFill>
              <a:srgbClr val="0058AB">
                <a:alpha val="100000"/>
              </a:srgbClr>
            </a:solidFill>
          </p:spPr>
          <p:txBody>
            <a:bodyPr/>
            <a:lstStyle/>
            <a:p/>
          </p:txBody>
        </p:sp>
        <p:sp>
          <p:nvSpPr>
            <p:cNvPr id="49" name="rc49"/>
            <p:cNvSpPr/>
            <p:nvPr/>
          </p:nvSpPr>
          <p:spPr>
            <a:xfrm>
              <a:off x="3450038" y="4178854"/>
              <a:ext cx="215906" cy="756542"/>
            </a:xfrm>
            <a:prstGeom prst="rect">
              <a:avLst/>
            </a:prstGeom>
            <a:solidFill>
              <a:srgbClr val="0058AB">
                <a:alpha val="100000"/>
              </a:srgbClr>
            </a:solidFill>
          </p:spPr>
          <p:txBody>
            <a:bodyPr/>
            <a:lstStyle/>
            <a:p/>
          </p:txBody>
        </p:sp>
        <p:sp>
          <p:nvSpPr>
            <p:cNvPr id="50" name="rc50"/>
            <p:cNvSpPr/>
            <p:nvPr/>
          </p:nvSpPr>
          <p:spPr>
            <a:xfrm>
              <a:off x="3689935" y="4603052"/>
              <a:ext cx="215906" cy="332344"/>
            </a:xfrm>
            <a:prstGeom prst="rect">
              <a:avLst/>
            </a:prstGeom>
            <a:solidFill>
              <a:srgbClr val="0058AB">
                <a:alpha val="100000"/>
              </a:srgbClr>
            </a:solidFill>
          </p:spPr>
          <p:txBody>
            <a:bodyPr/>
            <a:lstStyle/>
            <a:p/>
          </p:txBody>
        </p:sp>
        <p:sp>
          <p:nvSpPr>
            <p:cNvPr id="51" name="rc51"/>
            <p:cNvSpPr/>
            <p:nvPr/>
          </p:nvSpPr>
          <p:spPr>
            <a:xfrm>
              <a:off x="3929831" y="4266381"/>
              <a:ext cx="215906" cy="669016"/>
            </a:xfrm>
            <a:prstGeom prst="rect">
              <a:avLst/>
            </a:prstGeom>
            <a:solidFill>
              <a:srgbClr val="0058AB">
                <a:alpha val="100000"/>
              </a:srgbClr>
            </a:solidFill>
          </p:spPr>
          <p:txBody>
            <a:bodyPr/>
            <a:lstStyle/>
            <a:p/>
          </p:txBody>
        </p:sp>
        <p:sp>
          <p:nvSpPr>
            <p:cNvPr id="52" name="rc52"/>
            <p:cNvSpPr/>
            <p:nvPr/>
          </p:nvSpPr>
          <p:spPr>
            <a:xfrm>
              <a:off x="4169728" y="4265652"/>
              <a:ext cx="215906" cy="669744"/>
            </a:xfrm>
            <a:prstGeom prst="rect">
              <a:avLst/>
            </a:prstGeom>
            <a:solidFill>
              <a:srgbClr val="0058AB">
                <a:alpha val="100000"/>
              </a:srgbClr>
            </a:solidFill>
          </p:spPr>
          <p:txBody>
            <a:bodyPr/>
            <a:lstStyle/>
            <a:p/>
          </p:txBody>
        </p:sp>
        <p:sp>
          <p:nvSpPr>
            <p:cNvPr id="53" name="rc53"/>
            <p:cNvSpPr/>
            <p:nvPr/>
          </p:nvSpPr>
          <p:spPr>
            <a:xfrm>
              <a:off x="4409624" y="4261417"/>
              <a:ext cx="215906" cy="673979"/>
            </a:xfrm>
            <a:prstGeom prst="rect">
              <a:avLst/>
            </a:prstGeom>
            <a:solidFill>
              <a:srgbClr val="0058AB">
                <a:alpha val="100000"/>
              </a:srgbClr>
            </a:solidFill>
          </p:spPr>
          <p:txBody>
            <a:bodyPr/>
            <a:lstStyle/>
            <a:p/>
          </p:txBody>
        </p:sp>
        <p:sp>
          <p:nvSpPr>
            <p:cNvPr id="54" name="rc54"/>
            <p:cNvSpPr/>
            <p:nvPr/>
          </p:nvSpPr>
          <p:spPr>
            <a:xfrm>
              <a:off x="4649521" y="3681794"/>
              <a:ext cx="215906" cy="1253602"/>
            </a:xfrm>
            <a:prstGeom prst="rect">
              <a:avLst/>
            </a:prstGeom>
            <a:solidFill>
              <a:srgbClr val="0058AB">
                <a:alpha val="100000"/>
              </a:srgbClr>
            </a:solidFill>
          </p:spPr>
          <p:txBody>
            <a:bodyPr/>
            <a:lstStyle/>
            <a:p/>
          </p:txBody>
        </p:sp>
        <p:sp>
          <p:nvSpPr>
            <p:cNvPr id="55" name="rc55"/>
            <p:cNvSpPr/>
            <p:nvPr/>
          </p:nvSpPr>
          <p:spPr>
            <a:xfrm>
              <a:off x="4889417" y="3544585"/>
              <a:ext cx="215906" cy="1390812"/>
            </a:xfrm>
            <a:prstGeom prst="rect">
              <a:avLst/>
            </a:prstGeom>
            <a:solidFill>
              <a:srgbClr val="0058AB">
                <a:alpha val="100000"/>
              </a:srgbClr>
            </a:solidFill>
          </p:spPr>
          <p:txBody>
            <a:bodyPr/>
            <a:lstStyle/>
            <a:p/>
          </p:txBody>
        </p:sp>
        <p:sp>
          <p:nvSpPr>
            <p:cNvPr id="56" name="rc56"/>
            <p:cNvSpPr/>
            <p:nvPr/>
          </p:nvSpPr>
          <p:spPr>
            <a:xfrm>
              <a:off x="5129313" y="3636528"/>
              <a:ext cx="215906" cy="1298868"/>
            </a:xfrm>
            <a:prstGeom prst="rect">
              <a:avLst/>
            </a:prstGeom>
            <a:solidFill>
              <a:srgbClr val="0058AB">
                <a:alpha val="100000"/>
              </a:srgbClr>
            </a:solidFill>
          </p:spPr>
          <p:txBody>
            <a:bodyPr/>
            <a:lstStyle/>
            <a:p/>
          </p:txBody>
        </p:sp>
        <p:sp>
          <p:nvSpPr>
            <p:cNvPr id="57" name="rc57"/>
            <p:cNvSpPr/>
            <p:nvPr/>
          </p:nvSpPr>
          <p:spPr>
            <a:xfrm>
              <a:off x="5369210" y="3621182"/>
              <a:ext cx="215906" cy="1314215"/>
            </a:xfrm>
            <a:prstGeom prst="rect">
              <a:avLst/>
            </a:prstGeom>
            <a:solidFill>
              <a:srgbClr val="0058AB">
                <a:alpha val="100000"/>
              </a:srgbClr>
            </a:solidFill>
          </p:spPr>
          <p:txBody>
            <a:bodyPr/>
            <a:lstStyle/>
            <a:p/>
          </p:txBody>
        </p:sp>
        <p:sp>
          <p:nvSpPr>
            <p:cNvPr id="58" name="rc58"/>
            <p:cNvSpPr/>
            <p:nvPr/>
          </p:nvSpPr>
          <p:spPr>
            <a:xfrm>
              <a:off x="5609106" y="3727971"/>
              <a:ext cx="215906" cy="1207425"/>
            </a:xfrm>
            <a:prstGeom prst="rect">
              <a:avLst/>
            </a:prstGeom>
            <a:solidFill>
              <a:srgbClr val="0058AB">
                <a:alpha val="100000"/>
              </a:srgbClr>
            </a:solidFill>
          </p:spPr>
          <p:txBody>
            <a:bodyPr/>
            <a:lstStyle/>
            <a:p/>
          </p:txBody>
        </p:sp>
        <p:sp>
          <p:nvSpPr>
            <p:cNvPr id="59" name="rc59"/>
            <p:cNvSpPr/>
            <p:nvPr/>
          </p:nvSpPr>
          <p:spPr>
            <a:xfrm>
              <a:off x="5849003" y="4081127"/>
              <a:ext cx="215906" cy="854269"/>
            </a:xfrm>
            <a:prstGeom prst="rect">
              <a:avLst/>
            </a:prstGeom>
            <a:solidFill>
              <a:srgbClr val="0058AB">
                <a:alpha val="100000"/>
              </a:srgbClr>
            </a:solidFill>
          </p:spPr>
          <p:txBody>
            <a:bodyPr/>
            <a:lstStyle/>
            <a:p/>
          </p:txBody>
        </p:sp>
        <p:sp>
          <p:nvSpPr>
            <p:cNvPr id="60" name="rc60"/>
            <p:cNvSpPr/>
            <p:nvPr/>
          </p:nvSpPr>
          <p:spPr>
            <a:xfrm>
              <a:off x="6088899" y="3948608"/>
              <a:ext cx="215906" cy="986788"/>
            </a:xfrm>
            <a:prstGeom prst="rect">
              <a:avLst/>
            </a:prstGeom>
            <a:solidFill>
              <a:srgbClr val="0058AB">
                <a:alpha val="100000"/>
              </a:srgbClr>
            </a:solidFill>
          </p:spPr>
          <p:txBody>
            <a:bodyPr/>
            <a:lstStyle/>
            <a:p/>
          </p:txBody>
        </p:sp>
        <p:sp>
          <p:nvSpPr>
            <p:cNvPr id="61" name="rc61"/>
            <p:cNvSpPr/>
            <p:nvPr/>
          </p:nvSpPr>
          <p:spPr>
            <a:xfrm>
              <a:off x="6328796" y="4187052"/>
              <a:ext cx="215906" cy="748345"/>
            </a:xfrm>
            <a:prstGeom prst="rect">
              <a:avLst/>
            </a:prstGeom>
            <a:solidFill>
              <a:srgbClr val="0058AB">
                <a:alpha val="100000"/>
              </a:srgbClr>
            </a:solidFill>
          </p:spPr>
          <p:txBody>
            <a:bodyPr/>
            <a:lstStyle/>
            <a:p/>
          </p:txBody>
        </p:sp>
        <p:sp>
          <p:nvSpPr>
            <p:cNvPr id="62" name="rc62"/>
            <p:cNvSpPr/>
            <p:nvPr/>
          </p:nvSpPr>
          <p:spPr>
            <a:xfrm>
              <a:off x="6568692" y="4305909"/>
              <a:ext cx="215906" cy="629488"/>
            </a:xfrm>
            <a:prstGeom prst="rect">
              <a:avLst/>
            </a:prstGeom>
            <a:solidFill>
              <a:srgbClr val="0058AB">
                <a:alpha val="100000"/>
              </a:srgbClr>
            </a:solidFill>
          </p:spPr>
          <p:txBody>
            <a:bodyPr/>
            <a:lstStyle/>
            <a:p/>
          </p:txBody>
        </p:sp>
        <p:sp>
          <p:nvSpPr>
            <p:cNvPr id="63" name="rc63"/>
            <p:cNvSpPr/>
            <p:nvPr/>
          </p:nvSpPr>
          <p:spPr>
            <a:xfrm>
              <a:off x="6808589" y="4298531"/>
              <a:ext cx="215906" cy="636865"/>
            </a:xfrm>
            <a:prstGeom prst="rect">
              <a:avLst/>
            </a:prstGeom>
            <a:solidFill>
              <a:srgbClr val="0058AB">
                <a:alpha val="100000"/>
              </a:srgbClr>
            </a:solidFill>
          </p:spPr>
          <p:txBody>
            <a:bodyPr/>
            <a:lstStyle/>
            <a:p/>
          </p:txBody>
        </p:sp>
        <p:sp>
          <p:nvSpPr>
            <p:cNvPr id="64" name="rc64"/>
            <p:cNvSpPr/>
            <p:nvPr/>
          </p:nvSpPr>
          <p:spPr>
            <a:xfrm>
              <a:off x="7048485" y="4291928"/>
              <a:ext cx="215906" cy="643468"/>
            </a:xfrm>
            <a:prstGeom prst="rect">
              <a:avLst/>
            </a:prstGeom>
            <a:solidFill>
              <a:srgbClr val="0058AB">
                <a:alpha val="100000"/>
              </a:srgbClr>
            </a:solidFill>
          </p:spPr>
          <p:txBody>
            <a:bodyPr/>
            <a:lstStyle/>
            <a:p/>
          </p:txBody>
        </p:sp>
        <p:sp>
          <p:nvSpPr>
            <p:cNvPr id="65" name="rc65"/>
            <p:cNvSpPr/>
            <p:nvPr/>
          </p:nvSpPr>
          <p:spPr>
            <a:xfrm>
              <a:off x="7288381" y="4283913"/>
              <a:ext cx="215906" cy="651483"/>
            </a:xfrm>
            <a:prstGeom prst="rect">
              <a:avLst/>
            </a:prstGeom>
            <a:solidFill>
              <a:srgbClr val="0058AB">
                <a:alpha val="100000"/>
              </a:srgbClr>
            </a:solidFill>
          </p:spPr>
          <p:txBody>
            <a:bodyPr/>
            <a:lstStyle/>
            <a:p/>
          </p:txBody>
        </p:sp>
        <p:sp>
          <p:nvSpPr>
            <p:cNvPr id="66" name="rc66"/>
            <p:cNvSpPr/>
            <p:nvPr/>
          </p:nvSpPr>
          <p:spPr>
            <a:xfrm>
              <a:off x="8487864" y="4508239"/>
              <a:ext cx="215906" cy="427157"/>
            </a:xfrm>
            <a:prstGeom prst="rect">
              <a:avLst/>
            </a:prstGeom>
            <a:solidFill>
              <a:srgbClr val="69DBFF">
                <a:alpha val="100000"/>
              </a:srgbClr>
            </a:solidFill>
          </p:spPr>
          <p:txBody>
            <a:bodyPr/>
            <a:lstStyle/>
            <a:p/>
          </p:txBody>
        </p:sp>
        <p:sp>
          <p:nvSpPr>
            <p:cNvPr id="67" name="pl67"/>
            <p:cNvSpPr/>
            <p:nvPr/>
          </p:nvSpPr>
          <p:spPr>
            <a:xfrm>
              <a:off x="6196853" y="4081127"/>
              <a:ext cx="2398964" cy="427134"/>
            </a:xfrm>
            <a:custGeom>
              <a:avLst/>
              <a:pathLst>
                <a:path w="2398964" h="427134">
                  <a:moveTo>
                    <a:pt x="0" y="0"/>
                  </a:moveTo>
                  <a:lnTo>
                    <a:pt x="239896" y="42713"/>
                  </a:lnTo>
                  <a:lnTo>
                    <a:pt x="479792" y="85426"/>
                  </a:lnTo>
                  <a:lnTo>
                    <a:pt x="719689" y="128140"/>
                  </a:lnTo>
                  <a:lnTo>
                    <a:pt x="959585" y="170853"/>
                  </a:lnTo>
                  <a:lnTo>
                    <a:pt x="1199482" y="213567"/>
                  </a:lnTo>
                  <a:lnTo>
                    <a:pt x="1439378" y="256280"/>
                  </a:lnTo>
                  <a:lnTo>
                    <a:pt x="1679275" y="298994"/>
                  </a:lnTo>
                  <a:lnTo>
                    <a:pt x="1919171" y="341707"/>
                  </a:lnTo>
                  <a:lnTo>
                    <a:pt x="2159067" y="384421"/>
                  </a:lnTo>
                  <a:lnTo>
                    <a:pt x="2398964" y="427134"/>
                  </a:lnTo>
                </a:path>
              </a:pathLst>
            </a:custGeom>
            <a:ln w="13550" cap="flat">
              <a:solidFill>
                <a:srgbClr val="000000">
                  <a:alpha val="100000"/>
                </a:srgbClr>
              </a:solidFill>
              <a:prstDash val="solid"/>
              <a:round/>
            </a:ln>
          </p:spPr>
          <p:txBody>
            <a:bodyPr/>
            <a:lstStyle/>
            <a:p/>
          </p:txBody>
        </p:sp>
        <p:sp>
          <p:nvSpPr>
            <p:cNvPr id="68" name="pt68"/>
            <p:cNvSpPr/>
            <p:nvPr/>
          </p:nvSpPr>
          <p:spPr>
            <a:xfrm>
              <a:off x="6172027" y="40563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40990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41417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41844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42271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42698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43125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43552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3980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4407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4834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396718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30564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2" name="tx82"/>
            <p:cNvSpPr/>
            <p:nvPr/>
          </p:nvSpPr>
          <p:spPr>
            <a:xfrm>
              <a:off x="508103" y="214561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2" name="rc112"/>
            <p:cNvSpPr/>
            <p:nvPr/>
          </p:nvSpPr>
          <p:spPr>
            <a:xfrm>
              <a:off x="3661384" y="5779301"/>
              <a:ext cx="201456" cy="201456"/>
            </a:xfrm>
            <a:prstGeom prst="rect">
              <a:avLst/>
            </a:prstGeom>
            <a:solidFill>
              <a:srgbClr val="0058AB">
                <a:alpha val="100000"/>
              </a:srgbClr>
            </a:solidFill>
          </p:spPr>
          <p:txBody>
            <a:bodyPr/>
            <a:lstStyle/>
            <a:p/>
          </p:txBody>
        </p:sp>
        <p:sp>
          <p:nvSpPr>
            <p:cNvPr id="113" name="rc113"/>
            <p:cNvSpPr/>
            <p:nvPr/>
          </p:nvSpPr>
          <p:spPr>
            <a:xfrm>
              <a:off x="4563470" y="5779301"/>
              <a:ext cx="201456" cy="201456"/>
            </a:xfrm>
            <a:prstGeom prst="rect">
              <a:avLst/>
            </a:prstGeom>
            <a:solidFill>
              <a:srgbClr val="69DBFF">
                <a:alpha val="100000"/>
              </a:srgbClr>
            </a:solidFill>
          </p:spPr>
          <p:txBody>
            <a:bodyPr/>
            <a:lstStyle/>
            <a:p/>
          </p:txBody>
        </p:sp>
        <p:sp>
          <p:nvSpPr>
            <p:cNvPr id="114" name="tx114"/>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372647" y="1330710"/>
              <a:ext cx="72494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Togo</a:t>
              </a:r>
            </a:p>
          </p:txBody>
        </p:sp>
        <p:sp>
          <p:nvSpPr>
            <p:cNvPr id="117" name="tx117"/>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8" name="tx118"/>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9" name="tx119"/>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0" name="tx120"/>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1" name="tx121"/>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2 % au nombre annuel prévu pour atteindre l'objectif, sur la base d'une trajectoire de baisse linéaire.</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dépassait de 2 % l'objectif annuel fixé par l'IA2030, ce qui rend l'objectif de 2030 tout à fait réalisable si les progrès se maintiennent.</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48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6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73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8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92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704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017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329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41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617800"/>
              <a:ext cx="239888" cy="690221"/>
            </a:xfrm>
            <a:prstGeom prst="rect">
              <a:avLst/>
            </a:prstGeom>
            <a:solidFill>
              <a:srgbClr val="80BD41">
                <a:alpha val="100000"/>
              </a:srgbClr>
            </a:solidFill>
          </p:spPr>
          <p:txBody>
            <a:bodyPr/>
            <a:lstStyle/>
            <a:p/>
          </p:txBody>
        </p:sp>
        <p:sp>
          <p:nvSpPr>
            <p:cNvPr id="28" name="rc28"/>
            <p:cNvSpPr/>
            <p:nvPr/>
          </p:nvSpPr>
          <p:spPr>
            <a:xfrm>
              <a:off x="1296273" y="3445244"/>
              <a:ext cx="239888" cy="172555"/>
            </a:xfrm>
            <a:prstGeom prst="rect">
              <a:avLst/>
            </a:prstGeom>
            <a:solidFill>
              <a:srgbClr val="1CABE2">
                <a:alpha val="100000"/>
              </a:srgbClr>
            </a:solidFill>
          </p:spPr>
          <p:txBody>
            <a:bodyPr/>
            <a:lstStyle/>
            <a:p/>
          </p:txBody>
        </p:sp>
        <p:sp>
          <p:nvSpPr>
            <p:cNvPr id="29" name="rc29"/>
            <p:cNvSpPr/>
            <p:nvPr/>
          </p:nvSpPr>
          <p:spPr>
            <a:xfrm>
              <a:off x="1562816" y="3750088"/>
              <a:ext cx="239888" cy="557933"/>
            </a:xfrm>
            <a:prstGeom prst="rect">
              <a:avLst/>
            </a:prstGeom>
            <a:solidFill>
              <a:srgbClr val="80BD41">
                <a:alpha val="100000"/>
              </a:srgbClr>
            </a:solidFill>
          </p:spPr>
          <p:txBody>
            <a:bodyPr/>
            <a:lstStyle/>
            <a:p/>
          </p:txBody>
        </p:sp>
        <p:sp>
          <p:nvSpPr>
            <p:cNvPr id="30" name="rc30"/>
            <p:cNvSpPr/>
            <p:nvPr/>
          </p:nvSpPr>
          <p:spPr>
            <a:xfrm>
              <a:off x="1562816" y="3422415"/>
              <a:ext cx="239888" cy="327672"/>
            </a:xfrm>
            <a:prstGeom prst="rect">
              <a:avLst/>
            </a:prstGeom>
            <a:solidFill>
              <a:srgbClr val="1CABE2">
                <a:alpha val="100000"/>
              </a:srgbClr>
            </a:solidFill>
          </p:spPr>
          <p:txBody>
            <a:bodyPr/>
            <a:lstStyle/>
            <a:p/>
          </p:txBody>
        </p:sp>
        <p:sp>
          <p:nvSpPr>
            <p:cNvPr id="31" name="rc31"/>
            <p:cNvSpPr/>
            <p:nvPr/>
          </p:nvSpPr>
          <p:spPr>
            <a:xfrm>
              <a:off x="1829360" y="3628253"/>
              <a:ext cx="239888" cy="679767"/>
            </a:xfrm>
            <a:prstGeom prst="rect">
              <a:avLst/>
            </a:prstGeom>
            <a:solidFill>
              <a:srgbClr val="80BD41">
                <a:alpha val="100000"/>
              </a:srgbClr>
            </a:solidFill>
          </p:spPr>
          <p:txBody>
            <a:bodyPr/>
            <a:lstStyle/>
            <a:p/>
          </p:txBody>
        </p:sp>
        <p:sp>
          <p:nvSpPr>
            <p:cNvPr id="32" name="rc32"/>
            <p:cNvSpPr/>
            <p:nvPr/>
          </p:nvSpPr>
          <p:spPr>
            <a:xfrm>
              <a:off x="1829360" y="3401649"/>
              <a:ext cx="239888" cy="226604"/>
            </a:xfrm>
            <a:prstGeom prst="rect">
              <a:avLst/>
            </a:prstGeom>
            <a:solidFill>
              <a:srgbClr val="1CABE2">
                <a:alpha val="100000"/>
              </a:srgbClr>
            </a:solidFill>
          </p:spPr>
          <p:txBody>
            <a:bodyPr/>
            <a:lstStyle/>
            <a:p/>
          </p:txBody>
        </p:sp>
        <p:sp>
          <p:nvSpPr>
            <p:cNvPr id="33" name="rc33"/>
            <p:cNvSpPr/>
            <p:nvPr/>
          </p:nvSpPr>
          <p:spPr>
            <a:xfrm>
              <a:off x="2095903" y="3540733"/>
              <a:ext cx="239888" cy="767287"/>
            </a:xfrm>
            <a:prstGeom prst="rect">
              <a:avLst/>
            </a:prstGeom>
            <a:solidFill>
              <a:srgbClr val="80BD41">
                <a:alpha val="100000"/>
              </a:srgbClr>
            </a:solidFill>
          </p:spPr>
          <p:txBody>
            <a:bodyPr/>
            <a:lstStyle/>
            <a:p/>
          </p:txBody>
        </p:sp>
        <p:sp>
          <p:nvSpPr>
            <p:cNvPr id="34" name="rc34"/>
            <p:cNvSpPr/>
            <p:nvPr/>
          </p:nvSpPr>
          <p:spPr>
            <a:xfrm>
              <a:off x="2095903" y="3383601"/>
              <a:ext cx="239888" cy="157132"/>
            </a:xfrm>
            <a:prstGeom prst="rect">
              <a:avLst/>
            </a:prstGeom>
            <a:solidFill>
              <a:srgbClr val="1CABE2">
                <a:alpha val="100000"/>
              </a:srgbClr>
            </a:solidFill>
          </p:spPr>
          <p:txBody>
            <a:bodyPr/>
            <a:lstStyle/>
            <a:p/>
          </p:txBody>
        </p:sp>
        <p:sp>
          <p:nvSpPr>
            <p:cNvPr id="35" name="rc35"/>
            <p:cNvSpPr/>
            <p:nvPr/>
          </p:nvSpPr>
          <p:spPr>
            <a:xfrm>
              <a:off x="2362446" y="3528170"/>
              <a:ext cx="239888" cy="779850"/>
            </a:xfrm>
            <a:prstGeom prst="rect">
              <a:avLst/>
            </a:prstGeom>
            <a:solidFill>
              <a:srgbClr val="80BD41">
                <a:alpha val="100000"/>
              </a:srgbClr>
            </a:solidFill>
          </p:spPr>
          <p:txBody>
            <a:bodyPr/>
            <a:lstStyle/>
            <a:p/>
          </p:txBody>
        </p:sp>
        <p:sp>
          <p:nvSpPr>
            <p:cNvPr id="36" name="rc36"/>
            <p:cNvSpPr/>
            <p:nvPr/>
          </p:nvSpPr>
          <p:spPr>
            <a:xfrm>
              <a:off x="2362446" y="3368413"/>
              <a:ext cx="239888" cy="159757"/>
            </a:xfrm>
            <a:prstGeom prst="rect">
              <a:avLst/>
            </a:prstGeom>
            <a:solidFill>
              <a:srgbClr val="1CABE2">
                <a:alpha val="100000"/>
              </a:srgbClr>
            </a:solidFill>
          </p:spPr>
          <p:txBody>
            <a:bodyPr/>
            <a:lstStyle/>
            <a:p/>
          </p:txBody>
        </p:sp>
        <p:sp>
          <p:nvSpPr>
            <p:cNvPr id="37" name="rc37"/>
            <p:cNvSpPr/>
            <p:nvPr/>
          </p:nvSpPr>
          <p:spPr>
            <a:xfrm>
              <a:off x="2628989" y="3422931"/>
              <a:ext cx="239888" cy="885090"/>
            </a:xfrm>
            <a:prstGeom prst="rect">
              <a:avLst/>
            </a:prstGeom>
            <a:solidFill>
              <a:srgbClr val="80BD41">
                <a:alpha val="100000"/>
              </a:srgbClr>
            </a:solidFill>
          </p:spPr>
          <p:txBody>
            <a:bodyPr/>
            <a:lstStyle/>
            <a:p/>
          </p:txBody>
        </p:sp>
        <p:sp>
          <p:nvSpPr>
            <p:cNvPr id="38" name="rc38"/>
            <p:cNvSpPr/>
            <p:nvPr/>
          </p:nvSpPr>
          <p:spPr>
            <a:xfrm>
              <a:off x="2628989" y="3335411"/>
              <a:ext cx="239888" cy="87519"/>
            </a:xfrm>
            <a:prstGeom prst="rect">
              <a:avLst/>
            </a:prstGeom>
            <a:solidFill>
              <a:srgbClr val="1CABE2">
                <a:alpha val="100000"/>
              </a:srgbClr>
            </a:solidFill>
          </p:spPr>
          <p:txBody>
            <a:bodyPr/>
            <a:lstStyle/>
            <a:p/>
          </p:txBody>
        </p:sp>
        <p:sp>
          <p:nvSpPr>
            <p:cNvPr id="39" name="rc39"/>
            <p:cNvSpPr/>
            <p:nvPr/>
          </p:nvSpPr>
          <p:spPr>
            <a:xfrm>
              <a:off x="2895532" y="3391336"/>
              <a:ext cx="239888" cy="916685"/>
            </a:xfrm>
            <a:prstGeom prst="rect">
              <a:avLst/>
            </a:prstGeom>
            <a:solidFill>
              <a:srgbClr val="80BD41">
                <a:alpha val="100000"/>
              </a:srgbClr>
            </a:solidFill>
          </p:spPr>
          <p:txBody>
            <a:bodyPr/>
            <a:lstStyle/>
            <a:p/>
          </p:txBody>
        </p:sp>
        <p:sp>
          <p:nvSpPr>
            <p:cNvPr id="40" name="rc40"/>
            <p:cNvSpPr/>
            <p:nvPr/>
          </p:nvSpPr>
          <p:spPr>
            <a:xfrm>
              <a:off x="2895532" y="3300675"/>
              <a:ext cx="239888" cy="90660"/>
            </a:xfrm>
            <a:prstGeom prst="rect">
              <a:avLst/>
            </a:prstGeom>
            <a:solidFill>
              <a:srgbClr val="1CABE2">
                <a:alpha val="100000"/>
              </a:srgbClr>
            </a:solidFill>
          </p:spPr>
          <p:txBody>
            <a:bodyPr/>
            <a:lstStyle/>
            <a:p/>
          </p:txBody>
        </p:sp>
        <p:sp>
          <p:nvSpPr>
            <p:cNvPr id="41" name="rc41"/>
            <p:cNvSpPr/>
            <p:nvPr/>
          </p:nvSpPr>
          <p:spPr>
            <a:xfrm>
              <a:off x="3162075" y="3323270"/>
              <a:ext cx="239888" cy="984751"/>
            </a:xfrm>
            <a:prstGeom prst="rect">
              <a:avLst/>
            </a:prstGeom>
            <a:solidFill>
              <a:srgbClr val="80BD41">
                <a:alpha val="100000"/>
              </a:srgbClr>
            </a:solidFill>
          </p:spPr>
          <p:txBody>
            <a:bodyPr/>
            <a:lstStyle/>
            <a:p/>
          </p:txBody>
        </p:sp>
        <p:sp>
          <p:nvSpPr>
            <p:cNvPr id="42" name="rc42"/>
            <p:cNvSpPr/>
            <p:nvPr/>
          </p:nvSpPr>
          <p:spPr>
            <a:xfrm>
              <a:off x="3162075" y="3260407"/>
              <a:ext cx="239888" cy="62862"/>
            </a:xfrm>
            <a:prstGeom prst="rect">
              <a:avLst/>
            </a:prstGeom>
            <a:solidFill>
              <a:srgbClr val="1CABE2">
                <a:alpha val="100000"/>
              </a:srgbClr>
            </a:solidFill>
          </p:spPr>
          <p:txBody>
            <a:bodyPr/>
            <a:lstStyle/>
            <a:p/>
          </p:txBody>
        </p:sp>
        <p:sp>
          <p:nvSpPr>
            <p:cNvPr id="43" name="rc43"/>
            <p:cNvSpPr/>
            <p:nvPr/>
          </p:nvSpPr>
          <p:spPr>
            <a:xfrm>
              <a:off x="3428618" y="3316472"/>
              <a:ext cx="239888" cy="991548"/>
            </a:xfrm>
            <a:prstGeom prst="rect">
              <a:avLst/>
            </a:prstGeom>
            <a:solidFill>
              <a:srgbClr val="80BD41">
                <a:alpha val="100000"/>
              </a:srgbClr>
            </a:solidFill>
          </p:spPr>
          <p:txBody>
            <a:bodyPr/>
            <a:lstStyle/>
            <a:p/>
          </p:txBody>
        </p:sp>
        <p:sp>
          <p:nvSpPr>
            <p:cNvPr id="44" name="rc44"/>
            <p:cNvSpPr/>
            <p:nvPr/>
          </p:nvSpPr>
          <p:spPr>
            <a:xfrm>
              <a:off x="3428618" y="3230265"/>
              <a:ext cx="239888" cy="86207"/>
            </a:xfrm>
            <a:prstGeom prst="rect">
              <a:avLst/>
            </a:prstGeom>
            <a:solidFill>
              <a:srgbClr val="1CABE2">
                <a:alpha val="100000"/>
              </a:srgbClr>
            </a:solidFill>
          </p:spPr>
          <p:txBody>
            <a:bodyPr/>
            <a:lstStyle/>
            <a:p/>
          </p:txBody>
        </p:sp>
        <p:sp>
          <p:nvSpPr>
            <p:cNvPr id="45" name="rc45"/>
            <p:cNvSpPr/>
            <p:nvPr/>
          </p:nvSpPr>
          <p:spPr>
            <a:xfrm>
              <a:off x="3695161" y="3273345"/>
              <a:ext cx="239888" cy="1034675"/>
            </a:xfrm>
            <a:prstGeom prst="rect">
              <a:avLst/>
            </a:prstGeom>
            <a:solidFill>
              <a:srgbClr val="80BD41">
                <a:alpha val="100000"/>
              </a:srgbClr>
            </a:solidFill>
          </p:spPr>
          <p:txBody>
            <a:bodyPr/>
            <a:lstStyle/>
            <a:p/>
          </p:txBody>
        </p:sp>
        <p:sp>
          <p:nvSpPr>
            <p:cNvPr id="46" name="rc46"/>
            <p:cNvSpPr/>
            <p:nvPr/>
          </p:nvSpPr>
          <p:spPr>
            <a:xfrm>
              <a:off x="3695161" y="3195482"/>
              <a:ext cx="239888" cy="77863"/>
            </a:xfrm>
            <a:prstGeom prst="rect">
              <a:avLst/>
            </a:prstGeom>
            <a:solidFill>
              <a:srgbClr val="1CABE2">
                <a:alpha val="100000"/>
              </a:srgbClr>
            </a:solidFill>
          </p:spPr>
          <p:txBody>
            <a:bodyPr/>
            <a:lstStyle/>
            <a:p/>
          </p:txBody>
        </p:sp>
        <p:sp>
          <p:nvSpPr>
            <p:cNvPr id="47" name="rc47"/>
            <p:cNvSpPr/>
            <p:nvPr/>
          </p:nvSpPr>
          <p:spPr>
            <a:xfrm>
              <a:off x="3961705" y="3201857"/>
              <a:ext cx="239888" cy="1106163"/>
            </a:xfrm>
            <a:prstGeom prst="rect">
              <a:avLst/>
            </a:prstGeom>
            <a:solidFill>
              <a:srgbClr val="80BD41">
                <a:alpha val="100000"/>
              </a:srgbClr>
            </a:solidFill>
          </p:spPr>
          <p:txBody>
            <a:bodyPr/>
            <a:lstStyle/>
            <a:p/>
          </p:txBody>
        </p:sp>
        <p:sp>
          <p:nvSpPr>
            <p:cNvPr id="48" name="rc48"/>
            <p:cNvSpPr/>
            <p:nvPr/>
          </p:nvSpPr>
          <p:spPr>
            <a:xfrm>
              <a:off x="3961705" y="3167637"/>
              <a:ext cx="239888" cy="34220"/>
            </a:xfrm>
            <a:prstGeom prst="rect">
              <a:avLst/>
            </a:prstGeom>
            <a:solidFill>
              <a:srgbClr val="1CABE2">
                <a:alpha val="100000"/>
              </a:srgbClr>
            </a:solidFill>
          </p:spPr>
          <p:txBody>
            <a:bodyPr/>
            <a:lstStyle/>
            <a:p/>
          </p:txBody>
        </p:sp>
        <p:sp>
          <p:nvSpPr>
            <p:cNvPr id="49" name="rc49"/>
            <p:cNvSpPr/>
            <p:nvPr/>
          </p:nvSpPr>
          <p:spPr>
            <a:xfrm>
              <a:off x="4228248" y="3229093"/>
              <a:ext cx="239888" cy="1078927"/>
            </a:xfrm>
            <a:prstGeom prst="rect">
              <a:avLst/>
            </a:prstGeom>
            <a:solidFill>
              <a:srgbClr val="80BD41">
                <a:alpha val="100000"/>
              </a:srgbClr>
            </a:solidFill>
          </p:spPr>
          <p:txBody>
            <a:bodyPr/>
            <a:lstStyle/>
            <a:p/>
          </p:txBody>
        </p:sp>
        <p:sp>
          <p:nvSpPr>
            <p:cNvPr id="50" name="rc50"/>
            <p:cNvSpPr/>
            <p:nvPr/>
          </p:nvSpPr>
          <p:spPr>
            <a:xfrm>
              <a:off x="4228248" y="3160230"/>
              <a:ext cx="239888" cy="68862"/>
            </a:xfrm>
            <a:prstGeom prst="rect">
              <a:avLst/>
            </a:prstGeom>
            <a:solidFill>
              <a:srgbClr val="1CABE2">
                <a:alpha val="100000"/>
              </a:srgbClr>
            </a:solidFill>
          </p:spPr>
          <p:txBody>
            <a:bodyPr/>
            <a:lstStyle/>
            <a:p/>
          </p:txBody>
        </p:sp>
        <p:sp>
          <p:nvSpPr>
            <p:cNvPr id="51" name="rc51"/>
            <p:cNvSpPr/>
            <p:nvPr/>
          </p:nvSpPr>
          <p:spPr>
            <a:xfrm>
              <a:off x="4494791" y="3227921"/>
              <a:ext cx="239888" cy="1080099"/>
            </a:xfrm>
            <a:prstGeom prst="rect">
              <a:avLst/>
            </a:prstGeom>
            <a:solidFill>
              <a:srgbClr val="80BD41">
                <a:alpha val="100000"/>
              </a:srgbClr>
            </a:solidFill>
          </p:spPr>
          <p:txBody>
            <a:bodyPr/>
            <a:lstStyle/>
            <a:p/>
          </p:txBody>
        </p:sp>
        <p:sp>
          <p:nvSpPr>
            <p:cNvPr id="52" name="rc52"/>
            <p:cNvSpPr/>
            <p:nvPr/>
          </p:nvSpPr>
          <p:spPr>
            <a:xfrm>
              <a:off x="4494791" y="3158965"/>
              <a:ext cx="239888" cy="68956"/>
            </a:xfrm>
            <a:prstGeom prst="rect">
              <a:avLst/>
            </a:prstGeom>
            <a:solidFill>
              <a:srgbClr val="1CABE2">
                <a:alpha val="100000"/>
              </a:srgbClr>
            </a:solidFill>
          </p:spPr>
          <p:txBody>
            <a:bodyPr/>
            <a:lstStyle/>
            <a:p/>
          </p:txBody>
        </p:sp>
        <p:sp>
          <p:nvSpPr>
            <p:cNvPr id="53" name="rc53"/>
            <p:cNvSpPr/>
            <p:nvPr/>
          </p:nvSpPr>
          <p:spPr>
            <a:xfrm>
              <a:off x="4761334" y="3221124"/>
              <a:ext cx="239888" cy="1086897"/>
            </a:xfrm>
            <a:prstGeom prst="rect">
              <a:avLst/>
            </a:prstGeom>
            <a:solidFill>
              <a:srgbClr val="80BD41">
                <a:alpha val="100000"/>
              </a:srgbClr>
            </a:solidFill>
          </p:spPr>
          <p:txBody>
            <a:bodyPr/>
            <a:lstStyle/>
            <a:p/>
          </p:txBody>
        </p:sp>
        <p:sp>
          <p:nvSpPr>
            <p:cNvPr id="54" name="rc54"/>
            <p:cNvSpPr/>
            <p:nvPr/>
          </p:nvSpPr>
          <p:spPr>
            <a:xfrm>
              <a:off x="4761334" y="3151746"/>
              <a:ext cx="239888" cy="69378"/>
            </a:xfrm>
            <a:prstGeom prst="rect">
              <a:avLst/>
            </a:prstGeom>
            <a:solidFill>
              <a:srgbClr val="1CABE2">
                <a:alpha val="100000"/>
              </a:srgbClr>
            </a:solidFill>
          </p:spPr>
          <p:txBody>
            <a:bodyPr/>
            <a:lstStyle/>
            <a:p/>
          </p:txBody>
        </p:sp>
        <p:sp>
          <p:nvSpPr>
            <p:cNvPr id="55" name="rc55"/>
            <p:cNvSpPr/>
            <p:nvPr/>
          </p:nvSpPr>
          <p:spPr>
            <a:xfrm>
              <a:off x="5027877" y="3263923"/>
              <a:ext cx="239888" cy="1044098"/>
            </a:xfrm>
            <a:prstGeom prst="rect">
              <a:avLst/>
            </a:prstGeom>
            <a:solidFill>
              <a:srgbClr val="80BD41">
                <a:alpha val="100000"/>
              </a:srgbClr>
            </a:solidFill>
          </p:spPr>
          <p:txBody>
            <a:bodyPr/>
            <a:lstStyle/>
            <a:p/>
          </p:txBody>
        </p:sp>
        <p:sp>
          <p:nvSpPr>
            <p:cNvPr id="56" name="rc56"/>
            <p:cNvSpPr/>
            <p:nvPr/>
          </p:nvSpPr>
          <p:spPr>
            <a:xfrm>
              <a:off x="5027877" y="3134870"/>
              <a:ext cx="239888" cy="129053"/>
            </a:xfrm>
            <a:prstGeom prst="rect">
              <a:avLst/>
            </a:prstGeom>
            <a:solidFill>
              <a:srgbClr val="1CABE2">
                <a:alpha val="100000"/>
              </a:srgbClr>
            </a:solidFill>
          </p:spPr>
          <p:txBody>
            <a:bodyPr/>
            <a:lstStyle/>
            <a:p/>
          </p:txBody>
        </p:sp>
        <p:sp>
          <p:nvSpPr>
            <p:cNvPr id="57" name="rc57"/>
            <p:cNvSpPr/>
            <p:nvPr/>
          </p:nvSpPr>
          <p:spPr>
            <a:xfrm>
              <a:off x="5294420" y="3258157"/>
              <a:ext cx="239888" cy="1049864"/>
            </a:xfrm>
            <a:prstGeom prst="rect">
              <a:avLst/>
            </a:prstGeom>
            <a:solidFill>
              <a:srgbClr val="80BD41">
                <a:alpha val="100000"/>
              </a:srgbClr>
            </a:solidFill>
          </p:spPr>
          <p:txBody>
            <a:bodyPr/>
            <a:lstStyle/>
            <a:p/>
          </p:txBody>
        </p:sp>
        <p:sp>
          <p:nvSpPr>
            <p:cNvPr id="58" name="rc58"/>
            <p:cNvSpPr/>
            <p:nvPr/>
          </p:nvSpPr>
          <p:spPr>
            <a:xfrm>
              <a:off x="5294420" y="3114994"/>
              <a:ext cx="239888" cy="143163"/>
            </a:xfrm>
            <a:prstGeom prst="rect">
              <a:avLst/>
            </a:prstGeom>
            <a:solidFill>
              <a:srgbClr val="1CABE2">
                <a:alpha val="100000"/>
              </a:srgbClr>
            </a:solidFill>
          </p:spPr>
          <p:txBody>
            <a:bodyPr/>
            <a:lstStyle/>
            <a:p/>
          </p:txBody>
        </p:sp>
        <p:sp>
          <p:nvSpPr>
            <p:cNvPr id="59" name="rc59"/>
            <p:cNvSpPr/>
            <p:nvPr/>
          </p:nvSpPr>
          <p:spPr>
            <a:xfrm>
              <a:off x="5560963" y="3226281"/>
              <a:ext cx="239888" cy="1081740"/>
            </a:xfrm>
            <a:prstGeom prst="rect">
              <a:avLst/>
            </a:prstGeom>
            <a:solidFill>
              <a:srgbClr val="80BD41">
                <a:alpha val="100000"/>
              </a:srgbClr>
            </a:solidFill>
          </p:spPr>
          <p:txBody>
            <a:bodyPr/>
            <a:lstStyle/>
            <a:p/>
          </p:txBody>
        </p:sp>
        <p:sp>
          <p:nvSpPr>
            <p:cNvPr id="60" name="rc60"/>
            <p:cNvSpPr/>
            <p:nvPr/>
          </p:nvSpPr>
          <p:spPr>
            <a:xfrm>
              <a:off x="5560963" y="3092586"/>
              <a:ext cx="239888" cy="133694"/>
            </a:xfrm>
            <a:prstGeom prst="rect">
              <a:avLst/>
            </a:prstGeom>
            <a:solidFill>
              <a:srgbClr val="1CABE2">
                <a:alpha val="100000"/>
              </a:srgbClr>
            </a:solidFill>
          </p:spPr>
          <p:txBody>
            <a:bodyPr/>
            <a:lstStyle/>
            <a:p/>
          </p:txBody>
        </p:sp>
        <p:sp>
          <p:nvSpPr>
            <p:cNvPr id="61" name="rc61"/>
            <p:cNvSpPr/>
            <p:nvPr/>
          </p:nvSpPr>
          <p:spPr>
            <a:xfrm>
              <a:off x="5827506" y="3213483"/>
              <a:ext cx="239888" cy="1094538"/>
            </a:xfrm>
            <a:prstGeom prst="rect">
              <a:avLst/>
            </a:prstGeom>
            <a:solidFill>
              <a:srgbClr val="80BD41">
                <a:alpha val="100000"/>
              </a:srgbClr>
            </a:solidFill>
          </p:spPr>
          <p:txBody>
            <a:bodyPr/>
            <a:lstStyle/>
            <a:p/>
          </p:txBody>
        </p:sp>
        <p:sp>
          <p:nvSpPr>
            <p:cNvPr id="62" name="rc62"/>
            <p:cNvSpPr/>
            <p:nvPr/>
          </p:nvSpPr>
          <p:spPr>
            <a:xfrm>
              <a:off x="5827506" y="3078195"/>
              <a:ext cx="239888" cy="135287"/>
            </a:xfrm>
            <a:prstGeom prst="rect">
              <a:avLst/>
            </a:prstGeom>
            <a:solidFill>
              <a:srgbClr val="1CABE2">
                <a:alpha val="100000"/>
              </a:srgbClr>
            </a:solidFill>
          </p:spPr>
          <p:txBody>
            <a:bodyPr/>
            <a:lstStyle/>
            <a:p/>
          </p:txBody>
        </p:sp>
        <p:sp>
          <p:nvSpPr>
            <p:cNvPr id="63" name="rc63"/>
            <p:cNvSpPr/>
            <p:nvPr/>
          </p:nvSpPr>
          <p:spPr>
            <a:xfrm>
              <a:off x="6094049" y="3189435"/>
              <a:ext cx="239888" cy="1118586"/>
            </a:xfrm>
            <a:prstGeom prst="rect">
              <a:avLst/>
            </a:prstGeom>
            <a:solidFill>
              <a:srgbClr val="80BD41">
                <a:alpha val="100000"/>
              </a:srgbClr>
            </a:solidFill>
          </p:spPr>
          <p:txBody>
            <a:bodyPr/>
            <a:lstStyle/>
            <a:p/>
          </p:txBody>
        </p:sp>
        <p:sp>
          <p:nvSpPr>
            <p:cNvPr id="64" name="rc64"/>
            <p:cNvSpPr/>
            <p:nvPr/>
          </p:nvSpPr>
          <p:spPr>
            <a:xfrm>
              <a:off x="6094049" y="3065163"/>
              <a:ext cx="239888" cy="124271"/>
            </a:xfrm>
            <a:prstGeom prst="rect">
              <a:avLst/>
            </a:prstGeom>
            <a:solidFill>
              <a:srgbClr val="1CABE2">
                <a:alpha val="100000"/>
              </a:srgbClr>
            </a:solidFill>
          </p:spPr>
          <p:txBody>
            <a:bodyPr/>
            <a:lstStyle/>
            <a:p/>
          </p:txBody>
        </p:sp>
        <p:sp>
          <p:nvSpPr>
            <p:cNvPr id="65" name="rc65"/>
            <p:cNvSpPr/>
            <p:nvPr/>
          </p:nvSpPr>
          <p:spPr>
            <a:xfrm>
              <a:off x="6360593" y="3139745"/>
              <a:ext cx="239888" cy="1168276"/>
            </a:xfrm>
            <a:prstGeom prst="rect">
              <a:avLst/>
            </a:prstGeom>
            <a:solidFill>
              <a:srgbClr val="80BD41">
                <a:alpha val="100000"/>
              </a:srgbClr>
            </a:solidFill>
          </p:spPr>
          <p:txBody>
            <a:bodyPr/>
            <a:lstStyle/>
            <a:p/>
          </p:txBody>
        </p:sp>
        <p:sp>
          <p:nvSpPr>
            <p:cNvPr id="66" name="rc66"/>
            <p:cNvSpPr/>
            <p:nvPr/>
          </p:nvSpPr>
          <p:spPr>
            <a:xfrm>
              <a:off x="6360593" y="3051803"/>
              <a:ext cx="239888" cy="87941"/>
            </a:xfrm>
            <a:prstGeom prst="rect">
              <a:avLst/>
            </a:prstGeom>
            <a:solidFill>
              <a:srgbClr val="1CABE2">
                <a:alpha val="100000"/>
              </a:srgbClr>
            </a:solidFill>
          </p:spPr>
          <p:txBody>
            <a:bodyPr/>
            <a:lstStyle/>
            <a:p/>
          </p:txBody>
        </p:sp>
        <p:sp>
          <p:nvSpPr>
            <p:cNvPr id="67" name="rc67"/>
            <p:cNvSpPr/>
            <p:nvPr/>
          </p:nvSpPr>
          <p:spPr>
            <a:xfrm>
              <a:off x="6627136" y="3139886"/>
              <a:ext cx="239888" cy="1168135"/>
            </a:xfrm>
            <a:prstGeom prst="rect">
              <a:avLst/>
            </a:prstGeom>
            <a:solidFill>
              <a:srgbClr val="80BD41">
                <a:alpha val="100000"/>
              </a:srgbClr>
            </a:solidFill>
          </p:spPr>
          <p:txBody>
            <a:bodyPr/>
            <a:lstStyle/>
            <a:p/>
          </p:txBody>
        </p:sp>
        <p:sp>
          <p:nvSpPr>
            <p:cNvPr id="68" name="rc68"/>
            <p:cNvSpPr/>
            <p:nvPr/>
          </p:nvSpPr>
          <p:spPr>
            <a:xfrm>
              <a:off x="6627136" y="3038303"/>
              <a:ext cx="239888" cy="101583"/>
            </a:xfrm>
            <a:prstGeom prst="rect">
              <a:avLst/>
            </a:prstGeom>
            <a:solidFill>
              <a:srgbClr val="1CABE2">
                <a:alpha val="100000"/>
              </a:srgbClr>
            </a:solidFill>
          </p:spPr>
          <p:txBody>
            <a:bodyPr/>
            <a:lstStyle/>
            <a:p/>
          </p:txBody>
        </p:sp>
        <p:sp>
          <p:nvSpPr>
            <p:cNvPr id="69" name="rc69"/>
            <p:cNvSpPr/>
            <p:nvPr/>
          </p:nvSpPr>
          <p:spPr>
            <a:xfrm>
              <a:off x="6893679" y="3101165"/>
              <a:ext cx="239888" cy="1206856"/>
            </a:xfrm>
            <a:prstGeom prst="rect">
              <a:avLst/>
            </a:prstGeom>
            <a:solidFill>
              <a:srgbClr val="80BD41">
                <a:alpha val="100000"/>
              </a:srgbClr>
            </a:solidFill>
          </p:spPr>
          <p:txBody>
            <a:bodyPr/>
            <a:lstStyle/>
            <a:p/>
          </p:txBody>
        </p:sp>
        <p:sp>
          <p:nvSpPr>
            <p:cNvPr id="70" name="rc70"/>
            <p:cNvSpPr/>
            <p:nvPr/>
          </p:nvSpPr>
          <p:spPr>
            <a:xfrm>
              <a:off x="6893679" y="3024146"/>
              <a:ext cx="239888" cy="77019"/>
            </a:xfrm>
            <a:prstGeom prst="rect">
              <a:avLst/>
            </a:prstGeom>
            <a:solidFill>
              <a:srgbClr val="1CABE2">
                <a:alpha val="100000"/>
              </a:srgbClr>
            </a:solidFill>
          </p:spPr>
          <p:txBody>
            <a:bodyPr/>
            <a:lstStyle/>
            <a:p/>
          </p:txBody>
        </p:sp>
        <p:sp>
          <p:nvSpPr>
            <p:cNvPr id="71" name="rc71"/>
            <p:cNvSpPr/>
            <p:nvPr/>
          </p:nvSpPr>
          <p:spPr>
            <a:xfrm>
              <a:off x="7160222" y="3076883"/>
              <a:ext cx="239888" cy="1231138"/>
            </a:xfrm>
            <a:prstGeom prst="rect">
              <a:avLst/>
            </a:prstGeom>
            <a:solidFill>
              <a:srgbClr val="80BD41">
                <a:alpha val="100000"/>
              </a:srgbClr>
            </a:solidFill>
          </p:spPr>
          <p:txBody>
            <a:bodyPr/>
            <a:lstStyle/>
            <a:p/>
          </p:txBody>
        </p:sp>
        <p:sp>
          <p:nvSpPr>
            <p:cNvPr id="72" name="rc72"/>
            <p:cNvSpPr/>
            <p:nvPr/>
          </p:nvSpPr>
          <p:spPr>
            <a:xfrm>
              <a:off x="7160222" y="3012098"/>
              <a:ext cx="239888" cy="64784"/>
            </a:xfrm>
            <a:prstGeom prst="rect">
              <a:avLst/>
            </a:prstGeom>
            <a:solidFill>
              <a:srgbClr val="1CABE2">
                <a:alpha val="100000"/>
              </a:srgbClr>
            </a:solidFill>
          </p:spPr>
          <p:txBody>
            <a:bodyPr/>
            <a:lstStyle/>
            <a:p/>
          </p:txBody>
        </p:sp>
        <p:sp>
          <p:nvSpPr>
            <p:cNvPr id="73" name="rc73"/>
            <p:cNvSpPr/>
            <p:nvPr/>
          </p:nvSpPr>
          <p:spPr>
            <a:xfrm>
              <a:off x="7426765" y="3062398"/>
              <a:ext cx="239888" cy="1245623"/>
            </a:xfrm>
            <a:prstGeom prst="rect">
              <a:avLst/>
            </a:prstGeom>
            <a:solidFill>
              <a:srgbClr val="80BD41">
                <a:alpha val="100000"/>
              </a:srgbClr>
            </a:solidFill>
          </p:spPr>
          <p:txBody>
            <a:bodyPr/>
            <a:lstStyle/>
            <a:p/>
          </p:txBody>
        </p:sp>
        <p:sp>
          <p:nvSpPr>
            <p:cNvPr id="74" name="rc74"/>
            <p:cNvSpPr/>
            <p:nvPr/>
          </p:nvSpPr>
          <p:spPr>
            <a:xfrm>
              <a:off x="7426765" y="2996863"/>
              <a:ext cx="239888" cy="65534"/>
            </a:xfrm>
            <a:prstGeom prst="rect">
              <a:avLst/>
            </a:prstGeom>
            <a:solidFill>
              <a:srgbClr val="1CABE2">
                <a:alpha val="100000"/>
              </a:srgbClr>
            </a:solidFill>
          </p:spPr>
          <p:txBody>
            <a:bodyPr/>
            <a:lstStyle/>
            <a:p/>
          </p:txBody>
        </p:sp>
        <p:sp>
          <p:nvSpPr>
            <p:cNvPr id="75" name="rc75"/>
            <p:cNvSpPr/>
            <p:nvPr/>
          </p:nvSpPr>
          <p:spPr>
            <a:xfrm>
              <a:off x="7693308" y="3049553"/>
              <a:ext cx="239888" cy="1258468"/>
            </a:xfrm>
            <a:prstGeom prst="rect">
              <a:avLst/>
            </a:prstGeom>
            <a:solidFill>
              <a:srgbClr val="80BD41">
                <a:alpha val="100000"/>
              </a:srgbClr>
            </a:solidFill>
          </p:spPr>
          <p:txBody>
            <a:bodyPr/>
            <a:lstStyle/>
            <a:p/>
          </p:txBody>
        </p:sp>
        <p:sp>
          <p:nvSpPr>
            <p:cNvPr id="76" name="rc76"/>
            <p:cNvSpPr/>
            <p:nvPr/>
          </p:nvSpPr>
          <p:spPr>
            <a:xfrm>
              <a:off x="7693308" y="2983315"/>
              <a:ext cx="239888" cy="66237"/>
            </a:xfrm>
            <a:prstGeom prst="rect">
              <a:avLst/>
            </a:prstGeom>
            <a:solidFill>
              <a:srgbClr val="1CABE2">
                <a:alpha val="100000"/>
              </a:srgbClr>
            </a:solidFill>
          </p:spPr>
          <p:txBody>
            <a:bodyPr/>
            <a:lstStyle/>
            <a:p/>
          </p:txBody>
        </p:sp>
        <p:sp>
          <p:nvSpPr>
            <p:cNvPr id="77" name="rc77"/>
            <p:cNvSpPr/>
            <p:nvPr/>
          </p:nvSpPr>
          <p:spPr>
            <a:xfrm>
              <a:off x="7959851" y="3033896"/>
              <a:ext cx="239888" cy="1274125"/>
            </a:xfrm>
            <a:prstGeom prst="rect">
              <a:avLst/>
            </a:prstGeom>
            <a:solidFill>
              <a:srgbClr val="80BD41">
                <a:alpha val="100000"/>
              </a:srgbClr>
            </a:solidFill>
          </p:spPr>
          <p:txBody>
            <a:bodyPr/>
            <a:lstStyle/>
            <a:p/>
          </p:txBody>
        </p:sp>
        <p:sp>
          <p:nvSpPr>
            <p:cNvPr id="78" name="rc78"/>
            <p:cNvSpPr/>
            <p:nvPr/>
          </p:nvSpPr>
          <p:spPr>
            <a:xfrm>
              <a:off x="7959851" y="2966815"/>
              <a:ext cx="239888" cy="67081"/>
            </a:xfrm>
            <a:prstGeom prst="rect">
              <a:avLst/>
            </a:prstGeom>
            <a:solidFill>
              <a:srgbClr val="1CABE2">
                <a:alpha val="100000"/>
              </a:srgbClr>
            </a:solidFill>
          </p:spPr>
          <p:txBody>
            <a:bodyPr/>
            <a:lstStyle/>
            <a:p/>
          </p:txBody>
        </p:sp>
        <p:sp>
          <p:nvSpPr>
            <p:cNvPr id="79" name="pl79"/>
            <p:cNvSpPr/>
            <p:nvPr/>
          </p:nvSpPr>
          <p:spPr>
            <a:xfrm>
              <a:off x="1416218" y="2139730"/>
              <a:ext cx="6663577" cy="760019"/>
            </a:xfrm>
            <a:custGeom>
              <a:avLst/>
              <a:pathLst>
                <a:path w="6663577" h="760019">
                  <a:moveTo>
                    <a:pt x="0" y="380009"/>
                  </a:moveTo>
                  <a:lnTo>
                    <a:pt x="266543" y="760019"/>
                  </a:lnTo>
                  <a:lnTo>
                    <a:pt x="533086" y="491777"/>
                  </a:lnTo>
                  <a:lnTo>
                    <a:pt x="799629" y="312949"/>
                  </a:lnTo>
                  <a:lnTo>
                    <a:pt x="1066172" y="312949"/>
                  </a:lnTo>
                  <a:lnTo>
                    <a:pt x="1332715" y="134121"/>
                  </a:lnTo>
                  <a:lnTo>
                    <a:pt x="1599258" y="134121"/>
                  </a:lnTo>
                  <a:lnTo>
                    <a:pt x="1865801" y="67060"/>
                  </a:lnTo>
                  <a:lnTo>
                    <a:pt x="2132344" y="111767"/>
                  </a:lnTo>
                  <a:lnTo>
                    <a:pt x="2398888" y="89414"/>
                  </a:lnTo>
                  <a:lnTo>
                    <a:pt x="2665431" y="0"/>
                  </a:lnTo>
                  <a:lnTo>
                    <a:pt x="2931974" y="67060"/>
                  </a:lnTo>
                  <a:lnTo>
                    <a:pt x="3198517" y="67060"/>
                  </a:lnTo>
                  <a:lnTo>
                    <a:pt x="3465060" y="67060"/>
                  </a:lnTo>
                  <a:lnTo>
                    <a:pt x="3731603" y="178828"/>
                  </a:lnTo>
                  <a:lnTo>
                    <a:pt x="3998146" y="201181"/>
                  </a:lnTo>
                  <a:lnTo>
                    <a:pt x="4264689" y="178828"/>
                  </a:lnTo>
                  <a:lnTo>
                    <a:pt x="4531233" y="178828"/>
                  </a:lnTo>
                  <a:lnTo>
                    <a:pt x="4797776" y="156474"/>
                  </a:lnTo>
                  <a:lnTo>
                    <a:pt x="5064319" y="89414"/>
                  </a:lnTo>
                  <a:lnTo>
                    <a:pt x="5330862" y="111767"/>
                  </a:lnTo>
                  <a:lnTo>
                    <a:pt x="5597405" y="67060"/>
                  </a:lnTo>
                  <a:lnTo>
                    <a:pt x="5863948" y="44707"/>
                  </a:lnTo>
                  <a:lnTo>
                    <a:pt x="6130491" y="44707"/>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1" name="tx91"/>
            <p:cNvSpPr/>
            <p:nvPr/>
          </p:nvSpPr>
          <p:spPr>
            <a:xfrm>
              <a:off x="1298664" y="33093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92" name="tx92"/>
            <p:cNvSpPr/>
            <p:nvPr/>
          </p:nvSpPr>
          <p:spPr>
            <a:xfrm>
              <a:off x="2631380" y="3199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93" name="tx93"/>
            <p:cNvSpPr/>
            <p:nvPr/>
          </p:nvSpPr>
          <p:spPr>
            <a:xfrm>
              <a:off x="3964096" y="30317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4" name="tx94"/>
            <p:cNvSpPr/>
            <p:nvPr/>
          </p:nvSpPr>
          <p:spPr>
            <a:xfrm>
              <a:off x="5296811" y="29790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5" name="tx95"/>
            <p:cNvSpPr/>
            <p:nvPr/>
          </p:nvSpPr>
          <p:spPr>
            <a:xfrm>
              <a:off x="6402160" y="291587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6" name="tx96"/>
            <p:cNvSpPr/>
            <p:nvPr/>
          </p:nvSpPr>
          <p:spPr>
            <a:xfrm>
              <a:off x="6629527" y="29023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7" name="tx97"/>
            <p:cNvSpPr/>
            <p:nvPr/>
          </p:nvSpPr>
          <p:spPr>
            <a:xfrm>
              <a:off x="6896070" y="28881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8" name="tx98"/>
            <p:cNvSpPr/>
            <p:nvPr/>
          </p:nvSpPr>
          <p:spPr>
            <a:xfrm>
              <a:off x="7162613" y="2876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9" name="tx99"/>
            <p:cNvSpPr/>
            <p:nvPr/>
          </p:nvSpPr>
          <p:spPr>
            <a:xfrm>
              <a:off x="7429156" y="2860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100" name="tx100"/>
            <p:cNvSpPr/>
            <p:nvPr/>
          </p:nvSpPr>
          <p:spPr>
            <a:xfrm>
              <a:off x="7695699" y="28473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101" name="tx101"/>
            <p:cNvSpPr/>
            <p:nvPr/>
          </p:nvSpPr>
          <p:spPr>
            <a:xfrm>
              <a:off x="7962242" y="28308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286.1</a:t>
              </a:r>
            </a:p>
          </p:txBody>
        </p:sp>
        <p:sp>
          <p:nvSpPr>
            <p:cNvPr id="102" name="pl102"/>
            <p:cNvSpPr/>
            <p:nvPr/>
          </p:nvSpPr>
          <p:spPr>
            <a:xfrm>
              <a:off x="1416218"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92900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147.2</a:t>
              </a:r>
            </a:p>
          </p:txBody>
        </p:sp>
        <p:sp>
          <p:nvSpPr>
            <p:cNvPr id="114" name="tx114"/>
            <p:cNvSpPr/>
            <p:nvPr/>
          </p:nvSpPr>
          <p:spPr>
            <a:xfrm>
              <a:off x="1324790" y="34964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15" name="tx115"/>
            <p:cNvSpPr/>
            <p:nvPr/>
          </p:nvSpPr>
          <p:spPr>
            <a:xfrm>
              <a:off x="2631380" y="3830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188.8</a:t>
              </a:r>
            </a:p>
          </p:txBody>
        </p:sp>
        <p:sp>
          <p:nvSpPr>
            <p:cNvPr id="116" name="tx116"/>
            <p:cNvSpPr/>
            <p:nvPr/>
          </p:nvSpPr>
          <p:spPr>
            <a:xfrm>
              <a:off x="2657505" y="3344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7" name="tx117"/>
            <p:cNvSpPr/>
            <p:nvPr/>
          </p:nvSpPr>
          <p:spPr>
            <a:xfrm>
              <a:off x="4003272" y="371984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18" name="tx118"/>
            <p:cNvSpPr/>
            <p:nvPr/>
          </p:nvSpPr>
          <p:spPr>
            <a:xfrm>
              <a:off x="4016347" y="314965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9" name="tx119"/>
            <p:cNvSpPr/>
            <p:nvPr/>
          </p:nvSpPr>
          <p:spPr>
            <a:xfrm>
              <a:off x="5335988" y="374918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20" name="tx120"/>
            <p:cNvSpPr/>
            <p:nvPr/>
          </p:nvSpPr>
          <p:spPr>
            <a:xfrm>
              <a:off x="5322937" y="31514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21" name="tx121"/>
            <p:cNvSpPr/>
            <p:nvPr/>
          </p:nvSpPr>
          <p:spPr>
            <a:xfrm>
              <a:off x="6362984" y="36888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249.2</a:t>
              </a:r>
            </a:p>
          </p:txBody>
        </p:sp>
        <p:sp>
          <p:nvSpPr>
            <p:cNvPr id="122" name="tx122"/>
            <p:cNvSpPr/>
            <p:nvPr/>
          </p:nvSpPr>
          <p:spPr>
            <a:xfrm>
              <a:off x="6389109" y="3060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23" name="tx123"/>
            <p:cNvSpPr/>
            <p:nvPr/>
          </p:nvSpPr>
          <p:spPr>
            <a:xfrm>
              <a:off x="6629527" y="36889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249.2</a:t>
              </a:r>
            </a:p>
          </p:txBody>
        </p:sp>
        <p:sp>
          <p:nvSpPr>
            <p:cNvPr id="124" name="tx124"/>
            <p:cNvSpPr/>
            <p:nvPr/>
          </p:nvSpPr>
          <p:spPr>
            <a:xfrm>
              <a:off x="6655652" y="30551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25" name="tx125"/>
            <p:cNvSpPr/>
            <p:nvPr/>
          </p:nvSpPr>
          <p:spPr>
            <a:xfrm>
              <a:off x="6896070" y="36695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257.4</a:t>
              </a:r>
            </a:p>
          </p:txBody>
        </p:sp>
        <p:sp>
          <p:nvSpPr>
            <p:cNvPr id="126" name="tx126"/>
            <p:cNvSpPr/>
            <p:nvPr/>
          </p:nvSpPr>
          <p:spPr>
            <a:xfrm>
              <a:off x="6922195" y="3027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27" name="tx127"/>
            <p:cNvSpPr/>
            <p:nvPr/>
          </p:nvSpPr>
          <p:spPr>
            <a:xfrm>
              <a:off x="7162613" y="36574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262.6</a:t>
              </a:r>
            </a:p>
          </p:txBody>
        </p:sp>
        <p:sp>
          <p:nvSpPr>
            <p:cNvPr id="128" name="tx128"/>
            <p:cNvSpPr/>
            <p:nvPr/>
          </p:nvSpPr>
          <p:spPr>
            <a:xfrm>
              <a:off x="7188738" y="30093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9" name="tx129"/>
            <p:cNvSpPr/>
            <p:nvPr/>
          </p:nvSpPr>
          <p:spPr>
            <a:xfrm>
              <a:off x="7429156" y="36501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265.7</a:t>
              </a:r>
            </a:p>
          </p:txBody>
        </p:sp>
        <p:sp>
          <p:nvSpPr>
            <p:cNvPr id="130" name="tx130"/>
            <p:cNvSpPr/>
            <p:nvPr/>
          </p:nvSpPr>
          <p:spPr>
            <a:xfrm>
              <a:off x="7494458" y="299572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31" name="tx131"/>
            <p:cNvSpPr/>
            <p:nvPr/>
          </p:nvSpPr>
          <p:spPr>
            <a:xfrm>
              <a:off x="7695699" y="3643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268.5</a:t>
              </a:r>
            </a:p>
          </p:txBody>
        </p:sp>
        <p:sp>
          <p:nvSpPr>
            <p:cNvPr id="132" name="tx132"/>
            <p:cNvSpPr/>
            <p:nvPr/>
          </p:nvSpPr>
          <p:spPr>
            <a:xfrm>
              <a:off x="7721825" y="29825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33" name="tx133"/>
            <p:cNvSpPr/>
            <p:nvPr/>
          </p:nvSpPr>
          <p:spPr>
            <a:xfrm>
              <a:off x="7962242" y="3635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271.8</a:t>
              </a:r>
            </a:p>
          </p:txBody>
        </p:sp>
        <p:sp>
          <p:nvSpPr>
            <p:cNvPr id="134" name="tx134"/>
            <p:cNvSpPr/>
            <p:nvPr/>
          </p:nvSpPr>
          <p:spPr>
            <a:xfrm>
              <a:off x="7988368" y="29652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7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83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4951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808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120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61" name="rc161"/>
            <p:cNvSpPr/>
            <p:nvPr/>
          </p:nvSpPr>
          <p:spPr>
            <a:xfrm>
              <a:off x="4157761" y="5180747"/>
              <a:ext cx="201456" cy="201456"/>
            </a:xfrm>
            <a:prstGeom prst="rect">
              <a:avLst/>
            </a:prstGeom>
            <a:solidFill>
              <a:srgbClr val="1CABE2">
                <a:alpha val="100000"/>
              </a:srgbClr>
            </a:solidFill>
          </p:spPr>
          <p:txBody>
            <a:bodyPr/>
            <a:lstStyle/>
            <a:p/>
          </p:txBody>
        </p:sp>
        <p:sp>
          <p:nvSpPr>
            <p:cNvPr id="162" name="rc162"/>
            <p:cNvSpPr/>
            <p:nvPr/>
          </p:nvSpPr>
          <p:spPr>
            <a:xfrm>
              <a:off x="6123695" y="5180747"/>
              <a:ext cx="201456" cy="201456"/>
            </a:xfrm>
            <a:prstGeom prst="rect">
              <a:avLst/>
            </a:prstGeom>
            <a:solidFill>
              <a:srgbClr val="80BD41">
                <a:alpha val="100000"/>
              </a:srgbClr>
            </a:solidFill>
          </p:spPr>
          <p:txBody>
            <a:bodyPr/>
            <a:lstStyle/>
            <a:p/>
          </p:txBody>
        </p:sp>
        <p:sp>
          <p:nvSpPr>
            <p:cNvPr id="163" name="tx163"/>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4" name="tx164"/>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6" name="tx166"/>
            <p:cNvSpPr/>
            <p:nvPr/>
          </p:nvSpPr>
          <p:spPr>
            <a:xfrm>
              <a:off x="951100" y="1582906"/>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2000-2025</a:t>
              </a:r>
            </a:p>
          </p:txBody>
        </p:sp>
        <p:sp>
          <p:nvSpPr>
            <p:cNvPr id="167" name="pl167"/>
            <p:cNvSpPr/>
            <p:nvPr/>
          </p:nvSpPr>
          <p:spPr>
            <a:xfrm>
              <a:off x="24452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7432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0412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942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922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901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5727008" cy="129091"/>
            </a:xfrm>
            <a:prstGeom prst="rect">
              <a:avLst/>
            </a:prstGeom>
            <a:solidFill>
              <a:srgbClr val="80BD41">
                <a:alpha val="100000"/>
              </a:srgbClr>
            </a:solidFill>
          </p:spPr>
          <p:txBody>
            <a:bodyPr/>
            <a:lstStyle/>
            <a:p/>
          </p:txBody>
        </p:sp>
        <p:sp>
          <p:nvSpPr>
            <p:cNvPr id="178" name="rc178"/>
            <p:cNvSpPr/>
            <p:nvPr/>
          </p:nvSpPr>
          <p:spPr>
            <a:xfrm>
              <a:off x="7023281" y="5954972"/>
              <a:ext cx="431099" cy="129091"/>
            </a:xfrm>
            <a:prstGeom prst="rect">
              <a:avLst/>
            </a:prstGeom>
            <a:solidFill>
              <a:srgbClr val="1CABE2">
                <a:alpha val="100000"/>
              </a:srgbClr>
            </a:solidFill>
          </p:spPr>
          <p:txBody>
            <a:bodyPr/>
            <a:lstStyle/>
            <a:p/>
          </p:txBody>
        </p:sp>
        <p:sp>
          <p:nvSpPr>
            <p:cNvPr id="179" name="rc179"/>
            <p:cNvSpPr/>
            <p:nvPr/>
          </p:nvSpPr>
          <p:spPr>
            <a:xfrm>
              <a:off x="1296273" y="5793607"/>
              <a:ext cx="6169138" cy="129091"/>
            </a:xfrm>
            <a:prstGeom prst="rect">
              <a:avLst/>
            </a:prstGeom>
            <a:solidFill>
              <a:srgbClr val="80BD41">
                <a:alpha val="100000"/>
              </a:srgbClr>
            </a:solidFill>
          </p:spPr>
          <p:txBody>
            <a:bodyPr/>
            <a:lstStyle/>
            <a:p/>
          </p:txBody>
        </p:sp>
        <p:sp>
          <p:nvSpPr>
            <p:cNvPr id="180" name="rc180"/>
            <p:cNvSpPr/>
            <p:nvPr/>
          </p:nvSpPr>
          <p:spPr>
            <a:xfrm>
              <a:off x="7465411" y="5793607"/>
              <a:ext cx="324703" cy="129091"/>
            </a:xfrm>
            <a:prstGeom prst="rect">
              <a:avLst/>
            </a:prstGeom>
            <a:solidFill>
              <a:srgbClr val="1CABE2">
                <a:alpha val="100000"/>
              </a:srgbClr>
            </a:solidFill>
          </p:spPr>
          <p:txBody>
            <a:bodyPr/>
            <a:lstStyle/>
            <a:p/>
          </p:txBody>
        </p:sp>
        <p:sp>
          <p:nvSpPr>
            <p:cNvPr id="181" name="rc181"/>
            <p:cNvSpPr/>
            <p:nvPr/>
          </p:nvSpPr>
          <p:spPr>
            <a:xfrm>
              <a:off x="1296273" y="5632243"/>
              <a:ext cx="6245890" cy="129091"/>
            </a:xfrm>
            <a:prstGeom prst="rect">
              <a:avLst/>
            </a:prstGeom>
            <a:solidFill>
              <a:srgbClr val="80BD41">
                <a:alpha val="100000"/>
              </a:srgbClr>
            </a:solidFill>
          </p:spPr>
          <p:txBody>
            <a:bodyPr/>
            <a:lstStyle/>
            <a:p/>
          </p:txBody>
        </p:sp>
        <p:sp>
          <p:nvSpPr>
            <p:cNvPr id="182" name="rc182"/>
            <p:cNvSpPr/>
            <p:nvPr/>
          </p:nvSpPr>
          <p:spPr>
            <a:xfrm>
              <a:off x="7542164" y="5632243"/>
              <a:ext cx="328839" cy="129091"/>
            </a:xfrm>
            <a:prstGeom prst="rect">
              <a:avLst/>
            </a:prstGeom>
            <a:solidFill>
              <a:srgbClr val="1CABE2">
                <a:alpha val="100000"/>
              </a:srgbClr>
            </a:solidFill>
          </p:spPr>
          <p:txBody>
            <a:bodyPr/>
            <a:lstStyle/>
            <a:p/>
          </p:txBody>
        </p:sp>
        <p:sp>
          <p:nvSpPr>
            <p:cNvPr id="183" name="tx183"/>
            <p:cNvSpPr/>
            <p:nvPr/>
          </p:nvSpPr>
          <p:spPr>
            <a:xfrm>
              <a:off x="7665823"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84" name="tx184"/>
            <p:cNvSpPr/>
            <p:nvPr/>
          </p:nvSpPr>
          <p:spPr>
            <a:xfrm>
              <a:off x="7970126"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85" name="tx185"/>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286.1</a:t>
              </a:r>
            </a:p>
          </p:txBody>
        </p:sp>
        <p:sp>
          <p:nvSpPr>
            <p:cNvPr id="186" name="tx186"/>
            <p:cNvSpPr/>
            <p:nvPr/>
          </p:nvSpPr>
          <p:spPr>
            <a:xfrm>
              <a:off x="4024139"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249.2</a:t>
              </a:r>
            </a:p>
          </p:txBody>
        </p:sp>
        <p:sp>
          <p:nvSpPr>
            <p:cNvPr id="187" name="tx187"/>
            <p:cNvSpPr/>
            <p:nvPr/>
          </p:nvSpPr>
          <p:spPr>
            <a:xfrm>
              <a:off x="713333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88" name="tx188"/>
            <p:cNvSpPr/>
            <p:nvPr/>
          </p:nvSpPr>
          <p:spPr>
            <a:xfrm>
              <a:off x="424520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268.5</a:t>
              </a:r>
            </a:p>
          </p:txBody>
        </p:sp>
        <p:sp>
          <p:nvSpPr>
            <p:cNvPr id="189" name="tx189"/>
            <p:cNvSpPr/>
            <p:nvPr/>
          </p:nvSpPr>
          <p:spPr>
            <a:xfrm>
              <a:off x="7522269"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90" name="tx190"/>
            <p:cNvSpPr/>
            <p:nvPr/>
          </p:nvSpPr>
          <p:spPr>
            <a:xfrm>
              <a:off x="4283580"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271.8</a:t>
              </a:r>
            </a:p>
          </p:txBody>
        </p:sp>
        <p:sp>
          <p:nvSpPr>
            <p:cNvPr id="191" name="tx191"/>
            <p:cNvSpPr/>
            <p:nvPr/>
          </p:nvSpPr>
          <p:spPr>
            <a:xfrm>
              <a:off x="760109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4777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57756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807365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9" name="tx199"/>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(95 %) était supérieur à celui de 2019 (93 %).
Le nombre d’enfants vaccinés avec le DTP1 a augmenté de 9 % par rapport à 2019.
Le nombre de nourrissons survivants a augmenté d’environ 7 %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73367"/>
              <a:ext cx="3397293" cy="839483"/>
            </a:xfrm>
            <a:custGeom>
              <a:avLst/>
              <a:pathLst>
                <a:path w="3397293" h="839483">
                  <a:moveTo>
                    <a:pt x="0" y="545664"/>
                  </a:moveTo>
                  <a:lnTo>
                    <a:pt x="135891" y="839483"/>
                  </a:lnTo>
                  <a:lnTo>
                    <a:pt x="271783" y="650599"/>
                  </a:lnTo>
                  <a:lnTo>
                    <a:pt x="407675" y="377767"/>
                  </a:lnTo>
                  <a:lnTo>
                    <a:pt x="543566" y="398754"/>
                  </a:lnTo>
                  <a:lnTo>
                    <a:pt x="679458" y="167896"/>
                  </a:lnTo>
                  <a:lnTo>
                    <a:pt x="815350" y="125922"/>
                  </a:lnTo>
                  <a:lnTo>
                    <a:pt x="951242" y="167896"/>
                  </a:lnTo>
                  <a:lnTo>
                    <a:pt x="1087133" y="188883"/>
                  </a:lnTo>
                  <a:lnTo>
                    <a:pt x="1223025" y="251845"/>
                  </a:lnTo>
                  <a:lnTo>
                    <a:pt x="1358917" y="146909"/>
                  </a:lnTo>
                  <a:lnTo>
                    <a:pt x="1494809" y="104935"/>
                  </a:lnTo>
                  <a:lnTo>
                    <a:pt x="1630700" y="125922"/>
                  </a:lnTo>
                  <a:lnTo>
                    <a:pt x="1766592" y="125922"/>
                  </a:lnTo>
                  <a:lnTo>
                    <a:pt x="1902484" y="125922"/>
                  </a:lnTo>
                  <a:lnTo>
                    <a:pt x="2038375" y="167896"/>
                  </a:lnTo>
                  <a:lnTo>
                    <a:pt x="2174267" y="167896"/>
                  </a:lnTo>
                  <a:lnTo>
                    <a:pt x="2310159" y="125922"/>
                  </a:lnTo>
                  <a:lnTo>
                    <a:pt x="2446051" y="125922"/>
                  </a:lnTo>
                  <a:lnTo>
                    <a:pt x="2581942" y="41974"/>
                  </a:lnTo>
                  <a:lnTo>
                    <a:pt x="2717834" y="62961"/>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51134"/>
              <a:ext cx="3397293" cy="671587"/>
            </a:xfrm>
            <a:custGeom>
              <a:avLst/>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73367"/>
              <a:ext cx="3397293" cy="839483"/>
            </a:xfrm>
            <a:custGeom>
              <a:avLst/>
              <a:pathLst>
                <a:path w="3397293" h="839483">
                  <a:moveTo>
                    <a:pt x="0" y="545664"/>
                  </a:moveTo>
                  <a:lnTo>
                    <a:pt x="135891" y="839483"/>
                  </a:lnTo>
                  <a:lnTo>
                    <a:pt x="271783" y="650599"/>
                  </a:lnTo>
                  <a:lnTo>
                    <a:pt x="407675" y="377767"/>
                  </a:lnTo>
                  <a:lnTo>
                    <a:pt x="543566" y="398754"/>
                  </a:lnTo>
                  <a:lnTo>
                    <a:pt x="679458" y="167896"/>
                  </a:lnTo>
                  <a:lnTo>
                    <a:pt x="815350" y="125922"/>
                  </a:lnTo>
                  <a:lnTo>
                    <a:pt x="951242" y="167896"/>
                  </a:lnTo>
                  <a:lnTo>
                    <a:pt x="1087133" y="188883"/>
                  </a:lnTo>
                  <a:lnTo>
                    <a:pt x="1223025" y="251845"/>
                  </a:lnTo>
                  <a:lnTo>
                    <a:pt x="1358917" y="146909"/>
                  </a:lnTo>
                  <a:lnTo>
                    <a:pt x="1494809" y="104935"/>
                  </a:lnTo>
                  <a:lnTo>
                    <a:pt x="1630700" y="125922"/>
                  </a:lnTo>
                  <a:lnTo>
                    <a:pt x="1766592" y="125922"/>
                  </a:lnTo>
                  <a:lnTo>
                    <a:pt x="1902484" y="125922"/>
                  </a:lnTo>
                  <a:lnTo>
                    <a:pt x="2038375" y="167896"/>
                  </a:lnTo>
                  <a:lnTo>
                    <a:pt x="2174267" y="167896"/>
                  </a:lnTo>
                  <a:lnTo>
                    <a:pt x="2310159" y="125922"/>
                  </a:lnTo>
                  <a:lnTo>
                    <a:pt x="2446051" y="125922"/>
                  </a:lnTo>
                  <a:lnTo>
                    <a:pt x="2581942" y="41974"/>
                  </a:lnTo>
                  <a:lnTo>
                    <a:pt x="2717834" y="62961"/>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797509"/>
            </a:xfrm>
            <a:custGeom>
              <a:avLst/>
              <a:pathLst>
                <a:path w="0" h="797509">
                  <a:moveTo>
                    <a:pt x="0" y="0"/>
                  </a:moveTo>
                  <a:lnTo>
                    <a:pt x="0" y="79750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32" name="pl32"/>
            <p:cNvSpPr/>
            <p:nvPr/>
          </p:nvSpPr>
          <p:spPr>
            <a:xfrm>
              <a:off x="1120965" y="2073367"/>
              <a:ext cx="3397293" cy="839483"/>
            </a:xfrm>
            <a:custGeom>
              <a:avLst/>
              <a:pathLst>
                <a:path w="3397293" h="839483">
                  <a:moveTo>
                    <a:pt x="0" y="545664"/>
                  </a:moveTo>
                  <a:lnTo>
                    <a:pt x="135891" y="839483"/>
                  </a:lnTo>
                  <a:lnTo>
                    <a:pt x="271783" y="650599"/>
                  </a:lnTo>
                  <a:lnTo>
                    <a:pt x="407675" y="377767"/>
                  </a:lnTo>
                  <a:lnTo>
                    <a:pt x="543566" y="398754"/>
                  </a:lnTo>
                  <a:lnTo>
                    <a:pt x="679458" y="167896"/>
                  </a:lnTo>
                  <a:lnTo>
                    <a:pt x="815350" y="125922"/>
                  </a:lnTo>
                  <a:lnTo>
                    <a:pt x="951242" y="167896"/>
                  </a:lnTo>
                  <a:lnTo>
                    <a:pt x="1087133" y="188883"/>
                  </a:lnTo>
                  <a:lnTo>
                    <a:pt x="1223025" y="251845"/>
                  </a:lnTo>
                  <a:lnTo>
                    <a:pt x="1358917" y="146909"/>
                  </a:lnTo>
                  <a:lnTo>
                    <a:pt x="1494809" y="104935"/>
                  </a:lnTo>
                  <a:lnTo>
                    <a:pt x="1630700" y="125922"/>
                  </a:lnTo>
                  <a:lnTo>
                    <a:pt x="1766592" y="125922"/>
                  </a:lnTo>
                  <a:lnTo>
                    <a:pt x="1902484" y="125922"/>
                  </a:lnTo>
                  <a:lnTo>
                    <a:pt x="2038375" y="167896"/>
                  </a:lnTo>
                  <a:lnTo>
                    <a:pt x="2174267" y="167896"/>
                  </a:lnTo>
                  <a:lnTo>
                    <a:pt x="2310159" y="125922"/>
                  </a:lnTo>
                  <a:lnTo>
                    <a:pt x="2446051" y="125922"/>
                  </a:lnTo>
                  <a:lnTo>
                    <a:pt x="2581942" y="41974"/>
                  </a:lnTo>
                  <a:lnTo>
                    <a:pt x="2717834" y="62961"/>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19592"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6387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860849"/>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20875" y="1405107"/>
              <a:ext cx="239747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Togo, 2000-2025</a:t>
              </a:r>
            </a:p>
          </p:txBody>
        </p:sp>
        <p:sp>
          <p:nvSpPr>
            <p:cNvPr id="63" name="pl63"/>
            <p:cNvSpPr/>
            <p:nvPr/>
          </p:nvSpPr>
          <p:spPr>
            <a:xfrm>
              <a:off x="5267799" y="38299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92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485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078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67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03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9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688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281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874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467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99289"/>
              <a:ext cx="3397293" cy="1762915"/>
            </a:xfrm>
            <a:custGeom>
              <a:avLst/>
              <a:pathLst>
                <a:path w="3397293" h="1762915">
                  <a:moveTo>
                    <a:pt x="0" y="1145895"/>
                  </a:moveTo>
                  <a:lnTo>
                    <a:pt x="135891" y="1762915"/>
                  </a:lnTo>
                  <a:lnTo>
                    <a:pt x="271783" y="1366259"/>
                  </a:lnTo>
                  <a:lnTo>
                    <a:pt x="407675" y="793312"/>
                  </a:lnTo>
                  <a:lnTo>
                    <a:pt x="543566" y="837385"/>
                  </a:lnTo>
                  <a:lnTo>
                    <a:pt x="679458" y="352583"/>
                  </a:lnTo>
                  <a:lnTo>
                    <a:pt x="815350" y="264437"/>
                  </a:lnTo>
                  <a:lnTo>
                    <a:pt x="951242" y="352583"/>
                  </a:lnTo>
                  <a:lnTo>
                    <a:pt x="1087133" y="396656"/>
                  </a:lnTo>
                  <a:lnTo>
                    <a:pt x="1223025" y="528874"/>
                  </a:lnTo>
                  <a:lnTo>
                    <a:pt x="1358917" y="308510"/>
                  </a:lnTo>
                  <a:lnTo>
                    <a:pt x="1494809" y="220364"/>
                  </a:lnTo>
                  <a:lnTo>
                    <a:pt x="1630700" y="264437"/>
                  </a:lnTo>
                  <a:lnTo>
                    <a:pt x="1766592" y="264437"/>
                  </a:lnTo>
                  <a:lnTo>
                    <a:pt x="1902484" y="264437"/>
                  </a:lnTo>
                  <a:lnTo>
                    <a:pt x="2038375" y="352583"/>
                  </a:lnTo>
                  <a:lnTo>
                    <a:pt x="2174267" y="352583"/>
                  </a:lnTo>
                  <a:lnTo>
                    <a:pt x="2310159" y="264437"/>
                  </a:lnTo>
                  <a:lnTo>
                    <a:pt x="2446051" y="264437"/>
                  </a:lnTo>
                  <a:lnTo>
                    <a:pt x="2581942" y="88145"/>
                  </a:lnTo>
                  <a:lnTo>
                    <a:pt x="2717834" y="132218"/>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287435"/>
              <a:ext cx="3397293" cy="617020"/>
            </a:xfrm>
            <a:custGeom>
              <a:avLst/>
              <a:pathLst>
                <a:path w="3397293" h="617020">
                  <a:moveTo>
                    <a:pt x="0" y="617020"/>
                  </a:moveTo>
                  <a:lnTo>
                    <a:pt x="135891" y="617020"/>
                  </a:lnTo>
                  <a:lnTo>
                    <a:pt x="271783" y="617020"/>
                  </a:lnTo>
                  <a:lnTo>
                    <a:pt x="407675" y="528874"/>
                  </a:lnTo>
                  <a:lnTo>
                    <a:pt x="543566" y="440728"/>
                  </a:lnTo>
                  <a:lnTo>
                    <a:pt x="679458" y="396656"/>
                  </a:lnTo>
                  <a:lnTo>
                    <a:pt x="815350" y="352583"/>
                  </a:lnTo>
                  <a:lnTo>
                    <a:pt x="951242" y="352583"/>
                  </a:lnTo>
                  <a:lnTo>
                    <a:pt x="1087133" y="220364"/>
                  </a:lnTo>
                  <a:lnTo>
                    <a:pt x="1223025" y="132218"/>
                  </a:lnTo>
                  <a:lnTo>
                    <a:pt x="1358917" y="132218"/>
                  </a:lnTo>
                  <a:lnTo>
                    <a:pt x="1494809" y="88145"/>
                  </a:lnTo>
                  <a:lnTo>
                    <a:pt x="1630700" y="88145"/>
                  </a:lnTo>
                  <a:lnTo>
                    <a:pt x="1766592" y="88145"/>
                  </a:lnTo>
                  <a:lnTo>
                    <a:pt x="1902484" y="88145"/>
                  </a:lnTo>
                  <a:lnTo>
                    <a:pt x="2038375" y="44072"/>
                  </a:lnTo>
                  <a:lnTo>
                    <a:pt x="2174267" y="0"/>
                  </a:lnTo>
                  <a:lnTo>
                    <a:pt x="2310159" y="0"/>
                  </a:lnTo>
                  <a:lnTo>
                    <a:pt x="2446051" y="0"/>
                  </a:lnTo>
                  <a:lnTo>
                    <a:pt x="2581942" y="0"/>
                  </a:lnTo>
                  <a:lnTo>
                    <a:pt x="2717834" y="132218"/>
                  </a:lnTo>
                  <a:lnTo>
                    <a:pt x="2853726" y="220364"/>
                  </a:lnTo>
                  <a:lnTo>
                    <a:pt x="2989618" y="44072"/>
                  </a:lnTo>
                  <a:lnTo>
                    <a:pt x="3125509" y="88145"/>
                  </a:lnTo>
                  <a:lnTo>
                    <a:pt x="3261401" y="88145"/>
                  </a:lnTo>
                  <a:lnTo>
                    <a:pt x="3397293" y="44072"/>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87435"/>
              <a:ext cx="3397293" cy="1410332"/>
            </a:xfrm>
            <a:custGeom>
              <a:avLst/>
              <a:pathLst>
                <a:path w="3397293" h="1410332">
                  <a:moveTo>
                    <a:pt x="0" y="1366259"/>
                  </a:moveTo>
                  <a:lnTo>
                    <a:pt x="135891" y="1410332"/>
                  </a:lnTo>
                  <a:lnTo>
                    <a:pt x="271783" y="1322186"/>
                  </a:lnTo>
                  <a:lnTo>
                    <a:pt x="407675" y="1145895"/>
                  </a:lnTo>
                  <a:lnTo>
                    <a:pt x="543566" y="925530"/>
                  </a:lnTo>
                  <a:lnTo>
                    <a:pt x="679458" y="749239"/>
                  </a:lnTo>
                  <a:lnTo>
                    <a:pt x="815350" y="617020"/>
                  </a:lnTo>
                  <a:lnTo>
                    <a:pt x="951242" y="528874"/>
                  </a:lnTo>
                  <a:lnTo>
                    <a:pt x="1087133" y="308510"/>
                  </a:lnTo>
                  <a:lnTo>
                    <a:pt x="1223025" y="88145"/>
                  </a:lnTo>
                  <a:lnTo>
                    <a:pt x="1358917" y="264437"/>
                  </a:lnTo>
                  <a:lnTo>
                    <a:pt x="1494809" y="352583"/>
                  </a:lnTo>
                  <a:lnTo>
                    <a:pt x="1630700" y="440728"/>
                  </a:lnTo>
                  <a:lnTo>
                    <a:pt x="1766592" y="440728"/>
                  </a:lnTo>
                  <a:lnTo>
                    <a:pt x="1902484" y="396656"/>
                  </a:lnTo>
                  <a:lnTo>
                    <a:pt x="2038375" y="440728"/>
                  </a:lnTo>
                  <a:lnTo>
                    <a:pt x="2174267" y="220364"/>
                  </a:lnTo>
                  <a:lnTo>
                    <a:pt x="2310159" y="176291"/>
                  </a:lnTo>
                  <a:lnTo>
                    <a:pt x="2446051" y="88145"/>
                  </a:lnTo>
                  <a:lnTo>
                    <a:pt x="2581942" y="0"/>
                  </a:lnTo>
                  <a:lnTo>
                    <a:pt x="2717834" y="132218"/>
                  </a:lnTo>
                  <a:lnTo>
                    <a:pt x="2853726" y="308510"/>
                  </a:lnTo>
                  <a:lnTo>
                    <a:pt x="2989618" y="220364"/>
                  </a:lnTo>
                  <a:lnTo>
                    <a:pt x="3125509" y="88145"/>
                  </a:lnTo>
                  <a:lnTo>
                    <a:pt x="3261401" y="44072"/>
                  </a:lnTo>
                  <a:lnTo>
                    <a:pt x="3397293" y="44072"/>
                  </a:lnTo>
                </a:path>
              </a:pathLst>
            </a:custGeom>
            <a:ln w="27101" cap="flat">
              <a:solidFill>
                <a:srgbClr val="961A49">
                  <a:alpha val="100000"/>
                </a:srgbClr>
              </a:solidFill>
              <a:prstDash val="solid"/>
              <a:round/>
            </a:ln>
          </p:spPr>
          <p:txBody>
            <a:bodyPr/>
            <a:lstStyle/>
            <a:p/>
          </p:txBody>
        </p:sp>
        <p:sp>
          <p:nvSpPr>
            <p:cNvPr id="84" name="pl84"/>
            <p:cNvSpPr/>
            <p:nvPr/>
          </p:nvSpPr>
          <p:spPr>
            <a:xfrm>
              <a:off x="5437664" y="22874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99289"/>
              <a:ext cx="3397293" cy="1762915"/>
            </a:xfrm>
            <a:custGeom>
              <a:avLst/>
              <a:pathLst>
                <a:path w="3397293" h="1762915">
                  <a:moveTo>
                    <a:pt x="0" y="1145895"/>
                  </a:moveTo>
                  <a:lnTo>
                    <a:pt x="135891" y="1762915"/>
                  </a:lnTo>
                  <a:lnTo>
                    <a:pt x="271783" y="1366259"/>
                  </a:lnTo>
                  <a:lnTo>
                    <a:pt x="407675" y="793312"/>
                  </a:lnTo>
                  <a:lnTo>
                    <a:pt x="543566" y="837385"/>
                  </a:lnTo>
                  <a:lnTo>
                    <a:pt x="679458" y="352583"/>
                  </a:lnTo>
                  <a:lnTo>
                    <a:pt x="815350" y="264437"/>
                  </a:lnTo>
                  <a:lnTo>
                    <a:pt x="951242" y="352583"/>
                  </a:lnTo>
                  <a:lnTo>
                    <a:pt x="1087133" y="396656"/>
                  </a:lnTo>
                  <a:lnTo>
                    <a:pt x="1223025" y="528874"/>
                  </a:lnTo>
                  <a:lnTo>
                    <a:pt x="1358917" y="308510"/>
                  </a:lnTo>
                  <a:lnTo>
                    <a:pt x="1494809" y="220364"/>
                  </a:lnTo>
                  <a:lnTo>
                    <a:pt x="1630700" y="264437"/>
                  </a:lnTo>
                  <a:lnTo>
                    <a:pt x="1766592" y="264437"/>
                  </a:lnTo>
                  <a:lnTo>
                    <a:pt x="1902484" y="264437"/>
                  </a:lnTo>
                  <a:lnTo>
                    <a:pt x="2038375" y="352583"/>
                  </a:lnTo>
                  <a:lnTo>
                    <a:pt x="2174267" y="352583"/>
                  </a:lnTo>
                  <a:lnTo>
                    <a:pt x="2310159" y="264437"/>
                  </a:lnTo>
                  <a:lnTo>
                    <a:pt x="2446051" y="264437"/>
                  </a:lnTo>
                  <a:lnTo>
                    <a:pt x="2581942" y="88145"/>
                  </a:lnTo>
                  <a:lnTo>
                    <a:pt x="2717834" y="132218"/>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084700"/>
              <a:ext cx="0" cy="1260484"/>
            </a:xfrm>
            <a:custGeom>
              <a:avLst/>
              <a:pathLst>
                <a:path w="0" h="1260484">
                  <a:moveTo>
                    <a:pt x="0" y="126048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084700"/>
              <a:ext cx="0" cy="467172"/>
            </a:xfrm>
            <a:custGeom>
              <a:avLst/>
              <a:pathLst>
                <a:path w="0" h="467172">
                  <a:moveTo>
                    <a:pt x="0" y="46717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084700"/>
              <a:ext cx="0" cy="423099"/>
            </a:xfrm>
            <a:custGeom>
              <a:avLst/>
              <a:pathLst>
                <a:path w="0" h="423099">
                  <a:moveTo>
                    <a:pt x="0" y="42309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084700"/>
              <a:ext cx="0" cy="467172"/>
            </a:xfrm>
            <a:custGeom>
              <a:avLst/>
              <a:pathLst>
                <a:path w="0" h="467172">
                  <a:moveTo>
                    <a:pt x="0" y="4671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084700"/>
              <a:ext cx="0" cy="202735"/>
            </a:xfrm>
            <a:custGeom>
              <a:avLst/>
              <a:pathLst>
                <a:path w="0" h="202735">
                  <a:moveTo>
                    <a:pt x="0" y="20273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084700"/>
              <a:ext cx="0" cy="114589"/>
            </a:xfrm>
            <a:custGeom>
              <a:avLst/>
              <a:pathLst>
                <a:path w="0" h="114589">
                  <a:moveTo>
                    <a:pt x="0" y="11458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084700"/>
              <a:ext cx="0" cy="114589"/>
            </a:xfrm>
            <a:custGeom>
              <a:avLst/>
              <a:pathLst>
                <a:path w="0" h="114589">
                  <a:moveTo>
                    <a:pt x="0" y="11458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99289"/>
              <a:ext cx="3397293" cy="1762915"/>
            </a:xfrm>
            <a:custGeom>
              <a:avLst/>
              <a:pathLst>
                <a:path w="3397293" h="1762915">
                  <a:moveTo>
                    <a:pt x="0" y="1145895"/>
                  </a:moveTo>
                  <a:lnTo>
                    <a:pt x="135891" y="1762915"/>
                  </a:lnTo>
                  <a:lnTo>
                    <a:pt x="271783" y="1366259"/>
                  </a:lnTo>
                  <a:lnTo>
                    <a:pt x="407675" y="793312"/>
                  </a:lnTo>
                  <a:lnTo>
                    <a:pt x="543566" y="837385"/>
                  </a:lnTo>
                  <a:lnTo>
                    <a:pt x="679458" y="352583"/>
                  </a:lnTo>
                  <a:lnTo>
                    <a:pt x="815350" y="264437"/>
                  </a:lnTo>
                  <a:lnTo>
                    <a:pt x="951242" y="352583"/>
                  </a:lnTo>
                  <a:lnTo>
                    <a:pt x="1087133" y="396656"/>
                  </a:lnTo>
                  <a:lnTo>
                    <a:pt x="1223025" y="528874"/>
                  </a:lnTo>
                  <a:lnTo>
                    <a:pt x="1358917" y="308510"/>
                  </a:lnTo>
                  <a:lnTo>
                    <a:pt x="1494809" y="220364"/>
                  </a:lnTo>
                  <a:lnTo>
                    <a:pt x="1630700" y="264437"/>
                  </a:lnTo>
                  <a:lnTo>
                    <a:pt x="1766592" y="264437"/>
                  </a:lnTo>
                  <a:lnTo>
                    <a:pt x="1902484" y="264437"/>
                  </a:lnTo>
                  <a:lnTo>
                    <a:pt x="2038375" y="352583"/>
                  </a:lnTo>
                  <a:lnTo>
                    <a:pt x="2174267" y="352583"/>
                  </a:lnTo>
                  <a:lnTo>
                    <a:pt x="2310159" y="264437"/>
                  </a:lnTo>
                  <a:lnTo>
                    <a:pt x="2446051" y="264437"/>
                  </a:lnTo>
                  <a:lnTo>
                    <a:pt x="2581942" y="88145"/>
                  </a:lnTo>
                  <a:lnTo>
                    <a:pt x="2717834" y="132218"/>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202795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5" name="tx95"/>
            <p:cNvSpPr/>
            <p:nvPr/>
          </p:nvSpPr>
          <p:spPr>
            <a:xfrm>
              <a:off x="6068928" y="202663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748386" y="202800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7427845" y="202663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7989462" y="20266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0279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804812" y="20279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2923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923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982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55743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1167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6760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2353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7945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7" name="pl117"/>
            <p:cNvSpPr/>
            <p:nvPr/>
          </p:nvSpPr>
          <p:spPr>
            <a:xfrm>
              <a:off x="608057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8057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5762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2008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47676" y="4860849"/>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2" name="tx122"/>
            <p:cNvSpPr/>
            <p:nvPr/>
          </p:nvSpPr>
          <p:spPr>
            <a:xfrm>
              <a:off x="702472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87182"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5" name="pl125"/>
            <p:cNvSpPr/>
            <p:nvPr/>
          </p:nvSpPr>
          <p:spPr>
            <a:xfrm>
              <a:off x="245555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73230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00904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59392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87067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14742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72498"/>
              <a:ext cx="7321564" cy="110182"/>
            </a:xfrm>
            <a:prstGeom prst="rect">
              <a:avLst/>
            </a:prstGeom>
            <a:solidFill>
              <a:srgbClr val="1CABE2">
                <a:alpha val="80000"/>
              </a:srgbClr>
            </a:solidFill>
          </p:spPr>
          <p:txBody>
            <a:bodyPr/>
            <a:lstStyle/>
            <a:p/>
          </p:txBody>
        </p:sp>
        <p:sp>
          <p:nvSpPr>
            <p:cNvPr id="136" name="rc136"/>
            <p:cNvSpPr/>
            <p:nvPr/>
          </p:nvSpPr>
          <p:spPr>
            <a:xfrm>
              <a:off x="1317178" y="5634770"/>
              <a:ext cx="6433861" cy="110182"/>
            </a:xfrm>
            <a:prstGeom prst="rect">
              <a:avLst/>
            </a:prstGeom>
            <a:solidFill>
              <a:srgbClr val="1CABE2">
                <a:alpha val="80000"/>
              </a:srgbClr>
            </a:solidFill>
          </p:spPr>
          <p:txBody>
            <a:bodyPr/>
            <a:lstStyle/>
            <a:p/>
          </p:txBody>
        </p:sp>
        <p:sp>
          <p:nvSpPr>
            <p:cNvPr id="137" name="rc137"/>
            <p:cNvSpPr/>
            <p:nvPr/>
          </p:nvSpPr>
          <p:spPr>
            <a:xfrm>
              <a:off x="1317178" y="5497042"/>
              <a:ext cx="6514002" cy="110182"/>
            </a:xfrm>
            <a:prstGeom prst="rect">
              <a:avLst/>
            </a:prstGeom>
            <a:solidFill>
              <a:srgbClr val="1CABE2">
                <a:alpha val="80000"/>
              </a:srgbClr>
            </a:solidFill>
          </p:spPr>
          <p:txBody>
            <a:bodyPr/>
            <a:lstStyle/>
            <a:p/>
          </p:txBody>
        </p:sp>
        <p:sp>
          <p:nvSpPr>
            <p:cNvPr id="138" name="tx138"/>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16664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44338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772013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46" name="tx146"/>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7" name="tx147"/>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8" name="tx148"/>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du DTP3 au Togo (90 %) était supérieure de 5 points de pourcentage à la moyenne mondiale (85 %) et de 19 points de pourcentage à la moyenne de l’ensemble des pays de l’ WCAR e (71 %).
La couverture nationale de la DTP3 était supérieure de 2 points de pourcentage à celle de 2019 (88 %).
Cela correspond à 29 000 enfants non vaccinés ou sous-vaccinés en 2025, contre 32 000 enfants non vaccinés ou sous-vaccinés en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de la DTP3 au Togo s'élevait à 90 %, soit 2 points de pourcentage de plus qu'en 2019 et un niveau supérieur aux moyennes mondiales et régionales.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le Togo occupait la 19e place sur 24 pays en termes de couverture vaccinale la plus faible pour la DTP3 (en cas d’ex æquo).
Le Togo ne figurait pas parmi les 10 pays comptant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Togo figurait parmi les pays affichant la couverture vaccinale la plus élevée et ne figurait pas parmi les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67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362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857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352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847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14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109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604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099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594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681353"/>
              <a:ext cx="239888" cy="530656"/>
            </a:xfrm>
            <a:prstGeom prst="rect">
              <a:avLst/>
            </a:prstGeom>
            <a:solidFill>
              <a:srgbClr val="80BD41">
                <a:alpha val="100000"/>
              </a:srgbClr>
            </a:solidFill>
          </p:spPr>
          <p:txBody>
            <a:bodyPr/>
            <a:lstStyle/>
            <a:p/>
          </p:txBody>
        </p:sp>
        <p:sp>
          <p:nvSpPr>
            <p:cNvPr id="28" name="rc28"/>
            <p:cNvSpPr/>
            <p:nvPr/>
          </p:nvSpPr>
          <p:spPr>
            <a:xfrm>
              <a:off x="1296273" y="3382845"/>
              <a:ext cx="239888" cy="298508"/>
            </a:xfrm>
            <a:prstGeom prst="rect">
              <a:avLst/>
            </a:prstGeom>
            <a:solidFill>
              <a:srgbClr val="1CABE2">
                <a:alpha val="100000"/>
              </a:srgbClr>
            </a:solidFill>
          </p:spPr>
          <p:txBody>
            <a:bodyPr/>
            <a:lstStyle/>
            <a:p/>
          </p:txBody>
        </p:sp>
        <p:sp>
          <p:nvSpPr>
            <p:cNvPr id="29" name="rc29"/>
            <p:cNvSpPr/>
            <p:nvPr/>
          </p:nvSpPr>
          <p:spPr>
            <a:xfrm>
              <a:off x="1562816" y="3786457"/>
              <a:ext cx="239888" cy="425552"/>
            </a:xfrm>
            <a:prstGeom prst="rect">
              <a:avLst/>
            </a:prstGeom>
            <a:solidFill>
              <a:srgbClr val="80BD41">
                <a:alpha val="100000"/>
              </a:srgbClr>
            </a:solidFill>
          </p:spPr>
          <p:txBody>
            <a:bodyPr/>
            <a:lstStyle/>
            <a:p/>
          </p:txBody>
        </p:sp>
        <p:sp>
          <p:nvSpPr>
            <p:cNvPr id="30" name="rc30"/>
            <p:cNvSpPr/>
            <p:nvPr/>
          </p:nvSpPr>
          <p:spPr>
            <a:xfrm>
              <a:off x="1562816" y="3360905"/>
              <a:ext cx="239888" cy="425552"/>
            </a:xfrm>
            <a:prstGeom prst="rect">
              <a:avLst/>
            </a:prstGeom>
            <a:solidFill>
              <a:srgbClr val="1CABE2">
                <a:alpha val="100000"/>
              </a:srgbClr>
            </a:solidFill>
          </p:spPr>
          <p:txBody>
            <a:bodyPr/>
            <a:lstStyle/>
            <a:p/>
          </p:txBody>
        </p:sp>
        <p:sp>
          <p:nvSpPr>
            <p:cNvPr id="31" name="rc31"/>
            <p:cNvSpPr/>
            <p:nvPr/>
          </p:nvSpPr>
          <p:spPr>
            <a:xfrm>
              <a:off x="1829360" y="3698112"/>
              <a:ext cx="239888" cy="513897"/>
            </a:xfrm>
            <a:prstGeom prst="rect">
              <a:avLst/>
            </a:prstGeom>
            <a:solidFill>
              <a:srgbClr val="80BD41">
                <a:alpha val="100000"/>
              </a:srgbClr>
            </a:solidFill>
          </p:spPr>
          <p:txBody>
            <a:bodyPr/>
            <a:lstStyle/>
            <a:p/>
          </p:txBody>
        </p:sp>
        <p:sp>
          <p:nvSpPr>
            <p:cNvPr id="32" name="rc32"/>
            <p:cNvSpPr/>
            <p:nvPr/>
          </p:nvSpPr>
          <p:spPr>
            <a:xfrm>
              <a:off x="1829360" y="3340992"/>
              <a:ext cx="239888" cy="357119"/>
            </a:xfrm>
            <a:prstGeom prst="rect">
              <a:avLst/>
            </a:prstGeom>
            <a:solidFill>
              <a:srgbClr val="1CABE2">
                <a:alpha val="100000"/>
              </a:srgbClr>
            </a:solidFill>
          </p:spPr>
          <p:txBody>
            <a:bodyPr/>
            <a:lstStyle/>
            <a:p/>
          </p:txBody>
        </p:sp>
        <p:sp>
          <p:nvSpPr>
            <p:cNvPr id="33" name="rc33"/>
            <p:cNvSpPr/>
            <p:nvPr/>
          </p:nvSpPr>
          <p:spPr>
            <a:xfrm>
              <a:off x="2095903" y="3572329"/>
              <a:ext cx="239888" cy="639679"/>
            </a:xfrm>
            <a:prstGeom prst="rect">
              <a:avLst/>
            </a:prstGeom>
            <a:solidFill>
              <a:srgbClr val="80BD41">
                <a:alpha val="100000"/>
              </a:srgbClr>
            </a:solidFill>
          </p:spPr>
          <p:txBody>
            <a:bodyPr/>
            <a:lstStyle/>
            <a:p/>
          </p:txBody>
        </p:sp>
        <p:sp>
          <p:nvSpPr>
            <p:cNvPr id="34" name="rc34"/>
            <p:cNvSpPr/>
            <p:nvPr/>
          </p:nvSpPr>
          <p:spPr>
            <a:xfrm>
              <a:off x="2095903" y="3323558"/>
              <a:ext cx="239888" cy="248771"/>
            </a:xfrm>
            <a:prstGeom prst="rect">
              <a:avLst/>
            </a:prstGeom>
            <a:solidFill>
              <a:srgbClr val="1CABE2">
                <a:alpha val="100000"/>
              </a:srgbClr>
            </a:solidFill>
          </p:spPr>
          <p:txBody>
            <a:bodyPr/>
            <a:lstStyle/>
            <a:p/>
          </p:txBody>
        </p:sp>
        <p:sp>
          <p:nvSpPr>
            <p:cNvPr id="35" name="rc35"/>
            <p:cNvSpPr/>
            <p:nvPr/>
          </p:nvSpPr>
          <p:spPr>
            <a:xfrm>
              <a:off x="2362446" y="3570888"/>
              <a:ext cx="239888" cy="641121"/>
            </a:xfrm>
            <a:prstGeom prst="rect">
              <a:avLst/>
            </a:prstGeom>
            <a:solidFill>
              <a:srgbClr val="80BD41">
                <a:alpha val="100000"/>
              </a:srgbClr>
            </a:solidFill>
          </p:spPr>
          <p:txBody>
            <a:bodyPr/>
            <a:lstStyle/>
            <a:p/>
          </p:txBody>
        </p:sp>
        <p:sp>
          <p:nvSpPr>
            <p:cNvPr id="36" name="rc36"/>
            <p:cNvSpPr/>
            <p:nvPr/>
          </p:nvSpPr>
          <p:spPr>
            <a:xfrm>
              <a:off x="2362446" y="3309006"/>
              <a:ext cx="239888" cy="261881"/>
            </a:xfrm>
            <a:prstGeom prst="rect">
              <a:avLst/>
            </a:prstGeom>
            <a:solidFill>
              <a:srgbClr val="1CABE2">
                <a:alpha val="100000"/>
              </a:srgbClr>
            </a:solidFill>
          </p:spPr>
          <p:txBody>
            <a:bodyPr/>
            <a:lstStyle/>
            <a:p/>
          </p:txBody>
        </p:sp>
        <p:sp>
          <p:nvSpPr>
            <p:cNvPr id="37" name="rc37"/>
            <p:cNvSpPr/>
            <p:nvPr/>
          </p:nvSpPr>
          <p:spPr>
            <a:xfrm>
              <a:off x="2628989" y="3445556"/>
              <a:ext cx="239888" cy="766453"/>
            </a:xfrm>
            <a:prstGeom prst="rect">
              <a:avLst/>
            </a:prstGeom>
            <a:solidFill>
              <a:srgbClr val="80BD41">
                <a:alpha val="100000"/>
              </a:srgbClr>
            </a:solidFill>
          </p:spPr>
          <p:txBody>
            <a:bodyPr/>
            <a:lstStyle/>
            <a:p/>
          </p:txBody>
        </p:sp>
        <p:sp>
          <p:nvSpPr>
            <p:cNvPr id="38" name="rc38"/>
            <p:cNvSpPr/>
            <p:nvPr/>
          </p:nvSpPr>
          <p:spPr>
            <a:xfrm>
              <a:off x="2628989" y="3277290"/>
              <a:ext cx="239888" cy="168265"/>
            </a:xfrm>
            <a:prstGeom prst="rect">
              <a:avLst/>
            </a:prstGeom>
            <a:solidFill>
              <a:srgbClr val="1CABE2">
                <a:alpha val="100000"/>
              </a:srgbClr>
            </a:solidFill>
          </p:spPr>
          <p:txBody>
            <a:bodyPr/>
            <a:lstStyle/>
            <a:p/>
          </p:txBody>
        </p:sp>
        <p:sp>
          <p:nvSpPr>
            <p:cNvPr id="39" name="rc39"/>
            <p:cNvSpPr/>
            <p:nvPr/>
          </p:nvSpPr>
          <p:spPr>
            <a:xfrm>
              <a:off x="2895532" y="3398793"/>
              <a:ext cx="239888" cy="813216"/>
            </a:xfrm>
            <a:prstGeom prst="rect">
              <a:avLst/>
            </a:prstGeom>
            <a:solidFill>
              <a:srgbClr val="80BD41">
                <a:alpha val="100000"/>
              </a:srgbClr>
            </a:solidFill>
          </p:spPr>
          <p:txBody>
            <a:bodyPr/>
            <a:lstStyle/>
            <a:p/>
          </p:txBody>
        </p:sp>
        <p:sp>
          <p:nvSpPr>
            <p:cNvPr id="40" name="rc40"/>
            <p:cNvSpPr/>
            <p:nvPr/>
          </p:nvSpPr>
          <p:spPr>
            <a:xfrm>
              <a:off x="2895532" y="3243907"/>
              <a:ext cx="239888" cy="154885"/>
            </a:xfrm>
            <a:prstGeom prst="rect">
              <a:avLst/>
            </a:prstGeom>
            <a:solidFill>
              <a:srgbClr val="1CABE2">
                <a:alpha val="100000"/>
              </a:srgbClr>
            </a:solidFill>
          </p:spPr>
          <p:txBody>
            <a:bodyPr/>
            <a:lstStyle/>
            <a:p/>
          </p:txBody>
        </p:sp>
        <p:sp>
          <p:nvSpPr>
            <p:cNvPr id="41" name="rc41"/>
            <p:cNvSpPr/>
            <p:nvPr/>
          </p:nvSpPr>
          <p:spPr>
            <a:xfrm>
              <a:off x="3162075" y="3386404"/>
              <a:ext cx="239888" cy="825605"/>
            </a:xfrm>
            <a:prstGeom prst="rect">
              <a:avLst/>
            </a:prstGeom>
            <a:solidFill>
              <a:srgbClr val="80BD41">
                <a:alpha val="100000"/>
              </a:srgbClr>
            </a:solidFill>
          </p:spPr>
          <p:txBody>
            <a:bodyPr/>
            <a:lstStyle/>
            <a:p/>
          </p:txBody>
        </p:sp>
        <p:sp>
          <p:nvSpPr>
            <p:cNvPr id="42" name="rc42"/>
            <p:cNvSpPr/>
            <p:nvPr/>
          </p:nvSpPr>
          <p:spPr>
            <a:xfrm>
              <a:off x="3162075" y="3205164"/>
              <a:ext cx="239888" cy="181240"/>
            </a:xfrm>
            <a:prstGeom prst="rect">
              <a:avLst/>
            </a:prstGeom>
            <a:solidFill>
              <a:srgbClr val="1CABE2">
                <a:alpha val="100000"/>
              </a:srgbClr>
            </a:solidFill>
          </p:spPr>
          <p:txBody>
            <a:bodyPr/>
            <a:lstStyle/>
            <a:p/>
          </p:txBody>
        </p:sp>
        <p:sp>
          <p:nvSpPr>
            <p:cNvPr id="43" name="rc43"/>
            <p:cNvSpPr/>
            <p:nvPr/>
          </p:nvSpPr>
          <p:spPr>
            <a:xfrm>
              <a:off x="3428618" y="3373024"/>
              <a:ext cx="239888" cy="838985"/>
            </a:xfrm>
            <a:prstGeom prst="rect">
              <a:avLst/>
            </a:prstGeom>
            <a:solidFill>
              <a:srgbClr val="80BD41">
                <a:alpha val="100000"/>
              </a:srgbClr>
            </a:solidFill>
          </p:spPr>
          <p:txBody>
            <a:bodyPr/>
            <a:lstStyle/>
            <a:p/>
          </p:txBody>
        </p:sp>
        <p:sp>
          <p:nvSpPr>
            <p:cNvPr id="44" name="rc44"/>
            <p:cNvSpPr/>
            <p:nvPr/>
          </p:nvSpPr>
          <p:spPr>
            <a:xfrm>
              <a:off x="3428618" y="3176241"/>
              <a:ext cx="239888" cy="196782"/>
            </a:xfrm>
            <a:prstGeom prst="rect">
              <a:avLst/>
            </a:prstGeom>
            <a:solidFill>
              <a:srgbClr val="1CABE2">
                <a:alpha val="100000"/>
              </a:srgbClr>
            </a:solidFill>
          </p:spPr>
          <p:txBody>
            <a:bodyPr/>
            <a:lstStyle/>
            <a:p/>
          </p:txBody>
        </p:sp>
        <p:sp>
          <p:nvSpPr>
            <p:cNvPr id="45" name="rc45"/>
            <p:cNvSpPr/>
            <p:nvPr/>
          </p:nvSpPr>
          <p:spPr>
            <a:xfrm>
              <a:off x="3695161" y="3378024"/>
              <a:ext cx="239888" cy="833984"/>
            </a:xfrm>
            <a:prstGeom prst="rect">
              <a:avLst/>
            </a:prstGeom>
            <a:solidFill>
              <a:srgbClr val="80BD41">
                <a:alpha val="100000"/>
              </a:srgbClr>
            </a:solidFill>
          </p:spPr>
          <p:txBody>
            <a:bodyPr/>
            <a:lstStyle/>
            <a:p/>
          </p:txBody>
        </p:sp>
        <p:sp>
          <p:nvSpPr>
            <p:cNvPr id="46" name="rc46"/>
            <p:cNvSpPr/>
            <p:nvPr/>
          </p:nvSpPr>
          <p:spPr>
            <a:xfrm>
              <a:off x="3695161" y="3142813"/>
              <a:ext cx="239888" cy="235211"/>
            </a:xfrm>
            <a:prstGeom prst="rect">
              <a:avLst/>
            </a:prstGeom>
            <a:solidFill>
              <a:srgbClr val="1CABE2">
                <a:alpha val="100000"/>
              </a:srgbClr>
            </a:solidFill>
          </p:spPr>
          <p:txBody>
            <a:bodyPr/>
            <a:lstStyle/>
            <a:p/>
          </p:txBody>
        </p:sp>
        <p:sp>
          <p:nvSpPr>
            <p:cNvPr id="47" name="rc47"/>
            <p:cNvSpPr/>
            <p:nvPr/>
          </p:nvSpPr>
          <p:spPr>
            <a:xfrm>
              <a:off x="3961705" y="3302384"/>
              <a:ext cx="239888" cy="909625"/>
            </a:xfrm>
            <a:prstGeom prst="rect">
              <a:avLst/>
            </a:prstGeom>
            <a:solidFill>
              <a:srgbClr val="80BD41">
                <a:alpha val="100000"/>
              </a:srgbClr>
            </a:solidFill>
          </p:spPr>
          <p:txBody>
            <a:bodyPr/>
            <a:lstStyle/>
            <a:p/>
          </p:txBody>
        </p:sp>
        <p:sp>
          <p:nvSpPr>
            <p:cNvPr id="48" name="rc48"/>
            <p:cNvSpPr/>
            <p:nvPr/>
          </p:nvSpPr>
          <p:spPr>
            <a:xfrm>
              <a:off x="3961705" y="3116098"/>
              <a:ext cx="239888" cy="186286"/>
            </a:xfrm>
            <a:prstGeom prst="rect">
              <a:avLst/>
            </a:prstGeom>
            <a:solidFill>
              <a:srgbClr val="1CABE2">
                <a:alpha val="100000"/>
              </a:srgbClr>
            </a:solidFill>
          </p:spPr>
          <p:txBody>
            <a:bodyPr/>
            <a:lstStyle/>
            <a:p/>
          </p:txBody>
        </p:sp>
        <p:sp>
          <p:nvSpPr>
            <p:cNvPr id="49" name="rc49"/>
            <p:cNvSpPr/>
            <p:nvPr/>
          </p:nvSpPr>
          <p:spPr>
            <a:xfrm>
              <a:off x="4228248" y="3274362"/>
              <a:ext cx="239888" cy="937647"/>
            </a:xfrm>
            <a:prstGeom prst="rect">
              <a:avLst/>
            </a:prstGeom>
            <a:solidFill>
              <a:srgbClr val="80BD41">
                <a:alpha val="100000"/>
              </a:srgbClr>
            </a:solidFill>
          </p:spPr>
          <p:txBody>
            <a:bodyPr/>
            <a:lstStyle/>
            <a:p/>
          </p:txBody>
        </p:sp>
        <p:sp>
          <p:nvSpPr>
            <p:cNvPr id="50" name="rc50"/>
            <p:cNvSpPr/>
            <p:nvPr/>
          </p:nvSpPr>
          <p:spPr>
            <a:xfrm>
              <a:off x="4228248" y="3108889"/>
              <a:ext cx="239888" cy="165472"/>
            </a:xfrm>
            <a:prstGeom prst="rect">
              <a:avLst/>
            </a:prstGeom>
            <a:solidFill>
              <a:srgbClr val="1CABE2">
                <a:alpha val="100000"/>
              </a:srgbClr>
            </a:solidFill>
          </p:spPr>
          <p:txBody>
            <a:bodyPr/>
            <a:lstStyle/>
            <a:p/>
          </p:txBody>
        </p:sp>
        <p:sp>
          <p:nvSpPr>
            <p:cNvPr id="51" name="rc51"/>
            <p:cNvSpPr/>
            <p:nvPr/>
          </p:nvSpPr>
          <p:spPr>
            <a:xfrm>
              <a:off x="4494791" y="3284408"/>
              <a:ext cx="239888" cy="927600"/>
            </a:xfrm>
            <a:prstGeom prst="rect">
              <a:avLst/>
            </a:prstGeom>
            <a:solidFill>
              <a:srgbClr val="80BD41">
                <a:alpha val="100000"/>
              </a:srgbClr>
            </a:solidFill>
          </p:spPr>
          <p:txBody>
            <a:bodyPr/>
            <a:lstStyle/>
            <a:p/>
          </p:txBody>
        </p:sp>
        <p:sp>
          <p:nvSpPr>
            <p:cNvPr id="52" name="rc52"/>
            <p:cNvSpPr/>
            <p:nvPr/>
          </p:nvSpPr>
          <p:spPr>
            <a:xfrm>
              <a:off x="4494791" y="3107718"/>
              <a:ext cx="239888" cy="176690"/>
            </a:xfrm>
            <a:prstGeom prst="rect">
              <a:avLst/>
            </a:prstGeom>
            <a:solidFill>
              <a:srgbClr val="1CABE2">
                <a:alpha val="100000"/>
              </a:srgbClr>
            </a:solidFill>
          </p:spPr>
          <p:txBody>
            <a:bodyPr/>
            <a:lstStyle/>
            <a:p/>
          </p:txBody>
        </p:sp>
        <p:sp>
          <p:nvSpPr>
            <p:cNvPr id="53" name="rc53"/>
            <p:cNvSpPr/>
            <p:nvPr/>
          </p:nvSpPr>
          <p:spPr>
            <a:xfrm>
              <a:off x="4761334" y="3278552"/>
              <a:ext cx="239888" cy="933457"/>
            </a:xfrm>
            <a:prstGeom prst="rect">
              <a:avLst/>
            </a:prstGeom>
            <a:solidFill>
              <a:srgbClr val="80BD41">
                <a:alpha val="100000"/>
              </a:srgbClr>
            </a:solidFill>
          </p:spPr>
          <p:txBody>
            <a:bodyPr/>
            <a:lstStyle/>
            <a:p/>
          </p:txBody>
        </p:sp>
        <p:sp>
          <p:nvSpPr>
            <p:cNvPr id="54" name="rc54"/>
            <p:cNvSpPr/>
            <p:nvPr/>
          </p:nvSpPr>
          <p:spPr>
            <a:xfrm>
              <a:off x="4761334" y="3100735"/>
              <a:ext cx="239888" cy="177816"/>
            </a:xfrm>
            <a:prstGeom prst="rect">
              <a:avLst/>
            </a:prstGeom>
            <a:solidFill>
              <a:srgbClr val="1CABE2">
                <a:alpha val="100000"/>
              </a:srgbClr>
            </a:solidFill>
          </p:spPr>
          <p:txBody>
            <a:bodyPr/>
            <a:lstStyle/>
            <a:p/>
          </p:txBody>
        </p:sp>
        <p:sp>
          <p:nvSpPr>
            <p:cNvPr id="55" name="rc55"/>
            <p:cNvSpPr/>
            <p:nvPr/>
          </p:nvSpPr>
          <p:spPr>
            <a:xfrm>
              <a:off x="5027877" y="3264946"/>
              <a:ext cx="239888" cy="947062"/>
            </a:xfrm>
            <a:prstGeom prst="rect">
              <a:avLst/>
            </a:prstGeom>
            <a:solidFill>
              <a:srgbClr val="80BD41">
                <a:alpha val="100000"/>
              </a:srgbClr>
            </a:solidFill>
          </p:spPr>
          <p:txBody>
            <a:bodyPr/>
            <a:lstStyle/>
            <a:p/>
          </p:txBody>
        </p:sp>
        <p:sp>
          <p:nvSpPr>
            <p:cNvPr id="56" name="rc56"/>
            <p:cNvSpPr/>
            <p:nvPr/>
          </p:nvSpPr>
          <p:spPr>
            <a:xfrm>
              <a:off x="5027877" y="3084562"/>
              <a:ext cx="239888" cy="180384"/>
            </a:xfrm>
            <a:prstGeom prst="rect">
              <a:avLst/>
            </a:prstGeom>
            <a:solidFill>
              <a:srgbClr val="1CABE2">
                <a:alpha val="100000"/>
              </a:srgbClr>
            </a:solidFill>
          </p:spPr>
          <p:txBody>
            <a:bodyPr/>
            <a:lstStyle/>
            <a:p/>
          </p:txBody>
        </p:sp>
        <p:sp>
          <p:nvSpPr>
            <p:cNvPr id="57" name="rc57"/>
            <p:cNvSpPr/>
            <p:nvPr/>
          </p:nvSpPr>
          <p:spPr>
            <a:xfrm>
              <a:off x="5294420" y="3271794"/>
              <a:ext cx="239888" cy="940215"/>
            </a:xfrm>
            <a:prstGeom prst="rect">
              <a:avLst/>
            </a:prstGeom>
            <a:solidFill>
              <a:srgbClr val="80BD41">
                <a:alpha val="100000"/>
              </a:srgbClr>
            </a:solidFill>
          </p:spPr>
          <p:txBody>
            <a:bodyPr/>
            <a:lstStyle/>
            <a:p/>
          </p:txBody>
        </p:sp>
        <p:sp>
          <p:nvSpPr>
            <p:cNvPr id="58" name="rc58"/>
            <p:cNvSpPr/>
            <p:nvPr/>
          </p:nvSpPr>
          <p:spPr>
            <a:xfrm>
              <a:off x="5294420" y="3065415"/>
              <a:ext cx="239888" cy="206378"/>
            </a:xfrm>
            <a:prstGeom prst="rect">
              <a:avLst/>
            </a:prstGeom>
            <a:solidFill>
              <a:srgbClr val="1CABE2">
                <a:alpha val="100000"/>
              </a:srgbClr>
            </a:solidFill>
          </p:spPr>
          <p:txBody>
            <a:bodyPr/>
            <a:lstStyle/>
            <a:p/>
          </p:txBody>
        </p:sp>
        <p:sp>
          <p:nvSpPr>
            <p:cNvPr id="59" name="rc59"/>
            <p:cNvSpPr/>
            <p:nvPr/>
          </p:nvSpPr>
          <p:spPr>
            <a:xfrm>
              <a:off x="5560963" y="3254134"/>
              <a:ext cx="239888" cy="957875"/>
            </a:xfrm>
            <a:prstGeom prst="rect">
              <a:avLst/>
            </a:prstGeom>
            <a:solidFill>
              <a:srgbClr val="80BD41">
                <a:alpha val="100000"/>
              </a:srgbClr>
            </a:solidFill>
          </p:spPr>
          <p:txBody>
            <a:bodyPr/>
            <a:lstStyle/>
            <a:p/>
          </p:txBody>
        </p:sp>
        <p:sp>
          <p:nvSpPr>
            <p:cNvPr id="60" name="rc60"/>
            <p:cNvSpPr/>
            <p:nvPr/>
          </p:nvSpPr>
          <p:spPr>
            <a:xfrm>
              <a:off x="5560963" y="3043881"/>
              <a:ext cx="239888" cy="210253"/>
            </a:xfrm>
            <a:prstGeom prst="rect">
              <a:avLst/>
            </a:prstGeom>
            <a:solidFill>
              <a:srgbClr val="1CABE2">
                <a:alpha val="100000"/>
              </a:srgbClr>
            </a:solidFill>
          </p:spPr>
          <p:txBody>
            <a:bodyPr/>
            <a:lstStyle/>
            <a:p/>
          </p:txBody>
        </p:sp>
        <p:sp>
          <p:nvSpPr>
            <p:cNvPr id="61" name="rc61"/>
            <p:cNvSpPr/>
            <p:nvPr/>
          </p:nvSpPr>
          <p:spPr>
            <a:xfrm>
              <a:off x="5827506" y="3219174"/>
              <a:ext cx="239888" cy="992834"/>
            </a:xfrm>
            <a:prstGeom prst="rect">
              <a:avLst/>
            </a:prstGeom>
            <a:solidFill>
              <a:srgbClr val="80BD41">
                <a:alpha val="100000"/>
              </a:srgbClr>
            </a:solidFill>
          </p:spPr>
          <p:txBody>
            <a:bodyPr/>
            <a:lstStyle/>
            <a:p/>
          </p:txBody>
        </p:sp>
        <p:sp>
          <p:nvSpPr>
            <p:cNvPr id="62" name="rc62"/>
            <p:cNvSpPr/>
            <p:nvPr/>
          </p:nvSpPr>
          <p:spPr>
            <a:xfrm>
              <a:off x="5827506" y="3030050"/>
              <a:ext cx="239888" cy="189124"/>
            </a:xfrm>
            <a:prstGeom prst="rect">
              <a:avLst/>
            </a:prstGeom>
            <a:solidFill>
              <a:srgbClr val="1CABE2">
                <a:alpha val="100000"/>
              </a:srgbClr>
            </a:solidFill>
          </p:spPr>
          <p:txBody>
            <a:bodyPr/>
            <a:lstStyle/>
            <a:p/>
          </p:txBody>
        </p:sp>
        <p:sp>
          <p:nvSpPr>
            <p:cNvPr id="63" name="rc63"/>
            <p:cNvSpPr/>
            <p:nvPr/>
          </p:nvSpPr>
          <p:spPr>
            <a:xfrm>
              <a:off x="6094049" y="3208632"/>
              <a:ext cx="239888" cy="1003376"/>
            </a:xfrm>
            <a:prstGeom prst="rect">
              <a:avLst/>
            </a:prstGeom>
            <a:solidFill>
              <a:srgbClr val="80BD41">
                <a:alpha val="100000"/>
              </a:srgbClr>
            </a:solidFill>
          </p:spPr>
          <p:txBody>
            <a:bodyPr/>
            <a:lstStyle/>
            <a:p/>
          </p:txBody>
        </p:sp>
        <p:sp>
          <p:nvSpPr>
            <p:cNvPr id="64" name="rc64"/>
            <p:cNvSpPr/>
            <p:nvPr/>
          </p:nvSpPr>
          <p:spPr>
            <a:xfrm>
              <a:off x="6094049" y="3017526"/>
              <a:ext cx="239888" cy="191106"/>
            </a:xfrm>
            <a:prstGeom prst="rect">
              <a:avLst/>
            </a:prstGeom>
            <a:solidFill>
              <a:srgbClr val="1CABE2">
                <a:alpha val="100000"/>
              </a:srgbClr>
            </a:solidFill>
          </p:spPr>
          <p:txBody>
            <a:bodyPr/>
            <a:lstStyle/>
            <a:p/>
          </p:txBody>
        </p:sp>
        <p:sp>
          <p:nvSpPr>
            <p:cNvPr id="65" name="rc65"/>
            <p:cNvSpPr/>
            <p:nvPr/>
          </p:nvSpPr>
          <p:spPr>
            <a:xfrm>
              <a:off x="6360593" y="3149616"/>
              <a:ext cx="239888" cy="1062393"/>
            </a:xfrm>
            <a:prstGeom prst="rect">
              <a:avLst/>
            </a:prstGeom>
            <a:solidFill>
              <a:srgbClr val="80BD41">
                <a:alpha val="100000"/>
              </a:srgbClr>
            </a:solidFill>
          </p:spPr>
          <p:txBody>
            <a:bodyPr/>
            <a:lstStyle/>
            <a:p/>
          </p:txBody>
        </p:sp>
        <p:sp>
          <p:nvSpPr>
            <p:cNvPr id="66" name="rc66"/>
            <p:cNvSpPr/>
            <p:nvPr/>
          </p:nvSpPr>
          <p:spPr>
            <a:xfrm>
              <a:off x="6360593" y="3004731"/>
              <a:ext cx="239888" cy="144884"/>
            </a:xfrm>
            <a:prstGeom prst="rect">
              <a:avLst/>
            </a:prstGeom>
            <a:solidFill>
              <a:srgbClr val="1CABE2">
                <a:alpha val="100000"/>
              </a:srgbClr>
            </a:solidFill>
          </p:spPr>
          <p:txBody>
            <a:bodyPr/>
            <a:lstStyle/>
            <a:p/>
          </p:txBody>
        </p:sp>
        <p:sp>
          <p:nvSpPr>
            <p:cNvPr id="67" name="rc67"/>
            <p:cNvSpPr/>
            <p:nvPr/>
          </p:nvSpPr>
          <p:spPr>
            <a:xfrm>
              <a:off x="6627136" y="3150381"/>
              <a:ext cx="239888" cy="1061627"/>
            </a:xfrm>
            <a:prstGeom prst="rect">
              <a:avLst/>
            </a:prstGeom>
            <a:solidFill>
              <a:srgbClr val="80BD41">
                <a:alpha val="100000"/>
              </a:srgbClr>
            </a:solidFill>
          </p:spPr>
          <p:txBody>
            <a:bodyPr/>
            <a:lstStyle/>
            <a:p/>
          </p:txBody>
        </p:sp>
        <p:sp>
          <p:nvSpPr>
            <p:cNvPr id="68" name="rc68"/>
            <p:cNvSpPr/>
            <p:nvPr/>
          </p:nvSpPr>
          <p:spPr>
            <a:xfrm>
              <a:off x="6627136" y="2991757"/>
              <a:ext cx="239888" cy="158624"/>
            </a:xfrm>
            <a:prstGeom prst="rect">
              <a:avLst/>
            </a:prstGeom>
            <a:solidFill>
              <a:srgbClr val="1CABE2">
                <a:alpha val="100000"/>
              </a:srgbClr>
            </a:solidFill>
          </p:spPr>
          <p:txBody>
            <a:bodyPr/>
            <a:lstStyle/>
            <a:p/>
          </p:txBody>
        </p:sp>
        <p:sp>
          <p:nvSpPr>
            <p:cNvPr id="69" name="rc69"/>
            <p:cNvSpPr/>
            <p:nvPr/>
          </p:nvSpPr>
          <p:spPr>
            <a:xfrm>
              <a:off x="6893679" y="3101501"/>
              <a:ext cx="239888" cy="1110508"/>
            </a:xfrm>
            <a:prstGeom prst="rect">
              <a:avLst/>
            </a:prstGeom>
            <a:solidFill>
              <a:srgbClr val="80BD41">
                <a:alpha val="100000"/>
              </a:srgbClr>
            </a:solidFill>
          </p:spPr>
          <p:txBody>
            <a:bodyPr/>
            <a:lstStyle/>
            <a:p/>
          </p:txBody>
        </p:sp>
        <p:sp>
          <p:nvSpPr>
            <p:cNvPr id="70" name="rc70"/>
            <p:cNvSpPr/>
            <p:nvPr/>
          </p:nvSpPr>
          <p:spPr>
            <a:xfrm>
              <a:off x="6893679" y="2978106"/>
              <a:ext cx="239888" cy="123394"/>
            </a:xfrm>
            <a:prstGeom prst="rect">
              <a:avLst/>
            </a:prstGeom>
            <a:solidFill>
              <a:srgbClr val="1CABE2">
                <a:alpha val="100000"/>
              </a:srgbClr>
            </a:solidFill>
          </p:spPr>
          <p:txBody>
            <a:bodyPr/>
            <a:lstStyle/>
            <a:p/>
          </p:txBody>
        </p:sp>
        <p:sp>
          <p:nvSpPr>
            <p:cNvPr id="71" name="rc71"/>
            <p:cNvSpPr/>
            <p:nvPr/>
          </p:nvSpPr>
          <p:spPr>
            <a:xfrm>
              <a:off x="7160222" y="3091094"/>
              <a:ext cx="239888" cy="1120914"/>
            </a:xfrm>
            <a:prstGeom prst="rect">
              <a:avLst/>
            </a:prstGeom>
            <a:solidFill>
              <a:srgbClr val="80BD41">
                <a:alpha val="100000"/>
              </a:srgbClr>
            </a:solidFill>
          </p:spPr>
          <p:txBody>
            <a:bodyPr/>
            <a:lstStyle/>
            <a:p/>
          </p:txBody>
        </p:sp>
        <p:sp>
          <p:nvSpPr>
            <p:cNvPr id="72" name="rc72"/>
            <p:cNvSpPr/>
            <p:nvPr/>
          </p:nvSpPr>
          <p:spPr>
            <a:xfrm>
              <a:off x="7160222" y="2966573"/>
              <a:ext cx="239888" cy="124521"/>
            </a:xfrm>
            <a:prstGeom prst="rect">
              <a:avLst/>
            </a:prstGeom>
            <a:solidFill>
              <a:srgbClr val="1CABE2">
                <a:alpha val="100000"/>
              </a:srgbClr>
            </a:solidFill>
          </p:spPr>
          <p:txBody>
            <a:bodyPr/>
            <a:lstStyle/>
            <a:p/>
          </p:txBody>
        </p:sp>
        <p:sp>
          <p:nvSpPr>
            <p:cNvPr id="73" name="rc73"/>
            <p:cNvSpPr/>
            <p:nvPr/>
          </p:nvSpPr>
          <p:spPr>
            <a:xfrm>
              <a:off x="7426765" y="3077894"/>
              <a:ext cx="239888" cy="1134114"/>
            </a:xfrm>
            <a:prstGeom prst="rect">
              <a:avLst/>
            </a:prstGeom>
            <a:solidFill>
              <a:srgbClr val="80BD41">
                <a:alpha val="100000"/>
              </a:srgbClr>
            </a:solidFill>
          </p:spPr>
          <p:txBody>
            <a:bodyPr/>
            <a:lstStyle/>
            <a:p/>
          </p:txBody>
        </p:sp>
        <p:sp>
          <p:nvSpPr>
            <p:cNvPr id="74" name="rc74"/>
            <p:cNvSpPr/>
            <p:nvPr/>
          </p:nvSpPr>
          <p:spPr>
            <a:xfrm>
              <a:off x="7426765" y="2951887"/>
              <a:ext cx="239888" cy="126007"/>
            </a:xfrm>
            <a:prstGeom prst="rect">
              <a:avLst/>
            </a:prstGeom>
            <a:solidFill>
              <a:srgbClr val="1CABE2">
                <a:alpha val="100000"/>
              </a:srgbClr>
            </a:solidFill>
          </p:spPr>
          <p:txBody>
            <a:bodyPr/>
            <a:lstStyle/>
            <a:p/>
          </p:txBody>
        </p:sp>
        <p:sp>
          <p:nvSpPr>
            <p:cNvPr id="75" name="rc75"/>
            <p:cNvSpPr/>
            <p:nvPr/>
          </p:nvSpPr>
          <p:spPr>
            <a:xfrm>
              <a:off x="7693308" y="3066181"/>
              <a:ext cx="239888" cy="1145828"/>
            </a:xfrm>
            <a:prstGeom prst="rect">
              <a:avLst/>
            </a:prstGeom>
            <a:solidFill>
              <a:srgbClr val="80BD41">
                <a:alpha val="100000"/>
              </a:srgbClr>
            </a:solidFill>
          </p:spPr>
          <p:txBody>
            <a:bodyPr/>
            <a:lstStyle/>
            <a:p/>
          </p:txBody>
        </p:sp>
        <p:sp>
          <p:nvSpPr>
            <p:cNvPr id="76" name="rc76"/>
            <p:cNvSpPr/>
            <p:nvPr/>
          </p:nvSpPr>
          <p:spPr>
            <a:xfrm>
              <a:off x="7693308" y="2938867"/>
              <a:ext cx="239888" cy="127314"/>
            </a:xfrm>
            <a:prstGeom prst="rect">
              <a:avLst/>
            </a:prstGeom>
            <a:solidFill>
              <a:srgbClr val="1CABE2">
                <a:alpha val="100000"/>
              </a:srgbClr>
            </a:solidFill>
          </p:spPr>
          <p:txBody>
            <a:bodyPr/>
            <a:lstStyle/>
            <a:p/>
          </p:txBody>
        </p:sp>
        <p:sp>
          <p:nvSpPr>
            <p:cNvPr id="77" name="rc77"/>
            <p:cNvSpPr/>
            <p:nvPr/>
          </p:nvSpPr>
          <p:spPr>
            <a:xfrm>
              <a:off x="7959851" y="3051945"/>
              <a:ext cx="239888" cy="1160064"/>
            </a:xfrm>
            <a:prstGeom prst="rect">
              <a:avLst/>
            </a:prstGeom>
            <a:solidFill>
              <a:srgbClr val="80BD41">
                <a:alpha val="100000"/>
              </a:srgbClr>
            </a:solidFill>
          </p:spPr>
          <p:txBody>
            <a:bodyPr/>
            <a:lstStyle/>
            <a:p/>
          </p:txBody>
        </p:sp>
        <p:sp>
          <p:nvSpPr>
            <p:cNvPr id="78" name="rc78"/>
            <p:cNvSpPr/>
            <p:nvPr/>
          </p:nvSpPr>
          <p:spPr>
            <a:xfrm>
              <a:off x="7959851" y="2923054"/>
              <a:ext cx="239888" cy="128891"/>
            </a:xfrm>
            <a:prstGeom prst="rect">
              <a:avLst/>
            </a:prstGeom>
            <a:solidFill>
              <a:srgbClr val="1CABE2">
                <a:alpha val="100000"/>
              </a:srgbClr>
            </a:solidFill>
          </p:spPr>
          <p:txBody>
            <a:bodyPr/>
            <a:lstStyle/>
            <a:p/>
          </p:txBody>
        </p:sp>
        <p:sp>
          <p:nvSpPr>
            <p:cNvPr id="79" name="pl79"/>
            <p:cNvSpPr/>
            <p:nvPr/>
          </p:nvSpPr>
          <p:spPr>
            <a:xfrm>
              <a:off x="1416218" y="2278570"/>
              <a:ext cx="6663577" cy="859306"/>
            </a:xfrm>
            <a:custGeom>
              <a:avLst/>
              <a:pathLst>
                <a:path w="6663577" h="859306">
                  <a:moveTo>
                    <a:pt x="0" y="558549"/>
                  </a:moveTo>
                  <a:lnTo>
                    <a:pt x="266543" y="859306"/>
                  </a:lnTo>
                  <a:lnTo>
                    <a:pt x="533086" y="665962"/>
                  </a:lnTo>
                  <a:lnTo>
                    <a:pt x="799629" y="386687"/>
                  </a:lnTo>
                  <a:lnTo>
                    <a:pt x="1066172" y="408170"/>
                  </a:lnTo>
                  <a:lnTo>
                    <a:pt x="1332715" y="171861"/>
                  </a:lnTo>
                  <a:lnTo>
                    <a:pt x="1599258" y="128895"/>
                  </a:lnTo>
                  <a:lnTo>
                    <a:pt x="1865801" y="171861"/>
                  </a:lnTo>
                  <a:lnTo>
                    <a:pt x="2132344" y="193343"/>
                  </a:lnTo>
                  <a:lnTo>
                    <a:pt x="2398888" y="257791"/>
                  </a:lnTo>
                  <a:lnTo>
                    <a:pt x="2665431" y="150378"/>
                  </a:lnTo>
                  <a:lnTo>
                    <a:pt x="2931974" y="107413"/>
                  </a:lnTo>
                  <a:lnTo>
                    <a:pt x="3198517" y="128895"/>
                  </a:lnTo>
                  <a:lnTo>
                    <a:pt x="3465060" y="128895"/>
                  </a:lnTo>
                  <a:lnTo>
                    <a:pt x="3731603" y="128895"/>
                  </a:lnTo>
                  <a:lnTo>
                    <a:pt x="3998146" y="171861"/>
                  </a:lnTo>
                  <a:lnTo>
                    <a:pt x="4264689" y="171861"/>
                  </a:lnTo>
                  <a:lnTo>
                    <a:pt x="4531233" y="128895"/>
                  </a:lnTo>
                  <a:lnTo>
                    <a:pt x="4797776" y="128895"/>
                  </a:lnTo>
                  <a:lnTo>
                    <a:pt x="5064319" y="42965"/>
                  </a:lnTo>
                  <a:lnTo>
                    <a:pt x="5330862" y="64447"/>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1" name="tx91"/>
            <p:cNvSpPr/>
            <p:nvPr/>
          </p:nvSpPr>
          <p:spPr>
            <a:xfrm>
              <a:off x="1298664" y="32469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92" name="tx92"/>
            <p:cNvSpPr/>
            <p:nvPr/>
          </p:nvSpPr>
          <p:spPr>
            <a:xfrm>
              <a:off x="2631380" y="3141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93" name="tx93"/>
            <p:cNvSpPr/>
            <p:nvPr/>
          </p:nvSpPr>
          <p:spPr>
            <a:xfrm>
              <a:off x="3964096" y="29801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4" name="tx94"/>
            <p:cNvSpPr/>
            <p:nvPr/>
          </p:nvSpPr>
          <p:spPr>
            <a:xfrm>
              <a:off x="5296811" y="29294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5" name="tx95"/>
            <p:cNvSpPr/>
            <p:nvPr/>
          </p:nvSpPr>
          <p:spPr>
            <a:xfrm>
              <a:off x="6402160" y="286880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6" name="tx96"/>
            <p:cNvSpPr/>
            <p:nvPr/>
          </p:nvSpPr>
          <p:spPr>
            <a:xfrm>
              <a:off x="6629527" y="28558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7" name="tx97"/>
            <p:cNvSpPr/>
            <p:nvPr/>
          </p:nvSpPr>
          <p:spPr>
            <a:xfrm>
              <a:off x="6896070" y="28421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8" name="tx98"/>
            <p:cNvSpPr/>
            <p:nvPr/>
          </p:nvSpPr>
          <p:spPr>
            <a:xfrm>
              <a:off x="7162613" y="28306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9" name="tx99"/>
            <p:cNvSpPr/>
            <p:nvPr/>
          </p:nvSpPr>
          <p:spPr>
            <a:xfrm>
              <a:off x="7429156" y="28159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100" name="tx100"/>
            <p:cNvSpPr/>
            <p:nvPr/>
          </p:nvSpPr>
          <p:spPr>
            <a:xfrm>
              <a:off x="7695699" y="28029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101" name="tx101"/>
            <p:cNvSpPr/>
            <p:nvPr/>
          </p:nvSpPr>
          <p:spPr>
            <a:xfrm>
              <a:off x="7962242" y="27871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286.1</a:t>
              </a:r>
            </a:p>
          </p:txBody>
        </p:sp>
        <p:sp>
          <p:nvSpPr>
            <p:cNvPr id="102" name="pl102"/>
            <p:cNvSpPr/>
            <p:nvPr/>
          </p:nvSpPr>
          <p:spPr>
            <a:xfrm>
              <a:off x="1416218"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9116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14" name="tx114"/>
            <p:cNvSpPr/>
            <p:nvPr/>
          </p:nvSpPr>
          <p:spPr>
            <a:xfrm>
              <a:off x="1324790" y="34970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15" name="tx115"/>
            <p:cNvSpPr/>
            <p:nvPr/>
          </p:nvSpPr>
          <p:spPr>
            <a:xfrm>
              <a:off x="2631380" y="37937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170.1</a:t>
              </a:r>
            </a:p>
          </p:txBody>
        </p:sp>
        <p:sp>
          <p:nvSpPr>
            <p:cNvPr id="116" name="tx116"/>
            <p:cNvSpPr/>
            <p:nvPr/>
          </p:nvSpPr>
          <p:spPr>
            <a:xfrm>
              <a:off x="2657505" y="33263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7" name="tx117"/>
            <p:cNvSpPr/>
            <p:nvPr/>
          </p:nvSpPr>
          <p:spPr>
            <a:xfrm>
              <a:off x="3964096" y="37221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201.9</a:t>
              </a:r>
            </a:p>
          </p:txBody>
        </p:sp>
        <p:sp>
          <p:nvSpPr>
            <p:cNvPr id="118" name="tx118"/>
            <p:cNvSpPr/>
            <p:nvPr/>
          </p:nvSpPr>
          <p:spPr>
            <a:xfrm>
              <a:off x="3990221" y="31753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9" name="tx119"/>
            <p:cNvSpPr/>
            <p:nvPr/>
          </p:nvSpPr>
          <p:spPr>
            <a:xfrm>
              <a:off x="5296811" y="37068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208.7</a:t>
              </a:r>
            </a:p>
          </p:txBody>
        </p:sp>
        <p:sp>
          <p:nvSpPr>
            <p:cNvPr id="120" name="tx120"/>
            <p:cNvSpPr/>
            <p:nvPr/>
          </p:nvSpPr>
          <p:spPr>
            <a:xfrm>
              <a:off x="5322937" y="31335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21" name="tx121"/>
            <p:cNvSpPr/>
            <p:nvPr/>
          </p:nvSpPr>
          <p:spPr>
            <a:xfrm>
              <a:off x="6362984" y="36457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235.8</a:t>
              </a:r>
            </a:p>
          </p:txBody>
        </p:sp>
        <p:sp>
          <p:nvSpPr>
            <p:cNvPr id="122" name="tx122"/>
            <p:cNvSpPr/>
            <p:nvPr/>
          </p:nvSpPr>
          <p:spPr>
            <a:xfrm>
              <a:off x="6389109" y="30420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23" name="tx123"/>
            <p:cNvSpPr/>
            <p:nvPr/>
          </p:nvSpPr>
          <p:spPr>
            <a:xfrm>
              <a:off x="6629527" y="36461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235.7</a:t>
              </a:r>
            </a:p>
          </p:txBody>
        </p:sp>
        <p:sp>
          <p:nvSpPr>
            <p:cNvPr id="124" name="tx124"/>
            <p:cNvSpPr/>
            <p:nvPr/>
          </p:nvSpPr>
          <p:spPr>
            <a:xfrm>
              <a:off x="6655652" y="30359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25" name="tx125"/>
            <p:cNvSpPr/>
            <p:nvPr/>
          </p:nvSpPr>
          <p:spPr>
            <a:xfrm>
              <a:off x="6896070" y="36217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246.5</a:t>
              </a:r>
            </a:p>
          </p:txBody>
        </p:sp>
        <p:sp>
          <p:nvSpPr>
            <p:cNvPr id="126" name="tx126"/>
            <p:cNvSpPr/>
            <p:nvPr/>
          </p:nvSpPr>
          <p:spPr>
            <a:xfrm>
              <a:off x="6922195" y="30059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7" name="tx127"/>
            <p:cNvSpPr/>
            <p:nvPr/>
          </p:nvSpPr>
          <p:spPr>
            <a:xfrm>
              <a:off x="7162613" y="36165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248.8</a:t>
              </a:r>
            </a:p>
          </p:txBody>
        </p:sp>
        <p:sp>
          <p:nvSpPr>
            <p:cNvPr id="128" name="tx128"/>
            <p:cNvSpPr/>
            <p:nvPr/>
          </p:nvSpPr>
          <p:spPr>
            <a:xfrm>
              <a:off x="7188738" y="2993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29" name="tx129"/>
            <p:cNvSpPr/>
            <p:nvPr/>
          </p:nvSpPr>
          <p:spPr>
            <a:xfrm>
              <a:off x="7429156" y="36099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251.7</a:t>
              </a:r>
            </a:p>
          </p:txBody>
        </p:sp>
        <p:sp>
          <p:nvSpPr>
            <p:cNvPr id="130" name="tx130"/>
            <p:cNvSpPr/>
            <p:nvPr/>
          </p:nvSpPr>
          <p:spPr>
            <a:xfrm>
              <a:off x="7494458" y="297984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31" name="tx131"/>
            <p:cNvSpPr/>
            <p:nvPr/>
          </p:nvSpPr>
          <p:spPr>
            <a:xfrm>
              <a:off x="7695699" y="36040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254.3</a:t>
              </a:r>
            </a:p>
          </p:txBody>
        </p:sp>
        <p:sp>
          <p:nvSpPr>
            <p:cNvPr id="132" name="tx132"/>
            <p:cNvSpPr/>
            <p:nvPr/>
          </p:nvSpPr>
          <p:spPr>
            <a:xfrm>
              <a:off x="7721825" y="29674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33" name="tx133"/>
            <p:cNvSpPr/>
            <p:nvPr/>
          </p:nvSpPr>
          <p:spPr>
            <a:xfrm>
              <a:off x="7962242" y="35969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257.5</a:t>
              </a:r>
            </a:p>
          </p:txBody>
        </p:sp>
        <p:sp>
          <p:nvSpPr>
            <p:cNvPr id="134" name="tx134"/>
            <p:cNvSpPr/>
            <p:nvPr/>
          </p:nvSpPr>
          <p:spPr>
            <a:xfrm>
              <a:off x="7988368" y="29524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093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258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082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57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073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61" name="rc161"/>
            <p:cNvSpPr/>
            <p:nvPr/>
          </p:nvSpPr>
          <p:spPr>
            <a:xfrm>
              <a:off x="4530442" y="5080163"/>
              <a:ext cx="201456" cy="201456"/>
            </a:xfrm>
            <a:prstGeom prst="rect">
              <a:avLst/>
            </a:prstGeom>
            <a:solidFill>
              <a:srgbClr val="1CABE2">
                <a:alpha val="100000"/>
              </a:srgbClr>
            </a:solidFill>
          </p:spPr>
          <p:txBody>
            <a:bodyPr/>
            <a:lstStyle/>
            <a:p/>
          </p:txBody>
        </p:sp>
        <p:sp>
          <p:nvSpPr>
            <p:cNvPr id="162" name="rc162"/>
            <p:cNvSpPr/>
            <p:nvPr/>
          </p:nvSpPr>
          <p:spPr>
            <a:xfrm>
              <a:off x="5751014" y="5080163"/>
              <a:ext cx="201456" cy="201456"/>
            </a:xfrm>
            <a:prstGeom prst="rect">
              <a:avLst/>
            </a:prstGeom>
            <a:solidFill>
              <a:srgbClr val="80BD41">
                <a:alpha val="100000"/>
              </a:srgbClr>
            </a:solidFill>
          </p:spPr>
          <p:txBody>
            <a:bodyPr/>
            <a:lstStyle/>
            <a:p/>
          </p:txBody>
        </p:sp>
        <p:sp>
          <p:nvSpPr>
            <p:cNvPr id="163" name="tx163"/>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6" name="tx166"/>
            <p:cNvSpPr/>
            <p:nvPr/>
          </p:nvSpPr>
          <p:spPr>
            <a:xfrm>
              <a:off x="951100" y="1582906"/>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2000-2025</a:t>
              </a:r>
            </a:p>
          </p:txBody>
        </p:sp>
        <p:sp>
          <p:nvSpPr>
            <p:cNvPr id="167" name="pl167"/>
            <p:cNvSpPr/>
            <p:nvPr/>
          </p:nvSpPr>
          <p:spPr>
            <a:xfrm>
              <a:off x="24452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7432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0412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942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922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901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5419079" cy="124062"/>
            </a:xfrm>
            <a:prstGeom prst="rect">
              <a:avLst/>
            </a:prstGeom>
            <a:solidFill>
              <a:srgbClr val="80BD41">
                <a:alpha val="100000"/>
              </a:srgbClr>
            </a:solidFill>
          </p:spPr>
          <p:txBody>
            <a:bodyPr/>
            <a:lstStyle/>
            <a:p/>
          </p:txBody>
        </p:sp>
        <p:sp>
          <p:nvSpPr>
            <p:cNvPr id="178" name="rc178"/>
            <p:cNvSpPr/>
            <p:nvPr/>
          </p:nvSpPr>
          <p:spPr>
            <a:xfrm>
              <a:off x="6715353" y="5840557"/>
              <a:ext cx="739028" cy="124062"/>
            </a:xfrm>
            <a:prstGeom prst="rect">
              <a:avLst/>
            </a:prstGeom>
            <a:solidFill>
              <a:srgbClr val="1CABE2">
                <a:alpha val="100000"/>
              </a:srgbClr>
            </a:solidFill>
          </p:spPr>
          <p:txBody>
            <a:bodyPr/>
            <a:lstStyle/>
            <a:p/>
          </p:txBody>
        </p:sp>
        <p:sp>
          <p:nvSpPr>
            <p:cNvPr id="179" name="rc179"/>
            <p:cNvSpPr/>
            <p:nvPr/>
          </p:nvSpPr>
          <p:spPr>
            <a:xfrm>
              <a:off x="1296273" y="5685479"/>
              <a:ext cx="5844664" cy="124062"/>
            </a:xfrm>
            <a:prstGeom prst="rect">
              <a:avLst/>
            </a:prstGeom>
            <a:solidFill>
              <a:srgbClr val="80BD41">
                <a:alpha val="100000"/>
              </a:srgbClr>
            </a:solidFill>
          </p:spPr>
          <p:txBody>
            <a:bodyPr/>
            <a:lstStyle/>
            <a:p/>
          </p:txBody>
        </p:sp>
        <p:sp>
          <p:nvSpPr>
            <p:cNvPr id="180" name="rc180"/>
            <p:cNvSpPr/>
            <p:nvPr/>
          </p:nvSpPr>
          <p:spPr>
            <a:xfrm>
              <a:off x="7140938" y="5685479"/>
              <a:ext cx="649407" cy="124062"/>
            </a:xfrm>
            <a:prstGeom prst="rect">
              <a:avLst/>
            </a:prstGeom>
            <a:solidFill>
              <a:srgbClr val="1CABE2">
                <a:alpha val="100000"/>
              </a:srgbClr>
            </a:solidFill>
          </p:spPr>
          <p:txBody>
            <a:bodyPr/>
            <a:lstStyle/>
            <a:p/>
          </p:txBody>
        </p:sp>
        <p:sp>
          <p:nvSpPr>
            <p:cNvPr id="181" name="rc181"/>
            <p:cNvSpPr/>
            <p:nvPr/>
          </p:nvSpPr>
          <p:spPr>
            <a:xfrm>
              <a:off x="1296273" y="5530401"/>
              <a:ext cx="5917280" cy="124062"/>
            </a:xfrm>
            <a:prstGeom prst="rect">
              <a:avLst/>
            </a:prstGeom>
            <a:solidFill>
              <a:srgbClr val="80BD41">
                <a:alpha val="100000"/>
              </a:srgbClr>
            </a:solidFill>
          </p:spPr>
          <p:txBody>
            <a:bodyPr/>
            <a:lstStyle/>
            <a:p/>
          </p:txBody>
        </p:sp>
        <p:sp>
          <p:nvSpPr>
            <p:cNvPr id="182" name="rc182"/>
            <p:cNvSpPr/>
            <p:nvPr/>
          </p:nvSpPr>
          <p:spPr>
            <a:xfrm>
              <a:off x="7213554" y="5530401"/>
              <a:ext cx="657450" cy="124062"/>
            </a:xfrm>
            <a:prstGeom prst="rect">
              <a:avLst/>
            </a:prstGeom>
            <a:solidFill>
              <a:srgbClr val="1CABE2">
                <a:alpha val="100000"/>
              </a:srgbClr>
            </a:solidFill>
          </p:spPr>
          <p:txBody>
            <a:bodyPr/>
            <a:lstStyle/>
            <a:p/>
          </p:txBody>
        </p:sp>
        <p:sp>
          <p:nvSpPr>
            <p:cNvPr id="183" name="tx183"/>
            <p:cNvSpPr/>
            <p:nvPr/>
          </p:nvSpPr>
          <p:spPr>
            <a:xfrm>
              <a:off x="7665823"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84" name="tx184"/>
            <p:cNvSpPr/>
            <p:nvPr/>
          </p:nvSpPr>
          <p:spPr>
            <a:xfrm>
              <a:off x="7970126"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85" name="tx185"/>
            <p:cNvSpPr/>
            <p:nvPr/>
          </p:nvSpPr>
          <p:spPr>
            <a:xfrm>
              <a:off x="805505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286.1</a:t>
              </a:r>
            </a:p>
          </p:txBody>
        </p:sp>
        <p:sp>
          <p:nvSpPr>
            <p:cNvPr id="186" name="tx186"/>
            <p:cNvSpPr/>
            <p:nvPr/>
          </p:nvSpPr>
          <p:spPr>
            <a:xfrm>
              <a:off x="3870175"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235.8</a:t>
              </a:r>
            </a:p>
          </p:txBody>
        </p:sp>
        <p:sp>
          <p:nvSpPr>
            <p:cNvPr id="187" name="tx187"/>
            <p:cNvSpPr/>
            <p:nvPr/>
          </p:nvSpPr>
          <p:spPr>
            <a:xfrm>
              <a:off x="6979373"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88" name="tx188"/>
            <p:cNvSpPr/>
            <p:nvPr/>
          </p:nvSpPr>
          <p:spPr>
            <a:xfrm>
              <a:off x="4082967"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254.3</a:t>
              </a:r>
            </a:p>
          </p:txBody>
        </p:sp>
        <p:sp>
          <p:nvSpPr>
            <p:cNvPr id="189" name="tx189"/>
            <p:cNvSpPr/>
            <p:nvPr/>
          </p:nvSpPr>
          <p:spPr>
            <a:xfrm>
              <a:off x="7360147"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90" name="tx190"/>
            <p:cNvSpPr/>
            <p:nvPr/>
          </p:nvSpPr>
          <p:spPr>
            <a:xfrm>
              <a:off x="4119275"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257.5</a:t>
              </a:r>
            </a:p>
          </p:txBody>
        </p:sp>
        <p:sp>
          <p:nvSpPr>
            <p:cNvPr id="191" name="tx191"/>
            <p:cNvSpPr/>
            <p:nvPr/>
          </p:nvSpPr>
          <p:spPr>
            <a:xfrm>
              <a:off x="7436785"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47770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577567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8073650"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9" name="tx199"/>
            <p:cNvSpPr/>
            <p:nvPr/>
          </p:nvSpPr>
          <p:spPr>
            <a:xfrm>
              <a:off x="4006567"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1" name="tx201"/>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(90 %) était supérieur à celui de 2019 (88 %).
Le nombre d’enfants vaccinés par le DTP3 a augmenté de 9 % par rapport à 2019.
Le nombre de nourrissons survivants a augmenté d’environ 7 %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463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150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8373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35242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806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14938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1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8676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801295"/>
              <a:ext cx="239399" cy="410713"/>
            </a:xfrm>
            <a:prstGeom prst="rect">
              <a:avLst/>
            </a:prstGeom>
            <a:solidFill>
              <a:srgbClr val="E2231A">
                <a:alpha val="90196"/>
              </a:srgbClr>
            </a:solidFill>
          </p:spPr>
          <p:txBody>
            <a:bodyPr/>
            <a:lstStyle/>
            <a:p/>
          </p:txBody>
        </p:sp>
        <p:sp>
          <p:nvSpPr>
            <p:cNvPr id="26" name="rc26"/>
            <p:cNvSpPr/>
            <p:nvPr/>
          </p:nvSpPr>
          <p:spPr>
            <a:xfrm>
              <a:off x="1577053" y="3609737"/>
              <a:ext cx="239399" cy="602272"/>
            </a:xfrm>
            <a:prstGeom prst="rect">
              <a:avLst/>
            </a:prstGeom>
            <a:solidFill>
              <a:srgbClr val="E2231A">
                <a:alpha val="90196"/>
              </a:srgbClr>
            </a:solidFill>
          </p:spPr>
          <p:txBody>
            <a:bodyPr/>
            <a:lstStyle/>
            <a:p/>
          </p:txBody>
        </p:sp>
        <p:sp>
          <p:nvSpPr>
            <p:cNvPr id="27" name="rc27"/>
            <p:cNvSpPr/>
            <p:nvPr/>
          </p:nvSpPr>
          <p:spPr>
            <a:xfrm>
              <a:off x="1843053" y="3677845"/>
              <a:ext cx="239399" cy="534163"/>
            </a:xfrm>
            <a:prstGeom prst="rect">
              <a:avLst/>
            </a:prstGeom>
            <a:solidFill>
              <a:srgbClr val="E2231A">
                <a:alpha val="90196"/>
              </a:srgbClr>
            </a:solidFill>
          </p:spPr>
          <p:txBody>
            <a:bodyPr/>
            <a:lstStyle/>
            <a:p/>
          </p:txBody>
        </p:sp>
        <p:sp>
          <p:nvSpPr>
            <p:cNvPr id="28" name="rc28"/>
            <p:cNvSpPr/>
            <p:nvPr/>
          </p:nvSpPr>
          <p:spPr>
            <a:xfrm>
              <a:off x="2109053" y="3876726"/>
              <a:ext cx="239399" cy="335283"/>
            </a:xfrm>
            <a:prstGeom prst="rect">
              <a:avLst/>
            </a:prstGeom>
            <a:solidFill>
              <a:srgbClr val="E2231A">
                <a:alpha val="90196"/>
              </a:srgbClr>
            </a:solidFill>
          </p:spPr>
          <p:txBody>
            <a:bodyPr/>
            <a:lstStyle/>
            <a:p/>
          </p:txBody>
        </p:sp>
        <p:sp>
          <p:nvSpPr>
            <p:cNvPr id="29" name="rc29"/>
            <p:cNvSpPr/>
            <p:nvPr/>
          </p:nvSpPr>
          <p:spPr>
            <a:xfrm>
              <a:off x="2375052" y="3892521"/>
              <a:ext cx="239399" cy="319487"/>
            </a:xfrm>
            <a:prstGeom prst="rect">
              <a:avLst/>
            </a:prstGeom>
            <a:solidFill>
              <a:srgbClr val="E2231A">
                <a:alpha val="90196"/>
              </a:srgbClr>
            </a:solidFill>
          </p:spPr>
          <p:txBody>
            <a:bodyPr/>
            <a:lstStyle/>
            <a:p/>
          </p:txBody>
        </p:sp>
        <p:sp>
          <p:nvSpPr>
            <p:cNvPr id="30" name="rc30"/>
            <p:cNvSpPr/>
            <p:nvPr/>
          </p:nvSpPr>
          <p:spPr>
            <a:xfrm>
              <a:off x="2641052" y="3881300"/>
              <a:ext cx="239399" cy="330709"/>
            </a:xfrm>
            <a:prstGeom prst="rect">
              <a:avLst/>
            </a:prstGeom>
            <a:solidFill>
              <a:srgbClr val="E2231A">
                <a:alpha val="90196"/>
              </a:srgbClr>
            </a:solidFill>
          </p:spPr>
          <p:txBody>
            <a:bodyPr/>
            <a:lstStyle/>
            <a:p/>
          </p:txBody>
        </p:sp>
        <p:sp>
          <p:nvSpPr>
            <p:cNvPr id="31" name="rc31"/>
            <p:cNvSpPr/>
            <p:nvPr/>
          </p:nvSpPr>
          <p:spPr>
            <a:xfrm>
              <a:off x="2907052" y="3960827"/>
              <a:ext cx="239399" cy="251182"/>
            </a:xfrm>
            <a:prstGeom prst="rect">
              <a:avLst/>
            </a:prstGeom>
            <a:solidFill>
              <a:srgbClr val="E2231A">
                <a:alpha val="90196"/>
              </a:srgbClr>
            </a:solidFill>
          </p:spPr>
          <p:txBody>
            <a:bodyPr/>
            <a:lstStyle/>
            <a:p/>
          </p:txBody>
        </p:sp>
        <p:sp>
          <p:nvSpPr>
            <p:cNvPr id="32" name="rc32"/>
            <p:cNvSpPr/>
            <p:nvPr/>
          </p:nvSpPr>
          <p:spPr>
            <a:xfrm>
              <a:off x="3173051" y="3867667"/>
              <a:ext cx="239399" cy="344342"/>
            </a:xfrm>
            <a:prstGeom prst="rect">
              <a:avLst/>
            </a:prstGeom>
            <a:solidFill>
              <a:srgbClr val="E2231A">
                <a:alpha val="90196"/>
              </a:srgbClr>
            </a:solidFill>
          </p:spPr>
          <p:txBody>
            <a:bodyPr/>
            <a:lstStyle/>
            <a:p/>
          </p:txBody>
        </p:sp>
        <p:sp>
          <p:nvSpPr>
            <p:cNvPr id="33" name="rc33"/>
            <p:cNvSpPr/>
            <p:nvPr/>
          </p:nvSpPr>
          <p:spPr>
            <a:xfrm>
              <a:off x="3439051" y="3760028"/>
              <a:ext cx="239399" cy="451980"/>
            </a:xfrm>
            <a:prstGeom prst="rect">
              <a:avLst/>
            </a:prstGeom>
            <a:solidFill>
              <a:srgbClr val="E2231A">
                <a:alpha val="90196"/>
              </a:srgbClr>
            </a:solidFill>
          </p:spPr>
          <p:txBody>
            <a:bodyPr/>
            <a:lstStyle/>
            <a:p/>
          </p:txBody>
        </p:sp>
        <p:sp>
          <p:nvSpPr>
            <p:cNvPr id="34" name="rc34"/>
            <p:cNvSpPr/>
            <p:nvPr/>
          </p:nvSpPr>
          <p:spPr>
            <a:xfrm>
              <a:off x="3705050" y="3783284"/>
              <a:ext cx="239399" cy="428725"/>
            </a:xfrm>
            <a:prstGeom prst="rect">
              <a:avLst/>
            </a:prstGeom>
            <a:solidFill>
              <a:srgbClr val="E2231A">
                <a:alpha val="90196"/>
              </a:srgbClr>
            </a:solidFill>
          </p:spPr>
          <p:txBody>
            <a:bodyPr/>
            <a:lstStyle/>
            <a:p/>
          </p:txBody>
        </p:sp>
        <p:sp>
          <p:nvSpPr>
            <p:cNvPr id="35" name="rc35"/>
            <p:cNvSpPr/>
            <p:nvPr/>
          </p:nvSpPr>
          <p:spPr>
            <a:xfrm>
              <a:off x="3971050" y="3798416"/>
              <a:ext cx="239399" cy="413593"/>
            </a:xfrm>
            <a:prstGeom prst="rect">
              <a:avLst/>
            </a:prstGeom>
            <a:solidFill>
              <a:srgbClr val="E2231A">
                <a:alpha val="90196"/>
              </a:srgbClr>
            </a:solidFill>
          </p:spPr>
          <p:txBody>
            <a:bodyPr/>
            <a:lstStyle/>
            <a:p/>
          </p:txBody>
        </p:sp>
        <p:sp>
          <p:nvSpPr>
            <p:cNvPr id="36" name="rc36"/>
            <p:cNvSpPr/>
            <p:nvPr/>
          </p:nvSpPr>
          <p:spPr>
            <a:xfrm>
              <a:off x="4237050" y="3847748"/>
              <a:ext cx="239399" cy="364261"/>
            </a:xfrm>
            <a:prstGeom prst="rect">
              <a:avLst/>
            </a:prstGeom>
            <a:solidFill>
              <a:srgbClr val="E2231A">
                <a:alpha val="90196"/>
              </a:srgbClr>
            </a:solidFill>
          </p:spPr>
          <p:txBody>
            <a:bodyPr/>
            <a:lstStyle/>
            <a:p/>
          </p:txBody>
        </p:sp>
        <p:sp>
          <p:nvSpPr>
            <p:cNvPr id="37" name="rc37"/>
            <p:cNvSpPr/>
            <p:nvPr/>
          </p:nvSpPr>
          <p:spPr>
            <a:xfrm>
              <a:off x="4503049" y="3847355"/>
              <a:ext cx="239399" cy="364654"/>
            </a:xfrm>
            <a:prstGeom prst="rect">
              <a:avLst/>
            </a:prstGeom>
            <a:solidFill>
              <a:srgbClr val="E2231A">
                <a:alpha val="90196"/>
              </a:srgbClr>
            </a:solidFill>
          </p:spPr>
          <p:txBody>
            <a:bodyPr/>
            <a:lstStyle/>
            <a:p/>
          </p:txBody>
        </p:sp>
        <p:sp>
          <p:nvSpPr>
            <p:cNvPr id="38" name="rc38"/>
            <p:cNvSpPr/>
            <p:nvPr/>
          </p:nvSpPr>
          <p:spPr>
            <a:xfrm>
              <a:off x="4769049" y="3845059"/>
              <a:ext cx="239399" cy="366949"/>
            </a:xfrm>
            <a:prstGeom prst="rect">
              <a:avLst/>
            </a:prstGeom>
            <a:solidFill>
              <a:srgbClr val="E2231A">
                <a:alpha val="90196"/>
              </a:srgbClr>
            </a:solidFill>
          </p:spPr>
          <p:txBody>
            <a:bodyPr/>
            <a:lstStyle/>
            <a:p/>
          </p:txBody>
        </p:sp>
        <p:sp>
          <p:nvSpPr>
            <p:cNvPr id="39" name="rc39"/>
            <p:cNvSpPr/>
            <p:nvPr/>
          </p:nvSpPr>
          <p:spPr>
            <a:xfrm>
              <a:off x="5035049" y="3906192"/>
              <a:ext cx="239399" cy="305817"/>
            </a:xfrm>
            <a:prstGeom prst="rect">
              <a:avLst/>
            </a:prstGeom>
            <a:solidFill>
              <a:srgbClr val="E2231A">
                <a:alpha val="90196"/>
              </a:srgbClr>
            </a:solidFill>
          </p:spPr>
          <p:txBody>
            <a:bodyPr/>
            <a:lstStyle/>
            <a:p/>
          </p:txBody>
        </p:sp>
        <p:sp>
          <p:nvSpPr>
            <p:cNvPr id="40" name="rc40"/>
            <p:cNvSpPr/>
            <p:nvPr/>
          </p:nvSpPr>
          <p:spPr>
            <a:xfrm>
              <a:off x="5301048" y="3873957"/>
              <a:ext cx="239399" cy="338051"/>
            </a:xfrm>
            <a:prstGeom prst="rect">
              <a:avLst/>
            </a:prstGeom>
            <a:solidFill>
              <a:srgbClr val="E2231A">
                <a:alpha val="90196"/>
              </a:srgbClr>
            </a:solidFill>
          </p:spPr>
          <p:txBody>
            <a:bodyPr/>
            <a:lstStyle/>
            <a:p/>
          </p:txBody>
        </p:sp>
        <p:sp>
          <p:nvSpPr>
            <p:cNvPr id="41" name="rc41"/>
            <p:cNvSpPr/>
            <p:nvPr/>
          </p:nvSpPr>
          <p:spPr>
            <a:xfrm>
              <a:off x="5567048" y="3840054"/>
              <a:ext cx="239399" cy="371954"/>
            </a:xfrm>
            <a:prstGeom prst="rect">
              <a:avLst/>
            </a:prstGeom>
            <a:solidFill>
              <a:srgbClr val="E2231A">
                <a:alpha val="90196"/>
              </a:srgbClr>
            </a:solidFill>
          </p:spPr>
          <p:txBody>
            <a:bodyPr/>
            <a:lstStyle/>
            <a:p/>
          </p:txBody>
        </p:sp>
        <p:sp>
          <p:nvSpPr>
            <p:cNvPr id="42" name="rc42"/>
            <p:cNvSpPr/>
            <p:nvPr/>
          </p:nvSpPr>
          <p:spPr>
            <a:xfrm>
              <a:off x="5833047" y="3919289"/>
              <a:ext cx="239399" cy="292720"/>
            </a:xfrm>
            <a:prstGeom prst="rect">
              <a:avLst/>
            </a:prstGeom>
            <a:solidFill>
              <a:srgbClr val="E2231A">
                <a:alpha val="90196"/>
              </a:srgbClr>
            </a:solidFill>
          </p:spPr>
          <p:txBody>
            <a:bodyPr/>
            <a:lstStyle/>
            <a:p/>
          </p:txBody>
        </p:sp>
        <p:sp>
          <p:nvSpPr>
            <p:cNvPr id="43" name="rc43"/>
            <p:cNvSpPr/>
            <p:nvPr/>
          </p:nvSpPr>
          <p:spPr>
            <a:xfrm>
              <a:off x="6099047" y="3859835"/>
              <a:ext cx="239399" cy="352173"/>
            </a:xfrm>
            <a:prstGeom prst="rect">
              <a:avLst/>
            </a:prstGeom>
            <a:solidFill>
              <a:srgbClr val="E2231A">
                <a:alpha val="90196"/>
              </a:srgbClr>
            </a:solidFill>
          </p:spPr>
          <p:txBody>
            <a:bodyPr/>
            <a:lstStyle/>
            <a:p/>
          </p:txBody>
        </p:sp>
        <p:sp>
          <p:nvSpPr>
            <p:cNvPr id="44" name="rc44"/>
            <p:cNvSpPr/>
            <p:nvPr/>
          </p:nvSpPr>
          <p:spPr>
            <a:xfrm>
              <a:off x="6365047" y="3941482"/>
              <a:ext cx="239399" cy="270527"/>
            </a:xfrm>
            <a:prstGeom prst="rect">
              <a:avLst/>
            </a:prstGeom>
            <a:solidFill>
              <a:srgbClr val="E2231A">
                <a:alpha val="90196"/>
              </a:srgbClr>
            </a:solidFill>
          </p:spPr>
          <p:txBody>
            <a:bodyPr/>
            <a:lstStyle/>
            <a:p/>
          </p:txBody>
        </p:sp>
        <p:sp>
          <p:nvSpPr>
            <p:cNvPr id="45" name="rc45"/>
            <p:cNvSpPr/>
            <p:nvPr/>
          </p:nvSpPr>
          <p:spPr>
            <a:xfrm>
              <a:off x="6631046" y="3866625"/>
              <a:ext cx="239399" cy="345383"/>
            </a:xfrm>
            <a:prstGeom prst="rect">
              <a:avLst/>
            </a:prstGeom>
            <a:solidFill>
              <a:srgbClr val="E2231A">
                <a:alpha val="90196"/>
              </a:srgbClr>
            </a:solidFill>
          </p:spPr>
          <p:txBody>
            <a:bodyPr/>
            <a:lstStyle/>
            <a:p/>
          </p:txBody>
        </p:sp>
        <p:sp>
          <p:nvSpPr>
            <p:cNvPr id="46" name="rc46"/>
            <p:cNvSpPr/>
            <p:nvPr/>
          </p:nvSpPr>
          <p:spPr>
            <a:xfrm>
              <a:off x="6897046" y="3920973"/>
              <a:ext cx="239399" cy="291036"/>
            </a:xfrm>
            <a:prstGeom prst="rect">
              <a:avLst/>
            </a:prstGeom>
            <a:solidFill>
              <a:srgbClr val="E2231A">
                <a:alpha val="90196"/>
              </a:srgbClr>
            </a:solidFill>
          </p:spPr>
          <p:txBody>
            <a:bodyPr/>
            <a:lstStyle/>
            <a:p/>
          </p:txBody>
        </p:sp>
        <p:sp>
          <p:nvSpPr>
            <p:cNvPr id="47" name="rc47"/>
            <p:cNvSpPr/>
            <p:nvPr/>
          </p:nvSpPr>
          <p:spPr>
            <a:xfrm>
              <a:off x="7163045" y="3947624"/>
              <a:ext cx="239399" cy="264385"/>
            </a:xfrm>
            <a:prstGeom prst="rect">
              <a:avLst/>
            </a:prstGeom>
            <a:solidFill>
              <a:srgbClr val="E2231A">
                <a:alpha val="90196"/>
              </a:srgbClr>
            </a:solidFill>
          </p:spPr>
          <p:txBody>
            <a:bodyPr/>
            <a:lstStyle/>
            <a:p/>
          </p:txBody>
        </p:sp>
        <p:sp>
          <p:nvSpPr>
            <p:cNvPr id="48" name="rc48"/>
            <p:cNvSpPr/>
            <p:nvPr/>
          </p:nvSpPr>
          <p:spPr>
            <a:xfrm>
              <a:off x="7429045" y="3899923"/>
              <a:ext cx="239399" cy="312086"/>
            </a:xfrm>
            <a:prstGeom prst="rect">
              <a:avLst/>
            </a:prstGeom>
            <a:solidFill>
              <a:srgbClr val="E2231A">
                <a:alpha val="90196"/>
              </a:srgbClr>
            </a:solidFill>
          </p:spPr>
          <p:txBody>
            <a:bodyPr/>
            <a:lstStyle/>
            <a:p/>
          </p:txBody>
        </p:sp>
        <p:sp>
          <p:nvSpPr>
            <p:cNvPr id="49" name="rc49"/>
            <p:cNvSpPr/>
            <p:nvPr/>
          </p:nvSpPr>
          <p:spPr>
            <a:xfrm>
              <a:off x="7695045" y="3926733"/>
              <a:ext cx="239399" cy="285276"/>
            </a:xfrm>
            <a:prstGeom prst="rect">
              <a:avLst/>
            </a:prstGeom>
            <a:solidFill>
              <a:srgbClr val="E2231A">
                <a:alpha val="90196"/>
              </a:srgbClr>
            </a:solidFill>
          </p:spPr>
          <p:txBody>
            <a:bodyPr/>
            <a:lstStyle/>
            <a:p/>
          </p:txBody>
        </p:sp>
        <p:sp>
          <p:nvSpPr>
            <p:cNvPr id="50" name="rc50"/>
            <p:cNvSpPr/>
            <p:nvPr/>
          </p:nvSpPr>
          <p:spPr>
            <a:xfrm>
              <a:off x="7961044" y="3923183"/>
              <a:ext cx="239399" cy="288825"/>
            </a:xfrm>
            <a:prstGeom prst="rect">
              <a:avLst/>
            </a:prstGeom>
            <a:solidFill>
              <a:srgbClr val="E2231A">
                <a:alpha val="90196"/>
              </a:srgbClr>
            </a:solidFill>
          </p:spPr>
          <p:txBody>
            <a:bodyPr/>
            <a:lstStyle/>
            <a:p/>
          </p:txBody>
        </p:sp>
        <p:sp>
          <p:nvSpPr>
            <p:cNvPr id="51" name="rc51"/>
            <p:cNvSpPr/>
            <p:nvPr/>
          </p:nvSpPr>
          <p:spPr>
            <a:xfrm>
              <a:off x="6365047" y="3674695"/>
              <a:ext cx="239399" cy="266787"/>
            </a:xfrm>
            <a:prstGeom prst="rect">
              <a:avLst/>
            </a:prstGeom>
            <a:solidFill>
              <a:srgbClr val="B3B3B3">
                <a:alpha val="90196"/>
              </a:srgbClr>
            </a:solidFill>
          </p:spPr>
          <p:txBody>
            <a:bodyPr/>
            <a:lstStyle/>
            <a:p/>
          </p:txBody>
        </p:sp>
        <p:sp>
          <p:nvSpPr>
            <p:cNvPr id="52" name="rc52"/>
            <p:cNvSpPr/>
            <p:nvPr/>
          </p:nvSpPr>
          <p:spPr>
            <a:xfrm>
              <a:off x="6631046" y="3567529"/>
              <a:ext cx="239399" cy="299096"/>
            </a:xfrm>
            <a:prstGeom prst="rect">
              <a:avLst/>
            </a:prstGeom>
            <a:solidFill>
              <a:srgbClr val="B3B3B3">
                <a:alpha val="90196"/>
              </a:srgbClr>
            </a:solidFill>
          </p:spPr>
          <p:txBody>
            <a:bodyPr/>
            <a:lstStyle/>
            <a:p/>
          </p:txBody>
        </p:sp>
        <p:sp>
          <p:nvSpPr>
            <p:cNvPr id="53" name="rc53"/>
            <p:cNvSpPr/>
            <p:nvPr/>
          </p:nvSpPr>
          <p:spPr>
            <a:xfrm>
              <a:off x="6897046" y="3607553"/>
              <a:ext cx="239399" cy="313420"/>
            </a:xfrm>
            <a:prstGeom prst="rect">
              <a:avLst/>
            </a:prstGeom>
            <a:solidFill>
              <a:srgbClr val="B3B3B3">
                <a:alpha val="90196"/>
              </a:srgbClr>
            </a:solidFill>
          </p:spPr>
          <p:txBody>
            <a:bodyPr/>
            <a:lstStyle/>
            <a:p/>
          </p:txBody>
        </p:sp>
        <p:sp>
          <p:nvSpPr>
            <p:cNvPr id="54" name="rc54"/>
            <p:cNvSpPr/>
            <p:nvPr/>
          </p:nvSpPr>
          <p:spPr>
            <a:xfrm>
              <a:off x="7163045" y="3713225"/>
              <a:ext cx="239399" cy="234398"/>
            </a:xfrm>
            <a:prstGeom prst="rect">
              <a:avLst/>
            </a:prstGeom>
            <a:solidFill>
              <a:srgbClr val="B3B3B3">
                <a:alpha val="90196"/>
              </a:srgbClr>
            </a:solidFill>
          </p:spPr>
          <p:txBody>
            <a:bodyPr/>
            <a:lstStyle/>
            <a:p/>
          </p:txBody>
        </p:sp>
        <p:sp>
          <p:nvSpPr>
            <p:cNvPr id="55" name="rc55"/>
            <p:cNvSpPr/>
            <p:nvPr/>
          </p:nvSpPr>
          <p:spPr>
            <a:xfrm>
              <a:off x="7429045" y="3750598"/>
              <a:ext cx="239399" cy="149324"/>
            </a:xfrm>
            <a:prstGeom prst="rect">
              <a:avLst/>
            </a:prstGeom>
            <a:solidFill>
              <a:srgbClr val="B3B3B3">
                <a:alpha val="90196"/>
              </a:srgbClr>
            </a:solidFill>
          </p:spPr>
          <p:txBody>
            <a:bodyPr/>
            <a:lstStyle/>
            <a:p/>
          </p:txBody>
        </p:sp>
        <p:sp>
          <p:nvSpPr>
            <p:cNvPr id="56" name="rc56"/>
            <p:cNvSpPr/>
            <p:nvPr/>
          </p:nvSpPr>
          <p:spPr>
            <a:xfrm>
              <a:off x="7695045" y="3730020"/>
              <a:ext cx="239399" cy="196712"/>
            </a:xfrm>
            <a:prstGeom prst="rect">
              <a:avLst/>
            </a:prstGeom>
            <a:solidFill>
              <a:srgbClr val="B3B3B3">
                <a:alpha val="90196"/>
              </a:srgbClr>
            </a:solidFill>
          </p:spPr>
          <p:txBody>
            <a:bodyPr/>
            <a:lstStyle/>
            <a:p/>
          </p:txBody>
        </p:sp>
        <p:sp>
          <p:nvSpPr>
            <p:cNvPr id="57" name="rc57"/>
            <p:cNvSpPr/>
            <p:nvPr/>
          </p:nvSpPr>
          <p:spPr>
            <a:xfrm>
              <a:off x="7961044" y="3682468"/>
              <a:ext cx="239399" cy="240715"/>
            </a:xfrm>
            <a:prstGeom prst="rect">
              <a:avLst/>
            </a:prstGeom>
            <a:solidFill>
              <a:srgbClr val="B3B3B3">
                <a:alpha val="90196"/>
              </a:srgbClr>
            </a:solidFill>
          </p:spPr>
          <p:txBody>
            <a:bodyPr/>
            <a:lstStyle/>
            <a:p/>
          </p:txBody>
        </p:sp>
        <p:sp>
          <p:nvSpPr>
            <p:cNvPr id="58" name="pl58"/>
            <p:cNvSpPr/>
            <p:nvPr/>
          </p:nvSpPr>
          <p:spPr>
            <a:xfrm>
              <a:off x="1430754" y="2450431"/>
              <a:ext cx="6649990" cy="902271"/>
            </a:xfrm>
            <a:custGeom>
              <a:avLst/>
              <a:pathLst>
                <a:path w="6649990" h="902271">
                  <a:moveTo>
                    <a:pt x="0" y="515583"/>
                  </a:moveTo>
                  <a:lnTo>
                    <a:pt x="265999" y="902271"/>
                  </a:lnTo>
                  <a:lnTo>
                    <a:pt x="531999" y="730410"/>
                  </a:lnTo>
                  <a:lnTo>
                    <a:pt x="797998" y="300757"/>
                  </a:lnTo>
                  <a:lnTo>
                    <a:pt x="1063998" y="257791"/>
                  </a:lnTo>
                  <a:lnTo>
                    <a:pt x="1329998" y="257791"/>
                  </a:lnTo>
                  <a:lnTo>
                    <a:pt x="1595997" y="85930"/>
                  </a:lnTo>
                  <a:lnTo>
                    <a:pt x="1861997" y="236309"/>
                  </a:lnTo>
                  <a:lnTo>
                    <a:pt x="2127996" y="408170"/>
                  </a:lnTo>
                  <a:lnTo>
                    <a:pt x="2393996" y="343722"/>
                  </a:lnTo>
                  <a:lnTo>
                    <a:pt x="2659996" y="300757"/>
                  </a:lnTo>
                  <a:lnTo>
                    <a:pt x="2925995" y="214826"/>
                  </a:lnTo>
                  <a:lnTo>
                    <a:pt x="3191995" y="214826"/>
                  </a:lnTo>
                  <a:lnTo>
                    <a:pt x="3457995" y="214826"/>
                  </a:lnTo>
                  <a:lnTo>
                    <a:pt x="3723994" y="107413"/>
                  </a:lnTo>
                  <a:lnTo>
                    <a:pt x="3989994" y="150378"/>
                  </a:lnTo>
                  <a:lnTo>
                    <a:pt x="4255993" y="193343"/>
                  </a:lnTo>
                  <a:lnTo>
                    <a:pt x="4521993" y="64447"/>
                  </a:lnTo>
                  <a:lnTo>
                    <a:pt x="4787993" y="150378"/>
                  </a:lnTo>
                  <a:lnTo>
                    <a:pt x="5053992" y="21482"/>
                  </a:lnTo>
                  <a:lnTo>
                    <a:pt x="5319992" y="128895"/>
                  </a:lnTo>
                  <a:lnTo>
                    <a:pt x="5585991" y="42965"/>
                  </a:lnTo>
                  <a:lnTo>
                    <a:pt x="5851991" y="0"/>
                  </a:lnTo>
                  <a:lnTo>
                    <a:pt x="6117991" y="64447"/>
                  </a:lnTo>
                  <a:lnTo>
                    <a:pt x="6383990" y="21482"/>
                  </a:lnTo>
                  <a:lnTo>
                    <a:pt x="6649990" y="21482"/>
                  </a:lnTo>
                </a:path>
              </a:pathLst>
            </a:custGeom>
            <a:ln w="27101" cap="flat">
              <a:solidFill>
                <a:srgbClr val="3283FE">
                  <a:alpha val="100000"/>
                </a:srgbClr>
              </a:solidFill>
              <a:prstDash val="solid"/>
              <a:round/>
            </a:ln>
          </p:spPr>
          <p:txBody>
            <a:bodyPr/>
            <a:lstStyle/>
            <a:p/>
          </p:txBody>
        </p:sp>
        <p:sp>
          <p:nvSpPr>
            <p:cNvPr id="59" name="pl59"/>
            <p:cNvSpPr/>
            <p:nvPr/>
          </p:nvSpPr>
          <p:spPr>
            <a:xfrm>
              <a:off x="6484746" y="2923049"/>
              <a:ext cx="1595997" cy="257791"/>
            </a:xfrm>
            <a:custGeom>
              <a:avLst/>
              <a:pathLst>
                <a:path w="1595997" h="257791">
                  <a:moveTo>
                    <a:pt x="0" y="107413"/>
                  </a:moveTo>
                  <a:lnTo>
                    <a:pt x="265999" y="257791"/>
                  </a:lnTo>
                  <a:lnTo>
                    <a:pt x="531999" y="171861"/>
                  </a:lnTo>
                  <a:lnTo>
                    <a:pt x="797998" y="21482"/>
                  </a:lnTo>
                  <a:lnTo>
                    <a:pt x="1063998" y="0"/>
                  </a:lnTo>
                  <a:lnTo>
                    <a:pt x="1329998" y="42965"/>
                  </a:lnTo>
                  <a:lnTo>
                    <a:pt x="1595997" y="42965"/>
                  </a:lnTo>
                </a:path>
              </a:pathLst>
            </a:custGeom>
            <a:ln w="27101" cap="flat">
              <a:solidFill>
                <a:srgbClr val="FFA500">
                  <a:alpha val="100000"/>
                </a:srgbClr>
              </a:solidFill>
              <a:prstDash val="solid"/>
              <a:round/>
            </a:ln>
          </p:spPr>
          <p:txBody>
            <a:bodyPr/>
            <a:lstStyle/>
            <a:p/>
          </p:txBody>
        </p:sp>
        <p:sp>
          <p:nvSpPr>
            <p:cNvPr id="60" name="tx60"/>
            <p:cNvSpPr/>
            <p:nvPr/>
          </p:nvSpPr>
          <p:spPr>
            <a:xfrm>
              <a:off x="1360416"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61" name="tx61"/>
            <p:cNvSpPr/>
            <p:nvPr/>
          </p:nvSpPr>
          <p:spPr>
            <a:xfrm>
              <a:off x="2690414"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2" name="tx62"/>
            <p:cNvSpPr/>
            <p:nvPr/>
          </p:nvSpPr>
          <p:spPr>
            <a:xfrm>
              <a:off x="402041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63" name="tx63"/>
            <p:cNvSpPr/>
            <p:nvPr/>
          </p:nvSpPr>
          <p:spPr>
            <a:xfrm>
              <a:off x="5350410"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4" name="tx64"/>
            <p:cNvSpPr/>
            <p:nvPr/>
          </p:nvSpPr>
          <p:spPr>
            <a:xfrm>
              <a:off x="6414408"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65" name="tx65"/>
            <p:cNvSpPr/>
            <p:nvPr/>
          </p:nvSpPr>
          <p:spPr>
            <a:xfrm>
              <a:off x="6414408"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66" name="tx66"/>
            <p:cNvSpPr/>
            <p:nvPr/>
          </p:nvSpPr>
          <p:spPr>
            <a:xfrm>
              <a:off x="6680408"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67" name="tx67"/>
            <p:cNvSpPr/>
            <p:nvPr/>
          </p:nvSpPr>
          <p:spPr>
            <a:xfrm>
              <a:off x="6680408"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68" name="tx68"/>
            <p:cNvSpPr/>
            <p:nvPr/>
          </p:nvSpPr>
          <p:spPr>
            <a:xfrm>
              <a:off x="694640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9" name="tx69"/>
            <p:cNvSpPr/>
            <p:nvPr/>
          </p:nvSpPr>
          <p:spPr>
            <a:xfrm>
              <a:off x="6946408"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0" name="tx70"/>
            <p:cNvSpPr/>
            <p:nvPr/>
          </p:nvSpPr>
          <p:spPr>
            <a:xfrm>
              <a:off x="7212407"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1" name="tx71"/>
            <p:cNvSpPr/>
            <p:nvPr/>
          </p:nvSpPr>
          <p:spPr>
            <a:xfrm>
              <a:off x="7212407"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72" name="tx72"/>
            <p:cNvSpPr/>
            <p:nvPr/>
          </p:nvSpPr>
          <p:spPr>
            <a:xfrm>
              <a:off x="7478407"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3" name="tx73"/>
            <p:cNvSpPr/>
            <p:nvPr/>
          </p:nvSpPr>
          <p:spPr>
            <a:xfrm>
              <a:off x="7478407"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4" name="tx74"/>
            <p:cNvSpPr/>
            <p:nvPr/>
          </p:nvSpPr>
          <p:spPr>
            <a:xfrm>
              <a:off x="7744407"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5" name="tx75"/>
            <p:cNvSpPr/>
            <p:nvPr/>
          </p:nvSpPr>
          <p:spPr>
            <a:xfrm>
              <a:off x="7744407"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76" name="tx76"/>
            <p:cNvSpPr/>
            <p:nvPr/>
          </p:nvSpPr>
          <p:spPr>
            <a:xfrm>
              <a:off x="8010406"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7" name="tx77"/>
            <p:cNvSpPr/>
            <p:nvPr/>
          </p:nvSpPr>
          <p:spPr>
            <a:xfrm>
              <a:off x="8010406"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78" name="tx78"/>
            <p:cNvSpPr/>
            <p:nvPr/>
          </p:nvSpPr>
          <p:spPr>
            <a:xfrm>
              <a:off x="1370464" y="396885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79" name="tx79"/>
            <p:cNvSpPr/>
            <p:nvPr/>
          </p:nvSpPr>
          <p:spPr>
            <a:xfrm>
              <a:off x="2700462" y="4006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0" name="tx80"/>
            <p:cNvSpPr/>
            <p:nvPr/>
          </p:nvSpPr>
          <p:spPr>
            <a:xfrm>
              <a:off x="4030460" y="3964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1" name="tx81"/>
            <p:cNvSpPr/>
            <p:nvPr/>
          </p:nvSpPr>
          <p:spPr>
            <a:xfrm>
              <a:off x="5360458" y="4002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2" name="tx82"/>
            <p:cNvSpPr/>
            <p:nvPr/>
          </p:nvSpPr>
          <p:spPr>
            <a:xfrm>
              <a:off x="6424457" y="4036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3" name="tx83"/>
            <p:cNvSpPr/>
            <p:nvPr/>
          </p:nvSpPr>
          <p:spPr>
            <a:xfrm>
              <a:off x="6690456" y="3998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4" name="tx84"/>
            <p:cNvSpPr/>
            <p:nvPr/>
          </p:nvSpPr>
          <p:spPr>
            <a:xfrm>
              <a:off x="6956456" y="40274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85" name="tx85"/>
            <p:cNvSpPr/>
            <p:nvPr/>
          </p:nvSpPr>
          <p:spPr>
            <a:xfrm>
              <a:off x="7222456" y="4039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86" name="tx86"/>
            <p:cNvSpPr/>
            <p:nvPr/>
          </p:nvSpPr>
          <p:spPr>
            <a:xfrm>
              <a:off x="7488455" y="40155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7" name="tx87"/>
            <p:cNvSpPr/>
            <p:nvPr/>
          </p:nvSpPr>
          <p:spPr>
            <a:xfrm>
              <a:off x="7754455" y="402924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8" name="tx88"/>
            <p:cNvSpPr/>
            <p:nvPr/>
          </p:nvSpPr>
          <p:spPr>
            <a:xfrm>
              <a:off x="8020454" y="402747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9" name="tx89"/>
            <p:cNvSpPr/>
            <p:nvPr/>
          </p:nvSpPr>
          <p:spPr>
            <a:xfrm>
              <a:off x="6424457" y="3767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0" name="tx90"/>
            <p:cNvSpPr/>
            <p:nvPr/>
          </p:nvSpPr>
          <p:spPr>
            <a:xfrm>
              <a:off x="6690456" y="36766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1" name="tx91"/>
            <p:cNvSpPr/>
            <p:nvPr/>
          </p:nvSpPr>
          <p:spPr>
            <a:xfrm>
              <a:off x="6956456" y="37238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2" name="tx92"/>
            <p:cNvSpPr/>
            <p:nvPr/>
          </p:nvSpPr>
          <p:spPr>
            <a:xfrm>
              <a:off x="7222456" y="37916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3" name="tx93"/>
            <p:cNvSpPr/>
            <p:nvPr/>
          </p:nvSpPr>
          <p:spPr>
            <a:xfrm>
              <a:off x="7488455" y="3784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4" name="tx94"/>
            <p:cNvSpPr/>
            <p:nvPr/>
          </p:nvSpPr>
          <p:spPr>
            <a:xfrm>
              <a:off x="7754455" y="37878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5" name="tx95"/>
            <p:cNvSpPr/>
            <p:nvPr/>
          </p:nvSpPr>
          <p:spPr>
            <a:xfrm>
              <a:off x="8020454" y="376270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6" name="tx96"/>
            <p:cNvSpPr/>
            <p:nvPr/>
          </p:nvSpPr>
          <p:spPr>
            <a:xfrm>
              <a:off x="6403355" y="356846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97" name="tx97"/>
            <p:cNvSpPr/>
            <p:nvPr/>
          </p:nvSpPr>
          <p:spPr>
            <a:xfrm>
              <a:off x="6669355" y="346248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121</a:t>
              </a:r>
            </a:p>
          </p:txBody>
        </p:sp>
        <p:sp>
          <p:nvSpPr>
            <p:cNvPr id="98" name="tx98"/>
            <p:cNvSpPr/>
            <p:nvPr/>
          </p:nvSpPr>
          <p:spPr>
            <a:xfrm>
              <a:off x="6935355" y="350250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114</a:t>
              </a:r>
            </a:p>
          </p:txBody>
        </p:sp>
        <p:sp>
          <p:nvSpPr>
            <p:cNvPr id="99" name="tx99"/>
            <p:cNvSpPr/>
            <p:nvPr/>
          </p:nvSpPr>
          <p:spPr>
            <a:xfrm>
              <a:off x="7228485" y="36069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0" name="tx100"/>
            <p:cNvSpPr/>
            <p:nvPr/>
          </p:nvSpPr>
          <p:spPr>
            <a:xfrm>
              <a:off x="7494484" y="36443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1" name="tx101"/>
            <p:cNvSpPr/>
            <p:nvPr/>
          </p:nvSpPr>
          <p:spPr>
            <a:xfrm>
              <a:off x="7760484" y="3623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2" name="tx102"/>
            <p:cNvSpPr/>
            <p:nvPr/>
          </p:nvSpPr>
          <p:spPr>
            <a:xfrm>
              <a:off x="7999353" y="357623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100</a:t>
              </a:r>
            </a:p>
          </p:txBody>
        </p:sp>
        <p:sp>
          <p:nvSpPr>
            <p:cNvPr id="103" name="tx103"/>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577692" y="362858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5" name="tx105"/>
            <p:cNvSpPr/>
            <p:nvPr/>
          </p:nvSpPr>
          <p:spPr>
            <a:xfrm>
              <a:off x="577692" y="309727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6" name="tx106"/>
            <p:cNvSpPr/>
            <p:nvPr/>
          </p:nvSpPr>
          <p:spPr>
            <a:xfrm>
              <a:off x="577692" y="25658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7" name="tx107"/>
            <p:cNvSpPr/>
            <p:nvPr/>
          </p:nvSpPr>
          <p:spPr>
            <a:xfrm>
              <a:off x="577692" y="203465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8" name="tx10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5" name="tx125"/>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26" name="pl126"/>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7" name="pl127"/>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8" name="tx128"/>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686533" y="5080163"/>
              <a:ext cx="201456" cy="201456"/>
            </a:xfrm>
            <a:prstGeom prst="rect">
              <a:avLst/>
            </a:prstGeom>
            <a:solidFill>
              <a:srgbClr val="E2231A">
                <a:alpha val="90196"/>
              </a:srgbClr>
            </a:solidFill>
          </p:spPr>
          <p:txBody>
            <a:bodyPr/>
            <a:lstStyle/>
            <a:p/>
          </p:txBody>
        </p:sp>
        <p:sp>
          <p:nvSpPr>
            <p:cNvPr id="131" name="rc131"/>
            <p:cNvSpPr/>
            <p:nvPr/>
          </p:nvSpPr>
          <p:spPr>
            <a:xfrm>
              <a:off x="5650692" y="5080163"/>
              <a:ext cx="201456" cy="201456"/>
            </a:xfrm>
            <a:prstGeom prst="rect">
              <a:avLst/>
            </a:prstGeom>
            <a:solidFill>
              <a:srgbClr val="B3B3B3">
                <a:alpha val="90196"/>
              </a:srgbClr>
            </a:solidFill>
          </p:spPr>
          <p:txBody>
            <a:bodyPr/>
            <a:lstStyle/>
            <a:p/>
          </p:txBody>
        </p:sp>
        <p:sp>
          <p:nvSpPr>
            <p:cNvPr id="132" name="tx132"/>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966584"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35" name="tx135"/>
            <p:cNvSpPr/>
            <p:nvPr/>
          </p:nvSpPr>
          <p:spPr>
            <a:xfrm>
              <a:off x="966584" y="1582906"/>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2000-2025</a:t>
              </a:r>
            </a:p>
          </p:txBody>
        </p:sp>
        <p:sp>
          <p:nvSpPr>
            <p:cNvPr id="136" name="pl136"/>
            <p:cNvSpPr/>
            <p:nvPr/>
          </p:nvSpPr>
          <p:spPr>
            <a:xfrm>
              <a:off x="21626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38657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55688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2719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2" name="pl142"/>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3" name="pl143"/>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0141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7172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4203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81234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311054" y="5840557"/>
              <a:ext cx="3468674" cy="124062"/>
            </a:xfrm>
            <a:prstGeom prst="rect">
              <a:avLst/>
            </a:prstGeom>
            <a:solidFill>
              <a:srgbClr val="E2231A">
                <a:alpha val="90196"/>
              </a:srgbClr>
            </a:solidFill>
          </p:spPr>
          <p:txBody>
            <a:bodyPr/>
            <a:lstStyle/>
            <a:p/>
          </p:txBody>
        </p:sp>
        <p:sp>
          <p:nvSpPr>
            <p:cNvPr id="149" name="rc149"/>
            <p:cNvSpPr/>
            <p:nvPr/>
          </p:nvSpPr>
          <p:spPr>
            <a:xfrm>
              <a:off x="1311054" y="5685479"/>
              <a:ext cx="3657787" cy="124062"/>
            </a:xfrm>
            <a:prstGeom prst="rect">
              <a:avLst/>
            </a:prstGeom>
            <a:solidFill>
              <a:srgbClr val="E2231A">
                <a:alpha val="90196"/>
              </a:srgbClr>
            </a:solidFill>
          </p:spPr>
          <p:txBody>
            <a:bodyPr/>
            <a:lstStyle/>
            <a:p/>
          </p:txBody>
        </p:sp>
        <p:sp>
          <p:nvSpPr>
            <p:cNvPr id="150" name="rc150"/>
            <p:cNvSpPr/>
            <p:nvPr/>
          </p:nvSpPr>
          <p:spPr>
            <a:xfrm>
              <a:off x="1311054" y="5530401"/>
              <a:ext cx="3703294" cy="124062"/>
            </a:xfrm>
            <a:prstGeom prst="rect">
              <a:avLst/>
            </a:prstGeom>
            <a:solidFill>
              <a:srgbClr val="E2231A">
                <a:alpha val="90196"/>
              </a:srgbClr>
            </a:solidFill>
          </p:spPr>
          <p:txBody>
            <a:bodyPr/>
            <a:lstStyle/>
            <a:p/>
          </p:txBody>
        </p:sp>
        <p:sp>
          <p:nvSpPr>
            <p:cNvPr id="151" name="rc151"/>
            <p:cNvSpPr/>
            <p:nvPr/>
          </p:nvSpPr>
          <p:spPr>
            <a:xfrm>
              <a:off x="4779729" y="5840557"/>
              <a:ext cx="3420715" cy="124062"/>
            </a:xfrm>
            <a:prstGeom prst="rect">
              <a:avLst/>
            </a:prstGeom>
            <a:solidFill>
              <a:srgbClr val="B3B3B3">
                <a:alpha val="90196"/>
              </a:srgbClr>
            </a:solidFill>
          </p:spPr>
          <p:txBody>
            <a:bodyPr/>
            <a:lstStyle/>
            <a:p/>
          </p:txBody>
        </p:sp>
        <p:sp>
          <p:nvSpPr>
            <p:cNvPr id="152" name="rc152"/>
            <p:cNvSpPr/>
            <p:nvPr/>
          </p:nvSpPr>
          <p:spPr>
            <a:xfrm>
              <a:off x="4968841" y="5685479"/>
              <a:ext cx="2522226" cy="124062"/>
            </a:xfrm>
            <a:prstGeom prst="rect">
              <a:avLst/>
            </a:prstGeom>
            <a:solidFill>
              <a:srgbClr val="B3B3B3">
                <a:alpha val="90196"/>
              </a:srgbClr>
            </a:solidFill>
          </p:spPr>
          <p:txBody>
            <a:bodyPr/>
            <a:lstStyle/>
            <a:p/>
          </p:txBody>
        </p:sp>
        <p:sp>
          <p:nvSpPr>
            <p:cNvPr id="153" name="rc153"/>
            <p:cNvSpPr/>
            <p:nvPr/>
          </p:nvSpPr>
          <p:spPr>
            <a:xfrm>
              <a:off x="5014348" y="5530401"/>
              <a:ext cx="3086430" cy="124062"/>
            </a:xfrm>
            <a:prstGeom prst="rect">
              <a:avLst/>
            </a:prstGeom>
            <a:solidFill>
              <a:srgbClr val="B3B3B3">
                <a:alpha val="90196"/>
              </a:srgbClr>
            </a:solidFill>
          </p:spPr>
          <p:txBody>
            <a:bodyPr/>
            <a:lstStyle/>
            <a:p/>
          </p:txBody>
        </p:sp>
        <p:sp>
          <p:nvSpPr>
            <p:cNvPr id="154" name="tx154"/>
            <p:cNvSpPr/>
            <p:nvPr/>
          </p:nvSpPr>
          <p:spPr>
            <a:xfrm>
              <a:off x="834512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101.1</a:t>
              </a:r>
            </a:p>
          </p:txBody>
        </p:sp>
        <p:sp>
          <p:nvSpPr>
            <p:cNvPr id="155" name="tx155"/>
            <p:cNvSpPr/>
            <p:nvPr/>
          </p:nvSpPr>
          <p:spPr>
            <a:xfrm>
              <a:off x="760359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90.7</a:t>
              </a:r>
            </a:p>
          </p:txBody>
        </p:sp>
        <p:sp>
          <p:nvSpPr>
            <p:cNvPr id="156" name="tx156"/>
            <p:cNvSpPr/>
            <p:nvPr/>
          </p:nvSpPr>
          <p:spPr>
            <a:xfrm>
              <a:off x="821330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99.7</a:t>
              </a:r>
            </a:p>
          </p:txBody>
        </p:sp>
        <p:sp>
          <p:nvSpPr>
            <p:cNvPr id="157" name="tx157"/>
            <p:cNvSpPr/>
            <p:nvPr/>
          </p:nvSpPr>
          <p:spPr>
            <a:xfrm>
              <a:off x="293286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50.9</a:t>
              </a:r>
            </a:p>
          </p:txBody>
        </p:sp>
        <p:sp>
          <p:nvSpPr>
            <p:cNvPr id="158" name="tx158"/>
            <p:cNvSpPr/>
            <p:nvPr/>
          </p:nvSpPr>
          <p:spPr>
            <a:xfrm>
              <a:off x="302742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53.7</a:t>
              </a:r>
            </a:p>
          </p:txBody>
        </p:sp>
        <p:sp>
          <p:nvSpPr>
            <p:cNvPr id="159" name="tx159"/>
            <p:cNvSpPr/>
            <p:nvPr/>
          </p:nvSpPr>
          <p:spPr>
            <a:xfrm>
              <a:off x="3050174" y="5549635"/>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54.4</a:t>
              </a:r>
            </a:p>
          </p:txBody>
        </p:sp>
        <p:sp>
          <p:nvSpPr>
            <p:cNvPr id="160" name="tx160"/>
            <p:cNvSpPr/>
            <p:nvPr/>
          </p:nvSpPr>
          <p:spPr>
            <a:xfrm>
              <a:off x="6377560"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50.2</a:t>
              </a:r>
            </a:p>
          </p:txBody>
        </p:sp>
        <p:sp>
          <p:nvSpPr>
            <p:cNvPr id="161" name="tx161"/>
            <p:cNvSpPr/>
            <p:nvPr/>
          </p:nvSpPr>
          <p:spPr>
            <a:xfrm>
              <a:off x="6165645" y="5704318"/>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62" name="tx162"/>
            <p:cNvSpPr/>
            <p:nvPr/>
          </p:nvSpPr>
          <p:spPr>
            <a:xfrm>
              <a:off x="644503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45.3</a:t>
              </a:r>
            </a:p>
          </p:txBody>
        </p:sp>
        <p:sp>
          <p:nvSpPr>
            <p:cNvPr id="163" name="tx163"/>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7" name="tx167"/>
            <p:cNvSpPr/>
            <p:nvPr/>
          </p:nvSpPr>
          <p:spPr>
            <a:xfrm>
              <a:off x="288987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68" name="tx168"/>
            <p:cNvSpPr/>
            <p:nvPr/>
          </p:nvSpPr>
          <p:spPr>
            <a:xfrm>
              <a:off x="459297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9" name="tx169"/>
            <p:cNvSpPr/>
            <p:nvPr/>
          </p:nvSpPr>
          <p:spPr>
            <a:xfrm>
              <a:off x="6296077" y="605656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0" name="tx170"/>
            <p:cNvSpPr/>
            <p:nvPr/>
          </p:nvSpPr>
          <p:spPr>
            <a:xfrm>
              <a:off x="796033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1" name="tx171"/>
            <p:cNvSpPr/>
            <p:nvPr/>
          </p:nvSpPr>
          <p:spPr>
            <a:xfrm>
              <a:off x="3319458"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72" name="tx172"/>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3" name="tx173"/>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81 %. Ce chiffre est similaire à celui de 2019, où la couverture vaccinale était de 81 %.
54 000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est restée stable à 58 % en 2025.</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la rougeole (MCV1) est restée stable à 81 % en 2025, soit un niveau inférieur aux 95 % nécessaires pour prévenir les épidémies, laissant ainsi 54 000 enfants sans aucune protection contre la rougeole. La couverture de la campagne de vaccination de rattrapage n° 2 (MCV2) est également restée stable à 58 %, soit un taux inférieur à l’objectif de 90 % fixé par l’IA2030.</a:t>
            </a:r>
          </a:p>
        </p:txBody>
      </p:sp>
      <p:grpSp xmlns:pic="http://schemas.openxmlformats.org/drawingml/2006/picture">
        <p:nvGrpSpPr>
          <p:cNvPr id="176" name=""/>
          <p:cNvGrpSpPr/>
          <p:nvPr/>
        </p:nvGrpSpPr>
        <p:grpSpPr>
          <a:xfrm>
            <a:off x="292608" y="1097280"/>
            <a:ext cx="8595360" cy="28575"/>
            <a:chOff x="292608" y="1097280"/>
            <a:chExt cx="8595360" cy="28575"/>
          </a:xfrm>
        </p:grpSpPr>
        <p:sp>
          <p:nvSpPr>
            <p:cNvPr id="17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41264"/>
              <a:ext cx="3397293" cy="881457"/>
            </a:xfrm>
            <a:custGeom>
              <a:avLst/>
              <a:pathLst>
                <a:path w="3397293" h="881457">
                  <a:moveTo>
                    <a:pt x="0" y="503690"/>
                  </a:moveTo>
                  <a:lnTo>
                    <a:pt x="135891" y="881457"/>
                  </a:lnTo>
                  <a:lnTo>
                    <a:pt x="271783" y="713561"/>
                  </a:lnTo>
                  <a:lnTo>
                    <a:pt x="407675" y="293819"/>
                  </a:lnTo>
                  <a:lnTo>
                    <a:pt x="543566" y="251845"/>
                  </a:lnTo>
                  <a:lnTo>
                    <a:pt x="679458" y="251845"/>
                  </a:lnTo>
                  <a:lnTo>
                    <a:pt x="815350" y="83948"/>
                  </a:lnTo>
                  <a:lnTo>
                    <a:pt x="951242" y="230858"/>
                  </a:lnTo>
                  <a:lnTo>
                    <a:pt x="1087133" y="398754"/>
                  </a:lnTo>
                  <a:lnTo>
                    <a:pt x="1223025" y="335793"/>
                  </a:lnTo>
                  <a:lnTo>
                    <a:pt x="1358917" y="293819"/>
                  </a:lnTo>
                  <a:lnTo>
                    <a:pt x="1494809" y="209870"/>
                  </a:lnTo>
                  <a:lnTo>
                    <a:pt x="1630700" y="209870"/>
                  </a:lnTo>
                  <a:lnTo>
                    <a:pt x="1766592" y="209870"/>
                  </a:lnTo>
                  <a:lnTo>
                    <a:pt x="1902484" y="104935"/>
                  </a:lnTo>
                  <a:lnTo>
                    <a:pt x="2038375" y="146909"/>
                  </a:lnTo>
                  <a:lnTo>
                    <a:pt x="2174267" y="188883"/>
                  </a:lnTo>
                  <a:lnTo>
                    <a:pt x="2310159" y="62961"/>
                  </a:lnTo>
                  <a:lnTo>
                    <a:pt x="2446051" y="146909"/>
                  </a:lnTo>
                  <a:lnTo>
                    <a:pt x="2581942" y="20987"/>
                  </a:lnTo>
                  <a:lnTo>
                    <a:pt x="2717834" y="125922"/>
                  </a:lnTo>
                  <a:lnTo>
                    <a:pt x="2853726" y="41974"/>
                  </a:lnTo>
                  <a:lnTo>
                    <a:pt x="2989618" y="0"/>
                  </a:lnTo>
                  <a:lnTo>
                    <a:pt x="3125509" y="62961"/>
                  </a:lnTo>
                  <a:lnTo>
                    <a:pt x="3261401" y="20987"/>
                  </a:lnTo>
                  <a:lnTo>
                    <a:pt x="3397293" y="209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35083"/>
              <a:ext cx="3397293" cy="566651"/>
            </a:xfrm>
            <a:custGeom>
              <a:avLst/>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41264"/>
              <a:ext cx="3397293" cy="881457"/>
            </a:xfrm>
            <a:custGeom>
              <a:avLst/>
              <a:pathLst>
                <a:path w="3397293" h="881457">
                  <a:moveTo>
                    <a:pt x="0" y="503690"/>
                  </a:moveTo>
                  <a:lnTo>
                    <a:pt x="135891" y="881457"/>
                  </a:lnTo>
                  <a:lnTo>
                    <a:pt x="271783" y="713561"/>
                  </a:lnTo>
                  <a:lnTo>
                    <a:pt x="407675" y="293819"/>
                  </a:lnTo>
                  <a:lnTo>
                    <a:pt x="543566" y="251845"/>
                  </a:lnTo>
                  <a:lnTo>
                    <a:pt x="679458" y="251845"/>
                  </a:lnTo>
                  <a:lnTo>
                    <a:pt x="815350" y="83948"/>
                  </a:lnTo>
                  <a:lnTo>
                    <a:pt x="951242" y="230858"/>
                  </a:lnTo>
                  <a:lnTo>
                    <a:pt x="1087133" y="398754"/>
                  </a:lnTo>
                  <a:lnTo>
                    <a:pt x="1223025" y="335793"/>
                  </a:lnTo>
                  <a:lnTo>
                    <a:pt x="1358917" y="293819"/>
                  </a:lnTo>
                  <a:lnTo>
                    <a:pt x="1494809" y="209870"/>
                  </a:lnTo>
                  <a:lnTo>
                    <a:pt x="1630700" y="209870"/>
                  </a:lnTo>
                  <a:lnTo>
                    <a:pt x="1766592" y="209870"/>
                  </a:lnTo>
                  <a:lnTo>
                    <a:pt x="1902484" y="104935"/>
                  </a:lnTo>
                  <a:lnTo>
                    <a:pt x="2038375" y="146909"/>
                  </a:lnTo>
                  <a:lnTo>
                    <a:pt x="2174267" y="188883"/>
                  </a:lnTo>
                  <a:lnTo>
                    <a:pt x="2310159" y="62961"/>
                  </a:lnTo>
                  <a:lnTo>
                    <a:pt x="2446051" y="146909"/>
                  </a:lnTo>
                  <a:lnTo>
                    <a:pt x="2581942" y="20987"/>
                  </a:lnTo>
                  <a:lnTo>
                    <a:pt x="2717834" y="125922"/>
                  </a:lnTo>
                  <a:lnTo>
                    <a:pt x="2853726" y="41974"/>
                  </a:lnTo>
                  <a:lnTo>
                    <a:pt x="2989618" y="0"/>
                  </a:lnTo>
                  <a:lnTo>
                    <a:pt x="3125509" y="62961"/>
                  </a:lnTo>
                  <a:lnTo>
                    <a:pt x="3261401" y="20987"/>
                  </a:lnTo>
                  <a:lnTo>
                    <a:pt x="3397293" y="209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923432"/>
            </a:xfrm>
            <a:custGeom>
              <a:avLst/>
              <a:pathLst>
                <a:path w="0" h="923432">
                  <a:moveTo>
                    <a:pt x="0" y="0"/>
                  </a:moveTo>
                  <a:lnTo>
                    <a:pt x="0" y="92343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713561"/>
            </a:xfrm>
            <a:custGeom>
              <a:avLst/>
              <a:pathLst>
                <a:path w="0" h="713561">
                  <a:moveTo>
                    <a:pt x="0" y="0"/>
                  </a:moveTo>
                  <a:lnTo>
                    <a:pt x="0" y="71356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32" name="pl32"/>
            <p:cNvSpPr/>
            <p:nvPr/>
          </p:nvSpPr>
          <p:spPr>
            <a:xfrm>
              <a:off x="1120965" y="2241264"/>
              <a:ext cx="3397293" cy="881457"/>
            </a:xfrm>
            <a:custGeom>
              <a:avLst/>
              <a:pathLst>
                <a:path w="3397293" h="881457">
                  <a:moveTo>
                    <a:pt x="0" y="503690"/>
                  </a:moveTo>
                  <a:lnTo>
                    <a:pt x="135891" y="881457"/>
                  </a:lnTo>
                  <a:lnTo>
                    <a:pt x="271783" y="713561"/>
                  </a:lnTo>
                  <a:lnTo>
                    <a:pt x="407675" y="293819"/>
                  </a:lnTo>
                  <a:lnTo>
                    <a:pt x="543566" y="251845"/>
                  </a:lnTo>
                  <a:lnTo>
                    <a:pt x="679458" y="251845"/>
                  </a:lnTo>
                  <a:lnTo>
                    <a:pt x="815350" y="83948"/>
                  </a:lnTo>
                  <a:lnTo>
                    <a:pt x="951242" y="230858"/>
                  </a:lnTo>
                  <a:lnTo>
                    <a:pt x="1087133" y="398754"/>
                  </a:lnTo>
                  <a:lnTo>
                    <a:pt x="1223025" y="335793"/>
                  </a:lnTo>
                  <a:lnTo>
                    <a:pt x="1358917" y="293819"/>
                  </a:lnTo>
                  <a:lnTo>
                    <a:pt x="1494809" y="209870"/>
                  </a:lnTo>
                  <a:lnTo>
                    <a:pt x="1630700" y="209870"/>
                  </a:lnTo>
                  <a:lnTo>
                    <a:pt x="1766592" y="209870"/>
                  </a:lnTo>
                  <a:lnTo>
                    <a:pt x="1902484" y="104935"/>
                  </a:lnTo>
                  <a:lnTo>
                    <a:pt x="2038375" y="146909"/>
                  </a:lnTo>
                  <a:lnTo>
                    <a:pt x="2174267" y="188883"/>
                  </a:lnTo>
                  <a:lnTo>
                    <a:pt x="2310159" y="62961"/>
                  </a:lnTo>
                  <a:lnTo>
                    <a:pt x="2446051" y="146909"/>
                  </a:lnTo>
                  <a:lnTo>
                    <a:pt x="2581942" y="20987"/>
                  </a:lnTo>
                  <a:lnTo>
                    <a:pt x="2717834" y="125922"/>
                  </a:lnTo>
                  <a:lnTo>
                    <a:pt x="2853726" y="41974"/>
                  </a:lnTo>
                  <a:lnTo>
                    <a:pt x="2989618" y="0"/>
                  </a:lnTo>
                  <a:lnTo>
                    <a:pt x="3125509" y="62961"/>
                  </a:lnTo>
                  <a:lnTo>
                    <a:pt x="3261401" y="20987"/>
                  </a:lnTo>
                  <a:lnTo>
                    <a:pt x="3397293" y="209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099051"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6387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860849"/>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03946" y="1403693"/>
              <a:ext cx="243133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Togo, 2000-2025</a:t>
              </a:r>
            </a:p>
          </p:txBody>
        </p:sp>
        <p:sp>
          <p:nvSpPr>
            <p:cNvPr id="63" name="pl63"/>
            <p:cNvSpPr/>
            <p:nvPr/>
          </p:nvSpPr>
          <p:spPr>
            <a:xfrm>
              <a:off x="5267799" y="35133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97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809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13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052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89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248259"/>
              <a:ext cx="3397293" cy="1713946"/>
            </a:xfrm>
            <a:custGeom>
              <a:avLst/>
              <a:pathLst>
                <a:path w="3397293" h="1713946">
                  <a:moveTo>
                    <a:pt x="0" y="979397"/>
                  </a:moveTo>
                  <a:lnTo>
                    <a:pt x="135891" y="1713946"/>
                  </a:lnTo>
                  <a:lnTo>
                    <a:pt x="271783" y="1387480"/>
                  </a:lnTo>
                  <a:lnTo>
                    <a:pt x="407675" y="571315"/>
                  </a:lnTo>
                  <a:lnTo>
                    <a:pt x="543566" y="489698"/>
                  </a:lnTo>
                  <a:lnTo>
                    <a:pt x="679458" y="489698"/>
                  </a:lnTo>
                  <a:lnTo>
                    <a:pt x="815350" y="163232"/>
                  </a:lnTo>
                  <a:lnTo>
                    <a:pt x="951242" y="448890"/>
                  </a:lnTo>
                  <a:lnTo>
                    <a:pt x="1087133" y="775356"/>
                  </a:lnTo>
                  <a:lnTo>
                    <a:pt x="1223025" y="652931"/>
                  </a:lnTo>
                  <a:lnTo>
                    <a:pt x="1358917" y="571315"/>
                  </a:lnTo>
                  <a:lnTo>
                    <a:pt x="1494809" y="408082"/>
                  </a:lnTo>
                  <a:lnTo>
                    <a:pt x="1630700" y="408082"/>
                  </a:lnTo>
                  <a:lnTo>
                    <a:pt x="1766592" y="408082"/>
                  </a:lnTo>
                  <a:lnTo>
                    <a:pt x="1902484" y="204041"/>
                  </a:lnTo>
                  <a:lnTo>
                    <a:pt x="2038375" y="285657"/>
                  </a:lnTo>
                  <a:lnTo>
                    <a:pt x="2174267" y="367274"/>
                  </a:lnTo>
                  <a:lnTo>
                    <a:pt x="2310159" y="122424"/>
                  </a:lnTo>
                  <a:lnTo>
                    <a:pt x="2446051" y="285657"/>
                  </a:lnTo>
                  <a:lnTo>
                    <a:pt x="2581942" y="40808"/>
                  </a:lnTo>
                  <a:lnTo>
                    <a:pt x="2717834" y="244849"/>
                  </a:lnTo>
                  <a:lnTo>
                    <a:pt x="2853726" y="81616"/>
                  </a:lnTo>
                  <a:lnTo>
                    <a:pt x="2989618" y="0"/>
                  </a:lnTo>
                  <a:lnTo>
                    <a:pt x="3125509" y="122424"/>
                  </a:lnTo>
                  <a:lnTo>
                    <a:pt x="3261401" y="40808"/>
                  </a:lnTo>
                  <a:lnTo>
                    <a:pt x="3397293" y="40808"/>
                  </a:lnTo>
                </a:path>
              </a:pathLst>
            </a:custGeom>
            <a:ln w="27101" cap="flat">
              <a:solidFill>
                <a:srgbClr val="0058AB">
                  <a:alpha val="100000"/>
                </a:srgbClr>
              </a:solidFill>
              <a:prstDash val="solid"/>
              <a:round/>
            </a:ln>
          </p:spPr>
          <p:txBody>
            <a:bodyPr/>
            <a:lstStyle/>
            <a:p/>
          </p:txBody>
        </p:sp>
        <p:sp>
          <p:nvSpPr>
            <p:cNvPr id="77" name="pl77"/>
            <p:cNvSpPr/>
            <p:nvPr/>
          </p:nvSpPr>
          <p:spPr>
            <a:xfrm>
              <a:off x="5437664" y="2289067"/>
              <a:ext cx="3397293" cy="612123"/>
            </a:xfrm>
            <a:custGeom>
              <a:avLst/>
              <a:pathLst>
                <a:path w="3397293" h="612123">
                  <a:moveTo>
                    <a:pt x="0" y="612123"/>
                  </a:moveTo>
                  <a:lnTo>
                    <a:pt x="135891" y="571315"/>
                  </a:lnTo>
                  <a:lnTo>
                    <a:pt x="271783" y="571315"/>
                  </a:lnTo>
                  <a:lnTo>
                    <a:pt x="407675" y="530507"/>
                  </a:lnTo>
                  <a:lnTo>
                    <a:pt x="543566" y="448890"/>
                  </a:lnTo>
                  <a:lnTo>
                    <a:pt x="679458" y="367274"/>
                  </a:lnTo>
                  <a:lnTo>
                    <a:pt x="815350" y="285657"/>
                  </a:lnTo>
                  <a:lnTo>
                    <a:pt x="951242" y="285657"/>
                  </a:lnTo>
                  <a:lnTo>
                    <a:pt x="1087133" y="204041"/>
                  </a:lnTo>
                  <a:lnTo>
                    <a:pt x="1223025" y="122424"/>
                  </a:lnTo>
                  <a:lnTo>
                    <a:pt x="1358917" y="81616"/>
                  </a:lnTo>
                  <a:lnTo>
                    <a:pt x="1494809" y="81616"/>
                  </a:lnTo>
                  <a:lnTo>
                    <a:pt x="1630700" y="81616"/>
                  </a:lnTo>
                  <a:lnTo>
                    <a:pt x="1766592" y="81616"/>
                  </a:lnTo>
                  <a:lnTo>
                    <a:pt x="1902484" y="81616"/>
                  </a:lnTo>
                  <a:lnTo>
                    <a:pt x="2038375" y="81616"/>
                  </a:lnTo>
                  <a:lnTo>
                    <a:pt x="2174267" y="40808"/>
                  </a:lnTo>
                  <a:lnTo>
                    <a:pt x="2310159" y="40808"/>
                  </a:lnTo>
                  <a:lnTo>
                    <a:pt x="2446051" y="0"/>
                  </a:lnTo>
                  <a:lnTo>
                    <a:pt x="2581942" y="0"/>
                  </a:lnTo>
                  <a:lnTo>
                    <a:pt x="2717834" y="122424"/>
                  </a:lnTo>
                  <a:lnTo>
                    <a:pt x="2853726" y="204041"/>
                  </a:lnTo>
                  <a:lnTo>
                    <a:pt x="2989618" y="122424"/>
                  </a:lnTo>
                  <a:lnTo>
                    <a:pt x="3125509" y="122424"/>
                  </a:lnTo>
                  <a:lnTo>
                    <a:pt x="3261401" y="81616"/>
                  </a:lnTo>
                  <a:lnTo>
                    <a:pt x="3397293" y="81616"/>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66643"/>
              <a:ext cx="3397293" cy="1101822"/>
            </a:xfrm>
            <a:custGeom>
              <a:avLst/>
              <a:pathLst>
                <a:path w="3397293" h="1101822">
                  <a:moveTo>
                    <a:pt x="0" y="1101822"/>
                  </a:moveTo>
                  <a:lnTo>
                    <a:pt x="135891" y="1020206"/>
                  </a:lnTo>
                  <a:lnTo>
                    <a:pt x="271783" y="979397"/>
                  </a:lnTo>
                  <a:lnTo>
                    <a:pt x="407675" y="816164"/>
                  </a:lnTo>
                  <a:lnTo>
                    <a:pt x="543566" y="652931"/>
                  </a:lnTo>
                  <a:lnTo>
                    <a:pt x="679458" y="489698"/>
                  </a:lnTo>
                  <a:lnTo>
                    <a:pt x="815350" y="408082"/>
                  </a:lnTo>
                  <a:lnTo>
                    <a:pt x="951242" y="408082"/>
                  </a:lnTo>
                  <a:lnTo>
                    <a:pt x="1087133" y="244849"/>
                  </a:lnTo>
                  <a:lnTo>
                    <a:pt x="1223025" y="0"/>
                  </a:lnTo>
                  <a:lnTo>
                    <a:pt x="1358917" y="122424"/>
                  </a:lnTo>
                  <a:lnTo>
                    <a:pt x="1494809" y="244849"/>
                  </a:lnTo>
                  <a:lnTo>
                    <a:pt x="1630700" y="285657"/>
                  </a:lnTo>
                  <a:lnTo>
                    <a:pt x="1766592" y="285657"/>
                  </a:lnTo>
                  <a:lnTo>
                    <a:pt x="1902484" y="326465"/>
                  </a:lnTo>
                  <a:lnTo>
                    <a:pt x="2038375" y="326465"/>
                  </a:lnTo>
                  <a:lnTo>
                    <a:pt x="2174267" y="244849"/>
                  </a:lnTo>
                  <a:lnTo>
                    <a:pt x="2310159" y="163232"/>
                  </a:lnTo>
                  <a:lnTo>
                    <a:pt x="2446051" y="163232"/>
                  </a:lnTo>
                  <a:lnTo>
                    <a:pt x="2581942" y="122424"/>
                  </a:lnTo>
                  <a:lnTo>
                    <a:pt x="2717834" y="163232"/>
                  </a:lnTo>
                  <a:lnTo>
                    <a:pt x="2853726" y="326465"/>
                  </a:lnTo>
                  <a:lnTo>
                    <a:pt x="2989618" y="326465"/>
                  </a:lnTo>
                  <a:lnTo>
                    <a:pt x="3125509" y="244849"/>
                  </a:lnTo>
                  <a:lnTo>
                    <a:pt x="3261401" y="122424"/>
                  </a:lnTo>
                  <a:lnTo>
                    <a:pt x="3397293" y="163232"/>
                  </a:lnTo>
                </a:path>
              </a:pathLst>
            </a:custGeom>
            <a:ln w="27101" cap="flat">
              <a:solidFill>
                <a:srgbClr val="961A49">
                  <a:alpha val="100000"/>
                </a:srgbClr>
              </a:solidFill>
              <a:prstDash val="solid"/>
              <a:round/>
            </a:ln>
          </p:spPr>
          <p:txBody>
            <a:bodyPr/>
            <a:lstStyle/>
            <a:p/>
          </p:txBody>
        </p:sp>
        <p:sp>
          <p:nvSpPr>
            <p:cNvPr id="79" name="pl79"/>
            <p:cNvSpPr/>
            <p:nvPr/>
          </p:nvSpPr>
          <p:spPr>
            <a:xfrm>
              <a:off x="5437664" y="228906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248259"/>
              <a:ext cx="3397293" cy="1713946"/>
            </a:xfrm>
            <a:custGeom>
              <a:avLst/>
              <a:pathLst>
                <a:path w="3397293" h="1713946">
                  <a:moveTo>
                    <a:pt x="0" y="979397"/>
                  </a:moveTo>
                  <a:lnTo>
                    <a:pt x="135891" y="1713946"/>
                  </a:lnTo>
                  <a:lnTo>
                    <a:pt x="271783" y="1387480"/>
                  </a:lnTo>
                  <a:lnTo>
                    <a:pt x="407675" y="571315"/>
                  </a:lnTo>
                  <a:lnTo>
                    <a:pt x="543566" y="489698"/>
                  </a:lnTo>
                  <a:lnTo>
                    <a:pt x="679458" y="489698"/>
                  </a:lnTo>
                  <a:lnTo>
                    <a:pt x="815350" y="163232"/>
                  </a:lnTo>
                  <a:lnTo>
                    <a:pt x="951242" y="448890"/>
                  </a:lnTo>
                  <a:lnTo>
                    <a:pt x="1087133" y="775356"/>
                  </a:lnTo>
                  <a:lnTo>
                    <a:pt x="1223025" y="652931"/>
                  </a:lnTo>
                  <a:lnTo>
                    <a:pt x="1358917" y="571315"/>
                  </a:lnTo>
                  <a:lnTo>
                    <a:pt x="1494809" y="408082"/>
                  </a:lnTo>
                  <a:lnTo>
                    <a:pt x="1630700" y="408082"/>
                  </a:lnTo>
                  <a:lnTo>
                    <a:pt x="1766592" y="408082"/>
                  </a:lnTo>
                  <a:lnTo>
                    <a:pt x="1902484" y="204041"/>
                  </a:lnTo>
                  <a:lnTo>
                    <a:pt x="2038375" y="285657"/>
                  </a:lnTo>
                  <a:lnTo>
                    <a:pt x="2174267" y="367274"/>
                  </a:lnTo>
                  <a:lnTo>
                    <a:pt x="2310159" y="122424"/>
                  </a:lnTo>
                  <a:lnTo>
                    <a:pt x="2446051" y="285657"/>
                  </a:lnTo>
                  <a:lnTo>
                    <a:pt x="2581942" y="40808"/>
                  </a:lnTo>
                  <a:lnTo>
                    <a:pt x="2717834" y="244849"/>
                  </a:lnTo>
                  <a:lnTo>
                    <a:pt x="2853726" y="81616"/>
                  </a:lnTo>
                  <a:lnTo>
                    <a:pt x="2989618" y="0"/>
                  </a:lnTo>
                  <a:lnTo>
                    <a:pt x="3125509" y="122424"/>
                  </a:lnTo>
                  <a:lnTo>
                    <a:pt x="3261401" y="40808"/>
                  </a:lnTo>
                  <a:lnTo>
                    <a:pt x="3397293" y="40808"/>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01350"/>
              <a:ext cx="0" cy="1126307"/>
            </a:xfrm>
            <a:custGeom>
              <a:avLst/>
              <a:pathLst>
                <a:path w="0" h="1126307">
                  <a:moveTo>
                    <a:pt x="0" y="1126307"/>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01350"/>
              <a:ext cx="0" cy="636608"/>
            </a:xfrm>
            <a:custGeom>
              <a:avLst/>
              <a:pathLst>
                <a:path w="0" h="636608">
                  <a:moveTo>
                    <a:pt x="0" y="63660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01350"/>
              <a:ext cx="0" cy="718225"/>
            </a:xfrm>
            <a:custGeom>
              <a:avLst/>
              <a:pathLst>
                <a:path w="0" h="718225">
                  <a:moveTo>
                    <a:pt x="0" y="71822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01350"/>
              <a:ext cx="0" cy="432567"/>
            </a:xfrm>
            <a:custGeom>
              <a:avLst/>
              <a:pathLst>
                <a:path w="0" h="432567">
                  <a:moveTo>
                    <a:pt x="0" y="43256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01350"/>
              <a:ext cx="0" cy="187717"/>
            </a:xfrm>
            <a:custGeom>
              <a:avLst/>
              <a:pathLst>
                <a:path w="0" h="187717">
                  <a:moveTo>
                    <a:pt x="0" y="1877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01350"/>
              <a:ext cx="0" cy="187717"/>
            </a:xfrm>
            <a:custGeom>
              <a:avLst/>
              <a:pathLst>
                <a:path w="0" h="187717">
                  <a:moveTo>
                    <a:pt x="0" y="1877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01350"/>
              <a:ext cx="0" cy="187717"/>
            </a:xfrm>
            <a:custGeom>
              <a:avLst/>
              <a:pathLst>
                <a:path w="0" h="187717">
                  <a:moveTo>
                    <a:pt x="0" y="1877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248259"/>
              <a:ext cx="3397293" cy="1713946"/>
            </a:xfrm>
            <a:custGeom>
              <a:avLst/>
              <a:pathLst>
                <a:path w="3397293" h="1713946">
                  <a:moveTo>
                    <a:pt x="0" y="979397"/>
                  </a:moveTo>
                  <a:lnTo>
                    <a:pt x="135891" y="1713946"/>
                  </a:lnTo>
                  <a:lnTo>
                    <a:pt x="271783" y="1387480"/>
                  </a:lnTo>
                  <a:lnTo>
                    <a:pt x="407675" y="571315"/>
                  </a:lnTo>
                  <a:lnTo>
                    <a:pt x="543566" y="489698"/>
                  </a:lnTo>
                  <a:lnTo>
                    <a:pt x="679458" y="489698"/>
                  </a:lnTo>
                  <a:lnTo>
                    <a:pt x="815350" y="163232"/>
                  </a:lnTo>
                  <a:lnTo>
                    <a:pt x="951242" y="448890"/>
                  </a:lnTo>
                  <a:lnTo>
                    <a:pt x="1087133" y="775356"/>
                  </a:lnTo>
                  <a:lnTo>
                    <a:pt x="1223025" y="652931"/>
                  </a:lnTo>
                  <a:lnTo>
                    <a:pt x="1358917" y="571315"/>
                  </a:lnTo>
                  <a:lnTo>
                    <a:pt x="1494809" y="408082"/>
                  </a:lnTo>
                  <a:lnTo>
                    <a:pt x="1630700" y="408082"/>
                  </a:lnTo>
                  <a:lnTo>
                    <a:pt x="1766592" y="408082"/>
                  </a:lnTo>
                  <a:lnTo>
                    <a:pt x="1902484" y="204041"/>
                  </a:lnTo>
                  <a:lnTo>
                    <a:pt x="2038375" y="285657"/>
                  </a:lnTo>
                  <a:lnTo>
                    <a:pt x="2174267" y="367274"/>
                  </a:lnTo>
                  <a:lnTo>
                    <a:pt x="2310159" y="122424"/>
                  </a:lnTo>
                  <a:lnTo>
                    <a:pt x="2446051" y="285657"/>
                  </a:lnTo>
                  <a:lnTo>
                    <a:pt x="2581942" y="40808"/>
                  </a:lnTo>
                  <a:lnTo>
                    <a:pt x="2717834" y="244849"/>
                  </a:lnTo>
                  <a:lnTo>
                    <a:pt x="2853726" y="81616"/>
                  </a:lnTo>
                  <a:lnTo>
                    <a:pt x="2989618" y="0"/>
                  </a:lnTo>
                  <a:lnTo>
                    <a:pt x="3125509" y="122424"/>
                  </a:lnTo>
                  <a:lnTo>
                    <a:pt x="3261401" y="40808"/>
                  </a:lnTo>
                  <a:lnTo>
                    <a:pt x="3397293" y="40808"/>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4453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0" name="tx90"/>
            <p:cNvSpPr/>
            <p:nvPr/>
          </p:nvSpPr>
          <p:spPr>
            <a:xfrm>
              <a:off x="6038783" y="204590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1" name="tx91"/>
            <p:cNvSpPr/>
            <p:nvPr/>
          </p:nvSpPr>
          <p:spPr>
            <a:xfrm>
              <a:off x="6718241" y="204453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7427845" y="204458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989462" y="2044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44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2044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3315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2907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8692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05311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369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8057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8057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5762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008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47676" y="4860849"/>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14" name="tx114"/>
            <p:cNvSpPr/>
            <p:nvPr/>
          </p:nvSpPr>
          <p:spPr>
            <a:xfrm>
              <a:off x="702472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87182"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66402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35770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05138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01086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70454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772498"/>
              <a:ext cx="6857712" cy="110182"/>
            </a:xfrm>
            <a:prstGeom prst="rect">
              <a:avLst/>
            </a:prstGeom>
            <a:solidFill>
              <a:srgbClr val="E2231A">
                <a:alpha val="80000"/>
              </a:srgbClr>
            </a:solidFill>
          </p:spPr>
          <p:txBody>
            <a:bodyPr/>
            <a:lstStyle/>
            <a:p/>
          </p:txBody>
        </p:sp>
        <p:sp>
          <p:nvSpPr>
            <p:cNvPr id="127" name="rc127"/>
            <p:cNvSpPr/>
            <p:nvPr/>
          </p:nvSpPr>
          <p:spPr>
            <a:xfrm>
              <a:off x="1317178" y="5634770"/>
              <a:ext cx="7231595" cy="110182"/>
            </a:xfrm>
            <a:prstGeom prst="rect">
              <a:avLst/>
            </a:prstGeom>
            <a:solidFill>
              <a:srgbClr val="E2231A">
                <a:alpha val="80000"/>
              </a:srgbClr>
            </a:solidFill>
          </p:spPr>
          <p:txBody>
            <a:bodyPr/>
            <a:lstStyle/>
            <a:p/>
          </p:txBody>
        </p:sp>
        <p:sp>
          <p:nvSpPr>
            <p:cNvPr id="128" name="rc128"/>
            <p:cNvSpPr/>
            <p:nvPr/>
          </p:nvSpPr>
          <p:spPr>
            <a:xfrm>
              <a:off x="1317178" y="5497042"/>
              <a:ext cx="7321564" cy="110182"/>
            </a:xfrm>
            <a:prstGeom prst="rect">
              <a:avLst/>
            </a:prstGeom>
            <a:solidFill>
              <a:srgbClr val="E2231A">
                <a:alpha val="80000"/>
              </a:srgbClr>
            </a:solidFill>
          </p:spPr>
          <p:txBody>
            <a:bodyPr/>
            <a:lstStyle/>
            <a:p/>
          </p:txBody>
        </p:sp>
        <p:sp>
          <p:nvSpPr>
            <p:cNvPr id="129" name="tx129"/>
            <p:cNvSpPr/>
            <p:nvPr/>
          </p:nvSpPr>
          <p:spPr>
            <a:xfrm>
              <a:off x="7743854"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51,000</a:t>
              </a:r>
            </a:p>
          </p:txBody>
        </p:sp>
        <p:sp>
          <p:nvSpPr>
            <p:cNvPr id="130" name="tx130"/>
            <p:cNvSpPr/>
            <p:nvPr/>
          </p:nvSpPr>
          <p:spPr>
            <a:xfrm>
              <a:off x="8117737"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54,000</a:t>
              </a:r>
            </a:p>
          </p:txBody>
        </p:sp>
        <p:sp>
          <p:nvSpPr>
            <p:cNvPr id="131" name="tx131"/>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54,000</a:t>
              </a:r>
            </a:p>
          </p:txBody>
        </p:sp>
        <p:sp>
          <p:nvSpPr>
            <p:cNvPr id="132" name="tx132"/>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58357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627725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8" name="tx138"/>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39" name="tx139"/>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1" name="tx141"/>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au Togo (81 %) était inférieure de 3 points de pourcentage à la moyenne mondiale (84 %) et supérieure de 17 points de pourcentage à la moyenne de l’ensemble des pays de l’ WCAR e (64 %).
La couverture nationale du MCV1 était identique à celle de 2019 (81 %).
Cela correspond à 54 000 enfants non vaccinés en 2025, contre 51 000 enfants non vaccinés en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MCV1 au Togo s'élevait à 81 % ; ce chiffre est identique à celui de 2019 et inférieur de 3 points de pourcentage à la moyenne mondiale (84 %).</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le Togo occupait la 14e place sur 24 pays en termes de couverture vaccinale la plus faible contre le MCV1 (en cas d'égalité de classement).
Le Togo ne figurait pas parmi les 10 pays comptant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Togo figurait parmi les pays affichant la couverture vaccinale la plus élevée et ne figurait pas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48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6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73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8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92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704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017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329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41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807606"/>
              <a:ext cx="239888" cy="500415"/>
            </a:xfrm>
            <a:prstGeom prst="rect">
              <a:avLst/>
            </a:prstGeom>
            <a:solidFill>
              <a:srgbClr val="80BD41">
                <a:alpha val="100000"/>
              </a:srgbClr>
            </a:solidFill>
          </p:spPr>
          <p:txBody>
            <a:bodyPr/>
            <a:lstStyle/>
            <a:p/>
          </p:txBody>
        </p:sp>
        <p:sp>
          <p:nvSpPr>
            <p:cNvPr id="28" name="rc28"/>
            <p:cNvSpPr/>
            <p:nvPr/>
          </p:nvSpPr>
          <p:spPr>
            <a:xfrm>
              <a:off x="1296273" y="3445244"/>
              <a:ext cx="239888" cy="362361"/>
            </a:xfrm>
            <a:prstGeom prst="rect">
              <a:avLst/>
            </a:prstGeom>
            <a:solidFill>
              <a:srgbClr val="E2231A">
                <a:alpha val="100000"/>
              </a:srgbClr>
            </a:solidFill>
          </p:spPr>
          <p:txBody>
            <a:bodyPr/>
            <a:lstStyle/>
            <a:p/>
          </p:txBody>
        </p:sp>
        <p:sp>
          <p:nvSpPr>
            <p:cNvPr id="29" name="rc29"/>
            <p:cNvSpPr/>
            <p:nvPr/>
          </p:nvSpPr>
          <p:spPr>
            <a:xfrm>
              <a:off x="1562816" y="3953769"/>
              <a:ext cx="239888" cy="354251"/>
            </a:xfrm>
            <a:prstGeom prst="rect">
              <a:avLst/>
            </a:prstGeom>
            <a:solidFill>
              <a:srgbClr val="80BD41">
                <a:alpha val="100000"/>
              </a:srgbClr>
            </a:solidFill>
          </p:spPr>
          <p:txBody>
            <a:bodyPr/>
            <a:lstStyle/>
            <a:p/>
          </p:txBody>
        </p:sp>
        <p:sp>
          <p:nvSpPr>
            <p:cNvPr id="30" name="rc30"/>
            <p:cNvSpPr/>
            <p:nvPr/>
          </p:nvSpPr>
          <p:spPr>
            <a:xfrm>
              <a:off x="1562816" y="3422368"/>
              <a:ext cx="239888" cy="531401"/>
            </a:xfrm>
            <a:prstGeom prst="rect">
              <a:avLst/>
            </a:prstGeom>
            <a:solidFill>
              <a:srgbClr val="E2231A">
                <a:alpha val="100000"/>
              </a:srgbClr>
            </a:solidFill>
          </p:spPr>
          <p:txBody>
            <a:bodyPr/>
            <a:lstStyle/>
            <a:p/>
          </p:txBody>
        </p:sp>
        <p:sp>
          <p:nvSpPr>
            <p:cNvPr id="31" name="rc31"/>
            <p:cNvSpPr/>
            <p:nvPr/>
          </p:nvSpPr>
          <p:spPr>
            <a:xfrm>
              <a:off x="1829360" y="3873000"/>
              <a:ext cx="239888" cy="435021"/>
            </a:xfrm>
            <a:prstGeom prst="rect">
              <a:avLst/>
            </a:prstGeom>
            <a:solidFill>
              <a:srgbClr val="80BD41">
                <a:alpha val="100000"/>
              </a:srgbClr>
            </a:solidFill>
          </p:spPr>
          <p:txBody>
            <a:bodyPr/>
            <a:lstStyle/>
            <a:p/>
          </p:txBody>
        </p:sp>
        <p:sp>
          <p:nvSpPr>
            <p:cNvPr id="32" name="rc32"/>
            <p:cNvSpPr/>
            <p:nvPr/>
          </p:nvSpPr>
          <p:spPr>
            <a:xfrm>
              <a:off x="1829360" y="3401695"/>
              <a:ext cx="239888" cy="471304"/>
            </a:xfrm>
            <a:prstGeom prst="rect">
              <a:avLst/>
            </a:prstGeom>
            <a:solidFill>
              <a:srgbClr val="E2231A">
                <a:alpha val="100000"/>
              </a:srgbClr>
            </a:solidFill>
          </p:spPr>
          <p:txBody>
            <a:bodyPr/>
            <a:lstStyle/>
            <a:p/>
          </p:txBody>
        </p:sp>
        <p:sp>
          <p:nvSpPr>
            <p:cNvPr id="33" name="rc33"/>
            <p:cNvSpPr/>
            <p:nvPr/>
          </p:nvSpPr>
          <p:spPr>
            <a:xfrm>
              <a:off x="2095903" y="3679397"/>
              <a:ext cx="239888" cy="628624"/>
            </a:xfrm>
            <a:prstGeom prst="rect">
              <a:avLst/>
            </a:prstGeom>
            <a:solidFill>
              <a:srgbClr val="80BD41">
                <a:alpha val="100000"/>
              </a:srgbClr>
            </a:solidFill>
          </p:spPr>
          <p:txBody>
            <a:bodyPr/>
            <a:lstStyle/>
            <a:p/>
          </p:txBody>
        </p:sp>
        <p:sp>
          <p:nvSpPr>
            <p:cNvPr id="34" name="rc34"/>
            <p:cNvSpPr/>
            <p:nvPr/>
          </p:nvSpPr>
          <p:spPr>
            <a:xfrm>
              <a:off x="2095903" y="3383601"/>
              <a:ext cx="239888" cy="295795"/>
            </a:xfrm>
            <a:prstGeom prst="rect">
              <a:avLst/>
            </a:prstGeom>
            <a:solidFill>
              <a:srgbClr val="E2231A">
                <a:alpha val="100000"/>
              </a:srgbClr>
            </a:solidFill>
          </p:spPr>
          <p:txBody>
            <a:bodyPr/>
            <a:lstStyle/>
            <a:p/>
          </p:txBody>
        </p:sp>
        <p:sp>
          <p:nvSpPr>
            <p:cNvPr id="35" name="rc35"/>
            <p:cNvSpPr/>
            <p:nvPr/>
          </p:nvSpPr>
          <p:spPr>
            <a:xfrm>
              <a:off x="2362446" y="3650286"/>
              <a:ext cx="239888" cy="657735"/>
            </a:xfrm>
            <a:prstGeom prst="rect">
              <a:avLst/>
            </a:prstGeom>
            <a:solidFill>
              <a:srgbClr val="80BD41">
                <a:alpha val="100000"/>
              </a:srgbClr>
            </a:solidFill>
          </p:spPr>
          <p:txBody>
            <a:bodyPr/>
            <a:lstStyle/>
            <a:p/>
          </p:txBody>
        </p:sp>
        <p:sp>
          <p:nvSpPr>
            <p:cNvPr id="36" name="rc36"/>
            <p:cNvSpPr/>
            <p:nvPr/>
          </p:nvSpPr>
          <p:spPr>
            <a:xfrm>
              <a:off x="2362446" y="3368413"/>
              <a:ext cx="239888" cy="281873"/>
            </a:xfrm>
            <a:prstGeom prst="rect">
              <a:avLst/>
            </a:prstGeom>
            <a:solidFill>
              <a:srgbClr val="E2231A">
                <a:alpha val="100000"/>
              </a:srgbClr>
            </a:solidFill>
          </p:spPr>
          <p:txBody>
            <a:bodyPr/>
            <a:lstStyle/>
            <a:p/>
          </p:txBody>
        </p:sp>
        <p:sp>
          <p:nvSpPr>
            <p:cNvPr id="37" name="rc37"/>
            <p:cNvSpPr/>
            <p:nvPr/>
          </p:nvSpPr>
          <p:spPr>
            <a:xfrm>
              <a:off x="2628989" y="3627175"/>
              <a:ext cx="239888" cy="680845"/>
            </a:xfrm>
            <a:prstGeom prst="rect">
              <a:avLst/>
            </a:prstGeom>
            <a:solidFill>
              <a:srgbClr val="80BD41">
                <a:alpha val="100000"/>
              </a:srgbClr>
            </a:solidFill>
          </p:spPr>
          <p:txBody>
            <a:bodyPr/>
            <a:lstStyle/>
            <a:p/>
          </p:txBody>
        </p:sp>
        <p:sp>
          <p:nvSpPr>
            <p:cNvPr id="38" name="rc38"/>
            <p:cNvSpPr/>
            <p:nvPr/>
          </p:nvSpPr>
          <p:spPr>
            <a:xfrm>
              <a:off x="2628989" y="3335411"/>
              <a:ext cx="239888" cy="291764"/>
            </a:xfrm>
            <a:prstGeom prst="rect">
              <a:avLst/>
            </a:prstGeom>
            <a:solidFill>
              <a:srgbClr val="E2231A">
                <a:alpha val="100000"/>
              </a:srgbClr>
            </a:solidFill>
          </p:spPr>
          <p:txBody>
            <a:bodyPr/>
            <a:lstStyle/>
            <a:p/>
          </p:txBody>
        </p:sp>
        <p:sp>
          <p:nvSpPr>
            <p:cNvPr id="39" name="rc39"/>
            <p:cNvSpPr/>
            <p:nvPr/>
          </p:nvSpPr>
          <p:spPr>
            <a:xfrm>
              <a:off x="2895532" y="3522264"/>
              <a:ext cx="239888" cy="785757"/>
            </a:xfrm>
            <a:prstGeom prst="rect">
              <a:avLst/>
            </a:prstGeom>
            <a:solidFill>
              <a:srgbClr val="80BD41">
                <a:alpha val="100000"/>
              </a:srgbClr>
            </a:solidFill>
          </p:spPr>
          <p:txBody>
            <a:bodyPr/>
            <a:lstStyle/>
            <a:p/>
          </p:txBody>
        </p:sp>
        <p:sp>
          <p:nvSpPr>
            <p:cNvPr id="40" name="rc40"/>
            <p:cNvSpPr/>
            <p:nvPr/>
          </p:nvSpPr>
          <p:spPr>
            <a:xfrm>
              <a:off x="2895532" y="3300628"/>
              <a:ext cx="239888" cy="221635"/>
            </a:xfrm>
            <a:prstGeom prst="rect">
              <a:avLst/>
            </a:prstGeom>
            <a:solidFill>
              <a:srgbClr val="E2231A">
                <a:alpha val="100000"/>
              </a:srgbClr>
            </a:solidFill>
          </p:spPr>
          <p:txBody>
            <a:bodyPr/>
            <a:lstStyle/>
            <a:p/>
          </p:txBody>
        </p:sp>
        <p:sp>
          <p:nvSpPr>
            <p:cNvPr id="41" name="rc41"/>
            <p:cNvSpPr/>
            <p:nvPr/>
          </p:nvSpPr>
          <p:spPr>
            <a:xfrm>
              <a:off x="3162075" y="3564219"/>
              <a:ext cx="239888" cy="743802"/>
            </a:xfrm>
            <a:prstGeom prst="rect">
              <a:avLst/>
            </a:prstGeom>
            <a:solidFill>
              <a:srgbClr val="80BD41">
                <a:alpha val="100000"/>
              </a:srgbClr>
            </a:solidFill>
          </p:spPr>
          <p:txBody>
            <a:bodyPr/>
            <a:lstStyle/>
            <a:p/>
          </p:txBody>
        </p:sp>
        <p:sp>
          <p:nvSpPr>
            <p:cNvPr id="42" name="rc42"/>
            <p:cNvSpPr/>
            <p:nvPr/>
          </p:nvSpPr>
          <p:spPr>
            <a:xfrm>
              <a:off x="3162075" y="3260407"/>
              <a:ext cx="239888" cy="303811"/>
            </a:xfrm>
            <a:prstGeom prst="rect">
              <a:avLst/>
            </a:prstGeom>
            <a:solidFill>
              <a:srgbClr val="E2231A">
                <a:alpha val="100000"/>
              </a:srgbClr>
            </a:solidFill>
          </p:spPr>
          <p:txBody>
            <a:bodyPr/>
            <a:lstStyle/>
            <a:p/>
          </p:txBody>
        </p:sp>
        <p:sp>
          <p:nvSpPr>
            <p:cNvPr id="43" name="rc43"/>
            <p:cNvSpPr/>
            <p:nvPr/>
          </p:nvSpPr>
          <p:spPr>
            <a:xfrm>
              <a:off x="3428618" y="3629003"/>
              <a:ext cx="239888" cy="679017"/>
            </a:xfrm>
            <a:prstGeom prst="rect">
              <a:avLst/>
            </a:prstGeom>
            <a:solidFill>
              <a:srgbClr val="80BD41">
                <a:alpha val="100000"/>
              </a:srgbClr>
            </a:solidFill>
          </p:spPr>
          <p:txBody>
            <a:bodyPr/>
            <a:lstStyle/>
            <a:p/>
          </p:txBody>
        </p:sp>
        <p:sp>
          <p:nvSpPr>
            <p:cNvPr id="44" name="rc44"/>
            <p:cNvSpPr/>
            <p:nvPr/>
          </p:nvSpPr>
          <p:spPr>
            <a:xfrm>
              <a:off x="3428618" y="3230218"/>
              <a:ext cx="239888" cy="398785"/>
            </a:xfrm>
            <a:prstGeom prst="rect">
              <a:avLst/>
            </a:prstGeom>
            <a:solidFill>
              <a:srgbClr val="E2231A">
                <a:alpha val="100000"/>
              </a:srgbClr>
            </a:solidFill>
          </p:spPr>
          <p:txBody>
            <a:bodyPr/>
            <a:lstStyle/>
            <a:p/>
          </p:txBody>
        </p:sp>
        <p:sp>
          <p:nvSpPr>
            <p:cNvPr id="45" name="rc45"/>
            <p:cNvSpPr/>
            <p:nvPr/>
          </p:nvSpPr>
          <p:spPr>
            <a:xfrm>
              <a:off x="3695161" y="3573735"/>
              <a:ext cx="239888" cy="734286"/>
            </a:xfrm>
            <a:prstGeom prst="rect">
              <a:avLst/>
            </a:prstGeom>
            <a:solidFill>
              <a:srgbClr val="80BD41">
                <a:alpha val="100000"/>
              </a:srgbClr>
            </a:solidFill>
          </p:spPr>
          <p:txBody>
            <a:bodyPr/>
            <a:lstStyle/>
            <a:p/>
          </p:txBody>
        </p:sp>
        <p:sp>
          <p:nvSpPr>
            <p:cNvPr id="46" name="rc46"/>
            <p:cNvSpPr/>
            <p:nvPr/>
          </p:nvSpPr>
          <p:spPr>
            <a:xfrm>
              <a:off x="3695161" y="3195482"/>
              <a:ext cx="239888" cy="378252"/>
            </a:xfrm>
            <a:prstGeom prst="rect">
              <a:avLst/>
            </a:prstGeom>
            <a:solidFill>
              <a:srgbClr val="E2231A">
                <a:alpha val="100000"/>
              </a:srgbClr>
            </a:solidFill>
          </p:spPr>
          <p:txBody>
            <a:bodyPr/>
            <a:lstStyle/>
            <a:p/>
          </p:txBody>
        </p:sp>
        <p:sp>
          <p:nvSpPr>
            <p:cNvPr id="47" name="rc47"/>
            <p:cNvSpPr/>
            <p:nvPr/>
          </p:nvSpPr>
          <p:spPr>
            <a:xfrm>
              <a:off x="3961705" y="3532577"/>
              <a:ext cx="239888" cy="775444"/>
            </a:xfrm>
            <a:prstGeom prst="rect">
              <a:avLst/>
            </a:prstGeom>
            <a:solidFill>
              <a:srgbClr val="80BD41">
                <a:alpha val="100000"/>
              </a:srgbClr>
            </a:solidFill>
          </p:spPr>
          <p:txBody>
            <a:bodyPr/>
            <a:lstStyle/>
            <a:p/>
          </p:txBody>
        </p:sp>
        <p:sp>
          <p:nvSpPr>
            <p:cNvPr id="48" name="rc48"/>
            <p:cNvSpPr/>
            <p:nvPr/>
          </p:nvSpPr>
          <p:spPr>
            <a:xfrm>
              <a:off x="3961705" y="3167684"/>
              <a:ext cx="239888" cy="364892"/>
            </a:xfrm>
            <a:prstGeom prst="rect">
              <a:avLst/>
            </a:prstGeom>
            <a:solidFill>
              <a:srgbClr val="E2231A">
                <a:alpha val="100000"/>
              </a:srgbClr>
            </a:solidFill>
          </p:spPr>
          <p:txBody>
            <a:bodyPr/>
            <a:lstStyle/>
            <a:p/>
          </p:txBody>
        </p:sp>
        <p:sp>
          <p:nvSpPr>
            <p:cNvPr id="49" name="rc49"/>
            <p:cNvSpPr/>
            <p:nvPr/>
          </p:nvSpPr>
          <p:spPr>
            <a:xfrm>
              <a:off x="4228248" y="3481621"/>
              <a:ext cx="239888" cy="826399"/>
            </a:xfrm>
            <a:prstGeom prst="rect">
              <a:avLst/>
            </a:prstGeom>
            <a:solidFill>
              <a:srgbClr val="80BD41">
                <a:alpha val="100000"/>
              </a:srgbClr>
            </a:solidFill>
          </p:spPr>
          <p:txBody>
            <a:bodyPr/>
            <a:lstStyle/>
            <a:p/>
          </p:txBody>
        </p:sp>
        <p:sp>
          <p:nvSpPr>
            <p:cNvPr id="50" name="rc50"/>
            <p:cNvSpPr/>
            <p:nvPr/>
          </p:nvSpPr>
          <p:spPr>
            <a:xfrm>
              <a:off x="4228248" y="3160230"/>
              <a:ext cx="239888" cy="321390"/>
            </a:xfrm>
            <a:prstGeom prst="rect">
              <a:avLst/>
            </a:prstGeom>
            <a:solidFill>
              <a:srgbClr val="E2231A">
                <a:alpha val="100000"/>
              </a:srgbClr>
            </a:solidFill>
          </p:spPr>
          <p:txBody>
            <a:bodyPr/>
            <a:lstStyle/>
            <a:p/>
          </p:txBody>
        </p:sp>
        <p:sp>
          <p:nvSpPr>
            <p:cNvPr id="51" name="rc51"/>
            <p:cNvSpPr/>
            <p:nvPr/>
          </p:nvSpPr>
          <p:spPr>
            <a:xfrm>
              <a:off x="4494791" y="3480731"/>
              <a:ext cx="239888" cy="827290"/>
            </a:xfrm>
            <a:prstGeom prst="rect">
              <a:avLst/>
            </a:prstGeom>
            <a:solidFill>
              <a:srgbClr val="80BD41">
                <a:alpha val="100000"/>
              </a:srgbClr>
            </a:solidFill>
          </p:spPr>
          <p:txBody>
            <a:bodyPr/>
            <a:lstStyle/>
            <a:p/>
          </p:txBody>
        </p:sp>
        <p:sp>
          <p:nvSpPr>
            <p:cNvPr id="52" name="rc52"/>
            <p:cNvSpPr/>
            <p:nvPr/>
          </p:nvSpPr>
          <p:spPr>
            <a:xfrm>
              <a:off x="4494791" y="3159012"/>
              <a:ext cx="239888" cy="321718"/>
            </a:xfrm>
            <a:prstGeom prst="rect">
              <a:avLst/>
            </a:prstGeom>
            <a:solidFill>
              <a:srgbClr val="E2231A">
                <a:alpha val="100000"/>
              </a:srgbClr>
            </a:solidFill>
          </p:spPr>
          <p:txBody>
            <a:bodyPr/>
            <a:lstStyle/>
            <a:p/>
          </p:txBody>
        </p:sp>
        <p:sp>
          <p:nvSpPr>
            <p:cNvPr id="53" name="rc53"/>
            <p:cNvSpPr/>
            <p:nvPr/>
          </p:nvSpPr>
          <p:spPr>
            <a:xfrm>
              <a:off x="4761334" y="3475480"/>
              <a:ext cx="239888" cy="832540"/>
            </a:xfrm>
            <a:prstGeom prst="rect">
              <a:avLst/>
            </a:prstGeom>
            <a:solidFill>
              <a:srgbClr val="80BD41">
                <a:alpha val="100000"/>
              </a:srgbClr>
            </a:solidFill>
          </p:spPr>
          <p:txBody>
            <a:bodyPr/>
            <a:lstStyle/>
            <a:p/>
          </p:txBody>
        </p:sp>
        <p:sp>
          <p:nvSpPr>
            <p:cNvPr id="54" name="rc54"/>
            <p:cNvSpPr/>
            <p:nvPr/>
          </p:nvSpPr>
          <p:spPr>
            <a:xfrm>
              <a:off x="4761334" y="3151746"/>
              <a:ext cx="239888" cy="323734"/>
            </a:xfrm>
            <a:prstGeom prst="rect">
              <a:avLst/>
            </a:prstGeom>
            <a:solidFill>
              <a:srgbClr val="E2231A">
                <a:alpha val="100000"/>
              </a:srgbClr>
            </a:solidFill>
          </p:spPr>
          <p:txBody>
            <a:bodyPr/>
            <a:lstStyle/>
            <a:p/>
          </p:txBody>
        </p:sp>
        <p:sp>
          <p:nvSpPr>
            <p:cNvPr id="55" name="rc55"/>
            <p:cNvSpPr/>
            <p:nvPr/>
          </p:nvSpPr>
          <p:spPr>
            <a:xfrm>
              <a:off x="5027877" y="3404696"/>
              <a:ext cx="239888" cy="903325"/>
            </a:xfrm>
            <a:prstGeom prst="rect">
              <a:avLst/>
            </a:prstGeom>
            <a:solidFill>
              <a:srgbClr val="80BD41">
                <a:alpha val="100000"/>
              </a:srgbClr>
            </a:solidFill>
          </p:spPr>
          <p:txBody>
            <a:bodyPr/>
            <a:lstStyle/>
            <a:p/>
          </p:txBody>
        </p:sp>
        <p:sp>
          <p:nvSpPr>
            <p:cNvPr id="56" name="rc56"/>
            <p:cNvSpPr/>
            <p:nvPr/>
          </p:nvSpPr>
          <p:spPr>
            <a:xfrm>
              <a:off x="5027877" y="3134870"/>
              <a:ext cx="239888" cy="269825"/>
            </a:xfrm>
            <a:prstGeom prst="rect">
              <a:avLst/>
            </a:prstGeom>
            <a:solidFill>
              <a:srgbClr val="E2231A">
                <a:alpha val="100000"/>
              </a:srgbClr>
            </a:solidFill>
          </p:spPr>
          <p:txBody>
            <a:bodyPr/>
            <a:lstStyle/>
            <a:p/>
          </p:txBody>
        </p:sp>
        <p:sp>
          <p:nvSpPr>
            <p:cNvPr id="57" name="rc57"/>
            <p:cNvSpPr/>
            <p:nvPr/>
          </p:nvSpPr>
          <p:spPr>
            <a:xfrm>
              <a:off x="5294420" y="3413227"/>
              <a:ext cx="239888" cy="894793"/>
            </a:xfrm>
            <a:prstGeom prst="rect">
              <a:avLst/>
            </a:prstGeom>
            <a:solidFill>
              <a:srgbClr val="80BD41">
                <a:alpha val="100000"/>
              </a:srgbClr>
            </a:solidFill>
          </p:spPr>
          <p:txBody>
            <a:bodyPr/>
            <a:lstStyle/>
            <a:p/>
          </p:txBody>
        </p:sp>
        <p:sp>
          <p:nvSpPr>
            <p:cNvPr id="58" name="rc58"/>
            <p:cNvSpPr/>
            <p:nvPr/>
          </p:nvSpPr>
          <p:spPr>
            <a:xfrm>
              <a:off x="5294420" y="3114947"/>
              <a:ext cx="239888" cy="298280"/>
            </a:xfrm>
            <a:prstGeom prst="rect">
              <a:avLst/>
            </a:prstGeom>
            <a:solidFill>
              <a:srgbClr val="E2231A">
                <a:alpha val="100000"/>
              </a:srgbClr>
            </a:solidFill>
          </p:spPr>
          <p:txBody>
            <a:bodyPr/>
            <a:lstStyle/>
            <a:p/>
          </p:txBody>
        </p:sp>
        <p:sp>
          <p:nvSpPr>
            <p:cNvPr id="59" name="rc59"/>
            <p:cNvSpPr/>
            <p:nvPr/>
          </p:nvSpPr>
          <p:spPr>
            <a:xfrm>
              <a:off x="5560963" y="3420728"/>
              <a:ext cx="239888" cy="887293"/>
            </a:xfrm>
            <a:prstGeom prst="rect">
              <a:avLst/>
            </a:prstGeom>
            <a:solidFill>
              <a:srgbClr val="80BD41">
                <a:alpha val="100000"/>
              </a:srgbClr>
            </a:solidFill>
          </p:spPr>
          <p:txBody>
            <a:bodyPr/>
            <a:lstStyle/>
            <a:p/>
          </p:txBody>
        </p:sp>
        <p:sp>
          <p:nvSpPr>
            <p:cNvPr id="60" name="rc60"/>
            <p:cNvSpPr/>
            <p:nvPr/>
          </p:nvSpPr>
          <p:spPr>
            <a:xfrm>
              <a:off x="5560963" y="3092540"/>
              <a:ext cx="239888" cy="328187"/>
            </a:xfrm>
            <a:prstGeom prst="rect">
              <a:avLst/>
            </a:prstGeom>
            <a:solidFill>
              <a:srgbClr val="E2231A">
                <a:alpha val="100000"/>
              </a:srgbClr>
            </a:solidFill>
          </p:spPr>
          <p:txBody>
            <a:bodyPr/>
            <a:lstStyle/>
            <a:p/>
          </p:txBody>
        </p:sp>
        <p:sp>
          <p:nvSpPr>
            <p:cNvPr id="61" name="rc61"/>
            <p:cNvSpPr/>
            <p:nvPr/>
          </p:nvSpPr>
          <p:spPr>
            <a:xfrm>
              <a:off x="5827506" y="3336442"/>
              <a:ext cx="239888" cy="971578"/>
            </a:xfrm>
            <a:prstGeom prst="rect">
              <a:avLst/>
            </a:prstGeom>
            <a:solidFill>
              <a:srgbClr val="80BD41">
                <a:alpha val="100000"/>
              </a:srgbClr>
            </a:solidFill>
          </p:spPr>
          <p:txBody>
            <a:bodyPr/>
            <a:lstStyle/>
            <a:p/>
          </p:txBody>
        </p:sp>
        <p:sp>
          <p:nvSpPr>
            <p:cNvPr id="62" name="rc62"/>
            <p:cNvSpPr/>
            <p:nvPr/>
          </p:nvSpPr>
          <p:spPr>
            <a:xfrm>
              <a:off x="5827506" y="3078195"/>
              <a:ext cx="239888" cy="258247"/>
            </a:xfrm>
            <a:prstGeom prst="rect">
              <a:avLst/>
            </a:prstGeom>
            <a:solidFill>
              <a:srgbClr val="E2231A">
                <a:alpha val="100000"/>
              </a:srgbClr>
            </a:solidFill>
          </p:spPr>
          <p:txBody>
            <a:bodyPr/>
            <a:lstStyle/>
            <a:p/>
          </p:txBody>
        </p:sp>
        <p:sp>
          <p:nvSpPr>
            <p:cNvPr id="63" name="rc63"/>
            <p:cNvSpPr/>
            <p:nvPr/>
          </p:nvSpPr>
          <p:spPr>
            <a:xfrm>
              <a:off x="6094049" y="3375866"/>
              <a:ext cx="239888" cy="932155"/>
            </a:xfrm>
            <a:prstGeom prst="rect">
              <a:avLst/>
            </a:prstGeom>
            <a:solidFill>
              <a:srgbClr val="80BD41">
                <a:alpha val="100000"/>
              </a:srgbClr>
            </a:solidFill>
          </p:spPr>
          <p:txBody>
            <a:bodyPr/>
            <a:lstStyle/>
            <a:p/>
          </p:txBody>
        </p:sp>
        <p:sp>
          <p:nvSpPr>
            <p:cNvPr id="64" name="rc64"/>
            <p:cNvSpPr/>
            <p:nvPr/>
          </p:nvSpPr>
          <p:spPr>
            <a:xfrm>
              <a:off x="6094049" y="3065163"/>
              <a:ext cx="239888" cy="310702"/>
            </a:xfrm>
            <a:prstGeom prst="rect">
              <a:avLst/>
            </a:prstGeom>
            <a:solidFill>
              <a:srgbClr val="E2231A">
                <a:alpha val="100000"/>
              </a:srgbClr>
            </a:solidFill>
          </p:spPr>
          <p:txBody>
            <a:bodyPr/>
            <a:lstStyle/>
            <a:p/>
          </p:txBody>
        </p:sp>
        <p:sp>
          <p:nvSpPr>
            <p:cNvPr id="65" name="rc65"/>
            <p:cNvSpPr/>
            <p:nvPr/>
          </p:nvSpPr>
          <p:spPr>
            <a:xfrm>
              <a:off x="6360593" y="3290456"/>
              <a:ext cx="239888" cy="1017565"/>
            </a:xfrm>
            <a:prstGeom prst="rect">
              <a:avLst/>
            </a:prstGeom>
            <a:solidFill>
              <a:srgbClr val="80BD41">
                <a:alpha val="100000"/>
              </a:srgbClr>
            </a:solidFill>
          </p:spPr>
          <p:txBody>
            <a:bodyPr/>
            <a:lstStyle/>
            <a:p/>
          </p:txBody>
        </p:sp>
        <p:sp>
          <p:nvSpPr>
            <p:cNvPr id="66" name="rc66"/>
            <p:cNvSpPr/>
            <p:nvPr/>
          </p:nvSpPr>
          <p:spPr>
            <a:xfrm>
              <a:off x="6360593" y="3051756"/>
              <a:ext cx="239888" cy="238699"/>
            </a:xfrm>
            <a:prstGeom prst="rect">
              <a:avLst/>
            </a:prstGeom>
            <a:solidFill>
              <a:srgbClr val="E2231A">
                <a:alpha val="100000"/>
              </a:srgbClr>
            </a:solidFill>
          </p:spPr>
          <p:txBody>
            <a:bodyPr/>
            <a:lstStyle/>
            <a:p/>
          </p:txBody>
        </p:sp>
        <p:sp>
          <p:nvSpPr>
            <p:cNvPr id="67" name="rc67"/>
            <p:cNvSpPr/>
            <p:nvPr/>
          </p:nvSpPr>
          <p:spPr>
            <a:xfrm>
              <a:off x="6627136" y="3343052"/>
              <a:ext cx="239888" cy="964969"/>
            </a:xfrm>
            <a:prstGeom prst="rect">
              <a:avLst/>
            </a:prstGeom>
            <a:solidFill>
              <a:srgbClr val="80BD41">
                <a:alpha val="100000"/>
              </a:srgbClr>
            </a:solidFill>
          </p:spPr>
          <p:txBody>
            <a:bodyPr/>
            <a:lstStyle/>
            <a:p/>
          </p:txBody>
        </p:sp>
        <p:sp>
          <p:nvSpPr>
            <p:cNvPr id="68" name="rc68"/>
            <p:cNvSpPr/>
            <p:nvPr/>
          </p:nvSpPr>
          <p:spPr>
            <a:xfrm>
              <a:off x="6627136" y="3038303"/>
              <a:ext cx="239888" cy="304749"/>
            </a:xfrm>
            <a:prstGeom prst="rect">
              <a:avLst/>
            </a:prstGeom>
            <a:solidFill>
              <a:srgbClr val="E2231A">
                <a:alpha val="100000"/>
              </a:srgbClr>
            </a:solidFill>
          </p:spPr>
          <p:txBody>
            <a:bodyPr/>
            <a:lstStyle/>
            <a:p/>
          </p:txBody>
        </p:sp>
        <p:sp>
          <p:nvSpPr>
            <p:cNvPr id="69" name="rc69"/>
            <p:cNvSpPr/>
            <p:nvPr/>
          </p:nvSpPr>
          <p:spPr>
            <a:xfrm>
              <a:off x="6893679" y="3280893"/>
              <a:ext cx="239888" cy="1027128"/>
            </a:xfrm>
            <a:prstGeom prst="rect">
              <a:avLst/>
            </a:prstGeom>
            <a:solidFill>
              <a:srgbClr val="80BD41">
                <a:alpha val="100000"/>
              </a:srgbClr>
            </a:solidFill>
          </p:spPr>
          <p:txBody>
            <a:bodyPr/>
            <a:lstStyle/>
            <a:p/>
          </p:txBody>
        </p:sp>
        <p:sp>
          <p:nvSpPr>
            <p:cNvPr id="70" name="rc70"/>
            <p:cNvSpPr/>
            <p:nvPr/>
          </p:nvSpPr>
          <p:spPr>
            <a:xfrm>
              <a:off x="6893679" y="3024099"/>
              <a:ext cx="239888" cy="256793"/>
            </a:xfrm>
            <a:prstGeom prst="rect">
              <a:avLst/>
            </a:prstGeom>
            <a:solidFill>
              <a:srgbClr val="E2231A">
                <a:alpha val="100000"/>
              </a:srgbClr>
            </a:solidFill>
          </p:spPr>
          <p:txBody>
            <a:bodyPr/>
            <a:lstStyle/>
            <a:p/>
          </p:txBody>
        </p:sp>
        <p:sp>
          <p:nvSpPr>
            <p:cNvPr id="71" name="rc71"/>
            <p:cNvSpPr/>
            <p:nvPr/>
          </p:nvSpPr>
          <p:spPr>
            <a:xfrm>
              <a:off x="7160222" y="3245360"/>
              <a:ext cx="239888" cy="1062661"/>
            </a:xfrm>
            <a:prstGeom prst="rect">
              <a:avLst/>
            </a:prstGeom>
            <a:solidFill>
              <a:srgbClr val="80BD41">
                <a:alpha val="100000"/>
              </a:srgbClr>
            </a:solidFill>
          </p:spPr>
          <p:txBody>
            <a:bodyPr/>
            <a:lstStyle/>
            <a:p/>
          </p:txBody>
        </p:sp>
        <p:sp>
          <p:nvSpPr>
            <p:cNvPr id="72" name="rc72"/>
            <p:cNvSpPr/>
            <p:nvPr/>
          </p:nvSpPr>
          <p:spPr>
            <a:xfrm>
              <a:off x="7160222" y="3012098"/>
              <a:ext cx="239888" cy="233261"/>
            </a:xfrm>
            <a:prstGeom prst="rect">
              <a:avLst/>
            </a:prstGeom>
            <a:solidFill>
              <a:srgbClr val="E2231A">
                <a:alpha val="100000"/>
              </a:srgbClr>
            </a:solidFill>
          </p:spPr>
          <p:txBody>
            <a:bodyPr/>
            <a:lstStyle/>
            <a:p/>
          </p:txBody>
        </p:sp>
        <p:sp>
          <p:nvSpPr>
            <p:cNvPr id="73" name="rc73"/>
            <p:cNvSpPr/>
            <p:nvPr/>
          </p:nvSpPr>
          <p:spPr>
            <a:xfrm>
              <a:off x="7426765" y="3272173"/>
              <a:ext cx="239888" cy="1035847"/>
            </a:xfrm>
            <a:prstGeom prst="rect">
              <a:avLst/>
            </a:prstGeom>
            <a:solidFill>
              <a:srgbClr val="80BD41">
                <a:alpha val="100000"/>
              </a:srgbClr>
            </a:solidFill>
          </p:spPr>
          <p:txBody>
            <a:bodyPr/>
            <a:lstStyle/>
            <a:p/>
          </p:txBody>
        </p:sp>
        <p:sp>
          <p:nvSpPr>
            <p:cNvPr id="74" name="rc74"/>
            <p:cNvSpPr/>
            <p:nvPr/>
          </p:nvSpPr>
          <p:spPr>
            <a:xfrm>
              <a:off x="7426765" y="2996816"/>
              <a:ext cx="239888" cy="275357"/>
            </a:xfrm>
            <a:prstGeom prst="rect">
              <a:avLst/>
            </a:prstGeom>
            <a:solidFill>
              <a:srgbClr val="E2231A">
                <a:alpha val="100000"/>
              </a:srgbClr>
            </a:solidFill>
          </p:spPr>
          <p:txBody>
            <a:bodyPr/>
            <a:lstStyle/>
            <a:p/>
          </p:txBody>
        </p:sp>
        <p:sp>
          <p:nvSpPr>
            <p:cNvPr id="75" name="rc75"/>
            <p:cNvSpPr/>
            <p:nvPr/>
          </p:nvSpPr>
          <p:spPr>
            <a:xfrm>
              <a:off x="7693308" y="3235000"/>
              <a:ext cx="239888" cy="1073021"/>
            </a:xfrm>
            <a:prstGeom prst="rect">
              <a:avLst/>
            </a:prstGeom>
            <a:solidFill>
              <a:srgbClr val="80BD41">
                <a:alpha val="100000"/>
              </a:srgbClr>
            </a:solidFill>
          </p:spPr>
          <p:txBody>
            <a:bodyPr/>
            <a:lstStyle/>
            <a:p/>
          </p:txBody>
        </p:sp>
        <p:sp>
          <p:nvSpPr>
            <p:cNvPr id="76" name="rc76"/>
            <p:cNvSpPr/>
            <p:nvPr/>
          </p:nvSpPr>
          <p:spPr>
            <a:xfrm>
              <a:off x="7693308" y="2983315"/>
              <a:ext cx="239888" cy="251684"/>
            </a:xfrm>
            <a:prstGeom prst="rect">
              <a:avLst/>
            </a:prstGeom>
            <a:solidFill>
              <a:srgbClr val="E2231A">
                <a:alpha val="100000"/>
              </a:srgbClr>
            </a:solidFill>
          </p:spPr>
          <p:txBody>
            <a:bodyPr/>
            <a:lstStyle/>
            <a:p/>
          </p:txBody>
        </p:sp>
        <p:sp>
          <p:nvSpPr>
            <p:cNvPr id="77" name="rc77"/>
            <p:cNvSpPr/>
            <p:nvPr/>
          </p:nvSpPr>
          <p:spPr>
            <a:xfrm>
              <a:off x="7959851" y="3221640"/>
              <a:ext cx="239888" cy="1086381"/>
            </a:xfrm>
            <a:prstGeom prst="rect">
              <a:avLst/>
            </a:prstGeom>
            <a:solidFill>
              <a:srgbClr val="80BD41">
                <a:alpha val="100000"/>
              </a:srgbClr>
            </a:solidFill>
          </p:spPr>
          <p:txBody>
            <a:bodyPr/>
            <a:lstStyle/>
            <a:p/>
          </p:txBody>
        </p:sp>
        <p:sp>
          <p:nvSpPr>
            <p:cNvPr id="78" name="rc78"/>
            <p:cNvSpPr/>
            <p:nvPr/>
          </p:nvSpPr>
          <p:spPr>
            <a:xfrm>
              <a:off x="7959851" y="2966815"/>
              <a:ext cx="239888" cy="254825"/>
            </a:xfrm>
            <a:prstGeom prst="rect">
              <a:avLst/>
            </a:prstGeom>
            <a:solidFill>
              <a:srgbClr val="E2231A">
                <a:alpha val="100000"/>
              </a:srgbClr>
            </a:solidFill>
          </p:spPr>
          <p:txBody>
            <a:bodyPr/>
            <a:lstStyle/>
            <a:p/>
          </p:txBody>
        </p:sp>
        <p:sp>
          <p:nvSpPr>
            <p:cNvPr id="79" name="pl79"/>
            <p:cNvSpPr/>
            <p:nvPr/>
          </p:nvSpPr>
          <p:spPr>
            <a:xfrm>
              <a:off x="1416218" y="2475033"/>
              <a:ext cx="6663577" cy="938847"/>
            </a:xfrm>
            <a:custGeom>
              <a:avLst/>
              <a:pathLst>
                <a:path w="6663577" h="938847">
                  <a:moveTo>
                    <a:pt x="0" y="536484"/>
                  </a:moveTo>
                  <a:lnTo>
                    <a:pt x="266543" y="938847"/>
                  </a:lnTo>
                  <a:lnTo>
                    <a:pt x="533086" y="760019"/>
                  </a:lnTo>
                  <a:lnTo>
                    <a:pt x="799629" y="312949"/>
                  </a:lnTo>
                  <a:lnTo>
                    <a:pt x="1066172" y="268242"/>
                  </a:lnTo>
                  <a:lnTo>
                    <a:pt x="1332715" y="268242"/>
                  </a:lnTo>
                  <a:lnTo>
                    <a:pt x="1599258" y="89414"/>
                  </a:lnTo>
                  <a:lnTo>
                    <a:pt x="1865801" y="245888"/>
                  </a:lnTo>
                  <a:lnTo>
                    <a:pt x="2132344" y="424716"/>
                  </a:lnTo>
                  <a:lnTo>
                    <a:pt x="2398888" y="357656"/>
                  </a:lnTo>
                  <a:lnTo>
                    <a:pt x="2665431" y="312949"/>
                  </a:lnTo>
                  <a:lnTo>
                    <a:pt x="2931974" y="223535"/>
                  </a:lnTo>
                  <a:lnTo>
                    <a:pt x="3198517" y="223535"/>
                  </a:lnTo>
                  <a:lnTo>
                    <a:pt x="3465060" y="223535"/>
                  </a:lnTo>
                  <a:lnTo>
                    <a:pt x="3731603" y="111767"/>
                  </a:lnTo>
                  <a:lnTo>
                    <a:pt x="3998146" y="156474"/>
                  </a:lnTo>
                  <a:lnTo>
                    <a:pt x="4264689" y="201181"/>
                  </a:lnTo>
                  <a:lnTo>
                    <a:pt x="4531233" y="67060"/>
                  </a:lnTo>
                  <a:lnTo>
                    <a:pt x="4797776" y="156474"/>
                  </a:lnTo>
                  <a:lnTo>
                    <a:pt x="5064319" y="22353"/>
                  </a:lnTo>
                  <a:lnTo>
                    <a:pt x="5330862" y="134121"/>
                  </a:lnTo>
                  <a:lnTo>
                    <a:pt x="5597405" y="44707"/>
                  </a:lnTo>
                  <a:lnTo>
                    <a:pt x="5863948" y="0"/>
                  </a:lnTo>
                  <a:lnTo>
                    <a:pt x="6130491" y="67060"/>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535407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91" name="tx91"/>
            <p:cNvSpPr/>
            <p:nvPr/>
          </p:nvSpPr>
          <p:spPr>
            <a:xfrm>
              <a:off x="1298664" y="33093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92" name="tx92"/>
            <p:cNvSpPr/>
            <p:nvPr/>
          </p:nvSpPr>
          <p:spPr>
            <a:xfrm>
              <a:off x="2631380" y="3199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93" name="tx93"/>
            <p:cNvSpPr/>
            <p:nvPr/>
          </p:nvSpPr>
          <p:spPr>
            <a:xfrm>
              <a:off x="3964096" y="30317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4" name="tx94"/>
            <p:cNvSpPr/>
            <p:nvPr/>
          </p:nvSpPr>
          <p:spPr>
            <a:xfrm>
              <a:off x="5296811" y="29790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5" name="tx95"/>
            <p:cNvSpPr/>
            <p:nvPr/>
          </p:nvSpPr>
          <p:spPr>
            <a:xfrm>
              <a:off x="6402160" y="291587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6" name="tx96"/>
            <p:cNvSpPr/>
            <p:nvPr/>
          </p:nvSpPr>
          <p:spPr>
            <a:xfrm>
              <a:off x="6629527" y="29023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7" name="tx97"/>
            <p:cNvSpPr/>
            <p:nvPr/>
          </p:nvSpPr>
          <p:spPr>
            <a:xfrm>
              <a:off x="6896070" y="28881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8" name="tx98"/>
            <p:cNvSpPr/>
            <p:nvPr/>
          </p:nvSpPr>
          <p:spPr>
            <a:xfrm>
              <a:off x="7162613" y="2876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9" name="tx99"/>
            <p:cNvSpPr/>
            <p:nvPr/>
          </p:nvSpPr>
          <p:spPr>
            <a:xfrm>
              <a:off x="7429156" y="2860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100" name="tx100"/>
            <p:cNvSpPr/>
            <p:nvPr/>
          </p:nvSpPr>
          <p:spPr>
            <a:xfrm>
              <a:off x="7695699" y="28473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101" name="tx101"/>
            <p:cNvSpPr/>
            <p:nvPr/>
          </p:nvSpPr>
          <p:spPr>
            <a:xfrm>
              <a:off x="7962242" y="28308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286.1</a:t>
              </a:r>
            </a:p>
          </p:txBody>
        </p:sp>
        <p:sp>
          <p:nvSpPr>
            <p:cNvPr id="102" name="pl102"/>
            <p:cNvSpPr/>
            <p:nvPr/>
          </p:nvSpPr>
          <p:spPr>
            <a:xfrm>
              <a:off x="1416218"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40227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14" name="tx114"/>
            <p:cNvSpPr/>
            <p:nvPr/>
          </p:nvSpPr>
          <p:spPr>
            <a:xfrm>
              <a:off x="1324790" y="35913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77.3</a:t>
              </a:r>
            </a:p>
          </p:txBody>
        </p:sp>
        <p:sp>
          <p:nvSpPr>
            <p:cNvPr id="115" name="tx115"/>
            <p:cNvSpPr/>
            <p:nvPr/>
          </p:nvSpPr>
          <p:spPr>
            <a:xfrm>
              <a:off x="2631380" y="39325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145.2</a:t>
              </a:r>
            </a:p>
          </p:txBody>
        </p:sp>
        <p:sp>
          <p:nvSpPr>
            <p:cNvPr id="116" name="tx116"/>
            <p:cNvSpPr/>
            <p:nvPr/>
          </p:nvSpPr>
          <p:spPr>
            <a:xfrm>
              <a:off x="2657505" y="3446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17" name="tx117"/>
            <p:cNvSpPr/>
            <p:nvPr/>
          </p:nvSpPr>
          <p:spPr>
            <a:xfrm>
              <a:off x="3964096" y="38852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165.4</a:t>
              </a:r>
            </a:p>
          </p:txBody>
        </p:sp>
        <p:sp>
          <p:nvSpPr>
            <p:cNvPr id="118" name="tx118"/>
            <p:cNvSpPr/>
            <p:nvPr/>
          </p:nvSpPr>
          <p:spPr>
            <a:xfrm>
              <a:off x="3990221" y="33150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a:t>
              </a:r>
            </a:p>
          </p:txBody>
        </p:sp>
        <p:sp>
          <p:nvSpPr>
            <p:cNvPr id="119" name="tx119"/>
            <p:cNvSpPr/>
            <p:nvPr/>
          </p:nvSpPr>
          <p:spPr>
            <a:xfrm>
              <a:off x="5296811" y="38255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190.9</a:t>
              </a:r>
            </a:p>
          </p:txBody>
        </p:sp>
        <p:sp>
          <p:nvSpPr>
            <p:cNvPr id="120" name="tx120"/>
            <p:cNvSpPr/>
            <p:nvPr/>
          </p:nvSpPr>
          <p:spPr>
            <a:xfrm>
              <a:off x="5322937" y="32289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a:t>
              </a:r>
            </a:p>
          </p:txBody>
        </p:sp>
        <p:sp>
          <p:nvSpPr>
            <p:cNvPr id="121" name="tx121"/>
            <p:cNvSpPr/>
            <p:nvPr/>
          </p:nvSpPr>
          <p:spPr>
            <a:xfrm>
              <a:off x="6362984" y="376533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217.1</a:t>
              </a:r>
            </a:p>
          </p:txBody>
        </p:sp>
        <p:sp>
          <p:nvSpPr>
            <p:cNvPr id="122" name="tx122"/>
            <p:cNvSpPr/>
            <p:nvPr/>
          </p:nvSpPr>
          <p:spPr>
            <a:xfrm>
              <a:off x="6389109" y="3136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3" name="tx123"/>
            <p:cNvSpPr/>
            <p:nvPr/>
          </p:nvSpPr>
          <p:spPr>
            <a:xfrm>
              <a:off x="6629527" y="3790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205.8</a:t>
              </a:r>
            </a:p>
          </p:txBody>
        </p:sp>
        <p:sp>
          <p:nvSpPr>
            <p:cNvPr id="124" name="tx124"/>
            <p:cNvSpPr/>
            <p:nvPr/>
          </p:nvSpPr>
          <p:spPr>
            <a:xfrm>
              <a:off x="6694829" y="315562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5" name="tx125"/>
            <p:cNvSpPr/>
            <p:nvPr/>
          </p:nvSpPr>
          <p:spPr>
            <a:xfrm>
              <a:off x="6896070" y="37594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219.1</a:t>
              </a:r>
            </a:p>
          </p:txBody>
        </p:sp>
        <p:sp>
          <p:nvSpPr>
            <p:cNvPr id="126" name="tx126"/>
            <p:cNvSpPr/>
            <p:nvPr/>
          </p:nvSpPr>
          <p:spPr>
            <a:xfrm>
              <a:off x="6922195" y="3117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a:t>
              </a:r>
            </a:p>
          </p:txBody>
        </p:sp>
        <p:sp>
          <p:nvSpPr>
            <p:cNvPr id="127" name="tx127"/>
            <p:cNvSpPr/>
            <p:nvPr/>
          </p:nvSpPr>
          <p:spPr>
            <a:xfrm>
              <a:off x="7162613" y="37416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226.7</a:t>
              </a:r>
            </a:p>
          </p:txBody>
        </p:sp>
        <p:sp>
          <p:nvSpPr>
            <p:cNvPr id="128" name="tx128"/>
            <p:cNvSpPr/>
            <p:nvPr/>
          </p:nvSpPr>
          <p:spPr>
            <a:xfrm>
              <a:off x="7188738" y="30936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29" name="tx129"/>
            <p:cNvSpPr/>
            <p:nvPr/>
          </p:nvSpPr>
          <p:spPr>
            <a:xfrm>
              <a:off x="7468333" y="375619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30" name="tx130"/>
            <p:cNvSpPr/>
            <p:nvPr/>
          </p:nvSpPr>
          <p:spPr>
            <a:xfrm>
              <a:off x="7455282" y="3099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a:t>
              </a:r>
            </a:p>
          </p:txBody>
        </p:sp>
        <p:sp>
          <p:nvSpPr>
            <p:cNvPr id="131" name="tx131"/>
            <p:cNvSpPr/>
            <p:nvPr/>
          </p:nvSpPr>
          <p:spPr>
            <a:xfrm>
              <a:off x="7695699" y="37364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228.9</a:t>
              </a:r>
            </a:p>
          </p:txBody>
        </p:sp>
        <p:sp>
          <p:nvSpPr>
            <p:cNvPr id="132" name="tx132"/>
            <p:cNvSpPr/>
            <p:nvPr/>
          </p:nvSpPr>
          <p:spPr>
            <a:xfrm>
              <a:off x="7721825" y="30740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a:t>
              </a:r>
            </a:p>
          </p:txBody>
        </p:sp>
        <p:sp>
          <p:nvSpPr>
            <p:cNvPr id="133" name="tx133"/>
            <p:cNvSpPr/>
            <p:nvPr/>
          </p:nvSpPr>
          <p:spPr>
            <a:xfrm>
              <a:off x="7962242" y="37297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231.8</a:t>
              </a:r>
            </a:p>
          </p:txBody>
        </p:sp>
        <p:sp>
          <p:nvSpPr>
            <p:cNvPr id="134" name="tx134"/>
            <p:cNvSpPr/>
            <p:nvPr/>
          </p:nvSpPr>
          <p:spPr>
            <a:xfrm>
              <a:off x="7988368" y="305945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7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83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4951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808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120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61" name="rc161"/>
            <p:cNvSpPr/>
            <p:nvPr/>
          </p:nvSpPr>
          <p:spPr>
            <a:xfrm>
              <a:off x="4545960" y="5180747"/>
              <a:ext cx="201456" cy="201456"/>
            </a:xfrm>
            <a:prstGeom prst="rect">
              <a:avLst/>
            </a:prstGeom>
            <a:solidFill>
              <a:srgbClr val="E2231A">
                <a:alpha val="100000"/>
              </a:srgbClr>
            </a:solidFill>
          </p:spPr>
          <p:txBody>
            <a:bodyPr/>
            <a:lstStyle/>
            <a:p/>
          </p:txBody>
        </p:sp>
        <p:sp>
          <p:nvSpPr>
            <p:cNvPr id="162" name="rc162"/>
            <p:cNvSpPr/>
            <p:nvPr/>
          </p:nvSpPr>
          <p:spPr>
            <a:xfrm>
              <a:off x="5766533" y="5180747"/>
              <a:ext cx="201456" cy="201456"/>
            </a:xfrm>
            <a:prstGeom prst="rect">
              <a:avLst/>
            </a:prstGeom>
            <a:solidFill>
              <a:srgbClr val="80BD41">
                <a:alpha val="100000"/>
              </a:srgbClr>
            </a:solidFill>
          </p:spPr>
          <p:txBody>
            <a:bodyPr/>
            <a:lstStyle/>
            <a:p/>
          </p:txBody>
        </p:sp>
        <p:sp>
          <p:nvSpPr>
            <p:cNvPr id="163" name="tx163"/>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6" name="tx166"/>
            <p:cNvSpPr/>
            <p:nvPr/>
          </p:nvSpPr>
          <p:spPr>
            <a:xfrm>
              <a:off x="951100" y="1582906"/>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2000-2025</a:t>
              </a:r>
            </a:p>
          </p:txBody>
        </p:sp>
        <p:sp>
          <p:nvSpPr>
            <p:cNvPr id="167" name="pl167"/>
            <p:cNvSpPr/>
            <p:nvPr/>
          </p:nvSpPr>
          <p:spPr>
            <a:xfrm>
              <a:off x="24452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7432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0412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942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922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901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4988209" cy="129091"/>
            </a:xfrm>
            <a:prstGeom prst="rect">
              <a:avLst/>
            </a:prstGeom>
            <a:solidFill>
              <a:srgbClr val="80BD41">
                <a:alpha val="100000"/>
              </a:srgbClr>
            </a:solidFill>
          </p:spPr>
          <p:txBody>
            <a:bodyPr/>
            <a:lstStyle/>
            <a:p/>
          </p:txBody>
        </p:sp>
        <p:sp>
          <p:nvSpPr>
            <p:cNvPr id="178" name="rc178"/>
            <p:cNvSpPr/>
            <p:nvPr/>
          </p:nvSpPr>
          <p:spPr>
            <a:xfrm>
              <a:off x="6284483" y="5954972"/>
              <a:ext cx="1170127" cy="129091"/>
            </a:xfrm>
            <a:prstGeom prst="rect">
              <a:avLst/>
            </a:prstGeom>
            <a:solidFill>
              <a:srgbClr val="E2231A">
                <a:alpha val="100000"/>
              </a:srgbClr>
            </a:solidFill>
          </p:spPr>
          <p:txBody>
            <a:bodyPr/>
            <a:lstStyle/>
            <a:p/>
          </p:txBody>
        </p:sp>
        <p:sp>
          <p:nvSpPr>
            <p:cNvPr id="179" name="rc179"/>
            <p:cNvSpPr/>
            <p:nvPr/>
          </p:nvSpPr>
          <p:spPr>
            <a:xfrm>
              <a:off x="1296273" y="5793607"/>
              <a:ext cx="5260059" cy="129091"/>
            </a:xfrm>
            <a:prstGeom prst="rect">
              <a:avLst/>
            </a:prstGeom>
            <a:solidFill>
              <a:srgbClr val="80BD41">
                <a:alpha val="100000"/>
              </a:srgbClr>
            </a:solidFill>
          </p:spPr>
          <p:txBody>
            <a:bodyPr/>
            <a:lstStyle/>
            <a:p/>
          </p:txBody>
        </p:sp>
        <p:sp>
          <p:nvSpPr>
            <p:cNvPr id="180" name="rc180"/>
            <p:cNvSpPr/>
            <p:nvPr/>
          </p:nvSpPr>
          <p:spPr>
            <a:xfrm>
              <a:off x="6556333" y="5793607"/>
              <a:ext cx="1233781" cy="129091"/>
            </a:xfrm>
            <a:prstGeom prst="rect">
              <a:avLst/>
            </a:prstGeom>
            <a:solidFill>
              <a:srgbClr val="E2231A">
                <a:alpha val="100000"/>
              </a:srgbClr>
            </a:solidFill>
          </p:spPr>
          <p:txBody>
            <a:bodyPr/>
            <a:lstStyle/>
            <a:p/>
          </p:txBody>
        </p:sp>
        <p:sp>
          <p:nvSpPr>
            <p:cNvPr id="181" name="rc181"/>
            <p:cNvSpPr/>
            <p:nvPr/>
          </p:nvSpPr>
          <p:spPr>
            <a:xfrm>
              <a:off x="1296273" y="5632243"/>
              <a:ext cx="5325552" cy="129091"/>
            </a:xfrm>
            <a:prstGeom prst="rect">
              <a:avLst/>
            </a:prstGeom>
            <a:solidFill>
              <a:srgbClr val="80BD41">
                <a:alpha val="100000"/>
              </a:srgbClr>
            </a:solidFill>
          </p:spPr>
          <p:txBody>
            <a:bodyPr/>
            <a:lstStyle/>
            <a:p/>
          </p:txBody>
        </p:sp>
        <p:sp>
          <p:nvSpPr>
            <p:cNvPr id="182" name="rc182"/>
            <p:cNvSpPr/>
            <p:nvPr/>
          </p:nvSpPr>
          <p:spPr>
            <a:xfrm>
              <a:off x="6621826" y="5632243"/>
              <a:ext cx="1249178" cy="129091"/>
            </a:xfrm>
            <a:prstGeom prst="rect">
              <a:avLst/>
            </a:prstGeom>
            <a:solidFill>
              <a:srgbClr val="E2231A">
                <a:alpha val="100000"/>
              </a:srgbClr>
            </a:solidFill>
          </p:spPr>
          <p:txBody>
            <a:bodyPr/>
            <a:lstStyle/>
            <a:p/>
          </p:txBody>
        </p:sp>
        <p:sp>
          <p:nvSpPr>
            <p:cNvPr id="183" name="tx183"/>
            <p:cNvSpPr/>
            <p:nvPr/>
          </p:nvSpPr>
          <p:spPr>
            <a:xfrm>
              <a:off x="7665823"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84" name="tx184"/>
            <p:cNvSpPr/>
            <p:nvPr/>
          </p:nvSpPr>
          <p:spPr>
            <a:xfrm>
              <a:off x="7970126"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85" name="tx185"/>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286.1</a:t>
              </a:r>
            </a:p>
          </p:txBody>
        </p:sp>
        <p:sp>
          <p:nvSpPr>
            <p:cNvPr id="186" name="tx186"/>
            <p:cNvSpPr/>
            <p:nvPr/>
          </p:nvSpPr>
          <p:spPr>
            <a:xfrm>
              <a:off x="3654740" y="5980401"/>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217.1</a:t>
              </a:r>
            </a:p>
          </p:txBody>
        </p:sp>
        <p:sp>
          <p:nvSpPr>
            <p:cNvPr id="187" name="tx187"/>
            <p:cNvSpPr/>
            <p:nvPr/>
          </p:nvSpPr>
          <p:spPr>
            <a:xfrm>
              <a:off x="676405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50.9</a:t>
              </a:r>
            </a:p>
          </p:txBody>
        </p:sp>
        <p:sp>
          <p:nvSpPr>
            <p:cNvPr id="188" name="tx188"/>
            <p:cNvSpPr/>
            <p:nvPr/>
          </p:nvSpPr>
          <p:spPr>
            <a:xfrm>
              <a:off x="379066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228.9</a:t>
              </a:r>
            </a:p>
          </p:txBody>
        </p:sp>
        <p:sp>
          <p:nvSpPr>
            <p:cNvPr id="189" name="tx189"/>
            <p:cNvSpPr/>
            <p:nvPr/>
          </p:nvSpPr>
          <p:spPr>
            <a:xfrm>
              <a:off x="7067730"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53.7</a:t>
              </a:r>
            </a:p>
          </p:txBody>
        </p:sp>
        <p:sp>
          <p:nvSpPr>
            <p:cNvPr id="190" name="tx190"/>
            <p:cNvSpPr/>
            <p:nvPr/>
          </p:nvSpPr>
          <p:spPr>
            <a:xfrm>
              <a:off x="382341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231.8</a:t>
              </a:r>
            </a:p>
          </p:txBody>
        </p:sp>
        <p:sp>
          <p:nvSpPr>
            <p:cNvPr id="191" name="tx191"/>
            <p:cNvSpPr/>
            <p:nvPr/>
          </p:nvSpPr>
          <p:spPr>
            <a:xfrm>
              <a:off x="7140921" y="5656666"/>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54.4</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4777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57756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807365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9" name="tx199"/>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vaccinale contre le MCV1 en 2025 (81 %) était identique à celui de 2019 (81 %).
Le nombre d’enfants vaccinés par le MCV1 a augmenté de 7 % par rapport à 2019.
Le nombre de nourrissons survivants a augmenté d’environ 7 % par rapport à 2019.
En 2025, davantage d’enfants ont été vaccinés qu’en 2019.
En 2025, le nombre de nourrissons survivants (population cible) était plus élevé qu’en 2019.
Pour que la couverture vaccinale augmente, le nombre d’enfants vaccinés doit croître à un rythme plus rapide que celui de la croissance démographique.</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8042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6642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05242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33843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62443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483741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12342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40942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69542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9814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16856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525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0195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6864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534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203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873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3543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0212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6882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3551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0221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6890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3560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58547" y="4657491"/>
              <a:ext cx="420026" cy="179927"/>
            </a:xfrm>
            <a:prstGeom prst="rect">
              <a:avLst/>
            </a:prstGeom>
            <a:solidFill>
              <a:srgbClr val="1CABE2">
                <a:alpha val="100000"/>
              </a:srgbClr>
            </a:solidFill>
          </p:spPr>
          <p:txBody>
            <a:bodyPr/>
            <a:lstStyle/>
            <a:p/>
          </p:txBody>
        </p:sp>
        <p:sp>
          <p:nvSpPr>
            <p:cNvPr id="29" name="rc29"/>
            <p:cNvSpPr/>
            <p:nvPr/>
          </p:nvSpPr>
          <p:spPr>
            <a:xfrm>
              <a:off x="1425243" y="4608939"/>
              <a:ext cx="420026" cy="228478"/>
            </a:xfrm>
            <a:prstGeom prst="rect">
              <a:avLst/>
            </a:prstGeom>
            <a:solidFill>
              <a:srgbClr val="1CABE2">
                <a:alpha val="100000"/>
              </a:srgbClr>
            </a:solidFill>
          </p:spPr>
          <p:txBody>
            <a:bodyPr/>
            <a:lstStyle/>
            <a:p/>
          </p:txBody>
        </p:sp>
        <p:sp>
          <p:nvSpPr>
            <p:cNvPr id="30" name="rc30"/>
            <p:cNvSpPr/>
            <p:nvPr/>
          </p:nvSpPr>
          <p:spPr>
            <a:xfrm>
              <a:off x="1891939" y="4716039"/>
              <a:ext cx="420026" cy="121379"/>
            </a:xfrm>
            <a:prstGeom prst="rect">
              <a:avLst/>
            </a:prstGeom>
            <a:solidFill>
              <a:srgbClr val="1CABE2">
                <a:alpha val="100000"/>
              </a:srgbClr>
            </a:solidFill>
          </p:spPr>
          <p:txBody>
            <a:bodyPr/>
            <a:lstStyle/>
            <a:p/>
          </p:txBody>
        </p:sp>
        <p:sp>
          <p:nvSpPr>
            <p:cNvPr id="31" name="rc31"/>
            <p:cNvSpPr/>
            <p:nvPr/>
          </p:nvSpPr>
          <p:spPr>
            <a:xfrm>
              <a:off x="2358635" y="4822424"/>
              <a:ext cx="420026" cy="14993"/>
            </a:xfrm>
            <a:prstGeom prst="rect">
              <a:avLst/>
            </a:prstGeom>
            <a:solidFill>
              <a:srgbClr val="1CABE2">
                <a:alpha val="100000"/>
              </a:srgbClr>
            </a:solidFill>
          </p:spPr>
          <p:txBody>
            <a:bodyPr/>
            <a:lstStyle/>
            <a:p/>
          </p:txBody>
        </p:sp>
        <p:sp>
          <p:nvSpPr>
            <p:cNvPr id="32" name="rc32"/>
            <p:cNvSpPr/>
            <p:nvPr/>
          </p:nvSpPr>
          <p:spPr>
            <a:xfrm>
              <a:off x="2825330" y="4728177"/>
              <a:ext cx="420026" cy="109241"/>
            </a:xfrm>
            <a:prstGeom prst="rect">
              <a:avLst/>
            </a:prstGeom>
            <a:solidFill>
              <a:srgbClr val="1CABE2">
                <a:alpha val="100000"/>
              </a:srgbClr>
            </a:solidFill>
          </p:spPr>
          <p:txBody>
            <a:bodyPr/>
            <a:lstStyle/>
            <a:p/>
          </p:txBody>
        </p:sp>
        <p:sp>
          <p:nvSpPr>
            <p:cNvPr id="33" name="rc33"/>
            <p:cNvSpPr/>
            <p:nvPr/>
          </p:nvSpPr>
          <p:spPr>
            <a:xfrm>
              <a:off x="3292026" y="4794578"/>
              <a:ext cx="420026" cy="42839"/>
            </a:xfrm>
            <a:prstGeom prst="rect">
              <a:avLst/>
            </a:prstGeom>
            <a:solidFill>
              <a:srgbClr val="1CABE2">
                <a:alpha val="100000"/>
              </a:srgbClr>
            </a:solidFill>
          </p:spPr>
          <p:txBody>
            <a:bodyPr/>
            <a:lstStyle/>
            <a:p/>
          </p:txBody>
        </p:sp>
        <p:sp>
          <p:nvSpPr>
            <p:cNvPr id="34" name="rc34"/>
            <p:cNvSpPr/>
            <p:nvPr/>
          </p:nvSpPr>
          <p:spPr>
            <a:xfrm>
              <a:off x="3758722" y="4661061"/>
              <a:ext cx="420026" cy="176357"/>
            </a:xfrm>
            <a:prstGeom prst="rect">
              <a:avLst/>
            </a:prstGeom>
            <a:solidFill>
              <a:srgbClr val="1CABE2">
                <a:alpha val="100000"/>
              </a:srgbClr>
            </a:solidFill>
          </p:spPr>
          <p:txBody>
            <a:bodyPr/>
            <a:lstStyle/>
            <a:p/>
          </p:txBody>
        </p:sp>
        <p:sp>
          <p:nvSpPr>
            <p:cNvPr id="35" name="rc35"/>
            <p:cNvSpPr/>
            <p:nvPr/>
          </p:nvSpPr>
          <p:spPr>
            <a:xfrm>
              <a:off x="4225417" y="4729605"/>
              <a:ext cx="420026" cy="107813"/>
            </a:xfrm>
            <a:prstGeom prst="rect">
              <a:avLst/>
            </a:prstGeom>
            <a:solidFill>
              <a:srgbClr val="1CABE2">
                <a:alpha val="100000"/>
              </a:srgbClr>
            </a:solidFill>
          </p:spPr>
          <p:txBody>
            <a:bodyPr/>
            <a:lstStyle/>
            <a:p/>
          </p:txBody>
        </p:sp>
        <p:sp>
          <p:nvSpPr>
            <p:cNvPr id="36" name="rc36"/>
            <p:cNvSpPr/>
            <p:nvPr/>
          </p:nvSpPr>
          <p:spPr>
            <a:xfrm>
              <a:off x="4692113" y="4768875"/>
              <a:ext cx="420026" cy="68543"/>
            </a:xfrm>
            <a:prstGeom prst="rect">
              <a:avLst/>
            </a:prstGeom>
            <a:solidFill>
              <a:srgbClr val="1CABE2">
                <a:alpha val="100000"/>
              </a:srgbClr>
            </a:solidFill>
          </p:spPr>
          <p:txBody>
            <a:bodyPr/>
            <a:lstStyle/>
            <a:p/>
          </p:txBody>
        </p:sp>
        <p:sp>
          <p:nvSpPr>
            <p:cNvPr id="37" name="rc37"/>
            <p:cNvSpPr/>
            <p:nvPr/>
          </p:nvSpPr>
          <p:spPr>
            <a:xfrm>
              <a:off x="5158809" y="4806716"/>
              <a:ext cx="420026" cy="30701"/>
            </a:xfrm>
            <a:prstGeom prst="rect">
              <a:avLst/>
            </a:prstGeom>
            <a:solidFill>
              <a:srgbClr val="1CABE2">
                <a:alpha val="100000"/>
              </a:srgbClr>
            </a:solidFill>
          </p:spPr>
          <p:txBody>
            <a:bodyPr/>
            <a:lstStyle/>
            <a:p/>
          </p:txBody>
        </p:sp>
        <p:sp>
          <p:nvSpPr>
            <p:cNvPr id="38" name="rc38"/>
            <p:cNvSpPr/>
            <p:nvPr/>
          </p:nvSpPr>
          <p:spPr>
            <a:xfrm>
              <a:off x="5625505" y="4314059"/>
              <a:ext cx="420026" cy="523359"/>
            </a:xfrm>
            <a:prstGeom prst="rect">
              <a:avLst/>
            </a:prstGeom>
            <a:solidFill>
              <a:srgbClr val="1CABE2">
                <a:alpha val="100000"/>
              </a:srgbClr>
            </a:solidFill>
          </p:spPr>
          <p:txBody>
            <a:bodyPr/>
            <a:lstStyle/>
            <a:p/>
          </p:txBody>
        </p:sp>
        <p:sp>
          <p:nvSpPr>
            <p:cNvPr id="39" name="rc39"/>
            <p:cNvSpPr/>
            <p:nvPr/>
          </p:nvSpPr>
          <p:spPr>
            <a:xfrm>
              <a:off x="6092200" y="4410448"/>
              <a:ext cx="420026" cy="426969"/>
            </a:xfrm>
            <a:prstGeom prst="rect">
              <a:avLst/>
            </a:prstGeom>
            <a:solidFill>
              <a:srgbClr val="1CABE2">
                <a:alpha val="100000"/>
              </a:srgbClr>
            </a:solidFill>
          </p:spPr>
          <p:txBody>
            <a:bodyPr/>
            <a:lstStyle/>
            <a:p/>
          </p:txBody>
        </p:sp>
        <p:sp>
          <p:nvSpPr>
            <p:cNvPr id="40" name="rc40"/>
            <p:cNvSpPr/>
            <p:nvPr/>
          </p:nvSpPr>
          <p:spPr>
            <a:xfrm>
              <a:off x="6558896" y="4557532"/>
              <a:ext cx="420026" cy="279886"/>
            </a:xfrm>
            <a:prstGeom prst="rect">
              <a:avLst/>
            </a:prstGeom>
            <a:solidFill>
              <a:srgbClr val="1CABE2">
                <a:alpha val="100000"/>
              </a:srgbClr>
            </a:solidFill>
          </p:spPr>
          <p:txBody>
            <a:bodyPr/>
            <a:lstStyle/>
            <a:p/>
          </p:txBody>
        </p:sp>
        <p:sp>
          <p:nvSpPr>
            <p:cNvPr id="41" name="rc41"/>
            <p:cNvSpPr/>
            <p:nvPr/>
          </p:nvSpPr>
          <p:spPr>
            <a:xfrm>
              <a:off x="7025592" y="3933499"/>
              <a:ext cx="420026" cy="903919"/>
            </a:xfrm>
            <a:prstGeom prst="rect">
              <a:avLst/>
            </a:prstGeom>
            <a:solidFill>
              <a:srgbClr val="1CABE2">
                <a:alpha val="100000"/>
              </a:srgbClr>
            </a:solidFill>
          </p:spPr>
          <p:txBody>
            <a:bodyPr/>
            <a:lstStyle/>
            <a:p/>
          </p:txBody>
        </p:sp>
        <p:sp>
          <p:nvSpPr>
            <p:cNvPr id="42" name="pl42"/>
            <p:cNvSpPr/>
            <p:nvPr/>
          </p:nvSpPr>
          <p:spPr>
            <a:xfrm>
              <a:off x="1168561" y="2366705"/>
              <a:ext cx="6067044" cy="301306"/>
            </a:xfrm>
            <a:custGeom>
              <a:avLst/>
              <a:pathLst>
                <a:path w="6067044" h="301306">
                  <a:moveTo>
                    <a:pt x="0" y="301306"/>
                  </a:moveTo>
                  <a:lnTo>
                    <a:pt x="466695" y="301306"/>
                  </a:lnTo>
                  <a:lnTo>
                    <a:pt x="933391" y="150653"/>
                  </a:lnTo>
                  <a:lnTo>
                    <a:pt x="1400087" y="210914"/>
                  </a:lnTo>
                  <a:lnTo>
                    <a:pt x="1866782" y="271175"/>
                  </a:lnTo>
                  <a:lnTo>
                    <a:pt x="2333478" y="90391"/>
                  </a:lnTo>
                  <a:lnTo>
                    <a:pt x="2800174" y="210914"/>
                  </a:lnTo>
                  <a:lnTo>
                    <a:pt x="3266869" y="30130"/>
                  </a:lnTo>
                  <a:lnTo>
                    <a:pt x="3733565" y="180783"/>
                  </a:lnTo>
                  <a:lnTo>
                    <a:pt x="4200261" y="60261"/>
                  </a:lnTo>
                  <a:lnTo>
                    <a:pt x="4666957" y="0"/>
                  </a:lnTo>
                  <a:lnTo>
                    <a:pt x="5133652" y="90391"/>
                  </a:lnTo>
                  <a:lnTo>
                    <a:pt x="5600348" y="30130"/>
                  </a:lnTo>
                  <a:lnTo>
                    <a:pt x="6067044" y="30130"/>
                  </a:lnTo>
                </a:path>
              </a:pathLst>
            </a:custGeom>
            <a:ln w="27101" cap="flat">
              <a:solidFill>
                <a:srgbClr val="00833D">
                  <a:alpha val="100000"/>
                </a:srgbClr>
              </a:solidFill>
              <a:prstDash val="solid"/>
              <a:round/>
            </a:ln>
          </p:spPr>
          <p:txBody>
            <a:bodyPr/>
            <a:lstStyle/>
            <a:p/>
          </p:txBody>
        </p:sp>
        <p:sp>
          <p:nvSpPr>
            <p:cNvPr id="43" name="pl43"/>
            <p:cNvSpPr/>
            <p:nvPr/>
          </p:nvSpPr>
          <p:spPr>
            <a:xfrm>
              <a:off x="4435431" y="3029580"/>
              <a:ext cx="2800174" cy="361567"/>
            </a:xfrm>
            <a:custGeom>
              <a:avLst/>
              <a:pathLst>
                <a:path w="2800174" h="361567">
                  <a:moveTo>
                    <a:pt x="0" y="150653"/>
                  </a:moveTo>
                  <a:lnTo>
                    <a:pt x="466695" y="361567"/>
                  </a:lnTo>
                  <a:lnTo>
                    <a:pt x="933391" y="241045"/>
                  </a:lnTo>
                  <a:lnTo>
                    <a:pt x="1400087" y="30130"/>
                  </a:lnTo>
                  <a:lnTo>
                    <a:pt x="1866782" y="0"/>
                  </a:lnTo>
                  <a:lnTo>
                    <a:pt x="2333478" y="60261"/>
                  </a:lnTo>
                  <a:lnTo>
                    <a:pt x="2800174" y="60261"/>
                  </a:lnTo>
                </a:path>
              </a:pathLst>
            </a:custGeom>
            <a:ln w="27101" cap="flat">
              <a:solidFill>
                <a:srgbClr val="002759">
                  <a:alpha val="100000"/>
                </a:srgbClr>
              </a:solidFill>
              <a:prstDash val="solid"/>
              <a:round/>
            </a:ln>
          </p:spPr>
          <p:txBody>
            <a:bodyPr/>
            <a:lstStyle/>
            <a:p/>
          </p:txBody>
        </p:sp>
        <p:sp>
          <p:nvSpPr>
            <p:cNvPr id="44" name="pt44"/>
            <p:cNvSpPr/>
            <p:nvPr/>
          </p:nvSpPr>
          <p:spPr>
            <a:xfrm>
              <a:off x="1136959" y="26364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26364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24857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26062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24254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23652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25158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23953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23351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24254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23652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23652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403829" y="31486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870525" y="33595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337221" y="3239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803916" y="30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270612" y="29979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737308" y="30582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204004" y="30582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69083" y="45276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252</a:t>
              </a:r>
            </a:p>
          </p:txBody>
        </p:sp>
        <p:sp>
          <p:nvSpPr>
            <p:cNvPr id="66" name="tx66"/>
            <p:cNvSpPr/>
            <p:nvPr/>
          </p:nvSpPr>
          <p:spPr>
            <a:xfrm>
              <a:off x="1535778" y="447903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320</a:t>
              </a:r>
            </a:p>
          </p:txBody>
        </p:sp>
        <p:sp>
          <p:nvSpPr>
            <p:cNvPr id="67" name="tx67"/>
            <p:cNvSpPr/>
            <p:nvPr/>
          </p:nvSpPr>
          <p:spPr>
            <a:xfrm>
              <a:off x="2002474" y="458619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170</a:t>
              </a:r>
            </a:p>
          </p:txBody>
        </p:sp>
        <p:sp>
          <p:nvSpPr>
            <p:cNvPr id="68" name="tx68"/>
            <p:cNvSpPr/>
            <p:nvPr/>
          </p:nvSpPr>
          <p:spPr>
            <a:xfrm>
              <a:off x="2502329" y="469403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69" name="tx69"/>
            <p:cNvSpPr/>
            <p:nvPr/>
          </p:nvSpPr>
          <p:spPr>
            <a:xfrm>
              <a:off x="2935865" y="459827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a:t>
              </a:r>
            </a:p>
          </p:txBody>
        </p:sp>
        <p:sp>
          <p:nvSpPr>
            <p:cNvPr id="70" name="tx70"/>
            <p:cNvSpPr/>
            <p:nvPr/>
          </p:nvSpPr>
          <p:spPr>
            <a:xfrm>
              <a:off x="3435720" y="466473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71" name="tx71"/>
            <p:cNvSpPr/>
            <p:nvPr/>
          </p:nvSpPr>
          <p:spPr>
            <a:xfrm>
              <a:off x="3869257" y="453267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247</a:t>
              </a:r>
            </a:p>
          </p:txBody>
        </p:sp>
        <p:sp>
          <p:nvSpPr>
            <p:cNvPr id="72" name="tx72"/>
            <p:cNvSpPr/>
            <p:nvPr/>
          </p:nvSpPr>
          <p:spPr>
            <a:xfrm>
              <a:off x="4335953" y="459976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a:t>
              </a:r>
            </a:p>
          </p:txBody>
        </p:sp>
        <p:sp>
          <p:nvSpPr>
            <p:cNvPr id="73" name="tx73"/>
            <p:cNvSpPr/>
            <p:nvPr/>
          </p:nvSpPr>
          <p:spPr>
            <a:xfrm>
              <a:off x="4835808" y="463903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a:t>
              </a:r>
            </a:p>
          </p:txBody>
        </p:sp>
        <p:sp>
          <p:nvSpPr>
            <p:cNvPr id="74" name="tx74"/>
            <p:cNvSpPr/>
            <p:nvPr/>
          </p:nvSpPr>
          <p:spPr>
            <a:xfrm>
              <a:off x="5302503" y="467681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a:t>
              </a:r>
            </a:p>
          </p:txBody>
        </p:sp>
        <p:sp>
          <p:nvSpPr>
            <p:cNvPr id="75" name="tx75"/>
            <p:cNvSpPr/>
            <p:nvPr/>
          </p:nvSpPr>
          <p:spPr>
            <a:xfrm>
              <a:off x="5736040" y="418415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733</a:t>
              </a:r>
            </a:p>
          </p:txBody>
        </p:sp>
        <p:sp>
          <p:nvSpPr>
            <p:cNvPr id="76" name="tx76"/>
            <p:cNvSpPr/>
            <p:nvPr/>
          </p:nvSpPr>
          <p:spPr>
            <a:xfrm>
              <a:off x="6202735" y="428060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598</a:t>
              </a:r>
            </a:p>
          </p:txBody>
        </p:sp>
        <p:sp>
          <p:nvSpPr>
            <p:cNvPr id="77" name="tx77"/>
            <p:cNvSpPr/>
            <p:nvPr/>
          </p:nvSpPr>
          <p:spPr>
            <a:xfrm>
              <a:off x="6669431" y="442763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8" name="tx78"/>
            <p:cNvSpPr/>
            <p:nvPr/>
          </p:nvSpPr>
          <p:spPr>
            <a:xfrm>
              <a:off x="7086402" y="37882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1,266</a:t>
              </a:r>
            </a:p>
          </p:txBody>
        </p:sp>
        <p:sp>
          <p:nvSpPr>
            <p:cNvPr id="79" name="pl79"/>
            <p:cNvSpPr/>
            <p:nvPr/>
          </p:nvSpPr>
          <p:spPr>
            <a:xfrm>
              <a:off x="7254862" y="2396880"/>
              <a:ext cx="607441" cy="1385"/>
            </a:xfrm>
            <a:custGeom>
              <a:avLst/>
              <a:pathLst>
                <a:path w="607441" h="1385">
                  <a:moveTo>
                    <a:pt x="607441" y="1385"/>
                  </a:moveTo>
                  <a:lnTo>
                    <a:pt x="0" y="0"/>
                  </a:lnTo>
                </a:path>
              </a:pathLst>
            </a:custGeom>
          </p:spPr>
          <p:txBody>
            <a:bodyPr/>
            <a:lstStyle/>
            <a:p/>
          </p:txBody>
        </p:sp>
        <p:sp>
          <p:nvSpPr>
            <p:cNvPr id="80" name="pl80"/>
            <p:cNvSpPr/>
            <p:nvPr/>
          </p:nvSpPr>
          <p:spPr>
            <a:xfrm>
              <a:off x="7254862" y="3089904"/>
              <a:ext cx="607441" cy="2004"/>
            </a:xfrm>
            <a:custGeom>
              <a:avLst/>
              <a:pathLst>
                <a:path w="607441" h="2004">
                  <a:moveTo>
                    <a:pt x="607441" y="2004"/>
                  </a:moveTo>
                  <a:lnTo>
                    <a:pt x="0" y="0"/>
                  </a:lnTo>
                </a:path>
              </a:pathLst>
            </a:custGeom>
          </p:spPr>
          <p:txBody>
            <a:bodyPr/>
            <a:lstStyle/>
            <a:p/>
          </p:txBody>
        </p:sp>
        <p:sp>
          <p:nvSpPr>
            <p:cNvPr id="81" name="pg81"/>
            <p:cNvSpPr/>
            <p:nvPr/>
          </p:nvSpPr>
          <p:spPr>
            <a:xfrm>
              <a:off x="7793724" y="230986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235098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81%</a:t>
              </a:r>
            </a:p>
          </p:txBody>
        </p:sp>
        <p:sp>
          <p:nvSpPr>
            <p:cNvPr id="83" name="pg83"/>
            <p:cNvSpPr/>
            <p:nvPr/>
          </p:nvSpPr>
          <p:spPr>
            <a:xfrm>
              <a:off x="7793724" y="300351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304463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58%</a:t>
              </a:r>
            </a:p>
          </p:txBody>
        </p:sp>
        <p:sp>
          <p:nvSpPr>
            <p:cNvPr id="85" name="rc85"/>
            <p:cNvSpPr/>
            <p:nvPr/>
          </p:nvSpPr>
          <p:spPr>
            <a:xfrm>
              <a:off x="888543" y="1578789"/>
              <a:ext cx="7747148" cy="341380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05961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334561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263161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0" name="tx90"/>
            <p:cNvSpPr/>
            <p:nvPr/>
          </p:nvSpPr>
          <p:spPr>
            <a:xfrm>
              <a:off x="508103" y="191762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1" name="tx91"/>
            <p:cNvSpPr/>
            <p:nvPr/>
          </p:nvSpPr>
          <p:spPr>
            <a:xfrm>
              <a:off x="869832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48873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1874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88606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584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2835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29822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680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3795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782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769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1001036"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493001"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934427"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426424"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893120"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35981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82651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29320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59902"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22659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62908"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59958"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62668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62995"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82797" y="3220990"/>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7" name="tx117"/>
            <p:cNvSpPr/>
            <p:nvPr/>
          </p:nvSpPr>
          <p:spPr>
            <a:xfrm rot="5400000">
              <a:off x="8255788" y="3220137"/>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8" name="pl118"/>
            <p:cNvSpPr/>
            <p:nvPr/>
          </p:nvSpPr>
          <p:spPr>
            <a:xfrm>
              <a:off x="2712913"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73185"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80012"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340285"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629279" y="5779301"/>
              <a:ext cx="201456" cy="201456"/>
            </a:xfrm>
            <a:prstGeom prst="rect">
              <a:avLst/>
            </a:prstGeom>
            <a:solidFill>
              <a:srgbClr val="1CABE2">
                <a:alpha val="100000"/>
              </a:srgbClr>
            </a:solidFill>
          </p:spPr>
          <p:txBody>
            <a:bodyPr/>
            <a:lstStyle/>
            <a:p/>
          </p:txBody>
        </p:sp>
        <p:sp>
          <p:nvSpPr>
            <p:cNvPr id="125" name="tx125"/>
            <p:cNvSpPr/>
            <p:nvPr/>
          </p:nvSpPr>
          <p:spPr>
            <a:xfrm>
              <a:off x="5909324"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1525850" y="1334104"/>
              <a:ext cx="64725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Togo, 2012-2025</a:t>
              </a:r>
            </a:p>
          </p:txBody>
        </p:sp>
        <p:sp>
          <p:nvSpPr>
            <p:cNvPr id="127" name="tx127"/>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8" name="tx128"/>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29" name="tx129"/>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30" name="tx130"/>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31" name="tx131"/>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on a recensé au total 1 266 cas confirmés de rougeole au Togo. La même année, le taux de couverture vaccinale contre la rougeole (MCV1) était de 81 % et celui contre la rougeole (MCV2) de 58 %.
Le nombre de cas en 2025 était 3,2 fois supérieur à celui de 2024 (n = 392).
C'est en 2025 que le nombre de cas de rougeole a été le plus élevé (n = 1 266). Cette année-là, la couverture vaccinale de la première dose de vaccin contre la rougeole (MCV1) était de 81 %.
Le Togo a signalé des ruptures de stock de vaccins contre la rougeole en 2004, 2005, 2006, 2007, 2008, 2009, 2012 et 2014.
Des activités ou campagnes de vaccination d’appoint à base de vaccins contenant le virus de la rougeole ont été menées en 2022 et 2025.</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Togo a connu une augmentation du nombre de cas de rougeole par rapport à 2024, alors que la couverture vaccinale pour la première dose (MCV1) était de 81 % et celle pour la deuxième dose (MCV2) de 58 %.</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77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38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301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063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6656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419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82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1945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759592"/>
              <a:ext cx="3520101" cy="1400343"/>
            </a:xfrm>
            <a:custGeom>
              <a:avLst/>
              <a:pathLst>
                <a:path w="3520101" h="1400343">
                  <a:moveTo>
                    <a:pt x="0" y="82373"/>
                  </a:moveTo>
                  <a:lnTo>
                    <a:pt x="140804" y="0"/>
                  </a:lnTo>
                  <a:lnTo>
                    <a:pt x="281608" y="0"/>
                  </a:lnTo>
                  <a:lnTo>
                    <a:pt x="422412" y="658985"/>
                  </a:lnTo>
                  <a:lnTo>
                    <a:pt x="563216" y="576612"/>
                  </a:lnTo>
                  <a:lnTo>
                    <a:pt x="704020" y="906104"/>
                  </a:lnTo>
                  <a:lnTo>
                    <a:pt x="844824" y="1070851"/>
                  </a:lnTo>
                  <a:lnTo>
                    <a:pt x="985628" y="658985"/>
                  </a:lnTo>
                  <a:lnTo>
                    <a:pt x="1126432" y="741358"/>
                  </a:lnTo>
                  <a:lnTo>
                    <a:pt x="1267236" y="411865"/>
                  </a:lnTo>
                  <a:lnTo>
                    <a:pt x="1408040" y="576612"/>
                  </a:lnTo>
                  <a:lnTo>
                    <a:pt x="1548844" y="906104"/>
                  </a:lnTo>
                  <a:lnTo>
                    <a:pt x="1689648" y="823731"/>
                  </a:lnTo>
                  <a:lnTo>
                    <a:pt x="1830452" y="823731"/>
                  </a:lnTo>
                  <a:lnTo>
                    <a:pt x="1971256" y="1235597"/>
                  </a:lnTo>
                  <a:lnTo>
                    <a:pt x="2112061" y="1153224"/>
                  </a:lnTo>
                  <a:lnTo>
                    <a:pt x="2252865" y="1070851"/>
                  </a:lnTo>
                  <a:lnTo>
                    <a:pt x="2393669" y="1235597"/>
                  </a:lnTo>
                  <a:lnTo>
                    <a:pt x="2534473" y="1153224"/>
                  </a:lnTo>
                  <a:lnTo>
                    <a:pt x="2675277" y="1317970"/>
                  </a:lnTo>
                  <a:lnTo>
                    <a:pt x="2816081" y="1317970"/>
                  </a:lnTo>
                  <a:lnTo>
                    <a:pt x="2956885" y="1400343"/>
                  </a:lnTo>
                  <a:lnTo>
                    <a:pt x="3097689" y="1317970"/>
                  </a:lnTo>
                  <a:lnTo>
                    <a:pt x="3238493" y="1317970"/>
                  </a:lnTo>
                  <a:lnTo>
                    <a:pt x="3379297" y="1317970"/>
                  </a:lnTo>
                  <a:lnTo>
                    <a:pt x="3520101" y="1317970"/>
                  </a:lnTo>
                </a:path>
              </a:pathLst>
            </a:custGeom>
            <a:ln w="27101" cap="flat">
              <a:solidFill>
                <a:srgbClr val="0058AB">
                  <a:alpha val="80000"/>
                </a:srgbClr>
              </a:solidFill>
              <a:prstDash val="solid"/>
              <a:round/>
            </a:ln>
          </p:spPr>
          <p:txBody>
            <a:bodyPr/>
            <a:lstStyle/>
            <a:p/>
          </p:txBody>
        </p:sp>
        <p:sp>
          <p:nvSpPr>
            <p:cNvPr id="21" name="pl21"/>
            <p:cNvSpPr/>
            <p:nvPr/>
          </p:nvSpPr>
          <p:spPr>
            <a:xfrm>
              <a:off x="943464" y="4418578"/>
              <a:ext cx="3520101" cy="741358"/>
            </a:xfrm>
            <a:custGeom>
              <a:avLst/>
              <a:pathLst>
                <a:path w="3520101" h="741358">
                  <a:moveTo>
                    <a:pt x="0" y="0"/>
                  </a:moveTo>
                  <a:lnTo>
                    <a:pt x="140804" y="82373"/>
                  </a:lnTo>
                  <a:lnTo>
                    <a:pt x="281608" y="0"/>
                  </a:lnTo>
                  <a:lnTo>
                    <a:pt x="422412" y="164746"/>
                  </a:lnTo>
                  <a:lnTo>
                    <a:pt x="563216" y="247119"/>
                  </a:lnTo>
                  <a:lnTo>
                    <a:pt x="704020" y="164746"/>
                  </a:lnTo>
                  <a:lnTo>
                    <a:pt x="844824" y="247119"/>
                  </a:lnTo>
                  <a:lnTo>
                    <a:pt x="985628" y="247119"/>
                  </a:lnTo>
                  <a:lnTo>
                    <a:pt x="1126432" y="411865"/>
                  </a:lnTo>
                  <a:lnTo>
                    <a:pt x="1267236" y="494238"/>
                  </a:lnTo>
                  <a:lnTo>
                    <a:pt x="1408040" y="576612"/>
                  </a:lnTo>
                  <a:lnTo>
                    <a:pt x="1548844" y="576612"/>
                  </a:lnTo>
                  <a:lnTo>
                    <a:pt x="1689648" y="576612"/>
                  </a:lnTo>
                  <a:lnTo>
                    <a:pt x="1830452" y="576612"/>
                  </a:lnTo>
                  <a:lnTo>
                    <a:pt x="1971256" y="658985"/>
                  </a:lnTo>
                  <a:lnTo>
                    <a:pt x="2112061" y="658985"/>
                  </a:lnTo>
                  <a:lnTo>
                    <a:pt x="2252865" y="658985"/>
                  </a:lnTo>
                  <a:lnTo>
                    <a:pt x="2393669" y="658985"/>
                  </a:lnTo>
                  <a:lnTo>
                    <a:pt x="2534473" y="741358"/>
                  </a:lnTo>
                  <a:lnTo>
                    <a:pt x="2675277" y="741358"/>
                  </a:lnTo>
                  <a:lnTo>
                    <a:pt x="2816081" y="658985"/>
                  </a:lnTo>
                  <a:lnTo>
                    <a:pt x="2956885" y="576612"/>
                  </a:lnTo>
                  <a:lnTo>
                    <a:pt x="3097689" y="576612"/>
                  </a:lnTo>
                  <a:lnTo>
                    <a:pt x="3238493" y="576612"/>
                  </a:lnTo>
                  <a:lnTo>
                    <a:pt x="3379297" y="658985"/>
                  </a:lnTo>
                  <a:lnTo>
                    <a:pt x="3520101" y="658985"/>
                  </a:lnTo>
                </a:path>
              </a:pathLst>
            </a:custGeom>
            <a:ln w="27101" cap="flat">
              <a:solidFill>
                <a:srgbClr val="1CABE2">
                  <a:alpha val="80000"/>
                </a:srgbClr>
              </a:solidFill>
              <a:prstDash val="solid"/>
              <a:round/>
            </a:ln>
          </p:spPr>
          <p:txBody>
            <a:bodyPr/>
            <a:lstStyle/>
            <a:p/>
          </p:txBody>
        </p:sp>
        <p:sp>
          <p:nvSpPr>
            <p:cNvPr id="22" name="pl22"/>
            <p:cNvSpPr/>
            <p:nvPr/>
          </p:nvSpPr>
          <p:spPr>
            <a:xfrm>
              <a:off x="943464" y="3100607"/>
              <a:ext cx="3520101" cy="1565090"/>
            </a:xfrm>
            <a:custGeom>
              <a:avLst/>
              <a:pathLst>
                <a:path w="3520101" h="1565090">
                  <a:moveTo>
                    <a:pt x="0" y="82373"/>
                  </a:moveTo>
                  <a:lnTo>
                    <a:pt x="140804" y="0"/>
                  </a:lnTo>
                  <a:lnTo>
                    <a:pt x="281608" y="247119"/>
                  </a:lnTo>
                  <a:lnTo>
                    <a:pt x="422412" y="494238"/>
                  </a:lnTo>
                  <a:lnTo>
                    <a:pt x="563216" y="741358"/>
                  </a:lnTo>
                  <a:lnTo>
                    <a:pt x="704020" y="1070851"/>
                  </a:lnTo>
                  <a:lnTo>
                    <a:pt x="844824" y="1153224"/>
                  </a:lnTo>
                  <a:lnTo>
                    <a:pt x="985628" y="1235597"/>
                  </a:lnTo>
                  <a:lnTo>
                    <a:pt x="1126432" y="1317970"/>
                  </a:lnTo>
                  <a:lnTo>
                    <a:pt x="1267236" y="1400343"/>
                  </a:lnTo>
                  <a:lnTo>
                    <a:pt x="1408040" y="1565090"/>
                  </a:lnTo>
                  <a:lnTo>
                    <a:pt x="1548844" y="1400343"/>
                  </a:lnTo>
                  <a:lnTo>
                    <a:pt x="1689648" y="1400343"/>
                  </a:lnTo>
                  <a:lnTo>
                    <a:pt x="1830452" y="1482716"/>
                  </a:lnTo>
                  <a:lnTo>
                    <a:pt x="1971256" y="1482716"/>
                  </a:lnTo>
                  <a:lnTo>
                    <a:pt x="2112061" y="1317970"/>
                  </a:lnTo>
                  <a:lnTo>
                    <a:pt x="2252865" y="1400343"/>
                  </a:lnTo>
                  <a:lnTo>
                    <a:pt x="2393669" y="1400343"/>
                  </a:lnTo>
                  <a:lnTo>
                    <a:pt x="2534473" y="1482716"/>
                  </a:lnTo>
                  <a:lnTo>
                    <a:pt x="2675277" y="1565090"/>
                  </a:lnTo>
                  <a:lnTo>
                    <a:pt x="2816081" y="1400343"/>
                  </a:lnTo>
                  <a:lnTo>
                    <a:pt x="2956885" y="1317970"/>
                  </a:lnTo>
                  <a:lnTo>
                    <a:pt x="3097689" y="1317970"/>
                  </a:lnTo>
                  <a:lnTo>
                    <a:pt x="3238493" y="1317970"/>
                  </a:lnTo>
                  <a:lnTo>
                    <a:pt x="3379297" y="1400343"/>
                  </a:lnTo>
                  <a:lnTo>
                    <a:pt x="3520101" y="1400343"/>
                  </a:lnTo>
                </a:path>
              </a:pathLst>
            </a:custGeom>
            <a:ln w="27101" cap="flat">
              <a:solidFill>
                <a:srgbClr val="00833D">
                  <a:alpha val="80000"/>
                </a:srgbClr>
              </a:solidFill>
              <a:prstDash val="solid"/>
              <a:round/>
            </a:ln>
          </p:spPr>
          <p:txBody>
            <a:bodyPr/>
            <a:lstStyle/>
            <a:p/>
          </p:txBody>
        </p:sp>
        <p:sp>
          <p:nvSpPr>
            <p:cNvPr id="23" name="pl23"/>
            <p:cNvSpPr/>
            <p:nvPr/>
          </p:nvSpPr>
          <p:spPr>
            <a:xfrm>
              <a:off x="943464" y="3759592"/>
              <a:ext cx="3520101" cy="1400343"/>
            </a:xfrm>
            <a:custGeom>
              <a:avLst/>
              <a:pathLst>
                <a:path w="3520101" h="1400343">
                  <a:moveTo>
                    <a:pt x="0" y="82373"/>
                  </a:moveTo>
                  <a:lnTo>
                    <a:pt x="140804" y="0"/>
                  </a:lnTo>
                  <a:lnTo>
                    <a:pt x="281608" y="0"/>
                  </a:lnTo>
                  <a:lnTo>
                    <a:pt x="422412" y="658985"/>
                  </a:lnTo>
                  <a:lnTo>
                    <a:pt x="563216" y="576612"/>
                  </a:lnTo>
                  <a:lnTo>
                    <a:pt x="704020" y="906104"/>
                  </a:lnTo>
                  <a:lnTo>
                    <a:pt x="844824" y="1070851"/>
                  </a:lnTo>
                  <a:lnTo>
                    <a:pt x="985628" y="658985"/>
                  </a:lnTo>
                  <a:lnTo>
                    <a:pt x="1126432" y="741358"/>
                  </a:lnTo>
                  <a:lnTo>
                    <a:pt x="1267236" y="411865"/>
                  </a:lnTo>
                  <a:lnTo>
                    <a:pt x="1408040" y="576612"/>
                  </a:lnTo>
                  <a:lnTo>
                    <a:pt x="1548844" y="906104"/>
                  </a:lnTo>
                  <a:lnTo>
                    <a:pt x="1689648" y="823731"/>
                  </a:lnTo>
                  <a:lnTo>
                    <a:pt x="1830452" y="823731"/>
                  </a:lnTo>
                  <a:lnTo>
                    <a:pt x="1971256" y="1235597"/>
                  </a:lnTo>
                  <a:lnTo>
                    <a:pt x="2112061" y="1153224"/>
                  </a:lnTo>
                  <a:lnTo>
                    <a:pt x="2252865" y="1070851"/>
                  </a:lnTo>
                  <a:lnTo>
                    <a:pt x="2393669" y="1235597"/>
                  </a:lnTo>
                  <a:lnTo>
                    <a:pt x="2534473" y="1153224"/>
                  </a:lnTo>
                  <a:lnTo>
                    <a:pt x="2675277" y="1317970"/>
                  </a:lnTo>
                  <a:lnTo>
                    <a:pt x="2816081" y="1317970"/>
                  </a:lnTo>
                  <a:lnTo>
                    <a:pt x="2956885" y="1400343"/>
                  </a:lnTo>
                  <a:lnTo>
                    <a:pt x="3097689" y="1317970"/>
                  </a:lnTo>
                  <a:lnTo>
                    <a:pt x="3238493" y="1317970"/>
                  </a:lnTo>
                  <a:lnTo>
                    <a:pt x="3379297" y="1317970"/>
                  </a:lnTo>
                  <a:lnTo>
                    <a:pt x="3520101" y="1317970"/>
                  </a:lnTo>
                </a:path>
              </a:pathLst>
            </a:custGeom>
            <a:ln w="43362" cap="flat">
              <a:solidFill>
                <a:srgbClr val="000000">
                  <a:alpha val="100000"/>
                </a:srgbClr>
              </a:solidFill>
              <a:prstDash val="solid"/>
              <a:round/>
            </a:ln>
          </p:spPr>
          <p:txBody>
            <a:bodyPr/>
            <a:lstStyle/>
            <a:p/>
          </p:txBody>
        </p:sp>
        <p:sp>
          <p:nvSpPr>
            <p:cNvPr id="24" name="pl24"/>
            <p:cNvSpPr/>
            <p:nvPr/>
          </p:nvSpPr>
          <p:spPr>
            <a:xfrm>
              <a:off x="943464" y="3759592"/>
              <a:ext cx="3520101" cy="1400343"/>
            </a:xfrm>
            <a:custGeom>
              <a:avLst/>
              <a:pathLst>
                <a:path w="3520101" h="1400343">
                  <a:moveTo>
                    <a:pt x="0" y="82373"/>
                  </a:moveTo>
                  <a:lnTo>
                    <a:pt x="140804" y="0"/>
                  </a:lnTo>
                  <a:lnTo>
                    <a:pt x="281608" y="0"/>
                  </a:lnTo>
                  <a:lnTo>
                    <a:pt x="422412" y="658985"/>
                  </a:lnTo>
                  <a:lnTo>
                    <a:pt x="563216" y="576612"/>
                  </a:lnTo>
                  <a:lnTo>
                    <a:pt x="704020" y="906104"/>
                  </a:lnTo>
                  <a:lnTo>
                    <a:pt x="844824" y="1070851"/>
                  </a:lnTo>
                  <a:lnTo>
                    <a:pt x="985628" y="658985"/>
                  </a:lnTo>
                  <a:lnTo>
                    <a:pt x="1126432" y="741358"/>
                  </a:lnTo>
                  <a:lnTo>
                    <a:pt x="1267236" y="411865"/>
                  </a:lnTo>
                  <a:lnTo>
                    <a:pt x="1408040" y="576612"/>
                  </a:lnTo>
                  <a:lnTo>
                    <a:pt x="1548844" y="906104"/>
                  </a:lnTo>
                  <a:lnTo>
                    <a:pt x="1689648" y="823731"/>
                  </a:lnTo>
                  <a:lnTo>
                    <a:pt x="1830452" y="823731"/>
                  </a:lnTo>
                  <a:lnTo>
                    <a:pt x="1971256" y="1235597"/>
                  </a:lnTo>
                  <a:lnTo>
                    <a:pt x="2112061" y="1153224"/>
                  </a:lnTo>
                  <a:lnTo>
                    <a:pt x="2252865" y="1070851"/>
                  </a:lnTo>
                  <a:lnTo>
                    <a:pt x="2393669" y="1235597"/>
                  </a:lnTo>
                  <a:lnTo>
                    <a:pt x="2534473" y="1153224"/>
                  </a:lnTo>
                  <a:lnTo>
                    <a:pt x="2675277" y="1317970"/>
                  </a:lnTo>
                  <a:lnTo>
                    <a:pt x="2816081" y="1317970"/>
                  </a:lnTo>
                  <a:lnTo>
                    <a:pt x="2956885" y="1400343"/>
                  </a:lnTo>
                  <a:lnTo>
                    <a:pt x="3097689" y="1317970"/>
                  </a:lnTo>
                  <a:lnTo>
                    <a:pt x="3238493" y="1317970"/>
                  </a:lnTo>
                  <a:lnTo>
                    <a:pt x="3379297" y="1317970"/>
                  </a:lnTo>
                  <a:lnTo>
                    <a:pt x="3520101" y="1317970"/>
                  </a:lnTo>
                </a:path>
              </a:pathLst>
            </a:custGeom>
            <a:ln w="27101" cap="flat">
              <a:solidFill>
                <a:srgbClr val="0058AB">
                  <a:alpha val="100000"/>
                </a:srgbClr>
              </a:solidFill>
              <a:prstDash val="solid"/>
              <a:round/>
            </a:ln>
          </p:spPr>
          <p:txBody>
            <a:bodyPr/>
            <a:lstStyle/>
            <a:p/>
          </p:txBody>
        </p:sp>
        <p:sp>
          <p:nvSpPr>
            <p:cNvPr id="25" name="pl25"/>
            <p:cNvSpPr/>
            <p:nvPr/>
          </p:nvSpPr>
          <p:spPr>
            <a:xfrm>
              <a:off x="943464" y="3594846"/>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418578"/>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089085"/>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665697"/>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83044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83044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83044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5571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4" name="pg34"/>
            <p:cNvSpPr/>
            <p:nvPr/>
          </p:nvSpPr>
          <p:spPr>
            <a:xfrm>
              <a:off x="1560860" y="43520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43808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6" name="pg36"/>
            <p:cNvSpPr/>
            <p:nvPr/>
          </p:nvSpPr>
          <p:spPr>
            <a:xfrm>
              <a:off x="2264881" y="40225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295234" y="405257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8" name="pg38"/>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63042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560252" y="47638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79398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2" name="pg42"/>
            <p:cNvSpPr/>
            <p:nvPr/>
          </p:nvSpPr>
          <p:spPr>
            <a:xfrm>
              <a:off x="4264273" y="47638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79398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405077" y="47638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79398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tx46"/>
            <p:cNvSpPr/>
            <p:nvPr/>
          </p:nvSpPr>
          <p:spPr>
            <a:xfrm>
              <a:off x="4523855" y="50384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84145" y="44618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8" name="tx48"/>
            <p:cNvSpPr/>
            <p:nvPr/>
          </p:nvSpPr>
          <p:spPr>
            <a:xfrm>
              <a:off x="577692" y="4623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7993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9755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21518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0" name="pl60"/>
            <p:cNvSpPr/>
            <p:nvPr/>
          </p:nvSpPr>
          <p:spPr>
            <a:xfrm>
              <a:off x="164778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4778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32483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08728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14880" y="6093143"/>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5" name="tx65"/>
            <p:cNvSpPr/>
            <p:nvPr/>
          </p:nvSpPr>
          <p:spPr>
            <a:xfrm>
              <a:off x="259193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54386"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8" name="pl68"/>
            <p:cNvSpPr/>
            <p:nvPr/>
          </p:nvSpPr>
          <p:spPr>
            <a:xfrm>
              <a:off x="5132709" y="5077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2538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4301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6063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6656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8419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0182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1945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2441622"/>
              <a:ext cx="3520101" cy="2141702"/>
            </a:xfrm>
            <a:custGeom>
              <a:avLst/>
              <a:pathLst>
                <a:path w="3520101" h="2141702">
                  <a:moveTo>
                    <a:pt x="0" y="741358"/>
                  </a:moveTo>
                  <a:lnTo>
                    <a:pt x="140804" y="0"/>
                  </a:lnTo>
                  <a:lnTo>
                    <a:pt x="281608" y="82373"/>
                  </a:lnTo>
                  <a:lnTo>
                    <a:pt x="422412" y="1565090"/>
                  </a:lnTo>
                  <a:lnTo>
                    <a:pt x="563216" y="1729836"/>
                  </a:lnTo>
                  <a:lnTo>
                    <a:pt x="704020" y="1153224"/>
                  </a:lnTo>
                  <a:lnTo>
                    <a:pt x="844824" y="1894582"/>
                  </a:lnTo>
                  <a:lnTo>
                    <a:pt x="985628" y="1070851"/>
                  </a:lnTo>
                  <a:lnTo>
                    <a:pt x="1126432" y="411865"/>
                  </a:lnTo>
                  <a:lnTo>
                    <a:pt x="1267236" y="658985"/>
                  </a:lnTo>
                  <a:lnTo>
                    <a:pt x="1408040" y="576612"/>
                  </a:lnTo>
                  <a:lnTo>
                    <a:pt x="1548844" y="1153224"/>
                  </a:lnTo>
                  <a:lnTo>
                    <a:pt x="1689648" y="1153224"/>
                  </a:lnTo>
                  <a:lnTo>
                    <a:pt x="1830452" y="1153224"/>
                  </a:lnTo>
                  <a:lnTo>
                    <a:pt x="1971256" y="1976955"/>
                  </a:lnTo>
                  <a:lnTo>
                    <a:pt x="2112061" y="1812209"/>
                  </a:lnTo>
                  <a:lnTo>
                    <a:pt x="2252865" y="1565090"/>
                  </a:lnTo>
                  <a:lnTo>
                    <a:pt x="2393669" y="2141702"/>
                  </a:lnTo>
                  <a:lnTo>
                    <a:pt x="2534473" y="1647463"/>
                  </a:lnTo>
                  <a:lnTo>
                    <a:pt x="2675277" y="1976955"/>
                  </a:lnTo>
                  <a:lnTo>
                    <a:pt x="2816081" y="1647463"/>
                  </a:lnTo>
                  <a:lnTo>
                    <a:pt x="2956885" y="1812209"/>
                  </a:lnTo>
                  <a:lnTo>
                    <a:pt x="3097689" y="1894582"/>
                  </a:lnTo>
                  <a:lnTo>
                    <a:pt x="3238493" y="1647463"/>
                  </a:lnTo>
                  <a:lnTo>
                    <a:pt x="3379297" y="1812209"/>
                  </a:lnTo>
                  <a:lnTo>
                    <a:pt x="3520101" y="1812209"/>
                  </a:lnTo>
                </a:path>
              </a:pathLst>
            </a:custGeom>
            <a:ln w="27101" cap="flat">
              <a:solidFill>
                <a:srgbClr val="0058AB">
                  <a:alpha val="80000"/>
                </a:srgbClr>
              </a:solidFill>
              <a:prstDash val="solid"/>
              <a:round/>
            </a:ln>
          </p:spPr>
          <p:txBody>
            <a:bodyPr/>
            <a:lstStyle/>
            <a:p/>
          </p:txBody>
        </p:sp>
        <p:sp>
          <p:nvSpPr>
            <p:cNvPr id="84" name="pl84"/>
            <p:cNvSpPr/>
            <p:nvPr/>
          </p:nvSpPr>
          <p:spPr>
            <a:xfrm>
              <a:off x="5308715" y="4336204"/>
              <a:ext cx="3520101" cy="741358"/>
            </a:xfrm>
            <a:custGeom>
              <a:avLst/>
              <a:pathLst>
                <a:path w="3520101" h="741358">
                  <a:moveTo>
                    <a:pt x="0" y="0"/>
                  </a:moveTo>
                  <a:lnTo>
                    <a:pt x="140804" y="82373"/>
                  </a:lnTo>
                  <a:lnTo>
                    <a:pt x="281608" y="82373"/>
                  </a:lnTo>
                  <a:lnTo>
                    <a:pt x="422412" y="164746"/>
                  </a:lnTo>
                  <a:lnTo>
                    <a:pt x="563216" y="247119"/>
                  </a:lnTo>
                  <a:lnTo>
                    <a:pt x="704020" y="247119"/>
                  </a:lnTo>
                  <a:lnTo>
                    <a:pt x="844824" y="329492"/>
                  </a:lnTo>
                  <a:lnTo>
                    <a:pt x="985628" y="411865"/>
                  </a:lnTo>
                  <a:lnTo>
                    <a:pt x="1126432" y="494238"/>
                  </a:lnTo>
                  <a:lnTo>
                    <a:pt x="1267236" y="576612"/>
                  </a:lnTo>
                  <a:lnTo>
                    <a:pt x="1408040" y="658985"/>
                  </a:lnTo>
                  <a:lnTo>
                    <a:pt x="1548844" y="658985"/>
                  </a:lnTo>
                  <a:lnTo>
                    <a:pt x="1689648" y="658985"/>
                  </a:lnTo>
                  <a:lnTo>
                    <a:pt x="1830452" y="658985"/>
                  </a:lnTo>
                  <a:lnTo>
                    <a:pt x="1971256" y="658985"/>
                  </a:lnTo>
                  <a:lnTo>
                    <a:pt x="2112061" y="741358"/>
                  </a:lnTo>
                  <a:lnTo>
                    <a:pt x="2252865" y="658985"/>
                  </a:lnTo>
                  <a:lnTo>
                    <a:pt x="2393669" y="658985"/>
                  </a:lnTo>
                  <a:lnTo>
                    <a:pt x="2534473" y="741358"/>
                  </a:lnTo>
                  <a:lnTo>
                    <a:pt x="2675277" y="741358"/>
                  </a:lnTo>
                  <a:lnTo>
                    <a:pt x="2816081" y="741358"/>
                  </a:lnTo>
                  <a:lnTo>
                    <a:pt x="2956885" y="658985"/>
                  </a:lnTo>
                  <a:lnTo>
                    <a:pt x="3097689" y="576612"/>
                  </a:lnTo>
                  <a:lnTo>
                    <a:pt x="3238493" y="576612"/>
                  </a:lnTo>
                  <a:lnTo>
                    <a:pt x="3379297" y="658985"/>
                  </a:lnTo>
                  <a:lnTo>
                    <a:pt x="3520101" y="658985"/>
                  </a:lnTo>
                </a:path>
              </a:pathLst>
            </a:custGeom>
            <a:ln w="27101" cap="flat">
              <a:solidFill>
                <a:srgbClr val="1CABE2">
                  <a:alpha val="80000"/>
                </a:srgbClr>
              </a:solidFill>
              <a:prstDash val="solid"/>
              <a:round/>
            </a:ln>
          </p:spPr>
          <p:txBody>
            <a:bodyPr/>
            <a:lstStyle/>
            <a:p/>
          </p:txBody>
        </p:sp>
        <p:sp>
          <p:nvSpPr>
            <p:cNvPr id="85" name="pl85"/>
            <p:cNvSpPr/>
            <p:nvPr/>
          </p:nvSpPr>
          <p:spPr>
            <a:xfrm>
              <a:off x="5308715" y="3265353"/>
              <a:ext cx="3520101" cy="1317970"/>
            </a:xfrm>
            <a:custGeom>
              <a:avLst/>
              <a:pathLst>
                <a:path w="3520101" h="1317970">
                  <a:moveTo>
                    <a:pt x="0" y="0"/>
                  </a:moveTo>
                  <a:lnTo>
                    <a:pt x="140804" y="164746"/>
                  </a:lnTo>
                  <a:lnTo>
                    <a:pt x="281608" y="247119"/>
                  </a:lnTo>
                  <a:lnTo>
                    <a:pt x="422412" y="576612"/>
                  </a:lnTo>
                  <a:lnTo>
                    <a:pt x="563216" y="741358"/>
                  </a:lnTo>
                  <a:lnTo>
                    <a:pt x="704020" y="988477"/>
                  </a:lnTo>
                  <a:lnTo>
                    <a:pt x="844824" y="1070851"/>
                  </a:lnTo>
                  <a:lnTo>
                    <a:pt x="985628" y="741358"/>
                  </a:lnTo>
                  <a:lnTo>
                    <a:pt x="1126432" y="823731"/>
                  </a:lnTo>
                  <a:lnTo>
                    <a:pt x="1267236" y="988477"/>
                  </a:lnTo>
                  <a:lnTo>
                    <a:pt x="1408040" y="1317970"/>
                  </a:lnTo>
                  <a:lnTo>
                    <a:pt x="1548844" y="1070851"/>
                  </a:lnTo>
                  <a:lnTo>
                    <a:pt x="1689648" y="1070851"/>
                  </a:lnTo>
                  <a:lnTo>
                    <a:pt x="1830452" y="1235597"/>
                  </a:lnTo>
                  <a:lnTo>
                    <a:pt x="1971256" y="1070851"/>
                  </a:lnTo>
                  <a:lnTo>
                    <a:pt x="2112061" y="906104"/>
                  </a:lnTo>
                  <a:lnTo>
                    <a:pt x="2252865" y="658985"/>
                  </a:lnTo>
                  <a:lnTo>
                    <a:pt x="2393669" y="823731"/>
                  </a:lnTo>
                  <a:lnTo>
                    <a:pt x="2534473" y="741358"/>
                  </a:lnTo>
                  <a:lnTo>
                    <a:pt x="2675277" y="741358"/>
                  </a:lnTo>
                  <a:lnTo>
                    <a:pt x="2816081" y="741358"/>
                  </a:lnTo>
                  <a:lnTo>
                    <a:pt x="2956885" y="576612"/>
                  </a:lnTo>
                  <a:lnTo>
                    <a:pt x="3097689" y="411865"/>
                  </a:lnTo>
                  <a:lnTo>
                    <a:pt x="3238493" y="411865"/>
                  </a:lnTo>
                  <a:lnTo>
                    <a:pt x="3379297" y="576612"/>
                  </a:lnTo>
                  <a:lnTo>
                    <a:pt x="3520101" y="494238"/>
                  </a:lnTo>
                </a:path>
              </a:pathLst>
            </a:custGeom>
            <a:ln w="27101" cap="flat">
              <a:solidFill>
                <a:srgbClr val="00833D">
                  <a:alpha val="80000"/>
                </a:srgbClr>
              </a:solidFill>
              <a:prstDash val="solid"/>
              <a:round/>
            </a:ln>
          </p:spPr>
          <p:txBody>
            <a:bodyPr/>
            <a:lstStyle/>
            <a:p/>
          </p:txBody>
        </p:sp>
        <p:sp>
          <p:nvSpPr>
            <p:cNvPr id="86" name="pl86"/>
            <p:cNvSpPr/>
            <p:nvPr/>
          </p:nvSpPr>
          <p:spPr>
            <a:xfrm>
              <a:off x="5308715" y="2441622"/>
              <a:ext cx="3520101" cy="2141702"/>
            </a:xfrm>
            <a:custGeom>
              <a:avLst/>
              <a:pathLst>
                <a:path w="3520101" h="2141702">
                  <a:moveTo>
                    <a:pt x="0" y="741358"/>
                  </a:moveTo>
                  <a:lnTo>
                    <a:pt x="140804" y="0"/>
                  </a:lnTo>
                  <a:lnTo>
                    <a:pt x="281608" y="82373"/>
                  </a:lnTo>
                  <a:lnTo>
                    <a:pt x="422412" y="1565090"/>
                  </a:lnTo>
                  <a:lnTo>
                    <a:pt x="563216" y="1729836"/>
                  </a:lnTo>
                  <a:lnTo>
                    <a:pt x="704020" y="1153224"/>
                  </a:lnTo>
                  <a:lnTo>
                    <a:pt x="844824" y="1894582"/>
                  </a:lnTo>
                  <a:lnTo>
                    <a:pt x="985628" y="1070851"/>
                  </a:lnTo>
                  <a:lnTo>
                    <a:pt x="1126432" y="411865"/>
                  </a:lnTo>
                  <a:lnTo>
                    <a:pt x="1267236" y="658985"/>
                  </a:lnTo>
                  <a:lnTo>
                    <a:pt x="1408040" y="576612"/>
                  </a:lnTo>
                  <a:lnTo>
                    <a:pt x="1548844" y="1153224"/>
                  </a:lnTo>
                  <a:lnTo>
                    <a:pt x="1689648" y="1153224"/>
                  </a:lnTo>
                  <a:lnTo>
                    <a:pt x="1830452" y="1153224"/>
                  </a:lnTo>
                  <a:lnTo>
                    <a:pt x="1971256" y="1976955"/>
                  </a:lnTo>
                  <a:lnTo>
                    <a:pt x="2112061" y="1812209"/>
                  </a:lnTo>
                  <a:lnTo>
                    <a:pt x="2252865" y="1565090"/>
                  </a:lnTo>
                  <a:lnTo>
                    <a:pt x="2393669" y="2141702"/>
                  </a:lnTo>
                  <a:lnTo>
                    <a:pt x="2534473" y="1647463"/>
                  </a:lnTo>
                  <a:lnTo>
                    <a:pt x="2675277" y="1976955"/>
                  </a:lnTo>
                  <a:lnTo>
                    <a:pt x="2816081" y="1647463"/>
                  </a:lnTo>
                  <a:lnTo>
                    <a:pt x="2956885" y="1812209"/>
                  </a:lnTo>
                  <a:lnTo>
                    <a:pt x="3097689" y="1894582"/>
                  </a:lnTo>
                  <a:lnTo>
                    <a:pt x="3238493" y="1647463"/>
                  </a:lnTo>
                  <a:lnTo>
                    <a:pt x="3379297" y="1812209"/>
                  </a:lnTo>
                  <a:lnTo>
                    <a:pt x="3520101" y="1812209"/>
                  </a:lnTo>
                </a:path>
              </a:pathLst>
            </a:custGeom>
            <a:ln w="43362" cap="flat">
              <a:solidFill>
                <a:srgbClr val="000000">
                  <a:alpha val="100000"/>
                </a:srgbClr>
              </a:solidFill>
              <a:prstDash val="solid"/>
              <a:round/>
            </a:ln>
          </p:spPr>
          <p:txBody>
            <a:bodyPr/>
            <a:lstStyle/>
            <a:p/>
          </p:txBody>
        </p:sp>
        <p:sp>
          <p:nvSpPr>
            <p:cNvPr id="87" name="pl87"/>
            <p:cNvSpPr/>
            <p:nvPr/>
          </p:nvSpPr>
          <p:spPr>
            <a:xfrm>
              <a:off x="5308715" y="2441622"/>
              <a:ext cx="3520101" cy="2141702"/>
            </a:xfrm>
            <a:custGeom>
              <a:avLst/>
              <a:pathLst>
                <a:path w="3520101" h="2141702">
                  <a:moveTo>
                    <a:pt x="0" y="741358"/>
                  </a:moveTo>
                  <a:lnTo>
                    <a:pt x="140804" y="0"/>
                  </a:lnTo>
                  <a:lnTo>
                    <a:pt x="281608" y="82373"/>
                  </a:lnTo>
                  <a:lnTo>
                    <a:pt x="422412" y="1565090"/>
                  </a:lnTo>
                  <a:lnTo>
                    <a:pt x="563216" y="1729836"/>
                  </a:lnTo>
                  <a:lnTo>
                    <a:pt x="704020" y="1153224"/>
                  </a:lnTo>
                  <a:lnTo>
                    <a:pt x="844824" y="1894582"/>
                  </a:lnTo>
                  <a:lnTo>
                    <a:pt x="985628" y="1070851"/>
                  </a:lnTo>
                  <a:lnTo>
                    <a:pt x="1126432" y="411865"/>
                  </a:lnTo>
                  <a:lnTo>
                    <a:pt x="1267236" y="658985"/>
                  </a:lnTo>
                  <a:lnTo>
                    <a:pt x="1408040" y="576612"/>
                  </a:lnTo>
                  <a:lnTo>
                    <a:pt x="1548844" y="1153224"/>
                  </a:lnTo>
                  <a:lnTo>
                    <a:pt x="1689648" y="1153224"/>
                  </a:lnTo>
                  <a:lnTo>
                    <a:pt x="1830452" y="1153224"/>
                  </a:lnTo>
                  <a:lnTo>
                    <a:pt x="1971256" y="1976955"/>
                  </a:lnTo>
                  <a:lnTo>
                    <a:pt x="2112061" y="1812209"/>
                  </a:lnTo>
                  <a:lnTo>
                    <a:pt x="2252865" y="1565090"/>
                  </a:lnTo>
                  <a:lnTo>
                    <a:pt x="2393669" y="2141702"/>
                  </a:lnTo>
                  <a:lnTo>
                    <a:pt x="2534473" y="1647463"/>
                  </a:lnTo>
                  <a:lnTo>
                    <a:pt x="2675277" y="1976955"/>
                  </a:lnTo>
                  <a:lnTo>
                    <a:pt x="2816081" y="1647463"/>
                  </a:lnTo>
                  <a:lnTo>
                    <a:pt x="2956885" y="1812209"/>
                  </a:lnTo>
                  <a:lnTo>
                    <a:pt x="3097689" y="1894582"/>
                  </a:lnTo>
                  <a:lnTo>
                    <a:pt x="3238493" y="1647463"/>
                  </a:lnTo>
                  <a:lnTo>
                    <a:pt x="3379297" y="1812209"/>
                  </a:lnTo>
                  <a:lnTo>
                    <a:pt x="3520101" y="1812209"/>
                  </a:lnTo>
                </a:path>
              </a:pathLst>
            </a:custGeom>
            <a:ln w="27101" cap="flat">
              <a:solidFill>
                <a:srgbClr val="0058AB">
                  <a:alpha val="100000"/>
                </a:srgbClr>
              </a:solidFill>
              <a:prstDash val="solid"/>
              <a:round/>
            </a:ln>
          </p:spPr>
          <p:txBody>
            <a:bodyPr/>
            <a:lstStyle/>
            <a:p/>
          </p:txBody>
        </p:sp>
        <p:sp>
          <p:nvSpPr>
            <p:cNvPr id="88" name="pl88"/>
            <p:cNvSpPr/>
            <p:nvPr/>
          </p:nvSpPr>
          <p:spPr>
            <a:xfrm>
              <a:off x="5308715" y="2935861"/>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347727"/>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2771114"/>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006712"/>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171458"/>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006712"/>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006712"/>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8692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89811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97" name="pg97"/>
            <p:cNvSpPr/>
            <p:nvPr/>
          </p:nvSpPr>
          <p:spPr>
            <a:xfrm>
              <a:off x="5926111" y="32811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30993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99" name="pg99"/>
            <p:cNvSpPr/>
            <p:nvPr/>
          </p:nvSpPr>
          <p:spPr>
            <a:xfrm>
              <a:off x="6630131" y="270454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60485" y="273332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101" name="pg101"/>
            <p:cNvSpPr/>
            <p:nvPr/>
          </p:nvSpPr>
          <p:spPr>
            <a:xfrm>
              <a:off x="7334152" y="39401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64505" y="396896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3" name="pg103"/>
            <p:cNvSpPr/>
            <p:nvPr/>
          </p:nvSpPr>
          <p:spPr>
            <a:xfrm>
              <a:off x="7897368" y="41048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27722" y="413366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5" name="pg105"/>
            <p:cNvSpPr/>
            <p:nvPr/>
          </p:nvSpPr>
          <p:spPr>
            <a:xfrm>
              <a:off x="8601388" y="39401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31742" y="396896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7" name="pg107"/>
            <p:cNvSpPr/>
            <p:nvPr/>
          </p:nvSpPr>
          <p:spPr>
            <a:xfrm>
              <a:off x="8742193" y="39401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96896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9" name="tx109"/>
            <p:cNvSpPr/>
            <p:nvPr/>
          </p:nvSpPr>
          <p:spPr>
            <a:xfrm>
              <a:off x="8889106" y="49547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3720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1" name="tx111"/>
            <p:cNvSpPr/>
            <p:nvPr/>
          </p:nvSpPr>
          <p:spPr>
            <a:xfrm>
              <a:off x="4942943" y="4623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7993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9755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21518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3" name="pl123"/>
            <p:cNvSpPr/>
            <p:nvPr/>
          </p:nvSpPr>
          <p:spPr>
            <a:xfrm>
              <a:off x="601303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1303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69008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5253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80131" y="6093143"/>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8" name="tx128"/>
            <p:cNvSpPr/>
            <p:nvPr/>
          </p:nvSpPr>
          <p:spPr>
            <a:xfrm>
              <a:off x="695718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19637"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0" name="tx130"/>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1" name="tx131"/>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2" name="tx132"/>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3" name="tx133"/>
            <p:cNvSpPr/>
            <p:nvPr/>
          </p:nvSpPr>
          <p:spPr>
            <a:xfrm>
              <a:off x="3040822" y="1332266"/>
              <a:ext cx="333667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Togo, 2000-2025</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5 % des enfants ayant reçu le DTP1 n’ont pas reçu le DTP3 (à gauche), et 15 % des enfants ayant reçu le DTP1 n’ont pas reçu le MCV1 (à droite).
Le taux moyen d'abandon du DTP témoigne d'une capacité modérée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du DTP au Togo était identique au taux mondial, tandis que le taux d’abandon du DTP-MCV était supérieur au taux mondial.</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entre la DTP1 et la DTP3 était modéré (5 %) et celui entre la DTP1 et le MCV1 élevé (15 %) au Togo, ce qui indique une capacité modérée à administrer la série primaire dès le début, mais une faible capacité à assurer le cycle complet de vaccination pendant la petite enfance.</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69696"/>
            </a:xfrm>
            <a:custGeom>
              <a:avLst/>
              <a:pathLst>
                <a:path w="2135265" h="169696">
                  <a:moveTo>
                    <a:pt x="0" y="127272"/>
                  </a:moveTo>
                  <a:lnTo>
                    <a:pt x="85410" y="135757"/>
                  </a:lnTo>
                  <a:lnTo>
                    <a:pt x="170821" y="152727"/>
                  </a:lnTo>
                  <a:lnTo>
                    <a:pt x="256231" y="169696"/>
                  </a:lnTo>
                  <a:lnTo>
                    <a:pt x="341642" y="67878"/>
                  </a:lnTo>
                  <a:lnTo>
                    <a:pt x="427053" y="25454"/>
                  </a:lnTo>
                  <a:lnTo>
                    <a:pt x="512463" y="25454"/>
                  </a:lnTo>
                  <a:lnTo>
                    <a:pt x="597874" y="67878"/>
                  </a:lnTo>
                  <a:lnTo>
                    <a:pt x="683284" y="59393"/>
                  </a:lnTo>
                  <a:lnTo>
                    <a:pt x="768695" y="67878"/>
                  </a:lnTo>
                  <a:lnTo>
                    <a:pt x="854106" y="16969"/>
                  </a:lnTo>
                  <a:lnTo>
                    <a:pt x="939516" y="16969"/>
                  </a:lnTo>
                  <a:lnTo>
                    <a:pt x="1024927" y="16969"/>
                  </a:lnTo>
                  <a:lnTo>
                    <a:pt x="1110337" y="16969"/>
                  </a:lnTo>
                  <a:lnTo>
                    <a:pt x="1195748" y="144242"/>
                  </a:lnTo>
                  <a:lnTo>
                    <a:pt x="1281159" y="50909"/>
                  </a:lnTo>
                  <a:lnTo>
                    <a:pt x="1366569" y="50909"/>
                  </a:lnTo>
                  <a:lnTo>
                    <a:pt x="1451980" y="76363"/>
                  </a:lnTo>
                  <a:lnTo>
                    <a:pt x="1537390" y="0"/>
                  </a:lnTo>
                  <a:lnTo>
                    <a:pt x="1622801" y="0"/>
                  </a:lnTo>
                  <a:lnTo>
                    <a:pt x="1708212" y="0"/>
                  </a:lnTo>
                  <a:lnTo>
                    <a:pt x="1793622" y="0"/>
                  </a:lnTo>
                  <a:lnTo>
                    <a:pt x="1879033" y="25454"/>
                  </a:lnTo>
                  <a:lnTo>
                    <a:pt x="1964443" y="33939"/>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1" name="tx51"/>
            <p:cNvSpPr/>
            <p:nvPr/>
          </p:nvSpPr>
          <p:spPr>
            <a:xfrm>
              <a:off x="3223926"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326763"/>
              <a:ext cx="597874" cy="602423"/>
            </a:xfrm>
            <a:custGeom>
              <a:avLst/>
              <a:pathLst>
                <a:path w="597874" h="602423">
                  <a:moveTo>
                    <a:pt x="0" y="602423"/>
                  </a:moveTo>
                  <a:lnTo>
                    <a:pt x="85410" y="33939"/>
                  </a:lnTo>
                  <a:lnTo>
                    <a:pt x="170821" y="33939"/>
                  </a:lnTo>
                  <a:lnTo>
                    <a:pt x="256231" y="16969"/>
                  </a:lnTo>
                  <a:lnTo>
                    <a:pt x="341642" y="0"/>
                  </a:lnTo>
                  <a:lnTo>
                    <a:pt x="427053" y="8484"/>
                  </a:lnTo>
                  <a:lnTo>
                    <a:pt x="512463" y="8484"/>
                  </a:lnTo>
                  <a:lnTo>
                    <a:pt x="597874" y="8484"/>
                  </a:lnTo>
                </a:path>
              </a:pathLst>
            </a:custGeom>
            <a:ln w="27101" cap="flat">
              <a:solidFill>
                <a:srgbClr val="1CABE2">
                  <a:alpha val="100000"/>
                </a:srgbClr>
              </a:solidFill>
              <a:prstDash val="solid"/>
              <a:round/>
            </a:ln>
          </p:spPr>
          <p:txBody>
            <a:bodyPr/>
            <a:lstStyle/>
            <a:p/>
          </p:txBody>
        </p:sp>
        <p:sp>
          <p:nvSpPr>
            <p:cNvPr id="74" name="pt74"/>
            <p:cNvSpPr/>
            <p:nvPr/>
          </p:nvSpPr>
          <p:spPr>
            <a:xfrm>
              <a:off x="2575444" y="39111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8369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83" name="tx83"/>
            <p:cNvSpPr/>
            <p:nvPr/>
          </p:nvSpPr>
          <p:spPr>
            <a:xfrm>
              <a:off x="3223926"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4" name="tx84"/>
            <p:cNvSpPr/>
            <p:nvPr/>
          </p:nvSpPr>
          <p:spPr>
            <a:xfrm>
              <a:off x="2624645"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5" name="tx85"/>
            <p:cNvSpPr/>
            <p:nvPr/>
          </p:nvSpPr>
          <p:spPr>
            <a:xfrm>
              <a:off x="3051698"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251853" y="4637879"/>
              <a:ext cx="939516" cy="534544"/>
            </a:xfrm>
            <a:custGeom>
              <a:avLst/>
              <a:pathLst>
                <a:path w="939516" h="534544">
                  <a:moveTo>
                    <a:pt x="0" y="534544"/>
                  </a:moveTo>
                  <a:lnTo>
                    <a:pt x="85410" y="110302"/>
                  </a:lnTo>
                  <a:lnTo>
                    <a:pt x="170821" y="93333"/>
                  </a:lnTo>
                  <a:lnTo>
                    <a:pt x="256231" y="76363"/>
                  </a:lnTo>
                  <a:lnTo>
                    <a:pt x="341642" y="67878"/>
                  </a:lnTo>
                  <a:lnTo>
                    <a:pt x="427053" y="42424"/>
                  </a:lnTo>
                  <a:lnTo>
                    <a:pt x="512463" y="42424"/>
                  </a:lnTo>
                  <a:lnTo>
                    <a:pt x="597874" y="8484"/>
                  </a:lnTo>
                  <a:lnTo>
                    <a:pt x="683284" y="0"/>
                  </a:lnTo>
                  <a:lnTo>
                    <a:pt x="768695" y="0"/>
                  </a:lnTo>
                  <a:lnTo>
                    <a:pt x="854106" y="0"/>
                  </a:lnTo>
                  <a:lnTo>
                    <a:pt x="939516" y="0"/>
                  </a:lnTo>
                </a:path>
              </a:pathLst>
            </a:custGeom>
            <a:ln w="27101" cap="flat">
              <a:solidFill>
                <a:srgbClr val="1CABE2">
                  <a:alpha val="100000"/>
                </a:srgbClr>
              </a:solidFill>
              <a:prstDash val="solid"/>
              <a:round/>
            </a:ln>
          </p:spPr>
          <p:txBody>
            <a:bodyPr/>
            <a:lstStyle/>
            <a:p/>
          </p:txBody>
        </p:sp>
        <p:sp>
          <p:nvSpPr>
            <p:cNvPr id="106" name="pt106"/>
            <p:cNvSpPr/>
            <p:nvPr/>
          </p:nvSpPr>
          <p:spPr>
            <a:xfrm>
              <a:off x="2233802" y="51543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2319213" y="4730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2404623"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90034"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917087"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099923" y="50801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19" name="tx119"/>
            <p:cNvSpPr/>
            <p:nvPr/>
          </p:nvSpPr>
          <p:spPr>
            <a:xfrm>
              <a:off x="3223926" y="454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0" name="tx120"/>
            <p:cNvSpPr/>
            <p:nvPr/>
          </p:nvSpPr>
          <p:spPr>
            <a:xfrm>
              <a:off x="2624645"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3051698" y="4496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64737"/>
              <a:ext cx="2135265" cy="288484"/>
            </a:xfrm>
            <a:custGeom>
              <a:avLst/>
              <a:pathLst>
                <a:path w="2135265" h="288484">
                  <a:moveTo>
                    <a:pt x="0" y="144242"/>
                  </a:moveTo>
                  <a:lnTo>
                    <a:pt x="85410" y="288484"/>
                  </a:lnTo>
                  <a:lnTo>
                    <a:pt x="170821" y="186666"/>
                  </a:lnTo>
                  <a:lnTo>
                    <a:pt x="256231" y="118787"/>
                  </a:lnTo>
                  <a:lnTo>
                    <a:pt x="341642" y="118787"/>
                  </a:lnTo>
                  <a:lnTo>
                    <a:pt x="427053" y="50909"/>
                  </a:lnTo>
                  <a:lnTo>
                    <a:pt x="512463" y="50909"/>
                  </a:lnTo>
                  <a:lnTo>
                    <a:pt x="597874" y="25454"/>
                  </a:lnTo>
                  <a:lnTo>
                    <a:pt x="683284" y="42424"/>
                  </a:lnTo>
                  <a:lnTo>
                    <a:pt x="768695" y="33939"/>
                  </a:lnTo>
                  <a:lnTo>
                    <a:pt x="854106" y="0"/>
                  </a:lnTo>
                  <a:lnTo>
                    <a:pt x="939516" y="25454"/>
                  </a:lnTo>
                  <a:lnTo>
                    <a:pt x="1024927" y="25454"/>
                  </a:lnTo>
                  <a:lnTo>
                    <a:pt x="1110337" y="25454"/>
                  </a:lnTo>
                  <a:lnTo>
                    <a:pt x="1195748" y="67878"/>
                  </a:lnTo>
                  <a:lnTo>
                    <a:pt x="1281159" y="76363"/>
                  </a:lnTo>
                  <a:lnTo>
                    <a:pt x="1366569" y="67878"/>
                  </a:lnTo>
                  <a:lnTo>
                    <a:pt x="1451980" y="67878"/>
                  </a:lnTo>
                  <a:lnTo>
                    <a:pt x="1537390" y="59393"/>
                  </a:lnTo>
                  <a:lnTo>
                    <a:pt x="1622801" y="33939"/>
                  </a:lnTo>
                  <a:lnTo>
                    <a:pt x="1708212" y="42424"/>
                  </a:lnTo>
                  <a:lnTo>
                    <a:pt x="1793622" y="25454"/>
                  </a:lnTo>
                  <a:lnTo>
                    <a:pt x="1879033" y="16969"/>
                  </a:lnTo>
                  <a:lnTo>
                    <a:pt x="1964443" y="16969"/>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4173883"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259294"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34470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4430115"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515526"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60093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94257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11340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9" name="tx169"/>
            <p:cNvSpPr/>
            <p:nvPr/>
          </p:nvSpPr>
          <p:spPr>
            <a:xfrm>
              <a:off x="6018113"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5418832"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584588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403126"/>
              <a:ext cx="2135265" cy="356363"/>
            </a:xfrm>
            <a:custGeom>
              <a:avLst/>
              <a:pathLst>
                <a:path w="2135265" h="356363">
                  <a:moveTo>
                    <a:pt x="0" y="203636"/>
                  </a:moveTo>
                  <a:lnTo>
                    <a:pt x="85410" y="356363"/>
                  </a:lnTo>
                  <a:lnTo>
                    <a:pt x="170821" y="288484"/>
                  </a:lnTo>
                  <a:lnTo>
                    <a:pt x="256231" y="118787"/>
                  </a:lnTo>
                  <a:lnTo>
                    <a:pt x="341642" y="101818"/>
                  </a:lnTo>
                  <a:lnTo>
                    <a:pt x="427053" y="101818"/>
                  </a:lnTo>
                  <a:lnTo>
                    <a:pt x="512463" y="33939"/>
                  </a:lnTo>
                  <a:lnTo>
                    <a:pt x="597874" y="93333"/>
                  </a:lnTo>
                  <a:lnTo>
                    <a:pt x="683284" y="161211"/>
                  </a:lnTo>
                  <a:lnTo>
                    <a:pt x="768695" y="135757"/>
                  </a:lnTo>
                  <a:lnTo>
                    <a:pt x="854106" y="118787"/>
                  </a:lnTo>
                  <a:lnTo>
                    <a:pt x="939516" y="84848"/>
                  </a:lnTo>
                  <a:lnTo>
                    <a:pt x="1024927" y="84848"/>
                  </a:lnTo>
                  <a:lnTo>
                    <a:pt x="1110337" y="84848"/>
                  </a:lnTo>
                  <a:lnTo>
                    <a:pt x="1195748" y="42424"/>
                  </a:lnTo>
                  <a:lnTo>
                    <a:pt x="1281159" y="59393"/>
                  </a:lnTo>
                  <a:lnTo>
                    <a:pt x="1366569" y="76363"/>
                  </a:lnTo>
                  <a:lnTo>
                    <a:pt x="1451980" y="25454"/>
                  </a:lnTo>
                  <a:lnTo>
                    <a:pt x="1537390" y="59393"/>
                  </a:lnTo>
                  <a:lnTo>
                    <a:pt x="1622801" y="8484"/>
                  </a:lnTo>
                  <a:lnTo>
                    <a:pt x="1708212" y="50909"/>
                  </a:lnTo>
                  <a:lnTo>
                    <a:pt x="1793622" y="16969"/>
                  </a:lnTo>
                  <a:lnTo>
                    <a:pt x="1879033" y="0"/>
                  </a:lnTo>
                  <a:lnTo>
                    <a:pt x="1964443" y="2545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259294"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344705"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4430115"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515526"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4600936"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686347"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857168"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942579"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5113400"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5144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19" name="tx219"/>
            <p:cNvSpPr/>
            <p:nvPr/>
          </p:nvSpPr>
          <p:spPr>
            <a:xfrm>
              <a:off x="6018113"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0" name="tx220"/>
            <p:cNvSpPr/>
            <p:nvPr/>
          </p:nvSpPr>
          <p:spPr>
            <a:xfrm>
              <a:off x="5418832"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1" name="tx221"/>
            <p:cNvSpPr/>
            <p:nvPr/>
          </p:nvSpPr>
          <p:spPr>
            <a:xfrm>
              <a:off x="584588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2" name="pl22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4191934" y="4714242"/>
              <a:ext cx="1793622" cy="687271"/>
            </a:xfrm>
            <a:custGeom>
              <a:avLst/>
              <a:pathLst>
                <a:path w="1793622" h="687271">
                  <a:moveTo>
                    <a:pt x="0" y="687271"/>
                  </a:moveTo>
                  <a:lnTo>
                    <a:pt x="85410" y="220605"/>
                  </a:lnTo>
                  <a:lnTo>
                    <a:pt x="170821" y="50909"/>
                  </a:lnTo>
                  <a:lnTo>
                    <a:pt x="256231" y="127272"/>
                  </a:lnTo>
                  <a:lnTo>
                    <a:pt x="341642" y="161211"/>
                  </a:lnTo>
                  <a:lnTo>
                    <a:pt x="427053" y="152727"/>
                  </a:lnTo>
                  <a:lnTo>
                    <a:pt x="512463" y="127272"/>
                  </a:lnTo>
                  <a:lnTo>
                    <a:pt x="597874" y="84848"/>
                  </a:lnTo>
                  <a:lnTo>
                    <a:pt x="683284" y="84848"/>
                  </a:lnTo>
                  <a:lnTo>
                    <a:pt x="768695" y="84848"/>
                  </a:lnTo>
                  <a:lnTo>
                    <a:pt x="854106" y="59393"/>
                  </a:lnTo>
                  <a:lnTo>
                    <a:pt x="939516" y="93333"/>
                  </a:lnTo>
                  <a:lnTo>
                    <a:pt x="1024927" y="110302"/>
                  </a:lnTo>
                  <a:lnTo>
                    <a:pt x="1110337" y="50909"/>
                  </a:lnTo>
                  <a:lnTo>
                    <a:pt x="1195748" y="76363"/>
                  </a:lnTo>
                  <a:lnTo>
                    <a:pt x="1281159" y="25454"/>
                  </a:lnTo>
                  <a:lnTo>
                    <a:pt x="1366569" y="42424"/>
                  </a:lnTo>
                  <a:lnTo>
                    <a:pt x="1451980" y="25454"/>
                  </a:lnTo>
                  <a:lnTo>
                    <a:pt x="1537390" y="0"/>
                  </a:lnTo>
                  <a:lnTo>
                    <a:pt x="1622801" y="25454"/>
                  </a:lnTo>
                  <a:lnTo>
                    <a:pt x="1708212" y="16969"/>
                  </a:lnTo>
                  <a:lnTo>
                    <a:pt x="1793622" y="16969"/>
                  </a:lnTo>
                </a:path>
              </a:pathLst>
            </a:custGeom>
            <a:ln w="27101" cap="flat">
              <a:solidFill>
                <a:srgbClr val="1CABE2">
                  <a:alpha val="100000"/>
                </a:srgbClr>
              </a:solidFill>
              <a:prstDash val="solid"/>
              <a:round/>
            </a:ln>
          </p:spPr>
          <p:txBody>
            <a:bodyPr/>
            <a:lstStyle/>
            <a:p/>
          </p:txBody>
        </p:sp>
        <p:sp>
          <p:nvSpPr>
            <p:cNvPr id="242" name="pt242"/>
            <p:cNvSpPr/>
            <p:nvPr/>
          </p:nvSpPr>
          <p:spPr>
            <a:xfrm>
              <a:off x="4173883"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259294" y="49167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4344705" y="474710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4430115"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6" name="pt246"/>
            <p:cNvSpPr/>
            <p:nvPr/>
          </p:nvSpPr>
          <p:spPr>
            <a:xfrm>
              <a:off x="4515526" y="48574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4600936" y="484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4686347"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771758"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857168" y="478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4942579"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5027989" y="4755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5113400"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198811"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284221"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369632"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455042"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540453"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625864"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711274"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796685"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882095"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967506"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tx264"/>
            <p:cNvSpPr/>
            <p:nvPr/>
          </p:nvSpPr>
          <p:spPr>
            <a:xfrm>
              <a:off x="4115969" y="5310438"/>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265" name="tx265"/>
            <p:cNvSpPr/>
            <p:nvPr/>
          </p:nvSpPr>
          <p:spPr>
            <a:xfrm>
              <a:off x="6018113"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66" name="tx266"/>
            <p:cNvSpPr/>
            <p:nvPr/>
          </p:nvSpPr>
          <p:spPr>
            <a:xfrm>
              <a:off x="5418832" y="45985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67" name="tx267"/>
            <p:cNvSpPr/>
            <p:nvPr/>
          </p:nvSpPr>
          <p:spPr>
            <a:xfrm>
              <a:off x="5845885" y="45900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68" name="pl268"/>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2024131"/>
              <a:ext cx="2135265" cy="339393"/>
            </a:xfrm>
            <a:custGeom>
              <a:avLst/>
              <a:pathLst>
                <a:path w="2135265" h="339393">
                  <a:moveTo>
                    <a:pt x="0" y="220605"/>
                  </a:moveTo>
                  <a:lnTo>
                    <a:pt x="85410" y="339393"/>
                  </a:lnTo>
                  <a:lnTo>
                    <a:pt x="170821" y="263029"/>
                  </a:lnTo>
                  <a:lnTo>
                    <a:pt x="256231" y="152727"/>
                  </a:lnTo>
                  <a:lnTo>
                    <a:pt x="341642" y="161211"/>
                  </a:lnTo>
                  <a:lnTo>
                    <a:pt x="427053" y="67878"/>
                  </a:lnTo>
                  <a:lnTo>
                    <a:pt x="512463" y="50909"/>
                  </a:lnTo>
                  <a:lnTo>
                    <a:pt x="597874" y="67878"/>
                  </a:lnTo>
                  <a:lnTo>
                    <a:pt x="683284" y="76363"/>
                  </a:lnTo>
                  <a:lnTo>
                    <a:pt x="768695" y="101818"/>
                  </a:lnTo>
                  <a:lnTo>
                    <a:pt x="854106" y="59393"/>
                  </a:lnTo>
                  <a:lnTo>
                    <a:pt x="939516" y="42424"/>
                  </a:lnTo>
                  <a:lnTo>
                    <a:pt x="1024927" y="50909"/>
                  </a:lnTo>
                  <a:lnTo>
                    <a:pt x="1110337" y="50909"/>
                  </a:lnTo>
                  <a:lnTo>
                    <a:pt x="1195748" y="50909"/>
                  </a:lnTo>
                  <a:lnTo>
                    <a:pt x="1281159" y="67878"/>
                  </a:lnTo>
                  <a:lnTo>
                    <a:pt x="1366569" y="67878"/>
                  </a:lnTo>
                  <a:lnTo>
                    <a:pt x="1451980" y="50909"/>
                  </a:lnTo>
                  <a:lnTo>
                    <a:pt x="1537390" y="50909"/>
                  </a:lnTo>
                  <a:lnTo>
                    <a:pt x="1622801" y="16969"/>
                  </a:lnTo>
                  <a:lnTo>
                    <a:pt x="1708212" y="25454"/>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88" name="pt288"/>
            <p:cNvSpPr/>
            <p:nvPr/>
          </p:nvSpPr>
          <p:spPr>
            <a:xfrm>
              <a:off x="6626428"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711839"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797249"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882660"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2" name="pt292"/>
            <p:cNvSpPr/>
            <p:nvPr/>
          </p:nvSpPr>
          <p:spPr>
            <a:xfrm>
              <a:off x="6968071"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7053481"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4" name="pt294"/>
            <p:cNvSpPr/>
            <p:nvPr/>
          </p:nvSpPr>
          <p:spPr>
            <a:xfrm>
              <a:off x="7138892"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5" name="pt295"/>
            <p:cNvSpPr/>
            <p:nvPr/>
          </p:nvSpPr>
          <p:spPr>
            <a:xfrm>
              <a:off x="7224302"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6" name="pt296"/>
            <p:cNvSpPr/>
            <p:nvPr/>
          </p:nvSpPr>
          <p:spPr>
            <a:xfrm>
              <a:off x="7309713"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7" name="pt297"/>
            <p:cNvSpPr/>
            <p:nvPr/>
          </p:nvSpPr>
          <p:spPr>
            <a:xfrm>
              <a:off x="739512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48053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56594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651355"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pt301"/>
            <p:cNvSpPr/>
            <p:nvPr/>
          </p:nvSpPr>
          <p:spPr>
            <a:xfrm>
              <a:off x="773676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822177"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7907587"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99299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07840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16381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24923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334640"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42005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50546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59087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6762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76169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tx314"/>
            <p:cNvSpPr/>
            <p:nvPr/>
          </p:nvSpPr>
          <p:spPr>
            <a:xfrm>
              <a:off x="6492549" y="215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315" name="tx315"/>
            <p:cNvSpPr/>
            <p:nvPr/>
          </p:nvSpPr>
          <p:spPr>
            <a:xfrm>
              <a:off x="8812300"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16" name="tx316"/>
            <p:cNvSpPr/>
            <p:nvPr/>
          </p:nvSpPr>
          <p:spPr>
            <a:xfrm>
              <a:off x="8213020"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17" name="tx317"/>
            <p:cNvSpPr/>
            <p:nvPr/>
          </p:nvSpPr>
          <p:spPr>
            <a:xfrm>
              <a:off x="8640073"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18" name="pl318"/>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9" name="pl319"/>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0" name="pl320"/>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1" name="pl321"/>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2" name="pl322"/>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5" name="pl325"/>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6" name="pl326"/>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7" name="pl327"/>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8" name="pl328"/>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8267280" y="3589792"/>
              <a:ext cx="512463" cy="101818"/>
            </a:xfrm>
            <a:custGeom>
              <a:avLst/>
              <a:pathLst>
                <a:path w="512463" h="101818">
                  <a:moveTo>
                    <a:pt x="0" y="42424"/>
                  </a:moveTo>
                  <a:lnTo>
                    <a:pt x="85410" y="101818"/>
                  </a:lnTo>
                  <a:lnTo>
                    <a:pt x="170821" y="67878"/>
                  </a:lnTo>
                  <a:lnTo>
                    <a:pt x="256231" y="8484"/>
                  </a:lnTo>
                  <a:lnTo>
                    <a:pt x="341642" y="0"/>
                  </a:lnTo>
                  <a:lnTo>
                    <a:pt x="427053" y="16969"/>
                  </a:lnTo>
                  <a:lnTo>
                    <a:pt x="512463" y="16969"/>
                  </a:lnTo>
                </a:path>
              </a:pathLst>
            </a:custGeom>
            <a:ln w="27101" cap="flat">
              <a:solidFill>
                <a:srgbClr val="1CABE2">
                  <a:alpha val="100000"/>
                </a:srgbClr>
              </a:solidFill>
              <a:prstDash val="solid"/>
              <a:round/>
            </a:ln>
          </p:spPr>
          <p:txBody>
            <a:bodyPr/>
            <a:lstStyle/>
            <a:p/>
          </p:txBody>
        </p:sp>
        <p:sp>
          <p:nvSpPr>
            <p:cNvPr id="338" name="pt338"/>
            <p:cNvSpPr/>
            <p:nvPr/>
          </p:nvSpPr>
          <p:spPr>
            <a:xfrm>
              <a:off x="8249230"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9" name="pt339"/>
            <p:cNvSpPr/>
            <p:nvPr/>
          </p:nvSpPr>
          <p:spPr>
            <a:xfrm>
              <a:off x="8334640"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pt340"/>
            <p:cNvSpPr/>
            <p:nvPr/>
          </p:nvSpPr>
          <p:spPr>
            <a:xfrm>
              <a:off x="8420051"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1" name="pt341"/>
            <p:cNvSpPr/>
            <p:nvPr/>
          </p:nvSpPr>
          <p:spPr>
            <a:xfrm>
              <a:off x="8505461"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8590872"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8676283"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8761693"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tx345"/>
            <p:cNvSpPr/>
            <p:nvPr/>
          </p:nvSpPr>
          <p:spPr>
            <a:xfrm>
              <a:off x="8115350" y="3541188"/>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346" name="tx346"/>
            <p:cNvSpPr/>
            <p:nvPr/>
          </p:nvSpPr>
          <p:spPr>
            <a:xfrm>
              <a:off x="8812300" y="35144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347" name="tx347"/>
            <p:cNvSpPr/>
            <p:nvPr/>
          </p:nvSpPr>
          <p:spPr>
            <a:xfrm>
              <a:off x="8213020" y="3492301"/>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348" name="tx348"/>
            <p:cNvSpPr/>
            <p:nvPr/>
          </p:nvSpPr>
          <p:spPr>
            <a:xfrm>
              <a:off x="8640073" y="346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349" name="tx34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0" name="tx350"/>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1" name="tx351"/>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2" name="tx352"/>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3" name="tx353"/>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54" name="tx354"/>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55" name="tx355"/>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56" name="tx356"/>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57" name="tx35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8" name="tx35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9" name="tx35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0" name="tx36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1" name="tx36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2" name="tx36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3" name="tx36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4" name="tx36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5" name="tx36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6" name="tx36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7" name="tx36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8" name="tx36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9" name="tx36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0" name="tx37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1" name="tx371"/>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2" name="tx372"/>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3" name="tx373"/>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4" name="tx374"/>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5" name="tx375"/>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6" name="tx376"/>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7" name="tx377"/>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8" name="tx378"/>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9" name="tx379"/>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0" name="tx380"/>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1" name="tx381"/>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2" name="tx382"/>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3" name="tx383"/>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4" name="tx384"/>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5" name="tx385"/>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6" name="tx386"/>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7" name="tx387"/>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8" name="tx388"/>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9" name="tx389"/>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0" name="tx390"/>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1" name="tx391"/>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2" name="tx392"/>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3" name="tx393"/>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4" name="tx394"/>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5" name="tx395"/>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6" name="tx396"/>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7" name="pt39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8" name="pt39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9" name="tx39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0" name="tx40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1" name="tx401"/>
            <p:cNvSpPr/>
            <p:nvPr/>
          </p:nvSpPr>
          <p:spPr>
            <a:xfrm>
              <a:off x="2266707" y="1330710"/>
              <a:ext cx="53024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Togo, 2000-2025</a:t>
              </a:r>
            </a:p>
          </p:txBody>
        </p:sp>
        <p:sp>
          <p:nvSpPr>
            <p:cNvPr id="402" name="tx402"/>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03" name="tx403"/>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4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(58 %), suivi du YFV (80 %).
Par rapport à 2019, la couverture vaccinale d’un vaccin a diminué (BCG), celle de six vaccins a augmenté (DTP1, DTP3, IPV1, MCV2, ROTAC et YFV) et celle d’un vaccin est restée stable (MCV1).
Par rapport à 2024, la couverture vaccinale de huit vaccins est restée stable (BCG, DTP1, DTP3, IPV1, MCV1, MCV2, ROTAC et YFV).</a:t>
            </a:r>
          </a:p>
        </p:txBody>
      </p:sp>
      <p:sp>
        <p:nvSpPr>
          <p:cNvPr id="4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Togo affichait le taux de couverture le plus faible pour le vaccin MCV2 (58 %), tandis que la plupart des autres vaccins de routine se situaient entre 80 et 96 % ; six antigènes ont connu une hausse depuis 2019, et huit antigènes sont restés stables depuis 2024.</a:t>
            </a:r>
          </a:p>
        </p:txBody>
      </p:sp>
      <p:grpSp xmlns:pic="http://schemas.openxmlformats.org/drawingml/2006/picture">
        <p:nvGrpSpPr>
          <p:cNvPr id="406" name=""/>
          <p:cNvGrpSpPr/>
          <p:nvPr/>
        </p:nvGrpSpPr>
        <p:grpSpPr>
          <a:xfrm>
            <a:off x="292608" y="1097280"/>
            <a:ext cx="8595360" cy="28575"/>
            <a:chOff x="292608" y="1097280"/>
            <a:chExt cx="8595360" cy="28575"/>
          </a:xfrm>
        </p:grpSpPr>
        <p:sp>
          <p:nvSpPr>
            <p:cNvPr id="40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357845"/>
              <a:ext cx="6518190" cy="1897984"/>
            </a:xfrm>
            <a:custGeom>
              <a:avLst/>
              <a:pathLst>
                <a:path w="6518190" h="1897984">
                  <a:moveTo>
                    <a:pt x="0" y="1233689"/>
                  </a:moveTo>
                  <a:lnTo>
                    <a:pt x="260727" y="1897984"/>
                  </a:lnTo>
                  <a:lnTo>
                    <a:pt x="521455" y="1470937"/>
                  </a:lnTo>
                  <a:lnTo>
                    <a:pt x="782182" y="854093"/>
                  </a:lnTo>
                  <a:lnTo>
                    <a:pt x="1042910" y="901542"/>
                  </a:lnTo>
                  <a:lnTo>
                    <a:pt x="1303638" y="379596"/>
                  </a:lnTo>
                  <a:lnTo>
                    <a:pt x="1564365" y="284697"/>
                  </a:lnTo>
                  <a:lnTo>
                    <a:pt x="1825093" y="379596"/>
                  </a:lnTo>
                  <a:lnTo>
                    <a:pt x="2085820" y="427046"/>
                  </a:lnTo>
                  <a:lnTo>
                    <a:pt x="2346548" y="569395"/>
                  </a:lnTo>
                  <a:lnTo>
                    <a:pt x="2607276" y="332147"/>
                  </a:lnTo>
                  <a:lnTo>
                    <a:pt x="2868003" y="237248"/>
                  </a:lnTo>
                  <a:lnTo>
                    <a:pt x="3128731" y="284697"/>
                  </a:lnTo>
                  <a:lnTo>
                    <a:pt x="3389458" y="284697"/>
                  </a:lnTo>
                  <a:lnTo>
                    <a:pt x="3650186" y="284697"/>
                  </a:lnTo>
                  <a:lnTo>
                    <a:pt x="3910914" y="379596"/>
                  </a:lnTo>
                  <a:lnTo>
                    <a:pt x="4171641" y="379596"/>
                  </a:lnTo>
                  <a:lnTo>
                    <a:pt x="4432369" y="284697"/>
                  </a:lnTo>
                  <a:lnTo>
                    <a:pt x="4693096" y="284697"/>
                  </a:lnTo>
                  <a:lnTo>
                    <a:pt x="4953824" y="94899"/>
                  </a:lnTo>
                  <a:lnTo>
                    <a:pt x="5214552" y="142348"/>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3221076" y="1357845"/>
              <a:ext cx="4432369" cy="3131674"/>
            </a:xfrm>
            <a:custGeom>
              <a:avLst/>
              <a:pathLst>
                <a:path w="4432369" h="3131674">
                  <a:moveTo>
                    <a:pt x="0" y="3131674"/>
                  </a:moveTo>
                  <a:lnTo>
                    <a:pt x="260727" y="569395"/>
                  </a:lnTo>
                  <a:lnTo>
                    <a:pt x="521455" y="332147"/>
                  </a:lnTo>
                  <a:lnTo>
                    <a:pt x="782182" y="237248"/>
                  </a:lnTo>
                  <a:lnTo>
                    <a:pt x="1042910" y="284697"/>
                  </a:lnTo>
                  <a:lnTo>
                    <a:pt x="1303638" y="284697"/>
                  </a:lnTo>
                  <a:lnTo>
                    <a:pt x="1564365" y="284697"/>
                  </a:lnTo>
                  <a:lnTo>
                    <a:pt x="1825093" y="379596"/>
                  </a:lnTo>
                  <a:lnTo>
                    <a:pt x="2085820" y="379596"/>
                  </a:lnTo>
                  <a:lnTo>
                    <a:pt x="2346548" y="284697"/>
                  </a:lnTo>
                  <a:lnTo>
                    <a:pt x="2607276" y="284697"/>
                  </a:lnTo>
                  <a:lnTo>
                    <a:pt x="2868003" y="94899"/>
                  </a:lnTo>
                  <a:lnTo>
                    <a:pt x="3128731" y="142348"/>
                  </a:lnTo>
                  <a:lnTo>
                    <a:pt x="3389458" y="0"/>
                  </a:lnTo>
                  <a:lnTo>
                    <a:pt x="3650186" y="0"/>
                  </a:lnTo>
                  <a:lnTo>
                    <a:pt x="3910914" y="0"/>
                  </a:lnTo>
                  <a:lnTo>
                    <a:pt x="4171641" y="0"/>
                  </a:lnTo>
                  <a:lnTo>
                    <a:pt x="4432369" y="0"/>
                  </a:lnTo>
                </a:path>
              </a:pathLst>
            </a:custGeom>
            <a:ln w="27101" cap="flat">
              <a:solidFill>
                <a:srgbClr val="80BD41">
                  <a:alpha val="100000"/>
                </a:srgbClr>
              </a:solidFill>
              <a:prstDash val="solid"/>
              <a:round/>
            </a:ln>
          </p:spPr>
          <p:txBody>
            <a:bodyPr/>
            <a:lstStyle/>
            <a:p/>
          </p:txBody>
        </p:sp>
        <p:sp>
          <p:nvSpPr>
            <p:cNvPr id="40" name="pl40"/>
            <p:cNvSpPr/>
            <p:nvPr/>
          </p:nvSpPr>
          <p:spPr>
            <a:xfrm>
              <a:off x="3221076" y="1357845"/>
              <a:ext cx="4432369" cy="3131674"/>
            </a:xfrm>
            <a:custGeom>
              <a:avLst/>
              <a:pathLst>
                <a:path w="4432369" h="3131674">
                  <a:moveTo>
                    <a:pt x="0" y="3131674"/>
                  </a:moveTo>
                  <a:lnTo>
                    <a:pt x="260727" y="569395"/>
                  </a:lnTo>
                  <a:lnTo>
                    <a:pt x="521455" y="332147"/>
                  </a:lnTo>
                  <a:lnTo>
                    <a:pt x="782182" y="237248"/>
                  </a:lnTo>
                  <a:lnTo>
                    <a:pt x="1042910" y="284697"/>
                  </a:lnTo>
                  <a:lnTo>
                    <a:pt x="1303638" y="284697"/>
                  </a:lnTo>
                  <a:lnTo>
                    <a:pt x="1564365" y="284697"/>
                  </a:lnTo>
                  <a:lnTo>
                    <a:pt x="1825093" y="379596"/>
                  </a:lnTo>
                  <a:lnTo>
                    <a:pt x="2085820" y="379596"/>
                  </a:lnTo>
                  <a:lnTo>
                    <a:pt x="2346548" y="284697"/>
                  </a:lnTo>
                  <a:lnTo>
                    <a:pt x="2607276" y="284697"/>
                  </a:lnTo>
                  <a:lnTo>
                    <a:pt x="2868003" y="94899"/>
                  </a:lnTo>
                  <a:lnTo>
                    <a:pt x="3128731" y="142348"/>
                  </a:lnTo>
                  <a:lnTo>
                    <a:pt x="3389458" y="0"/>
                  </a:lnTo>
                  <a:lnTo>
                    <a:pt x="3650186" y="0"/>
                  </a:lnTo>
                  <a:lnTo>
                    <a:pt x="3910914" y="0"/>
                  </a:lnTo>
                  <a:lnTo>
                    <a:pt x="4171641" y="0"/>
                  </a:lnTo>
                  <a:lnTo>
                    <a:pt x="4432369" y="0"/>
                  </a:lnTo>
                </a:path>
              </a:pathLst>
            </a:custGeom>
            <a:ln w="27101" cap="flat">
              <a:solidFill>
                <a:srgbClr val="EE00EE">
                  <a:alpha val="100000"/>
                </a:srgbClr>
              </a:solidFill>
              <a:prstDash val="solid"/>
              <a:round/>
            </a:ln>
          </p:spPr>
          <p:txBody>
            <a:bodyPr/>
            <a:lstStyle/>
            <a:p/>
          </p:txBody>
        </p:sp>
        <p:sp>
          <p:nvSpPr>
            <p:cNvPr id="41" name="pl41"/>
            <p:cNvSpPr/>
            <p:nvPr/>
          </p:nvSpPr>
          <p:spPr>
            <a:xfrm>
              <a:off x="7131990" y="1500194"/>
              <a:ext cx="521455" cy="2419930"/>
            </a:xfrm>
            <a:custGeom>
              <a:avLst/>
              <a:pathLst>
                <a:path w="521455" h="2419930">
                  <a:moveTo>
                    <a:pt x="0" y="1992883"/>
                  </a:moveTo>
                  <a:lnTo>
                    <a:pt x="260727" y="2419930"/>
                  </a:lnTo>
                  <a:lnTo>
                    <a:pt x="521455" y="0"/>
                  </a:lnTo>
                </a:path>
              </a:pathLst>
            </a:custGeom>
            <a:ln w="27101" cap="flat">
              <a:solidFill>
                <a:srgbClr val="6A3D9A">
                  <a:alpha val="100000"/>
                </a:srgbClr>
              </a:solidFill>
              <a:prstDash val="solid"/>
              <a:round/>
            </a:ln>
          </p:spPr>
          <p:txBody>
            <a:bodyPr/>
            <a:lstStyle/>
            <a:p/>
          </p:txBody>
        </p:sp>
        <p:sp>
          <p:nvSpPr>
            <p:cNvPr id="42" name="pl42"/>
            <p:cNvSpPr/>
            <p:nvPr/>
          </p:nvSpPr>
          <p:spPr>
            <a:xfrm>
              <a:off x="5828352" y="1310396"/>
              <a:ext cx="1825093" cy="3368922"/>
            </a:xfrm>
            <a:custGeom>
              <a:avLst/>
              <a:pathLst>
                <a:path w="1825093" h="3368922">
                  <a:moveTo>
                    <a:pt x="0" y="3368922"/>
                  </a:moveTo>
                  <a:lnTo>
                    <a:pt x="260727" y="189798"/>
                  </a:lnTo>
                  <a:lnTo>
                    <a:pt x="521455" y="189798"/>
                  </a:lnTo>
                  <a:lnTo>
                    <a:pt x="782182" y="94899"/>
                  </a:lnTo>
                  <a:lnTo>
                    <a:pt x="1042910" y="0"/>
                  </a:lnTo>
                  <a:lnTo>
                    <a:pt x="1303638" y="47449"/>
                  </a:lnTo>
                  <a:lnTo>
                    <a:pt x="1564365" y="47449"/>
                  </a:lnTo>
                  <a:lnTo>
                    <a:pt x="1825093" y="47449"/>
                  </a:lnTo>
                </a:path>
              </a:pathLst>
            </a:custGeom>
            <a:ln w="27101" cap="flat">
              <a:solidFill>
                <a:srgbClr val="E31A1C">
                  <a:alpha val="100000"/>
                </a:srgbClr>
              </a:solidFill>
              <a:prstDash val="solid"/>
              <a:round/>
            </a:ln>
          </p:spPr>
          <p:txBody>
            <a:bodyPr/>
            <a:lstStyle/>
            <a:p/>
          </p:txBody>
        </p:sp>
        <p:sp>
          <p:nvSpPr>
            <p:cNvPr id="43" name="pl43"/>
            <p:cNvSpPr/>
            <p:nvPr/>
          </p:nvSpPr>
          <p:spPr>
            <a:xfrm>
              <a:off x="6871262" y="2354287"/>
              <a:ext cx="782182" cy="2087782"/>
            </a:xfrm>
            <a:custGeom>
              <a:avLst/>
              <a:pathLst>
                <a:path w="782182" h="2087782">
                  <a:moveTo>
                    <a:pt x="0" y="2087782"/>
                  </a:moveTo>
                  <a:lnTo>
                    <a:pt x="260727" y="47449"/>
                  </a:lnTo>
                  <a:lnTo>
                    <a:pt x="521455" y="0"/>
                  </a:lnTo>
                  <a:lnTo>
                    <a:pt x="782182"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737442"/>
              <a:ext cx="6518190" cy="1992883"/>
            </a:xfrm>
            <a:custGeom>
              <a:avLst/>
              <a:pathLst>
                <a:path w="6518190" h="1992883">
                  <a:moveTo>
                    <a:pt x="0" y="1138790"/>
                  </a:moveTo>
                  <a:lnTo>
                    <a:pt x="260727" y="1992883"/>
                  </a:lnTo>
                  <a:lnTo>
                    <a:pt x="521455" y="1613286"/>
                  </a:lnTo>
                  <a:lnTo>
                    <a:pt x="782182" y="664294"/>
                  </a:lnTo>
                  <a:lnTo>
                    <a:pt x="1042910" y="569395"/>
                  </a:lnTo>
                  <a:lnTo>
                    <a:pt x="1303638" y="569395"/>
                  </a:lnTo>
                  <a:lnTo>
                    <a:pt x="1564365" y="189798"/>
                  </a:lnTo>
                  <a:lnTo>
                    <a:pt x="1825093" y="521945"/>
                  </a:lnTo>
                  <a:lnTo>
                    <a:pt x="2085820" y="901542"/>
                  </a:lnTo>
                  <a:lnTo>
                    <a:pt x="2346548" y="759193"/>
                  </a:lnTo>
                  <a:lnTo>
                    <a:pt x="2607276" y="664294"/>
                  </a:lnTo>
                  <a:lnTo>
                    <a:pt x="2868003" y="474496"/>
                  </a:lnTo>
                  <a:lnTo>
                    <a:pt x="3128731" y="474496"/>
                  </a:lnTo>
                  <a:lnTo>
                    <a:pt x="3389458" y="474496"/>
                  </a:lnTo>
                  <a:lnTo>
                    <a:pt x="3650186" y="237248"/>
                  </a:lnTo>
                  <a:lnTo>
                    <a:pt x="3910914" y="332147"/>
                  </a:lnTo>
                  <a:lnTo>
                    <a:pt x="4171641" y="427046"/>
                  </a:lnTo>
                  <a:lnTo>
                    <a:pt x="4432369" y="142348"/>
                  </a:lnTo>
                  <a:lnTo>
                    <a:pt x="4693096" y="332147"/>
                  </a:lnTo>
                  <a:lnTo>
                    <a:pt x="4953824" y="47449"/>
                  </a:lnTo>
                  <a:lnTo>
                    <a:pt x="5214552" y="284697"/>
                  </a:lnTo>
                  <a:lnTo>
                    <a:pt x="5475279" y="94899"/>
                  </a:lnTo>
                  <a:lnTo>
                    <a:pt x="5736007" y="0"/>
                  </a:lnTo>
                  <a:lnTo>
                    <a:pt x="5996734" y="142348"/>
                  </a:lnTo>
                  <a:lnTo>
                    <a:pt x="6257462" y="4744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6089079" y="2781334"/>
              <a:ext cx="1564365" cy="569395"/>
            </a:xfrm>
            <a:custGeom>
              <a:avLst/>
              <a:pathLst>
                <a:path w="1564365" h="569395">
                  <a:moveTo>
                    <a:pt x="0" y="237248"/>
                  </a:moveTo>
                  <a:lnTo>
                    <a:pt x="260727" y="569395"/>
                  </a:lnTo>
                  <a:lnTo>
                    <a:pt x="521455" y="379596"/>
                  </a:lnTo>
                  <a:lnTo>
                    <a:pt x="782182" y="47449"/>
                  </a:lnTo>
                  <a:lnTo>
                    <a:pt x="1042910" y="0"/>
                  </a:lnTo>
                  <a:lnTo>
                    <a:pt x="1303638" y="94899"/>
                  </a:lnTo>
                  <a:lnTo>
                    <a:pt x="1564365" y="94899"/>
                  </a:lnTo>
                </a:path>
              </a:pathLst>
            </a:custGeom>
            <a:ln w="27101" cap="flat">
              <a:solidFill>
                <a:srgbClr val="008B00">
                  <a:alpha val="100000"/>
                </a:srgbClr>
              </a:solidFill>
              <a:prstDash val="solid"/>
              <a:round/>
            </a:ln>
          </p:spPr>
          <p:txBody>
            <a:bodyPr/>
            <a:lstStyle/>
            <a:p/>
          </p:txBody>
        </p:sp>
        <p:sp>
          <p:nvSpPr>
            <p:cNvPr id="46" name="pl46"/>
            <p:cNvSpPr/>
            <p:nvPr/>
          </p:nvSpPr>
          <p:spPr>
            <a:xfrm>
              <a:off x="4785441" y="1357845"/>
              <a:ext cx="2868003" cy="3084224"/>
            </a:xfrm>
            <a:custGeom>
              <a:avLst/>
              <a:pathLst>
                <a:path w="2868003" h="3084224">
                  <a:moveTo>
                    <a:pt x="0" y="3084224"/>
                  </a:moveTo>
                  <a:lnTo>
                    <a:pt x="260727" y="616844"/>
                  </a:lnTo>
                  <a:lnTo>
                    <a:pt x="521455" y="379596"/>
                  </a:lnTo>
                  <a:lnTo>
                    <a:pt x="782182" y="284697"/>
                  </a:lnTo>
                  <a:lnTo>
                    <a:pt x="1042910" y="284697"/>
                  </a:lnTo>
                  <a:lnTo>
                    <a:pt x="1303638" y="142348"/>
                  </a:lnTo>
                  <a:lnTo>
                    <a:pt x="1564365" y="142348"/>
                  </a:lnTo>
                  <a:lnTo>
                    <a:pt x="1825093" y="0"/>
                  </a:lnTo>
                  <a:lnTo>
                    <a:pt x="2085820" y="0"/>
                  </a:lnTo>
                  <a:lnTo>
                    <a:pt x="2346548" y="47449"/>
                  </a:lnTo>
                  <a:lnTo>
                    <a:pt x="2607276" y="47449"/>
                  </a:lnTo>
                  <a:lnTo>
                    <a:pt x="2868003" y="47449"/>
                  </a:lnTo>
                </a:path>
              </a:pathLst>
            </a:custGeom>
            <a:ln w="27101" cap="flat">
              <a:solidFill>
                <a:srgbClr val="9A32CD">
                  <a:alpha val="100000"/>
                </a:srgbClr>
              </a:solidFill>
              <a:prstDash val="solid"/>
              <a:round/>
            </a:ln>
          </p:spPr>
          <p:txBody>
            <a:bodyPr/>
            <a:lstStyle/>
            <a:p/>
          </p:txBody>
        </p:sp>
        <p:sp>
          <p:nvSpPr>
            <p:cNvPr id="47" name="pl47"/>
            <p:cNvSpPr/>
            <p:nvPr/>
          </p:nvSpPr>
          <p:spPr>
            <a:xfrm>
              <a:off x="4785441" y="1310396"/>
              <a:ext cx="2868003" cy="2989325"/>
            </a:xfrm>
            <a:custGeom>
              <a:avLst/>
              <a:pathLst>
                <a:path w="2868003" h="2989325">
                  <a:moveTo>
                    <a:pt x="0" y="2989325"/>
                  </a:moveTo>
                  <a:lnTo>
                    <a:pt x="260727" y="616844"/>
                  </a:lnTo>
                  <a:lnTo>
                    <a:pt x="521455" y="521945"/>
                  </a:lnTo>
                  <a:lnTo>
                    <a:pt x="782182" y="427046"/>
                  </a:lnTo>
                  <a:lnTo>
                    <a:pt x="1042910" y="379596"/>
                  </a:lnTo>
                  <a:lnTo>
                    <a:pt x="1303638" y="237248"/>
                  </a:lnTo>
                  <a:lnTo>
                    <a:pt x="1564365" y="237248"/>
                  </a:lnTo>
                  <a:lnTo>
                    <a:pt x="1825093" y="47449"/>
                  </a:lnTo>
                  <a:lnTo>
                    <a:pt x="2085820" y="0"/>
                  </a:lnTo>
                  <a:lnTo>
                    <a:pt x="2346548" y="0"/>
                  </a:lnTo>
                  <a:lnTo>
                    <a:pt x="2607276" y="0"/>
                  </a:lnTo>
                  <a:lnTo>
                    <a:pt x="2868003" y="0"/>
                  </a:lnTo>
                </a:path>
              </a:pathLst>
            </a:custGeom>
            <a:ln w="27101" cap="flat">
              <a:solidFill>
                <a:srgbClr val="836FFF">
                  <a:alpha val="100000"/>
                </a:srgbClr>
              </a:solidFill>
              <a:prstDash val="solid"/>
              <a:round/>
            </a:ln>
          </p:spPr>
          <p:txBody>
            <a:bodyPr/>
            <a:lstStyle/>
            <a:p/>
          </p:txBody>
        </p:sp>
        <p:sp>
          <p:nvSpPr>
            <p:cNvPr id="48" name="pl48"/>
            <p:cNvSpPr/>
            <p:nvPr/>
          </p:nvSpPr>
          <p:spPr>
            <a:xfrm>
              <a:off x="5828352" y="1737442"/>
              <a:ext cx="1825093" cy="521945"/>
            </a:xfrm>
            <a:custGeom>
              <a:avLst/>
              <a:pathLst>
                <a:path w="1825093" h="521945">
                  <a:moveTo>
                    <a:pt x="0" y="521945"/>
                  </a:moveTo>
                  <a:lnTo>
                    <a:pt x="260727" y="47449"/>
                  </a:lnTo>
                  <a:lnTo>
                    <a:pt x="521455" y="284697"/>
                  </a:lnTo>
                  <a:lnTo>
                    <a:pt x="782182" y="94899"/>
                  </a:lnTo>
                  <a:lnTo>
                    <a:pt x="1042910" y="0"/>
                  </a:lnTo>
                  <a:lnTo>
                    <a:pt x="1303638" y="142348"/>
                  </a:lnTo>
                  <a:lnTo>
                    <a:pt x="1564365" y="47449"/>
                  </a:lnTo>
                  <a:lnTo>
                    <a:pt x="1825093" y="47449"/>
                  </a:lnTo>
                </a:path>
              </a:pathLst>
            </a:custGeom>
            <a:ln w="27101" cap="flat">
              <a:solidFill>
                <a:srgbClr val="FB9A99">
                  <a:alpha val="100000"/>
                </a:srgbClr>
              </a:solidFill>
              <a:prstDash val="solid"/>
              <a:round/>
            </a:ln>
          </p:spPr>
          <p:txBody>
            <a:bodyPr/>
            <a:lstStyle/>
            <a:p/>
          </p:txBody>
        </p:sp>
        <p:sp>
          <p:nvSpPr>
            <p:cNvPr id="49" name="pl49"/>
            <p:cNvSpPr/>
            <p:nvPr/>
          </p:nvSpPr>
          <p:spPr>
            <a:xfrm>
              <a:off x="7665191" y="793883"/>
              <a:ext cx="687582" cy="507836"/>
            </a:xfrm>
            <a:custGeom>
              <a:avLst/>
              <a:pathLst>
                <a:path w="687582" h="507836">
                  <a:moveTo>
                    <a:pt x="687582" y="0"/>
                  </a:moveTo>
                  <a:lnTo>
                    <a:pt x="0" y="507836"/>
                  </a:lnTo>
                </a:path>
              </a:pathLst>
            </a:custGeom>
          </p:spPr>
          <p:txBody>
            <a:bodyPr/>
            <a:lstStyle/>
            <a:p/>
          </p:txBody>
        </p:sp>
        <p:sp>
          <p:nvSpPr>
            <p:cNvPr id="50" name="pl50"/>
            <p:cNvSpPr/>
            <p:nvPr/>
          </p:nvSpPr>
          <p:spPr>
            <a:xfrm>
              <a:off x="7671482" y="1308656"/>
              <a:ext cx="711463" cy="47972"/>
            </a:xfrm>
            <a:custGeom>
              <a:avLst/>
              <a:pathLst>
                <a:path w="711463" h="47972">
                  <a:moveTo>
                    <a:pt x="711463" y="0"/>
                  </a:moveTo>
                  <a:lnTo>
                    <a:pt x="0" y="47972"/>
                  </a:lnTo>
                </a:path>
              </a:pathLst>
            </a:custGeom>
          </p:spPr>
          <p:txBody>
            <a:bodyPr/>
            <a:lstStyle/>
            <a:p/>
          </p:txBody>
        </p:sp>
        <p:sp>
          <p:nvSpPr>
            <p:cNvPr id="51" name="pl51"/>
            <p:cNvSpPr/>
            <p:nvPr/>
          </p:nvSpPr>
          <p:spPr>
            <a:xfrm>
              <a:off x="7668235" y="1056934"/>
              <a:ext cx="660349" cy="294319"/>
            </a:xfrm>
            <a:custGeom>
              <a:avLst/>
              <a:pathLst>
                <a:path w="660349" h="294319">
                  <a:moveTo>
                    <a:pt x="660349" y="0"/>
                  </a:moveTo>
                  <a:lnTo>
                    <a:pt x="0" y="294319"/>
                  </a:lnTo>
                </a:path>
              </a:pathLst>
            </a:custGeom>
          </p:spPr>
          <p:txBody>
            <a:bodyPr/>
            <a:lstStyle/>
            <a:p/>
          </p:txBody>
        </p:sp>
        <p:sp>
          <p:nvSpPr>
            <p:cNvPr id="52" name="pl52"/>
            <p:cNvSpPr/>
            <p:nvPr/>
          </p:nvSpPr>
          <p:spPr>
            <a:xfrm>
              <a:off x="7670174" y="1362248"/>
              <a:ext cx="766920" cy="201822"/>
            </a:xfrm>
            <a:custGeom>
              <a:avLst/>
              <a:pathLst>
                <a:path w="766920" h="201822">
                  <a:moveTo>
                    <a:pt x="766920" y="201822"/>
                  </a:moveTo>
                  <a:lnTo>
                    <a:pt x="0" y="0"/>
                  </a:lnTo>
                </a:path>
              </a:pathLst>
            </a:custGeom>
          </p:spPr>
          <p:txBody>
            <a:bodyPr/>
            <a:lstStyle/>
            <a:p/>
          </p:txBody>
        </p:sp>
        <p:sp>
          <p:nvSpPr>
            <p:cNvPr id="53" name="pl53"/>
            <p:cNvSpPr/>
            <p:nvPr/>
          </p:nvSpPr>
          <p:spPr>
            <a:xfrm>
              <a:off x="7666529" y="1365731"/>
              <a:ext cx="758497" cy="457132"/>
            </a:xfrm>
            <a:custGeom>
              <a:avLst/>
              <a:pathLst>
                <a:path w="758497" h="457132">
                  <a:moveTo>
                    <a:pt x="758497" y="457132"/>
                  </a:moveTo>
                  <a:lnTo>
                    <a:pt x="0" y="0"/>
                  </a:lnTo>
                </a:path>
              </a:pathLst>
            </a:custGeom>
          </p:spPr>
          <p:txBody>
            <a:bodyPr/>
            <a:lstStyle/>
            <a:p/>
          </p:txBody>
        </p:sp>
        <p:sp>
          <p:nvSpPr>
            <p:cNvPr id="54" name="pl54"/>
            <p:cNvSpPr/>
            <p:nvPr/>
          </p:nvSpPr>
          <p:spPr>
            <a:xfrm>
              <a:off x="7663582" y="1414736"/>
              <a:ext cx="719363" cy="669945"/>
            </a:xfrm>
            <a:custGeom>
              <a:avLst/>
              <a:pathLst>
                <a:path w="719363" h="669945">
                  <a:moveTo>
                    <a:pt x="719363" y="669945"/>
                  </a:moveTo>
                  <a:lnTo>
                    <a:pt x="0" y="0"/>
                  </a:lnTo>
                </a:path>
              </a:pathLst>
            </a:custGeom>
          </p:spPr>
          <p:txBody>
            <a:bodyPr/>
            <a:lstStyle/>
            <a:p/>
          </p:txBody>
        </p:sp>
        <p:sp>
          <p:nvSpPr>
            <p:cNvPr id="55" name="pl55"/>
            <p:cNvSpPr/>
            <p:nvPr/>
          </p:nvSpPr>
          <p:spPr>
            <a:xfrm>
              <a:off x="7662072" y="1510208"/>
              <a:ext cx="720873" cy="836830"/>
            </a:xfrm>
            <a:custGeom>
              <a:avLst/>
              <a:pathLst>
                <a:path w="720873" h="836830">
                  <a:moveTo>
                    <a:pt x="720873" y="836830"/>
                  </a:moveTo>
                  <a:lnTo>
                    <a:pt x="0" y="0"/>
                  </a:lnTo>
                </a:path>
              </a:pathLst>
            </a:custGeom>
          </p:spPr>
          <p:txBody>
            <a:bodyPr/>
            <a:lstStyle/>
            <a:p/>
          </p:txBody>
        </p:sp>
        <p:sp>
          <p:nvSpPr>
            <p:cNvPr id="56" name="pl56"/>
            <p:cNvSpPr/>
            <p:nvPr/>
          </p:nvSpPr>
          <p:spPr>
            <a:xfrm>
              <a:off x="7662015" y="1794925"/>
              <a:ext cx="696846" cy="815909"/>
            </a:xfrm>
            <a:custGeom>
              <a:avLst/>
              <a:pathLst>
                <a:path w="696846" h="815909">
                  <a:moveTo>
                    <a:pt x="696846" y="815909"/>
                  </a:moveTo>
                  <a:lnTo>
                    <a:pt x="0" y="0"/>
                  </a:lnTo>
                </a:path>
              </a:pathLst>
            </a:custGeom>
          </p:spPr>
          <p:txBody>
            <a:bodyPr/>
            <a:lstStyle/>
            <a:p/>
          </p:txBody>
        </p:sp>
        <p:sp>
          <p:nvSpPr>
            <p:cNvPr id="57" name="pl57"/>
            <p:cNvSpPr/>
            <p:nvPr/>
          </p:nvSpPr>
          <p:spPr>
            <a:xfrm>
              <a:off x="7659732" y="1795570"/>
              <a:ext cx="632699" cy="1074675"/>
            </a:xfrm>
            <a:custGeom>
              <a:avLst/>
              <a:pathLst>
                <a:path w="632699" h="1074675">
                  <a:moveTo>
                    <a:pt x="632699" y="1074675"/>
                  </a:moveTo>
                  <a:lnTo>
                    <a:pt x="0" y="0"/>
                  </a:lnTo>
                </a:path>
              </a:pathLst>
            </a:custGeom>
          </p:spPr>
          <p:txBody>
            <a:bodyPr/>
            <a:lstStyle/>
            <a:p/>
          </p:txBody>
        </p:sp>
        <p:sp>
          <p:nvSpPr>
            <p:cNvPr id="58" name="pl58"/>
            <p:cNvSpPr/>
            <p:nvPr/>
          </p:nvSpPr>
          <p:spPr>
            <a:xfrm>
              <a:off x="7662844" y="2364024"/>
              <a:ext cx="744185" cy="770899"/>
            </a:xfrm>
            <a:custGeom>
              <a:avLst/>
              <a:pathLst>
                <a:path w="744185" h="770899">
                  <a:moveTo>
                    <a:pt x="744185" y="770899"/>
                  </a:moveTo>
                  <a:lnTo>
                    <a:pt x="0" y="0"/>
                  </a:lnTo>
                </a:path>
              </a:pathLst>
            </a:custGeom>
          </p:spPr>
          <p:txBody>
            <a:bodyPr/>
            <a:lstStyle/>
            <a:p/>
          </p:txBody>
        </p:sp>
        <p:sp>
          <p:nvSpPr>
            <p:cNvPr id="59" name="pl59"/>
            <p:cNvSpPr/>
            <p:nvPr/>
          </p:nvSpPr>
          <p:spPr>
            <a:xfrm>
              <a:off x="7665155" y="2884927"/>
              <a:ext cx="693706" cy="515095"/>
            </a:xfrm>
            <a:custGeom>
              <a:avLst/>
              <a:pathLst>
                <a:path w="693706" h="515095">
                  <a:moveTo>
                    <a:pt x="693706" y="515095"/>
                  </a:moveTo>
                  <a:lnTo>
                    <a:pt x="0" y="0"/>
                  </a:lnTo>
                </a:path>
              </a:pathLst>
            </a:custGeom>
          </p:spPr>
          <p:txBody>
            <a:bodyPr/>
            <a:lstStyle/>
            <a:p/>
          </p:txBody>
        </p:sp>
        <p:sp>
          <p:nvSpPr>
            <p:cNvPr id="60" name="pg60"/>
            <p:cNvSpPr/>
            <p:nvPr/>
          </p:nvSpPr>
          <p:spPr>
            <a:xfrm>
              <a:off x="8284194" y="70164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1" name="tx61"/>
            <p:cNvSpPr/>
            <p:nvPr/>
          </p:nvSpPr>
          <p:spPr>
            <a:xfrm>
              <a:off x="8307054" y="74318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91%</a:t>
              </a:r>
            </a:p>
          </p:txBody>
        </p:sp>
        <p:sp>
          <p:nvSpPr>
            <p:cNvPr id="62" name="pg62"/>
            <p:cNvSpPr/>
            <p:nvPr/>
          </p:nvSpPr>
          <p:spPr>
            <a:xfrm>
              <a:off x="8314365" y="122385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2653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4" name="pg64"/>
            <p:cNvSpPr/>
            <p:nvPr/>
          </p:nvSpPr>
          <p:spPr>
            <a:xfrm>
              <a:off x="8260004" y="96518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98803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6" name="pg66"/>
            <p:cNvSpPr/>
            <p:nvPr/>
          </p:nvSpPr>
          <p:spPr>
            <a:xfrm>
              <a:off x="8368515" y="148386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52540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8" name="pg68"/>
            <p:cNvSpPr/>
            <p:nvPr/>
          </p:nvSpPr>
          <p:spPr>
            <a:xfrm>
              <a:off x="8356446" y="174534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178688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70" name="pg70"/>
            <p:cNvSpPr/>
            <p:nvPr/>
          </p:nvSpPr>
          <p:spPr>
            <a:xfrm>
              <a:off x="8314365" y="200721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204875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89%</a:t>
              </a:r>
            </a:p>
          </p:txBody>
        </p:sp>
        <p:sp>
          <p:nvSpPr>
            <p:cNvPr id="72" name="pg72"/>
            <p:cNvSpPr/>
            <p:nvPr/>
          </p:nvSpPr>
          <p:spPr>
            <a:xfrm>
              <a:off x="8314365" y="22689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231048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87%</a:t>
              </a:r>
            </a:p>
          </p:txBody>
        </p:sp>
        <p:sp>
          <p:nvSpPr>
            <p:cNvPr id="74" name="pg74"/>
            <p:cNvSpPr/>
            <p:nvPr/>
          </p:nvSpPr>
          <p:spPr>
            <a:xfrm>
              <a:off x="8290281" y="253292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57446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81%</a:t>
              </a:r>
            </a:p>
          </p:txBody>
        </p:sp>
        <p:sp>
          <p:nvSpPr>
            <p:cNvPr id="76" name="pg76"/>
            <p:cNvSpPr/>
            <p:nvPr/>
          </p:nvSpPr>
          <p:spPr>
            <a:xfrm>
              <a:off x="8223851" y="279146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83300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81%</a:t>
              </a:r>
            </a:p>
          </p:txBody>
        </p:sp>
        <p:sp>
          <p:nvSpPr>
            <p:cNvPr id="78" name="pg78"/>
            <p:cNvSpPr/>
            <p:nvPr/>
          </p:nvSpPr>
          <p:spPr>
            <a:xfrm>
              <a:off x="8338449" y="305696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9" name="tx79"/>
            <p:cNvSpPr/>
            <p:nvPr/>
          </p:nvSpPr>
          <p:spPr>
            <a:xfrm>
              <a:off x="8361309" y="3098507"/>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69%</a:t>
              </a:r>
            </a:p>
          </p:txBody>
        </p:sp>
        <p:sp>
          <p:nvSpPr>
            <p:cNvPr id="80" name="pg80"/>
            <p:cNvSpPr/>
            <p:nvPr/>
          </p:nvSpPr>
          <p:spPr>
            <a:xfrm>
              <a:off x="8290281" y="332315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646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58%</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7" name="tx107"/>
            <p:cNvSpPr/>
            <p:nvPr/>
          </p:nvSpPr>
          <p:spPr>
            <a:xfrm>
              <a:off x="3437570" y="401416"/>
              <a:ext cx="29564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Togo, 2000-2025</a:t>
              </a:r>
            </a:p>
          </p:txBody>
        </p:sp>
        <p:sp>
          <p:nvSpPr>
            <p:cNvPr id="108" name="tx10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9" name="tx10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10 vaccins (série complète).
En 2025, le MCV2 affichait la couverture la plus faible de tous les vaccins (58 %), suivi de l'IPVC (69 %).
La couverture vaccinale de 6 vaccins a augmenté (DTP3, HEPB3, HIB3, IPV1, MCV2 et ROTAC) et celle de 2 vaccins est restée inchangée (MCV1 et RUBELLA) par rapport à leur couverture respective en 2019.
La couverture de 9 vaccins est restée inchangée (DTP3, HEPB3, HIB3, IPV1, IPVC, MCV1, MCV2, ROTAC et RUBELLA) et celle d’un vaccin a augmenté (HPVC) par rapport à leur couverture respective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352246" y="887626"/>
              <a:ext cx="288865" cy="0"/>
            </a:xfrm>
            <a:custGeom>
              <a:avLst/>
              <a:pathLst>
                <a:path w="288865" h="0">
                  <a:moveTo>
                    <a:pt x="0" y="0"/>
                  </a:moveTo>
                  <a:lnTo>
                    <a:pt x="72216" y="0"/>
                  </a:lnTo>
                  <a:lnTo>
                    <a:pt x="72216" y="0"/>
                  </a:lnTo>
                  <a:lnTo>
                    <a:pt x="72216"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1266641"/>
              <a:ext cx="216649" cy="0"/>
            </a:xfrm>
            <a:custGeom>
              <a:avLst/>
              <a:pathLst>
                <a:path w="216649" h="0">
                  <a:moveTo>
                    <a:pt x="0" y="0"/>
                  </a:moveTo>
                  <a:lnTo>
                    <a:pt x="72216"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1645655"/>
              <a:ext cx="216649" cy="0"/>
            </a:xfrm>
            <a:custGeom>
              <a:avLst/>
              <a:pathLst>
                <a:path w="216649" h="0">
                  <a:moveTo>
                    <a:pt x="0" y="0"/>
                  </a:moveTo>
                  <a:lnTo>
                    <a:pt x="72216"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2024670"/>
              <a:ext cx="216649" cy="0"/>
            </a:xfrm>
            <a:custGeom>
              <a:avLst/>
              <a:pathLst>
                <a:path w="216649" h="0">
                  <a:moveTo>
                    <a:pt x="0" y="0"/>
                  </a:moveTo>
                  <a:lnTo>
                    <a:pt x="72216"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2403685"/>
              <a:ext cx="216649" cy="0"/>
            </a:xfrm>
            <a:custGeom>
              <a:avLst/>
              <a:pathLst>
                <a:path w="216649" h="0">
                  <a:moveTo>
                    <a:pt x="0" y="0"/>
                  </a:moveTo>
                  <a:lnTo>
                    <a:pt x="72216"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2782699"/>
              <a:ext cx="288865" cy="0"/>
            </a:xfrm>
            <a:custGeom>
              <a:avLst/>
              <a:pathLst>
                <a:path w="288865" h="0">
                  <a:moveTo>
                    <a:pt x="0" y="0"/>
                  </a:moveTo>
                  <a:lnTo>
                    <a:pt x="0" y="0"/>
                  </a:ln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6980135" y="3161714"/>
              <a:ext cx="433298" cy="0"/>
            </a:xfrm>
            <a:custGeom>
              <a:avLst/>
              <a:pathLst>
                <a:path w="433298" h="0">
                  <a:moveTo>
                    <a:pt x="0" y="0"/>
                  </a:moveTo>
                  <a:lnTo>
                    <a:pt x="216649" y="0"/>
                  </a:ln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4958075" y="3540728"/>
              <a:ext cx="866596" cy="0"/>
            </a:xfrm>
            <a:custGeom>
              <a:avLst/>
              <a:pathLst>
                <a:path w="866596" h="0">
                  <a:moveTo>
                    <a:pt x="0" y="0"/>
                  </a:moveTo>
                  <a:lnTo>
                    <a:pt x="288865" y="0"/>
                  </a:lnTo>
                  <a:lnTo>
                    <a:pt x="505514" y="0"/>
                  </a:lnTo>
                  <a:lnTo>
                    <a:pt x="722164"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7774515" y="3919743"/>
              <a:ext cx="216649" cy="0"/>
            </a:xfrm>
            <a:custGeom>
              <a:avLst/>
              <a:pathLst>
                <a:path w="216649" h="0">
                  <a:moveTo>
                    <a:pt x="0" y="0"/>
                  </a:moveTo>
                  <a:lnTo>
                    <a:pt x="0" y="0"/>
                  </a:ln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6980135" y="4298757"/>
              <a:ext cx="433298" cy="0"/>
            </a:xfrm>
            <a:custGeom>
              <a:avLst/>
              <a:pathLst>
                <a:path w="433298" h="0">
                  <a:moveTo>
                    <a:pt x="0" y="0"/>
                  </a:moveTo>
                  <a:lnTo>
                    <a:pt x="216649" y="0"/>
                  </a:ln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7702299" y="4677772"/>
              <a:ext cx="361082" cy="0"/>
            </a:xfrm>
            <a:custGeom>
              <a:avLst/>
              <a:pathLst>
                <a:path w="361082" h="0">
                  <a:moveTo>
                    <a:pt x="0" y="0"/>
                  </a:moveTo>
                  <a:lnTo>
                    <a:pt x="0" y="0"/>
                  </a:lnTo>
                  <a:lnTo>
                    <a:pt x="288865"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2" name="pl32"/>
            <p:cNvSpPr/>
            <p:nvPr/>
          </p:nvSpPr>
          <p:spPr>
            <a:xfrm>
              <a:off x="7052351" y="5056787"/>
              <a:ext cx="361082" cy="0"/>
            </a:xfrm>
            <a:custGeom>
              <a:avLst/>
              <a:pathLst>
                <a:path w="361082" h="0">
                  <a:moveTo>
                    <a:pt x="0" y="0"/>
                  </a:moveTo>
                  <a:lnTo>
                    <a:pt x="144432" y="0"/>
                  </a:lnTo>
                  <a:lnTo>
                    <a:pt x="144432" y="0"/>
                  </a:lnTo>
                  <a:lnTo>
                    <a:pt x="144432"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4223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7001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7563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6450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0893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922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45909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95357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24244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74795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82017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67573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67573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3671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7563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26450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9228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33671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33671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0893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2839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928397"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8396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92839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928397"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8396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928397"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928397"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11747"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2839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92839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278449"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278449"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7844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40082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61747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61747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711747"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856180"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85618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27844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27844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27844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639531"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000613"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000613"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134016"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20623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20623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4" name="tx154"/>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5" name="tx155"/>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2521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Togo, 2019-2025</a:t>
              </a:r>
            </a:p>
          </p:txBody>
        </p:sp>
        <p:sp>
          <p:nvSpPr>
            <p:cNvPr id="178" name="tx17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9" name="tx179"/>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81" name="tx181"/>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augmenté entre 2019 (93 %) et 2024 (95 %). En 2025, ce taux est resté inchangé (95 %) par rapport à 2024, tout en étant supérieur à celui de 2019. Entre 2019 et 2025, la couverture vaccinale du DTP1 a atteint son niveau le plus bas en 2020 (92 %).
En 2024, 1 vaccin présentait une couverture inférieure à celle de 2019.
En 2025, 1 vaccin présentait une couverture inférieure à celle de 2019.
En 2025, aucun vaccin ne présentait une couverture inférieure à celle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2626510"/>
              <a:ext cx="3780550" cy="1394344"/>
            </a:xfrm>
            <a:custGeom>
              <a:avLst/>
              <a:pathLst>
                <a:path w="3780550" h="1394344">
                  <a:moveTo>
                    <a:pt x="0" y="1148283"/>
                  </a:moveTo>
                  <a:lnTo>
                    <a:pt x="1890275" y="1394344"/>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3025530" y="2626510"/>
              <a:ext cx="3780550" cy="1394344"/>
            </a:xfrm>
            <a:custGeom>
              <a:avLst/>
              <a:pathLst>
                <a:path w="3780550" h="1394344">
                  <a:moveTo>
                    <a:pt x="0" y="1148283"/>
                  </a:moveTo>
                  <a:lnTo>
                    <a:pt x="1890275" y="1394344"/>
                  </a:lnTo>
                  <a:lnTo>
                    <a:pt x="3780550"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29" name="tx29"/>
            <p:cNvSpPr/>
            <p:nvPr/>
          </p:nvSpPr>
          <p:spPr>
            <a:xfrm>
              <a:off x="4915805"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30" name="tx30"/>
            <p:cNvSpPr/>
            <p:nvPr/>
          </p:nvSpPr>
          <p:spPr>
            <a:xfrm>
              <a:off x="6806080"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31" name="tx31"/>
            <p:cNvSpPr/>
            <p:nvPr/>
          </p:nvSpPr>
          <p:spPr>
            <a:xfrm>
              <a:off x="3025530"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32" name="tx32"/>
            <p:cNvSpPr/>
            <p:nvPr/>
          </p:nvSpPr>
          <p:spPr>
            <a:xfrm>
              <a:off x="4915805"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33" name="tx33"/>
            <p:cNvSpPr/>
            <p:nvPr/>
          </p:nvSpPr>
          <p:spPr>
            <a:xfrm>
              <a:off x="6806080"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34" name="pl3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tx35"/>
            <p:cNvSpPr/>
            <p:nvPr/>
          </p:nvSpPr>
          <p:spPr>
            <a:xfrm>
              <a:off x="2747822" y="1859510"/>
              <a:ext cx="555416"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lor</a:t>
              </a:r>
            </a:p>
          </p:txBody>
        </p:sp>
        <p:sp>
          <p:nvSpPr>
            <p:cNvPr id="36" name="tx36"/>
            <p:cNvSpPr/>
            <p:nvPr/>
          </p:nvSpPr>
          <p:spPr>
            <a:xfrm>
              <a:off x="2584574" y="2042001"/>
              <a:ext cx="881911"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de l'introduction</a:t>
              </a:r>
            </a:p>
          </p:txBody>
        </p:sp>
        <p:sp>
          <p:nvSpPr>
            <p:cNvPr id="37" name="rc3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8" name="tx38"/>
            <p:cNvSpPr/>
            <p:nvPr/>
          </p:nvSpPr>
          <p:spPr>
            <a:xfrm>
              <a:off x="4752810" y="1661639"/>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39" name="tx39"/>
            <p:cNvSpPr/>
            <p:nvPr/>
          </p:nvSpPr>
          <p:spPr>
            <a:xfrm rot="-5400000">
              <a:off x="289750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0" name="tx4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1" name="tx41"/>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2" name="tx4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3" name="tx4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 name="tx4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 name="tx4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 name="tx4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 name="tx4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 name="tx48"/>
            <p:cNvSpPr/>
            <p:nvPr/>
          </p:nvSpPr>
          <p:spPr>
            <a:xfrm rot="-5400000">
              <a:off x="-95211" y="357254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9" name="pl4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0" name="pl5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1" name="tx5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2" name="tx5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3" name="tx53"/>
            <p:cNvSpPr/>
            <p:nvPr/>
          </p:nvSpPr>
          <p:spPr>
            <a:xfrm>
              <a:off x="757200" y="1330710"/>
              <a:ext cx="61590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Togo, 2023-2025</a:t>
              </a:r>
            </a:p>
          </p:txBody>
        </p:sp>
        <p:sp>
          <p:nvSpPr>
            <p:cNvPr id="54" name="tx54"/>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5" name="tx55"/>
            <p:cNvSpPr/>
            <p:nvPr/>
          </p:nvSpPr>
          <p:spPr>
            <a:xfrm>
              <a:off x="-2924400" y="6586855"/>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première année pour laquelle des estimations de la couverture vaccinale contre le HPV ont été établies au Togo était 2023.
En 2025, la couverture vaccinale pour la première dose (HPV1) chez les filles était de 87 %. En 2025, la couverture vaccinale pour la dernière dose (HPVc) chez les filles était de 87 %.</a:t>
            </a:r>
          </a:p>
        </p:txBody>
      </p:sp>
      <p:sp>
        <p:nvSpPr>
          <p:cNvPr id="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contre le VPH (dernière dose) chez les filles a atteint 87 %, après la mise en place d'un schéma vaccinal à dose unique lors de l'introduction du vaccin en 2023.</a:t>
            </a:r>
          </a:p>
        </p:txBody>
      </p:sp>
      <p:grpSp xmlns:pic="http://schemas.openxmlformats.org/drawingml/2006/picture">
        <p:nvGrpSpPr>
          <p:cNvPr id="58" name=""/>
          <p:cNvGrpSpPr/>
          <p:nvPr/>
        </p:nvGrpSpPr>
        <p:grpSpPr>
          <a:xfrm>
            <a:off x="292608" y="1005840"/>
            <a:ext cx="8595360" cy="28575"/>
            <a:chOff x="292608" y="1005840"/>
            <a:chExt cx="8595360" cy="28575"/>
          </a:xfrm>
        </p:grpSpPr>
        <p:sp>
          <p:nvSpPr>
            <p:cNvPr id="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50053"/>
              <a:ext cx="6481656" cy="1269591"/>
            </a:xfrm>
            <a:custGeom>
              <a:avLst/>
              <a:pathLst>
                <a:path w="6481656" h="1269591">
                  <a:moveTo>
                    <a:pt x="0" y="825234"/>
                  </a:moveTo>
                  <a:lnTo>
                    <a:pt x="259266" y="1269591"/>
                  </a:lnTo>
                  <a:lnTo>
                    <a:pt x="518532" y="983933"/>
                  </a:lnTo>
                  <a:lnTo>
                    <a:pt x="777798" y="571316"/>
                  </a:lnTo>
                  <a:lnTo>
                    <a:pt x="1037065" y="603055"/>
                  </a:lnTo>
                  <a:lnTo>
                    <a:pt x="1296331" y="253918"/>
                  </a:lnTo>
                  <a:lnTo>
                    <a:pt x="1555597" y="190438"/>
                  </a:lnTo>
                  <a:lnTo>
                    <a:pt x="1814863" y="253918"/>
                  </a:lnTo>
                  <a:lnTo>
                    <a:pt x="2074130" y="285658"/>
                  </a:lnTo>
                  <a:lnTo>
                    <a:pt x="2333396" y="380877"/>
                  </a:lnTo>
                  <a:lnTo>
                    <a:pt x="2592662" y="222178"/>
                  </a:lnTo>
                  <a:lnTo>
                    <a:pt x="2851928" y="158698"/>
                  </a:lnTo>
                  <a:lnTo>
                    <a:pt x="3111195" y="190438"/>
                  </a:lnTo>
                  <a:lnTo>
                    <a:pt x="3370461" y="190438"/>
                  </a:lnTo>
                  <a:lnTo>
                    <a:pt x="3629727" y="190438"/>
                  </a:lnTo>
                  <a:lnTo>
                    <a:pt x="3888994" y="253918"/>
                  </a:lnTo>
                  <a:lnTo>
                    <a:pt x="4148260" y="253918"/>
                  </a:lnTo>
                  <a:lnTo>
                    <a:pt x="4407526" y="190438"/>
                  </a:lnTo>
                  <a:lnTo>
                    <a:pt x="4666792" y="190438"/>
                  </a:lnTo>
                  <a:lnTo>
                    <a:pt x="4926059" y="63479"/>
                  </a:lnTo>
                  <a:lnTo>
                    <a:pt x="5185325" y="95219"/>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6365078" y="3202247"/>
              <a:ext cx="1555597" cy="380877"/>
            </a:xfrm>
            <a:custGeom>
              <a:avLst/>
              <a:pathLst>
                <a:path w="1555597" h="380877">
                  <a:moveTo>
                    <a:pt x="0" y="158698"/>
                  </a:moveTo>
                  <a:lnTo>
                    <a:pt x="259266" y="380877"/>
                  </a:lnTo>
                  <a:lnTo>
                    <a:pt x="518532" y="253918"/>
                  </a:lnTo>
                  <a:lnTo>
                    <a:pt x="777798" y="31739"/>
                  </a:lnTo>
                  <a:lnTo>
                    <a:pt x="1037065" y="0"/>
                  </a:lnTo>
                  <a:lnTo>
                    <a:pt x="1296331" y="63479"/>
                  </a:lnTo>
                  <a:lnTo>
                    <a:pt x="1555597" y="63479"/>
                  </a:lnTo>
                </a:path>
              </a:pathLst>
            </a:custGeom>
            <a:ln w="27101" cap="flat">
              <a:solidFill>
                <a:srgbClr val="7CAE00">
                  <a:alpha val="100000"/>
                </a:srgbClr>
              </a:solidFill>
              <a:prstDash val="solid"/>
              <a:round/>
            </a:ln>
          </p:spPr>
          <p:txBody>
            <a:bodyPr/>
            <a:lstStyle/>
            <a:p/>
          </p:txBody>
        </p:sp>
        <p:sp>
          <p:nvSpPr>
            <p:cNvPr id="29" name="pl29"/>
            <p:cNvSpPr/>
            <p:nvPr/>
          </p:nvSpPr>
          <p:spPr>
            <a:xfrm>
              <a:off x="5068747" y="2250053"/>
              <a:ext cx="2851928" cy="2063086"/>
            </a:xfrm>
            <a:custGeom>
              <a:avLst/>
              <a:pathLst>
                <a:path w="2851928" h="2063086">
                  <a:moveTo>
                    <a:pt x="0" y="2063086"/>
                  </a:moveTo>
                  <a:lnTo>
                    <a:pt x="259266" y="412617"/>
                  </a:lnTo>
                  <a:lnTo>
                    <a:pt x="518532" y="253918"/>
                  </a:lnTo>
                  <a:lnTo>
                    <a:pt x="777798" y="190438"/>
                  </a:lnTo>
                  <a:lnTo>
                    <a:pt x="1037065" y="190438"/>
                  </a:lnTo>
                  <a:lnTo>
                    <a:pt x="1296331" y="95219"/>
                  </a:lnTo>
                  <a:lnTo>
                    <a:pt x="1555597" y="95219"/>
                  </a:lnTo>
                  <a:lnTo>
                    <a:pt x="1814863" y="0"/>
                  </a:lnTo>
                  <a:lnTo>
                    <a:pt x="2074130" y="0"/>
                  </a:lnTo>
                  <a:lnTo>
                    <a:pt x="2333396" y="31739"/>
                  </a:lnTo>
                  <a:lnTo>
                    <a:pt x="2592662" y="31739"/>
                  </a:lnTo>
                  <a:lnTo>
                    <a:pt x="2851928" y="31739"/>
                  </a:lnTo>
                </a:path>
              </a:pathLst>
            </a:custGeom>
            <a:ln w="27101" cap="flat">
              <a:solidFill>
                <a:srgbClr val="00BFC4">
                  <a:alpha val="100000"/>
                </a:srgbClr>
              </a:solidFill>
              <a:prstDash val="solid"/>
              <a:round/>
            </a:ln>
          </p:spPr>
          <p:txBody>
            <a:bodyPr/>
            <a:lstStyle/>
            <a:p/>
          </p:txBody>
        </p:sp>
        <p:sp>
          <p:nvSpPr>
            <p:cNvPr id="30" name="pl30"/>
            <p:cNvSpPr/>
            <p:nvPr/>
          </p:nvSpPr>
          <p:spPr>
            <a:xfrm>
              <a:off x="7402143" y="2345273"/>
              <a:ext cx="518532" cy="1618729"/>
            </a:xfrm>
            <a:custGeom>
              <a:avLst/>
              <a:pathLst>
                <a:path w="518532" h="1618729">
                  <a:moveTo>
                    <a:pt x="0" y="1333071"/>
                  </a:moveTo>
                  <a:lnTo>
                    <a:pt x="259266" y="1618729"/>
                  </a:lnTo>
                  <a:lnTo>
                    <a:pt x="51853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116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22735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434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068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0369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326701" y="332256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42747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363996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3221" y="2122026"/>
              <a:ext cx="246720" cy="121832"/>
            </a:xfrm>
            <a:custGeom>
              <a:avLst/>
              <a:pathLst>
                <a:path w="246720" h="121832">
                  <a:moveTo>
                    <a:pt x="246720" y="0"/>
                  </a:moveTo>
                  <a:lnTo>
                    <a:pt x="0" y="121832"/>
                  </a:lnTo>
                </a:path>
              </a:pathLst>
            </a:custGeom>
          </p:spPr>
          <p:txBody>
            <a:bodyPr/>
            <a:lstStyle/>
            <a:p/>
          </p:txBody>
        </p:sp>
        <p:sp>
          <p:nvSpPr>
            <p:cNvPr id="41" name="pl41"/>
            <p:cNvSpPr/>
            <p:nvPr/>
          </p:nvSpPr>
          <p:spPr>
            <a:xfrm>
              <a:off x="7937203" y="2286006"/>
              <a:ext cx="242738" cy="61870"/>
            </a:xfrm>
            <a:custGeom>
              <a:avLst/>
              <a:pathLst>
                <a:path w="242738" h="61870">
                  <a:moveTo>
                    <a:pt x="242738" y="61870"/>
                  </a:moveTo>
                  <a:lnTo>
                    <a:pt x="0" y="0"/>
                  </a:lnTo>
                </a:path>
              </a:pathLst>
            </a:custGeom>
          </p:spPr>
          <p:txBody>
            <a:bodyPr/>
            <a:lstStyle/>
            <a:p/>
          </p:txBody>
        </p:sp>
        <p:sp>
          <p:nvSpPr>
            <p:cNvPr id="42" name="pl42"/>
            <p:cNvSpPr/>
            <p:nvPr/>
          </p:nvSpPr>
          <p:spPr>
            <a:xfrm>
              <a:off x="7927993" y="2352815"/>
              <a:ext cx="251948" cy="259683"/>
            </a:xfrm>
            <a:custGeom>
              <a:avLst/>
              <a:pathLst>
                <a:path w="251948" h="259683">
                  <a:moveTo>
                    <a:pt x="251948" y="259683"/>
                  </a:moveTo>
                  <a:lnTo>
                    <a:pt x="0" y="0"/>
                  </a:lnTo>
                </a:path>
              </a:pathLst>
            </a:custGeom>
          </p:spPr>
          <p:txBody>
            <a:bodyPr/>
            <a:lstStyle/>
            <a:p/>
          </p:txBody>
        </p:sp>
        <p:sp>
          <p:nvSpPr>
            <p:cNvPr id="43" name="pl43"/>
            <p:cNvSpPr/>
            <p:nvPr/>
          </p:nvSpPr>
          <p:spPr>
            <a:xfrm>
              <a:off x="7939982" y="3265722"/>
              <a:ext cx="239959" cy="4"/>
            </a:xfrm>
            <a:custGeom>
              <a:avLst/>
              <a:pathLst>
                <a:path w="239959" h="4">
                  <a:moveTo>
                    <a:pt x="239959" y="0"/>
                  </a:moveTo>
                  <a:lnTo>
                    <a:pt x="0" y="4"/>
                  </a:lnTo>
                </a:path>
              </a:pathLst>
            </a:custGeom>
          </p:spPr>
          <p:txBody>
            <a:bodyPr/>
            <a:lstStyle/>
            <a:p/>
          </p:txBody>
        </p:sp>
        <p:sp>
          <p:nvSpPr>
            <p:cNvPr id="44" name="pg44"/>
            <p:cNvSpPr/>
            <p:nvPr/>
          </p:nvSpPr>
          <p:spPr>
            <a:xfrm>
              <a:off x="8111362" y="20008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164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6" name="pg46"/>
            <p:cNvSpPr/>
            <p:nvPr/>
          </p:nvSpPr>
          <p:spPr>
            <a:xfrm>
              <a:off x="8111362" y="227370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1454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89%</a:t>
              </a:r>
            </a:p>
          </p:txBody>
        </p:sp>
        <p:sp>
          <p:nvSpPr>
            <p:cNvPr id="48" name="pg48"/>
            <p:cNvSpPr/>
            <p:nvPr/>
          </p:nvSpPr>
          <p:spPr>
            <a:xfrm>
              <a:off x="8111362" y="254574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58659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87%</a:t>
              </a:r>
            </a:p>
          </p:txBody>
        </p:sp>
        <p:sp>
          <p:nvSpPr>
            <p:cNvPr id="50" name="pg50"/>
            <p:cNvSpPr/>
            <p:nvPr/>
          </p:nvSpPr>
          <p:spPr>
            <a:xfrm>
              <a:off x="8111362" y="317473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21557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58%</a:t>
              </a:r>
            </a:p>
          </p:txBody>
        </p:sp>
        <p:sp>
          <p:nvSpPr>
            <p:cNvPr id="52" name="pg52"/>
            <p:cNvSpPr/>
            <p:nvPr/>
          </p:nvSpPr>
          <p:spPr>
            <a:xfrm>
              <a:off x="1503307" y="290863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027" y="29524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64</a:t>
              </a:r>
            </a:p>
          </p:txBody>
        </p:sp>
        <p:sp>
          <p:nvSpPr>
            <p:cNvPr id="54" name="pg54"/>
            <p:cNvSpPr/>
            <p:nvPr/>
          </p:nvSpPr>
          <p:spPr>
            <a:xfrm>
              <a:off x="6066974" y="334628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112694" y="3391694"/>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55</a:t>
              </a:r>
            </a:p>
          </p:txBody>
        </p:sp>
        <p:sp>
          <p:nvSpPr>
            <p:cNvPr id="56" name="pg56"/>
            <p:cNvSpPr/>
            <p:nvPr/>
          </p:nvSpPr>
          <p:spPr>
            <a:xfrm>
              <a:off x="5132056" y="414624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77776" y="41900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25</a:t>
              </a:r>
            </a:p>
          </p:txBody>
        </p:sp>
        <p:sp>
          <p:nvSpPr>
            <p:cNvPr id="58" name="pg58"/>
            <p:cNvSpPr/>
            <p:nvPr/>
          </p:nvSpPr>
          <p:spPr>
            <a:xfrm>
              <a:off x="7467345" y="351140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513065" y="3555582"/>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45</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95211" y="345409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8" name="tx88"/>
            <p:cNvSpPr/>
            <p:nvPr/>
          </p:nvSpPr>
          <p:spPr>
            <a:xfrm>
              <a:off x="3140503" y="1513317"/>
              <a:ext cx="35972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Togo, 2000-2025</a:t>
              </a:r>
            </a:p>
          </p:txBody>
        </p:sp>
        <p:sp>
          <p:nvSpPr>
            <p:cNvPr id="89" name="tx89"/>
            <p:cNvSpPr/>
            <p:nvPr/>
          </p:nvSpPr>
          <p:spPr>
            <a:xfrm>
              <a:off x="4775852" y="635309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90" name="tx90"/>
            <p:cNvSpPr/>
            <p:nvPr/>
          </p:nvSpPr>
          <p:spPr>
            <a:xfrm>
              <a:off x="1853558" y="6467409"/>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91" name="tx91"/>
            <p:cNvSpPr/>
            <p:nvPr/>
          </p:nvSpPr>
          <p:spPr>
            <a:xfrm>
              <a:off x="2161389" y="6586855"/>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Togo dispose des quatre vaccins relevant des ODD.
En 2025, le Togo avait atteint une couverture d'au moins 90 % pour l'un des quatre vaccins.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Togo a atteint l'objectif de couverture de 90 % fixé par les ODD pour le DTP3, mais pas pour les autres vaccins.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est restée stable à 95 % entre 2024 et 2025.
• La couverture vaccinale contre la DTP3 est restée stable à 90 % entre 2024 et 2025.
• Le nombre d’enfants n’ayant reçu aucune dose était à peu près le même en 2025. Cela représente 14 000 enfants non vaccinés, exposés aux maladies évitables par la vaccination, et 14 000 autres dont la protection est incomplète.
• Le Togo représentait 0,4 % des enfants n’ayant reçu aucune dose en Afrique de l’Ouest et en Afrique centrale (WCAR) et 0,1 % des enfants n’ayant reçu aucune dose à l’échelle mondiale.
• La couverture de la première dose de vaccin contre la rougeole (MCV1) est restée stable à 81 % entre 2024 et 2025. 54 000 enfants n’ont pas reçu la première dose de vaccin contre la rougeole.
• La couverture de la deuxième dose de vaccin contre la rougeole (MCV2) est restée stable à 58 % entre 2024 et 2025.
• La couverture de la dernière dose du vaccin contre le HPV (HPVc) chez les filles est passée de 36 % à 87 % en 2025 grâce à l’amélioration des performances du programme.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Togo,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Togo.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P7TF5XRZ5TZD-1674051314-8282</_dlc_DocId>
    <_dlc_DocIdUrl xmlns="5ce71423-0d49-4a04-8822-86064e799dcd">
      <Url>https://unicef.sharepoint.com/teams/DAPM-DataComm/_layouts/15/DocIdRedir.aspx?ID=P7TF5XRZ5TZD-1674051314-8282</Url>
      <Description>P7TF5XRZ5TZD-1674051314-8282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4715EF0-3304-4E5D-A6F7-16A6E395999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c845af5e-7432-40e6-9a44-36c0fc829697</vt:lpwstr>
  </property>
</Properties>
</file>