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bb88d43611ada62bde3904f61e9bfe54a5afbe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303431f86f2ea0cbe3db12da449d427e72662ee.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a8c1804131a27347235c39a09fb95843e9f996e.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232131"/>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232131"/>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232131"/>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232131"/>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232131"/>
              <a:ext cx="311052"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232131"/>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232131"/>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232131"/>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232131"/>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232131"/>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232131"/>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232131"/>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232131"/>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232131"/>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232131"/>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232131"/>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232131"/>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232131"/>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232131"/>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232131"/>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232131"/>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232131"/>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232131"/>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232131"/>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232131"/>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512933"/>
              <a:ext cx="311052" cy="280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512933"/>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512933"/>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512933"/>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512933"/>
              <a:ext cx="311052" cy="2808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512933"/>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512933"/>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512933"/>
              <a:ext cx="311052"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512933"/>
              <a:ext cx="311052" cy="28080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512933"/>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512933"/>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512933"/>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512933"/>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512933"/>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512933"/>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512933"/>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512933"/>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512933"/>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512933"/>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512933"/>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512933"/>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512933"/>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51293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512933"/>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512933"/>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51293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2" name="rc82"/>
            <p:cNvSpPr/>
            <p:nvPr/>
          </p:nvSpPr>
          <p:spPr>
            <a:xfrm>
              <a:off x="3444364" y="3074535"/>
              <a:ext cx="311052"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83" name="rc83"/>
            <p:cNvSpPr/>
            <p:nvPr/>
          </p:nvSpPr>
          <p:spPr>
            <a:xfrm>
              <a:off x="3755416" y="3074535"/>
              <a:ext cx="311052"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84" name="rc84"/>
            <p:cNvSpPr/>
            <p:nvPr/>
          </p:nvSpPr>
          <p:spPr>
            <a:xfrm>
              <a:off x="4066468" y="3074535"/>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5" name="rc85"/>
            <p:cNvSpPr/>
            <p:nvPr/>
          </p:nvSpPr>
          <p:spPr>
            <a:xfrm>
              <a:off x="4377521" y="3074535"/>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86" name="rc86"/>
            <p:cNvSpPr/>
            <p:nvPr/>
          </p:nvSpPr>
          <p:spPr>
            <a:xfrm>
              <a:off x="4688573" y="3074535"/>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7" name="rc87"/>
            <p:cNvSpPr/>
            <p:nvPr/>
          </p:nvSpPr>
          <p:spPr>
            <a:xfrm>
              <a:off x="4999625" y="3074535"/>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8" name="rc88"/>
            <p:cNvSpPr/>
            <p:nvPr/>
          </p:nvSpPr>
          <p:spPr>
            <a:xfrm>
              <a:off x="5310677" y="3074535"/>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9" name="rc89"/>
            <p:cNvSpPr/>
            <p:nvPr/>
          </p:nvSpPr>
          <p:spPr>
            <a:xfrm>
              <a:off x="5621730" y="3074535"/>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0" name="rc90"/>
            <p:cNvSpPr/>
            <p:nvPr/>
          </p:nvSpPr>
          <p:spPr>
            <a:xfrm>
              <a:off x="5932782" y="3074535"/>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1" name="rc91"/>
            <p:cNvSpPr/>
            <p:nvPr/>
          </p:nvSpPr>
          <p:spPr>
            <a:xfrm>
              <a:off x="6243834" y="3074535"/>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2" name="rc92"/>
            <p:cNvSpPr/>
            <p:nvPr/>
          </p:nvSpPr>
          <p:spPr>
            <a:xfrm>
              <a:off x="6554887" y="3074535"/>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3" name="rc93"/>
            <p:cNvSpPr/>
            <p:nvPr/>
          </p:nvSpPr>
          <p:spPr>
            <a:xfrm>
              <a:off x="6865939" y="3074535"/>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4" name="rc94"/>
            <p:cNvSpPr/>
            <p:nvPr/>
          </p:nvSpPr>
          <p:spPr>
            <a:xfrm>
              <a:off x="7176991" y="3074535"/>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5" name="rc95"/>
            <p:cNvSpPr/>
            <p:nvPr/>
          </p:nvSpPr>
          <p:spPr>
            <a:xfrm>
              <a:off x="7488044" y="3074535"/>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6" name="rc96"/>
            <p:cNvSpPr/>
            <p:nvPr/>
          </p:nvSpPr>
          <p:spPr>
            <a:xfrm>
              <a:off x="7799096" y="3074535"/>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7" name="rc97"/>
            <p:cNvSpPr/>
            <p:nvPr/>
          </p:nvSpPr>
          <p:spPr>
            <a:xfrm>
              <a:off x="8110148" y="3074535"/>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8" name="rc98"/>
            <p:cNvSpPr/>
            <p:nvPr/>
          </p:nvSpPr>
          <p:spPr>
            <a:xfrm>
              <a:off x="8421201" y="3074535"/>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9" name="rc99"/>
            <p:cNvSpPr/>
            <p:nvPr/>
          </p:nvSpPr>
          <p:spPr>
            <a:xfrm>
              <a:off x="8732253"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0" name="rc100"/>
            <p:cNvSpPr/>
            <p:nvPr/>
          </p:nvSpPr>
          <p:spPr>
            <a:xfrm>
              <a:off x="3444364" y="2793734"/>
              <a:ext cx="311052"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16" y="2793734"/>
              <a:ext cx="311052"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68" y="2793734"/>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3" name="rc103"/>
            <p:cNvSpPr/>
            <p:nvPr/>
          </p:nvSpPr>
          <p:spPr>
            <a:xfrm>
              <a:off x="4377521" y="2793734"/>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4" name="rc104"/>
            <p:cNvSpPr/>
            <p:nvPr/>
          </p:nvSpPr>
          <p:spPr>
            <a:xfrm>
              <a:off x="4688573" y="2793734"/>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5" name="rc105"/>
            <p:cNvSpPr/>
            <p:nvPr/>
          </p:nvSpPr>
          <p:spPr>
            <a:xfrm>
              <a:off x="4999625" y="2793734"/>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6" name="rc106"/>
            <p:cNvSpPr/>
            <p:nvPr/>
          </p:nvSpPr>
          <p:spPr>
            <a:xfrm>
              <a:off x="5310677" y="2793734"/>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07" name="rc107"/>
            <p:cNvSpPr/>
            <p:nvPr/>
          </p:nvSpPr>
          <p:spPr>
            <a:xfrm>
              <a:off x="5621730" y="2793734"/>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8" name="rc108"/>
            <p:cNvSpPr/>
            <p:nvPr/>
          </p:nvSpPr>
          <p:spPr>
            <a:xfrm>
              <a:off x="5932782" y="2793734"/>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9" name="rc109"/>
            <p:cNvSpPr/>
            <p:nvPr/>
          </p:nvSpPr>
          <p:spPr>
            <a:xfrm>
              <a:off x="6243834" y="2793734"/>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6554887" y="2793734"/>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1" name="rc111"/>
            <p:cNvSpPr/>
            <p:nvPr/>
          </p:nvSpPr>
          <p:spPr>
            <a:xfrm>
              <a:off x="6865939" y="279373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2" name="rc112"/>
            <p:cNvSpPr/>
            <p:nvPr/>
          </p:nvSpPr>
          <p:spPr>
            <a:xfrm>
              <a:off x="7176991" y="2793734"/>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3" name="rc113"/>
            <p:cNvSpPr/>
            <p:nvPr/>
          </p:nvSpPr>
          <p:spPr>
            <a:xfrm>
              <a:off x="7488044" y="2793734"/>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4" name="rc114"/>
            <p:cNvSpPr/>
            <p:nvPr/>
          </p:nvSpPr>
          <p:spPr>
            <a:xfrm>
              <a:off x="7799096" y="2793734"/>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5" name="rc115"/>
            <p:cNvSpPr/>
            <p:nvPr/>
          </p:nvSpPr>
          <p:spPr>
            <a:xfrm>
              <a:off x="8110148" y="279373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6" name="rc116"/>
            <p:cNvSpPr/>
            <p:nvPr/>
          </p:nvSpPr>
          <p:spPr>
            <a:xfrm>
              <a:off x="8421201" y="279373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7" name="rc117"/>
            <p:cNvSpPr/>
            <p:nvPr/>
          </p:nvSpPr>
          <p:spPr>
            <a:xfrm>
              <a:off x="8732253"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8" name="rc118"/>
            <p:cNvSpPr/>
            <p:nvPr/>
          </p:nvSpPr>
          <p:spPr>
            <a:xfrm>
              <a:off x="5621730" y="3916939"/>
              <a:ext cx="311052"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19" name="rc119"/>
            <p:cNvSpPr/>
            <p:nvPr/>
          </p:nvSpPr>
          <p:spPr>
            <a:xfrm>
              <a:off x="5932782" y="3916939"/>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0" name="rc120"/>
            <p:cNvSpPr/>
            <p:nvPr/>
          </p:nvSpPr>
          <p:spPr>
            <a:xfrm>
              <a:off x="6243834" y="3916939"/>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1" name="rc121"/>
            <p:cNvSpPr/>
            <p:nvPr/>
          </p:nvSpPr>
          <p:spPr>
            <a:xfrm>
              <a:off x="6554887" y="3916939"/>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2" name="rc122"/>
            <p:cNvSpPr/>
            <p:nvPr/>
          </p:nvSpPr>
          <p:spPr>
            <a:xfrm>
              <a:off x="6865939" y="3916939"/>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3" name="rc123"/>
            <p:cNvSpPr/>
            <p:nvPr/>
          </p:nvSpPr>
          <p:spPr>
            <a:xfrm>
              <a:off x="7176991" y="3916939"/>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4" name="rc124"/>
            <p:cNvSpPr/>
            <p:nvPr/>
          </p:nvSpPr>
          <p:spPr>
            <a:xfrm>
              <a:off x="7488044" y="3916939"/>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5" name="rc125"/>
            <p:cNvSpPr/>
            <p:nvPr/>
          </p:nvSpPr>
          <p:spPr>
            <a:xfrm>
              <a:off x="7799096" y="3916939"/>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6" name="rc126"/>
            <p:cNvSpPr/>
            <p:nvPr/>
          </p:nvSpPr>
          <p:spPr>
            <a:xfrm>
              <a:off x="8110148" y="3916939"/>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7" name="rc127"/>
            <p:cNvSpPr/>
            <p:nvPr/>
          </p:nvSpPr>
          <p:spPr>
            <a:xfrm>
              <a:off x="8421201" y="3916939"/>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8" name="rc128"/>
            <p:cNvSpPr/>
            <p:nvPr/>
          </p:nvSpPr>
          <p:spPr>
            <a:xfrm>
              <a:off x="8732253" y="3916939"/>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4197740"/>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4197740"/>
              <a:ext cx="311052"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4197740"/>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4197740"/>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3" name="rc133"/>
            <p:cNvSpPr/>
            <p:nvPr/>
          </p:nvSpPr>
          <p:spPr>
            <a:xfrm>
              <a:off x="955945" y="4478542"/>
              <a:ext cx="311052"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34" name="rc134"/>
            <p:cNvSpPr/>
            <p:nvPr/>
          </p:nvSpPr>
          <p:spPr>
            <a:xfrm>
              <a:off x="1266997" y="4478542"/>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5" name="rc135"/>
            <p:cNvSpPr/>
            <p:nvPr/>
          </p:nvSpPr>
          <p:spPr>
            <a:xfrm>
              <a:off x="1578050" y="4478542"/>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6" name="rc136"/>
            <p:cNvSpPr/>
            <p:nvPr/>
          </p:nvSpPr>
          <p:spPr>
            <a:xfrm>
              <a:off x="1889102" y="4478542"/>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37" name="rc137"/>
            <p:cNvSpPr/>
            <p:nvPr/>
          </p:nvSpPr>
          <p:spPr>
            <a:xfrm>
              <a:off x="2200154" y="4478542"/>
              <a:ext cx="311052"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38" name="rc138"/>
            <p:cNvSpPr/>
            <p:nvPr/>
          </p:nvSpPr>
          <p:spPr>
            <a:xfrm>
              <a:off x="2511207" y="4478542"/>
              <a:ext cx="311052"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39" name="rc139"/>
            <p:cNvSpPr/>
            <p:nvPr/>
          </p:nvSpPr>
          <p:spPr>
            <a:xfrm>
              <a:off x="2822259" y="4478542"/>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0" name="rc140"/>
            <p:cNvSpPr/>
            <p:nvPr/>
          </p:nvSpPr>
          <p:spPr>
            <a:xfrm>
              <a:off x="3133311" y="4478542"/>
              <a:ext cx="311052"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41" name="rc141"/>
            <p:cNvSpPr/>
            <p:nvPr/>
          </p:nvSpPr>
          <p:spPr>
            <a:xfrm>
              <a:off x="3444364" y="4478542"/>
              <a:ext cx="311052"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42" name="rc142"/>
            <p:cNvSpPr/>
            <p:nvPr/>
          </p:nvSpPr>
          <p:spPr>
            <a:xfrm>
              <a:off x="3755416" y="4478542"/>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3" name="rc143"/>
            <p:cNvSpPr/>
            <p:nvPr/>
          </p:nvSpPr>
          <p:spPr>
            <a:xfrm>
              <a:off x="4066468" y="4478542"/>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4" name="rc144"/>
            <p:cNvSpPr/>
            <p:nvPr/>
          </p:nvSpPr>
          <p:spPr>
            <a:xfrm>
              <a:off x="4377521" y="4478542"/>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573" y="4478542"/>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25" y="4478542"/>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7" name="rc147"/>
            <p:cNvSpPr/>
            <p:nvPr/>
          </p:nvSpPr>
          <p:spPr>
            <a:xfrm>
              <a:off x="5310677" y="4478542"/>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48" name="rc148"/>
            <p:cNvSpPr/>
            <p:nvPr/>
          </p:nvSpPr>
          <p:spPr>
            <a:xfrm>
              <a:off x="5621730" y="4478542"/>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9" name="rc149"/>
            <p:cNvSpPr/>
            <p:nvPr/>
          </p:nvSpPr>
          <p:spPr>
            <a:xfrm>
              <a:off x="5932782" y="4478542"/>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0" name="rc150"/>
            <p:cNvSpPr/>
            <p:nvPr/>
          </p:nvSpPr>
          <p:spPr>
            <a:xfrm>
              <a:off x="6243834" y="4478542"/>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1" name="rc151"/>
            <p:cNvSpPr/>
            <p:nvPr/>
          </p:nvSpPr>
          <p:spPr>
            <a:xfrm>
              <a:off x="6554887" y="4478542"/>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2" name="rc152"/>
            <p:cNvSpPr/>
            <p:nvPr/>
          </p:nvSpPr>
          <p:spPr>
            <a:xfrm>
              <a:off x="6865939" y="4478542"/>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3" name="rc153"/>
            <p:cNvSpPr/>
            <p:nvPr/>
          </p:nvSpPr>
          <p:spPr>
            <a:xfrm>
              <a:off x="7176991" y="4478542"/>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4" name="rc154"/>
            <p:cNvSpPr/>
            <p:nvPr/>
          </p:nvSpPr>
          <p:spPr>
            <a:xfrm>
              <a:off x="7488044" y="4478542"/>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5" name="rc155"/>
            <p:cNvSpPr/>
            <p:nvPr/>
          </p:nvSpPr>
          <p:spPr>
            <a:xfrm>
              <a:off x="7799096" y="4478542"/>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4478542"/>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4478542"/>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4478542"/>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9" name="rc159"/>
            <p:cNvSpPr/>
            <p:nvPr/>
          </p:nvSpPr>
          <p:spPr>
            <a:xfrm>
              <a:off x="7799096" y="4759343"/>
              <a:ext cx="311052" cy="280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60" name="rc160"/>
            <p:cNvSpPr/>
            <p:nvPr/>
          </p:nvSpPr>
          <p:spPr>
            <a:xfrm>
              <a:off x="8110148" y="4759343"/>
              <a:ext cx="311052"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61" name="rc161"/>
            <p:cNvSpPr/>
            <p:nvPr/>
          </p:nvSpPr>
          <p:spPr>
            <a:xfrm>
              <a:off x="8421201" y="4759343"/>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2" name="rc162"/>
            <p:cNvSpPr/>
            <p:nvPr/>
          </p:nvSpPr>
          <p:spPr>
            <a:xfrm>
              <a:off x="8732253" y="4759343"/>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5320945"/>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5320945"/>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5320945"/>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5320945"/>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5320945"/>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5320945"/>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5320945"/>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1" name="rc171"/>
            <p:cNvSpPr/>
            <p:nvPr/>
          </p:nvSpPr>
          <p:spPr>
            <a:xfrm>
              <a:off x="8732253" y="3355336"/>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2" name="rc172"/>
            <p:cNvSpPr/>
            <p:nvPr/>
          </p:nvSpPr>
          <p:spPr>
            <a:xfrm>
              <a:off x="8732253" y="3636138"/>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3" name="rc173"/>
            <p:cNvSpPr/>
            <p:nvPr/>
          </p:nvSpPr>
          <p:spPr>
            <a:xfrm>
              <a:off x="955945" y="5040144"/>
              <a:ext cx="311052"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74" name="rc174"/>
            <p:cNvSpPr/>
            <p:nvPr/>
          </p:nvSpPr>
          <p:spPr>
            <a:xfrm>
              <a:off x="1266997" y="5040144"/>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5" name="rc175"/>
            <p:cNvSpPr/>
            <p:nvPr/>
          </p:nvSpPr>
          <p:spPr>
            <a:xfrm>
              <a:off x="1578050" y="5040144"/>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76" name="rc176"/>
            <p:cNvSpPr/>
            <p:nvPr/>
          </p:nvSpPr>
          <p:spPr>
            <a:xfrm>
              <a:off x="1889102" y="5040144"/>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7" name="rc177"/>
            <p:cNvSpPr/>
            <p:nvPr/>
          </p:nvSpPr>
          <p:spPr>
            <a:xfrm>
              <a:off x="2200154" y="5040144"/>
              <a:ext cx="311052"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78" name="rc178"/>
            <p:cNvSpPr/>
            <p:nvPr/>
          </p:nvSpPr>
          <p:spPr>
            <a:xfrm>
              <a:off x="2511207" y="5040144"/>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79" name="rc179"/>
            <p:cNvSpPr/>
            <p:nvPr/>
          </p:nvSpPr>
          <p:spPr>
            <a:xfrm>
              <a:off x="2822259" y="5040144"/>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80" name="rc180"/>
            <p:cNvSpPr/>
            <p:nvPr/>
          </p:nvSpPr>
          <p:spPr>
            <a:xfrm>
              <a:off x="3133311" y="5040144"/>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81" name="rc181"/>
            <p:cNvSpPr/>
            <p:nvPr/>
          </p:nvSpPr>
          <p:spPr>
            <a:xfrm>
              <a:off x="3444364" y="5040144"/>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82" name="rc182"/>
            <p:cNvSpPr/>
            <p:nvPr/>
          </p:nvSpPr>
          <p:spPr>
            <a:xfrm>
              <a:off x="3755416" y="5040144"/>
              <a:ext cx="311052"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83" name="rc183"/>
            <p:cNvSpPr/>
            <p:nvPr/>
          </p:nvSpPr>
          <p:spPr>
            <a:xfrm>
              <a:off x="4066468" y="5040144"/>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4" name="rc184"/>
            <p:cNvSpPr/>
            <p:nvPr/>
          </p:nvSpPr>
          <p:spPr>
            <a:xfrm>
              <a:off x="4377521" y="5040144"/>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85" name="rc185"/>
            <p:cNvSpPr/>
            <p:nvPr/>
          </p:nvSpPr>
          <p:spPr>
            <a:xfrm>
              <a:off x="4688573" y="504014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6" name="rc186"/>
            <p:cNvSpPr/>
            <p:nvPr/>
          </p:nvSpPr>
          <p:spPr>
            <a:xfrm>
              <a:off x="4999625" y="5040144"/>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87" name="rc187"/>
            <p:cNvSpPr/>
            <p:nvPr/>
          </p:nvSpPr>
          <p:spPr>
            <a:xfrm>
              <a:off x="5310677" y="5040144"/>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88" name="rc188"/>
            <p:cNvSpPr/>
            <p:nvPr/>
          </p:nvSpPr>
          <p:spPr>
            <a:xfrm>
              <a:off x="5621730" y="5040144"/>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82" y="5040144"/>
              <a:ext cx="311052"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34" y="5040144"/>
              <a:ext cx="311052"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5040144"/>
              <a:ext cx="311052"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5040144"/>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5040144"/>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5040144"/>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5040144"/>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5040144"/>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504014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5040144"/>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9" name="tx199"/>
            <p:cNvSpPr/>
            <p:nvPr/>
          </p:nvSpPr>
          <p:spPr>
            <a:xfrm>
              <a:off x="476271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00" name="tx200"/>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01" name="tx201"/>
            <p:cNvSpPr/>
            <p:nvPr/>
          </p:nvSpPr>
          <p:spPr>
            <a:xfrm>
              <a:off x="5695873"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02" name="tx202"/>
            <p:cNvSpPr/>
            <p:nvPr/>
          </p:nvSpPr>
          <p:spPr>
            <a:xfrm>
              <a:off x="694008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03" name="tx203"/>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4" name="tx204"/>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5" name="tx205"/>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6" name="tx206"/>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7" name="tx207"/>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08" name="tx208"/>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09" name="tx209"/>
            <p:cNvSpPr/>
            <p:nvPr/>
          </p:nvSpPr>
          <p:spPr>
            <a:xfrm>
              <a:off x="5405914"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10" name="tx210"/>
            <p:cNvSpPr/>
            <p:nvPr/>
          </p:nvSpPr>
          <p:spPr>
            <a:xfrm>
              <a:off x="665012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11" name="tx211"/>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12" name="tx212"/>
            <p:cNvSpPr/>
            <p:nvPr/>
          </p:nvSpPr>
          <p:spPr>
            <a:xfrm>
              <a:off x="7251134" y="23324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3" name="tx213"/>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14" name="tx214"/>
            <p:cNvSpPr/>
            <p:nvPr/>
          </p:nvSpPr>
          <p:spPr>
            <a:xfrm>
              <a:off x="7873239"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15" name="tx215"/>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16" name="tx216"/>
            <p:cNvSpPr/>
            <p:nvPr/>
          </p:nvSpPr>
          <p:spPr>
            <a:xfrm>
              <a:off x="8516437"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17" name="tx217"/>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18" name="tx218"/>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19" name="tx219"/>
            <p:cNvSpPr/>
            <p:nvPr/>
          </p:nvSpPr>
          <p:spPr>
            <a:xfrm>
              <a:off x="7873239"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20" name="tx220"/>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21" name="tx221"/>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22" name="tx222"/>
            <p:cNvSpPr/>
            <p:nvPr/>
          </p:nvSpPr>
          <p:spPr>
            <a:xfrm>
              <a:off x="8827489"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23" name="tx223"/>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24" name="tx224"/>
            <p:cNvSpPr/>
            <p:nvPr/>
          </p:nvSpPr>
          <p:spPr>
            <a:xfrm>
              <a:off x="7873239"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25" name="tx225"/>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26" name="tx226"/>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27" name="tx227"/>
            <p:cNvSpPr/>
            <p:nvPr/>
          </p:nvSpPr>
          <p:spPr>
            <a:xfrm>
              <a:off x="8827489"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28" name="tx228"/>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29" name="tx229"/>
            <p:cNvSpPr/>
            <p:nvPr/>
          </p:nvSpPr>
          <p:spPr>
            <a:xfrm>
              <a:off x="7873239"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0" name="tx230"/>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1" name="tx231"/>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32" name="tx232"/>
            <p:cNvSpPr/>
            <p:nvPr/>
          </p:nvSpPr>
          <p:spPr>
            <a:xfrm>
              <a:off x="8827489"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33" name="tx233"/>
            <p:cNvSpPr/>
            <p:nvPr/>
          </p:nvSpPr>
          <p:spPr>
            <a:xfrm>
              <a:off x="7583280"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34" name="tx234"/>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5" name="tx235"/>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6" name="tx236"/>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7" name="tx237"/>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38" name="tx238"/>
            <p:cNvSpPr/>
            <p:nvPr/>
          </p:nvSpPr>
          <p:spPr>
            <a:xfrm>
              <a:off x="4762716"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39" name="tx239"/>
            <p:cNvSpPr/>
            <p:nvPr/>
          </p:nvSpPr>
          <p:spPr>
            <a:xfrm>
              <a:off x="820538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0" name="tx240"/>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41" name="tx241"/>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42" name="tx242"/>
            <p:cNvSpPr/>
            <p:nvPr/>
          </p:nvSpPr>
          <p:spPr>
            <a:xfrm>
              <a:off x="820538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3" name="tx243"/>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4" name="tx244"/>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45" name="tx245"/>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6" name="tx246"/>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7" name="tx247"/>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48" name="tx248"/>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49" name="tx249"/>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50" name="tx250"/>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51" name="tx251"/>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52" name="tx252"/>
            <p:cNvSpPr/>
            <p:nvPr/>
          </p:nvSpPr>
          <p:spPr>
            <a:xfrm>
              <a:off x="2274297"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53" name="tx253"/>
            <p:cNvSpPr/>
            <p:nvPr/>
          </p:nvSpPr>
          <p:spPr>
            <a:xfrm>
              <a:off x="2606443"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54" name="tx254"/>
            <p:cNvSpPr/>
            <p:nvPr/>
          </p:nvSpPr>
          <p:spPr>
            <a:xfrm>
              <a:off x="289640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55" name="tx255"/>
            <p:cNvSpPr/>
            <p:nvPr/>
          </p:nvSpPr>
          <p:spPr>
            <a:xfrm>
              <a:off x="320745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56" name="tx256"/>
            <p:cNvSpPr/>
            <p:nvPr/>
          </p:nvSpPr>
          <p:spPr>
            <a:xfrm>
              <a:off x="3518507"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257" name="tx257"/>
            <p:cNvSpPr/>
            <p:nvPr/>
          </p:nvSpPr>
          <p:spPr>
            <a:xfrm>
              <a:off x="3829559"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58" name="tx258"/>
            <p:cNvSpPr/>
            <p:nvPr/>
          </p:nvSpPr>
          <p:spPr>
            <a:xfrm>
              <a:off x="414061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59" name="tx259"/>
            <p:cNvSpPr/>
            <p:nvPr/>
          </p:nvSpPr>
          <p:spPr>
            <a:xfrm>
              <a:off x="4472757"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0" name="tx260"/>
            <p:cNvSpPr/>
            <p:nvPr/>
          </p:nvSpPr>
          <p:spPr>
            <a:xfrm>
              <a:off x="538482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61" name="tx261"/>
            <p:cNvSpPr/>
            <p:nvPr/>
          </p:nvSpPr>
          <p:spPr>
            <a:xfrm>
              <a:off x="600692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62" name="tx262"/>
            <p:cNvSpPr/>
            <p:nvPr/>
          </p:nvSpPr>
          <p:spPr>
            <a:xfrm>
              <a:off x="631797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63" name="tx263"/>
            <p:cNvSpPr/>
            <p:nvPr/>
          </p:nvSpPr>
          <p:spPr>
            <a:xfrm>
              <a:off x="662903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64" name="tx264"/>
            <p:cNvSpPr/>
            <p:nvPr/>
          </p:nvSpPr>
          <p:spPr>
            <a:xfrm>
              <a:off x="1051182"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65" name="tx265"/>
            <p:cNvSpPr/>
            <p:nvPr/>
          </p:nvSpPr>
          <p:spPr>
            <a:xfrm>
              <a:off x="1362234"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66" name="tx266"/>
            <p:cNvSpPr/>
            <p:nvPr/>
          </p:nvSpPr>
          <p:spPr>
            <a:xfrm>
              <a:off x="1673286"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67" name="tx267"/>
            <p:cNvSpPr/>
            <p:nvPr/>
          </p:nvSpPr>
          <p:spPr>
            <a:xfrm>
              <a:off x="1984338"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68" name="tx268"/>
            <p:cNvSpPr/>
            <p:nvPr/>
          </p:nvSpPr>
          <p:spPr>
            <a:xfrm>
              <a:off x="2274297"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69" name="tx269"/>
            <p:cNvSpPr/>
            <p:nvPr/>
          </p:nvSpPr>
          <p:spPr>
            <a:xfrm>
              <a:off x="258535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70" name="tx270"/>
            <p:cNvSpPr/>
            <p:nvPr/>
          </p:nvSpPr>
          <p:spPr>
            <a:xfrm>
              <a:off x="289640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71" name="tx271"/>
            <p:cNvSpPr/>
            <p:nvPr/>
          </p:nvSpPr>
          <p:spPr>
            <a:xfrm>
              <a:off x="320745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72" name="tx272"/>
            <p:cNvSpPr/>
            <p:nvPr/>
          </p:nvSpPr>
          <p:spPr>
            <a:xfrm>
              <a:off x="3539600"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73" name="tx273"/>
            <p:cNvSpPr/>
            <p:nvPr/>
          </p:nvSpPr>
          <p:spPr>
            <a:xfrm>
              <a:off x="3850652"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74" name="tx274"/>
            <p:cNvSpPr/>
            <p:nvPr/>
          </p:nvSpPr>
          <p:spPr>
            <a:xfrm>
              <a:off x="4161705" y="233346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75" name="tx275"/>
            <p:cNvSpPr/>
            <p:nvPr/>
          </p:nvSpPr>
          <p:spPr>
            <a:xfrm>
              <a:off x="4472757" y="233346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76" name="tx276"/>
            <p:cNvSpPr/>
            <p:nvPr/>
          </p:nvSpPr>
          <p:spPr>
            <a:xfrm>
              <a:off x="476271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77" name="tx277"/>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78" name="tx278"/>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79" name="tx279"/>
            <p:cNvSpPr/>
            <p:nvPr/>
          </p:nvSpPr>
          <p:spPr>
            <a:xfrm>
              <a:off x="6028019" y="233346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80" name="tx280"/>
            <p:cNvSpPr/>
            <p:nvPr/>
          </p:nvSpPr>
          <p:spPr>
            <a:xfrm>
              <a:off x="6339071" y="233346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81" name="tx281"/>
            <p:cNvSpPr/>
            <p:nvPr/>
          </p:nvSpPr>
          <p:spPr>
            <a:xfrm>
              <a:off x="1051182"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282" name="tx282"/>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283" name="tx283"/>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284" name="tx284"/>
            <p:cNvSpPr/>
            <p:nvPr/>
          </p:nvSpPr>
          <p:spPr>
            <a:xfrm>
              <a:off x="198433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285" name="tx285"/>
            <p:cNvSpPr/>
            <p:nvPr/>
          </p:nvSpPr>
          <p:spPr>
            <a:xfrm>
              <a:off x="2274297"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286" name="tx286"/>
            <p:cNvSpPr/>
            <p:nvPr/>
          </p:nvSpPr>
          <p:spPr>
            <a:xfrm>
              <a:off x="258535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287" name="tx287"/>
            <p:cNvSpPr/>
            <p:nvPr/>
          </p:nvSpPr>
          <p:spPr>
            <a:xfrm>
              <a:off x="2896402"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88" name="tx288"/>
            <p:cNvSpPr/>
            <p:nvPr/>
          </p:nvSpPr>
          <p:spPr>
            <a:xfrm>
              <a:off x="320745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289" name="tx289"/>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290" name="tx290"/>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291" name="tx291"/>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92" name="tx292"/>
            <p:cNvSpPr/>
            <p:nvPr/>
          </p:nvSpPr>
          <p:spPr>
            <a:xfrm>
              <a:off x="4472757"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293" name="tx293"/>
            <p:cNvSpPr/>
            <p:nvPr/>
          </p:nvSpPr>
          <p:spPr>
            <a:xfrm>
              <a:off x="476271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94" name="tx294"/>
            <p:cNvSpPr/>
            <p:nvPr/>
          </p:nvSpPr>
          <p:spPr>
            <a:xfrm>
              <a:off x="5094862"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295" name="tx295"/>
            <p:cNvSpPr/>
            <p:nvPr/>
          </p:nvSpPr>
          <p:spPr>
            <a:xfrm>
              <a:off x="540591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296" name="tx296"/>
            <p:cNvSpPr/>
            <p:nvPr/>
          </p:nvSpPr>
          <p:spPr>
            <a:xfrm>
              <a:off x="5716966"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97" name="tx297"/>
            <p:cNvSpPr/>
            <p:nvPr/>
          </p:nvSpPr>
          <p:spPr>
            <a:xfrm>
              <a:off x="6028019"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98" name="tx298"/>
            <p:cNvSpPr/>
            <p:nvPr/>
          </p:nvSpPr>
          <p:spPr>
            <a:xfrm>
              <a:off x="6339071"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99" name="tx299"/>
            <p:cNvSpPr/>
            <p:nvPr/>
          </p:nvSpPr>
          <p:spPr>
            <a:xfrm>
              <a:off x="6650123"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00" name="tx300"/>
            <p:cNvSpPr/>
            <p:nvPr/>
          </p:nvSpPr>
          <p:spPr>
            <a:xfrm>
              <a:off x="696117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01" name="tx301"/>
            <p:cNvSpPr/>
            <p:nvPr/>
          </p:nvSpPr>
          <p:spPr>
            <a:xfrm>
              <a:off x="725113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02" name="tx302"/>
            <p:cNvSpPr/>
            <p:nvPr/>
          </p:nvSpPr>
          <p:spPr>
            <a:xfrm>
              <a:off x="3539600"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03" name="tx303"/>
            <p:cNvSpPr/>
            <p:nvPr/>
          </p:nvSpPr>
          <p:spPr>
            <a:xfrm>
              <a:off x="3850652"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04" name="tx304"/>
            <p:cNvSpPr/>
            <p:nvPr/>
          </p:nvSpPr>
          <p:spPr>
            <a:xfrm>
              <a:off x="416170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05" name="tx305"/>
            <p:cNvSpPr/>
            <p:nvPr/>
          </p:nvSpPr>
          <p:spPr>
            <a:xfrm>
              <a:off x="4472757"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06" name="tx306"/>
            <p:cNvSpPr/>
            <p:nvPr/>
          </p:nvSpPr>
          <p:spPr>
            <a:xfrm>
              <a:off x="476271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07" name="tx307"/>
            <p:cNvSpPr/>
            <p:nvPr/>
          </p:nvSpPr>
          <p:spPr>
            <a:xfrm>
              <a:off x="5094862"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08" name="tx308"/>
            <p:cNvSpPr/>
            <p:nvPr/>
          </p:nvSpPr>
          <p:spPr>
            <a:xfrm>
              <a:off x="5405914"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09" name="tx309"/>
            <p:cNvSpPr/>
            <p:nvPr/>
          </p:nvSpPr>
          <p:spPr>
            <a:xfrm>
              <a:off x="5716966"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10" name="tx310"/>
            <p:cNvSpPr/>
            <p:nvPr/>
          </p:nvSpPr>
          <p:spPr>
            <a:xfrm>
              <a:off x="6028019"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11" name="tx311"/>
            <p:cNvSpPr/>
            <p:nvPr/>
          </p:nvSpPr>
          <p:spPr>
            <a:xfrm>
              <a:off x="6339071"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12" name="tx312"/>
            <p:cNvSpPr/>
            <p:nvPr/>
          </p:nvSpPr>
          <p:spPr>
            <a:xfrm>
              <a:off x="6650123"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13" name="tx313"/>
            <p:cNvSpPr/>
            <p:nvPr/>
          </p:nvSpPr>
          <p:spPr>
            <a:xfrm>
              <a:off x="696117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14" name="tx314"/>
            <p:cNvSpPr/>
            <p:nvPr/>
          </p:nvSpPr>
          <p:spPr>
            <a:xfrm>
              <a:off x="725113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15" name="tx315"/>
            <p:cNvSpPr/>
            <p:nvPr/>
          </p:nvSpPr>
          <p:spPr>
            <a:xfrm>
              <a:off x="3539600"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16" name="tx316"/>
            <p:cNvSpPr/>
            <p:nvPr/>
          </p:nvSpPr>
          <p:spPr>
            <a:xfrm>
              <a:off x="3850652"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17" name="tx317"/>
            <p:cNvSpPr/>
            <p:nvPr/>
          </p:nvSpPr>
          <p:spPr>
            <a:xfrm>
              <a:off x="416170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18" name="tx318"/>
            <p:cNvSpPr/>
            <p:nvPr/>
          </p:nvSpPr>
          <p:spPr>
            <a:xfrm>
              <a:off x="4472757"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19" name="tx319"/>
            <p:cNvSpPr/>
            <p:nvPr/>
          </p:nvSpPr>
          <p:spPr>
            <a:xfrm>
              <a:off x="4762716"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20" name="tx320"/>
            <p:cNvSpPr/>
            <p:nvPr/>
          </p:nvSpPr>
          <p:spPr>
            <a:xfrm>
              <a:off x="509486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21" name="tx321"/>
            <p:cNvSpPr/>
            <p:nvPr/>
          </p:nvSpPr>
          <p:spPr>
            <a:xfrm>
              <a:off x="540591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22" name="tx322"/>
            <p:cNvSpPr/>
            <p:nvPr/>
          </p:nvSpPr>
          <p:spPr>
            <a:xfrm>
              <a:off x="5716966"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23" name="tx323"/>
            <p:cNvSpPr/>
            <p:nvPr/>
          </p:nvSpPr>
          <p:spPr>
            <a:xfrm>
              <a:off x="6028019"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24" name="tx324"/>
            <p:cNvSpPr/>
            <p:nvPr/>
          </p:nvSpPr>
          <p:spPr>
            <a:xfrm>
              <a:off x="6339071"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25" name="tx325"/>
            <p:cNvSpPr/>
            <p:nvPr/>
          </p:nvSpPr>
          <p:spPr>
            <a:xfrm>
              <a:off x="6650123" y="28953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26" name="tx326"/>
            <p:cNvSpPr/>
            <p:nvPr/>
          </p:nvSpPr>
          <p:spPr>
            <a:xfrm>
              <a:off x="696117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27" name="tx327"/>
            <p:cNvSpPr/>
            <p:nvPr/>
          </p:nvSpPr>
          <p:spPr>
            <a:xfrm>
              <a:off x="725113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28" name="tx328"/>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29" name="tx329"/>
            <p:cNvSpPr/>
            <p:nvPr/>
          </p:nvSpPr>
          <p:spPr>
            <a:xfrm>
              <a:off x="6028019"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30" name="tx330"/>
            <p:cNvSpPr/>
            <p:nvPr/>
          </p:nvSpPr>
          <p:spPr>
            <a:xfrm>
              <a:off x="6339071"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31" name="tx331"/>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32" name="tx332"/>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33" name="tx333"/>
            <p:cNvSpPr/>
            <p:nvPr/>
          </p:nvSpPr>
          <p:spPr>
            <a:xfrm>
              <a:off x="7251134"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34" name="tx334"/>
            <p:cNvSpPr/>
            <p:nvPr/>
          </p:nvSpPr>
          <p:spPr>
            <a:xfrm>
              <a:off x="7924477" y="4299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5" name="tx335"/>
            <p:cNvSpPr/>
            <p:nvPr/>
          </p:nvSpPr>
          <p:spPr>
            <a:xfrm>
              <a:off x="8205385"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36" name="tx336"/>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37" name="tx337"/>
            <p:cNvSpPr/>
            <p:nvPr/>
          </p:nvSpPr>
          <p:spPr>
            <a:xfrm>
              <a:off x="8827489"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38" name="tx338"/>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39" name="tx339"/>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340" name="tx340"/>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41" name="tx341"/>
            <p:cNvSpPr/>
            <p:nvPr/>
          </p:nvSpPr>
          <p:spPr>
            <a:xfrm>
              <a:off x="198433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42" name="tx342"/>
            <p:cNvSpPr/>
            <p:nvPr/>
          </p:nvSpPr>
          <p:spPr>
            <a:xfrm>
              <a:off x="227429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343" name="tx343"/>
            <p:cNvSpPr/>
            <p:nvPr/>
          </p:nvSpPr>
          <p:spPr>
            <a:xfrm>
              <a:off x="2606443"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44" name="tx344"/>
            <p:cNvSpPr/>
            <p:nvPr/>
          </p:nvSpPr>
          <p:spPr>
            <a:xfrm>
              <a:off x="2896402"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45" name="tx345"/>
            <p:cNvSpPr/>
            <p:nvPr/>
          </p:nvSpPr>
          <p:spPr>
            <a:xfrm>
              <a:off x="3207454"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46" name="tx346"/>
            <p:cNvSpPr/>
            <p:nvPr/>
          </p:nvSpPr>
          <p:spPr>
            <a:xfrm>
              <a:off x="3539600"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47" name="tx347"/>
            <p:cNvSpPr/>
            <p:nvPr/>
          </p:nvSpPr>
          <p:spPr>
            <a:xfrm>
              <a:off x="3850652"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48" name="tx348"/>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49" name="tx349"/>
            <p:cNvSpPr/>
            <p:nvPr/>
          </p:nvSpPr>
          <p:spPr>
            <a:xfrm>
              <a:off x="4472757"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50" name="tx350"/>
            <p:cNvSpPr/>
            <p:nvPr/>
          </p:nvSpPr>
          <p:spPr>
            <a:xfrm>
              <a:off x="5094862"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1" name="tx351"/>
            <p:cNvSpPr/>
            <p:nvPr/>
          </p:nvSpPr>
          <p:spPr>
            <a:xfrm>
              <a:off x="5405914"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52" name="tx352"/>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53" name="tx353"/>
            <p:cNvSpPr/>
            <p:nvPr/>
          </p:nvSpPr>
          <p:spPr>
            <a:xfrm>
              <a:off x="6028019"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54" name="tx354"/>
            <p:cNvSpPr/>
            <p:nvPr/>
          </p:nvSpPr>
          <p:spPr>
            <a:xfrm>
              <a:off x="6339071"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55" name="tx355"/>
            <p:cNvSpPr/>
            <p:nvPr/>
          </p:nvSpPr>
          <p:spPr>
            <a:xfrm>
              <a:off x="6629030" y="457882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56" name="tx356"/>
            <p:cNvSpPr/>
            <p:nvPr/>
          </p:nvSpPr>
          <p:spPr>
            <a:xfrm>
              <a:off x="694008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57" name="tx357"/>
            <p:cNvSpPr/>
            <p:nvPr/>
          </p:nvSpPr>
          <p:spPr>
            <a:xfrm>
              <a:off x="7272228"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58" name="tx358"/>
            <p:cNvSpPr/>
            <p:nvPr/>
          </p:nvSpPr>
          <p:spPr>
            <a:xfrm>
              <a:off x="758328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59" name="tx359"/>
            <p:cNvSpPr/>
            <p:nvPr/>
          </p:nvSpPr>
          <p:spPr>
            <a:xfrm>
              <a:off x="7873239"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60" name="tx360"/>
            <p:cNvSpPr/>
            <p:nvPr/>
          </p:nvSpPr>
          <p:spPr>
            <a:xfrm>
              <a:off x="7903384" y="4859621"/>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tx361"/>
            <p:cNvSpPr/>
            <p:nvPr/>
          </p:nvSpPr>
          <p:spPr>
            <a:xfrm>
              <a:off x="820538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62" name="tx362"/>
            <p:cNvSpPr/>
            <p:nvPr/>
          </p:nvSpPr>
          <p:spPr>
            <a:xfrm>
              <a:off x="8516437"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63" name="tx363"/>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64" name="tx364"/>
            <p:cNvSpPr/>
            <p:nvPr/>
          </p:nvSpPr>
          <p:spPr>
            <a:xfrm>
              <a:off x="6650123"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65" name="tx365"/>
            <p:cNvSpPr/>
            <p:nvPr/>
          </p:nvSpPr>
          <p:spPr>
            <a:xfrm>
              <a:off x="696117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66" name="tx366"/>
            <p:cNvSpPr/>
            <p:nvPr/>
          </p:nvSpPr>
          <p:spPr>
            <a:xfrm>
              <a:off x="7272228"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67" name="tx367"/>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68" name="tx368"/>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69" name="tx369"/>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0" name="tx370"/>
            <p:cNvSpPr/>
            <p:nvPr/>
          </p:nvSpPr>
          <p:spPr>
            <a:xfrm>
              <a:off x="8806396"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71" name="tx371"/>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72" name="tx372"/>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373" name="tx373"/>
            <p:cNvSpPr/>
            <p:nvPr/>
          </p:nvSpPr>
          <p:spPr>
            <a:xfrm>
              <a:off x="1673286"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74" name="tx374"/>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375" name="tx375"/>
            <p:cNvSpPr/>
            <p:nvPr/>
          </p:nvSpPr>
          <p:spPr>
            <a:xfrm>
              <a:off x="2274297"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76" name="tx376"/>
            <p:cNvSpPr/>
            <p:nvPr/>
          </p:nvSpPr>
          <p:spPr>
            <a:xfrm>
              <a:off x="260644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77" name="tx377"/>
            <p:cNvSpPr/>
            <p:nvPr/>
          </p:nvSpPr>
          <p:spPr>
            <a:xfrm>
              <a:off x="2896402"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78" name="tx378"/>
            <p:cNvSpPr/>
            <p:nvPr/>
          </p:nvSpPr>
          <p:spPr>
            <a:xfrm>
              <a:off x="3207454"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79" name="tx379"/>
            <p:cNvSpPr/>
            <p:nvPr/>
          </p:nvSpPr>
          <p:spPr>
            <a:xfrm>
              <a:off x="353960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80" name="tx380"/>
            <p:cNvSpPr/>
            <p:nvPr/>
          </p:nvSpPr>
          <p:spPr>
            <a:xfrm>
              <a:off x="3829559"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81" name="tx381"/>
            <p:cNvSpPr/>
            <p:nvPr/>
          </p:nvSpPr>
          <p:spPr>
            <a:xfrm>
              <a:off x="4161705"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82" name="tx382"/>
            <p:cNvSpPr/>
            <p:nvPr/>
          </p:nvSpPr>
          <p:spPr>
            <a:xfrm>
              <a:off x="4472757"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83" name="tx383"/>
            <p:cNvSpPr/>
            <p:nvPr/>
          </p:nvSpPr>
          <p:spPr>
            <a:xfrm>
              <a:off x="476271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84" name="tx384"/>
            <p:cNvSpPr/>
            <p:nvPr/>
          </p:nvSpPr>
          <p:spPr>
            <a:xfrm>
              <a:off x="5073768"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85" name="tx385"/>
            <p:cNvSpPr/>
            <p:nvPr/>
          </p:nvSpPr>
          <p:spPr>
            <a:xfrm>
              <a:off x="5384820"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86" name="tx386"/>
            <p:cNvSpPr/>
            <p:nvPr/>
          </p:nvSpPr>
          <p:spPr>
            <a:xfrm>
              <a:off x="5716966"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87" name="tx387"/>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388" name="tx388"/>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389" name="tx389"/>
            <p:cNvSpPr/>
            <p:nvPr/>
          </p:nvSpPr>
          <p:spPr>
            <a:xfrm>
              <a:off x="6629030"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90" name="tx390"/>
            <p:cNvSpPr/>
            <p:nvPr/>
          </p:nvSpPr>
          <p:spPr>
            <a:xfrm>
              <a:off x="6940082"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91" name="tx391"/>
            <p:cNvSpPr/>
            <p:nvPr/>
          </p:nvSpPr>
          <p:spPr>
            <a:xfrm>
              <a:off x="7272228"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2" name="tx392"/>
            <p:cNvSpPr/>
            <p:nvPr/>
          </p:nvSpPr>
          <p:spPr>
            <a:xfrm>
              <a:off x="756218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93" name="tx393"/>
            <p:cNvSpPr/>
            <p:nvPr/>
          </p:nvSpPr>
          <p:spPr>
            <a:xfrm>
              <a:off x="7873239"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94" name="tx39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95" name="tx39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96" name="tx39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97" name="tx39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98" name="tx39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99" name="tx39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00" name="tx40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01" name="tx40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02" name="tx40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03" name="tx40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04" name="tx40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05" name="tx40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06" name="tx40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07" name="tx40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08" name="tx40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09" name="tx40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10" name="tx41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11" name="tx41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12" name="tx41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13" name="tx41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14" name="tx41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15" name="tx41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16" name="tx41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17" name="tx41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18" name="tx41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19" name="tx41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20" name="tx420"/>
            <p:cNvSpPr/>
            <p:nvPr/>
          </p:nvSpPr>
          <p:spPr>
            <a:xfrm>
              <a:off x="508103" y="5397826"/>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21" name="tx421"/>
            <p:cNvSpPr/>
            <p:nvPr/>
          </p:nvSpPr>
          <p:spPr>
            <a:xfrm>
              <a:off x="644856" y="5140545"/>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22" name="tx422"/>
            <p:cNvSpPr/>
            <p:nvPr/>
          </p:nvSpPr>
          <p:spPr>
            <a:xfrm>
              <a:off x="551705" y="48570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23" name="tx423"/>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24" name="tx424"/>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25" name="tx425"/>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26" name="tx426"/>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27" name="tx427"/>
            <p:cNvSpPr/>
            <p:nvPr/>
          </p:nvSpPr>
          <p:spPr>
            <a:xfrm>
              <a:off x="551705"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28" name="tx428"/>
            <p:cNvSpPr/>
            <p:nvPr/>
          </p:nvSpPr>
          <p:spPr>
            <a:xfrm>
              <a:off x="520490"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29" name="tx429"/>
            <p:cNvSpPr/>
            <p:nvPr/>
          </p:nvSpPr>
          <p:spPr>
            <a:xfrm>
              <a:off x="632360"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30" name="tx430"/>
            <p:cNvSpPr/>
            <p:nvPr/>
          </p:nvSpPr>
          <p:spPr>
            <a:xfrm>
              <a:off x="576534"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31" name="tx431"/>
            <p:cNvSpPr/>
            <p:nvPr/>
          </p:nvSpPr>
          <p:spPr>
            <a:xfrm>
              <a:off x="576534"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32" name="tx432"/>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33" name="tx433"/>
            <p:cNvSpPr/>
            <p:nvPr/>
          </p:nvSpPr>
          <p:spPr>
            <a:xfrm>
              <a:off x="3100655"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34" name="pic434"/>
            <p:cNvPicPr/>
            <p:nvPr/>
          </p:nvPicPr>
          <p:blipFill>
            <a:blip r:embed="rId2" cstate="print"/>
            <a:stretch>
              <a:fillRect/>
            </a:stretch>
          </p:blipFill>
          <p:spPr>
            <a:xfrm>
              <a:off x="4738595" y="5838594"/>
              <a:ext cx="2160000" cy="219455"/>
            </a:xfrm>
            <a:prstGeom prst="rect">
              <a:avLst/>
            </a:prstGeom>
          </p:spPr>
        </p:pic>
        <p:sp>
          <p:nvSpPr>
            <p:cNvPr id="435" name="pl435"/>
            <p:cNvSpPr/>
            <p:nvPr/>
          </p:nvSpPr>
          <p:spPr>
            <a:xfrm>
              <a:off x="47421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6" name="pl436"/>
            <p:cNvSpPr/>
            <p:nvPr/>
          </p:nvSpPr>
          <p:spPr>
            <a:xfrm>
              <a:off x="603387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7" name="pl437"/>
            <p:cNvSpPr/>
            <p:nvPr/>
          </p:nvSpPr>
          <p:spPr>
            <a:xfrm>
              <a:off x="624915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8" name="pl438"/>
            <p:cNvSpPr/>
            <p:nvPr/>
          </p:nvSpPr>
          <p:spPr>
            <a:xfrm>
              <a:off x="646443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9" name="pl439"/>
            <p:cNvSpPr/>
            <p:nvPr/>
          </p:nvSpPr>
          <p:spPr>
            <a:xfrm>
              <a:off x="667971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0" name="pl440"/>
            <p:cNvSpPr/>
            <p:nvPr/>
          </p:nvSpPr>
          <p:spPr>
            <a:xfrm>
              <a:off x="68949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1" name="pl441"/>
            <p:cNvSpPr/>
            <p:nvPr/>
          </p:nvSpPr>
          <p:spPr>
            <a:xfrm>
              <a:off x="47421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2" name="pl442"/>
            <p:cNvSpPr/>
            <p:nvPr/>
          </p:nvSpPr>
          <p:spPr>
            <a:xfrm>
              <a:off x="603387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3" name="pl443"/>
            <p:cNvSpPr/>
            <p:nvPr/>
          </p:nvSpPr>
          <p:spPr>
            <a:xfrm>
              <a:off x="624915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4" name="pl444"/>
            <p:cNvSpPr/>
            <p:nvPr/>
          </p:nvSpPr>
          <p:spPr>
            <a:xfrm>
              <a:off x="646443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5" name="pl445"/>
            <p:cNvSpPr/>
            <p:nvPr/>
          </p:nvSpPr>
          <p:spPr>
            <a:xfrm>
              <a:off x="667971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6" name="pl446"/>
            <p:cNvSpPr/>
            <p:nvPr/>
          </p:nvSpPr>
          <p:spPr>
            <a:xfrm>
              <a:off x="68949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7" name="tx447"/>
            <p:cNvSpPr/>
            <p:nvPr/>
          </p:nvSpPr>
          <p:spPr>
            <a:xfrm>
              <a:off x="4711117"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48" name="tx448"/>
            <p:cNvSpPr/>
            <p:nvPr/>
          </p:nvSpPr>
          <p:spPr>
            <a:xfrm>
              <a:off x="597171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49" name="tx449"/>
            <p:cNvSpPr/>
            <p:nvPr/>
          </p:nvSpPr>
          <p:spPr>
            <a:xfrm>
              <a:off x="618699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50" name="tx450"/>
            <p:cNvSpPr/>
            <p:nvPr/>
          </p:nvSpPr>
          <p:spPr>
            <a:xfrm>
              <a:off x="640227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51" name="tx451"/>
            <p:cNvSpPr/>
            <p:nvPr/>
          </p:nvSpPr>
          <p:spPr>
            <a:xfrm>
              <a:off x="661755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52" name="tx452"/>
            <p:cNvSpPr/>
            <p:nvPr/>
          </p:nvSpPr>
          <p:spPr>
            <a:xfrm>
              <a:off x="680176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3" name="tx453"/>
            <p:cNvSpPr/>
            <p:nvPr/>
          </p:nvSpPr>
          <p:spPr>
            <a:xfrm>
              <a:off x="924840" y="1342252"/>
              <a:ext cx="302865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Tchad, 2000-2025</a:t>
              </a:r>
            </a:p>
          </p:txBody>
        </p:sp>
        <p:sp>
          <p:nvSpPr>
            <p:cNvPr id="454" name="tx454"/>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455" name="tx455"/>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456" name="tx456"/>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4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les 13 vaccins (8 %) figurant dans le calendrier de vaccination ont tous atteint une couverture de 90 % ou plus. La couverture vaccinale variait entre 25 % et 90 %.
Depuis 2008, des estimations ont été réalisées pour 8 nouveaux vaccins. Le PCVC et le RotaC sont les vaccins les plus récents mentionnés (2025) ; ils ont atteint respectivement une couverture de 49 % et 25 % en 2025.
En 2025, le Tchad a signalé des ruptures de stock de vaccins/fournitures (rotavirus) (plus d’informations à la diapositive 8).</a:t>
            </a:r>
          </a:p>
        </p:txBody>
      </p:sp>
      <p:sp>
        <p:nvSpPr>
          <p:cNvPr id="45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10 antigènes, est restée inchangée pour un et a diminué pour deux, ce qui témoigne d'une amélioration globale des résultats de la vaccination systématique ; l'un d'entre eux a atteint une couverture d'au moins 90 %.</a:t>
            </a:r>
          </a:p>
        </p:txBody>
      </p:sp>
      <p:grpSp xmlns:pic="http://schemas.openxmlformats.org/drawingml/2006/picture">
        <p:nvGrpSpPr>
          <p:cNvPr id="459" name=""/>
          <p:cNvGrpSpPr/>
          <p:nvPr/>
        </p:nvGrpSpPr>
        <p:grpSpPr>
          <a:xfrm>
            <a:off x="292608" y="1005840"/>
            <a:ext cx="8595360" cy="28575"/>
            <a:chOff x="292608" y="1005840"/>
            <a:chExt cx="8595360" cy="28575"/>
          </a:xfrm>
        </p:grpSpPr>
        <p:sp>
          <p:nvSpPr>
            <p:cNvPr id="46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6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837348"/>
              <a:ext cx="6481656" cy="2035038"/>
            </a:xfrm>
            <a:custGeom>
              <a:avLst/>
              <a:pathLst>
                <a:path w="6481656" h="2035038">
                  <a:moveTo>
                    <a:pt x="0" y="1636011"/>
                  </a:moveTo>
                  <a:lnTo>
                    <a:pt x="259266" y="1675914"/>
                  </a:lnTo>
                  <a:lnTo>
                    <a:pt x="518532" y="1636011"/>
                  </a:lnTo>
                  <a:lnTo>
                    <a:pt x="777798" y="1636011"/>
                  </a:lnTo>
                  <a:lnTo>
                    <a:pt x="1037065" y="2035038"/>
                  </a:lnTo>
                  <a:lnTo>
                    <a:pt x="1296331" y="1596108"/>
                  </a:lnTo>
                  <a:lnTo>
                    <a:pt x="1555597" y="1117276"/>
                  </a:lnTo>
                  <a:lnTo>
                    <a:pt x="1814863" y="1436498"/>
                  </a:lnTo>
                  <a:lnTo>
                    <a:pt x="2074130" y="1556206"/>
                  </a:lnTo>
                  <a:lnTo>
                    <a:pt x="2333396" y="1636011"/>
                  </a:lnTo>
                  <a:lnTo>
                    <a:pt x="2592662" y="1236984"/>
                  </a:lnTo>
                  <a:lnTo>
                    <a:pt x="2851928" y="1236984"/>
                  </a:lnTo>
                  <a:lnTo>
                    <a:pt x="3111195" y="1157178"/>
                  </a:lnTo>
                  <a:lnTo>
                    <a:pt x="3370461" y="1117276"/>
                  </a:lnTo>
                  <a:lnTo>
                    <a:pt x="3629727" y="917762"/>
                  </a:lnTo>
                  <a:lnTo>
                    <a:pt x="3888994" y="1077373"/>
                  </a:lnTo>
                  <a:lnTo>
                    <a:pt x="4148260" y="1236984"/>
                  </a:lnTo>
                  <a:lnTo>
                    <a:pt x="4407526" y="1236984"/>
                  </a:lnTo>
                  <a:lnTo>
                    <a:pt x="4666792" y="917762"/>
                  </a:lnTo>
                  <a:lnTo>
                    <a:pt x="4926059" y="678346"/>
                  </a:lnTo>
                  <a:lnTo>
                    <a:pt x="5185325" y="478832"/>
                  </a:lnTo>
                  <a:lnTo>
                    <a:pt x="5444591" y="279319"/>
                  </a:lnTo>
                  <a:lnTo>
                    <a:pt x="5703857" y="159610"/>
                  </a:lnTo>
                  <a:lnTo>
                    <a:pt x="5963124" y="79805"/>
                  </a:lnTo>
                  <a:lnTo>
                    <a:pt x="6222390" y="119708"/>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2435889"/>
              <a:ext cx="6481656" cy="2074941"/>
            </a:xfrm>
            <a:custGeom>
              <a:avLst/>
              <a:pathLst>
                <a:path w="6481656" h="2074941">
                  <a:moveTo>
                    <a:pt x="0" y="1316789"/>
                  </a:moveTo>
                  <a:lnTo>
                    <a:pt x="259266" y="1795622"/>
                  </a:lnTo>
                  <a:lnTo>
                    <a:pt x="518532" y="1835525"/>
                  </a:lnTo>
                  <a:lnTo>
                    <a:pt x="777798" y="1915330"/>
                  </a:lnTo>
                  <a:lnTo>
                    <a:pt x="1037065" y="1955233"/>
                  </a:lnTo>
                  <a:lnTo>
                    <a:pt x="1296331" y="1795622"/>
                  </a:lnTo>
                  <a:lnTo>
                    <a:pt x="1555597" y="1197081"/>
                  </a:lnTo>
                  <a:lnTo>
                    <a:pt x="1814863" y="1675914"/>
                  </a:lnTo>
                  <a:lnTo>
                    <a:pt x="2074130" y="2074941"/>
                  </a:lnTo>
                  <a:lnTo>
                    <a:pt x="2333396" y="1795622"/>
                  </a:lnTo>
                  <a:lnTo>
                    <a:pt x="2592662" y="1236984"/>
                  </a:lnTo>
                  <a:lnTo>
                    <a:pt x="2851928" y="1516303"/>
                  </a:lnTo>
                  <a:lnTo>
                    <a:pt x="3111195" y="1236984"/>
                  </a:lnTo>
                  <a:lnTo>
                    <a:pt x="3370461" y="1276887"/>
                  </a:lnTo>
                  <a:lnTo>
                    <a:pt x="3629727" y="1396595"/>
                  </a:lnTo>
                  <a:lnTo>
                    <a:pt x="3888994" y="1157178"/>
                  </a:lnTo>
                  <a:lnTo>
                    <a:pt x="4148260" y="1197081"/>
                  </a:lnTo>
                  <a:lnTo>
                    <a:pt x="4407526" y="1197081"/>
                  </a:lnTo>
                  <a:lnTo>
                    <a:pt x="4666792" y="957665"/>
                  </a:lnTo>
                  <a:lnTo>
                    <a:pt x="4926059" y="718249"/>
                  </a:lnTo>
                  <a:lnTo>
                    <a:pt x="5185325" y="638443"/>
                  </a:lnTo>
                  <a:lnTo>
                    <a:pt x="5444591" y="359124"/>
                  </a:lnTo>
                  <a:lnTo>
                    <a:pt x="5703857" y="199513"/>
                  </a:lnTo>
                  <a:lnTo>
                    <a:pt x="5963124" y="159610"/>
                  </a:lnTo>
                  <a:lnTo>
                    <a:pt x="6222390" y="119708"/>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2555597"/>
              <a:ext cx="6481656" cy="2074941"/>
            </a:xfrm>
            <a:custGeom>
              <a:avLst/>
              <a:pathLst>
                <a:path w="6481656" h="2074941">
                  <a:moveTo>
                    <a:pt x="0" y="1596108"/>
                  </a:moveTo>
                  <a:lnTo>
                    <a:pt x="259266" y="1675914"/>
                  </a:lnTo>
                  <a:lnTo>
                    <a:pt x="518532" y="1715817"/>
                  </a:lnTo>
                  <a:lnTo>
                    <a:pt x="777798" y="1795622"/>
                  </a:lnTo>
                  <a:lnTo>
                    <a:pt x="1037065" y="2074941"/>
                  </a:lnTo>
                  <a:lnTo>
                    <a:pt x="1296331" y="1636011"/>
                  </a:lnTo>
                  <a:lnTo>
                    <a:pt x="1555597" y="1157178"/>
                  </a:lnTo>
                  <a:lnTo>
                    <a:pt x="1814863" y="1476400"/>
                  </a:lnTo>
                  <a:lnTo>
                    <a:pt x="2074130" y="1636011"/>
                  </a:lnTo>
                  <a:lnTo>
                    <a:pt x="2333396" y="1276887"/>
                  </a:lnTo>
                  <a:lnTo>
                    <a:pt x="2592662" y="877859"/>
                  </a:lnTo>
                  <a:lnTo>
                    <a:pt x="2851928" y="558638"/>
                  </a:lnTo>
                  <a:lnTo>
                    <a:pt x="3111195" y="199513"/>
                  </a:lnTo>
                  <a:lnTo>
                    <a:pt x="3370461" y="438929"/>
                  </a:lnTo>
                  <a:lnTo>
                    <a:pt x="3629727" y="917762"/>
                  </a:lnTo>
                  <a:lnTo>
                    <a:pt x="3888994" y="877859"/>
                  </a:lnTo>
                  <a:lnTo>
                    <a:pt x="4148260" y="1236984"/>
                  </a:lnTo>
                  <a:lnTo>
                    <a:pt x="4407526" y="1236984"/>
                  </a:lnTo>
                  <a:lnTo>
                    <a:pt x="4666792" y="1077373"/>
                  </a:lnTo>
                  <a:lnTo>
                    <a:pt x="4926059" y="1117276"/>
                  </a:lnTo>
                  <a:lnTo>
                    <a:pt x="5185325" y="917762"/>
                  </a:lnTo>
                  <a:lnTo>
                    <a:pt x="5444591" y="598540"/>
                  </a:lnTo>
                  <a:lnTo>
                    <a:pt x="5703857" y="558638"/>
                  </a:lnTo>
                  <a:lnTo>
                    <a:pt x="5963124" y="199513"/>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7142877" y="3194040"/>
              <a:ext cx="777798" cy="1995136"/>
            </a:xfrm>
            <a:custGeom>
              <a:avLst/>
              <a:pathLst>
                <a:path w="777798" h="1995136">
                  <a:moveTo>
                    <a:pt x="0" y="1995136"/>
                  </a:moveTo>
                  <a:lnTo>
                    <a:pt x="259266" y="678346"/>
                  </a:lnTo>
                  <a:lnTo>
                    <a:pt x="518532" y="359124"/>
                  </a:lnTo>
                  <a:lnTo>
                    <a:pt x="777798"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397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51722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155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34349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7143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411332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7104500" y="51508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837348"/>
              <a:ext cx="240778" cy="3"/>
            </a:xfrm>
            <a:custGeom>
              <a:avLst/>
              <a:pathLst>
                <a:path w="240778" h="3">
                  <a:moveTo>
                    <a:pt x="240778" y="3"/>
                  </a:moveTo>
                  <a:lnTo>
                    <a:pt x="0" y="0"/>
                  </a:lnTo>
                </a:path>
              </a:pathLst>
            </a:custGeom>
          </p:spPr>
          <p:txBody>
            <a:bodyPr/>
            <a:lstStyle/>
            <a:p/>
          </p:txBody>
        </p:sp>
        <p:sp>
          <p:nvSpPr>
            <p:cNvPr id="42" name="pl42"/>
            <p:cNvSpPr/>
            <p:nvPr/>
          </p:nvSpPr>
          <p:spPr>
            <a:xfrm>
              <a:off x="7937415" y="2364936"/>
              <a:ext cx="242526" cy="66371"/>
            </a:xfrm>
            <a:custGeom>
              <a:avLst/>
              <a:pathLst>
                <a:path w="242526" h="66371">
                  <a:moveTo>
                    <a:pt x="242526" y="0"/>
                  </a:moveTo>
                  <a:lnTo>
                    <a:pt x="0" y="66371"/>
                  </a:lnTo>
                </a:path>
              </a:pathLst>
            </a:custGeom>
          </p:spPr>
          <p:txBody>
            <a:bodyPr/>
            <a:lstStyle/>
            <a:p/>
          </p:txBody>
        </p:sp>
        <p:sp>
          <p:nvSpPr>
            <p:cNvPr id="43" name="pl43"/>
            <p:cNvSpPr/>
            <p:nvPr/>
          </p:nvSpPr>
          <p:spPr>
            <a:xfrm>
              <a:off x="7937577" y="2559971"/>
              <a:ext cx="242364" cy="62722"/>
            </a:xfrm>
            <a:custGeom>
              <a:avLst/>
              <a:pathLst>
                <a:path w="242364" h="62722">
                  <a:moveTo>
                    <a:pt x="242364" y="62722"/>
                  </a:moveTo>
                  <a:lnTo>
                    <a:pt x="0" y="0"/>
                  </a:lnTo>
                </a:path>
              </a:pathLst>
            </a:custGeom>
          </p:spPr>
          <p:txBody>
            <a:bodyPr/>
            <a:lstStyle/>
            <a:p/>
          </p:txBody>
        </p:sp>
        <p:sp>
          <p:nvSpPr>
            <p:cNvPr id="44" name="pl44"/>
            <p:cNvSpPr/>
            <p:nvPr/>
          </p:nvSpPr>
          <p:spPr>
            <a:xfrm>
              <a:off x="7939163" y="3194041"/>
              <a:ext cx="240778" cy="3"/>
            </a:xfrm>
            <a:custGeom>
              <a:avLst/>
              <a:pathLst>
                <a:path w="240778" h="3">
                  <a:moveTo>
                    <a:pt x="240778" y="3"/>
                  </a:moveTo>
                  <a:lnTo>
                    <a:pt x="0" y="0"/>
                  </a:lnTo>
                </a:path>
              </a:pathLst>
            </a:custGeom>
          </p:spPr>
          <p:txBody>
            <a:bodyPr/>
            <a:lstStyle/>
            <a:p/>
          </p:txBody>
        </p:sp>
        <p:sp>
          <p:nvSpPr>
            <p:cNvPr id="45" name="pg45"/>
            <p:cNvSpPr/>
            <p:nvPr/>
          </p:nvSpPr>
          <p:spPr>
            <a:xfrm>
              <a:off x="8111362" y="174636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78720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7" name="pg47"/>
            <p:cNvSpPr/>
            <p:nvPr/>
          </p:nvSpPr>
          <p:spPr>
            <a:xfrm>
              <a:off x="8111362" y="226457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30541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71%</a:t>
              </a:r>
            </a:p>
          </p:txBody>
        </p:sp>
        <p:sp>
          <p:nvSpPr>
            <p:cNvPr id="49" name="pg49"/>
            <p:cNvSpPr/>
            <p:nvPr/>
          </p:nvSpPr>
          <p:spPr>
            <a:xfrm>
              <a:off x="8111362" y="253946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58030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68%</a:t>
              </a:r>
            </a:p>
          </p:txBody>
        </p:sp>
        <p:sp>
          <p:nvSpPr>
            <p:cNvPr id="51" name="pg51"/>
            <p:cNvSpPr/>
            <p:nvPr/>
          </p:nvSpPr>
          <p:spPr>
            <a:xfrm>
              <a:off x="8111362" y="310305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1439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23711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Tchad,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la couverture du DTP1 (indicateur de l'accès aux services de vaccination) s'élevait à 68 %.
La couverture du DTP3 — indicateur de la qualité de la prestation des services de vaccination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la couverture vaccinale a augmenté pour 3 vaccins, a diminué pour aucun et est restée inchangée pour 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355696"/>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3900886"/>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4627807"/>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4845883"/>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3719156"/>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3970117"/>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4933879"/>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5037927"/>
              <a:ext cx="1218078" cy="225934"/>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102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8761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6502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42431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19837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39724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7465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205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2946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0687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427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168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3909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649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390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130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871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12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12050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48945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668632"/>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44265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21870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399078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7648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54089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1302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0890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8630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3521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11225"/>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18334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5741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3148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0748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7957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3487450"/>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(86%)</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(71%)</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(68%)</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(53%)</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(68%)</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(52%)</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(49%)</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(25%)</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(65%)</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1" name="tx591"/>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2" name="pt592"/>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61220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605" name="tx605"/>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06" name="tx606"/>
            <p:cNvSpPr/>
            <p:nvPr/>
          </p:nvSpPr>
          <p:spPr>
            <a:xfrm>
              <a:off x="3091262" y="6568512"/>
              <a:ext cx="877206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tcd)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5687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03863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32039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9775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67951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196127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794770"/>
              <a:ext cx="235719" cy="321226"/>
            </a:xfrm>
            <a:prstGeom prst="rect">
              <a:avLst/>
            </a:prstGeom>
            <a:solidFill>
              <a:srgbClr val="1CABE2">
                <a:alpha val="85098"/>
              </a:srgbClr>
            </a:solidFill>
          </p:spPr>
          <p:txBody>
            <a:bodyPr/>
            <a:lstStyle/>
            <a:p/>
          </p:txBody>
        </p:sp>
        <p:sp>
          <p:nvSpPr>
            <p:cNvPr id="24" name="rc24"/>
            <p:cNvSpPr/>
            <p:nvPr/>
          </p:nvSpPr>
          <p:spPr>
            <a:xfrm>
              <a:off x="1684176" y="3779541"/>
              <a:ext cx="235719" cy="336456"/>
            </a:xfrm>
            <a:prstGeom prst="rect">
              <a:avLst/>
            </a:prstGeom>
            <a:solidFill>
              <a:srgbClr val="1CABE2">
                <a:alpha val="85098"/>
              </a:srgbClr>
            </a:solidFill>
          </p:spPr>
          <p:txBody>
            <a:bodyPr/>
            <a:lstStyle/>
            <a:p/>
          </p:txBody>
        </p:sp>
        <p:sp>
          <p:nvSpPr>
            <p:cNvPr id="25" name="rc25"/>
            <p:cNvSpPr/>
            <p:nvPr/>
          </p:nvSpPr>
          <p:spPr>
            <a:xfrm>
              <a:off x="1946086" y="3778491"/>
              <a:ext cx="235719" cy="337506"/>
            </a:xfrm>
            <a:prstGeom prst="rect">
              <a:avLst/>
            </a:prstGeom>
            <a:solidFill>
              <a:srgbClr val="1CABE2">
                <a:alpha val="85098"/>
              </a:srgbClr>
            </a:solidFill>
          </p:spPr>
          <p:txBody>
            <a:bodyPr/>
            <a:lstStyle/>
            <a:p/>
          </p:txBody>
        </p:sp>
        <p:sp>
          <p:nvSpPr>
            <p:cNvPr id="26" name="rc26"/>
            <p:cNvSpPr/>
            <p:nvPr/>
          </p:nvSpPr>
          <p:spPr>
            <a:xfrm>
              <a:off x="2207996" y="3767371"/>
              <a:ext cx="235719" cy="348626"/>
            </a:xfrm>
            <a:prstGeom prst="rect">
              <a:avLst/>
            </a:prstGeom>
            <a:solidFill>
              <a:srgbClr val="1CABE2">
                <a:alpha val="85098"/>
              </a:srgbClr>
            </a:solidFill>
          </p:spPr>
          <p:txBody>
            <a:bodyPr/>
            <a:lstStyle/>
            <a:p/>
          </p:txBody>
        </p:sp>
        <p:sp>
          <p:nvSpPr>
            <p:cNvPr id="27" name="rc27"/>
            <p:cNvSpPr/>
            <p:nvPr/>
          </p:nvSpPr>
          <p:spPr>
            <a:xfrm>
              <a:off x="2469906" y="3681686"/>
              <a:ext cx="235719" cy="434310"/>
            </a:xfrm>
            <a:prstGeom prst="rect">
              <a:avLst/>
            </a:prstGeom>
            <a:solidFill>
              <a:srgbClr val="1CABE2">
                <a:alpha val="85098"/>
              </a:srgbClr>
            </a:solidFill>
          </p:spPr>
          <p:txBody>
            <a:bodyPr/>
            <a:lstStyle/>
            <a:p/>
          </p:txBody>
        </p:sp>
        <p:sp>
          <p:nvSpPr>
            <p:cNvPr id="28" name="rc28"/>
            <p:cNvSpPr/>
            <p:nvPr/>
          </p:nvSpPr>
          <p:spPr>
            <a:xfrm>
              <a:off x="2731817" y="3737601"/>
              <a:ext cx="235719" cy="378395"/>
            </a:xfrm>
            <a:prstGeom prst="rect">
              <a:avLst/>
            </a:prstGeom>
            <a:solidFill>
              <a:srgbClr val="1CABE2">
                <a:alpha val="85098"/>
              </a:srgbClr>
            </a:solidFill>
          </p:spPr>
          <p:txBody>
            <a:bodyPr/>
            <a:lstStyle/>
            <a:p/>
          </p:txBody>
        </p:sp>
        <p:sp>
          <p:nvSpPr>
            <p:cNvPr id="29" name="rc29"/>
            <p:cNvSpPr/>
            <p:nvPr/>
          </p:nvSpPr>
          <p:spPr>
            <a:xfrm>
              <a:off x="2993727" y="3812772"/>
              <a:ext cx="235719" cy="303225"/>
            </a:xfrm>
            <a:prstGeom prst="rect">
              <a:avLst/>
            </a:prstGeom>
            <a:solidFill>
              <a:srgbClr val="1CABE2">
                <a:alpha val="85098"/>
              </a:srgbClr>
            </a:solidFill>
          </p:spPr>
          <p:txBody>
            <a:bodyPr/>
            <a:lstStyle/>
            <a:p/>
          </p:txBody>
        </p:sp>
        <p:sp>
          <p:nvSpPr>
            <p:cNvPr id="30" name="rc30"/>
            <p:cNvSpPr/>
            <p:nvPr/>
          </p:nvSpPr>
          <p:spPr>
            <a:xfrm>
              <a:off x="3255637" y="3743468"/>
              <a:ext cx="235719" cy="372529"/>
            </a:xfrm>
            <a:prstGeom prst="rect">
              <a:avLst/>
            </a:prstGeom>
            <a:solidFill>
              <a:srgbClr val="1CABE2">
                <a:alpha val="85098"/>
              </a:srgbClr>
            </a:solidFill>
          </p:spPr>
          <p:txBody>
            <a:bodyPr/>
            <a:lstStyle/>
            <a:p/>
          </p:txBody>
        </p:sp>
        <p:sp>
          <p:nvSpPr>
            <p:cNvPr id="31" name="rc31"/>
            <p:cNvSpPr/>
            <p:nvPr/>
          </p:nvSpPr>
          <p:spPr>
            <a:xfrm>
              <a:off x="3517547" y="3711395"/>
              <a:ext cx="235719" cy="404601"/>
            </a:xfrm>
            <a:prstGeom prst="rect">
              <a:avLst/>
            </a:prstGeom>
            <a:solidFill>
              <a:srgbClr val="1CABE2">
                <a:alpha val="85098"/>
              </a:srgbClr>
            </a:solidFill>
          </p:spPr>
          <p:txBody>
            <a:bodyPr/>
            <a:lstStyle/>
            <a:p/>
          </p:txBody>
        </p:sp>
        <p:sp>
          <p:nvSpPr>
            <p:cNvPr id="32" name="rc32"/>
            <p:cNvSpPr/>
            <p:nvPr/>
          </p:nvSpPr>
          <p:spPr>
            <a:xfrm>
              <a:off x="3779457" y="3682855"/>
              <a:ext cx="235719" cy="433141"/>
            </a:xfrm>
            <a:prstGeom prst="rect">
              <a:avLst/>
            </a:prstGeom>
            <a:solidFill>
              <a:srgbClr val="1CABE2">
                <a:alpha val="85098"/>
              </a:srgbClr>
            </a:solidFill>
          </p:spPr>
          <p:txBody>
            <a:bodyPr/>
            <a:lstStyle/>
            <a:p/>
          </p:txBody>
        </p:sp>
        <p:sp>
          <p:nvSpPr>
            <p:cNvPr id="33" name="rc33"/>
            <p:cNvSpPr/>
            <p:nvPr/>
          </p:nvSpPr>
          <p:spPr>
            <a:xfrm>
              <a:off x="4041368" y="3750844"/>
              <a:ext cx="235719" cy="365153"/>
            </a:xfrm>
            <a:prstGeom prst="rect">
              <a:avLst/>
            </a:prstGeom>
            <a:solidFill>
              <a:srgbClr val="1CABE2">
                <a:alpha val="85098"/>
              </a:srgbClr>
            </a:solidFill>
          </p:spPr>
          <p:txBody>
            <a:bodyPr/>
            <a:lstStyle/>
            <a:p/>
          </p:txBody>
        </p:sp>
        <p:sp>
          <p:nvSpPr>
            <p:cNvPr id="34" name="rc34"/>
            <p:cNvSpPr/>
            <p:nvPr/>
          </p:nvSpPr>
          <p:spPr>
            <a:xfrm>
              <a:off x="4303278" y="3741129"/>
              <a:ext cx="235719" cy="374868"/>
            </a:xfrm>
            <a:prstGeom prst="rect">
              <a:avLst/>
            </a:prstGeom>
            <a:solidFill>
              <a:srgbClr val="1CABE2">
                <a:alpha val="85098"/>
              </a:srgbClr>
            </a:solidFill>
          </p:spPr>
          <p:txBody>
            <a:bodyPr/>
            <a:lstStyle/>
            <a:p/>
          </p:txBody>
        </p:sp>
        <p:sp>
          <p:nvSpPr>
            <p:cNvPr id="35" name="rc35"/>
            <p:cNvSpPr/>
            <p:nvPr/>
          </p:nvSpPr>
          <p:spPr>
            <a:xfrm>
              <a:off x="4565188" y="3746980"/>
              <a:ext cx="235719" cy="369017"/>
            </a:xfrm>
            <a:prstGeom prst="rect">
              <a:avLst/>
            </a:prstGeom>
            <a:solidFill>
              <a:srgbClr val="1CABE2">
                <a:alpha val="85098"/>
              </a:srgbClr>
            </a:solidFill>
          </p:spPr>
          <p:txBody>
            <a:bodyPr/>
            <a:lstStyle/>
            <a:p/>
          </p:txBody>
        </p:sp>
        <p:sp>
          <p:nvSpPr>
            <p:cNvPr id="36" name="rc36"/>
            <p:cNvSpPr/>
            <p:nvPr/>
          </p:nvSpPr>
          <p:spPr>
            <a:xfrm>
              <a:off x="4827098" y="3747881"/>
              <a:ext cx="235719" cy="368116"/>
            </a:xfrm>
            <a:prstGeom prst="rect">
              <a:avLst/>
            </a:prstGeom>
            <a:solidFill>
              <a:srgbClr val="1CABE2">
                <a:alpha val="85098"/>
              </a:srgbClr>
            </a:solidFill>
          </p:spPr>
          <p:txBody>
            <a:bodyPr/>
            <a:lstStyle/>
            <a:p/>
          </p:txBody>
        </p:sp>
        <p:sp>
          <p:nvSpPr>
            <p:cNvPr id="37" name="rc37"/>
            <p:cNvSpPr/>
            <p:nvPr/>
          </p:nvSpPr>
          <p:spPr>
            <a:xfrm>
              <a:off x="5089008" y="3782246"/>
              <a:ext cx="235719" cy="333751"/>
            </a:xfrm>
            <a:prstGeom prst="rect">
              <a:avLst/>
            </a:prstGeom>
            <a:solidFill>
              <a:srgbClr val="1CABE2">
                <a:alpha val="85098"/>
              </a:srgbClr>
            </a:solidFill>
          </p:spPr>
          <p:txBody>
            <a:bodyPr/>
            <a:lstStyle/>
            <a:p/>
          </p:txBody>
        </p:sp>
        <p:sp>
          <p:nvSpPr>
            <p:cNvPr id="38" name="rc38"/>
            <p:cNvSpPr/>
            <p:nvPr/>
          </p:nvSpPr>
          <p:spPr>
            <a:xfrm>
              <a:off x="5350919" y="3738197"/>
              <a:ext cx="235719" cy="377799"/>
            </a:xfrm>
            <a:prstGeom prst="rect">
              <a:avLst/>
            </a:prstGeom>
            <a:solidFill>
              <a:srgbClr val="1CABE2">
                <a:alpha val="85098"/>
              </a:srgbClr>
            </a:solidFill>
          </p:spPr>
          <p:txBody>
            <a:bodyPr/>
            <a:lstStyle/>
            <a:p/>
          </p:txBody>
        </p:sp>
        <p:sp>
          <p:nvSpPr>
            <p:cNvPr id="39" name="rc39"/>
            <p:cNvSpPr/>
            <p:nvPr/>
          </p:nvSpPr>
          <p:spPr>
            <a:xfrm>
              <a:off x="5612829" y="3696641"/>
              <a:ext cx="235719" cy="419355"/>
            </a:xfrm>
            <a:prstGeom prst="rect">
              <a:avLst/>
            </a:prstGeom>
            <a:solidFill>
              <a:srgbClr val="1CABE2">
                <a:alpha val="85098"/>
              </a:srgbClr>
            </a:solidFill>
          </p:spPr>
          <p:txBody>
            <a:bodyPr/>
            <a:lstStyle/>
            <a:p/>
          </p:txBody>
        </p:sp>
        <p:sp>
          <p:nvSpPr>
            <p:cNvPr id="40" name="rc40"/>
            <p:cNvSpPr/>
            <p:nvPr/>
          </p:nvSpPr>
          <p:spPr>
            <a:xfrm>
              <a:off x="5874739" y="3687915"/>
              <a:ext cx="235719" cy="428082"/>
            </a:xfrm>
            <a:prstGeom prst="rect">
              <a:avLst/>
            </a:prstGeom>
            <a:solidFill>
              <a:srgbClr val="1CABE2">
                <a:alpha val="85098"/>
              </a:srgbClr>
            </a:solidFill>
          </p:spPr>
          <p:txBody>
            <a:bodyPr/>
            <a:lstStyle/>
            <a:p/>
          </p:txBody>
        </p:sp>
        <p:sp>
          <p:nvSpPr>
            <p:cNvPr id="41" name="rc41"/>
            <p:cNvSpPr/>
            <p:nvPr/>
          </p:nvSpPr>
          <p:spPr>
            <a:xfrm>
              <a:off x="6136649" y="3755758"/>
              <a:ext cx="235719" cy="360238"/>
            </a:xfrm>
            <a:prstGeom prst="rect">
              <a:avLst/>
            </a:prstGeom>
            <a:solidFill>
              <a:srgbClr val="1CABE2">
                <a:alpha val="85098"/>
              </a:srgbClr>
            </a:solidFill>
          </p:spPr>
          <p:txBody>
            <a:bodyPr/>
            <a:lstStyle/>
            <a:p/>
          </p:txBody>
        </p:sp>
        <p:sp>
          <p:nvSpPr>
            <p:cNvPr id="42" name="rc42"/>
            <p:cNvSpPr/>
            <p:nvPr/>
          </p:nvSpPr>
          <p:spPr>
            <a:xfrm>
              <a:off x="6398559" y="3804548"/>
              <a:ext cx="235719" cy="311448"/>
            </a:xfrm>
            <a:prstGeom prst="rect">
              <a:avLst/>
            </a:prstGeom>
            <a:solidFill>
              <a:srgbClr val="1CABE2">
                <a:alpha val="85098"/>
              </a:srgbClr>
            </a:solidFill>
          </p:spPr>
          <p:txBody>
            <a:bodyPr/>
            <a:lstStyle/>
            <a:p/>
          </p:txBody>
        </p:sp>
        <p:sp>
          <p:nvSpPr>
            <p:cNvPr id="43" name="rc43"/>
            <p:cNvSpPr/>
            <p:nvPr/>
          </p:nvSpPr>
          <p:spPr>
            <a:xfrm>
              <a:off x="6660470" y="3849463"/>
              <a:ext cx="235719" cy="266534"/>
            </a:xfrm>
            <a:prstGeom prst="rect">
              <a:avLst/>
            </a:prstGeom>
            <a:solidFill>
              <a:srgbClr val="1CABE2">
                <a:alpha val="85098"/>
              </a:srgbClr>
            </a:solidFill>
          </p:spPr>
          <p:txBody>
            <a:bodyPr/>
            <a:lstStyle/>
            <a:p/>
          </p:txBody>
        </p:sp>
        <p:sp>
          <p:nvSpPr>
            <p:cNvPr id="44" name="rc44"/>
            <p:cNvSpPr/>
            <p:nvPr/>
          </p:nvSpPr>
          <p:spPr>
            <a:xfrm>
              <a:off x="6922380" y="3895289"/>
              <a:ext cx="235719" cy="220707"/>
            </a:xfrm>
            <a:prstGeom prst="rect">
              <a:avLst/>
            </a:prstGeom>
            <a:solidFill>
              <a:srgbClr val="1CABE2">
                <a:alpha val="85098"/>
              </a:srgbClr>
            </a:solidFill>
          </p:spPr>
          <p:txBody>
            <a:bodyPr/>
            <a:lstStyle/>
            <a:p/>
          </p:txBody>
        </p:sp>
        <p:sp>
          <p:nvSpPr>
            <p:cNvPr id="45" name="rc45"/>
            <p:cNvSpPr/>
            <p:nvPr/>
          </p:nvSpPr>
          <p:spPr>
            <a:xfrm>
              <a:off x="7184290" y="3919630"/>
              <a:ext cx="235719" cy="196366"/>
            </a:xfrm>
            <a:prstGeom prst="rect">
              <a:avLst/>
            </a:prstGeom>
            <a:solidFill>
              <a:srgbClr val="1CABE2">
                <a:alpha val="85098"/>
              </a:srgbClr>
            </a:solidFill>
          </p:spPr>
          <p:txBody>
            <a:bodyPr/>
            <a:lstStyle/>
            <a:p/>
          </p:txBody>
        </p:sp>
        <p:sp>
          <p:nvSpPr>
            <p:cNvPr id="46" name="rc46"/>
            <p:cNvSpPr/>
            <p:nvPr/>
          </p:nvSpPr>
          <p:spPr>
            <a:xfrm>
              <a:off x="7446200" y="3937092"/>
              <a:ext cx="235719" cy="178904"/>
            </a:xfrm>
            <a:prstGeom prst="rect">
              <a:avLst/>
            </a:prstGeom>
            <a:solidFill>
              <a:srgbClr val="1CABE2">
                <a:alpha val="85098"/>
              </a:srgbClr>
            </a:solidFill>
          </p:spPr>
          <p:txBody>
            <a:bodyPr/>
            <a:lstStyle/>
            <a:p/>
          </p:txBody>
        </p:sp>
        <p:sp>
          <p:nvSpPr>
            <p:cNvPr id="47" name="rc47"/>
            <p:cNvSpPr/>
            <p:nvPr/>
          </p:nvSpPr>
          <p:spPr>
            <a:xfrm>
              <a:off x="7708110" y="3912057"/>
              <a:ext cx="235719" cy="203939"/>
            </a:xfrm>
            <a:prstGeom prst="rect">
              <a:avLst/>
            </a:prstGeom>
            <a:solidFill>
              <a:srgbClr val="1CABE2">
                <a:alpha val="85098"/>
              </a:srgbClr>
            </a:solidFill>
          </p:spPr>
          <p:txBody>
            <a:bodyPr/>
            <a:lstStyle/>
            <a:p/>
          </p:txBody>
        </p:sp>
        <p:sp>
          <p:nvSpPr>
            <p:cNvPr id="48" name="rc48"/>
            <p:cNvSpPr/>
            <p:nvPr/>
          </p:nvSpPr>
          <p:spPr>
            <a:xfrm>
              <a:off x="7970021" y="3942387"/>
              <a:ext cx="235719" cy="173610"/>
            </a:xfrm>
            <a:prstGeom prst="rect">
              <a:avLst/>
            </a:prstGeom>
            <a:solidFill>
              <a:srgbClr val="1CABE2">
                <a:alpha val="85098"/>
              </a:srgbClr>
            </a:solidFill>
          </p:spPr>
          <p:txBody>
            <a:bodyPr/>
            <a:lstStyle/>
            <a:p/>
          </p:txBody>
        </p:sp>
        <p:sp>
          <p:nvSpPr>
            <p:cNvPr id="49" name="rc49"/>
            <p:cNvSpPr/>
            <p:nvPr/>
          </p:nvSpPr>
          <p:spPr>
            <a:xfrm>
              <a:off x="1422266" y="3753888"/>
              <a:ext cx="235719" cy="40882"/>
            </a:xfrm>
            <a:prstGeom prst="rect">
              <a:avLst/>
            </a:prstGeom>
            <a:solidFill>
              <a:srgbClr val="B3B3B3">
                <a:alpha val="85098"/>
              </a:srgbClr>
            </a:solidFill>
          </p:spPr>
          <p:txBody>
            <a:bodyPr/>
            <a:lstStyle/>
            <a:p/>
          </p:txBody>
        </p:sp>
        <p:sp>
          <p:nvSpPr>
            <p:cNvPr id="50" name="rc50"/>
            <p:cNvSpPr/>
            <p:nvPr/>
          </p:nvSpPr>
          <p:spPr>
            <a:xfrm>
              <a:off x="1684176" y="3671394"/>
              <a:ext cx="235719" cy="108146"/>
            </a:xfrm>
            <a:prstGeom prst="rect">
              <a:avLst/>
            </a:prstGeom>
            <a:solidFill>
              <a:srgbClr val="B3B3B3">
                <a:alpha val="85098"/>
              </a:srgbClr>
            </a:solidFill>
          </p:spPr>
          <p:txBody>
            <a:bodyPr/>
            <a:lstStyle/>
            <a:p/>
          </p:txBody>
        </p:sp>
        <p:sp>
          <p:nvSpPr>
            <p:cNvPr id="51" name="rc51"/>
            <p:cNvSpPr/>
            <p:nvPr/>
          </p:nvSpPr>
          <p:spPr>
            <a:xfrm>
              <a:off x="1946086" y="3655761"/>
              <a:ext cx="235719" cy="122729"/>
            </a:xfrm>
            <a:prstGeom prst="rect">
              <a:avLst/>
            </a:prstGeom>
            <a:solidFill>
              <a:srgbClr val="B3B3B3">
                <a:alpha val="85098"/>
              </a:srgbClr>
            </a:solidFill>
          </p:spPr>
          <p:txBody>
            <a:bodyPr/>
            <a:lstStyle/>
            <a:p/>
          </p:txBody>
        </p:sp>
        <p:sp>
          <p:nvSpPr>
            <p:cNvPr id="52" name="rc52"/>
            <p:cNvSpPr/>
            <p:nvPr/>
          </p:nvSpPr>
          <p:spPr>
            <a:xfrm>
              <a:off x="2207996" y="3627920"/>
              <a:ext cx="235719" cy="139450"/>
            </a:xfrm>
            <a:prstGeom prst="rect">
              <a:avLst/>
            </a:prstGeom>
            <a:solidFill>
              <a:srgbClr val="B3B3B3">
                <a:alpha val="85098"/>
              </a:srgbClr>
            </a:solidFill>
          </p:spPr>
          <p:txBody>
            <a:bodyPr/>
            <a:lstStyle/>
            <a:p/>
          </p:txBody>
        </p:sp>
        <p:sp>
          <p:nvSpPr>
            <p:cNvPr id="53" name="rc53"/>
            <p:cNvSpPr/>
            <p:nvPr/>
          </p:nvSpPr>
          <p:spPr>
            <a:xfrm>
              <a:off x="2469906" y="3594824"/>
              <a:ext cx="235719" cy="86862"/>
            </a:xfrm>
            <a:prstGeom prst="rect">
              <a:avLst/>
            </a:prstGeom>
            <a:solidFill>
              <a:srgbClr val="B3B3B3">
                <a:alpha val="85098"/>
              </a:srgbClr>
            </a:solidFill>
          </p:spPr>
          <p:txBody>
            <a:bodyPr/>
            <a:lstStyle/>
            <a:p/>
          </p:txBody>
        </p:sp>
        <p:sp>
          <p:nvSpPr>
            <p:cNvPr id="54" name="rc54"/>
            <p:cNvSpPr/>
            <p:nvPr/>
          </p:nvSpPr>
          <p:spPr>
            <a:xfrm>
              <a:off x="2731817" y="3597454"/>
              <a:ext cx="235719" cy="140147"/>
            </a:xfrm>
            <a:prstGeom prst="rect">
              <a:avLst/>
            </a:prstGeom>
            <a:solidFill>
              <a:srgbClr val="B3B3B3">
                <a:alpha val="85098"/>
              </a:srgbClr>
            </a:solidFill>
          </p:spPr>
          <p:txBody>
            <a:bodyPr/>
            <a:lstStyle/>
            <a:p/>
          </p:txBody>
        </p:sp>
        <p:sp>
          <p:nvSpPr>
            <p:cNvPr id="55" name="rc55"/>
            <p:cNvSpPr/>
            <p:nvPr/>
          </p:nvSpPr>
          <p:spPr>
            <a:xfrm>
              <a:off x="2993727" y="3690038"/>
              <a:ext cx="235719" cy="122734"/>
            </a:xfrm>
            <a:prstGeom prst="rect">
              <a:avLst/>
            </a:prstGeom>
            <a:solidFill>
              <a:srgbClr val="B3B3B3">
                <a:alpha val="85098"/>
              </a:srgbClr>
            </a:solidFill>
          </p:spPr>
          <p:txBody>
            <a:bodyPr/>
            <a:lstStyle/>
            <a:p/>
          </p:txBody>
        </p:sp>
        <p:sp>
          <p:nvSpPr>
            <p:cNvPr id="56" name="rc56"/>
            <p:cNvSpPr/>
            <p:nvPr/>
          </p:nvSpPr>
          <p:spPr>
            <a:xfrm>
              <a:off x="3255637" y="3587005"/>
              <a:ext cx="235719" cy="156462"/>
            </a:xfrm>
            <a:prstGeom prst="rect">
              <a:avLst/>
            </a:prstGeom>
            <a:solidFill>
              <a:srgbClr val="B3B3B3">
                <a:alpha val="85098"/>
              </a:srgbClr>
            </a:solidFill>
          </p:spPr>
          <p:txBody>
            <a:bodyPr/>
            <a:lstStyle/>
            <a:p/>
          </p:txBody>
        </p:sp>
        <p:sp>
          <p:nvSpPr>
            <p:cNvPr id="57" name="rc57"/>
            <p:cNvSpPr/>
            <p:nvPr/>
          </p:nvSpPr>
          <p:spPr>
            <a:xfrm>
              <a:off x="3517547" y="3497643"/>
              <a:ext cx="235719" cy="213752"/>
            </a:xfrm>
            <a:prstGeom prst="rect">
              <a:avLst/>
            </a:prstGeom>
            <a:solidFill>
              <a:srgbClr val="B3B3B3">
                <a:alpha val="85098"/>
              </a:srgbClr>
            </a:solidFill>
          </p:spPr>
          <p:txBody>
            <a:bodyPr/>
            <a:lstStyle/>
            <a:p/>
          </p:txBody>
        </p:sp>
        <p:sp>
          <p:nvSpPr>
            <p:cNvPr id="58" name="rc58"/>
            <p:cNvSpPr/>
            <p:nvPr/>
          </p:nvSpPr>
          <p:spPr>
            <a:xfrm>
              <a:off x="3779457" y="3533225"/>
              <a:ext cx="235719" cy="149630"/>
            </a:xfrm>
            <a:prstGeom prst="rect">
              <a:avLst/>
            </a:prstGeom>
            <a:solidFill>
              <a:srgbClr val="B3B3B3">
                <a:alpha val="85098"/>
              </a:srgbClr>
            </a:solidFill>
          </p:spPr>
          <p:txBody>
            <a:bodyPr/>
            <a:lstStyle/>
            <a:p/>
          </p:txBody>
        </p:sp>
        <p:sp>
          <p:nvSpPr>
            <p:cNvPr id="59" name="rc59"/>
            <p:cNvSpPr/>
            <p:nvPr/>
          </p:nvSpPr>
          <p:spPr>
            <a:xfrm>
              <a:off x="4041368" y="3629127"/>
              <a:ext cx="235719" cy="121717"/>
            </a:xfrm>
            <a:prstGeom prst="rect">
              <a:avLst/>
            </a:prstGeom>
            <a:solidFill>
              <a:srgbClr val="B3B3B3">
                <a:alpha val="85098"/>
              </a:srgbClr>
            </a:solidFill>
          </p:spPr>
          <p:txBody>
            <a:bodyPr/>
            <a:lstStyle/>
            <a:p/>
          </p:txBody>
        </p:sp>
        <p:sp>
          <p:nvSpPr>
            <p:cNvPr id="60" name="rc60"/>
            <p:cNvSpPr/>
            <p:nvPr/>
          </p:nvSpPr>
          <p:spPr>
            <a:xfrm>
              <a:off x="4303278" y="3557862"/>
              <a:ext cx="235719" cy="183267"/>
            </a:xfrm>
            <a:prstGeom prst="rect">
              <a:avLst/>
            </a:prstGeom>
            <a:solidFill>
              <a:srgbClr val="B3B3B3">
                <a:alpha val="85098"/>
              </a:srgbClr>
            </a:solidFill>
          </p:spPr>
          <p:txBody>
            <a:bodyPr/>
            <a:lstStyle/>
            <a:p/>
          </p:txBody>
        </p:sp>
        <p:sp>
          <p:nvSpPr>
            <p:cNvPr id="61" name="rc61"/>
            <p:cNvSpPr/>
            <p:nvPr/>
          </p:nvSpPr>
          <p:spPr>
            <a:xfrm>
              <a:off x="4565188" y="3601090"/>
              <a:ext cx="235719" cy="145890"/>
            </a:xfrm>
            <a:prstGeom prst="rect">
              <a:avLst/>
            </a:prstGeom>
            <a:solidFill>
              <a:srgbClr val="B3B3B3">
                <a:alpha val="85098"/>
              </a:srgbClr>
            </a:solidFill>
          </p:spPr>
          <p:txBody>
            <a:bodyPr/>
            <a:lstStyle/>
            <a:p/>
          </p:txBody>
        </p:sp>
        <p:sp>
          <p:nvSpPr>
            <p:cNvPr id="62" name="rc62"/>
            <p:cNvSpPr/>
            <p:nvPr/>
          </p:nvSpPr>
          <p:spPr>
            <a:xfrm>
              <a:off x="4827098" y="3581351"/>
              <a:ext cx="235719" cy="166529"/>
            </a:xfrm>
            <a:prstGeom prst="rect">
              <a:avLst/>
            </a:prstGeom>
            <a:solidFill>
              <a:srgbClr val="B3B3B3">
                <a:alpha val="85098"/>
              </a:srgbClr>
            </a:solidFill>
          </p:spPr>
          <p:txBody>
            <a:bodyPr/>
            <a:lstStyle/>
            <a:p/>
          </p:txBody>
        </p:sp>
        <p:sp>
          <p:nvSpPr>
            <p:cNvPr id="63" name="rc63"/>
            <p:cNvSpPr/>
            <p:nvPr/>
          </p:nvSpPr>
          <p:spPr>
            <a:xfrm>
              <a:off x="5089008" y="3538698"/>
              <a:ext cx="235719" cy="243547"/>
            </a:xfrm>
            <a:prstGeom prst="rect">
              <a:avLst/>
            </a:prstGeom>
            <a:solidFill>
              <a:srgbClr val="B3B3B3">
                <a:alpha val="85098"/>
              </a:srgbClr>
            </a:solidFill>
          </p:spPr>
          <p:txBody>
            <a:bodyPr/>
            <a:lstStyle/>
            <a:p/>
          </p:txBody>
        </p:sp>
        <p:sp>
          <p:nvSpPr>
            <p:cNvPr id="64" name="rc64"/>
            <p:cNvSpPr/>
            <p:nvPr/>
          </p:nvSpPr>
          <p:spPr>
            <a:xfrm>
              <a:off x="5350919" y="3581549"/>
              <a:ext cx="235719" cy="156648"/>
            </a:xfrm>
            <a:prstGeom prst="rect">
              <a:avLst/>
            </a:prstGeom>
            <a:solidFill>
              <a:srgbClr val="B3B3B3">
                <a:alpha val="85098"/>
              </a:srgbClr>
            </a:solidFill>
          </p:spPr>
          <p:txBody>
            <a:bodyPr/>
            <a:lstStyle/>
            <a:p/>
          </p:txBody>
        </p:sp>
        <p:sp>
          <p:nvSpPr>
            <p:cNvPr id="65" name="rc65"/>
            <p:cNvSpPr/>
            <p:nvPr/>
          </p:nvSpPr>
          <p:spPr>
            <a:xfrm>
              <a:off x="5612829" y="3566175"/>
              <a:ext cx="235719" cy="130466"/>
            </a:xfrm>
            <a:prstGeom prst="rect">
              <a:avLst/>
            </a:prstGeom>
            <a:solidFill>
              <a:srgbClr val="B3B3B3">
                <a:alpha val="85098"/>
              </a:srgbClr>
            </a:solidFill>
          </p:spPr>
          <p:txBody>
            <a:bodyPr/>
            <a:lstStyle/>
            <a:p/>
          </p:txBody>
        </p:sp>
        <p:sp>
          <p:nvSpPr>
            <p:cNvPr id="66" name="rc66"/>
            <p:cNvSpPr/>
            <p:nvPr/>
          </p:nvSpPr>
          <p:spPr>
            <a:xfrm>
              <a:off x="5874739" y="3554733"/>
              <a:ext cx="235719" cy="133181"/>
            </a:xfrm>
            <a:prstGeom prst="rect">
              <a:avLst/>
            </a:prstGeom>
            <a:solidFill>
              <a:srgbClr val="B3B3B3">
                <a:alpha val="85098"/>
              </a:srgbClr>
            </a:solidFill>
          </p:spPr>
          <p:txBody>
            <a:bodyPr/>
            <a:lstStyle/>
            <a:p/>
          </p:txBody>
        </p:sp>
        <p:sp>
          <p:nvSpPr>
            <p:cNvPr id="67" name="rc67"/>
            <p:cNvSpPr/>
            <p:nvPr/>
          </p:nvSpPr>
          <p:spPr>
            <a:xfrm>
              <a:off x="6136649" y="3599979"/>
              <a:ext cx="235719" cy="155779"/>
            </a:xfrm>
            <a:prstGeom prst="rect">
              <a:avLst/>
            </a:prstGeom>
            <a:solidFill>
              <a:srgbClr val="B3B3B3">
                <a:alpha val="85098"/>
              </a:srgbClr>
            </a:solidFill>
          </p:spPr>
          <p:txBody>
            <a:bodyPr/>
            <a:lstStyle/>
            <a:p/>
          </p:txBody>
        </p:sp>
        <p:sp>
          <p:nvSpPr>
            <p:cNvPr id="68" name="rc68"/>
            <p:cNvSpPr/>
            <p:nvPr/>
          </p:nvSpPr>
          <p:spPr>
            <a:xfrm>
              <a:off x="6398559" y="3643800"/>
              <a:ext cx="235719" cy="160747"/>
            </a:xfrm>
            <a:prstGeom prst="rect">
              <a:avLst/>
            </a:prstGeom>
            <a:solidFill>
              <a:srgbClr val="B3B3B3">
                <a:alpha val="85098"/>
              </a:srgbClr>
            </a:solidFill>
          </p:spPr>
          <p:txBody>
            <a:bodyPr/>
            <a:lstStyle/>
            <a:p/>
          </p:txBody>
        </p:sp>
        <p:sp>
          <p:nvSpPr>
            <p:cNvPr id="69" name="rc69"/>
            <p:cNvSpPr/>
            <p:nvPr/>
          </p:nvSpPr>
          <p:spPr>
            <a:xfrm>
              <a:off x="6660470" y="3654689"/>
              <a:ext cx="235719" cy="194773"/>
            </a:xfrm>
            <a:prstGeom prst="rect">
              <a:avLst/>
            </a:prstGeom>
            <a:solidFill>
              <a:srgbClr val="B3B3B3">
                <a:alpha val="85098"/>
              </a:srgbClr>
            </a:solidFill>
          </p:spPr>
          <p:txBody>
            <a:bodyPr/>
            <a:lstStyle/>
            <a:p/>
          </p:txBody>
        </p:sp>
        <p:sp>
          <p:nvSpPr>
            <p:cNvPr id="70" name="rc70"/>
            <p:cNvSpPr/>
            <p:nvPr/>
          </p:nvSpPr>
          <p:spPr>
            <a:xfrm>
              <a:off x="6922380" y="3716621"/>
              <a:ext cx="235719" cy="178667"/>
            </a:xfrm>
            <a:prstGeom prst="rect">
              <a:avLst/>
            </a:prstGeom>
            <a:solidFill>
              <a:srgbClr val="B3B3B3">
                <a:alpha val="85098"/>
              </a:srgbClr>
            </a:solidFill>
          </p:spPr>
          <p:txBody>
            <a:bodyPr/>
            <a:lstStyle/>
            <a:p/>
          </p:txBody>
        </p:sp>
        <p:sp>
          <p:nvSpPr>
            <p:cNvPr id="71" name="rc71"/>
            <p:cNvSpPr/>
            <p:nvPr/>
          </p:nvSpPr>
          <p:spPr>
            <a:xfrm>
              <a:off x="7184290" y="3745082"/>
              <a:ext cx="235719" cy="174548"/>
            </a:xfrm>
            <a:prstGeom prst="rect">
              <a:avLst/>
            </a:prstGeom>
            <a:solidFill>
              <a:srgbClr val="B3B3B3">
                <a:alpha val="85098"/>
              </a:srgbClr>
            </a:solidFill>
          </p:spPr>
          <p:txBody>
            <a:bodyPr/>
            <a:lstStyle/>
            <a:p/>
          </p:txBody>
        </p:sp>
        <p:sp>
          <p:nvSpPr>
            <p:cNvPr id="72" name="rc72"/>
            <p:cNvSpPr/>
            <p:nvPr/>
          </p:nvSpPr>
          <p:spPr>
            <a:xfrm>
              <a:off x="7446200" y="3747006"/>
              <a:ext cx="235719" cy="190086"/>
            </a:xfrm>
            <a:prstGeom prst="rect">
              <a:avLst/>
            </a:prstGeom>
            <a:solidFill>
              <a:srgbClr val="B3B3B3">
                <a:alpha val="85098"/>
              </a:srgbClr>
            </a:solidFill>
          </p:spPr>
          <p:txBody>
            <a:bodyPr/>
            <a:lstStyle/>
            <a:p/>
          </p:txBody>
        </p:sp>
        <p:sp>
          <p:nvSpPr>
            <p:cNvPr id="73" name="rc73"/>
            <p:cNvSpPr/>
            <p:nvPr/>
          </p:nvSpPr>
          <p:spPr>
            <a:xfrm>
              <a:off x="7708110" y="3732110"/>
              <a:ext cx="235719" cy="179947"/>
            </a:xfrm>
            <a:prstGeom prst="rect">
              <a:avLst/>
            </a:prstGeom>
            <a:solidFill>
              <a:srgbClr val="B3B3B3">
                <a:alpha val="85098"/>
              </a:srgbClr>
            </a:solidFill>
          </p:spPr>
          <p:txBody>
            <a:bodyPr/>
            <a:lstStyle/>
            <a:p/>
          </p:txBody>
        </p:sp>
        <p:sp>
          <p:nvSpPr>
            <p:cNvPr id="74" name="rc74"/>
            <p:cNvSpPr/>
            <p:nvPr/>
          </p:nvSpPr>
          <p:spPr>
            <a:xfrm>
              <a:off x="7970021" y="3756376"/>
              <a:ext cx="235719" cy="186011"/>
            </a:xfrm>
            <a:prstGeom prst="rect">
              <a:avLst/>
            </a:prstGeom>
            <a:solidFill>
              <a:srgbClr val="B3B3B3">
                <a:alpha val="85098"/>
              </a:srgbClr>
            </a:solidFill>
          </p:spPr>
          <p:txBody>
            <a:bodyPr/>
            <a:lstStyle/>
            <a:p/>
          </p:txBody>
        </p:sp>
        <p:sp>
          <p:nvSpPr>
            <p:cNvPr id="75" name="pl75"/>
            <p:cNvSpPr/>
            <p:nvPr/>
          </p:nvSpPr>
          <p:spPr>
            <a:xfrm>
              <a:off x="1540125" y="2343382"/>
              <a:ext cx="6547754" cy="1051202"/>
            </a:xfrm>
            <a:custGeom>
              <a:avLst/>
              <a:pathLst>
                <a:path w="6547754" h="1051202">
                  <a:moveTo>
                    <a:pt x="0" y="845084"/>
                  </a:moveTo>
                  <a:lnTo>
                    <a:pt x="261910" y="865695"/>
                  </a:lnTo>
                  <a:lnTo>
                    <a:pt x="523820" y="845084"/>
                  </a:lnTo>
                  <a:lnTo>
                    <a:pt x="785730" y="845084"/>
                  </a:lnTo>
                  <a:lnTo>
                    <a:pt x="1047640" y="1051202"/>
                  </a:lnTo>
                  <a:lnTo>
                    <a:pt x="1309550" y="824472"/>
                  </a:lnTo>
                  <a:lnTo>
                    <a:pt x="1571461" y="577130"/>
                  </a:lnTo>
                  <a:lnTo>
                    <a:pt x="1833371" y="742024"/>
                  </a:lnTo>
                  <a:lnTo>
                    <a:pt x="2095281" y="803860"/>
                  </a:lnTo>
                  <a:lnTo>
                    <a:pt x="2357191" y="845084"/>
                  </a:lnTo>
                  <a:lnTo>
                    <a:pt x="2619101" y="638965"/>
                  </a:lnTo>
                  <a:lnTo>
                    <a:pt x="2881012" y="638965"/>
                  </a:lnTo>
                  <a:lnTo>
                    <a:pt x="3142922" y="597742"/>
                  </a:lnTo>
                  <a:lnTo>
                    <a:pt x="3404832" y="577130"/>
                  </a:lnTo>
                  <a:lnTo>
                    <a:pt x="3666742" y="474071"/>
                  </a:lnTo>
                  <a:lnTo>
                    <a:pt x="3928652" y="556518"/>
                  </a:lnTo>
                  <a:lnTo>
                    <a:pt x="4190563" y="638965"/>
                  </a:lnTo>
                  <a:lnTo>
                    <a:pt x="4452473" y="638965"/>
                  </a:lnTo>
                  <a:lnTo>
                    <a:pt x="4714383" y="474071"/>
                  </a:lnTo>
                  <a:lnTo>
                    <a:pt x="4976293" y="350400"/>
                  </a:lnTo>
                  <a:lnTo>
                    <a:pt x="5238203" y="247341"/>
                  </a:lnTo>
                  <a:lnTo>
                    <a:pt x="5500114" y="144282"/>
                  </a:lnTo>
                  <a:lnTo>
                    <a:pt x="5762024" y="82447"/>
                  </a:lnTo>
                  <a:lnTo>
                    <a:pt x="6023934" y="41223"/>
                  </a:lnTo>
                  <a:lnTo>
                    <a:pt x="6285844" y="61835"/>
                  </a:lnTo>
                  <a:lnTo>
                    <a:pt x="6547754" y="0"/>
                  </a:lnTo>
                </a:path>
              </a:pathLst>
            </a:custGeom>
            <a:ln w="27101" cap="flat">
              <a:solidFill>
                <a:srgbClr val="0058AB">
                  <a:alpha val="100000"/>
                </a:srgbClr>
              </a:solidFill>
              <a:prstDash val="solid"/>
              <a:round/>
            </a:ln>
          </p:spPr>
          <p:txBody>
            <a:bodyPr/>
            <a:lstStyle/>
            <a:p/>
          </p:txBody>
        </p:sp>
        <p:sp>
          <p:nvSpPr>
            <p:cNvPr id="76" name="pl76"/>
            <p:cNvSpPr/>
            <p:nvPr/>
          </p:nvSpPr>
          <p:spPr>
            <a:xfrm>
              <a:off x="1540125" y="2652559"/>
              <a:ext cx="6547754" cy="1071813"/>
            </a:xfrm>
            <a:custGeom>
              <a:avLst/>
              <a:pathLst>
                <a:path w="6547754" h="1071813">
                  <a:moveTo>
                    <a:pt x="0" y="680189"/>
                  </a:moveTo>
                  <a:lnTo>
                    <a:pt x="261910" y="927531"/>
                  </a:lnTo>
                  <a:lnTo>
                    <a:pt x="523820" y="948143"/>
                  </a:lnTo>
                  <a:lnTo>
                    <a:pt x="785730" y="989366"/>
                  </a:lnTo>
                  <a:lnTo>
                    <a:pt x="1047640" y="1009978"/>
                  </a:lnTo>
                  <a:lnTo>
                    <a:pt x="1309550" y="927531"/>
                  </a:lnTo>
                  <a:lnTo>
                    <a:pt x="1571461" y="618354"/>
                  </a:lnTo>
                  <a:lnTo>
                    <a:pt x="1833371" y="865695"/>
                  </a:lnTo>
                  <a:lnTo>
                    <a:pt x="2095281" y="1071813"/>
                  </a:lnTo>
                  <a:lnTo>
                    <a:pt x="2357191" y="927531"/>
                  </a:lnTo>
                  <a:lnTo>
                    <a:pt x="2619101" y="638965"/>
                  </a:lnTo>
                  <a:lnTo>
                    <a:pt x="2881012" y="783248"/>
                  </a:lnTo>
                  <a:lnTo>
                    <a:pt x="3142922" y="638965"/>
                  </a:lnTo>
                  <a:lnTo>
                    <a:pt x="3404832" y="659577"/>
                  </a:lnTo>
                  <a:lnTo>
                    <a:pt x="3666742" y="721413"/>
                  </a:lnTo>
                  <a:lnTo>
                    <a:pt x="3928652" y="597742"/>
                  </a:lnTo>
                  <a:lnTo>
                    <a:pt x="4190563" y="618354"/>
                  </a:lnTo>
                  <a:lnTo>
                    <a:pt x="4452473" y="618354"/>
                  </a:lnTo>
                  <a:lnTo>
                    <a:pt x="4714383" y="494683"/>
                  </a:lnTo>
                  <a:lnTo>
                    <a:pt x="4976293" y="371012"/>
                  </a:lnTo>
                  <a:lnTo>
                    <a:pt x="5238203" y="329788"/>
                  </a:lnTo>
                  <a:lnTo>
                    <a:pt x="5500114" y="185506"/>
                  </a:lnTo>
                  <a:lnTo>
                    <a:pt x="5762024" y="103059"/>
                  </a:lnTo>
                  <a:lnTo>
                    <a:pt x="6023934" y="82447"/>
                  </a:lnTo>
                  <a:lnTo>
                    <a:pt x="6285844" y="61835"/>
                  </a:lnTo>
                  <a:lnTo>
                    <a:pt x="6547754" y="0"/>
                  </a:lnTo>
                </a:path>
              </a:pathLst>
            </a:custGeom>
            <a:ln w="27101" cap="flat">
              <a:solidFill>
                <a:srgbClr val="F26A21">
                  <a:alpha val="100000"/>
                </a:srgbClr>
              </a:solidFill>
              <a:prstDash val="solid"/>
              <a:round/>
            </a:ln>
          </p:spPr>
          <p:txBody>
            <a:bodyPr/>
            <a:lstStyle/>
            <a:p/>
          </p:txBody>
        </p:sp>
        <p:sp>
          <p:nvSpPr>
            <p:cNvPr id="77" name="tx77"/>
            <p:cNvSpPr/>
            <p:nvPr/>
          </p:nvSpPr>
          <p:spPr>
            <a:xfrm>
              <a:off x="1479836" y="303194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8" name="tx78"/>
            <p:cNvSpPr/>
            <p:nvPr/>
          </p:nvSpPr>
          <p:spPr>
            <a:xfrm>
              <a:off x="2789387" y="301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9" name="tx79"/>
            <p:cNvSpPr/>
            <p:nvPr/>
          </p:nvSpPr>
          <p:spPr>
            <a:xfrm>
              <a:off x="4098938" y="282688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0" name="tx80"/>
            <p:cNvSpPr/>
            <p:nvPr/>
          </p:nvSpPr>
          <p:spPr>
            <a:xfrm>
              <a:off x="5408489" y="27430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1" name="tx81"/>
            <p:cNvSpPr/>
            <p:nvPr/>
          </p:nvSpPr>
          <p:spPr>
            <a:xfrm>
              <a:off x="6456129"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6718039"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6979950"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241860"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7503770"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765680"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7" name="tx87"/>
            <p:cNvSpPr/>
            <p:nvPr/>
          </p:nvSpPr>
          <p:spPr>
            <a:xfrm>
              <a:off x="8027590"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1479836" y="3385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38</a:t>
              </a:r>
            </a:p>
          </p:txBody>
        </p:sp>
        <p:sp>
          <p:nvSpPr>
            <p:cNvPr id="89" name="tx89"/>
            <p:cNvSpPr/>
            <p:nvPr/>
          </p:nvSpPr>
          <p:spPr>
            <a:xfrm>
              <a:off x="2789387" y="3632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26</a:t>
              </a:r>
            </a:p>
          </p:txBody>
        </p:sp>
        <p:sp>
          <p:nvSpPr>
            <p:cNvPr id="90" name="tx90"/>
            <p:cNvSpPr/>
            <p:nvPr/>
          </p:nvSpPr>
          <p:spPr>
            <a:xfrm>
              <a:off x="4098938" y="3344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40</a:t>
              </a:r>
            </a:p>
          </p:txBody>
        </p:sp>
        <p:sp>
          <p:nvSpPr>
            <p:cNvPr id="91" name="tx91"/>
            <p:cNvSpPr/>
            <p:nvPr/>
          </p:nvSpPr>
          <p:spPr>
            <a:xfrm>
              <a:off x="5408489" y="33043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42</a:t>
              </a:r>
            </a:p>
          </p:txBody>
        </p:sp>
        <p:sp>
          <p:nvSpPr>
            <p:cNvPr id="92" name="tx92"/>
            <p:cNvSpPr/>
            <p:nvPr/>
          </p:nvSpPr>
          <p:spPr>
            <a:xfrm>
              <a:off x="6456129" y="30761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53</a:t>
              </a:r>
            </a:p>
          </p:txBody>
        </p:sp>
        <p:sp>
          <p:nvSpPr>
            <p:cNvPr id="93" name="tx93"/>
            <p:cNvSpPr/>
            <p:nvPr/>
          </p:nvSpPr>
          <p:spPr>
            <a:xfrm>
              <a:off x="6718039"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94" name="tx94"/>
            <p:cNvSpPr/>
            <p:nvPr/>
          </p:nvSpPr>
          <p:spPr>
            <a:xfrm>
              <a:off x="6979950"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5" name="tx95"/>
            <p:cNvSpPr/>
            <p:nvPr/>
          </p:nvSpPr>
          <p:spPr>
            <a:xfrm>
              <a:off x="7241860" y="2808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66</a:t>
              </a:r>
            </a:p>
          </p:txBody>
        </p:sp>
        <p:sp>
          <p:nvSpPr>
            <p:cNvPr id="96" name="tx96"/>
            <p:cNvSpPr/>
            <p:nvPr/>
          </p:nvSpPr>
          <p:spPr>
            <a:xfrm>
              <a:off x="7503770"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7" name="tx97"/>
            <p:cNvSpPr/>
            <p:nvPr/>
          </p:nvSpPr>
          <p:spPr>
            <a:xfrm>
              <a:off x="7765680"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8" name="tx98"/>
            <p:cNvSpPr/>
            <p:nvPr/>
          </p:nvSpPr>
          <p:spPr>
            <a:xfrm>
              <a:off x="802759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9" name="tx99"/>
            <p:cNvSpPr/>
            <p:nvPr/>
          </p:nvSpPr>
          <p:spPr>
            <a:xfrm>
              <a:off x="1449691" y="391626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100" name="tx100"/>
            <p:cNvSpPr/>
            <p:nvPr/>
          </p:nvSpPr>
          <p:spPr>
            <a:xfrm>
              <a:off x="2759242" y="388630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01" name="tx101"/>
            <p:cNvSpPr/>
            <p:nvPr/>
          </p:nvSpPr>
          <p:spPr>
            <a:xfrm>
              <a:off x="4068793" y="38929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02" name="tx102"/>
            <p:cNvSpPr/>
            <p:nvPr/>
          </p:nvSpPr>
          <p:spPr>
            <a:xfrm>
              <a:off x="5378344" y="38866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03" name="tx103"/>
            <p:cNvSpPr/>
            <p:nvPr/>
          </p:nvSpPr>
          <p:spPr>
            <a:xfrm>
              <a:off x="6425984" y="392115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04" name="tx104"/>
            <p:cNvSpPr/>
            <p:nvPr/>
          </p:nvSpPr>
          <p:spPr>
            <a:xfrm>
              <a:off x="6687895" y="394229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05" name="tx105"/>
            <p:cNvSpPr/>
            <p:nvPr/>
          </p:nvSpPr>
          <p:spPr>
            <a:xfrm>
              <a:off x="6949805" y="396520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6" name="tx106"/>
            <p:cNvSpPr/>
            <p:nvPr/>
          </p:nvSpPr>
          <p:spPr>
            <a:xfrm>
              <a:off x="7211715" y="397732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07" name="tx107"/>
            <p:cNvSpPr/>
            <p:nvPr/>
          </p:nvSpPr>
          <p:spPr>
            <a:xfrm>
              <a:off x="7473625" y="39861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08" name="tx108"/>
            <p:cNvSpPr/>
            <p:nvPr/>
          </p:nvSpPr>
          <p:spPr>
            <a:xfrm>
              <a:off x="7735535" y="397491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09" name="tx109"/>
            <p:cNvSpPr/>
            <p:nvPr/>
          </p:nvSpPr>
          <p:spPr>
            <a:xfrm>
              <a:off x="7997446" y="399007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10" name="tx110"/>
            <p:cNvSpPr/>
            <p:nvPr/>
          </p:nvSpPr>
          <p:spPr>
            <a:xfrm>
              <a:off x="1479836" y="37338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1" name="tx111"/>
            <p:cNvSpPr/>
            <p:nvPr/>
          </p:nvSpPr>
          <p:spPr>
            <a:xfrm>
              <a:off x="2789387" y="3627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12" name="tx112"/>
            <p:cNvSpPr/>
            <p:nvPr/>
          </p:nvSpPr>
          <p:spPr>
            <a:xfrm>
              <a:off x="4098938" y="3649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13" name="tx113"/>
            <p:cNvSpPr/>
            <p:nvPr/>
          </p:nvSpPr>
          <p:spPr>
            <a:xfrm>
              <a:off x="5378344" y="361943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14" name="tx114"/>
            <p:cNvSpPr/>
            <p:nvPr/>
          </p:nvSpPr>
          <p:spPr>
            <a:xfrm>
              <a:off x="6425984" y="368505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15" name="tx115"/>
            <p:cNvSpPr/>
            <p:nvPr/>
          </p:nvSpPr>
          <p:spPr>
            <a:xfrm>
              <a:off x="6687895" y="37115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16" name="tx116"/>
            <p:cNvSpPr/>
            <p:nvPr/>
          </p:nvSpPr>
          <p:spPr>
            <a:xfrm>
              <a:off x="6949805" y="376683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17" name="tx117"/>
            <p:cNvSpPr/>
            <p:nvPr/>
          </p:nvSpPr>
          <p:spPr>
            <a:xfrm>
              <a:off x="7211715" y="379324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18" name="tx118"/>
            <p:cNvSpPr/>
            <p:nvPr/>
          </p:nvSpPr>
          <p:spPr>
            <a:xfrm>
              <a:off x="7473625" y="380155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19" name="tx119"/>
            <p:cNvSpPr/>
            <p:nvPr/>
          </p:nvSpPr>
          <p:spPr>
            <a:xfrm>
              <a:off x="7735535" y="37816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20" name="tx120"/>
            <p:cNvSpPr/>
            <p:nvPr/>
          </p:nvSpPr>
          <p:spPr>
            <a:xfrm>
              <a:off x="7997446" y="38089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21" name="tx121"/>
            <p:cNvSpPr/>
            <p:nvPr/>
          </p:nvSpPr>
          <p:spPr>
            <a:xfrm>
              <a:off x="1449691" y="36358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252</a:t>
              </a:r>
            </a:p>
          </p:txBody>
        </p:sp>
        <p:sp>
          <p:nvSpPr>
            <p:cNvPr id="122" name="tx122"/>
            <p:cNvSpPr/>
            <p:nvPr/>
          </p:nvSpPr>
          <p:spPr>
            <a:xfrm>
              <a:off x="2759242" y="347936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361</a:t>
              </a:r>
            </a:p>
          </p:txBody>
        </p:sp>
        <p:sp>
          <p:nvSpPr>
            <p:cNvPr id="123" name="tx123"/>
            <p:cNvSpPr/>
            <p:nvPr/>
          </p:nvSpPr>
          <p:spPr>
            <a:xfrm>
              <a:off x="4068793" y="351103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339</a:t>
              </a:r>
            </a:p>
          </p:txBody>
        </p:sp>
        <p:sp>
          <p:nvSpPr>
            <p:cNvPr id="124" name="tx124"/>
            <p:cNvSpPr/>
            <p:nvPr/>
          </p:nvSpPr>
          <p:spPr>
            <a:xfrm>
              <a:off x="5378344" y="346345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372</a:t>
              </a:r>
            </a:p>
          </p:txBody>
        </p:sp>
        <p:sp>
          <p:nvSpPr>
            <p:cNvPr id="125" name="tx125"/>
            <p:cNvSpPr/>
            <p:nvPr/>
          </p:nvSpPr>
          <p:spPr>
            <a:xfrm>
              <a:off x="6425984" y="352570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329</a:t>
              </a:r>
            </a:p>
          </p:txBody>
        </p:sp>
        <p:sp>
          <p:nvSpPr>
            <p:cNvPr id="126" name="tx126"/>
            <p:cNvSpPr/>
            <p:nvPr/>
          </p:nvSpPr>
          <p:spPr>
            <a:xfrm>
              <a:off x="6687895" y="353659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321</a:t>
              </a:r>
            </a:p>
          </p:txBody>
        </p:sp>
        <p:sp>
          <p:nvSpPr>
            <p:cNvPr id="127" name="tx127"/>
            <p:cNvSpPr/>
            <p:nvPr/>
          </p:nvSpPr>
          <p:spPr>
            <a:xfrm>
              <a:off x="6949805" y="35985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278</a:t>
              </a:r>
            </a:p>
          </p:txBody>
        </p:sp>
        <p:sp>
          <p:nvSpPr>
            <p:cNvPr id="128" name="tx128"/>
            <p:cNvSpPr/>
            <p:nvPr/>
          </p:nvSpPr>
          <p:spPr>
            <a:xfrm>
              <a:off x="7211715" y="36270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258</a:t>
              </a:r>
            </a:p>
          </p:txBody>
        </p:sp>
        <p:sp>
          <p:nvSpPr>
            <p:cNvPr id="129" name="tx129"/>
            <p:cNvSpPr/>
            <p:nvPr/>
          </p:nvSpPr>
          <p:spPr>
            <a:xfrm>
              <a:off x="7473625" y="36289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257</a:t>
              </a:r>
            </a:p>
          </p:txBody>
        </p:sp>
        <p:sp>
          <p:nvSpPr>
            <p:cNvPr id="130" name="tx130"/>
            <p:cNvSpPr/>
            <p:nvPr/>
          </p:nvSpPr>
          <p:spPr>
            <a:xfrm>
              <a:off x="7735535" y="36140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267</a:t>
              </a:r>
            </a:p>
          </p:txBody>
        </p:sp>
        <p:sp>
          <p:nvSpPr>
            <p:cNvPr id="131" name="tx131"/>
            <p:cNvSpPr/>
            <p:nvPr/>
          </p:nvSpPr>
          <p:spPr>
            <a:xfrm>
              <a:off x="7997446" y="36383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250</a:t>
              </a:r>
            </a:p>
          </p:txBody>
        </p:sp>
        <p:sp>
          <p:nvSpPr>
            <p:cNvPr id="132" name="tx132"/>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694200" y="334564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4" name="tx134"/>
            <p:cNvSpPr/>
            <p:nvPr/>
          </p:nvSpPr>
          <p:spPr>
            <a:xfrm>
              <a:off x="577692" y="262740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5" name="tx135"/>
            <p:cNvSpPr/>
            <p:nvPr/>
          </p:nvSpPr>
          <p:spPr>
            <a:xfrm>
              <a:off x="577692" y="190916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3" name="tx153"/>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4" name="pl154"/>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729166" y="4979579"/>
              <a:ext cx="201456" cy="201456"/>
            </a:xfrm>
            <a:prstGeom prst="rect">
              <a:avLst/>
            </a:prstGeom>
            <a:solidFill>
              <a:srgbClr val="B3B3B3">
                <a:alpha val="85098"/>
              </a:srgbClr>
            </a:solidFill>
          </p:spPr>
          <p:txBody>
            <a:bodyPr/>
            <a:lstStyle/>
            <a:p/>
          </p:txBody>
        </p:sp>
        <p:sp>
          <p:nvSpPr>
            <p:cNvPr id="159" name="rc159"/>
            <p:cNvSpPr/>
            <p:nvPr/>
          </p:nvSpPr>
          <p:spPr>
            <a:xfrm>
              <a:off x="5631320" y="4979579"/>
              <a:ext cx="201456" cy="201456"/>
            </a:xfrm>
            <a:prstGeom prst="rect">
              <a:avLst/>
            </a:prstGeom>
            <a:solidFill>
              <a:srgbClr val="1CABE2">
                <a:alpha val="85098"/>
              </a:srgbClr>
            </a:solidFill>
          </p:spPr>
          <p:txBody>
            <a:bodyPr/>
            <a:lstStyle/>
            <a:p/>
          </p:txBody>
        </p:sp>
        <p:sp>
          <p:nvSpPr>
            <p:cNvPr id="160" name="tx160"/>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1083092"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3" name="tx163"/>
            <p:cNvSpPr/>
            <p:nvPr/>
          </p:nvSpPr>
          <p:spPr>
            <a:xfrm>
              <a:off x="1083092" y="1594448"/>
              <a:ext cx="136076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Tchad, 2000-2025</a:t>
              </a:r>
            </a:p>
          </p:txBody>
        </p:sp>
        <p:sp>
          <p:nvSpPr>
            <p:cNvPr id="164" name="pl164"/>
            <p:cNvSpPr/>
            <p:nvPr/>
          </p:nvSpPr>
          <p:spPr>
            <a:xfrm>
              <a:off x="24540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1768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58130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8" name="pl168"/>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9" name="pl169"/>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0" name="pl170"/>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8588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4949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61311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422266" y="5726143"/>
              <a:ext cx="4474206" cy="119033"/>
            </a:xfrm>
            <a:prstGeom prst="rect">
              <a:avLst/>
            </a:prstGeom>
            <a:solidFill>
              <a:srgbClr val="1CABE2">
                <a:alpha val="85098"/>
              </a:srgbClr>
            </a:solidFill>
          </p:spPr>
          <p:txBody>
            <a:bodyPr/>
            <a:lstStyle/>
            <a:p/>
          </p:txBody>
        </p:sp>
        <p:sp>
          <p:nvSpPr>
            <p:cNvPr id="175" name="rc175"/>
            <p:cNvSpPr/>
            <p:nvPr/>
          </p:nvSpPr>
          <p:spPr>
            <a:xfrm>
              <a:off x="1422266" y="5577352"/>
              <a:ext cx="2929755" cy="119033"/>
            </a:xfrm>
            <a:prstGeom prst="rect">
              <a:avLst/>
            </a:prstGeom>
            <a:solidFill>
              <a:srgbClr val="1CABE2">
                <a:alpha val="85098"/>
              </a:srgbClr>
            </a:solidFill>
          </p:spPr>
          <p:txBody>
            <a:bodyPr/>
            <a:lstStyle/>
            <a:p/>
          </p:txBody>
        </p:sp>
        <p:sp>
          <p:nvSpPr>
            <p:cNvPr id="176" name="rc176"/>
            <p:cNvSpPr/>
            <p:nvPr/>
          </p:nvSpPr>
          <p:spPr>
            <a:xfrm>
              <a:off x="1422266" y="5428560"/>
              <a:ext cx="2494043" cy="119033"/>
            </a:xfrm>
            <a:prstGeom prst="rect">
              <a:avLst/>
            </a:prstGeom>
            <a:solidFill>
              <a:srgbClr val="1CABE2">
                <a:alpha val="85098"/>
              </a:srgbClr>
            </a:solidFill>
          </p:spPr>
          <p:txBody>
            <a:bodyPr/>
            <a:lstStyle/>
            <a:p/>
          </p:txBody>
        </p:sp>
        <p:sp>
          <p:nvSpPr>
            <p:cNvPr id="177" name="rc177"/>
            <p:cNvSpPr/>
            <p:nvPr/>
          </p:nvSpPr>
          <p:spPr>
            <a:xfrm>
              <a:off x="5896472" y="5726143"/>
              <a:ext cx="2309267" cy="119033"/>
            </a:xfrm>
            <a:prstGeom prst="rect">
              <a:avLst/>
            </a:prstGeom>
            <a:solidFill>
              <a:srgbClr val="B3B3B3">
                <a:alpha val="85098"/>
              </a:srgbClr>
            </a:solidFill>
          </p:spPr>
          <p:txBody>
            <a:bodyPr/>
            <a:lstStyle/>
            <a:p/>
          </p:txBody>
        </p:sp>
        <p:sp>
          <p:nvSpPr>
            <p:cNvPr id="178" name="rc178"/>
            <p:cNvSpPr/>
            <p:nvPr/>
          </p:nvSpPr>
          <p:spPr>
            <a:xfrm>
              <a:off x="4352021" y="5577352"/>
              <a:ext cx="2585090" cy="119033"/>
            </a:xfrm>
            <a:prstGeom prst="rect">
              <a:avLst/>
            </a:prstGeom>
            <a:solidFill>
              <a:srgbClr val="B3B3B3">
                <a:alpha val="85098"/>
              </a:srgbClr>
            </a:solidFill>
          </p:spPr>
          <p:txBody>
            <a:bodyPr/>
            <a:lstStyle/>
            <a:p/>
          </p:txBody>
        </p:sp>
        <p:sp>
          <p:nvSpPr>
            <p:cNvPr id="179" name="rc179"/>
            <p:cNvSpPr/>
            <p:nvPr/>
          </p:nvSpPr>
          <p:spPr>
            <a:xfrm>
              <a:off x="3916310" y="5428560"/>
              <a:ext cx="2672195" cy="119033"/>
            </a:xfrm>
            <a:prstGeom prst="rect">
              <a:avLst/>
            </a:prstGeom>
            <a:solidFill>
              <a:srgbClr val="B3B3B3">
                <a:alpha val="85098"/>
              </a:srgbClr>
            </a:solidFill>
          </p:spPr>
          <p:txBody>
            <a:bodyPr/>
            <a:lstStyle/>
            <a:p/>
          </p:txBody>
        </p:sp>
        <p:sp>
          <p:nvSpPr>
            <p:cNvPr id="180" name="tx180"/>
            <p:cNvSpPr/>
            <p:nvPr/>
          </p:nvSpPr>
          <p:spPr>
            <a:xfrm>
              <a:off x="8350421"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328.7</a:t>
              </a:r>
            </a:p>
          </p:txBody>
        </p:sp>
        <p:sp>
          <p:nvSpPr>
            <p:cNvPr id="181" name="tx181"/>
            <p:cNvSpPr/>
            <p:nvPr/>
          </p:nvSpPr>
          <p:spPr>
            <a:xfrm>
              <a:off x="7081793"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267.2</a:t>
              </a:r>
            </a:p>
          </p:txBody>
        </p:sp>
        <p:sp>
          <p:nvSpPr>
            <p:cNvPr id="182" name="tx182"/>
            <p:cNvSpPr/>
            <p:nvPr/>
          </p:nvSpPr>
          <p:spPr>
            <a:xfrm>
              <a:off x="6733186"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250.3</a:t>
              </a:r>
            </a:p>
          </p:txBody>
        </p:sp>
        <p:sp>
          <p:nvSpPr>
            <p:cNvPr id="183" name="tx183"/>
            <p:cNvSpPr/>
            <p:nvPr/>
          </p:nvSpPr>
          <p:spPr>
            <a:xfrm>
              <a:off x="3514688"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216.8</a:t>
              </a:r>
            </a:p>
          </p:txBody>
        </p:sp>
        <p:sp>
          <p:nvSpPr>
            <p:cNvPr id="184" name="tx184"/>
            <p:cNvSpPr/>
            <p:nvPr/>
          </p:nvSpPr>
          <p:spPr>
            <a:xfrm>
              <a:off x="2790680" y="5595144"/>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142</a:t>
              </a:r>
            </a:p>
          </p:txBody>
        </p:sp>
        <p:sp>
          <p:nvSpPr>
            <p:cNvPr id="185" name="tx185"/>
            <p:cNvSpPr/>
            <p:nvPr/>
          </p:nvSpPr>
          <p:spPr>
            <a:xfrm>
              <a:off x="2524606"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120.9</a:t>
              </a:r>
            </a:p>
          </p:txBody>
        </p:sp>
        <p:sp>
          <p:nvSpPr>
            <p:cNvPr id="186" name="tx186"/>
            <p:cNvSpPr/>
            <p:nvPr/>
          </p:nvSpPr>
          <p:spPr>
            <a:xfrm>
              <a:off x="690642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111.9</a:t>
              </a:r>
            </a:p>
          </p:txBody>
        </p:sp>
        <p:sp>
          <p:nvSpPr>
            <p:cNvPr id="187" name="tx187"/>
            <p:cNvSpPr/>
            <p:nvPr/>
          </p:nvSpPr>
          <p:spPr>
            <a:xfrm>
              <a:off x="5499885"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125.3</a:t>
              </a:r>
            </a:p>
          </p:txBody>
        </p:sp>
        <p:sp>
          <p:nvSpPr>
            <p:cNvPr id="188" name="tx188"/>
            <p:cNvSpPr/>
            <p:nvPr/>
          </p:nvSpPr>
          <p:spPr>
            <a:xfrm>
              <a:off x="5107726"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129.5</a:t>
              </a:r>
            </a:p>
          </p:txBody>
        </p:sp>
        <p:sp>
          <p:nvSpPr>
            <p:cNvPr id="189" name="tx189"/>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32275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4" name="tx194"/>
            <p:cNvSpPr/>
            <p:nvPr/>
          </p:nvSpPr>
          <p:spPr>
            <a:xfrm>
              <a:off x="538636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5" name="tx195"/>
            <p:cNvSpPr/>
            <p:nvPr/>
          </p:nvSpPr>
          <p:spPr>
            <a:xfrm>
              <a:off x="7449980"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6" name="tx196"/>
            <p:cNvSpPr/>
            <p:nvPr/>
          </p:nvSpPr>
          <p:spPr>
            <a:xfrm>
              <a:off x="3463012"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97" name="tx197"/>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8" name="tx198"/>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99" name="tx199"/>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Tchad.
En 2025, la couverture vaccinale contre la diphtérie, le tétanos et la coqueluche (DTC1) au Tchad a atteint 86 %. Le nombre d’enfants n’ayant reçu aucune dose de vaccin DTC (enfants « zéro dose ») est passé de 142 000 en 2024 à 121 000 en 2025.
La couverture vaccinale contre la DTP3 a atteint 71 % en 2025, laissant 250 000 enfants exposés à des maladies évitables par la vaccination.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86 % et celui pour le DTP3 de 71 %, ce qui signifie que 250 000 enfants n'étaient pas vaccinés ou l'étaient insuffisamment, dont 121 000 n'avaient reçu aucune dose et 129 000 ne bénéficiaient que d'une protection partielle.</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57315"/>
              <a:ext cx="3397293" cy="1070341"/>
            </a:xfrm>
            <a:custGeom>
              <a:avLst/>
              <a:pathLst>
                <a:path w="3397293" h="1070341">
                  <a:moveTo>
                    <a:pt x="0" y="860470"/>
                  </a:moveTo>
                  <a:lnTo>
                    <a:pt x="135891" y="881457"/>
                  </a:lnTo>
                  <a:lnTo>
                    <a:pt x="271783" y="860470"/>
                  </a:lnTo>
                  <a:lnTo>
                    <a:pt x="407675" y="860470"/>
                  </a:lnTo>
                  <a:lnTo>
                    <a:pt x="543566" y="1070341"/>
                  </a:lnTo>
                  <a:lnTo>
                    <a:pt x="679458" y="839483"/>
                  </a:lnTo>
                  <a:lnTo>
                    <a:pt x="815350" y="587638"/>
                  </a:lnTo>
                  <a:lnTo>
                    <a:pt x="951242" y="755535"/>
                  </a:lnTo>
                  <a:lnTo>
                    <a:pt x="1087133" y="818496"/>
                  </a:lnTo>
                  <a:lnTo>
                    <a:pt x="1223025" y="860470"/>
                  </a:lnTo>
                  <a:lnTo>
                    <a:pt x="1358917" y="650599"/>
                  </a:lnTo>
                  <a:lnTo>
                    <a:pt x="1494809" y="650599"/>
                  </a:lnTo>
                  <a:lnTo>
                    <a:pt x="1630700" y="608625"/>
                  </a:lnTo>
                  <a:lnTo>
                    <a:pt x="1766592" y="587638"/>
                  </a:lnTo>
                  <a:lnTo>
                    <a:pt x="1902484" y="482703"/>
                  </a:lnTo>
                  <a:lnTo>
                    <a:pt x="2038375" y="566651"/>
                  </a:lnTo>
                  <a:lnTo>
                    <a:pt x="2174267" y="650599"/>
                  </a:lnTo>
                  <a:lnTo>
                    <a:pt x="2310159" y="650599"/>
                  </a:lnTo>
                  <a:lnTo>
                    <a:pt x="2446051" y="482703"/>
                  </a:lnTo>
                  <a:lnTo>
                    <a:pt x="2581942" y="356780"/>
                  </a:lnTo>
                  <a:lnTo>
                    <a:pt x="2717834" y="251845"/>
                  </a:lnTo>
                  <a:lnTo>
                    <a:pt x="2853726" y="146909"/>
                  </a:lnTo>
                  <a:lnTo>
                    <a:pt x="2989618" y="83948"/>
                  </a:lnTo>
                  <a:lnTo>
                    <a:pt x="3125509" y="41974"/>
                  </a:lnTo>
                  <a:lnTo>
                    <a:pt x="3261401" y="6296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503690"/>
            </a:xfrm>
            <a:custGeom>
              <a:avLst/>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57315"/>
              <a:ext cx="3397293" cy="1070341"/>
            </a:xfrm>
            <a:custGeom>
              <a:avLst/>
              <a:pathLst>
                <a:path w="3397293" h="1070341">
                  <a:moveTo>
                    <a:pt x="0" y="860470"/>
                  </a:moveTo>
                  <a:lnTo>
                    <a:pt x="135891" y="881457"/>
                  </a:lnTo>
                  <a:lnTo>
                    <a:pt x="271783" y="860470"/>
                  </a:lnTo>
                  <a:lnTo>
                    <a:pt x="407675" y="860470"/>
                  </a:lnTo>
                  <a:lnTo>
                    <a:pt x="543566" y="1070341"/>
                  </a:lnTo>
                  <a:lnTo>
                    <a:pt x="679458" y="839483"/>
                  </a:lnTo>
                  <a:lnTo>
                    <a:pt x="815350" y="587638"/>
                  </a:lnTo>
                  <a:lnTo>
                    <a:pt x="951242" y="755535"/>
                  </a:lnTo>
                  <a:lnTo>
                    <a:pt x="1087133" y="818496"/>
                  </a:lnTo>
                  <a:lnTo>
                    <a:pt x="1223025" y="860470"/>
                  </a:lnTo>
                  <a:lnTo>
                    <a:pt x="1358917" y="650599"/>
                  </a:lnTo>
                  <a:lnTo>
                    <a:pt x="1494809" y="650599"/>
                  </a:lnTo>
                  <a:lnTo>
                    <a:pt x="1630700" y="608625"/>
                  </a:lnTo>
                  <a:lnTo>
                    <a:pt x="1766592" y="587638"/>
                  </a:lnTo>
                  <a:lnTo>
                    <a:pt x="1902484" y="482703"/>
                  </a:lnTo>
                  <a:lnTo>
                    <a:pt x="2038375" y="566651"/>
                  </a:lnTo>
                  <a:lnTo>
                    <a:pt x="2174267" y="650599"/>
                  </a:lnTo>
                  <a:lnTo>
                    <a:pt x="2310159" y="650599"/>
                  </a:lnTo>
                  <a:lnTo>
                    <a:pt x="2446051" y="482703"/>
                  </a:lnTo>
                  <a:lnTo>
                    <a:pt x="2581942" y="356780"/>
                  </a:lnTo>
                  <a:lnTo>
                    <a:pt x="2717834" y="251845"/>
                  </a:lnTo>
                  <a:lnTo>
                    <a:pt x="2853726" y="146909"/>
                  </a:lnTo>
                  <a:lnTo>
                    <a:pt x="2989618" y="83948"/>
                  </a:lnTo>
                  <a:lnTo>
                    <a:pt x="3125509" y="41974"/>
                  </a:lnTo>
                  <a:lnTo>
                    <a:pt x="3261401" y="6296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196264"/>
            </a:xfrm>
            <a:custGeom>
              <a:avLst/>
              <a:pathLst>
                <a:path w="0" h="1196264">
                  <a:moveTo>
                    <a:pt x="0" y="0"/>
                  </a:moveTo>
                  <a:lnTo>
                    <a:pt x="0" y="119626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175277"/>
            </a:xfrm>
            <a:custGeom>
              <a:avLst/>
              <a:pathLst>
                <a:path w="0" h="1175277">
                  <a:moveTo>
                    <a:pt x="0" y="0"/>
                  </a:moveTo>
                  <a:lnTo>
                    <a:pt x="0" y="117527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986393"/>
            </a:xfrm>
            <a:custGeom>
              <a:avLst/>
              <a:pathLst>
                <a:path w="0" h="986393">
                  <a:moveTo>
                    <a:pt x="0" y="0"/>
                  </a:moveTo>
                  <a:lnTo>
                    <a:pt x="0" y="98639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902445"/>
            </a:xfrm>
            <a:custGeom>
              <a:avLst/>
              <a:pathLst>
                <a:path w="0" h="902445">
                  <a:moveTo>
                    <a:pt x="0" y="0"/>
                  </a:moveTo>
                  <a:lnTo>
                    <a:pt x="0" y="90244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92574"/>
            </a:xfrm>
            <a:custGeom>
              <a:avLst/>
              <a:pathLst>
                <a:path w="0" h="692574">
                  <a:moveTo>
                    <a:pt x="0" y="0"/>
                  </a:moveTo>
                  <a:lnTo>
                    <a:pt x="0" y="69257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32" name="pl32"/>
            <p:cNvSpPr/>
            <p:nvPr/>
          </p:nvSpPr>
          <p:spPr>
            <a:xfrm>
              <a:off x="1120965" y="2157315"/>
              <a:ext cx="3397293" cy="1070341"/>
            </a:xfrm>
            <a:custGeom>
              <a:avLst/>
              <a:pathLst>
                <a:path w="3397293" h="1070341">
                  <a:moveTo>
                    <a:pt x="0" y="860470"/>
                  </a:moveTo>
                  <a:lnTo>
                    <a:pt x="135891" y="881457"/>
                  </a:lnTo>
                  <a:lnTo>
                    <a:pt x="271783" y="860470"/>
                  </a:lnTo>
                  <a:lnTo>
                    <a:pt x="407675" y="860470"/>
                  </a:lnTo>
                  <a:lnTo>
                    <a:pt x="543566" y="1070341"/>
                  </a:lnTo>
                  <a:lnTo>
                    <a:pt x="679458" y="839483"/>
                  </a:lnTo>
                  <a:lnTo>
                    <a:pt x="815350" y="587638"/>
                  </a:lnTo>
                  <a:lnTo>
                    <a:pt x="951242" y="755535"/>
                  </a:lnTo>
                  <a:lnTo>
                    <a:pt x="1087133" y="818496"/>
                  </a:lnTo>
                  <a:lnTo>
                    <a:pt x="1223025" y="860470"/>
                  </a:lnTo>
                  <a:lnTo>
                    <a:pt x="1358917" y="650599"/>
                  </a:lnTo>
                  <a:lnTo>
                    <a:pt x="1494809" y="650599"/>
                  </a:lnTo>
                  <a:lnTo>
                    <a:pt x="1630700" y="608625"/>
                  </a:lnTo>
                  <a:lnTo>
                    <a:pt x="1766592" y="587638"/>
                  </a:lnTo>
                  <a:lnTo>
                    <a:pt x="1902484" y="482703"/>
                  </a:lnTo>
                  <a:lnTo>
                    <a:pt x="2038375" y="566651"/>
                  </a:lnTo>
                  <a:lnTo>
                    <a:pt x="2174267" y="650599"/>
                  </a:lnTo>
                  <a:lnTo>
                    <a:pt x="2310159" y="650599"/>
                  </a:lnTo>
                  <a:lnTo>
                    <a:pt x="2446051" y="482703"/>
                  </a:lnTo>
                  <a:lnTo>
                    <a:pt x="2581942" y="356780"/>
                  </a:lnTo>
                  <a:lnTo>
                    <a:pt x="2717834" y="251845"/>
                  </a:lnTo>
                  <a:lnTo>
                    <a:pt x="2853726" y="146909"/>
                  </a:lnTo>
                  <a:lnTo>
                    <a:pt x="2989618" y="83948"/>
                  </a:lnTo>
                  <a:lnTo>
                    <a:pt x="3125509" y="41974"/>
                  </a:lnTo>
                  <a:lnTo>
                    <a:pt x="3261401" y="6296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4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5" name="tx35"/>
            <p:cNvSpPr/>
            <p:nvPr/>
          </p:nvSpPr>
          <p:spPr>
            <a:xfrm>
              <a:off x="2419592" y="16925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8" name="tx38"/>
            <p:cNvSpPr/>
            <p:nvPr/>
          </p:nvSpPr>
          <p:spPr>
            <a:xfrm>
              <a:off x="4322076"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2895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5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85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30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52" y="4888612"/>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Tchad</a:t>
              </a:r>
            </a:p>
          </p:txBody>
        </p:sp>
        <p:sp>
          <p:nvSpPr>
            <p:cNvPr id="60" name="tx60"/>
            <p:cNvSpPr/>
            <p:nvPr/>
          </p:nvSpPr>
          <p:spPr>
            <a:xfrm>
              <a:off x="274295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408"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82775" y="1415599"/>
              <a:ext cx="2473672"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Tchad, 2000-2025</a:t>
              </a:r>
            </a:p>
          </p:txBody>
        </p:sp>
        <p:sp>
          <p:nvSpPr>
            <p:cNvPr id="63" name="pl63"/>
            <p:cNvSpPr/>
            <p:nvPr/>
          </p:nvSpPr>
          <p:spPr>
            <a:xfrm>
              <a:off x="5267799" y="38177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95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726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501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564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7339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114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19814"/>
              <a:ext cx="3397293" cy="1842391"/>
            </a:xfrm>
            <a:custGeom>
              <a:avLst/>
              <a:pathLst>
                <a:path w="3397293" h="1842391">
                  <a:moveTo>
                    <a:pt x="0" y="1481138"/>
                  </a:moveTo>
                  <a:lnTo>
                    <a:pt x="135891" y="1517263"/>
                  </a:lnTo>
                  <a:lnTo>
                    <a:pt x="271783" y="1481138"/>
                  </a:lnTo>
                  <a:lnTo>
                    <a:pt x="407675" y="1481138"/>
                  </a:lnTo>
                  <a:lnTo>
                    <a:pt x="543566" y="1842391"/>
                  </a:lnTo>
                  <a:lnTo>
                    <a:pt x="679458" y="1445013"/>
                  </a:lnTo>
                  <a:lnTo>
                    <a:pt x="815350" y="1011509"/>
                  </a:lnTo>
                  <a:lnTo>
                    <a:pt x="951242" y="1300511"/>
                  </a:lnTo>
                  <a:lnTo>
                    <a:pt x="1087133" y="1408887"/>
                  </a:lnTo>
                  <a:lnTo>
                    <a:pt x="1223025" y="1481138"/>
                  </a:lnTo>
                  <a:lnTo>
                    <a:pt x="1358917" y="1119885"/>
                  </a:lnTo>
                  <a:lnTo>
                    <a:pt x="1494809" y="1119885"/>
                  </a:lnTo>
                  <a:lnTo>
                    <a:pt x="1630700" y="1047634"/>
                  </a:lnTo>
                  <a:lnTo>
                    <a:pt x="1766592" y="1011509"/>
                  </a:lnTo>
                  <a:lnTo>
                    <a:pt x="1902484" y="830882"/>
                  </a:lnTo>
                  <a:lnTo>
                    <a:pt x="2038375" y="975383"/>
                  </a:lnTo>
                  <a:lnTo>
                    <a:pt x="2174267" y="1119885"/>
                  </a:lnTo>
                  <a:lnTo>
                    <a:pt x="2310159" y="1119885"/>
                  </a:lnTo>
                  <a:lnTo>
                    <a:pt x="2446051" y="830882"/>
                  </a:lnTo>
                  <a:lnTo>
                    <a:pt x="2581942" y="614130"/>
                  </a:lnTo>
                  <a:lnTo>
                    <a:pt x="2717834" y="433503"/>
                  </a:lnTo>
                  <a:lnTo>
                    <a:pt x="2853726" y="252877"/>
                  </a:lnTo>
                  <a:lnTo>
                    <a:pt x="2989618" y="144501"/>
                  </a:lnTo>
                  <a:lnTo>
                    <a:pt x="3125509" y="72250"/>
                  </a:lnTo>
                  <a:lnTo>
                    <a:pt x="3261401" y="108375"/>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733944"/>
              <a:ext cx="3397293" cy="325127"/>
            </a:xfrm>
            <a:custGeom>
              <a:avLst/>
              <a:pathLst>
                <a:path w="3397293" h="325127">
                  <a:moveTo>
                    <a:pt x="0" y="325127"/>
                  </a:moveTo>
                  <a:lnTo>
                    <a:pt x="135891" y="289002"/>
                  </a:lnTo>
                  <a:lnTo>
                    <a:pt x="271783" y="289002"/>
                  </a:lnTo>
                  <a:lnTo>
                    <a:pt x="407675" y="252877"/>
                  </a:lnTo>
                  <a:lnTo>
                    <a:pt x="543566" y="216751"/>
                  </a:lnTo>
                  <a:lnTo>
                    <a:pt x="679458" y="180626"/>
                  </a:lnTo>
                  <a:lnTo>
                    <a:pt x="815350" y="144501"/>
                  </a:lnTo>
                  <a:lnTo>
                    <a:pt x="951242" y="144501"/>
                  </a:lnTo>
                  <a:lnTo>
                    <a:pt x="1087133" y="108375"/>
                  </a:lnTo>
                  <a:lnTo>
                    <a:pt x="1223025" y="72250"/>
                  </a:lnTo>
                  <a:lnTo>
                    <a:pt x="1358917" y="72250"/>
                  </a:lnTo>
                  <a:lnTo>
                    <a:pt x="1494809" y="36125"/>
                  </a:lnTo>
                  <a:lnTo>
                    <a:pt x="1630700" y="72250"/>
                  </a:lnTo>
                  <a:lnTo>
                    <a:pt x="1766592" y="72250"/>
                  </a:lnTo>
                  <a:lnTo>
                    <a:pt x="1902484" y="72250"/>
                  </a:lnTo>
                  <a:lnTo>
                    <a:pt x="2038375" y="72250"/>
                  </a:lnTo>
                  <a:lnTo>
                    <a:pt x="2174267" y="36125"/>
                  </a:lnTo>
                  <a:lnTo>
                    <a:pt x="2310159" y="36125"/>
                  </a:lnTo>
                  <a:lnTo>
                    <a:pt x="2446051" y="36125"/>
                  </a:lnTo>
                  <a:lnTo>
                    <a:pt x="2581942" y="0"/>
                  </a:lnTo>
                  <a:lnTo>
                    <a:pt x="2717834" y="108375"/>
                  </a:lnTo>
                  <a:lnTo>
                    <a:pt x="2853726" y="180626"/>
                  </a:lnTo>
                  <a:lnTo>
                    <a:pt x="2989618" y="72250"/>
                  </a:lnTo>
                  <a:lnTo>
                    <a:pt x="3125509" y="72250"/>
                  </a:lnTo>
                  <a:lnTo>
                    <a:pt x="3261401" y="72250"/>
                  </a:lnTo>
                  <a:lnTo>
                    <a:pt x="3397293" y="3612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697819"/>
              <a:ext cx="3397293" cy="867007"/>
            </a:xfrm>
            <a:custGeom>
              <a:avLst/>
              <a:pathLst>
                <a:path w="3397293" h="867007">
                  <a:moveTo>
                    <a:pt x="0" y="867007"/>
                  </a:moveTo>
                  <a:lnTo>
                    <a:pt x="135891" y="867007"/>
                  </a:lnTo>
                  <a:lnTo>
                    <a:pt x="271783" y="830882"/>
                  </a:lnTo>
                  <a:lnTo>
                    <a:pt x="407675" y="758631"/>
                  </a:lnTo>
                  <a:lnTo>
                    <a:pt x="543566" y="650255"/>
                  </a:lnTo>
                  <a:lnTo>
                    <a:pt x="679458" y="541879"/>
                  </a:lnTo>
                  <a:lnTo>
                    <a:pt x="815350" y="469629"/>
                  </a:lnTo>
                  <a:lnTo>
                    <a:pt x="951242" y="397378"/>
                  </a:lnTo>
                  <a:lnTo>
                    <a:pt x="1087133" y="216751"/>
                  </a:lnTo>
                  <a:lnTo>
                    <a:pt x="1223025" y="72250"/>
                  </a:lnTo>
                  <a:lnTo>
                    <a:pt x="1358917" y="289002"/>
                  </a:lnTo>
                  <a:lnTo>
                    <a:pt x="1494809" y="325127"/>
                  </a:lnTo>
                  <a:lnTo>
                    <a:pt x="1630700" y="361253"/>
                  </a:lnTo>
                  <a:lnTo>
                    <a:pt x="1766592" y="433503"/>
                  </a:lnTo>
                  <a:lnTo>
                    <a:pt x="1902484" y="397378"/>
                  </a:lnTo>
                  <a:lnTo>
                    <a:pt x="2038375" y="361253"/>
                  </a:lnTo>
                  <a:lnTo>
                    <a:pt x="2174267" y="180626"/>
                  </a:lnTo>
                  <a:lnTo>
                    <a:pt x="2310159" y="144501"/>
                  </a:lnTo>
                  <a:lnTo>
                    <a:pt x="2446051" y="72250"/>
                  </a:lnTo>
                  <a:lnTo>
                    <a:pt x="2581942" y="36125"/>
                  </a:lnTo>
                  <a:lnTo>
                    <a:pt x="2717834" y="72250"/>
                  </a:lnTo>
                  <a:lnTo>
                    <a:pt x="2853726" y="252877"/>
                  </a:lnTo>
                  <a:lnTo>
                    <a:pt x="2989618" y="144501"/>
                  </a:lnTo>
                  <a:lnTo>
                    <a:pt x="3125509" y="36125"/>
                  </a:lnTo>
                  <a:lnTo>
                    <a:pt x="3261401"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73394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19814"/>
              <a:ext cx="3397293" cy="1842391"/>
            </a:xfrm>
            <a:custGeom>
              <a:avLst/>
              <a:pathLst>
                <a:path w="3397293" h="1842391">
                  <a:moveTo>
                    <a:pt x="0" y="1481138"/>
                  </a:moveTo>
                  <a:lnTo>
                    <a:pt x="135891" y="1517263"/>
                  </a:lnTo>
                  <a:lnTo>
                    <a:pt x="271783" y="1481138"/>
                  </a:lnTo>
                  <a:lnTo>
                    <a:pt x="407675" y="1481138"/>
                  </a:lnTo>
                  <a:lnTo>
                    <a:pt x="543566" y="1842391"/>
                  </a:lnTo>
                  <a:lnTo>
                    <a:pt x="679458" y="1445013"/>
                  </a:lnTo>
                  <a:lnTo>
                    <a:pt x="815350" y="1011509"/>
                  </a:lnTo>
                  <a:lnTo>
                    <a:pt x="951242" y="1300511"/>
                  </a:lnTo>
                  <a:lnTo>
                    <a:pt x="1087133" y="1408887"/>
                  </a:lnTo>
                  <a:lnTo>
                    <a:pt x="1223025" y="1481138"/>
                  </a:lnTo>
                  <a:lnTo>
                    <a:pt x="1358917" y="1119885"/>
                  </a:lnTo>
                  <a:lnTo>
                    <a:pt x="1494809" y="1119885"/>
                  </a:lnTo>
                  <a:lnTo>
                    <a:pt x="1630700" y="1047634"/>
                  </a:lnTo>
                  <a:lnTo>
                    <a:pt x="1766592" y="1011509"/>
                  </a:lnTo>
                  <a:lnTo>
                    <a:pt x="1902484" y="830882"/>
                  </a:lnTo>
                  <a:lnTo>
                    <a:pt x="2038375" y="975383"/>
                  </a:lnTo>
                  <a:lnTo>
                    <a:pt x="2174267" y="1119885"/>
                  </a:lnTo>
                  <a:lnTo>
                    <a:pt x="2310159" y="1119885"/>
                  </a:lnTo>
                  <a:lnTo>
                    <a:pt x="2446051" y="830882"/>
                  </a:lnTo>
                  <a:lnTo>
                    <a:pt x="2581942" y="614130"/>
                  </a:lnTo>
                  <a:lnTo>
                    <a:pt x="2717834" y="433503"/>
                  </a:lnTo>
                  <a:lnTo>
                    <a:pt x="2853726" y="252877"/>
                  </a:lnTo>
                  <a:lnTo>
                    <a:pt x="2989618" y="144501"/>
                  </a:lnTo>
                  <a:lnTo>
                    <a:pt x="3125509" y="72250"/>
                  </a:lnTo>
                  <a:lnTo>
                    <a:pt x="3261401" y="108375"/>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19814"/>
              <a:ext cx="3397293" cy="1842391"/>
            </a:xfrm>
            <a:custGeom>
              <a:avLst/>
              <a:pathLst>
                <a:path w="3397293" h="1842391">
                  <a:moveTo>
                    <a:pt x="0" y="1481138"/>
                  </a:moveTo>
                  <a:lnTo>
                    <a:pt x="135891" y="1517263"/>
                  </a:lnTo>
                  <a:lnTo>
                    <a:pt x="271783" y="1481138"/>
                  </a:lnTo>
                  <a:lnTo>
                    <a:pt x="407675" y="1481138"/>
                  </a:lnTo>
                  <a:lnTo>
                    <a:pt x="543566" y="1842391"/>
                  </a:lnTo>
                  <a:lnTo>
                    <a:pt x="679458" y="1445013"/>
                  </a:lnTo>
                  <a:lnTo>
                    <a:pt x="815350" y="1011509"/>
                  </a:lnTo>
                  <a:lnTo>
                    <a:pt x="951242" y="1300511"/>
                  </a:lnTo>
                  <a:lnTo>
                    <a:pt x="1087133" y="1408887"/>
                  </a:lnTo>
                  <a:lnTo>
                    <a:pt x="1223025" y="1481138"/>
                  </a:lnTo>
                  <a:lnTo>
                    <a:pt x="1358917" y="1119885"/>
                  </a:lnTo>
                  <a:lnTo>
                    <a:pt x="1494809" y="1119885"/>
                  </a:lnTo>
                  <a:lnTo>
                    <a:pt x="1630700" y="1047634"/>
                  </a:lnTo>
                  <a:lnTo>
                    <a:pt x="1766592" y="1011509"/>
                  </a:lnTo>
                  <a:lnTo>
                    <a:pt x="1902484" y="830882"/>
                  </a:lnTo>
                  <a:lnTo>
                    <a:pt x="2038375" y="975383"/>
                  </a:lnTo>
                  <a:lnTo>
                    <a:pt x="2174267" y="1119885"/>
                  </a:lnTo>
                  <a:lnTo>
                    <a:pt x="2310159" y="1119885"/>
                  </a:lnTo>
                  <a:lnTo>
                    <a:pt x="2446051" y="830882"/>
                  </a:lnTo>
                  <a:lnTo>
                    <a:pt x="2581942" y="614130"/>
                  </a:lnTo>
                  <a:lnTo>
                    <a:pt x="2717834" y="433503"/>
                  </a:lnTo>
                  <a:lnTo>
                    <a:pt x="2853726" y="252877"/>
                  </a:lnTo>
                  <a:lnTo>
                    <a:pt x="2989618" y="144501"/>
                  </a:lnTo>
                  <a:lnTo>
                    <a:pt x="3125509" y="72250"/>
                  </a:lnTo>
                  <a:lnTo>
                    <a:pt x="3261401" y="108375"/>
                  </a:lnTo>
                  <a:lnTo>
                    <a:pt x="3397293" y="0"/>
                  </a:lnTo>
                </a:path>
              </a:pathLst>
            </a:custGeom>
            <a:ln w="27101" cap="flat">
              <a:solidFill>
                <a:srgbClr val="0058AB">
                  <a:alpha val="100000"/>
                </a:srgbClr>
              </a:solidFill>
              <a:prstDash val="solid"/>
              <a:round/>
            </a:ln>
          </p:spPr>
          <p:txBody>
            <a:bodyPr/>
            <a:lstStyle/>
            <a:p/>
          </p:txBody>
        </p:sp>
        <p:sp>
          <p:nvSpPr>
            <p:cNvPr id="83" name="tx83"/>
            <p:cNvSpPr/>
            <p:nvPr/>
          </p:nvSpPr>
          <p:spPr>
            <a:xfrm>
              <a:off x="8902429" y="273095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877160" y="26587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5" name="tx85"/>
            <p:cNvSpPr/>
            <p:nvPr/>
          </p:nvSpPr>
          <p:spPr>
            <a:xfrm>
              <a:off x="5003259" y="34043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6" name="tx86"/>
            <p:cNvSpPr/>
            <p:nvPr/>
          </p:nvSpPr>
          <p:spPr>
            <a:xfrm>
              <a:off x="5127474" y="268183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5049780" y="19593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5" name="tx95"/>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96" name="pl96"/>
            <p:cNvSpPr/>
            <p:nvPr/>
          </p:nvSpPr>
          <p:spPr>
            <a:xfrm>
              <a:off x="604565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04565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679255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55500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6312751" y="4888612"/>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Tchad</a:t>
              </a:r>
            </a:p>
          </p:txBody>
        </p:sp>
        <p:sp>
          <p:nvSpPr>
            <p:cNvPr id="101" name="tx101"/>
            <p:cNvSpPr/>
            <p:nvPr/>
          </p:nvSpPr>
          <p:spPr>
            <a:xfrm>
              <a:off x="705965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7822107"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03" name="tx103"/>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04" name="pl104"/>
            <p:cNvSpPr/>
            <p:nvPr/>
          </p:nvSpPr>
          <p:spPr>
            <a:xfrm>
              <a:off x="216140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384984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553828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722673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891517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00562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69406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38251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07095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7" name="rc117"/>
            <p:cNvSpPr/>
            <p:nvPr/>
          </p:nvSpPr>
          <p:spPr>
            <a:xfrm>
              <a:off x="1317178" y="5772498"/>
              <a:ext cx="7321564" cy="110182"/>
            </a:xfrm>
            <a:prstGeom prst="rect">
              <a:avLst/>
            </a:prstGeom>
            <a:solidFill>
              <a:srgbClr val="1CABE2">
                <a:alpha val="80000"/>
              </a:srgbClr>
            </a:solidFill>
          </p:spPr>
          <p:txBody>
            <a:bodyPr/>
            <a:lstStyle/>
            <a:p/>
          </p:txBody>
        </p:sp>
        <p:sp>
          <p:nvSpPr>
            <p:cNvPr id="118" name="rc118"/>
            <p:cNvSpPr/>
            <p:nvPr/>
          </p:nvSpPr>
          <p:spPr>
            <a:xfrm>
              <a:off x="1317178" y="5634770"/>
              <a:ext cx="4794234" cy="110182"/>
            </a:xfrm>
            <a:prstGeom prst="rect">
              <a:avLst/>
            </a:prstGeom>
            <a:solidFill>
              <a:srgbClr val="1CABE2">
                <a:alpha val="80000"/>
              </a:srgbClr>
            </a:solidFill>
          </p:spPr>
          <p:txBody>
            <a:bodyPr/>
            <a:lstStyle/>
            <a:p/>
          </p:txBody>
        </p:sp>
        <p:sp>
          <p:nvSpPr>
            <p:cNvPr id="119" name="rc119"/>
            <p:cNvSpPr/>
            <p:nvPr/>
          </p:nvSpPr>
          <p:spPr>
            <a:xfrm>
              <a:off x="1317178" y="5497042"/>
              <a:ext cx="4081238" cy="110182"/>
            </a:xfrm>
            <a:prstGeom prst="rect">
              <a:avLst/>
            </a:prstGeom>
            <a:solidFill>
              <a:srgbClr val="1CABE2">
                <a:alpha val="80000"/>
              </a:srgbClr>
            </a:solidFill>
          </p:spPr>
          <p:txBody>
            <a:bodyPr/>
            <a:lstStyle/>
            <a:p/>
          </p:txBody>
        </p:sp>
        <p:sp>
          <p:nvSpPr>
            <p:cNvPr id="120" name="tx120"/>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217,000</a:t>
              </a:r>
            </a:p>
          </p:txBody>
        </p:sp>
        <p:sp>
          <p:nvSpPr>
            <p:cNvPr id="121" name="tx121"/>
            <p:cNvSpPr/>
            <p:nvPr/>
          </p:nvSpPr>
          <p:spPr>
            <a:xfrm>
              <a:off x="5602000"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142,000</a:t>
              </a:r>
            </a:p>
          </p:txBody>
        </p:sp>
        <p:sp>
          <p:nvSpPr>
            <p:cNvPr id="122" name="tx122"/>
            <p:cNvSpPr/>
            <p:nvPr/>
          </p:nvSpPr>
          <p:spPr>
            <a:xfrm>
              <a:off x="4889003"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121,000</a:t>
              </a:r>
            </a:p>
          </p:txBody>
        </p:sp>
        <p:sp>
          <p:nvSpPr>
            <p:cNvPr id="123" name="tx12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257833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28" name="tx128"/>
            <p:cNvSpPr/>
            <p:nvPr/>
          </p:nvSpPr>
          <p:spPr>
            <a:xfrm>
              <a:off x="4189086"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29" name="tx129"/>
            <p:cNvSpPr/>
            <p:nvPr/>
          </p:nvSpPr>
          <p:spPr>
            <a:xfrm>
              <a:off x="5877530"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30" name="tx130"/>
            <p:cNvSpPr/>
            <p:nvPr/>
          </p:nvSpPr>
          <p:spPr>
            <a:xfrm>
              <a:off x="7565973"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1" name="tx131"/>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32" name="tx132"/>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3" name="tx133"/>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4" name="tx134"/>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au Tchad (86 %) était inférieure de 4 points de pourcentage à la moyenne mondiale (90 %) et supérieure de 5 points de pourcentage à la moyenne de l’ensemble des pays de l’ WCAR e (81 %).
La couverture nationale du DTP1 était supérieure de 17 points de pourcentage à celle de 2019 (69 %).
Cela correspond à 121 000 enfants n'ayant reçu aucune dose en 2025, contre 217 000 en 2019.</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DTP1 au Tchad s'élevait à 86 %, soit 17 points de pourcentage de plus qu'en 2019 et 4 points de pourcentage de moins que la moyenne mondiale (90 %).</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le Tchad occupait la 10e place sur 24 pays pour la couverture vaccinale la plus faible contre la diphtérie, le tétanos et la coqueluche (1re dose) (sur la base de classements ex æquo).
Le Tchad figurait parmi les 10 pays comptant le plus grand nombre d'enfants n'ayant reçu aucune dose (5e place).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Tchad figurait parmi les pays affichant la couverture vaccinale la plus élevée, mais il figurait également parmi les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8" name="pl28"/>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29" name="pl29"/>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0" name="pl30"/>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2" name="pl32"/>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3" name="pl33"/>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4" name="pl34"/>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6" name="pl36"/>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713974" y="1748253"/>
              <a:ext cx="28131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Inde</a:t>
              </a:r>
            </a:p>
          </p:txBody>
        </p:sp>
        <p:sp>
          <p:nvSpPr>
            <p:cNvPr id="80" name="tx80"/>
            <p:cNvSpPr/>
            <p:nvPr/>
          </p:nvSpPr>
          <p:spPr>
            <a:xfrm>
              <a:off x="1537393" y="1938725"/>
              <a:ext cx="45789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Nigéria</a:t>
              </a:r>
            </a:p>
          </p:txBody>
        </p:sp>
        <p:sp>
          <p:nvSpPr>
            <p:cNvPr id="81" name="tx81"/>
            <p:cNvSpPr/>
            <p:nvPr/>
          </p:nvSpPr>
          <p:spPr>
            <a:xfrm>
              <a:off x="1368433" y="2187212"/>
              <a:ext cx="62685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Indonésie</a:t>
              </a:r>
            </a:p>
          </p:txBody>
        </p:sp>
        <p:sp>
          <p:nvSpPr>
            <p:cNvPr id="82" name="tx82"/>
            <p:cNvSpPr/>
            <p:nvPr/>
          </p:nvSpPr>
          <p:spPr>
            <a:xfrm>
              <a:off x="1472956" y="2354394"/>
              <a:ext cx="522334" cy="15830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Éthiopie</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85" name="tx85"/>
            <p:cNvSpPr/>
            <p:nvPr/>
          </p:nvSpPr>
          <p:spPr>
            <a:xfrm>
              <a:off x="1633870" y="3066259"/>
              <a:ext cx="361420"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Brésil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Tanzanie</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Somalie</a:t>
              </a:r>
            </a:p>
          </p:txBody>
        </p:sp>
        <p:sp>
          <p:nvSpPr>
            <p:cNvPr id="93" name="tx93"/>
            <p:cNvSpPr/>
            <p:nvPr/>
          </p:nvSpPr>
          <p:spPr>
            <a:xfrm>
              <a:off x="1448961" y="4797886"/>
              <a:ext cx="546330"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Mexique</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Cameroun</a:t>
              </a:r>
            </a:p>
          </p:txBody>
        </p:sp>
        <p:sp>
          <p:nvSpPr>
            <p:cNvPr id="96" name="tx96"/>
            <p:cNvSpPr/>
            <p:nvPr/>
          </p:nvSpPr>
          <p:spPr>
            <a:xfrm>
              <a:off x="1585737" y="5482367"/>
              <a:ext cx="4095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RPDC</a:t>
              </a:r>
            </a:p>
          </p:txBody>
        </p:sp>
        <p:sp>
          <p:nvSpPr>
            <p:cNvPr id="97" name="tx97"/>
            <p:cNvSpPr/>
            <p:nvPr/>
          </p:nvSpPr>
          <p:spPr>
            <a:xfrm>
              <a:off x="1593571" y="5703964"/>
              <a:ext cx="401719"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Tchad</a:t>
              </a:r>
            </a:p>
          </p:txBody>
        </p:sp>
        <p:sp>
          <p:nvSpPr>
            <p:cNvPr id="98" name="tx98"/>
            <p:cNvSpPr/>
            <p:nvPr/>
          </p:nvSpPr>
          <p:spPr>
            <a:xfrm>
              <a:off x="1465052" y="5923725"/>
              <a:ext cx="53023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Vietnam</a:t>
              </a:r>
            </a:p>
          </p:txBody>
        </p:sp>
        <p:sp>
          <p:nvSpPr>
            <p:cNvPr id="99" name="tx99"/>
            <p:cNvSpPr/>
            <p:nvPr/>
          </p:nvSpPr>
          <p:spPr>
            <a:xfrm>
              <a:off x="7511488" y="1718964"/>
              <a:ext cx="45789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Nigéria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101" name="tx101"/>
            <p:cNvSpPr/>
            <p:nvPr/>
          </p:nvSpPr>
          <p:spPr>
            <a:xfrm>
              <a:off x="7511488" y="2187212"/>
              <a:ext cx="457968"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Yémen</a:t>
              </a:r>
            </a:p>
          </p:txBody>
        </p:sp>
        <p:sp>
          <p:nvSpPr>
            <p:cNvPr id="102" name="tx102"/>
            <p:cNvSpPr/>
            <p:nvPr/>
          </p:nvSpPr>
          <p:spPr>
            <a:xfrm>
              <a:off x="7511488" y="2407538"/>
              <a:ext cx="28131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Inde</a:t>
              </a:r>
            </a:p>
          </p:txBody>
        </p:sp>
        <p:sp>
          <p:nvSpPr>
            <p:cNvPr id="103" name="tx103"/>
            <p:cNvSpPr/>
            <p:nvPr/>
          </p:nvSpPr>
          <p:spPr>
            <a:xfrm>
              <a:off x="7511488" y="2626735"/>
              <a:ext cx="62685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Indonésie</a:t>
              </a:r>
            </a:p>
          </p:txBody>
        </p:sp>
        <p:sp>
          <p:nvSpPr>
            <p:cNvPr id="104" name="tx104"/>
            <p:cNvSpPr/>
            <p:nvPr/>
          </p:nvSpPr>
          <p:spPr>
            <a:xfrm>
              <a:off x="7511488" y="2793918"/>
              <a:ext cx="522334" cy="15830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Éthiopie</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17075"/>
              <a:ext cx="956236" cy="1339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Afrique du Sud</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Tanzanie</a:t>
              </a:r>
            </a:p>
          </p:txBody>
        </p:sp>
        <p:sp>
          <p:nvSpPr>
            <p:cNvPr id="111" name="tx111"/>
            <p:cNvSpPr/>
            <p:nvPr/>
          </p:nvSpPr>
          <p:spPr>
            <a:xfrm>
              <a:off x="7511488" y="4383558"/>
              <a:ext cx="498338"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Chine</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37410"/>
              <a:ext cx="546330"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Mexique</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Somalie</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0710"/>
              <a:ext cx="6224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IA2030 des 20 pays ayant le moins recours aux doses zéro, 2021-2025</a:t>
              </a:r>
            </a:p>
          </p:txBody>
        </p:sp>
        <p:sp>
          <p:nvSpPr>
            <p:cNvPr id="142" name="tx142"/>
            <p:cNvSpPr/>
            <p:nvPr/>
          </p:nvSpPr>
          <p:spPr>
            <a:xfrm>
              <a:off x="4775852" y="65944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Vingt pays ont été classés par ordre de priorité dans le cadre du Programme de vaccination 2030 (IA2030), en fonction du nombre d'enfants n'ayant reçu aucune dose de vaccin en 2021. Ce graphique compare le classement des 20 premiers pays en 2021 et en 2025. La première place correspond au pays ayant le nombre absolu le plus élevé d'enfants n'ayant reçu aucune dose de vaccin.
Le Tchad figurait parmi les 20 pays au monde ayant enregistré le plus grand nombre de cas non vaccinés en 2021, mais ce n'était plus le cas en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Le Tchad figurait parmi les 20 pays au monde ayant enregistré le plus grand nombre de cas non vaccinés en 2021, mais ce n'était plus le cas en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56653"/>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29" name="pl29"/>
            <p:cNvSpPr/>
            <p:nvPr/>
          </p:nvSpPr>
          <p:spPr>
            <a:xfrm>
              <a:off x="2482252" y="2981012"/>
              <a:ext cx="4687757" cy="416216"/>
            </a:xfrm>
            <a:custGeom>
              <a:avLst/>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478798"/>
              <a:ext cx="4687757" cy="208073"/>
            </a:xfrm>
            <a:custGeom>
              <a:avLst/>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15868"/>
              <a:ext cx="4687757" cy="208143"/>
            </a:xfrm>
            <a:custGeom>
              <a:avLst/>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p:txBody>
        </p:sp>
        <p:sp>
          <p:nvSpPr>
            <p:cNvPr id="32" name="pl32"/>
            <p:cNvSpPr/>
            <p:nvPr/>
          </p:nvSpPr>
          <p:spPr>
            <a:xfrm>
              <a:off x="2482252" y="3189225"/>
              <a:ext cx="4687757" cy="1040505"/>
            </a:xfrm>
            <a:custGeom>
              <a:avLst/>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p:txBody>
        </p:sp>
        <p:sp>
          <p:nvSpPr>
            <p:cNvPr id="33" name="pl33"/>
            <p:cNvSpPr/>
            <p:nvPr/>
          </p:nvSpPr>
          <p:spPr>
            <a:xfrm>
              <a:off x="2482252" y="1315868"/>
              <a:ext cx="4687757" cy="624289"/>
            </a:xfrm>
            <a:custGeom>
              <a:avLst/>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189225"/>
              <a:ext cx="4687757" cy="1040435"/>
            </a:xfrm>
            <a:custGeom>
              <a:avLst/>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4229940"/>
              <a:ext cx="4687757" cy="416146"/>
            </a:xfrm>
            <a:custGeom>
              <a:avLst/>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6" name="pl36"/>
            <p:cNvSpPr/>
            <p:nvPr/>
          </p:nvSpPr>
          <p:spPr>
            <a:xfrm>
              <a:off x="2482252" y="4854299"/>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1940367"/>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527058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230010"/>
              <a:ext cx="4687757" cy="624080"/>
            </a:xfrm>
            <a:custGeom>
              <a:avLst/>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p:txBody>
        </p:sp>
        <p:sp>
          <p:nvSpPr>
            <p:cNvPr id="40" name="pl40"/>
            <p:cNvSpPr/>
            <p:nvPr/>
          </p:nvSpPr>
          <p:spPr>
            <a:xfrm>
              <a:off x="2482252" y="3605790"/>
              <a:ext cx="4687757" cy="1040156"/>
            </a:xfrm>
            <a:custGeom>
              <a:avLst/>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524081"/>
              <a:ext cx="4687757" cy="1040575"/>
            </a:xfrm>
            <a:custGeom>
              <a:avLst/>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814003"/>
              <a:ext cx="4687757" cy="1248439"/>
            </a:xfrm>
            <a:custGeom>
              <a:avLst/>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p:txBody>
        </p:sp>
        <p:sp>
          <p:nvSpPr>
            <p:cNvPr id="43" name="pl43"/>
            <p:cNvSpPr/>
            <p:nvPr/>
          </p:nvSpPr>
          <p:spPr>
            <a:xfrm>
              <a:off x="2482252" y="2772869"/>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0772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940367"/>
              <a:ext cx="4687757" cy="416216"/>
            </a:xfrm>
            <a:custGeom>
              <a:avLst/>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47" name="pl47"/>
            <p:cNvSpPr/>
            <p:nvPr/>
          </p:nvSpPr>
          <p:spPr>
            <a:xfrm>
              <a:off x="2482252" y="5478728"/>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1012"/>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p:txBody>
        </p:sp>
        <p:sp>
          <p:nvSpPr>
            <p:cNvPr id="49" name="pl49"/>
            <p:cNvSpPr/>
            <p:nvPr/>
          </p:nvSpPr>
          <p:spPr>
            <a:xfrm>
              <a:off x="2482252" y="3605441"/>
              <a:ext cx="4687757" cy="832362"/>
            </a:xfrm>
            <a:custGeom>
              <a:avLst/>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0" name="pl50"/>
            <p:cNvSpPr/>
            <p:nvPr/>
          </p:nvSpPr>
          <p:spPr>
            <a:xfrm>
              <a:off x="2482252" y="1732154"/>
              <a:ext cx="4687757" cy="416216"/>
            </a:xfrm>
            <a:custGeom>
              <a:avLst/>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51" name="pl51"/>
            <p:cNvSpPr/>
            <p:nvPr/>
          </p:nvSpPr>
          <p:spPr>
            <a:xfrm>
              <a:off x="2482252" y="4021727"/>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73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5939367" y="1673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881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08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7111307" y="1673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le Tchad occupait la 5e place sur 24 pays, avec 154 000 enfants n'ayant reçu aucune dose de vaccin.
En 2025, le Tchad occupait la 5e place sur 24 pays, avec 121 000 enfants n'ayant reçu aucune dose de vaccin.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6769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0187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63605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8006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93478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06896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20314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4533059"/>
              <a:ext cx="200644" cy="267541"/>
            </a:xfrm>
            <a:prstGeom prst="rect">
              <a:avLst/>
            </a:prstGeom>
            <a:solidFill>
              <a:srgbClr val="80BD41">
                <a:alpha val="100000"/>
              </a:srgbClr>
            </a:solidFill>
          </p:spPr>
          <p:txBody>
            <a:bodyPr/>
            <a:lstStyle/>
            <a:p/>
          </p:txBody>
        </p:sp>
        <p:sp>
          <p:nvSpPr>
            <p:cNvPr id="26" name="rc26"/>
            <p:cNvSpPr/>
            <p:nvPr/>
          </p:nvSpPr>
          <p:spPr>
            <a:xfrm>
              <a:off x="1423662" y="4096546"/>
              <a:ext cx="200644" cy="387231"/>
            </a:xfrm>
            <a:prstGeom prst="rect">
              <a:avLst/>
            </a:prstGeom>
            <a:solidFill>
              <a:srgbClr val="0058AB">
                <a:alpha val="100000"/>
              </a:srgbClr>
            </a:solidFill>
          </p:spPr>
          <p:txBody>
            <a:bodyPr/>
            <a:lstStyle/>
            <a:p/>
          </p:txBody>
        </p:sp>
        <p:sp>
          <p:nvSpPr>
            <p:cNvPr id="27" name="rc27"/>
            <p:cNvSpPr/>
            <p:nvPr/>
          </p:nvSpPr>
          <p:spPr>
            <a:xfrm>
              <a:off x="1423662" y="4483777"/>
              <a:ext cx="200644" cy="49282"/>
            </a:xfrm>
            <a:prstGeom prst="rect">
              <a:avLst/>
            </a:prstGeom>
            <a:solidFill>
              <a:srgbClr val="1CABE2">
                <a:alpha val="100000"/>
              </a:srgbClr>
            </a:solidFill>
          </p:spPr>
          <p:txBody>
            <a:bodyPr/>
            <a:lstStyle/>
            <a:p/>
          </p:txBody>
        </p:sp>
        <p:sp>
          <p:nvSpPr>
            <p:cNvPr id="28" name="rc28"/>
            <p:cNvSpPr/>
            <p:nvPr/>
          </p:nvSpPr>
          <p:spPr>
            <a:xfrm>
              <a:off x="1646600" y="4612292"/>
              <a:ext cx="200644" cy="188308"/>
            </a:xfrm>
            <a:prstGeom prst="rect">
              <a:avLst/>
            </a:prstGeom>
            <a:solidFill>
              <a:srgbClr val="80BD41">
                <a:alpha val="100000"/>
              </a:srgbClr>
            </a:solidFill>
          </p:spPr>
          <p:txBody>
            <a:bodyPr/>
            <a:lstStyle/>
            <a:p/>
          </p:txBody>
        </p:sp>
        <p:sp>
          <p:nvSpPr>
            <p:cNvPr id="29" name="rc29"/>
            <p:cNvSpPr/>
            <p:nvPr/>
          </p:nvSpPr>
          <p:spPr>
            <a:xfrm>
              <a:off x="1646600" y="4076334"/>
              <a:ext cx="200644" cy="405589"/>
            </a:xfrm>
            <a:prstGeom prst="rect">
              <a:avLst/>
            </a:prstGeom>
            <a:solidFill>
              <a:srgbClr val="0058AB">
                <a:alpha val="100000"/>
              </a:srgbClr>
            </a:solidFill>
          </p:spPr>
          <p:txBody>
            <a:bodyPr/>
            <a:lstStyle/>
            <a:p/>
          </p:txBody>
        </p:sp>
        <p:sp>
          <p:nvSpPr>
            <p:cNvPr id="30" name="rc30"/>
            <p:cNvSpPr/>
            <p:nvPr/>
          </p:nvSpPr>
          <p:spPr>
            <a:xfrm>
              <a:off x="1646600" y="4481924"/>
              <a:ext cx="200644" cy="130368"/>
            </a:xfrm>
            <a:prstGeom prst="rect">
              <a:avLst/>
            </a:prstGeom>
            <a:solidFill>
              <a:srgbClr val="1CABE2">
                <a:alpha val="100000"/>
              </a:srgbClr>
            </a:solidFill>
          </p:spPr>
          <p:txBody>
            <a:bodyPr/>
            <a:lstStyle/>
            <a:p/>
          </p:txBody>
        </p:sp>
        <p:sp>
          <p:nvSpPr>
            <p:cNvPr id="31" name="rc31"/>
            <p:cNvSpPr/>
            <p:nvPr/>
          </p:nvSpPr>
          <p:spPr>
            <a:xfrm>
              <a:off x="1869538" y="4615667"/>
              <a:ext cx="200644" cy="184933"/>
            </a:xfrm>
            <a:prstGeom prst="rect">
              <a:avLst/>
            </a:prstGeom>
            <a:solidFill>
              <a:srgbClr val="80BD41">
                <a:alpha val="100000"/>
              </a:srgbClr>
            </a:solidFill>
          </p:spPr>
          <p:txBody>
            <a:bodyPr/>
            <a:lstStyle/>
            <a:p/>
          </p:txBody>
        </p:sp>
        <p:sp>
          <p:nvSpPr>
            <p:cNvPr id="32" name="rc32"/>
            <p:cNvSpPr/>
            <p:nvPr/>
          </p:nvSpPr>
          <p:spPr>
            <a:xfrm>
              <a:off x="1869538" y="4060863"/>
              <a:ext cx="200644" cy="406855"/>
            </a:xfrm>
            <a:prstGeom prst="rect">
              <a:avLst/>
            </a:prstGeom>
            <a:solidFill>
              <a:srgbClr val="0058AB">
                <a:alpha val="100000"/>
              </a:srgbClr>
            </a:solidFill>
          </p:spPr>
          <p:txBody>
            <a:bodyPr/>
            <a:lstStyle/>
            <a:p/>
          </p:txBody>
        </p:sp>
        <p:sp>
          <p:nvSpPr>
            <p:cNvPr id="33" name="rc33"/>
            <p:cNvSpPr/>
            <p:nvPr/>
          </p:nvSpPr>
          <p:spPr>
            <a:xfrm>
              <a:off x="1869538" y="4467719"/>
              <a:ext cx="200644" cy="147947"/>
            </a:xfrm>
            <a:prstGeom prst="rect">
              <a:avLst/>
            </a:prstGeom>
            <a:solidFill>
              <a:srgbClr val="1CABE2">
                <a:alpha val="100000"/>
              </a:srgbClr>
            </a:solidFill>
          </p:spPr>
          <p:txBody>
            <a:bodyPr/>
            <a:lstStyle/>
            <a:p/>
          </p:txBody>
        </p:sp>
        <p:sp>
          <p:nvSpPr>
            <p:cNvPr id="34" name="rc34"/>
            <p:cNvSpPr/>
            <p:nvPr/>
          </p:nvSpPr>
          <p:spPr>
            <a:xfrm>
              <a:off x="2092476" y="4624855"/>
              <a:ext cx="200644" cy="175745"/>
            </a:xfrm>
            <a:prstGeom prst="rect">
              <a:avLst/>
            </a:prstGeom>
            <a:solidFill>
              <a:srgbClr val="80BD41">
                <a:alpha val="100000"/>
              </a:srgbClr>
            </a:solidFill>
          </p:spPr>
          <p:txBody>
            <a:bodyPr/>
            <a:lstStyle/>
            <a:p/>
          </p:txBody>
        </p:sp>
        <p:sp>
          <p:nvSpPr>
            <p:cNvPr id="35" name="rc35"/>
            <p:cNvSpPr/>
            <p:nvPr/>
          </p:nvSpPr>
          <p:spPr>
            <a:xfrm>
              <a:off x="2092476" y="4036491"/>
              <a:ext cx="200644" cy="420260"/>
            </a:xfrm>
            <a:prstGeom prst="rect">
              <a:avLst/>
            </a:prstGeom>
            <a:solidFill>
              <a:srgbClr val="0058AB">
                <a:alpha val="100000"/>
              </a:srgbClr>
            </a:solidFill>
          </p:spPr>
          <p:txBody>
            <a:bodyPr/>
            <a:lstStyle/>
            <a:p/>
          </p:txBody>
        </p:sp>
        <p:sp>
          <p:nvSpPr>
            <p:cNvPr id="36" name="rc36"/>
            <p:cNvSpPr/>
            <p:nvPr/>
          </p:nvSpPr>
          <p:spPr>
            <a:xfrm>
              <a:off x="2092476" y="4456751"/>
              <a:ext cx="200644" cy="168104"/>
            </a:xfrm>
            <a:prstGeom prst="rect">
              <a:avLst/>
            </a:prstGeom>
            <a:solidFill>
              <a:srgbClr val="1CABE2">
                <a:alpha val="100000"/>
              </a:srgbClr>
            </a:solidFill>
          </p:spPr>
          <p:txBody>
            <a:bodyPr/>
            <a:lstStyle/>
            <a:p/>
          </p:txBody>
        </p:sp>
        <p:sp>
          <p:nvSpPr>
            <p:cNvPr id="37" name="rc37"/>
            <p:cNvSpPr/>
            <p:nvPr/>
          </p:nvSpPr>
          <p:spPr>
            <a:xfrm>
              <a:off x="2315413" y="4623399"/>
              <a:ext cx="200644" cy="177202"/>
            </a:xfrm>
            <a:prstGeom prst="rect">
              <a:avLst/>
            </a:prstGeom>
            <a:solidFill>
              <a:srgbClr val="80BD41">
                <a:alpha val="100000"/>
              </a:srgbClr>
            </a:solidFill>
          </p:spPr>
          <p:txBody>
            <a:bodyPr/>
            <a:lstStyle/>
            <a:p/>
          </p:txBody>
        </p:sp>
        <p:sp>
          <p:nvSpPr>
            <p:cNvPr id="38" name="rc38"/>
            <p:cNvSpPr/>
            <p:nvPr/>
          </p:nvSpPr>
          <p:spPr>
            <a:xfrm>
              <a:off x="2315413" y="3995137"/>
              <a:ext cx="200644" cy="523551"/>
            </a:xfrm>
            <a:prstGeom prst="rect">
              <a:avLst/>
            </a:prstGeom>
            <a:solidFill>
              <a:srgbClr val="0058AB">
                <a:alpha val="100000"/>
              </a:srgbClr>
            </a:solidFill>
          </p:spPr>
          <p:txBody>
            <a:bodyPr/>
            <a:lstStyle/>
            <a:p/>
          </p:txBody>
        </p:sp>
        <p:sp>
          <p:nvSpPr>
            <p:cNvPr id="39" name="rc39"/>
            <p:cNvSpPr/>
            <p:nvPr/>
          </p:nvSpPr>
          <p:spPr>
            <a:xfrm>
              <a:off x="2315413" y="4518688"/>
              <a:ext cx="200644" cy="104710"/>
            </a:xfrm>
            <a:prstGeom prst="rect">
              <a:avLst/>
            </a:prstGeom>
            <a:solidFill>
              <a:srgbClr val="1CABE2">
                <a:alpha val="100000"/>
              </a:srgbClr>
            </a:solidFill>
          </p:spPr>
          <p:txBody>
            <a:bodyPr/>
            <a:lstStyle/>
            <a:p/>
          </p:txBody>
        </p:sp>
        <p:sp>
          <p:nvSpPr>
            <p:cNvPr id="40" name="rc40"/>
            <p:cNvSpPr/>
            <p:nvPr/>
          </p:nvSpPr>
          <p:spPr>
            <a:xfrm>
              <a:off x="2538351" y="4580975"/>
              <a:ext cx="200644" cy="219625"/>
            </a:xfrm>
            <a:prstGeom prst="rect">
              <a:avLst/>
            </a:prstGeom>
            <a:solidFill>
              <a:srgbClr val="80BD41">
                <a:alpha val="100000"/>
              </a:srgbClr>
            </a:solidFill>
          </p:spPr>
          <p:txBody>
            <a:bodyPr/>
            <a:lstStyle/>
            <a:p/>
          </p:txBody>
        </p:sp>
        <p:sp>
          <p:nvSpPr>
            <p:cNvPr id="41" name="rc41"/>
            <p:cNvSpPr/>
            <p:nvPr/>
          </p:nvSpPr>
          <p:spPr>
            <a:xfrm>
              <a:off x="2538351" y="3955885"/>
              <a:ext cx="200644" cy="456146"/>
            </a:xfrm>
            <a:prstGeom prst="rect">
              <a:avLst/>
            </a:prstGeom>
            <a:solidFill>
              <a:srgbClr val="0058AB">
                <a:alpha val="100000"/>
              </a:srgbClr>
            </a:solidFill>
          </p:spPr>
          <p:txBody>
            <a:bodyPr/>
            <a:lstStyle/>
            <a:p/>
          </p:txBody>
        </p:sp>
        <p:sp>
          <p:nvSpPr>
            <p:cNvPr id="42" name="rc42"/>
            <p:cNvSpPr/>
            <p:nvPr/>
          </p:nvSpPr>
          <p:spPr>
            <a:xfrm>
              <a:off x="2538351" y="4412031"/>
              <a:ext cx="200644" cy="168944"/>
            </a:xfrm>
            <a:prstGeom prst="rect">
              <a:avLst/>
            </a:prstGeom>
            <a:solidFill>
              <a:srgbClr val="1CABE2">
                <a:alpha val="100000"/>
              </a:srgbClr>
            </a:solidFill>
          </p:spPr>
          <p:txBody>
            <a:bodyPr/>
            <a:lstStyle/>
            <a:p/>
          </p:txBody>
        </p:sp>
        <p:sp>
          <p:nvSpPr>
            <p:cNvPr id="43" name="rc43"/>
            <p:cNvSpPr/>
            <p:nvPr/>
          </p:nvSpPr>
          <p:spPr>
            <a:xfrm>
              <a:off x="2761289" y="4443774"/>
              <a:ext cx="200644" cy="356826"/>
            </a:xfrm>
            <a:prstGeom prst="rect">
              <a:avLst/>
            </a:prstGeom>
            <a:solidFill>
              <a:srgbClr val="80BD41">
                <a:alpha val="100000"/>
              </a:srgbClr>
            </a:solidFill>
          </p:spPr>
          <p:txBody>
            <a:bodyPr/>
            <a:lstStyle/>
            <a:p/>
          </p:txBody>
        </p:sp>
        <p:sp>
          <p:nvSpPr>
            <p:cNvPr id="44" name="rc44"/>
            <p:cNvSpPr/>
            <p:nvPr/>
          </p:nvSpPr>
          <p:spPr>
            <a:xfrm>
              <a:off x="2761289" y="3930291"/>
              <a:ext cx="200644" cy="365530"/>
            </a:xfrm>
            <a:prstGeom prst="rect">
              <a:avLst/>
            </a:prstGeom>
            <a:solidFill>
              <a:srgbClr val="0058AB">
                <a:alpha val="100000"/>
              </a:srgbClr>
            </a:solidFill>
          </p:spPr>
          <p:txBody>
            <a:bodyPr/>
            <a:lstStyle/>
            <a:p/>
          </p:txBody>
        </p:sp>
        <p:sp>
          <p:nvSpPr>
            <p:cNvPr id="45" name="rc45"/>
            <p:cNvSpPr/>
            <p:nvPr/>
          </p:nvSpPr>
          <p:spPr>
            <a:xfrm>
              <a:off x="2761289" y="4295821"/>
              <a:ext cx="200644" cy="147953"/>
            </a:xfrm>
            <a:prstGeom prst="rect">
              <a:avLst/>
            </a:prstGeom>
            <a:solidFill>
              <a:srgbClr val="1CABE2">
                <a:alpha val="100000"/>
              </a:srgbClr>
            </a:solidFill>
          </p:spPr>
          <p:txBody>
            <a:bodyPr/>
            <a:lstStyle/>
            <a:p/>
          </p:txBody>
        </p:sp>
        <p:sp>
          <p:nvSpPr>
            <p:cNvPr id="46" name="rc46"/>
            <p:cNvSpPr/>
            <p:nvPr/>
          </p:nvSpPr>
          <p:spPr>
            <a:xfrm>
              <a:off x="2984227" y="4540136"/>
              <a:ext cx="200644" cy="260464"/>
            </a:xfrm>
            <a:prstGeom prst="rect">
              <a:avLst/>
            </a:prstGeom>
            <a:solidFill>
              <a:srgbClr val="80BD41">
                <a:alpha val="100000"/>
              </a:srgbClr>
            </a:solidFill>
          </p:spPr>
          <p:txBody>
            <a:bodyPr/>
            <a:lstStyle/>
            <a:p/>
          </p:txBody>
        </p:sp>
        <p:sp>
          <p:nvSpPr>
            <p:cNvPr id="47" name="rc47"/>
            <p:cNvSpPr/>
            <p:nvPr/>
          </p:nvSpPr>
          <p:spPr>
            <a:xfrm>
              <a:off x="2984227" y="3902450"/>
              <a:ext cx="200644" cy="449074"/>
            </a:xfrm>
            <a:prstGeom prst="rect">
              <a:avLst/>
            </a:prstGeom>
            <a:solidFill>
              <a:srgbClr val="0058AB">
                <a:alpha val="100000"/>
              </a:srgbClr>
            </a:solidFill>
          </p:spPr>
          <p:txBody>
            <a:bodyPr/>
            <a:lstStyle/>
            <a:p/>
          </p:txBody>
        </p:sp>
        <p:sp>
          <p:nvSpPr>
            <p:cNvPr id="48" name="rc48"/>
            <p:cNvSpPr/>
            <p:nvPr/>
          </p:nvSpPr>
          <p:spPr>
            <a:xfrm>
              <a:off x="2984227" y="4351524"/>
              <a:ext cx="200644" cy="188611"/>
            </a:xfrm>
            <a:prstGeom prst="rect">
              <a:avLst/>
            </a:prstGeom>
            <a:solidFill>
              <a:srgbClr val="1CABE2">
                <a:alpha val="100000"/>
              </a:srgbClr>
            </a:solidFill>
          </p:spPr>
          <p:txBody>
            <a:bodyPr/>
            <a:lstStyle/>
            <a:p/>
          </p:txBody>
        </p:sp>
        <p:sp>
          <p:nvSpPr>
            <p:cNvPr id="49" name="rc49"/>
            <p:cNvSpPr/>
            <p:nvPr/>
          </p:nvSpPr>
          <p:spPr>
            <a:xfrm>
              <a:off x="3207165" y="4625752"/>
              <a:ext cx="200644" cy="174848"/>
            </a:xfrm>
            <a:prstGeom prst="rect">
              <a:avLst/>
            </a:prstGeom>
            <a:solidFill>
              <a:srgbClr val="80BD41">
                <a:alpha val="100000"/>
              </a:srgbClr>
            </a:solidFill>
          </p:spPr>
          <p:txBody>
            <a:bodyPr/>
            <a:lstStyle/>
            <a:p/>
          </p:txBody>
        </p:sp>
        <p:sp>
          <p:nvSpPr>
            <p:cNvPr id="50" name="rc50"/>
            <p:cNvSpPr/>
            <p:nvPr/>
          </p:nvSpPr>
          <p:spPr>
            <a:xfrm>
              <a:off x="3207165" y="3880342"/>
              <a:ext cx="200644" cy="487737"/>
            </a:xfrm>
            <a:prstGeom prst="rect">
              <a:avLst/>
            </a:prstGeom>
            <a:solidFill>
              <a:srgbClr val="0058AB">
                <a:alpha val="100000"/>
              </a:srgbClr>
            </a:solidFill>
          </p:spPr>
          <p:txBody>
            <a:bodyPr/>
            <a:lstStyle/>
            <a:p/>
          </p:txBody>
        </p:sp>
        <p:sp>
          <p:nvSpPr>
            <p:cNvPr id="51" name="rc51"/>
            <p:cNvSpPr/>
            <p:nvPr/>
          </p:nvSpPr>
          <p:spPr>
            <a:xfrm>
              <a:off x="3207165" y="4368079"/>
              <a:ext cx="200644" cy="257673"/>
            </a:xfrm>
            <a:prstGeom prst="rect">
              <a:avLst/>
            </a:prstGeom>
            <a:solidFill>
              <a:srgbClr val="1CABE2">
                <a:alpha val="100000"/>
              </a:srgbClr>
            </a:solidFill>
          </p:spPr>
          <p:txBody>
            <a:bodyPr/>
            <a:lstStyle/>
            <a:p/>
          </p:txBody>
        </p:sp>
        <p:sp>
          <p:nvSpPr>
            <p:cNvPr id="52" name="rc52"/>
            <p:cNvSpPr/>
            <p:nvPr/>
          </p:nvSpPr>
          <p:spPr>
            <a:xfrm>
              <a:off x="3430103" y="4553770"/>
              <a:ext cx="200644" cy="246831"/>
            </a:xfrm>
            <a:prstGeom prst="rect">
              <a:avLst/>
            </a:prstGeom>
            <a:solidFill>
              <a:srgbClr val="80BD41">
                <a:alpha val="100000"/>
              </a:srgbClr>
            </a:solidFill>
          </p:spPr>
          <p:txBody>
            <a:bodyPr/>
            <a:lstStyle/>
            <a:p/>
          </p:txBody>
        </p:sp>
        <p:sp>
          <p:nvSpPr>
            <p:cNvPr id="53" name="rc53"/>
            <p:cNvSpPr/>
            <p:nvPr/>
          </p:nvSpPr>
          <p:spPr>
            <a:xfrm>
              <a:off x="3430103" y="3851252"/>
              <a:ext cx="200644" cy="522141"/>
            </a:xfrm>
            <a:prstGeom prst="rect">
              <a:avLst/>
            </a:prstGeom>
            <a:solidFill>
              <a:srgbClr val="0058AB">
                <a:alpha val="100000"/>
              </a:srgbClr>
            </a:solidFill>
          </p:spPr>
          <p:txBody>
            <a:bodyPr/>
            <a:lstStyle/>
            <a:p/>
          </p:txBody>
        </p:sp>
        <p:sp>
          <p:nvSpPr>
            <p:cNvPr id="54" name="rc54"/>
            <p:cNvSpPr/>
            <p:nvPr/>
          </p:nvSpPr>
          <p:spPr>
            <a:xfrm>
              <a:off x="3430103" y="4373393"/>
              <a:ext cx="200644" cy="180376"/>
            </a:xfrm>
            <a:prstGeom prst="rect">
              <a:avLst/>
            </a:prstGeom>
            <a:solidFill>
              <a:srgbClr val="1CABE2">
                <a:alpha val="100000"/>
              </a:srgbClr>
            </a:solidFill>
          </p:spPr>
          <p:txBody>
            <a:bodyPr/>
            <a:lstStyle/>
            <a:p/>
          </p:txBody>
        </p:sp>
        <p:sp>
          <p:nvSpPr>
            <p:cNvPr id="55" name="rc55"/>
            <p:cNvSpPr/>
            <p:nvPr/>
          </p:nvSpPr>
          <p:spPr>
            <a:xfrm>
              <a:off x="3653041" y="4409327"/>
              <a:ext cx="200644" cy="391274"/>
            </a:xfrm>
            <a:prstGeom prst="rect">
              <a:avLst/>
            </a:prstGeom>
            <a:solidFill>
              <a:srgbClr val="80BD41">
                <a:alpha val="100000"/>
              </a:srgbClr>
            </a:solidFill>
          </p:spPr>
          <p:txBody>
            <a:bodyPr/>
            <a:lstStyle/>
            <a:p/>
          </p:txBody>
        </p:sp>
        <p:sp>
          <p:nvSpPr>
            <p:cNvPr id="56" name="rc56"/>
            <p:cNvSpPr/>
            <p:nvPr/>
          </p:nvSpPr>
          <p:spPr>
            <a:xfrm>
              <a:off x="3653041" y="3822417"/>
              <a:ext cx="200644" cy="440182"/>
            </a:xfrm>
            <a:prstGeom prst="rect">
              <a:avLst/>
            </a:prstGeom>
            <a:solidFill>
              <a:srgbClr val="0058AB">
                <a:alpha val="100000"/>
              </a:srgbClr>
            </a:solidFill>
          </p:spPr>
          <p:txBody>
            <a:bodyPr/>
            <a:lstStyle/>
            <a:p/>
          </p:txBody>
        </p:sp>
        <p:sp>
          <p:nvSpPr>
            <p:cNvPr id="57" name="rc57"/>
            <p:cNvSpPr/>
            <p:nvPr/>
          </p:nvSpPr>
          <p:spPr>
            <a:xfrm>
              <a:off x="3653041" y="4262600"/>
              <a:ext cx="200644" cy="146727"/>
            </a:xfrm>
            <a:prstGeom prst="rect">
              <a:avLst/>
            </a:prstGeom>
            <a:solidFill>
              <a:srgbClr val="1CABE2">
                <a:alpha val="100000"/>
              </a:srgbClr>
            </a:solidFill>
          </p:spPr>
          <p:txBody>
            <a:bodyPr/>
            <a:lstStyle/>
            <a:p/>
          </p:txBody>
        </p:sp>
        <p:sp>
          <p:nvSpPr>
            <p:cNvPr id="58" name="rc58"/>
            <p:cNvSpPr/>
            <p:nvPr/>
          </p:nvSpPr>
          <p:spPr>
            <a:xfrm>
              <a:off x="3875979" y="4469212"/>
              <a:ext cx="200644" cy="331389"/>
            </a:xfrm>
            <a:prstGeom prst="rect">
              <a:avLst/>
            </a:prstGeom>
            <a:solidFill>
              <a:srgbClr val="80BD41">
                <a:alpha val="100000"/>
              </a:srgbClr>
            </a:solidFill>
          </p:spPr>
          <p:txBody>
            <a:bodyPr/>
            <a:lstStyle/>
            <a:p/>
          </p:txBody>
        </p:sp>
        <p:sp>
          <p:nvSpPr>
            <p:cNvPr id="59" name="rc59"/>
            <p:cNvSpPr/>
            <p:nvPr/>
          </p:nvSpPr>
          <p:spPr>
            <a:xfrm>
              <a:off x="3875979" y="3796394"/>
              <a:ext cx="200644" cy="451894"/>
            </a:xfrm>
            <a:prstGeom prst="rect">
              <a:avLst/>
            </a:prstGeom>
            <a:solidFill>
              <a:srgbClr val="0058AB">
                <a:alpha val="100000"/>
              </a:srgbClr>
            </a:solidFill>
          </p:spPr>
          <p:txBody>
            <a:bodyPr/>
            <a:lstStyle/>
            <a:p/>
          </p:txBody>
        </p:sp>
        <p:sp>
          <p:nvSpPr>
            <p:cNvPr id="60" name="rc60"/>
            <p:cNvSpPr/>
            <p:nvPr/>
          </p:nvSpPr>
          <p:spPr>
            <a:xfrm>
              <a:off x="3875979" y="4248288"/>
              <a:ext cx="200644" cy="220924"/>
            </a:xfrm>
            <a:prstGeom prst="rect">
              <a:avLst/>
            </a:prstGeom>
            <a:solidFill>
              <a:srgbClr val="1CABE2">
                <a:alpha val="100000"/>
              </a:srgbClr>
            </a:solidFill>
          </p:spPr>
          <p:txBody>
            <a:bodyPr/>
            <a:lstStyle/>
            <a:p/>
          </p:txBody>
        </p:sp>
        <p:sp>
          <p:nvSpPr>
            <p:cNvPr id="61" name="rc61"/>
            <p:cNvSpPr/>
            <p:nvPr/>
          </p:nvSpPr>
          <p:spPr>
            <a:xfrm>
              <a:off x="4098916" y="4386796"/>
              <a:ext cx="200644" cy="413804"/>
            </a:xfrm>
            <a:prstGeom prst="rect">
              <a:avLst/>
            </a:prstGeom>
            <a:solidFill>
              <a:srgbClr val="80BD41">
                <a:alpha val="100000"/>
              </a:srgbClr>
            </a:solidFill>
          </p:spPr>
          <p:txBody>
            <a:bodyPr/>
            <a:lstStyle/>
            <a:p/>
          </p:txBody>
        </p:sp>
        <p:sp>
          <p:nvSpPr>
            <p:cNvPr id="62" name="rc62"/>
            <p:cNvSpPr/>
            <p:nvPr/>
          </p:nvSpPr>
          <p:spPr>
            <a:xfrm>
              <a:off x="4098916" y="3766088"/>
              <a:ext cx="200644" cy="444841"/>
            </a:xfrm>
            <a:prstGeom prst="rect">
              <a:avLst/>
            </a:prstGeom>
            <a:solidFill>
              <a:srgbClr val="0058AB">
                <a:alpha val="100000"/>
              </a:srgbClr>
            </a:solidFill>
          </p:spPr>
          <p:txBody>
            <a:bodyPr/>
            <a:lstStyle/>
            <a:p/>
          </p:txBody>
        </p:sp>
        <p:sp>
          <p:nvSpPr>
            <p:cNvPr id="63" name="rc63"/>
            <p:cNvSpPr/>
            <p:nvPr/>
          </p:nvSpPr>
          <p:spPr>
            <a:xfrm>
              <a:off x="4098916" y="4210929"/>
              <a:ext cx="200644" cy="175867"/>
            </a:xfrm>
            <a:prstGeom prst="rect">
              <a:avLst/>
            </a:prstGeom>
            <a:solidFill>
              <a:srgbClr val="1CABE2">
                <a:alpha val="100000"/>
              </a:srgbClr>
            </a:solidFill>
          </p:spPr>
          <p:txBody>
            <a:bodyPr/>
            <a:lstStyle/>
            <a:p/>
          </p:txBody>
        </p:sp>
        <p:sp>
          <p:nvSpPr>
            <p:cNvPr id="64" name="rc64"/>
            <p:cNvSpPr/>
            <p:nvPr/>
          </p:nvSpPr>
          <p:spPr>
            <a:xfrm>
              <a:off x="4321854" y="4388542"/>
              <a:ext cx="200644" cy="412059"/>
            </a:xfrm>
            <a:prstGeom prst="rect">
              <a:avLst/>
            </a:prstGeom>
            <a:solidFill>
              <a:srgbClr val="80BD41">
                <a:alpha val="100000"/>
              </a:srgbClr>
            </a:solidFill>
          </p:spPr>
          <p:txBody>
            <a:bodyPr/>
            <a:lstStyle/>
            <a:p/>
          </p:txBody>
        </p:sp>
        <p:sp>
          <p:nvSpPr>
            <p:cNvPr id="65" name="rc65"/>
            <p:cNvSpPr/>
            <p:nvPr/>
          </p:nvSpPr>
          <p:spPr>
            <a:xfrm>
              <a:off x="4321854" y="3744039"/>
              <a:ext cx="200644" cy="443755"/>
            </a:xfrm>
            <a:prstGeom prst="rect">
              <a:avLst/>
            </a:prstGeom>
            <a:solidFill>
              <a:srgbClr val="0058AB">
                <a:alpha val="100000"/>
              </a:srgbClr>
            </a:solidFill>
          </p:spPr>
          <p:txBody>
            <a:bodyPr/>
            <a:lstStyle/>
            <a:p/>
          </p:txBody>
        </p:sp>
        <p:sp>
          <p:nvSpPr>
            <p:cNvPr id="66" name="rc66"/>
            <p:cNvSpPr/>
            <p:nvPr/>
          </p:nvSpPr>
          <p:spPr>
            <a:xfrm>
              <a:off x="4321854" y="4187794"/>
              <a:ext cx="200644" cy="200747"/>
            </a:xfrm>
            <a:prstGeom prst="rect">
              <a:avLst/>
            </a:prstGeom>
            <a:solidFill>
              <a:srgbClr val="1CABE2">
                <a:alpha val="100000"/>
              </a:srgbClr>
            </a:solidFill>
          </p:spPr>
          <p:txBody>
            <a:bodyPr/>
            <a:lstStyle/>
            <a:p/>
          </p:txBody>
        </p:sp>
        <p:sp>
          <p:nvSpPr>
            <p:cNvPr id="67" name="rc67"/>
            <p:cNvSpPr/>
            <p:nvPr/>
          </p:nvSpPr>
          <p:spPr>
            <a:xfrm>
              <a:off x="4544792" y="4409147"/>
              <a:ext cx="200644" cy="391454"/>
            </a:xfrm>
            <a:prstGeom prst="rect">
              <a:avLst/>
            </a:prstGeom>
            <a:solidFill>
              <a:srgbClr val="80BD41">
                <a:alpha val="100000"/>
              </a:srgbClr>
            </a:solidFill>
          </p:spPr>
          <p:txBody>
            <a:bodyPr/>
            <a:lstStyle/>
            <a:p/>
          </p:txBody>
        </p:sp>
        <p:sp>
          <p:nvSpPr>
            <p:cNvPr id="68" name="rc68"/>
            <p:cNvSpPr/>
            <p:nvPr/>
          </p:nvSpPr>
          <p:spPr>
            <a:xfrm>
              <a:off x="4544792" y="3713226"/>
              <a:ext cx="200644" cy="402329"/>
            </a:xfrm>
            <a:prstGeom prst="rect">
              <a:avLst/>
            </a:prstGeom>
            <a:solidFill>
              <a:srgbClr val="0058AB">
                <a:alpha val="100000"/>
              </a:srgbClr>
            </a:solidFill>
          </p:spPr>
          <p:txBody>
            <a:bodyPr/>
            <a:lstStyle/>
            <a:p/>
          </p:txBody>
        </p:sp>
        <p:sp>
          <p:nvSpPr>
            <p:cNvPr id="69" name="rc69"/>
            <p:cNvSpPr/>
            <p:nvPr/>
          </p:nvSpPr>
          <p:spPr>
            <a:xfrm>
              <a:off x="4544792" y="4115556"/>
              <a:ext cx="200644" cy="293590"/>
            </a:xfrm>
            <a:prstGeom prst="rect">
              <a:avLst/>
            </a:prstGeom>
            <a:solidFill>
              <a:srgbClr val="1CABE2">
                <a:alpha val="100000"/>
              </a:srgbClr>
            </a:solidFill>
          </p:spPr>
          <p:txBody>
            <a:bodyPr/>
            <a:lstStyle/>
            <a:p/>
          </p:txBody>
        </p:sp>
        <p:sp>
          <p:nvSpPr>
            <p:cNvPr id="70" name="rc70"/>
            <p:cNvSpPr/>
            <p:nvPr/>
          </p:nvSpPr>
          <p:spPr>
            <a:xfrm>
              <a:off x="4767730" y="4334064"/>
              <a:ext cx="200644" cy="466536"/>
            </a:xfrm>
            <a:prstGeom prst="rect">
              <a:avLst/>
            </a:prstGeom>
            <a:solidFill>
              <a:srgbClr val="80BD41">
                <a:alpha val="100000"/>
              </a:srgbClr>
            </a:solidFill>
          </p:spPr>
          <p:txBody>
            <a:bodyPr/>
            <a:lstStyle/>
            <a:p/>
          </p:txBody>
        </p:sp>
        <p:sp>
          <p:nvSpPr>
            <p:cNvPr id="71" name="rc71"/>
            <p:cNvSpPr/>
            <p:nvPr/>
          </p:nvSpPr>
          <p:spPr>
            <a:xfrm>
              <a:off x="4767730" y="3689801"/>
              <a:ext cx="200644" cy="455428"/>
            </a:xfrm>
            <a:prstGeom prst="rect">
              <a:avLst/>
            </a:prstGeom>
            <a:solidFill>
              <a:srgbClr val="0058AB">
                <a:alpha val="100000"/>
              </a:srgbClr>
            </a:solidFill>
          </p:spPr>
          <p:txBody>
            <a:bodyPr/>
            <a:lstStyle/>
            <a:p/>
          </p:txBody>
        </p:sp>
        <p:sp>
          <p:nvSpPr>
            <p:cNvPr id="72" name="rc72"/>
            <p:cNvSpPr/>
            <p:nvPr/>
          </p:nvSpPr>
          <p:spPr>
            <a:xfrm>
              <a:off x="4767730" y="4145229"/>
              <a:ext cx="200644" cy="188835"/>
            </a:xfrm>
            <a:prstGeom prst="rect">
              <a:avLst/>
            </a:prstGeom>
            <a:solidFill>
              <a:srgbClr val="1CABE2">
                <a:alpha val="100000"/>
              </a:srgbClr>
            </a:solidFill>
          </p:spPr>
          <p:txBody>
            <a:bodyPr/>
            <a:lstStyle/>
            <a:p/>
          </p:txBody>
        </p:sp>
        <p:sp>
          <p:nvSpPr>
            <p:cNvPr id="73" name="rc73"/>
            <p:cNvSpPr/>
            <p:nvPr/>
          </p:nvSpPr>
          <p:spPr>
            <a:xfrm>
              <a:off x="4990668" y="4340013"/>
              <a:ext cx="200644" cy="460588"/>
            </a:xfrm>
            <a:prstGeom prst="rect">
              <a:avLst/>
            </a:prstGeom>
            <a:solidFill>
              <a:srgbClr val="80BD41">
                <a:alpha val="100000"/>
              </a:srgbClr>
            </a:solidFill>
          </p:spPr>
          <p:txBody>
            <a:bodyPr/>
            <a:lstStyle/>
            <a:p/>
          </p:txBody>
        </p:sp>
        <p:sp>
          <p:nvSpPr>
            <p:cNvPr id="74" name="rc74"/>
            <p:cNvSpPr/>
            <p:nvPr/>
          </p:nvSpPr>
          <p:spPr>
            <a:xfrm>
              <a:off x="4990668" y="3677215"/>
              <a:ext cx="200644" cy="505522"/>
            </a:xfrm>
            <a:prstGeom prst="rect">
              <a:avLst/>
            </a:prstGeom>
            <a:solidFill>
              <a:srgbClr val="0058AB">
                <a:alpha val="100000"/>
              </a:srgbClr>
            </a:solidFill>
          </p:spPr>
          <p:txBody>
            <a:bodyPr/>
            <a:lstStyle/>
            <a:p/>
          </p:txBody>
        </p:sp>
        <p:sp>
          <p:nvSpPr>
            <p:cNvPr id="75" name="rc75"/>
            <p:cNvSpPr/>
            <p:nvPr/>
          </p:nvSpPr>
          <p:spPr>
            <a:xfrm>
              <a:off x="4990668" y="4182738"/>
              <a:ext cx="200644" cy="157274"/>
            </a:xfrm>
            <a:prstGeom prst="rect">
              <a:avLst/>
            </a:prstGeom>
            <a:solidFill>
              <a:srgbClr val="1CABE2">
                <a:alpha val="100000"/>
              </a:srgbClr>
            </a:solidFill>
          </p:spPr>
          <p:txBody>
            <a:bodyPr/>
            <a:lstStyle/>
            <a:p/>
          </p:txBody>
        </p:sp>
        <p:sp>
          <p:nvSpPr>
            <p:cNvPr id="76" name="rc76"/>
            <p:cNvSpPr/>
            <p:nvPr/>
          </p:nvSpPr>
          <p:spPr>
            <a:xfrm>
              <a:off x="5213606" y="4330428"/>
              <a:ext cx="200644" cy="470173"/>
            </a:xfrm>
            <a:prstGeom prst="rect">
              <a:avLst/>
            </a:prstGeom>
            <a:solidFill>
              <a:srgbClr val="80BD41">
                <a:alpha val="100000"/>
              </a:srgbClr>
            </a:solidFill>
          </p:spPr>
          <p:txBody>
            <a:bodyPr/>
            <a:lstStyle/>
            <a:p/>
          </p:txBody>
        </p:sp>
        <p:sp>
          <p:nvSpPr>
            <p:cNvPr id="77" name="rc77"/>
            <p:cNvSpPr/>
            <p:nvPr/>
          </p:nvSpPr>
          <p:spPr>
            <a:xfrm>
              <a:off x="5213606" y="3653838"/>
              <a:ext cx="200644" cy="516042"/>
            </a:xfrm>
            <a:prstGeom prst="rect">
              <a:avLst/>
            </a:prstGeom>
            <a:solidFill>
              <a:srgbClr val="0058AB">
                <a:alpha val="100000"/>
              </a:srgbClr>
            </a:solidFill>
          </p:spPr>
          <p:txBody>
            <a:bodyPr/>
            <a:lstStyle/>
            <a:p/>
          </p:txBody>
        </p:sp>
        <p:sp>
          <p:nvSpPr>
            <p:cNvPr id="78" name="rc78"/>
            <p:cNvSpPr/>
            <p:nvPr/>
          </p:nvSpPr>
          <p:spPr>
            <a:xfrm>
              <a:off x="5213606" y="4169881"/>
              <a:ext cx="200644" cy="160547"/>
            </a:xfrm>
            <a:prstGeom prst="rect">
              <a:avLst/>
            </a:prstGeom>
            <a:solidFill>
              <a:srgbClr val="1CABE2">
                <a:alpha val="100000"/>
              </a:srgbClr>
            </a:solidFill>
          </p:spPr>
          <p:txBody>
            <a:bodyPr/>
            <a:lstStyle/>
            <a:p/>
          </p:txBody>
        </p:sp>
        <p:sp>
          <p:nvSpPr>
            <p:cNvPr id="79" name="rc79"/>
            <p:cNvSpPr/>
            <p:nvPr/>
          </p:nvSpPr>
          <p:spPr>
            <a:xfrm>
              <a:off x="5436544" y="4248975"/>
              <a:ext cx="200644" cy="551626"/>
            </a:xfrm>
            <a:prstGeom prst="rect">
              <a:avLst/>
            </a:prstGeom>
            <a:solidFill>
              <a:srgbClr val="80BD41">
                <a:alpha val="100000"/>
              </a:srgbClr>
            </a:solidFill>
          </p:spPr>
          <p:txBody>
            <a:bodyPr/>
            <a:lstStyle/>
            <a:p/>
          </p:txBody>
        </p:sp>
        <p:sp>
          <p:nvSpPr>
            <p:cNvPr id="80" name="rc80"/>
            <p:cNvSpPr/>
            <p:nvPr/>
          </p:nvSpPr>
          <p:spPr>
            <a:xfrm>
              <a:off x="5436544" y="3626928"/>
              <a:ext cx="200644" cy="434258"/>
            </a:xfrm>
            <a:prstGeom prst="rect">
              <a:avLst/>
            </a:prstGeom>
            <a:solidFill>
              <a:srgbClr val="0058AB">
                <a:alpha val="100000"/>
              </a:srgbClr>
            </a:solidFill>
          </p:spPr>
          <p:txBody>
            <a:bodyPr/>
            <a:lstStyle/>
            <a:p/>
          </p:txBody>
        </p:sp>
        <p:sp>
          <p:nvSpPr>
            <p:cNvPr id="81" name="rc81"/>
            <p:cNvSpPr/>
            <p:nvPr/>
          </p:nvSpPr>
          <p:spPr>
            <a:xfrm>
              <a:off x="5436544" y="4061187"/>
              <a:ext cx="200644" cy="187787"/>
            </a:xfrm>
            <a:prstGeom prst="rect">
              <a:avLst/>
            </a:prstGeom>
            <a:solidFill>
              <a:srgbClr val="1CABE2">
                <a:alpha val="100000"/>
              </a:srgbClr>
            </a:solidFill>
          </p:spPr>
          <p:txBody>
            <a:bodyPr/>
            <a:lstStyle/>
            <a:p/>
          </p:txBody>
        </p:sp>
        <p:sp>
          <p:nvSpPr>
            <p:cNvPr id="82" name="rc82"/>
            <p:cNvSpPr/>
            <p:nvPr/>
          </p:nvSpPr>
          <p:spPr>
            <a:xfrm>
              <a:off x="5659482" y="4158713"/>
              <a:ext cx="200644" cy="641887"/>
            </a:xfrm>
            <a:prstGeom prst="rect">
              <a:avLst/>
            </a:prstGeom>
            <a:solidFill>
              <a:srgbClr val="80BD41">
                <a:alpha val="100000"/>
              </a:srgbClr>
            </a:solidFill>
          </p:spPr>
          <p:txBody>
            <a:bodyPr/>
            <a:lstStyle/>
            <a:p/>
          </p:txBody>
        </p:sp>
        <p:sp>
          <p:nvSpPr>
            <p:cNvPr id="83" name="rc83"/>
            <p:cNvSpPr/>
            <p:nvPr/>
          </p:nvSpPr>
          <p:spPr>
            <a:xfrm>
              <a:off x="5659482" y="3589492"/>
              <a:ext cx="200644" cy="375443"/>
            </a:xfrm>
            <a:prstGeom prst="rect">
              <a:avLst/>
            </a:prstGeom>
            <a:solidFill>
              <a:srgbClr val="0058AB">
                <a:alpha val="100000"/>
              </a:srgbClr>
            </a:solidFill>
          </p:spPr>
          <p:txBody>
            <a:bodyPr/>
            <a:lstStyle/>
            <a:p/>
          </p:txBody>
        </p:sp>
        <p:sp>
          <p:nvSpPr>
            <p:cNvPr id="84" name="rc84"/>
            <p:cNvSpPr/>
            <p:nvPr/>
          </p:nvSpPr>
          <p:spPr>
            <a:xfrm>
              <a:off x="5659482" y="3964936"/>
              <a:ext cx="200644" cy="193777"/>
            </a:xfrm>
            <a:prstGeom prst="rect">
              <a:avLst/>
            </a:prstGeom>
            <a:solidFill>
              <a:srgbClr val="1CABE2">
                <a:alpha val="100000"/>
              </a:srgbClr>
            </a:solidFill>
          </p:spPr>
          <p:txBody>
            <a:bodyPr/>
            <a:lstStyle/>
            <a:p/>
          </p:txBody>
        </p:sp>
        <p:sp>
          <p:nvSpPr>
            <p:cNvPr id="85" name="rc85"/>
            <p:cNvSpPr/>
            <p:nvPr/>
          </p:nvSpPr>
          <p:spPr>
            <a:xfrm>
              <a:off x="5882419" y="4120927"/>
              <a:ext cx="200644" cy="679673"/>
            </a:xfrm>
            <a:prstGeom prst="rect">
              <a:avLst/>
            </a:prstGeom>
            <a:solidFill>
              <a:srgbClr val="80BD41">
                <a:alpha val="100000"/>
              </a:srgbClr>
            </a:solidFill>
          </p:spPr>
          <p:txBody>
            <a:bodyPr/>
            <a:lstStyle/>
            <a:p/>
          </p:txBody>
        </p:sp>
        <p:sp>
          <p:nvSpPr>
            <p:cNvPr id="86" name="rc86"/>
            <p:cNvSpPr/>
            <p:nvPr/>
          </p:nvSpPr>
          <p:spPr>
            <a:xfrm>
              <a:off x="5882419" y="3564832"/>
              <a:ext cx="200644" cy="321300"/>
            </a:xfrm>
            <a:prstGeom prst="rect">
              <a:avLst/>
            </a:prstGeom>
            <a:solidFill>
              <a:srgbClr val="0058AB">
                <a:alpha val="100000"/>
              </a:srgbClr>
            </a:solidFill>
          </p:spPr>
          <p:txBody>
            <a:bodyPr/>
            <a:lstStyle/>
            <a:p/>
          </p:txBody>
        </p:sp>
        <p:sp>
          <p:nvSpPr>
            <p:cNvPr id="87" name="rc87"/>
            <p:cNvSpPr/>
            <p:nvPr/>
          </p:nvSpPr>
          <p:spPr>
            <a:xfrm>
              <a:off x="5882419" y="3886132"/>
              <a:ext cx="200644" cy="234794"/>
            </a:xfrm>
            <a:prstGeom prst="rect">
              <a:avLst/>
            </a:prstGeom>
            <a:solidFill>
              <a:srgbClr val="1CABE2">
                <a:alpha val="100000"/>
              </a:srgbClr>
            </a:solidFill>
          </p:spPr>
          <p:txBody>
            <a:bodyPr/>
            <a:lstStyle/>
            <a:p/>
          </p:txBody>
        </p:sp>
        <p:sp>
          <p:nvSpPr>
            <p:cNvPr id="88" name="rc88"/>
            <p:cNvSpPr/>
            <p:nvPr/>
          </p:nvSpPr>
          <p:spPr>
            <a:xfrm>
              <a:off x="6105357" y="4015098"/>
              <a:ext cx="200644" cy="785503"/>
            </a:xfrm>
            <a:prstGeom prst="rect">
              <a:avLst/>
            </a:prstGeom>
            <a:solidFill>
              <a:srgbClr val="80BD41">
                <a:alpha val="100000"/>
              </a:srgbClr>
            </a:solidFill>
          </p:spPr>
          <p:txBody>
            <a:bodyPr/>
            <a:lstStyle/>
            <a:p/>
          </p:txBody>
        </p:sp>
        <p:sp>
          <p:nvSpPr>
            <p:cNvPr id="89" name="rc89"/>
            <p:cNvSpPr/>
            <p:nvPr/>
          </p:nvSpPr>
          <p:spPr>
            <a:xfrm>
              <a:off x="6105357" y="3533660"/>
              <a:ext cx="200644" cy="266057"/>
            </a:xfrm>
            <a:prstGeom prst="rect">
              <a:avLst/>
            </a:prstGeom>
            <a:solidFill>
              <a:srgbClr val="0058AB">
                <a:alpha val="100000"/>
              </a:srgbClr>
            </a:solidFill>
          </p:spPr>
          <p:txBody>
            <a:bodyPr/>
            <a:lstStyle/>
            <a:p/>
          </p:txBody>
        </p:sp>
        <p:sp>
          <p:nvSpPr>
            <p:cNvPr id="90" name="rc90"/>
            <p:cNvSpPr/>
            <p:nvPr/>
          </p:nvSpPr>
          <p:spPr>
            <a:xfrm>
              <a:off x="6105357" y="3799718"/>
              <a:ext cx="200644" cy="215379"/>
            </a:xfrm>
            <a:prstGeom prst="rect">
              <a:avLst/>
            </a:prstGeom>
            <a:solidFill>
              <a:srgbClr val="1CABE2">
                <a:alpha val="100000"/>
              </a:srgbClr>
            </a:solidFill>
          </p:spPr>
          <p:txBody>
            <a:bodyPr/>
            <a:lstStyle/>
            <a:p/>
          </p:txBody>
        </p:sp>
        <p:sp>
          <p:nvSpPr>
            <p:cNvPr id="91" name="rc91"/>
            <p:cNvSpPr/>
            <p:nvPr/>
          </p:nvSpPr>
          <p:spPr>
            <a:xfrm>
              <a:off x="6328295" y="3932644"/>
              <a:ext cx="200644" cy="867956"/>
            </a:xfrm>
            <a:prstGeom prst="rect">
              <a:avLst/>
            </a:prstGeom>
            <a:solidFill>
              <a:srgbClr val="80BD41">
                <a:alpha val="100000"/>
              </a:srgbClr>
            </a:solidFill>
          </p:spPr>
          <p:txBody>
            <a:bodyPr/>
            <a:lstStyle/>
            <a:p/>
          </p:txBody>
        </p:sp>
        <p:sp>
          <p:nvSpPr>
            <p:cNvPr id="92" name="rc92"/>
            <p:cNvSpPr/>
            <p:nvPr/>
          </p:nvSpPr>
          <p:spPr>
            <a:xfrm>
              <a:off x="6328295" y="3485516"/>
              <a:ext cx="200644" cy="236715"/>
            </a:xfrm>
            <a:prstGeom prst="rect">
              <a:avLst/>
            </a:prstGeom>
            <a:solidFill>
              <a:srgbClr val="0058AB">
                <a:alpha val="100000"/>
              </a:srgbClr>
            </a:solidFill>
          </p:spPr>
          <p:txBody>
            <a:bodyPr/>
            <a:lstStyle/>
            <a:p/>
          </p:txBody>
        </p:sp>
        <p:sp>
          <p:nvSpPr>
            <p:cNvPr id="93" name="rc93"/>
            <p:cNvSpPr/>
            <p:nvPr/>
          </p:nvSpPr>
          <p:spPr>
            <a:xfrm>
              <a:off x="6328295" y="3722231"/>
              <a:ext cx="200644" cy="210413"/>
            </a:xfrm>
            <a:prstGeom prst="rect">
              <a:avLst/>
            </a:prstGeom>
            <a:solidFill>
              <a:srgbClr val="1CABE2">
                <a:alpha val="100000"/>
              </a:srgbClr>
            </a:solidFill>
          </p:spPr>
          <p:txBody>
            <a:bodyPr/>
            <a:lstStyle/>
            <a:p/>
          </p:txBody>
        </p:sp>
        <p:sp>
          <p:nvSpPr>
            <p:cNvPr id="94" name="rc94"/>
            <p:cNvSpPr/>
            <p:nvPr/>
          </p:nvSpPr>
          <p:spPr>
            <a:xfrm>
              <a:off x="6551233" y="3897502"/>
              <a:ext cx="200644" cy="903098"/>
            </a:xfrm>
            <a:prstGeom prst="rect">
              <a:avLst/>
            </a:prstGeom>
            <a:solidFill>
              <a:srgbClr val="80BD41">
                <a:alpha val="100000"/>
              </a:srgbClr>
            </a:solidFill>
          </p:spPr>
          <p:txBody>
            <a:bodyPr/>
            <a:lstStyle/>
            <a:p/>
          </p:txBody>
        </p:sp>
        <p:sp>
          <p:nvSpPr>
            <p:cNvPr id="95" name="rc95"/>
            <p:cNvSpPr/>
            <p:nvPr/>
          </p:nvSpPr>
          <p:spPr>
            <a:xfrm>
              <a:off x="6551233" y="3452692"/>
              <a:ext cx="200644" cy="215665"/>
            </a:xfrm>
            <a:prstGeom prst="rect">
              <a:avLst/>
            </a:prstGeom>
            <a:solidFill>
              <a:srgbClr val="0058AB">
                <a:alpha val="100000"/>
              </a:srgbClr>
            </a:solidFill>
          </p:spPr>
          <p:txBody>
            <a:bodyPr/>
            <a:lstStyle/>
            <a:p/>
          </p:txBody>
        </p:sp>
        <p:sp>
          <p:nvSpPr>
            <p:cNvPr id="96" name="rc96"/>
            <p:cNvSpPr/>
            <p:nvPr/>
          </p:nvSpPr>
          <p:spPr>
            <a:xfrm>
              <a:off x="6551233" y="3668358"/>
              <a:ext cx="200644" cy="229144"/>
            </a:xfrm>
            <a:prstGeom prst="rect">
              <a:avLst/>
            </a:prstGeom>
            <a:solidFill>
              <a:srgbClr val="1CABE2">
                <a:alpha val="100000"/>
              </a:srgbClr>
            </a:solidFill>
          </p:spPr>
          <p:txBody>
            <a:bodyPr/>
            <a:lstStyle/>
            <a:p/>
          </p:txBody>
        </p:sp>
        <p:sp>
          <p:nvSpPr>
            <p:cNvPr id="97" name="rc97"/>
            <p:cNvSpPr/>
            <p:nvPr/>
          </p:nvSpPr>
          <p:spPr>
            <a:xfrm>
              <a:off x="6774171" y="3817220"/>
              <a:ext cx="200644" cy="983381"/>
            </a:xfrm>
            <a:prstGeom prst="rect">
              <a:avLst/>
            </a:prstGeom>
            <a:solidFill>
              <a:srgbClr val="80BD41">
                <a:alpha val="100000"/>
              </a:srgbClr>
            </a:solidFill>
          </p:spPr>
          <p:txBody>
            <a:bodyPr/>
            <a:lstStyle/>
            <a:p/>
          </p:txBody>
        </p:sp>
        <p:sp>
          <p:nvSpPr>
            <p:cNvPr id="98" name="rc98"/>
            <p:cNvSpPr/>
            <p:nvPr/>
          </p:nvSpPr>
          <p:spPr>
            <a:xfrm>
              <a:off x="6774171" y="3354453"/>
              <a:ext cx="200644" cy="245844"/>
            </a:xfrm>
            <a:prstGeom prst="rect">
              <a:avLst/>
            </a:prstGeom>
            <a:solidFill>
              <a:srgbClr val="0058AB">
                <a:alpha val="100000"/>
              </a:srgbClr>
            </a:solidFill>
          </p:spPr>
          <p:txBody>
            <a:bodyPr/>
            <a:lstStyle/>
            <a:p/>
          </p:txBody>
        </p:sp>
        <p:sp>
          <p:nvSpPr>
            <p:cNvPr id="99" name="rc99"/>
            <p:cNvSpPr/>
            <p:nvPr/>
          </p:nvSpPr>
          <p:spPr>
            <a:xfrm>
              <a:off x="6774171" y="3600297"/>
              <a:ext cx="200644" cy="216922"/>
            </a:xfrm>
            <a:prstGeom prst="rect">
              <a:avLst/>
            </a:prstGeom>
            <a:solidFill>
              <a:srgbClr val="1CABE2">
                <a:alpha val="100000"/>
              </a:srgbClr>
            </a:solidFill>
          </p:spPr>
          <p:txBody>
            <a:bodyPr/>
            <a:lstStyle/>
            <a:p/>
          </p:txBody>
        </p:sp>
        <p:sp>
          <p:nvSpPr>
            <p:cNvPr id="100" name="rc100"/>
            <p:cNvSpPr/>
            <p:nvPr/>
          </p:nvSpPr>
          <p:spPr>
            <a:xfrm>
              <a:off x="6997109" y="3739239"/>
              <a:ext cx="200644" cy="1061362"/>
            </a:xfrm>
            <a:prstGeom prst="rect">
              <a:avLst/>
            </a:prstGeom>
            <a:solidFill>
              <a:srgbClr val="80BD41">
                <a:alpha val="100000"/>
              </a:srgbClr>
            </a:solidFill>
          </p:spPr>
          <p:txBody>
            <a:bodyPr/>
            <a:lstStyle/>
            <a:p/>
          </p:txBody>
        </p:sp>
        <p:sp>
          <p:nvSpPr>
            <p:cNvPr id="101" name="rc101"/>
            <p:cNvSpPr/>
            <p:nvPr/>
          </p:nvSpPr>
          <p:spPr>
            <a:xfrm>
              <a:off x="6997109" y="3305725"/>
              <a:ext cx="200644" cy="209282"/>
            </a:xfrm>
            <a:prstGeom prst="rect">
              <a:avLst/>
            </a:prstGeom>
            <a:solidFill>
              <a:srgbClr val="0058AB">
                <a:alpha val="100000"/>
              </a:srgbClr>
            </a:solidFill>
          </p:spPr>
          <p:txBody>
            <a:bodyPr/>
            <a:lstStyle/>
            <a:p/>
          </p:txBody>
        </p:sp>
        <p:sp>
          <p:nvSpPr>
            <p:cNvPr id="102" name="rc102"/>
            <p:cNvSpPr/>
            <p:nvPr/>
          </p:nvSpPr>
          <p:spPr>
            <a:xfrm>
              <a:off x="6997109" y="3515007"/>
              <a:ext cx="200644" cy="224231"/>
            </a:xfrm>
            <a:prstGeom prst="rect">
              <a:avLst/>
            </a:prstGeom>
            <a:solidFill>
              <a:srgbClr val="1CABE2">
                <a:alpha val="100000"/>
              </a:srgbClr>
            </a:solidFill>
          </p:spPr>
          <p:txBody>
            <a:bodyPr/>
            <a:lstStyle/>
            <a:p/>
          </p:txBody>
        </p:sp>
        <p:sp>
          <p:nvSpPr>
            <p:cNvPr id="103" name="rc103"/>
            <p:cNvSpPr/>
            <p:nvPr/>
          </p:nvSpPr>
          <p:spPr>
            <a:xfrm>
              <a:off x="7220047" y="3301065"/>
              <a:ext cx="200644" cy="204780"/>
            </a:xfrm>
            <a:prstGeom prst="rect">
              <a:avLst/>
            </a:prstGeom>
            <a:solidFill>
              <a:srgbClr val="F26A21">
                <a:alpha val="100000"/>
              </a:srgbClr>
            </a:solidFill>
          </p:spPr>
          <p:txBody>
            <a:bodyPr/>
            <a:lstStyle/>
            <a:p/>
          </p:txBody>
        </p:sp>
        <p:sp>
          <p:nvSpPr>
            <p:cNvPr id="104" name="rc104"/>
            <p:cNvSpPr/>
            <p:nvPr/>
          </p:nvSpPr>
          <p:spPr>
            <a:xfrm>
              <a:off x="7220047" y="3505846"/>
              <a:ext cx="200644" cy="1294755"/>
            </a:xfrm>
            <a:prstGeom prst="rect">
              <a:avLst/>
            </a:prstGeom>
            <a:solidFill>
              <a:srgbClr val="FFC20E">
                <a:alpha val="100000"/>
              </a:srgbClr>
            </a:solidFill>
          </p:spPr>
          <p:txBody>
            <a:bodyPr/>
            <a:lstStyle/>
            <a:p/>
          </p:txBody>
        </p:sp>
        <p:sp>
          <p:nvSpPr>
            <p:cNvPr id="105" name="rc105"/>
            <p:cNvSpPr/>
            <p:nvPr/>
          </p:nvSpPr>
          <p:spPr>
            <a:xfrm>
              <a:off x="7442985" y="3293026"/>
              <a:ext cx="200644" cy="200376"/>
            </a:xfrm>
            <a:prstGeom prst="rect">
              <a:avLst/>
            </a:prstGeom>
            <a:solidFill>
              <a:srgbClr val="F26A21">
                <a:alpha val="100000"/>
              </a:srgbClr>
            </a:solidFill>
          </p:spPr>
          <p:txBody>
            <a:bodyPr/>
            <a:lstStyle/>
            <a:p/>
          </p:txBody>
        </p:sp>
        <p:sp>
          <p:nvSpPr>
            <p:cNvPr id="106" name="rc106"/>
            <p:cNvSpPr/>
            <p:nvPr/>
          </p:nvSpPr>
          <p:spPr>
            <a:xfrm>
              <a:off x="7442985" y="3493403"/>
              <a:ext cx="200644" cy="1307198"/>
            </a:xfrm>
            <a:prstGeom prst="rect">
              <a:avLst/>
            </a:prstGeom>
            <a:solidFill>
              <a:srgbClr val="FFC20E">
                <a:alpha val="100000"/>
              </a:srgbClr>
            </a:solidFill>
          </p:spPr>
          <p:txBody>
            <a:bodyPr/>
            <a:lstStyle/>
            <a:p/>
          </p:txBody>
        </p:sp>
        <p:sp>
          <p:nvSpPr>
            <p:cNvPr id="107" name="rc107"/>
            <p:cNvSpPr/>
            <p:nvPr/>
          </p:nvSpPr>
          <p:spPr>
            <a:xfrm>
              <a:off x="7665922" y="3278247"/>
              <a:ext cx="200644" cy="196065"/>
            </a:xfrm>
            <a:prstGeom prst="rect">
              <a:avLst/>
            </a:prstGeom>
            <a:solidFill>
              <a:srgbClr val="F26A21">
                <a:alpha val="100000"/>
              </a:srgbClr>
            </a:solidFill>
          </p:spPr>
          <p:txBody>
            <a:bodyPr/>
            <a:lstStyle/>
            <a:p/>
          </p:txBody>
        </p:sp>
        <p:sp>
          <p:nvSpPr>
            <p:cNvPr id="108" name="rc108"/>
            <p:cNvSpPr/>
            <p:nvPr/>
          </p:nvSpPr>
          <p:spPr>
            <a:xfrm>
              <a:off x="7665922" y="3474313"/>
              <a:ext cx="200644" cy="1326288"/>
            </a:xfrm>
            <a:prstGeom prst="rect">
              <a:avLst/>
            </a:prstGeom>
            <a:solidFill>
              <a:srgbClr val="FFC20E">
                <a:alpha val="100000"/>
              </a:srgbClr>
            </a:solidFill>
          </p:spPr>
          <p:txBody>
            <a:bodyPr/>
            <a:lstStyle/>
            <a:p/>
          </p:txBody>
        </p:sp>
        <p:sp>
          <p:nvSpPr>
            <p:cNvPr id="109" name="rc109"/>
            <p:cNvSpPr/>
            <p:nvPr/>
          </p:nvSpPr>
          <p:spPr>
            <a:xfrm>
              <a:off x="7888860" y="3256823"/>
              <a:ext cx="200644" cy="191848"/>
            </a:xfrm>
            <a:prstGeom prst="rect">
              <a:avLst/>
            </a:prstGeom>
            <a:solidFill>
              <a:srgbClr val="F26A21">
                <a:alpha val="100000"/>
              </a:srgbClr>
            </a:solidFill>
          </p:spPr>
          <p:txBody>
            <a:bodyPr/>
            <a:lstStyle/>
            <a:p/>
          </p:txBody>
        </p:sp>
        <p:sp>
          <p:nvSpPr>
            <p:cNvPr id="110" name="rc110"/>
            <p:cNvSpPr/>
            <p:nvPr/>
          </p:nvSpPr>
          <p:spPr>
            <a:xfrm>
              <a:off x="7888860" y="3448672"/>
              <a:ext cx="200644" cy="1351929"/>
            </a:xfrm>
            <a:prstGeom prst="rect">
              <a:avLst/>
            </a:prstGeom>
            <a:solidFill>
              <a:srgbClr val="FFC20E">
                <a:alpha val="100000"/>
              </a:srgbClr>
            </a:solidFill>
          </p:spPr>
          <p:txBody>
            <a:bodyPr/>
            <a:lstStyle/>
            <a:p/>
          </p:txBody>
        </p:sp>
        <p:sp>
          <p:nvSpPr>
            <p:cNvPr id="111" name="rc111"/>
            <p:cNvSpPr/>
            <p:nvPr/>
          </p:nvSpPr>
          <p:spPr>
            <a:xfrm>
              <a:off x="8111798" y="3240251"/>
              <a:ext cx="200644" cy="187721"/>
            </a:xfrm>
            <a:prstGeom prst="rect">
              <a:avLst/>
            </a:prstGeom>
            <a:solidFill>
              <a:srgbClr val="F26A21">
                <a:alpha val="100000"/>
              </a:srgbClr>
            </a:solidFill>
          </p:spPr>
          <p:txBody>
            <a:bodyPr/>
            <a:lstStyle/>
            <a:p/>
          </p:txBody>
        </p:sp>
        <p:sp>
          <p:nvSpPr>
            <p:cNvPr id="112" name="rc112"/>
            <p:cNvSpPr/>
            <p:nvPr/>
          </p:nvSpPr>
          <p:spPr>
            <a:xfrm>
              <a:off x="8111798" y="3427973"/>
              <a:ext cx="200644" cy="1372627"/>
            </a:xfrm>
            <a:prstGeom prst="rect">
              <a:avLst/>
            </a:prstGeom>
            <a:solidFill>
              <a:srgbClr val="FFC20E">
                <a:alpha val="100000"/>
              </a:srgbClr>
            </a:solidFill>
          </p:spPr>
          <p:txBody>
            <a:bodyPr/>
            <a:lstStyle/>
            <a:p/>
          </p:txBody>
        </p:sp>
        <p:sp>
          <p:nvSpPr>
            <p:cNvPr id="113" name="pl113"/>
            <p:cNvSpPr/>
            <p:nvPr/>
          </p:nvSpPr>
          <p:spPr>
            <a:xfrm>
              <a:off x="1523984" y="2439681"/>
              <a:ext cx="5573446" cy="1400080"/>
            </a:xfrm>
            <a:custGeom>
              <a:avLst/>
              <a:pathLst>
                <a:path w="5573446" h="1400080">
                  <a:moveTo>
                    <a:pt x="0" y="1125554"/>
                  </a:moveTo>
                  <a:lnTo>
                    <a:pt x="222937" y="1153007"/>
                  </a:lnTo>
                  <a:lnTo>
                    <a:pt x="445875" y="1125554"/>
                  </a:lnTo>
                  <a:lnTo>
                    <a:pt x="668813" y="1125554"/>
                  </a:lnTo>
                  <a:lnTo>
                    <a:pt x="891751" y="1400080"/>
                  </a:lnTo>
                  <a:lnTo>
                    <a:pt x="1114689" y="1098102"/>
                  </a:lnTo>
                  <a:lnTo>
                    <a:pt x="1337627" y="768671"/>
                  </a:lnTo>
                  <a:lnTo>
                    <a:pt x="1560565" y="988292"/>
                  </a:lnTo>
                  <a:lnTo>
                    <a:pt x="1783502" y="1070649"/>
                  </a:lnTo>
                  <a:lnTo>
                    <a:pt x="2006440" y="1125554"/>
                  </a:lnTo>
                  <a:lnTo>
                    <a:pt x="2229378" y="851029"/>
                  </a:lnTo>
                  <a:lnTo>
                    <a:pt x="2452316" y="851029"/>
                  </a:lnTo>
                  <a:lnTo>
                    <a:pt x="2675254" y="796124"/>
                  </a:lnTo>
                  <a:lnTo>
                    <a:pt x="2898192" y="768671"/>
                  </a:lnTo>
                  <a:lnTo>
                    <a:pt x="3121130" y="631408"/>
                  </a:lnTo>
                  <a:lnTo>
                    <a:pt x="3344068" y="741219"/>
                  </a:lnTo>
                  <a:lnTo>
                    <a:pt x="3567005" y="851029"/>
                  </a:lnTo>
                  <a:lnTo>
                    <a:pt x="3789943" y="851029"/>
                  </a:lnTo>
                  <a:lnTo>
                    <a:pt x="4012881" y="631408"/>
                  </a:lnTo>
                  <a:lnTo>
                    <a:pt x="4235819" y="466693"/>
                  </a:lnTo>
                  <a:lnTo>
                    <a:pt x="4458757" y="329430"/>
                  </a:lnTo>
                  <a:lnTo>
                    <a:pt x="4681695" y="192167"/>
                  </a:lnTo>
                  <a:lnTo>
                    <a:pt x="4904633" y="109810"/>
                  </a:lnTo>
                  <a:lnTo>
                    <a:pt x="5127571" y="54905"/>
                  </a:lnTo>
                  <a:lnTo>
                    <a:pt x="5350508" y="82357"/>
                  </a:lnTo>
                  <a:lnTo>
                    <a:pt x="5573446" y="0"/>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851470"/>
              <a:ext cx="5573446" cy="1427533"/>
            </a:xfrm>
            <a:custGeom>
              <a:avLst/>
              <a:pathLst>
                <a:path w="5573446" h="1427533">
                  <a:moveTo>
                    <a:pt x="0" y="905934"/>
                  </a:moveTo>
                  <a:lnTo>
                    <a:pt x="222937" y="1235365"/>
                  </a:lnTo>
                  <a:lnTo>
                    <a:pt x="445875" y="1262817"/>
                  </a:lnTo>
                  <a:lnTo>
                    <a:pt x="668813" y="1317722"/>
                  </a:lnTo>
                  <a:lnTo>
                    <a:pt x="891751" y="1345175"/>
                  </a:lnTo>
                  <a:lnTo>
                    <a:pt x="1114689" y="1235365"/>
                  </a:lnTo>
                  <a:lnTo>
                    <a:pt x="1337627" y="823576"/>
                  </a:lnTo>
                  <a:lnTo>
                    <a:pt x="1560565" y="1153007"/>
                  </a:lnTo>
                  <a:lnTo>
                    <a:pt x="1783502" y="1427533"/>
                  </a:lnTo>
                  <a:lnTo>
                    <a:pt x="2006440" y="1235365"/>
                  </a:lnTo>
                  <a:lnTo>
                    <a:pt x="2229378" y="851029"/>
                  </a:lnTo>
                  <a:lnTo>
                    <a:pt x="2452316" y="1043197"/>
                  </a:lnTo>
                  <a:lnTo>
                    <a:pt x="2675254" y="851029"/>
                  </a:lnTo>
                  <a:lnTo>
                    <a:pt x="2898192" y="878481"/>
                  </a:lnTo>
                  <a:lnTo>
                    <a:pt x="3121130" y="960839"/>
                  </a:lnTo>
                  <a:lnTo>
                    <a:pt x="3344068" y="796124"/>
                  </a:lnTo>
                  <a:lnTo>
                    <a:pt x="3567005" y="823576"/>
                  </a:lnTo>
                  <a:lnTo>
                    <a:pt x="3789943" y="823576"/>
                  </a:lnTo>
                  <a:lnTo>
                    <a:pt x="4012881" y="658861"/>
                  </a:lnTo>
                  <a:lnTo>
                    <a:pt x="4235819" y="494146"/>
                  </a:lnTo>
                  <a:lnTo>
                    <a:pt x="4458757" y="439240"/>
                  </a:lnTo>
                  <a:lnTo>
                    <a:pt x="4681695" y="247073"/>
                  </a:lnTo>
                  <a:lnTo>
                    <a:pt x="4904633" y="137262"/>
                  </a:lnTo>
                  <a:lnTo>
                    <a:pt x="5127571" y="109810"/>
                  </a:lnTo>
                  <a:lnTo>
                    <a:pt x="5350508" y="82357"/>
                  </a:lnTo>
                  <a:lnTo>
                    <a:pt x="5573446" y="0"/>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336146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45</a:t>
              </a:r>
            </a:p>
          </p:txBody>
        </p:sp>
        <p:sp>
          <p:nvSpPr>
            <p:cNvPr id="116" name="tx116"/>
            <p:cNvSpPr/>
            <p:nvPr/>
          </p:nvSpPr>
          <p:spPr>
            <a:xfrm>
              <a:off x="2570345" y="33336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46</a:t>
              </a:r>
            </a:p>
          </p:txBody>
        </p:sp>
        <p:sp>
          <p:nvSpPr>
            <p:cNvPr id="117" name="tx117"/>
            <p:cNvSpPr/>
            <p:nvPr/>
          </p:nvSpPr>
          <p:spPr>
            <a:xfrm>
              <a:off x="3685034" y="3088137"/>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55</a:t>
              </a:r>
            </a:p>
          </p:txBody>
        </p:sp>
        <p:sp>
          <p:nvSpPr>
            <p:cNvPr id="118" name="tx118"/>
            <p:cNvSpPr/>
            <p:nvPr/>
          </p:nvSpPr>
          <p:spPr>
            <a:xfrm>
              <a:off x="4799724" y="29767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19" name="tx119"/>
            <p:cNvSpPr/>
            <p:nvPr/>
          </p:nvSpPr>
          <p:spPr>
            <a:xfrm>
              <a:off x="5691475" y="2702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20" name="tx120"/>
            <p:cNvSpPr/>
            <p:nvPr/>
          </p:nvSpPr>
          <p:spPr>
            <a:xfrm>
              <a:off x="5914413" y="256683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1" name="tx121"/>
            <p:cNvSpPr/>
            <p:nvPr/>
          </p:nvSpPr>
          <p:spPr>
            <a:xfrm>
              <a:off x="6137351" y="24277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2" name="tx122"/>
            <p:cNvSpPr/>
            <p:nvPr/>
          </p:nvSpPr>
          <p:spPr>
            <a:xfrm>
              <a:off x="6360289" y="23453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3" name="tx123"/>
            <p:cNvSpPr/>
            <p:nvPr/>
          </p:nvSpPr>
          <p:spPr>
            <a:xfrm>
              <a:off x="6583227" y="22904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4" name="tx124"/>
            <p:cNvSpPr/>
            <p:nvPr/>
          </p:nvSpPr>
          <p:spPr>
            <a:xfrm>
              <a:off x="6806165" y="231784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5" name="tx125"/>
            <p:cNvSpPr/>
            <p:nvPr/>
          </p:nvSpPr>
          <p:spPr>
            <a:xfrm>
              <a:off x="7029103" y="22355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6" name="tx126"/>
            <p:cNvSpPr/>
            <p:nvPr/>
          </p:nvSpPr>
          <p:spPr>
            <a:xfrm>
              <a:off x="1455656" y="382584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38</a:t>
              </a:r>
            </a:p>
          </p:txBody>
        </p:sp>
        <p:sp>
          <p:nvSpPr>
            <p:cNvPr id="127" name="tx127"/>
            <p:cNvSpPr/>
            <p:nvPr/>
          </p:nvSpPr>
          <p:spPr>
            <a:xfrm>
              <a:off x="2570345" y="41553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26</a:t>
              </a:r>
            </a:p>
          </p:txBody>
        </p:sp>
        <p:sp>
          <p:nvSpPr>
            <p:cNvPr id="128" name="tx128"/>
            <p:cNvSpPr/>
            <p:nvPr/>
          </p:nvSpPr>
          <p:spPr>
            <a:xfrm>
              <a:off x="3685034" y="377099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40</a:t>
              </a:r>
            </a:p>
          </p:txBody>
        </p:sp>
        <p:sp>
          <p:nvSpPr>
            <p:cNvPr id="129" name="tx129"/>
            <p:cNvSpPr/>
            <p:nvPr/>
          </p:nvSpPr>
          <p:spPr>
            <a:xfrm>
              <a:off x="4799724" y="371759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30" name="tx130"/>
            <p:cNvSpPr/>
            <p:nvPr/>
          </p:nvSpPr>
          <p:spPr>
            <a:xfrm>
              <a:off x="5691475" y="341405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53</a:t>
              </a:r>
            </a:p>
          </p:txBody>
        </p:sp>
        <p:sp>
          <p:nvSpPr>
            <p:cNvPr id="131" name="tx131"/>
            <p:cNvSpPr/>
            <p:nvPr/>
          </p:nvSpPr>
          <p:spPr>
            <a:xfrm>
              <a:off x="5914413" y="3360766"/>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2" name="tx132"/>
            <p:cNvSpPr/>
            <p:nvPr/>
          </p:nvSpPr>
          <p:spPr>
            <a:xfrm>
              <a:off x="6137351" y="31670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3" name="tx133"/>
            <p:cNvSpPr/>
            <p:nvPr/>
          </p:nvSpPr>
          <p:spPr>
            <a:xfrm>
              <a:off x="6360289" y="3057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4" name="tx134"/>
            <p:cNvSpPr/>
            <p:nvPr/>
          </p:nvSpPr>
          <p:spPr>
            <a:xfrm>
              <a:off x="6583227" y="30297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5" name="tx135"/>
            <p:cNvSpPr/>
            <p:nvPr/>
          </p:nvSpPr>
          <p:spPr>
            <a:xfrm>
              <a:off x="6806165" y="30023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6" name="tx136"/>
            <p:cNvSpPr/>
            <p:nvPr/>
          </p:nvSpPr>
          <p:spPr>
            <a:xfrm>
              <a:off x="7029103" y="292146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7" name="tx137"/>
            <p:cNvSpPr/>
            <p:nvPr/>
          </p:nvSpPr>
          <p:spPr>
            <a:xfrm>
              <a:off x="953025"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87735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301153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214571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1" name="tx161"/>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2" name="rc162"/>
            <p:cNvSpPr/>
            <p:nvPr/>
          </p:nvSpPr>
          <p:spPr>
            <a:xfrm>
              <a:off x="1351923" y="5643592"/>
              <a:ext cx="201455" cy="201456"/>
            </a:xfrm>
            <a:prstGeom prst="rect">
              <a:avLst/>
            </a:prstGeom>
            <a:solidFill>
              <a:srgbClr val="80BD41">
                <a:alpha val="100000"/>
              </a:srgbClr>
            </a:solidFill>
          </p:spPr>
          <p:txBody>
            <a:bodyPr/>
            <a:lstStyle/>
            <a:p/>
          </p:txBody>
        </p:sp>
        <p:sp>
          <p:nvSpPr>
            <p:cNvPr id="163" name="rc163"/>
            <p:cNvSpPr/>
            <p:nvPr/>
          </p:nvSpPr>
          <p:spPr>
            <a:xfrm>
              <a:off x="3325498" y="5643592"/>
              <a:ext cx="201456" cy="201456"/>
            </a:xfrm>
            <a:prstGeom prst="rect">
              <a:avLst/>
            </a:prstGeom>
            <a:solidFill>
              <a:srgbClr val="1CABE2">
                <a:alpha val="100000"/>
              </a:srgbClr>
            </a:solidFill>
          </p:spPr>
          <p:txBody>
            <a:bodyPr/>
            <a:lstStyle/>
            <a:p/>
          </p:txBody>
        </p:sp>
        <p:sp>
          <p:nvSpPr>
            <p:cNvPr id="164" name="rc164"/>
            <p:cNvSpPr/>
            <p:nvPr/>
          </p:nvSpPr>
          <p:spPr>
            <a:xfrm>
              <a:off x="4382836" y="5643592"/>
              <a:ext cx="201456" cy="201456"/>
            </a:xfrm>
            <a:prstGeom prst="rect">
              <a:avLst/>
            </a:prstGeom>
            <a:solidFill>
              <a:srgbClr val="0058AB">
                <a:alpha val="100000"/>
              </a:srgbClr>
            </a:solidFill>
          </p:spPr>
          <p:txBody>
            <a:bodyPr/>
            <a:lstStyle/>
            <a:p/>
          </p:txBody>
        </p:sp>
        <p:sp>
          <p:nvSpPr>
            <p:cNvPr id="165" name="rc165"/>
            <p:cNvSpPr/>
            <p:nvPr/>
          </p:nvSpPr>
          <p:spPr>
            <a:xfrm>
              <a:off x="5370461" y="5643592"/>
              <a:ext cx="201456" cy="201456"/>
            </a:xfrm>
            <a:prstGeom prst="rect">
              <a:avLst/>
            </a:prstGeom>
            <a:solidFill>
              <a:srgbClr val="FFC20E">
                <a:alpha val="100000"/>
              </a:srgbClr>
            </a:solidFill>
          </p:spPr>
          <p:txBody>
            <a:bodyPr/>
            <a:lstStyle/>
            <a:p/>
          </p:txBody>
        </p:sp>
        <p:sp>
          <p:nvSpPr>
            <p:cNvPr id="166" name="rc166"/>
            <p:cNvSpPr/>
            <p:nvPr/>
          </p:nvSpPr>
          <p:spPr>
            <a:xfrm>
              <a:off x="7119206" y="5643592"/>
              <a:ext cx="201455" cy="201456"/>
            </a:xfrm>
            <a:prstGeom prst="rect">
              <a:avLst/>
            </a:prstGeom>
            <a:solidFill>
              <a:srgbClr val="F26A21">
                <a:alpha val="100000"/>
              </a:srgbClr>
            </a:solidFill>
          </p:spPr>
          <p:txBody>
            <a:bodyPr/>
            <a:lstStyle/>
            <a:p/>
          </p:txBody>
        </p:sp>
        <p:sp>
          <p:nvSpPr>
            <p:cNvPr id="167" name="tx167"/>
            <p:cNvSpPr/>
            <p:nvPr/>
          </p:nvSpPr>
          <p:spPr>
            <a:xfrm>
              <a:off x="1631968"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8" name="tx168"/>
            <p:cNvSpPr/>
            <p:nvPr/>
          </p:nvSpPr>
          <p:spPr>
            <a:xfrm>
              <a:off x="3605543"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9" name="tx169"/>
            <p:cNvSpPr/>
            <p:nvPr/>
          </p:nvSpPr>
          <p:spPr>
            <a:xfrm>
              <a:off x="4662881"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0" name="tx170"/>
            <p:cNvSpPr/>
            <p:nvPr/>
          </p:nvSpPr>
          <p:spPr>
            <a:xfrm>
              <a:off x="5650506"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1" name="tx171"/>
            <p:cNvSpPr/>
            <p:nvPr/>
          </p:nvSpPr>
          <p:spPr>
            <a:xfrm>
              <a:off x="7399251"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2" name="pl172"/>
            <p:cNvSpPr/>
            <p:nvPr/>
          </p:nvSpPr>
          <p:spPr>
            <a:xfrm>
              <a:off x="3510223"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77322"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5" name="tx175"/>
            <p:cNvSpPr/>
            <p:nvPr/>
          </p:nvSpPr>
          <p:spPr>
            <a:xfrm>
              <a:off x="5191892"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6" name="tx176"/>
            <p:cNvSpPr/>
            <p:nvPr/>
          </p:nvSpPr>
          <p:spPr>
            <a:xfrm>
              <a:off x="1079223"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77" name="tx177"/>
            <p:cNvSpPr/>
            <p:nvPr/>
          </p:nvSpPr>
          <p:spPr>
            <a:xfrm>
              <a:off x="1079223" y="1511762"/>
              <a:ext cx="61829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Tchad</a:t>
              </a:r>
            </a:p>
          </p:txBody>
        </p:sp>
        <p:sp>
          <p:nvSpPr>
            <p:cNvPr id="178" name="tx178"/>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79" name="tx179"/>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indique le nombre annuel d'enfants devant être vaccinés pour atteindre l'objectif fixé concernant les enfants n'ayant reçu aucune dose.
Le Tchad devrait connaître une augmentation modérée (10 000 à 50 000) du nombre de nourrissons survivants d’ici 2030. Par conséquent, le maintien de la couverture actuelle nécessite de vacciner un nombre croissant d’enfants.
Pour atteindre l’objectif « zéro dose » de l’IA2030, il faudra vacciner chaque année davantage d’enfants (~1,32 %) avec le DTP1. Cela nécessitera un renforcement des capacités du programme de vaccination et du système de santé.</a:t>
            </a:r>
          </a:p>
        </p:txBody>
      </p:sp>
      <p:sp>
        <p:nvSpPr>
          <p:cNvPr id="18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alors qu'on prévoit une augmentation modérée du nombre de nourrissons survivants.</a:t>
            </a:r>
          </a:p>
        </p:txBody>
      </p:sp>
      <p:grpSp xmlns:pic="http://schemas.openxmlformats.org/drawingml/2006/picture">
        <p:nvGrpSpPr>
          <p:cNvPr id="182" name=""/>
          <p:cNvGrpSpPr/>
          <p:nvPr/>
        </p:nvGrpSpPr>
        <p:grpSpPr>
          <a:xfrm>
            <a:off x="292608" y="1051560"/>
            <a:ext cx="8595360" cy="28575"/>
            <a:chOff x="292608" y="1051560"/>
            <a:chExt cx="8595360" cy="28575"/>
          </a:xfrm>
        </p:grpSpPr>
        <p:sp>
          <p:nvSpPr>
            <p:cNvPr id="18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Tchad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0895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35607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0319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8251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2963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77675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2580932"/>
              <a:ext cx="214223" cy="2354464"/>
            </a:xfrm>
            <a:prstGeom prst="rect">
              <a:avLst/>
            </a:prstGeom>
            <a:solidFill>
              <a:srgbClr val="0058AB">
                <a:alpha val="100000"/>
              </a:srgbClr>
            </a:solidFill>
          </p:spPr>
          <p:txBody>
            <a:bodyPr/>
            <a:lstStyle/>
            <a:p/>
          </p:txBody>
        </p:sp>
        <p:sp>
          <p:nvSpPr>
            <p:cNvPr id="40" name="rc40"/>
            <p:cNvSpPr/>
            <p:nvPr/>
          </p:nvSpPr>
          <p:spPr>
            <a:xfrm>
              <a:off x="1589675" y="2469305"/>
              <a:ext cx="214223" cy="2466091"/>
            </a:xfrm>
            <a:prstGeom prst="rect">
              <a:avLst/>
            </a:prstGeom>
            <a:solidFill>
              <a:srgbClr val="0058AB">
                <a:alpha val="100000"/>
              </a:srgbClr>
            </a:solidFill>
          </p:spPr>
          <p:txBody>
            <a:bodyPr/>
            <a:lstStyle/>
            <a:p/>
          </p:txBody>
        </p:sp>
        <p:sp>
          <p:nvSpPr>
            <p:cNvPr id="41" name="rc41"/>
            <p:cNvSpPr/>
            <p:nvPr/>
          </p:nvSpPr>
          <p:spPr>
            <a:xfrm>
              <a:off x="1827702" y="2461609"/>
              <a:ext cx="214223" cy="2473788"/>
            </a:xfrm>
            <a:prstGeom prst="rect">
              <a:avLst/>
            </a:prstGeom>
            <a:solidFill>
              <a:srgbClr val="0058AB">
                <a:alpha val="100000"/>
              </a:srgbClr>
            </a:solidFill>
          </p:spPr>
          <p:txBody>
            <a:bodyPr/>
            <a:lstStyle/>
            <a:p/>
          </p:txBody>
        </p:sp>
        <p:sp>
          <p:nvSpPr>
            <p:cNvPr id="42" name="rc42"/>
            <p:cNvSpPr/>
            <p:nvPr/>
          </p:nvSpPr>
          <p:spPr>
            <a:xfrm>
              <a:off x="2065728" y="2380105"/>
              <a:ext cx="214223" cy="2555291"/>
            </a:xfrm>
            <a:prstGeom prst="rect">
              <a:avLst/>
            </a:prstGeom>
            <a:solidFill>
              <a:srgbClr val="0058AB">
                <a:alpha val="100000"/>
              </a:srgbClr>
            </a:solidFill>
          </p:spPr>
          <p:txBody>
            <a:bodyPr/>
            <a:lstStyle/>
            <a:p/>
          </p:txBody>
        </p:sp>
        <p:sp>
          <p:nvSpPr>
            <p:cNvPr id="43" name="rc43"/>
            <p:cNvSpPr/>
            <p:nvPr/>
          </p:nvSpPr>
          <p:spPr>
            <a:xfrm>
              <a:off x="2303754" y="1752072"/>
              <a:ext cx="214223" cy="3183325"/>
            </a:xfrm>
            <a:prstGeom prst="rect">
              <a:avLst/>
            </a:prstGeom>
            <a:solidFill>
              <a:srgbClr val="0058AB">
                <a:alpha val="100000"/>
              </a:srgbClr>
            </a:solidFill>
          </p:spPr>
          <p:txBody>
            <a:bodyPr/>
            <a:lstStyle/>
            <a:p/>
          </p:txBody>
        </p:sp>
        <p:sp>
          <p:nvSpPr>
            <p:cNvPr id="44" name="rc44"/>
            <p:cNvSpPr/>
            <p:nvPr/>
          </p:nvSpPr>
          <p:spPr>
            <a:xfrm>
              <a:off x="2541780" y="2161906"/>
              <a:ext cx="214223" cy="2773490"/>
            </a:xfrm>
            <a:prstGeom prst="rect">
              <a:avLst/>
            </a:prstGeom>
            <a:solidFill>
              <a:srgbClr val="0058AB">
                <a:alpha val="100000"/>
              </a:srgbClr>
            </a:solidFill>
          </p:spPr>
          <p:txBody>
            <a:bodyPr/>
            <a:lstStyle/>
            <a:p/>
          </p:txBody>
        </p:sp>
        <p:sp>
          <p:nvSpPr>
            <p:cNvPr id="45" name="rc45"/>
            <p:cNvSpPr/>
            <p:nvPr/>
          </p:nvSpPr>
          <p:spPr>
            <a:xfrm>
              <a:off x="2779807" y="2712879"/>
              <a:ext cx="214223" cy="2222517"/>
            </a:xfrm>
            <a:prstGeom prst="rect">
              <a:avLst/>
            </a:prstGeom>
            <a:solidFill>
              <a:srgbClr val="0058AB">
                <a:alpha val="100000"/>
              </a:srgbClr>
            </a:solidFill>
          </p:spPr>
          <p:txBody>
            <a:bodyPr/>
            <a:lstStyle/>
            <a:p/>
          </p:txBody>
        </p:sp>
        <p:sp>
          <p:nvSpPr>
            <p:cNvPr id="46" name="rc46"/>
            <p:cNvSpPr/>
            <p:nvPr/>
          </p:nvSpPr>
          <p:spPr>
            <a:xfrm>
              <a:off x="3017833" y="2204906"/>
              <a:ext cx="214223" cy="2730491"/>
            </a:xfrm>
            <a:prstGeom prst="rect">
              <a:avLst/>
            </a:prstGeom>
            <a:solidFill>
              <a:srgbClr val="0058AB">
                <a:alpha val="100000"/>
              </a:srgbClr>
            </a:solidFill>
          </p:spPr>
          <p:txBody>
            <a:bodyPr/>
            <a:lstStyle/>
            <a:p/>
          </p:txBody>
        </p:sp>
        <p:sp>
          <p:nvSpPr>
            <p:cNvPr id="47" name="rc47"/>
            <p:cNvSpPr/>
            <p:nvPr/>
          </p:nvSpPr>
          <p:spPr>
            <a:xfrm>
              <a:off x="3255859" y="1969829"/>
              <a:ext cx="214223" cy="2965568"/>
            </a:xfrm>
            <a:prstGeom prst="rect">
              <a:avLst/>
            </a:prstGeom>
            <a:solidFill>
              <a:srgbClr val="0058AB">
                <a:alpha val="100000"/>
              </a:srgbClr>
            </a:solidFill>
          </p:spPr>
          <p:txBody>
            <a:bodyPr/>
            <a:lstStyle/>
            <a:p/>
          </p:txBody>
        </p:sp>
        <p:sp>
          <p:nvSpPr>
            <p:cNvPr id="48" name="rc48"/>
            <p:cNvSpPr/>
            <p:nvPr/>
          </p:nvSpPr>
          <p:spPr>
            <a:xfrm>
              <a:off x="3493885" y="1760642"/>
              <a:ext cx="214223" cy="3174754"/>
            </a:xfrm>
            <a:prstGeom prst="rect">
              <a:avLst/>
            </a:prstGeom>
            <a:solidFill>
              <a:srgbClr val="0058AB">
                <a:alpha val="100000"/>
              </a:srgbClr>
            </a:solidFill>
          </p:spPr>
          <p:txBody>
            <a:bodyPr/>
            <a:lstStyle/>
            <a:p/>
          </p:txBody>
        </p:sp>
        <p:sp>
          <p:nvSpPr>
            <p:cNvPr id="49" name="rc49"/>
            <p:cNvSpPr/>
            <p:nvPr/>
          </p:nvSpPr>
          <p:spPr>
            <a:xfrm>
              <a:off x="3731911" y="2258971"/>
              <a:ext cx="214223" cy="2676425"/>
            </a:xfrm>
            <a:prstGeom prst="rect">
              <a:avLst/>
            </a:prstGeom>
            <a:solidFill>
              <a:srgbClr val="0058AB">
                <a:alpha val="100000"/>
              </a:srgbClr>
            </a:solidFill>
          </p:spPr>
          <p:txBody>
            <a:bodyPr/>
            <a:lstStyle/>
            <a:p/>
          </p:txBody>
        </p:sp>
        <p:sp>
          <p:nvSpPr>
            <p:cNvPr id="50" name="rc50"/>
            <p:cNvSpPr/>
            <p:nvPr/>
          </p:nvSpPr>
          <p:spPr>
            <a:xfrm>
              <a:off x="3969938" y="2187765"/>
              <a:ext cx="214223" cy="2747632"/>
            </a:xfrm>
            <a:prstGeom prst="rect">
              <a:avLst/>
            </a:prstGeom>
            <a:solidFill>
              <a:srgbClr val="0058AB">
                <a:alpha val="100000"/>
              </a:srgbClr>
            </a:solidFill>
          </p:spPr>
          <p:txBody>
            <a:bodyPr/>
            <a:lstStyle/>
            <a:p/>
          </p:txBody>
        </p:sp>
        <p:sp>
          <p:nvSpPr>
            <p:cNvPr id="51" name="rc51"/>
            <p:cNvSpPr/>
            <p:nvPr/>
          </p:nvSpPr>
          <p:spPr>
            <a:xfrm>
              <a:off x="4207964" y="2230649"/>
              <a:ext cx="214223" cy="2704748"/>
            </a:xfrm>
            <a:prstGeom prst="rect">
              <a:avLst/>
            </a:prstGeom>
            <a:solidFill>
              <a:srgbClr val="0058AB">
                <a:alpha val="100000"/>
              </a:srgbClr>
            </a:solidFill>
          </p:spPr>
          <p:txBody>
            <a:bodyPr/>
            <a:lstStyle/>
            <a:p/>
          </p:txBody>
        </p:sp>
        <p:sp>
          <p:nvSpPr>
            <p:cNvPr id="52" name="rc52"/>
            <p:cNvSpPr/>
            <p:nvPr/>
          </p:nvSpPr>
          <p:spPr>
            <a:xfrm>
              <a:off x="4445990" y="2237250"/>
              <a:ext cx="214223" cy="2698146"/>
            </a:xfrm>
            <a:prstGeom prst="rect">
              <a:avLst/>
            </a:prstGeom>
            <a:solidFill>
              <a:srgbClr val="0058AB">
                <a:alpha val="100000"/>
              </a:srgbClr>
            </a:solidFill>
          </p:spPr>
          <p:txBody>
            <a:bodyPr/>
            <a:lstStyle/>
            <a:p/>
          </p:txBody>
        </p:sp>
        <p:sp>
          <p:nvSpPr>
            <p:cNvPr id="53" name="rc53"/>
            <p:cNvSpPr/>
            <p:nvPr/>
          </p:nvSpPr>
          <p:spPr>
            <a:xfrm>
              <a:off x="4684016" y="2489131"/>
              <a:ext cx="214223" cy="2446265"/>
            </a:xfrm>
            <a:prstGeom prst="rect">
              <a:avLst/>
            </a:prstGeom>
            <a:solidFill>
              <a:srgbClr val="0058AB">
                <a:alpha val="100000"/>
              </a:srgbClr>
            </a:solidFill>
          </p:spPr>
          <p:txBody>
            <a:bodyPr/>
            <a:lstStyle/>
            <a:p/>
          </p:txBody>
        </p:sp>
        <p:sp>
          <p:nvSpPr>
            <p:cNvPr id="54" name="rc54"/>
            <p:cNvSpPr/>
            <p:nvPr/>
          </p:nvSpPr>
          <p:spPr>
            <a:xfrm>
              <a:off x="4922043" y="2166275"/>
              <a:ext cx="214223" cy="2769121"/>
            </a:xfrm>
            <a:prstGeom prst="rect">
              <a:avLst/>
            </a:prstGeom>
            <a:solidFill>
              <a:srgbClr val="0058AB">
                <a:alpha val="100000"/>
              </a:srgbClr>
            </a:solidFill>
          </p:spPr>
          <p:txBody>
            <a:bodyPr/>
            <a:lstStyle/>
            <a:p/>
          </p:txBody>
        </p:sp>
        <p:sp>
          <p:nvSpPr>
            <p:cNvPr id="55" name="rc55"/>
            <p:cNvSpPr/>
            <p:nvPr/>
          </p:nvSpPr>
          <p:spPr>
            <a:xfrm>
              <a:off x="5160069" y="1861687"/>
              <a:ext cx="214223" cy="3073709"/>
            </a:xfrm>
            <a:prstGeom prst="rect">
              <a:avLst/>
            </a:prstGeom>
            <a:solidFill>
              <a:srgbClr val="0058AB">
                <a:alpha val="100000"/>
              </a:srgbClr>
            </a:solidFill>
          </p:spPr>
          <p:txBody>
            <a:bodyPr/>
            <a:lstStyle/>
            <a:p/>
          </p:txBody>
        </p:sp>
        <p:sp>
          <p:nvSpPr>
            <p:cNvPr id="56" name="rc56"/>
            <p:cNvSpPr/>
            <p:nvPr/>
          </p:nvSpPr>
          <p:spPr>
            <a:xfrm>
              <a:off x="5398095" y="1797725"/>
              <a:ext cx="214223" cy="3137672"/>
            </a:xfrm>
            <a:prstGeom prst="rect">
              <a:avLst/>
            </a:prstGeom>
            <a:solidFill>
              <a:srgbClr val="0058AB">
                <a:alpha val="100000"/>
              </a:srgbClr>
            </a:solidFill>
          </p:spPr>
          <p:txBody>
            <a:bodyPr/>
            <a:lstStyle/>
            <a:p/>
          </p:txBody>
        </p:sp>
        <p:sp>
          <p:nvSpPr>
            <p:cNvPr id="57" name="rc57"/>
            <p:cNvSpPr/>
            <p:nvPr/>
          </p:nvSpPr>
          <p:spPr>
            <a:xfrm>
              <a:off x="5636121" y="2294990"/>
              <a:ext cx="214223" cy="2640406"/>
            </a:xfrm>
            <a:prstGeom prst="rect">
              <a:avLst/>
            </a:prstGeom>
            <a:solidFill>
              <a:srgbClr val="0058AB">
                <a:alpha val="100000"/>
              </a:srgbClr>
            </a:solidFill>
          </p:spPr>
          <p:txBody>
            <a:bodyPr/>
            <a:lstStyle/>
            <a:p/>
          </p:txBody>
        </p:sp>
        <p:sp>
          <p:nvSpPr>
            <p:cNvPr id="58" name="rc58"/>
            <p:cNvSpPr/>
            <p:nvPr/>
          </p:nvSpPr>
          <p:spPr>
            <a:xfrm>
              <a:off x="5874148" y="2652602"/>
              <a:ext cx="214223" cy="2282795"/>
            </a:xfrm>
            <a:prstGeom prst="rect">
              <a:avLst/>
            </a:prstGeom>
            <a:solidFill>
              <a:srgbClr val="0058AB">
                <a:alpha val="100000"/>
              </a:srgbClr>
            </a:solidFill>
          </p:spPr>
          <p:txBody>
            <a:bodyPr/>
            <a:lstStyle/>
            <a:p/>
          </p:txBody>
        </p:sp>
        <p:sp>
          <p:nvSpPr>
            <p:cNvPr id="59" name="rc59"/>
            <p:cNvSpPr/>
            <p:nvPr/>
          </p:nvSpPr>
          <p:spPr>
            <a:xfrm>
              <a:off x="6112174" y="2981806"/>
              <a:ext cx="214223" cy="1953590"/>
            </a:xfrm>
            <a:prstGeom prst="rect">
              <a:avLst/>
            </a:prstGeom>
            <a:solidFill>
              <a:srgbClr val="0058AB">
                <a:alpha val="100000"/>
              </a:srgbClr>
            </a:solidFill>
          </p:spPr>
          <p:txBody>
            <a:bodyPr/>
            <a:lstStyle/>
            <a:p/>
          </p:txBody>
        </p:sp>
        <p:sp>
          <p:nvSpPr>
            <p:cNvPr id="60" name="rc60"/>
            <p:cNvSpPr/>
            <p:nvPr/>
          </p:nvSpPr>
          <p:spPr>
            <a:xfrm>
              <a:off x="6350200" y="3317696"/>
              <a:ext cx="214223" cy="1617700"/>
            </a:xfrm>
            <a:prstGeom prst="rect">
              <a:avLst/>
            </a:prstGeom>
            <a:solidFill>
              <a:srgbClr val="0058AB">
                <a:alpha val="100000"/>
              </a:srgbClr>
            </a:solidFill>
          </p:spPr>
          <p:txBody>
            <a:bodyPr/>
            <a:lstStyle/>
            <a:p/>
          </p:txBody>
        </p:sp>
        <p:sp>
          <p:nvSpPr>
            <p:cNvPr id="61" name="rc61"/>
            <p:cNvSpPr/>
            <p:nvPr/>
          </p:nvSpPr>
          <p:spPr>
            <a:xfrm>
              <a:off x="6588226" y="3496107"/>
              <a:ext cx="214223" cy="1439289"/>
            </a:xfrm>
            <a:prstGeom prst="rect">
              <a:avLst/>
            </a:prstGeom>
            <a:solidFill>
              <a:srgbClr val="0058AB">
                <a:alpha val="100000"/>
              </a:srgbClr>
            </a:solidFill>
          </p:spPr>
          <p:txBody>
            <a:bodyPr/>
            <a:lstStyle/>
            <a:p/>
          </p:txBody>
        </p:sp>
        <p:sp>
          <p:nvSpPr>
            <p:cNvPr id="62" name="rc62"/>
            <p:cNvSpPr/>
            <p:nvPr/>
          </p:nvSpPr>
          <p:spPr>
            <a:xfrm>
              <a:off x="6826253" y="3624096"/>
              <a:ext cx="214223" cy="1311301"/>
            </a:xfrm>
            <a:prstGeom prst="rect">
              <a:avLst/>
            </a:prstGeom>
            <a:solidFill>
              <a:srgbClr val="0058AB">
                <a:alpha val="100000"/>
              </a:srgbClr>
            </a:solidFill>
          </p:spPr>
          <p:txBody>
            <a:bodyPr/>
            <a:lstStyle/>
            <a:p/>
          </p:txBody>
        </p:sp>
        <p:sp>
          <p:nvSpPr>
            <p:cNvPr id="63" name="rc63"/>
            <p:cNvSpPr/>
            <p:nvPr/>
          </p:nvSpPr>
          <p:spPr>
            <a:xfrm>
              <a:off x="7064279" y="3440599"/>
              <a:ext cx="214223" cy="1494797"/>
            </a:xfrm>
            <a:prstGeom prst="rect">
              <a:avLst/>
            </a:prstGeom>
            <a:solidFill>
              <a:srgbClr val="0058AB">
                <a:alpha val="100000"/>
              </a:srgbClr>
            </a:solidFill>
          </p:spPr>
          <p:txBody>
            <a:bodyPr/>
            <a:lstStyle/>
            <a:p/>
          </p:txBody>
        </p:sp>
        <p:sp>
          <p:nvSpPr>
            <p:cNvPr id="64" name="rc64"/>
            <p:cNvSpPr/>
            <p:nvPr/>
          </p:nvSpPr>
          <p:spPr>
            <a:xfrm>
              <a:off x="7302305" y="3662905"/>
              <a:ext cx="214223" cy="1272491"/>
            </a:xfrm>
            <a:prstGeom prst="rect">
              <a:avLst/>
            </a:prstGeom>
            <a:solidFill>
              <a:srgbClr val="0058AB">
                <a:alpha val="100000"/>
              </a:srgbClr>
            </a:solidFill>
          </p:spPr>
          <p:txBody>
            <a:bodyPr/>
            <a:lstStyle/>
            <a:p/>
          </p:txBody>
        </p:sp>
        <p:sp>
          <p:nvSpPr>
            <p:cNvPr id="65" name="rc65"/>
            <p:cNvSpPr/>
            <p:nvPr/>
          </p:nvSpPr>
          <p:spPr>
            <a:xfrm>
              <a:off x="8492436" y="3793999"/>
              <a:ext cx="214223" cy="1141397"/>
            </a:xfrm>
            <a:prstGeom prst="rect">
              <a:avLst/>
            </a:prstGeom>
            <a:solidFill>
              <a:srgbClr val="69DBFF">
                <a:alpha val="100000"/>
              </a:srgbClr>
            </a:solidFill>
          </p:spPr>
          <p:txBody>
            <a:bodyPr/>
            <a:lstStyle/>
            <a:p/>
          </p:txBody>
        </p:sp>
        <p:sp>
          <p:nvSpPr>
            <p:cNvPr id="66" name="pl66"/>
            <p:cNvSpPr/>
            <p:nvPr/>
          </p:nvSpPr>
          <p:spPr>
            <a:xfrm>
              <a:off x="6219286" y="2652602"/>
              <a:ext cx="2380262" cy="1141397"/>
            </a:xfrm>
            <a:custGeom>
              <a:avLst/>
              <a:pathLst>
                <a:path w="2380262" h="1141397">
                  <a:moveTo>
                    <a:pt x="0" y="0"/>
                  </a:moveTo>
                  <a:lnTo>
                    <a:pt x="238026" y="114139"/>
                  </a:lnTo>
                  <a:lnTo>
                    <a:pt x="476052" y="228279"/>
                  </a:lnTo>
                  <a:lnTo>
                    <a:pt x="714078" y="342419"/>
                  </a:lnTo>
                  <a:lnTo>
                    <a:pt x="952104" y="456559"/>
                  </a:lnTo>
                  <a:lnTo>
                    <a:pt x="1190131" y="570698"/>
                  </a:lnTo>
                  <a:lnTo>
                    <a:pt x="1428157" y="684838"/>
                  </a:lnTo>
                  <a:lnTo>
                    <a:pt x="1666183" y="798978"/>
                  </a:lnTo>
                  <a:lnTo>
                    <a:pt x="1904209" y="913118"/>
                  </a:lnTo>
                  <a:lnTo>
                    <a:pt x="2142236" y="1027257"/>
                  </a:lnTo>
                  <a:lnTo>
                    <a:pt x="2380262" y="1141397"/>
                  </a:lnTo>
                </a:path>
              </a:pathLst>
            </a:custGeom>
            <a:ln w="13550" cap="flat">
              <a:solidFill>
                <a:srgbClr val="000000">
                  <a:alpha val="100000"/>
                </a:srgbClr>
              </a:solidFill>
              <a:prstDash val="solid"/>
              <a:round/>
            </a:ln>
          </p:spPr>
          <p:txBody>
            <a:bodyPr/>
            <a:lstStyle/>
            <a:p/>
          </p:txBody>
        </p:sp>
        <p:sp>
          <p:nvSpPr>
            <p:cNvPr id="67" name="pt67"/>
            <p:cNvSpPr/>
            <p:nvPr/>
          </p:nvSpPr>
          <p:spPr>
            <a:xfrm>
              <a:off x="6194460" y="26277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27419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28560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29701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30843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31984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33126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34267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35408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36550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37691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250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a:off x="508103" y="277220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171932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2" name="tx82"/>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1" name="rc111"/>
            <p:cNvSpPr/>
            <p:nvPr/>
          </p:nvSpPr>
          <p:spPr>
            <a:xfrm>
              <a:off x="3693168" y="5779301"/>
              <a:ext cx="201456" cy="201456"/>
            </a:xfrm>
            <a:prstGeom prst="rect">
              <a:avLst/>
            </a:prstGeom>
            <a:solidFill>
              <a:srgbClr val="0058AB">
                <a:alpha val="100000"/>
              </a:srgbClr>
            </a:solidFill>
          </p:spPr>
          <p:txBody>
            <a:bodyPr/>
            <a:lstStyle/>
            <a:p/>
          </p:txBody>
        </p:sp>
        <p:sp>
          <p:nvSpPr>
            <p:cNvPr id="112" name="rc112"/>
            <p:cNvSpPr/>
            <p:nvPr/>
          </p:nvSpPr>
          <p:spPr>
            <a:xfrm>
              <a:off x="4595254" y="5779301"/>
              <a:ext cx="201456" cy="201456"/>
            </a:xfrm>
            <a:prstGeom prst="rect">
              <a:avLst/>
            </a:prstGeom>
            <a:solidFill>
              <a:srgbClr val="69DBFF">
                <a:alpha val="100000"/>
              </a:srgbClr>
            </a:solidFill>
          </p:spPr>
          <p:txBody>
            <a:bodyPr/>
            <a:lstStyle/>
            <a:p/>
          </p:txBody>
        </p:sp>
        <p:sp>
          <p:nvSpPr>
            <p:cNvPr id="113" name="tx113"/>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362521" y="1330710"/>
              <a:ext cx="73332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Tchad</a:t>
              </a:r>
            </a:p>
          </p:txBody>
        </p:sp>
        <p:sp>
          <p:nvSpPr>
            <p:cNvPr id="116" name="tx116"/>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7" name="tx117"/>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8" name="tx118"/>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19" name="tx119"/>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0" name="tx120"/>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inférieur d'environ 26 % au nombre annuel proposé pour atteindre l'objectif (c'est-à-dire que le pays avait atteint cet objectif), sur la base d'une trajectoire de baisse linéaire.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était inférieur de 26 % à l'objectif annuel fixé par l'IA2030, ce qui permet au programme d'atteindre, voire de dépasser, l'objectif fixé pour 2030 si les progrès actuels se poursuivent.</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8434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369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6896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0423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6067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1332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36597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4071143"/>
              <a:ext cx="238662" cy="236877"/>
            </a:xfrm>
            <a:prstGeom prst="rect">
              <a:avLst/>
            </a:prstGeom>
            <a:solidFill>
              <a:srgbClr val="80BD41">
                <a:alpha val="100000"/>
              </a:srgbClr>
            </a:solidFill>
          </p:spPr>
          <p:txBody>
            <a:bodyPr/>
            <a:lstStyle/>
            <a:p/>
          </p:txBody>
        </p:sp>
        <p:sp>
          <p:nvSpPr>
            <p:cNvPr id="25" name="rc25"/>
            <p:cNvSpPr/>
            <p:nvPr/>
          </p:nvSpPr>
          <p:spPr>
            <a:xfrm>
              <a:off x="1333322" y="3781623"/>
              <a:ext cx="238662" cy="289520"/>
            </a:xfrm>
            <a:prstGeom prst="rect">
              <a:avLst/>
            </a:prstGeom>
            <a:solidFill>
              <a:srgbClr val="1CABE2">
                <a:alpha val="100000"/>
              </a:srgbClr>
            </a:solidFill>
          </p:spPr>
          <p:txBody>
            <a:bodyPr/>
            <a:lstStyle/>
            <a:p/>
          </p:txBody>
        </p:sp>
        <p:sp>
          <p:nvSpPr>
            <p:cNvPr id="26" name="rc26"/>
            <p:cNvSpPr/>
            <p:nvPr/>
          </p:nvSpPr>
          <p:spPr>
            <a:xfrm>
              <a:off x="1598503" y="4069758"/>
              <a:ext cx="238662" cy="238263"/>
            </a:xfrm>
            <a:prstGeom prst="rect">
              <a:avLst/>
            </a:prstGeom>
            <a:solidFill>
              <a:srgbClr val="80BD41">
                <a:alpha val="100000"/>
              </a:srgbClr>
            </a:solidFill>
          </p:spPr>
          <p:txBody>
            <a:bodyPr/>
            <a:lstStyle/>
            <a:p/>
          </p:txBody>
        </p:sp>
        <p:sp>
          <p:nvSpPr>
            <p:cNvPr id="27" name="rc27"/>
            <p:cNvSpPr/>
            <p:nvPr/>
          </p:nvSpPr>
          <p:spPr>
            <a:xfrm>
              <a:off x="1598503" y="3766514"/>
              <a:ext cx="238662" cy="303244"/>
            </a:xfrm>
            <a:prstGeom prst="rect">
              <a:avLst/>
            </a:prstGeom>
            <a:solidFill>
              <a:srgbClr val="1CABE2">
                <a:alpha val="100000"/>
              </a:srgbClr>
            </a:solidFill>
          </p:spPr>
          <p:txBody>
            <a:bodyPr/>
            <a:lstStyle/>
            <a:p/>
          </p:txBody>
        </p:sp>
        <p:sp>
          <p:nvSpPr>
            <p:cNvPr id="28" name="rc28"/>
            <p:cNvSpPr/>
            <p:nvPr/>
          </p:nvSpPr>
          <p:spPr>
            <a:xfrm>
              <a:off x="1863684" y="4059129"/>
              <a:ext cx="238662" cy="248892"/>
            </a:xfrm>
            <a:prstGeom prst="rect">
              <a:avLst/>
            </a:prstGeom>
            <a:solidFill>
              <a:srgbClr val="80BD41">
                <a:alpha val="100000"/>
              </a:srgbClr>
            </a:solidFill>
          </p:spPr>
          <p:txBody>
            <a:bodyPr/>
            <a:lstStyle/>
            <a:p/>
          </p:txBody>
        </p:sp>
        <p:sp>
          <p:nvSpPr>
            <p:cNvPr id="29" name="rc29"/>
            <p:cNvSpPr/>
            <p:nvPr/>
          </p:nvSpPr>
          <p:spPr>
            <a:xfrm>
              <a:off x="1863684" y="3754939"/>
              <a:ext cx="238662" cy="304189"/>
            </a:xfrm>
            <a:prstGeom prst="rect">
              <a:avLst/>
            </a:prstGeom>
            <a:solidFill>
              <a:srgbClr val="1CABE2">
                <a:alpha val="100000"/>
              </a:srgbClr>
            </a:solidFill>
          </p:spPr>
          <p:txBody>
            <a:bodyPr/>
            <a:lstStyle/>
            <a:p/>
          </p:txBody>
        </p:sp>
        <p:sp>
          <p:nvSpPr>
            <p:cNvPr id="30" name="rc30"/>
            <p:cNvSpPr/>
            <p:nvPr/>
          </p:nvSpPr>
          <p:spPr>
            <a:xfrm>
              <a:off x="2128865" y="4050933"/>
              <a:ext cx="238662" cy="257088"/>
            </a:xfrm>
            <a:prstGeom prst="rect">
              <a:avLst/>
            </a:prstGeom>
            <a:solidFill>
              <a:srgbClr val="80BD41">
                <a:alpha val="100000"/>
              </a:srgbClr>
            </a:solidFill>
          </p:spPr>
          <p:txBody>
            <a:bodyPr/>
            <a:lstStyle/>
            <a:p/>
          </p:txBody>
        </p:sp>
        <p:sp>
          <p:nvSpPr>
            <p:cNvPr id="31" name="rc31"/>
            <p:cNvSpPr/>
            <p:nvPr/>
          </p:nvSpPr>
          <p:spPr>
            <a:xfrm>
              <a:off x="2128865" y="3736710"/>
              <a:ext cx="238662" cy="314223"/>
            </a:xfrm>
            <a:prstGeom prst="rect">
              <a:avLst/>
            </a:prstGeom>
            <a:solidFill>
              <a:srgbClr val="1CABE2">
                <a:alpha val="100000"/>
              </a:srgbClr>
            </a:solidFill>
          </p:spPr>
          <p:txBody>
            <a:bodyPr/>
            <a:lstStyle/>
            <a:p/>
          </p:txBody>
        </p:sp>
        <p:sp>
          <p:nvSpPr>
            <p:cNvPr id="32" name="rc32"/>
            <p:cNvSpPr/>
            <p:nvPr/>
          </p:nvSpPr>
          <p:spPr>
            <a:xfrm>
              <a:off x="2394045" y="4097244"/>
              <a:ext cx="238662" cy="210776"/>
            </a:xfrm>
            <a:prstGeom prst="rect">
              <a:avLst/>
            </a:prstGeom>
            <a:solidFill>
              <a:srgbClr val="80BD41">
                <a:alpha val="100000"/>
              </a:srgbClr>
            </a:solidFill>
          </p:spPr>
          <p:txBody>
            <a:bodyPr/>
            <a:lstStyle/>
            <a:p/>
          </p:txBody>
        </p:sp>
        <p:sp>
          <p:nvSpPr>
            <p:cNvPr id="33" name="rc33"/>
            <p:cNvSpPr/>
            <p:nvPr/>
          </p:nvSpPr>
          <p:spPr>
            <a:xfrm>
              <a:off x="2394045" y="3705806"/>
              <a:ext cx="238662" cy="391438"/>
            </a:xfrm>
            <a:prstGeom prst="rect">
              <a:avLst/>
            </a:prstGeom>
            <a:solidFill>
              <a:srgbClr val="1CABE2">
                <a:alpha val="100000"/>
              </a:srgbClr>
            </a:solidFill>
          </p:spPr>
          <p:txBody>
            <a:bodyPr/>
            <a:lstStyle/>
            <a:p/>
          </p:txBody>
        </p:sp>
        <p:sp>
          <p:nvSpPr>
            <p:cNvPr id="34" name="rc34"/>
            <p:cNvSpPr/>
            <p:nvPr/>
          </p:nvSpPr>
          <p:spPr>
            <a:xfrm>
              <a:off x="2659226" y="4017504"/>
              <a:ext cx="238662" cy="290517"/>
            </a:xfrm>
            <a:prstGeom prst="rect">
              <a:avLst/>
            </a:prstGeom>
            <a:solidFill>
              <a:srgbClr val="80BD41">
                <a:alpha val="100000"/>
              </a:srgbClr>
            </a:solidFill>
          </p:spPr>
          <p:txBody>
            <a:bodyPr/>
            <a:lstStyle/>
            <a:p/>
          </p:txBody>
        </p:sp>
        <p:sp>
          <p:nvSpPr>
            <p:cNvPr id="35" name="rc35"/>
            <p:cNvSpPr/>
            <p:nvPr/>
          </p:nvSpPr>
          <p:spPr>
            <a:xfrm>
              <a:off x="2659226" y="3676455"/>
              <a:ext cx="238662" cy="341049"/>
            </a:xfrm>
            <a:prstGeom prst="rect">
              <a:avLst/>
            </a:prstGeom>
            <a:solidFill>
              <a:srgbClr val="1CABE2">
                <a:alpha val="100000"/>
              </a:srgbClr>
            </a:solidFill>
          </p:spPr>
          <p:txBody>
            <a:bodyPr/>
            <a:lstStyle/>
            <a:p/>
          </p:txBody>
        </p:sp>
        <p:sp>
          <p:nvSpPr>
            <p:cNvPr id="36" name="rc36"/>
            <p:cNvSpPr/>
            <p:nvPr/>
          </p:nvSpPr>
          <p:spPr>
            <a:xfrm>
              <a:off x="2924407" y="3930617"/>
              <a:ext cx="238662" cy="377404"/>
            </a:xfrm>
            <a:prstGeom prst="rect">
              <a:avLst/>
            </a:prstGeom>
            <a:solidFill>
              <a:srgbClr val="80BD41">
                <a:alpha val="100000"/>
              </a:srgbClr>
            </a:solidFill>
          </p:spPr>
          <p:txBody>
            <a:bodyPr/>
            <a:lstStyle/>
            <a:p/>
          </p:txBody>
        </p:sp>
        <p:sp>
          <p:nvSpPr>
            <p:cNvPr id="37" name="rc37"/>
            <p:cNvSpPr/>
            <p:nvPr/>
          </p:nvSpPr>
          <p:spPr>
            <a:xfrm>
              <a:off x="2924407" y="3657319"/>
              <a:ext cx="238662" cy="273297"/>
            </a:xfrm>
            <a:prstGeom prst="rect">
              <a:avLst/>
            </a:prstGeom>
            <a:solidFill>
              <a:srgbClr val="1CABE2">
                <a:alpha val="100000"/>
              </a:srgbClr>
            </a:solidFill>
          </p:spPr>
          <p:txBody>
            <a:bodyPr/>
            <a:lstStyle/>
            <a:p/>
          </p:txBody>
        </p:sp>
        <p:sp>
          <p:nvSpPr>
            <p:cNvPr id="38" name="rc38"/>
            <p:cNvSpPr/>
            <p:nvPr/>
          </p:nvSpPr>
          <p:spPr>
            <a:xfrm>
              <a:off x="3189588" y="3972254"/>
              <a:ext cx="238662" cy="335766"/>
            </a:xfrm>
            <a:prstGeom prst="rect">
              <a:avLst/>
            </a:prstGeom>
            <a:solidFill>
              <a:srgbClr val="80BD41">
                <a:alpha val="100000"/>
              </a:srgbClr>
            </a:solidFill>
          </p:spPr>
          <p:txBody>
            <a:bodyPr/>
            <a:lstStyle/>
            <a:p/>
          </p:txBody>
        </p:sp>
        <p:sp>
          <p:nvSpPr>
            <p:cNvPr id="39" name="rc39"/>
            <p:cNvSpPr/>
            <p:nvPr/>
          </p:nvSpPr>
          <p:spPr>
            <a:xfrm>
              <a:off x="3189588" y="3636488"/>
              <a:ext cx="238662" cy="335766"/>
            </a:xfrm>
            <a:prstGeom prst="rect">
              <a:avLst/>
            </a:prstGeom>
            <a:solidFill>
              <a:srgbClr val="1CABE2">
                <a:alpha val="100000"/>
              </a:srgbClr>
            </a:solidFill>
          </p:spPr>
          <p:txBody>
            <a:bodyPr/>
            <a:lstStyle/>
            <a:p/>
          </p:txBody>
        </p:sp>
        <p:sp>
          <p:nvSpPr>
            <p:cNvPr id="40" name="rc40"/>
            <p:cNvSpPr/>
            <p:nvPr/>
          </p:nvSpPr>
          <p:spPr>
            <a:xfrm>
              <a:off x="3454768" y="3984632"/>
              <a:ext cx="238662" cy="323389"/>
            </a:xfrm>
            <a:prstGeom prst="rect">
              <a:avLst/>
            </a:prstGeom>
            <a:solidFill>
              <a:srgbClr val="80BD41">
                <a:alpha val="100000"/>
              </a:srgbClr>
            </a:solidFill>
          </p:spPr>
          <p:txBody>
            <a:bodyPr/>
            <a:lstStyle/>
            <a:p/>
          </p:txBody>
        </p:sp>
        <p:sp>
          <p:nvSpPr>
            <p:cNvPr id="41" name="rc41"/>
            <p:cNvSpPr/>
            <p:nvPr/>
          </p:nvSpPr>
          <p:spPr>
            <a:xfrm>
              <a:off x="3454768" y="3619967"/>
              <a:ext cx="238662" cy="364664"/>
            </a:xfrm>
            <a:prstGeom prst="rect">
              <a:avLst/>
            </a:prstGeom>
            <a:solidFill>
              <a:srgbClr val="1CABE2">
                <a:alpha val="100000"/>
              </a:srgbClr>
            </a:solidFill>
          </p:spPr>
          <p:txBody>
            <a:bodyPr/>
            <a:lstStyle/>
            <a:p/>
          </p:txBody>
        </p:sp>
        <p:sp>
          <p:nvSpPr>
            <p:cNvPr id="42" name="rc42"/>
            <p:cNvSpPr/>
            <p:nvPr/>
          </p:nvSpPr>
          <p:spPr>
            <a:xfrm>
              <a:off x="3719949" y="3988606"/>
              <a:ext cx="238662" cy="319414"/>
            </a:xfrm>
            <a:prstGeom prst="rect">
              <a:avLst/>
            </a:prstGeom>
            <a:solidFill>
              <a:srgbClr val="80BD41">
                <a:alpha val="100000"/>
              </a:srgbClr>
            </a:solidFill>
          </p:spPr>
          <p:txBody>
            <a:bodyPr/>
            <a:lstStyle/>
            <a:p/>
          </p:txBody>
        </p:sp>
        <p:sp>
          <p:nvSpPr>
            <p:cNvPr id="43" name="rc43"/>
            <p:cNvSpPr/>
            <p:nvPr/>
          </p:nvSpPr>
          <p:spPr>
            <a:xfrm>
              <a:off x="3719949" y="3598216"/>
              <a:ext cx="238662" cy="390390"/>
            </a:xfrm>
            <a:prstGeom prst="rect">
              <a:avLst/>
            </a:prstGeom>
            <a:solidFill>
              <a:srgbClr val="1CABE2">
                <a:alpha val="100000"/>
              </a:srgbClr>
            </a:solidFill>
          </p:spPr>
          <p:txBody>
            <a:bodyPr/>
            <a:lstStyle/>
            <a:p/>
          </p:txBody>
        </p:sp>
        <p:sp>
          <p:nvSpPr>
            <p:cNvPr id="44" name="rc44"/>
            <p:cNvSpPr/>
            <p:nvPr/>
          </p:nvSpPr>
          <p:spPr>
            <a:xfrm>
              <a:off x="3985130" y="3905772"/>
              <a:ext cx="238662" cy="402249"/>
            </a:xfrm>
            <a:prstGeom prst="rect">
              <a:avLst/>
            </a:prstGeom>
            <a:solidFill>
              <a:srgbClr val="80BD41">
                <a:alpha val="100000"/>
              </a:srgbClr>
            </a:solidFill>
          </p:spPr>
          <p:txBody>
            <a:bodyPr/>
            <a:lstStyle/>
            <a:p/>
          </p:txBody>
        </p:sp>
        <p:sp>
          <p:nvSpPr>
            <p:cNvPr id="45" name="rc45"/>
            <p:cNvSpPr/>
            <p:nvPr/>
          </p:nvSpPr>
          <p:spPr>
            <a:xfrm>
              <a:off x="3985130" y="3576660"/>
              <a:ext cx="238662" cy="329112"/>
            </a:xfrm>
            <a:prstGeom prst="rect">
              <a:avLst/>
            </a:prstGeom>
            <a:solidFill>
              <a:srgbClr val="1CABE2">
                <a:alpha val="100000"/>
              </a:srgbClr>
            </a:solidFill>
          </p:spPr>
          <p:txBody>
            <a:bodyPr/>
            <a:lstStyle/>
            <a:p/>
          </p:txBody>
        </p:sp>
        <p:sp>
          <p:nvSpPr>
            <p:cNvPr id="46" name="rc46"/>
            <p:cNvSpPr/>
            <p:nvPr/>
          </p:nvSpPr>
          <p:spPr>
            <a:xfrm>
              <a:off x="4250311" y="3895077"/>
              <a:ext cx="238662" cy="412943"/>
            </a:xfrm>
            <a:prstGeom prst="rect">
              <a:avLst/>
            </a:prstGeom>
            <a:solidFill>
              <a:srgbClr val="80BD41">
                <a:alpha val="100000"/>
              </a:srgbClr>
            </a:solidFill>
          </p:spPr>
          <p:txBody>
            <a:bodyPr/>
            <a:lstStyle/>
            <a:p/>
          </p:txBody>
        </p:sp>
        <p:sp>
          <p:nvSpPr>
            <p:cNvPr id="47" name="rc47"/>
            <p:cNvSpPr/>
            <p:nvPr/>
          </p:nvSpPr>
          <p:spPr>
            <a:xfrm>
              <a:off x="4250311" y="3557213"/>
              <a:ext cx="238662" cy="337864"/>
            </a:xfrm>
            <a:prstGeom prst="rect">
              <a:avLst/>
            </a:prstGeom>
            <a:solidFill>
              <a:srgbClr val="1CABE2">
                <a:alpha val="100000"/>
              </a:srgbClr>
            </a:solidFill>
          </p:spPr>
          <p:txBody>
            <a:bodyPr/>
            <a:lstStyle/>
            <a:p/>
          </p:txBody>
        </p:sp>
        <p:sp>
          <p:nvSpPr>
            <p:cNvPr id="48" name="rc48"/>
            <p:cNvSpPr/>
            <p:nvPr/>
          </p:nvSpPr>
          <p:spPr>
            <a:xfrm>
              <a:off x="4515492" y="3867138"/>
              <a:ext cx="238662" cy="440883"/>
            </a:xfrm>
            <a:prstGeom prst="rect">
              <a:avLst/>
            </a:prstGeom>
            <a:solidFill>
              <a:srgbClr val="80BD41">
                <a:alpha val="100000"/>
              </a:srgbClr>
            </a:solidFill>
          </p:spPr>
          <p:txBody>
            <a:bodyPr/>
            <a:lstStyle/>
            <a:p/>
          </p:txBody>
        </p:sp>
        <p:sp>
          <p:nvSpPr>
            <p:cNvPr id="49" name="rc49"/>
            <p:cNvSpPr/>
            <p:nvPr/>
          </p:nvSpPr>
          <p:spPr>
            <a:xfrm>
              <a:off x="4515492" y="3534543"/>
              <a:ext cx="238662" cy="332594"/>
            </a:xfrm>
            <a:prstGeom prst="rect">
              <a:avLst/>
            </a:prstGeom>
            <a:solidFill>
              <a:srgbClr val="1CABE2">
                <a:alpha val="100000"/>
              </a:srgbClr>
            </a:solidFill>
          </p:spPr>
          <p:txBody>
            <a:bodyPr/>
            <a:lstStyle/>
            <a:p/>
          </p:txBody>
        </p:sp>
        <p:sp>
          <p:nvSpPr>
            <p:cNvPr id="50" name="rc50"/>
            <p:cNvSpPr/>
            <p:nvPr/>
          </p:nvSpPr>
          <p:spPr>
            <a:xfrm>
              <a:off x="4780672" y="3849841"/>
              <a:ext cx="238662" cy="458180"/>
            </a:xfrm>
            <a:prstGeom prst="rect">
              <a:avLst/>
            </a:prstGeom>
            <a:solidFill>
              <a:srgbClr val="80BD41">
                <a:alpha val="100000"/>
              </a:srgbClr>
            </a:solidFill>
          </p:spPr>
          <p:txBody>
            <a:bodyPr/>
            <a:lstStyle/>
            <a:p/>
          </p:txBody>
        </p:sp>
        <p:sp>
          <p:nvSpPr>
            <p:cNvPr id="51" name="rc51"/>
            <p:cNvSpPr/>
            <p:nvPr/>
          </p:nvSpPr>
          <p:spPr>
            <a:xfrm>
              <a:off x="4780672" y="3518062"/>
              <a:ext cx="238662" cy="331779"/>
            </a:xfrm>
            <a:prstGeom prst="rect">
              <a:avLst/>
            </a:prstGeom>
            <a:solidFill>
              <a:srgbClr val="1CABE2">
                <a:alpha val="100000"/>
              </a:srgbClr>
            </a:solidFill>
          </p:spPr>
          <p:txBody>
            <a:bodyPr/>
            <a:lstStyle/>
            <a:p/>
          </p:txBody>
        </p:sp>
        <p:sp>
          <p:nvSpPr>
            <p:cNvPr id="52" name="rc52"/>
            <p:cNvSpPr/>
            <p:nvPr/>
          </p:nvSpPr>
          <p:spPr>
            <a:xfrm>
              <a:off x="5045853" y="3795839"/>
              <a:ext cx="238662" cy="512182"/>
            </a:xfrm>
            <a:prstGeom prst="rect">
              <a:avLst/>
            </a:prstGeom>
            <a:solidFill>
              <a:srgbClr val="80BD41">
                <a:alpha val="100000"/>
              </a:srgbClr>
            </a:solidFill>
          </p:spPr>
          <p:txBody>
            <a:bodyPr/>
            <a:lstStyle/>
            <a:p/>
          </p:txBody>
        </p:sp>
        <p:sp>
          <p:nvSpPr>
            <p:cNvPr id="53" name="rc53"/>
            <p:cNvSpPr/>
            <p:nvPr/>
          </p:nvSpPr>
          <p:spPr>
            <a:xfrm>
              <a:off x="5045853" y="3495029"/>
              <a:ext cx="238662" cy="300809"/>
            </a:xfrm>
            <a:prstGeom prst="rect">
              <a:avLst/>
            </a:prstGeom>
            <a:solidFill>
              <a:srgbClr val="1CABE2">
                <a:alpha val="100000"/>
              </a:srgbClr>
            </a:solidFill>
          </p:spPr>
          <p:txBody>
            <a:bodyPr/>
            <a:lstStyle/>
            <a:p/>
          </p:txBody>
        </p:sp>
        <p:sp>
          <p:nvSpPr>
            <p:cNvPr id="54" name="rc54"/>
            <p:cNvSpPr/>
            <p:nvPr/>
          </p:nvSpPr>
          <p:spPr>
            <a:xfrm>
              <a:off x="5311034" y="3818017"/>
              <a:ext cx="238662" cy="490004"/>
            </a:xfrm>
            <a:prstGeom prst="rect">
              <a:avLst/>
            </a:prstGeom>
            <a:solidFill>
              <a:srgbClr val="80BD41">
                <a:alpha val="100000"/>
              </a:srgbClr>
            </a:solidFill>
          </p:spPr>
          <p:txBody>
            <a:bodyPr/>
            <a:lstStyle/>
            <a:p/>
          </p:txBody>
        </p:sp>
        <p:sp>
          <p:nvSpPr>
            <p:cNvPr id="55" name="rc55"/>
            <p:cNvSpPr/>
            <p:nvPr/>
          </p:nvSpPr>
          <p:spPr>
            <a:xfrm>
              <a:off x="5311034" y="3477512"/>
              <a:ext cx="238662" cy="340505"/>
            </a:xfrm>
            <a:prstGeom prst="rect">
              <a:avLst/>
            </a:prstGeom>
            <a:solidFill>
              <a:srgbClr val="1CABE2">
                <a:alpha val="100000"/>
              </a:srgbClr>
            </a:solidFill>
          </p:spPr>
          <p:txBody>
            <a:bodyPr/>
            <a:lstStyle/>
            <a:p/>
          </p:txBody>
        </p:sp>
        <p:sp>
          <p:nvSpPr>
            <p:cNvPr id="56" name="rc56"/>
            <p:cNvSpPr/>
            <p:nvPr/>
          </p:nvSpPr>
          <p:spPr>
            <a:xfrm>
              <a:off x="5576215" y="3846060"/>
              <a:ext cx="238662" cy="461960"/>
            </a:xfrm>
            <a:prstGeom prst="rect">
              <a:avLst/>
            </a:prstGeom>
            <a:solidFill>
              <a:srgbClr val="80BD41">
                <a:alpha val="100000"/>
              </a:srgbClr>
            </a:solidFill>
          </p:spPr>
          <p:txBody>
            <a:bodyPr/>
            <a:lstStyle/>
            <a:p/>
          </p:txBody>
        </p:sp>
        <p:sp>
          <p:nvSpPr>
            <p:cNvPr id="57" name="rc57"/>
            <p:cNvSpPr/>
            <p:nvPr/>
          </p:nvSpPr>
          <p:spPr>
            <a:xfrm>
              <a:off x="5576215" y="3468099"/>
              <a:ext cx="238662" cy="377960"/>
            </a:xfrm>
            <a:prstGeom prst="rect">
              <a:avLst/>
            </a:prstGeom>
            <a:solidFill>
              <a:srgbClr val="1CABE2">
                <a:alpha val="100000"/>
              </a:srgbClr>
            </a:solidFill>
          </p:spPr>
          <p:txBody>
            <a:bodyPr/>
            <a:lstStyle/>
            <a:p/>
          </p:txBody>
        </p:sp>
        <p:sp>
          <p:nvSpPr>
            <p:cNvPr id="58" name="rc58"/>
            <p:cNvSpPr/>
            <p:nvPr/>
          </p:nvSpPr>
          <p:spPr>
            <a:xfrm>
              <a:off x="5841395" y="3836454"/>
              <a:ext cx="238662" cy="471567"/>
            </a:xfrm>
            <a:prstGeom prst="rect">
              <a:avLst/>
            </a:prstGeom>
            <a:solidFill>
              <a:srgbClr val="80BD41">
                <a:alpha val="100000"/>
              </a:srgbClr>
            </a:solidFill>
          </p:spPr>
          <p:txBody>
            <a:bodyPr/>
            <a:lstStyle/>
            <a:p/>
          </p:txBody>
        </p:sp>
        <p:sp>
          <p:nvSpPr>
            <p:cNvPr id="59" name="rc59"/>
            <p:cNvSpPr/>
            <p:nvPr/>
          </p:nvSpPr>
          <p:spPr>
            <a:xfrm>
              <a:off x="5841395" y="3450621"/>
              <a:ext cx="238662" cy="385832"/>
            </a:xfrm>
            <a:prstGeom prst="rect">
              <a:avLst/>
            </a:prstGeom>
            <a:solidFill>
              <a:srgbClr val="1CABE2">
                <a:alpha val="100000"/>
              </a:srgbClr>
            </a:solidFill>
          </p:spPr>
          <p:txBody>
            <a:bodyPr/>
            <a:lstStyle/>
            <a:p/>
          </p:txBody>
        </p:sp>
        <p:sp>
          <p:nvSpPr>
            <p:cNvPr id="60" name="rc60"/>
            <p:cNvSpPr/>
            <p:nvPr/>
          </p:nvSpPr>
          <p:spPr>
            <a:xfrm>
              <a:off x="6106576" y="3755185"/>
              <a:ext cx="238662" cy="552835"/>
            </a:xfrm>
            <a:prstGeom prst="rect">
              <a:avLst/>
            </a:prstGeom>
            <a:solidFill>
              <a:srgbClr val="80BD41">
                <a:alpha val="100000"/>
              </a:srgbClr>
            </a:solidFill>
          </p:spPr>
          <p:txBody>
            <a:bodyPr/>
            <a:lstStyle/>
            <a:p/>
          </p:txBody>
        </p:sp>
        <p:sp>
          <p:nvSpPr>
            <p:cNvPr id="61" name="rc61"/>
            <p:cNvSpPr/>
            <p:nvPr/>
          </p:nvSpPr>
          <p:spPr>
            <a:xfrm>
              <a:off x="6106576" y="3430501"/>
              <a:ext cx="238662" cy="324684"/>
            </a:xfrm>
            <a:prstGeom prst="rect">
              <a:avLst/>
            </a:prstGeom>
            <a:solidFill>
              <a:srgbClr val="1CABE2">
                <a:alpha val="100000"/>
              </a:srgbClr>
            </a:solidFill>
          </p:spPr>
          <p:txBody>
            <a:bodyPr/>
            <a:lstStyle/>
            <a:p/>
          </p:txBody>
        </p:sp>
        <p:sp>
          <p:nvSpPr>
            <p:cNvPr id="62" name="rc62"/>
            <p:cNvSpPr/>
            <p:nvPr/>
          </p:nvSpPr>
          <p:spPr>
            <a:xfrm>
              <a:off x="6371757" y="3683213"/>
              <a:ext cx="238662" cy="624807"/>
            </a:xfrm>
            <a:prstGeom prst="rect">
              <a:avLst/>
            </a:prstGeom>
            <a:solidFill>
              <a:srgbClr val="80BD41">
                <a:alpha val="100000"/>
              </a:srgbClr>
            </a:solidFill>
          </p:spPr>
          <p:txBody>
            <a:bodyPr/>
            <a:lstStyle/>
            <a:p/>
          </p:txBody>
        </p:sp>
        <p:sp>
          <p:nvSpPr>
            <p:cNvPr id="63" name="rc63"/>
            <p:cNvSpPr/>
            <p:nvPr/>
          </p:nvSpPr>
          <p:spPr>
            <a:xfrm>
              <a:off x="6371757" y="3402510"/>
              <a:ext cx="238662" cy="280703"/>
            </a:xfrm>
            <a:prstGeom prst="rect">
              <a:avLst/>
            </a:prstGeom>
            <a:solidFill>
              <a:srgbClr val="1CABE2">
                <a:alpha val="100000"/>
              </a:srgbClr>
            </a:solidFill>
          </p:spPr>
          <p:txBody>
            <a:bodyPr/>
            <a:lstStyle/>
            <a:p/>
          </p:txBody>
        </p:sp>
        <p:sp>
          <p:nvSpPr>
            <p:cNvPr id="64" name="rc64"/>
            <p:cNvSpPr/>
            <p:nvPr/>
          </p:nvSpPr>
          <p:spPr>
            <a:xfrm>
              <a:off x="6636938" y="3624304"/>
              <a:ext cx="238662" cy="683716"/>
            </a:xfrm>
            <a:prstGeom prst="rect">
              <a:avLst/>
            </a:prstGeom>
            <a:solidFill>
              <a:srgbClr val="80BD41">
                <a:alpha val="100000"/>
              </a:srgbClr>
            </a:solidFill>
          </p:spPr>
          <p:txBody>
            <a:bodyPr/>
            <a:lstStyle/>
            <a:p/>
          </p:txBody>
        </p:sp>
        <p:sp>
          <p:nvSpPr>
            <p:cNvPr id="65" name="rc65"/>
            <p:cNvSpPr/>
            <p:nvPr/>
          </p:nvSpPr>
          <p:spPr>
            <a:xfrm>
              <a:off x="6636938" y="3384073"/>
              <a:ext cx="238662" cy="240231"/>
            </a:xfrm>
            <a:prstGeom prst="rect">
              <a:avLst/>
            </a:prstGeom>
            <a:solidFill>
              <a:srgbClr val="1CABE2">
                <a:alpha val="100000"/>
              </a:srgbClr>
            </a:solidFill>
          </p:spPr>
          <p:txBody>
            <a:bodyPr/>
            <a:lstStyle/>
            <a:p/>
          </p:txBody>
        </p:sp>
        <p:sp>
          <p:nvSpPr>
            <p:cNvPr id="66" name="rc66"/>
            <p:cNvSpPr/>
            <p:nvPr/>
          </p:nvSpPr>
          <p:spPr>
            <a:xfrm>
              <a:off x="6902119" y="3559686"/>
              <a:ext cx="238662" cy="748335"/>
            </a:xfrm>
            <a:prstGeom prst="rect">
              <a:avLst/>
            </a:prstGeom>
            <a:solidFill>
              <a:srgbClr val="80BD41">
                <a:alpha val="100000"/>
              </a:srgbClr>
            </a:solidFill>
          </p:spPr>
          <p:txBody>
            <a:bodyPr/>
            <a:lstStyle/>
            <a:p/>
          </p:txBody>
        </p:sp>
        <p:sp>
          <p:nvSpPr>
            <p:cNvPr id="67" name="rc67"/>
            <p:cNvSpPr/>
            <p:nvPr/>
          </p:nvSpPr>
          <p:spPr>
            <a:xfrm>
              <a:off x="6902119" y="3360756"/>
              <a:ext cx="238662" cy="198930"/>
            </a:xfrm>
            <a:prstGeom prst="rect">
              <a:avLst/>
            </a:prstGeom>
            <a:solidFill>
              <a:srgbClr val="1CABE2">
                <a:alpha val="100000"/>
              </a:srgbClr>
            </a:solidFill>
          </p:spPr>
          <p:txBody>
            <a:bodyPr/>
            <a:lstStyle/>
            <a:p/>
          </p:txBody>
        </p:sp>
        <p:sp>
          <p:nvSpPr>
            <p:cNvPr id="68" name="rc68"/>
            <p:cNvSpPr/>
            <p:nvPr/>
          </p:nvSpPr>
          <p:spPr>
            <a:xfrm>
              <a:off x="7167299" y="3501761"/>
              <a:ext cx="238662" cy="806259"/>
            </a:xfrm>
            <a:prstGeom prst="rect">
              <a:avLst/>
            </a:prstGeom>
            <a:solidFill>
              <a:srgbClr val="80BD41">
                <a:alpha val="100000"/>
              </a:srgbClr>
            </a:solidFill>
          </p:spPr>
          <p:txBody>
            <a:bodyPr/>
            <a:lstStyle/>
            <a:p/>
          </p:txBody>
        </p:sp>
        <p:sp>
          <p:nvSpPr>
            <p:cNvPr id="69" name="rc69"/>
            <p:cNvSpPr/>
            <p:nvPr/>
          </p:nvSpPr>
          <p:spPr>
            <a:xfrm>
              <a:off x="7167299" y="3324776"/>
              <a:ext cx="238662" cy="176985"/>
            </a:xfrm>
            <a:prstGeom prst="rect">
              <a:avLst/>
            </a:prstGeom>
            <a:solidFill>
              <a:srgbClr val="1CABE2">
                <a:alpha val="100000"/>
              </a:srgbClr>
            </a:solidFill>
          </p:spPr>
          <p:txBody>
            <a:bodyPr/>
            <a:lstStyle/>
            <a:p/>
          </p:txBody>
        </p:sp>
        <p:sp>
          <p:nvSpPr>
            <p:cNvPr id="70" name="rc70"/>
            <p:cNvSpPr/>
            <p:nvPr/>
          </p:nvSpPr>
          <p:spPr>
            <a:xfrm>
              <a:off x="7432480" y="3461470"/>
              <a:ext cx="238662" cy="846550"/>
            </a:xfrm>
            <a:prstGeom prst="rect">
              <a:avLst/>
            </a:prstGeom>
            <a:solidFill>
              <a:srgbClr val="80BD41">
                <a:alpha val="100000"/>
              </a:srgbClr>
            </a:solidFill>
          </p:spPr>
          <p:txBody>
            <a:bodyPr/>
            <a:lstStyle/>
            <a:p/>
          </p:txBody>
        </p:sp>
        <p:sp>
          <p:nvSpPr>
            <p:cNvPr id="71" name="rc71"/>
            <p:cNvSpPr/>
            <p:nvPr/>
          </p:nvSpPr>
          <p:spPr>
            <a:xfrm>
              <a:off x="7432480" y="3300229"/>
              <a:ext cx="238662" cy="161241"/>
            </a:xfrm>
            <a:prstGeom prst="rect">
              <a:avLst/>
            </a:prstGeom>
            <a:solidFill>
              <a:srgbClr val="1CABE2">
                <a:alpha val="100000"/>
              </a:srgbClr>
            </a:solidFill>
          </p:spPr>
          <p:txBody>
            <a:bodyPr/>
            <a:lstStyle/>
            <a:p/>
          </p:txBody>
        </p:sp>
        <p:sp>
          <p:nvSpPr>
            <p:cNvPr id="72" name="rc72"/>
            <p:cNvSpPr/>
            <p:nvPr/>
          </p:nvSpPr>
          <p:spPr>
            <a:xfrm>
              <a:off x="7697661" y="3410589"/>
              <a:ext cx="238662" cy="897432"/>
            </a:xfrm>
            <a:prstGeom prst="rect">
              <a:avLst/>
            </a:prstGeom>
            <a:solidFill>
              <a:srgbClr val="80BD41">
                <a:alpha val="100000"/>
              </a:srgbClr>
            </a:solidFill>
          </p:spPr>
          <p:txBody>
            <a:bodyPr/>
            <a:lstStyle/>
            <a:p/>
          </p:txBody>
        </p:sp>
        <p:sp>
          <p:nvSpPr>
            <p:cNvPr id="73" name="rc73"/>
            <p:cNvSpPr/>
            <p:nvPr/>
          </p:nvSpPr>
          <p:spPr>
            <a:xfrm>
              <a:off x="7697661" y="3226781"/>
              <a:ext cx="238662" cy="183808"/>
            </a:xfrm>
            <a:prstGeom prst="rect">
              <a:avLst/>
            </a:prstGeom>
            <a:solidFill>
              <a:srgbClr val="1CABE2">
                <a:alpha val="100000"/>
              </a:srgbClr>
            </a:solidFill>
          </p:spPr>
          <p:txBody>
            <a:bodyPr/>
            <a:lstStyle/>
            <a:p/>
          </p:txBody>
        </p:sp>
        <p:sp>
          <p:nvSpPr>
            <p:cNvPr id="74" name="rc74"/>
            <p:cNvSpPr/>
            <p:nvPr/>
          </p:nvSpPr>
          <p:spPr>
            <a:xfrm>
              <a:off x="7962842" y="3346825"/>
              <a:ext cx="238662" cy="961196"/>
            </a:xfrm>
            <a:prstGeom prst="rect">
              <a:avLst/>
            </a:prstGeom>
            <a:solidFill>
              <a:srgbClr val="80BD41">
                <a:alpha val="100000"/>
              </a:srgbClr>
            </a:solidFill>
          </p:spPr>
          <p:txBody>
            <a:bodyPr/>
            <a:lstStyle/>
            <a:p/>
          </p:txBody>
        </p:sp>
        <p:sp>
          <p:nvSpPr>
            <p:cNvPr id="75" name="rc75"/>
            <p:cNvSpPr/>
            <p:nvPr/>
          </p:nvSpPr>
          <p:spPr>
            <a:xfrm>
              <a:off x="7962842" y="3190348"/>
              <a:ext cx="238662" cy="156477"/>
            </a:xfrm>
            <a:prstGeom prst="rect">
              <a:avLst/>
            </a:prstGeom>
            <a:solidFill>
              <a:srgbClr val="1CABE2">
                <a:alpha val="100000"/>
              </a:srgbClr>
            </a:solidFill>
          </p:spPr>
          <p:txBody>
            <a:bodyPr/>
            <a:lstStyle/>
            <a:p/>
          </p:txBody>
        </p:sp>
        <p:sp>
          <p:nvSpPr>
            <p:cNvPr id="76" name="pl76"/>
            <p:cNvSpPr/>
            <p:nvPr/>
          </p:nvSpPr>
          <p:spPr>
            <a:xfrm>
              <a:off x="1452654" y="2385618"/>
              <a:ext cx="6629519" cy="1140029"/>
            </a:xfrm>
            <a:custGeom>
              <a:avLst/>
              <a:pathLst>
                <a:path w="6629519" h="1140029">
                  <a:moveTo>
                    <a:pt x="0" y="916494"/>
                  </a:moveTo>
                  <a:lnTo>
                    <a:pt x="265180" y="938847"/>
                  </a:lnTo>
                  <a:lnTo>
                    <a:pt x="530361" y="916494"/>
                  </a:lnTo>
                  <a:lnTo>
                    <a:pt x="795542" y="916494"/>
                  </a:lnTo>
                  <a:lnTo>
                    <a:pt x="1060723" y="1140029"/>
                  </a:lnTo>
                  <a:lnTo>
                    <a:pt x="1325903" y="894140"/>
                  </a:lnTo>
                  <a:lnTo>
                    <a:pt x="1591084" y="625898"/>
                  </a:lnTo>
                  <a:lnTo>
                    <a:pt x="1856265" y="804726"/>
                  </a:lnTo>
                  <a:lnTo>
                    <a:pt x="2121446" y="871787"/>
                  </a:lnTo>
                  <a:lnTo>
                    <a:pt x="2386626" y="916494"/>
                  </a:lnTo>
                  <a:lnTo>
                    <a:pt x="2651807" y="692959"/>
                  </a:lnTo>
                  <a:lnTo>
                    <a:pt x="2916988" y="692959"/>
                  </a:lnTo>
                  <a:lnTo>
                    <a:pt x="3182169" y="648252"/>
                  </a:lnTo>
                  <a:lnTo>
                    <a:pt x="3447350" y="625898"/>
                  </a:lnTo>
                  <a:lnTo>
                    <a:pt x="3712530" y="514130"/>
                  </a:lnTo>
                  <a:lnTo>
                    <a:pt x="3977711" y="603545"/>
                  </a:lnTo>
                  <a:lnTo>
                    <a:pt x="4242892" y="692959"/>
                  </a:lnTo>
                  <a:lnTo>
                    <a:pt x="4508073" y="692959"/>
                  </a:lnTo>
                  <a:lnTo>
                    <a:pt x="4773253" y="514130"/>
                  </a:lnTo>
                  <a:lnTo>
                    <a:pt x="5038434" y="380009"/>
                  </a:lnTo>
                  <a:lnTo>
                    <a:pt x="5303615" y="268242"/>
                  </a:lnTo>
                  <a:lnTo>
                    <a:pt x="5568796" y="156474"/>
                  </a:lnTo>
                  <a:lnTo>
                    <a:pt x="5833977" y="89414"/>
                  </a:lnTo>
                  <a:lnTo>
                    <a:pt x="6099157" y="44707"/>
                  </a:lnTo>
                  <a:lnTo>
                    <a:pt x="6364338" y="67060"/>
                  </a:lnTo>
                  <a:lnTo>
                    <a:pt x="6629519" y="0"/>
                  </a:lnTo>
                </a:path>
              </a:pathLst>
            </a:custGeom>
            <a:ln w="27101" cap="flat">
              <a:solidFill>
                <a:srgbClr val="0058AB">
                  <a:alpha val="100000"/>
                </a:srgbClr>
              </a:solidFill>
              <a:prstDash val="solid"/>
              <a:round/>
            </a:ln>
          </p:spPr>
          <p:txBody>
            <a:bodyPr/>
            <a:lstStyle/>
            <a:p/>
          </p:txBody>
        </p:sp>
        <p:sp>
          <p:nvSpPr>
            <p:cNvPr id="77" name="tx77"/>
            <p:cNvSpPr/>
            <p:nvPr/>
          </p:nvSpPr>
          <p:spPr>
            <a:xfrm>
              <a:off x="1392364"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8" name="tx78"/>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9" name="tx79"/>
            <p:cNvSpPr/>
            <p:nvPr/>
          </p:nvSpPr>
          <p:spPr>
            <a:xfrm>
              <a:off x="4044172" y="19500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0" name="tx80"/>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1" name="tx81"/>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6695979"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75670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7" name="tx87"/>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1335100" y="3645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406.6</a:t>
              </a:r>
            </a:p>
          </p:txBody>
        </p:sp>
        <p:sp>
          <p:nvSpPr>
            <p:cNvPr id="89" name="tx89"/>
            <p:cNvSpPr/>
            <p:nvPr/>
          </p:nvSpPr>
          <p:spPr>
            <a:xfrm>
              <a:off x="2661004" y="35405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487.8</a:t>
              </a:r>
            </a:p>
          </p:txBody>
        </p:sp>
        <p:sp>
          <p:nvSpPr>
            <p:cNvPr id="90" name="tx90"/>
            <p:cNvSpPr/>
            <p:nvPr/>
          </p:nvSpPr>
          <p:spPr>
            <a:xfrm>
              <a:off x="3986908" y="34407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564.9</a:t>
              </a:r>
            </a:p>
          </p:txBody>
        </p:sp>
        <p:sp>
          <p:nvSpPr>
            <p:cNvPr id="91" name="tx91"/>
            <p:cNvSpPr/>
            <p:nvPr/>
          </p:nvSpPr>
          <p:spPr>
            <a:xfrm>
              <a:off x="5312812" y="3341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641.5</a:t>
              </a:r>
            </a:p>
          </p:txBody>
        </p:sp>
        <p:sp>
          <p:nvSpPr>
            <p:cNvPr id="92" name="tx92"/>
            <p:cNvSpPr/>
            <p:nvPr/>
          </p:nvSpPr>
          <p:spPr>
            <a:xfrm>
              <a:off x="6373535" y="3266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699.4</a:t>
              </a:r>
            </a:p>
          </p:txBody>
        </p:sp>
        <p:sp>
          <p:nvSpPr>
            <p:cNvPr id="93" name="tx93"/>
            <p:cNvSpPr/>
            <p:nvPr/>
          </p:nvSpPr>
          <p:spPr>
            <a:xfrm>
              <a:off x="6638716" y="32481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713.6</a:t>
              </a:r>
            </a:p>
          </p:txBody>
        </p:sp>
        <p:sp>
          <p:nvSpPr>
            <p:cNvPr id="94" name="tx94"/>
            <p:cNvSpPr/>
            <p:nvPr/>
          </p:nvSpPr>
          <p:spPr>
            <a:xfrm>
              <a:off x="6903896" y="32247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731.6</a:t>
              </a:r>
            </a:p>
          </p:txBody>
        </p:sp>
        <p:sp>
          <p:nvSpPr>
            <p:cNvPr id="95" name="tx95"/>
            <p:cNvSpPr/>
            <p:nvPr/>
          </p:nvSpPr>
          <p:spPr>
            <a:xfrm>
              <a:off x="7169077" y="3188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759.4</a:t>
              </a:r>
            </a:p>
          </p:txBody>
        </p:sp>
        <p:sp>
          <p:nvSpPr>
            <p:cNvPr id="96" name="tx96"/>
            <p:cNvSpPr/>
            <p:nvPr/>
          </p:nvSpPr>
          <p:spPr>
            <a:xfrm>
              <a:off x="7434258" y="31643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778.4</a:t>
              </a:r>
            </a:p>
          </p:txBody>
        </p:sp>
        <p:sp>
          <p:nvSpPr>
            <p:cNvPr id="97" name="tx97"/>
            <p:cNvSpPr/>
            <p:nvPr/>
          </p:nvSpPr>
          <p:spPr>
            <a:xfrm>
              <a:off x="7699439" y="30908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835.1</a:t>
              </a:r>
            </a:p>
          </p:txBody>
        </p:sp>
        <p:sp>
          <p:nvSpPr>
            <p:cNvPr id="98" name="tx98"/>
            <p:cNvSpPr/>
            <p:nvPr/>
          </p:nvSpPr>
          <p:spPr>
            <a:xfrm>
              <a:off x="7964620" y="30543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863.3</a:t>
              </a:r>
            </a:p>
          </p:txBody>
        </p:sp>
        <p:sp>
          <p:nvSpPr>
            <p:cNvPr id="99" name="pl99"/>
            <p:cNvSpPr/>
            <p:nvPr/>
          </p:nvSpPr>
          <p:spPr>
            <a:xfrm>
              <a:off x="1452654"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78557"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104461" y="2072669"/>
              <a:ext cx="0" cy="1005908"/>
            </a:xfrm>
            <a:custGeom>
              <a:avLst/>
              <a:pathLst>
                <a:path w="0" h="1005908">
                  <a:moveTo>
                    <a:pt x="0" y="100590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30365"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91088"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56269"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21450"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6631"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51811"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6992"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8217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74277" y="415448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1" name="tx111"/>
            <p:cNvSpPr/>
            <p:nvPr/>
          </p:nvSpPr>
          <p:spPr>
            <a:xfrm>
              <a:off x="1335100" y="38912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223.6</a:t>
              </a:r>
            </a:p>
          </p:txBody>
        </p:sp>
        <p:sp>
          <p:nvSpPr>
            <p:cNvPr id="112" name="tx112"/>
            <p:cNvSpPr/>
            <p:nvPr/>
          </p:nvSpPr>
          <p:spPr>
            <a:xfrm>
              <a:off x="2661004" y="412886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224.4</a:t>
              </a:r>
            </a:p>
          </p:txBody>
        </p:sp>
        <p:sp>
          <p:nvSpPr>
            <p:cNvPr id="113" name="tx113"/>
            <p:cNvSpPr/>
            <p:nvPr/>
          </p:nvSpPr>
          <p:spPr>
            <a:xfrm>
              <a:off x="2661004" y="38118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263.4</a:t>
              </a:r>
            </a:p>
          </p:txBody>
        </p:sp>
        <p:sp>
          <p:nvSpPr>
            <p:cNvPr id="114" name="tx114"/>
            <p:cNvSpPr/>
            <p:nvPr/>
          </p:nvSpPr>
          <p:spPr>
            <a:xfrm>
              <a:off x="3986908" y="40718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310.7</a:t>
              </a:r>
            </a:p>
          </p:txBody>
        </p:sp>
        <p:sp>
          <p:nvSpPr>
            <p:cNvPr id="115" name="tx115"/>
            <p:cNvSpPr/>
            <p:nvPr/>
          </p:nvSpPr>
          <p:spPr>
            <a:xfrm>
              <a:off x="3986908" y="37061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254.2</a:t>
              </a:r>
            </a:p>
          </p:txBody>
        </p:sp>
        <p:sp>
          <p:nvSpPr>
            <p:cNvPr id="116" name="tx116"/>
            <p:cNvSpPr/>
            <p:nvPr/>
          </p:nvSpPr>
          <p:spPr>
            <a:xfrm>
              <a:off x="5312812" y="40279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378.5</a:t>
              </a:r>
            </a:p>
          </p:txBody>
        </p:sp>
        <p:sp>
          <p:nvSpPr>
            <p:cNvPr id="117" name="tx117"/>
            <p:cNvSpPr/>
            <p:nvPr/>
          </p:nvSpPr>
          <p:spPr>
            <a:xfrm>
              <a:off x="5351989" y="361267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a:t>
              </a:r>
            </a:p>
          </p:txBody>
        </p:sp>
        <p:sp>
          <p:nvSpPr>
            <p:cNvPr id="118" name="tx118"/>
            <p:cNvSpPr/>
            <p:nvPr/>
          </p:nvSpPr>
          <p:spPr>
            <a:xfrm>
              <a:off x="6373535" y="39605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482.6</a:t>
              </a:r>
            </a:p>
          </p:txBody>
        </p:sp>
        <p:sp>
          <p:nvSpPr>
            <p:cNvPr id="119" name="tx119"/>
            <p:cNvSpPr/>
            <p:nvPr/>
          </p:nvSpPr>
          <p:spPr>
            <a:xfrm>
              <a:off x="6373535" y="35078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216.8</a:t>
              </a:r>
            </a:p>
          </p:txBody>
        </p:sp>
        <p:sp>
          <p:nvSpPr>
            <p:cNvPr id="120" name="tx120"/>
            <p:cNvSpPr/>
            <p:nvPr/>
          </p:nvSpPr>
          <p:spPr>
            <a:xfrm>
              <a:off x="6638716" y="39311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528.1</a:t>
              </a:r>
            </a:p>
          </p:txBody>
        </p:sp>
        <p:sp>
          <p:nvSpPr>
            <p:cNvPr id="121" name="tx121"/>
            <p:cNvSpPr/>
            <p:nvPr/>
          </p:nvSpPr>
          <p:spPr>
            <a:xfrm>
              <a:off x="6638716" y="3469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185.6</a:t>
              </a:r>
            </a:p>
          </p:txBody>
        </p:sp>
        <p:sp>
          <p:nvSpPr>
            <p:cNvPr id="122" name="tx122"/>
            <p:cNvSpPr/>
            <p:nvPr/>
          </p:nvSpPr>
          <p:spPr>
            <a:xfrm>
              <a:off x="6943073" y="389880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a:t>
              </a:r>
            </a:p>
          </p:txBody>
        </p:sp>
        <p:sp>
          <p:nvSpPr>
            <p:cNvPr id="123" name="tx123"/>
            <p:cNvSpPr/>
            <p:nvPr/>
          </p:nvSpPr>
          <p:spPr>
            <a:xfrm>
              <a:off x="6903896" y="34251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153.7</a:t>
              </a:r>
            </a:p>
          </p:txBody>
        </p:sp>
        <p:sp>
          <p:nvSpPr>
            <p:cNvPr id="124" name="tx124"/>
            <p:cNvSpPr/>
            <p:nvPr/>
          </p:nvSpPr>
          <p:spPr>
            <a:xfrm>
              <a:off x="7169077" y="38698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622.7</a:t>
              </a:r>
            </a:p>
          </p:txBody>
        </p:sp>
        <p:sp>
          <p:nvSpPr>
            <p:cNvPr id="125" name="tx125"/>
            <p:cNvSpPr/>
            <p:nvPr/>
          </p:nvSpPr>
          <p:spPr>
            <a:xfrm>
              <a:off x="7169077" y="33781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136.7</a:t>
              </a:r>
            </a:p>
          </p:txBody>
        </p:sp>
        <p:sp>
          <p:nvSpPr>
            <p:cNvPr id="126" name="tx126"/>
            <p:cNvSpPr/>
            <p:nvPr/>
          </p:nvSpPr>
          <p:spPr>
            <a:xfrm>
              <a:off x="7434258" y="38496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653.9</a:t>
              </a:r>
            </a:p>
          </p:txBody>
        </p:sp>
        <p:sp>
          <p:nvSpPr>
            <p:cNvPr id="127" name="tx127"/>
            <p:cNvSpPr/>
            <p:nvPr/>
          </p:nvSpPr>
          <p:spPr>
            <a:xfrm>
              <a:off x="7434258" y="33458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124.5</a:t>
              </a:r>
            </a:p>
          </p:txBody>
        </p:sp>
        <p:sp>
          <p:nvSpPr>
            <p:cNvPr id="128" name="tx128"/>
            <p:cNvSpPr/>
            <p:nvPr/>
          </p:nvSpPr>
          <p:spPr>
            <a:xfrm>
              <a:off x="7699439" y="3824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693.2</a:t>
              </a:r>
            </a:p>
          </p:txBody>
        </p:sp>
        <p:sp>
          <p:nvSpPr>
            <p:cNvPr id="129" name="tx129"/>
            <p:cNvSpPr/>
            <p:nvPr/>
          </p:nvSpPr>
          <p:spPr>
            <a:xfrm>
              <a:off x="7738616" y="328478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30" name="tx130"/>
            <p:cNvSpPr/>
            <p:nvPr/>
          </p:nvSpPr>
          <p:spPr>
            <a:xfrm>
              <a:off x="7964620" y="379352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742.4</a:t>
              </a:r>
            </a:p>
          </p:txBody>
        </p:sp>
        <p:sp>
          <p:nvSpPr>
            <p:cNvPr id="131" name="tx131"/>
            <p:cNvSpPr/>
            <p:nvPr/>
          </p:nvSpPr>
          <p:spPr>
            <a:xfrm>
              <a:off x="7964620" y="32335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120.9</a:t>
              </a:r>
            </a:p>
          </p:txBody>
        </p:sp>
        <p:sp>
          <p:nvSpPr>
            <p:cNvPr id="132" name="tx132"/>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94200" y="36085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4" name="tx134"/>
            <p:cNvSpPr/>
            <p:nvPr/>
          </p:nvSpPr>
          <p:spPr>
            <a:xfrm>
              <a:off x="577692" y="294313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577692" y="229578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3" name="tx153"/>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4" name="pl154"/>
            <p:cNvSpPr/>
            <p:nvPr/>
          </p:nvSpPr>
          <p:spPr>
            <a:xfrm>
              <a:off x="256677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833876"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6" name="rc156"/>
            <p:cNvSpPr/>
            <p:nvPr/>
          </p:nvSpPr>
          <p:spPr>
            <a:xfrm>
              <a:off x="4177167" y="5180747"/>
              <a:ext cx="201456" cy="201456"/>
            </a:xfrm>
            <a:prstGeom prst="rect">
              <a:avLst/>
            </a:prstGeom>
            <a:solidFill>
              <a:srgbClr val="1CABE2">
                <a:alpha val="100000"/>
              </a:srgbClr>
            </a:solidFill>
          </p:spPr>
          <p:txBody>
            <a:bodyPr/>
            <a:lstStyle/>
            <a:p/>
          </p:txBody>
        </p:sp>
        <p:sp>
          <p:nvSpPr>
            <p:cNvPr id="157" name="rc157"/>
            <p:cNvSpPr/>
            <p:nvPr/>
          </p:nvSpPr>
          <p:spPr>
            <a:xfrm>
              <a:off x="6143102" y="5180747"/>
              <a:ext cx="201456" cy="201456"/>
            </a:xfrm>
            <a:prstGeom prst="rect">
              <a:avLst/>
            </a:prstGeom>
            <a:solidFill>
              <a:srgbClr val="80BD41">
                <a:alpha val="100000"/>
              </a:srgbClr>
            </a:solidFill>
          </p:spPr>
          <p:txBody>
            <a:bodyPr/>
            <a:lstStyle/>
            <a:p/>
          </p:txBody>
        </p:sp>
        <p:sp>
          <p:nvSpPr>
            <p:cNvPr id="158" name="tx158"/>
            <p:cNvSpPr/>
            <p:nvPr/>
          </p:nvSpPr>
          <p:spPr>
            <a:xfrm>
              <a:off x="4457212"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9" name="tx159"/>
            <p:cNvSpPr/>
            <p:nvPr/>
          </p:nvSpPr>
          <p:spPr>
            <a:xfrm>
              <a:off x="6423147"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0" name="tx160"/>
            <p:cNvSpPr/>
            <p:nvPr/>
          </p:nvSpPr>
          <p:spPr>
            <a:xfrm>
              <a:off x="989913"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1" name="tx161"/>
            <p:cNvSpPr/>
            <p:nvPr/>
          </p:nvSpPr>
          <p:spPr>
            <a:xfrm>
              <a:off x="989913" y="1594448"/>
              <a:ext cx="136076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Tchad, 2000-2025</a:t>
              </a:r>
            </a:p>
          </p:txBody>
        </p:sp>
        <p:sp>
          <p:nvSpPr>
            <p:cNvPr id="162" name="pl162"/>
            <p:cNvSpPr/>
            <p:nvPr/>
          </p:nvSpPr>
          <p:spPr>
            <a:xfrm>
              <a:off x="228046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747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690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633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276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218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1618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33322" y="5954972"/>
              <a:ext cx="3656656" cy="129091"/>
            </a:xfrm>
            <a:prstGeom prst="rect">
              <a:avLst/>
            </a:prstGeom>
            <a:solidFill>
              <a:srgbClr val="80BD41">
                <a:alpha val="100000"/>
              </a:srgbClr>
            </a:solidFill>
          </p:spPr>
          <p:txBody>
            <a:bodyPr/>
            <a:lstStyle/>
            <a:p/>
          </p:txBody>
        </p:sp>
        <p:sp>
          <p:nvSpPr>
            <p:cNvPr id="174" name="rc174"/>
            <p:cNvSpPr/>
            <p:nvPr/>
          </p:nvSpPr>
          <p:spPr>
            <a:xfrm>
              <a:off x="4989979" y="5954972"/>
              <a:ext cx="1642801" cy="129091"/>
            </a:xfrm>
            <a:prstGeom prst="rect">
              <a:avLst/>
            </a:prstGeom>
            <a:solidFill>
              <a:srgbClr val="1CABE2">
                <a:alpha val="100000"/>
              </a:srgbClr>
            </a:solidFill>
          </p:spPr>
          <p:txBody>
            <a:bodyPr/>
            <a:lstStyle/>
            <a:p/>
          </p:txBody>
        </p:sp>
        <p:sp>
          <p:nvSpPr>
            <p:cNvPr id="175" name="rc175"/>
            <p:cNvSpPr/>
            <p:nvPr/>
          </p:nvSpPr>
          <p:spPr>
            <a:xfrm>
              <a:off x="1333322" y="5793607"/>
              <a:ext cx="5252176" cy="129091"/>
            </a:xfrm>
            <a:prstGeom prst="rect">
              <a:avLst/>
            </a:prstGeom>
            <a:solidFill>
              <a:srgbClr val="80BD41">
                <a:alpha val="100000"/>
              </a:srgbClr>
            </a:solidFill>
          </p:spPr>
          <p:txBody>
            <a:bodyPr/>
            <a:lstStyle/>
            <a:p/>
          </p:txBody>
        </p:sp>
        <p:sp>
          <p:nvSpPr>
            <p:cNvPr id="176" name="rc176"/>
            <p:cNvSpPr/>
            <p:nvPr/>
          </p:nvSpPr>
          <p:spPr>
            <a:xfrm>
              <a:off x="6585499" y="5793607"/>
              <a:ext cx="1075727" cy="129091"/>
            </a:xfrm>
            <a:prstGeom prst="rect">
              <a:avLst/>
            </a:prstGeom>
            <a:solidFill>
              <a:srgbClr val="1CABE2">
                <a:alpha val="100000"/>
              </a:srgbClr>
            </a:solidFill>
          </p:spPr>
          <p:txBody>
            <a:bodyPr/>
            <a:lstStyle/>
            <a:p/>
          </p:txBody>
        </p:sp>
        <p:sp>
          <p:nvSpPr>
            <p:cNvPr id="177" name="rc177"/>
            <p:cNvSpPr/>
            <p:nvPr/>
          </p:nvSpPr>
          <p:spPr>
            <a:xfrm>
              <a:off x="1333322" y="5632243"/>
              <a:ext cx="5625351" cy="129091"/>
            </a:xfrm>
            <a:prstGeom prst="rect">
              <a:avLst/>
            </a:prstGeom>
            <a:solidFill>
              <a:srgbClr val="80BD41">
                <a:alpha val="100000"/>
              </a:srgbClr>
            </a:solidFill>
          </p:spPr>
          <p:txBody>
            <a:bodyPr/>
            <a:lstStyle/>
            <a:p/>
          </p:txBody>
        </p:sp>
        <p:sp>
          <p:nvSpPr>
            <p:cNvPr id="178" name="rc178"/>
            <p:cNvSpPr/>
            <p:nvPr/>
          </p:nvSpPr>
          <p:spPr>
            <a:xfrm>
              <a:off x="6958674" y="5632243"/>
              <a:ext cx="915774" cy="129091"/>
            </a:xfrm>
            <a:prstGeom prst="rect">
              <a:avLst/>
            </a:prstGeom>
            <a:solidFill>
              <a:srgbClr val="1CABE2">
                <a:alpha val="100000"/>
              </a:srgbClr>
            </a:solidFill>
          </p:spPr>
          <p:txBody>
            <a:bodyPr/>
            <a:lstStyle/>
            <a:p/>
          </p:txBody>
        </p:sp>
        <p:sp>
          <p:nvSpPr>
            <p:cNvPr id="179" name="tx179"/>
            <p:cNvSpPr/>
            <p:nvPr/>
          </p:nvSpPr>
          <p:spPr>
            <a:xfrm>
              <a:off x="6753072"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699.4</a:t>
              </a:r>
            </a:p>
          </p:txBody>
        </p:sp>
        <p:sp>
          <p:nvSpPr>
            <p:cNvPr id="180" name="tx180"/>
            <p:cNvSpPr/>
            <p:nvPr/>
          </p:nvSpPr>
          <p:spPr>
            <a:xfrm>
              <a:off x="783294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835.1</a:t>
              </a:r>
            </a:p>
          </p:txBody>
        </p:sp>
        <p:sp>
          <p:nvSpPr>
            <p:cNvPr id="181" name="tx181"/>
            <p:cNvSpPr/>
            <p:nvPr/>
          </p:nvSpPr>
          <p:spPr>
            <a:xfrm>
              <a:off x="8056823"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863.3</a:t>
              </a:r>
            </a:p>
          </p:txBody>
        </p:sp>
        <p:sp>
          <p:nvSpPr>
            <p:cNvPr id="182" name="tx182"/>
            <p:cNvSpPr/>
            <p:nvPr/>
          </p:nvSpPr>
          <p:spPr>
            <a:xfrm>
              <a:off x="302601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482.6</a:t>
              </a:r>
            </a:p>
          </p:txBody>
        </p:sp>
        <p:sp>
          <p:nvSpPr>
            <p:cNvPr id="183" name="tx183"/>
            <p:cNvSpPr/>
            <p:nvPr/>
          </p:nvSpPr>
          <p:spPr>
            <a:xfrm>
              <a:off x="5675741"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216.8</a:t>
              </a:r>
            </a:p>
          </p:txBody>
        </p:sp>
        <p:sp>
          <p:nvSpPr>
            <p:cNvPr id="184" name="tx184"/>
            <p:cNvSpPr/>
            <p:nvPr/>
          </p:nvSpPr>
          <p:spPr>
            <a:xfrm>
              <a:off x="3823772"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693.2</a:t>
              </a:r>
            </a:p>
          </p:txBody>
        </p:sp>
        <p:sp>
          <p:nvSpPr>
            <p:cNvPr id="185" name="tx185"/>
            <p:cNvSpPr/>
            <p:nvPr/>
          </p:nvSpPr>
          <p:spPr>
            <a:xfrm>
              <a:off x="7032929" y="58190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86" name="tx186"/>
            <p:cNvSpPr/>
            <p:nvPr/>
          </p:nvSpPr>
          <p:spPr>
            <a:xfrm>
              <a:off x="4010359" y="5657672"/>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742.4</a:t>
              </a:r>
            </a:p>
          </p:txBody>
        </p:sp>
        <p:sp>
          <p:nvSpPr>
            <p:cNvPr id="187" name="tx187"/>
            <p:cNvSpPr/>
            <p:nvPr/>
          </p:nvSpPr>
          <p:spPr>
            <a:xfrm>
              <a:off x="7280922"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120.9</a:t>
              </a:r>
            </a:p>
          </p:txBody>
        </p:sp>
        <p:sp>
          <p:nvSpPr>
            <p:cNvPr id="188" name="tx188"/>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1106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500535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4" name="tx194"/>
            <p:cNvSpPr/>
            <p:nvPr/>
          </p:nvSpPr>
          <p:spPr>
            <a:xfrm>
              <a:off x="689964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5" name="tx195"/>
            <p:cNvSpPr/>
            <p:nvPr/>
          </p:nvSpPr>
          <p:spPr>
            <a:xfrm>
              <a:off x="4025973"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6" name="tx196"/>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(86 %) était supérieur à celui de 2019 (69 %).
Le nombre d’enfants vaccinés avec le DTP1 a augmenté de 54 % par rapport à 2019.
Le nombre de nourrissons survivants a augmenté d’environ 23 % par rapport à 2019.
En 2025, 300 000 enfants de plus ont été vaccinés qu’en 2019.
En 2025, on comptait 200 000 nourrissons survivants (population cible) de plus qu’en 2019.
Pour que la couverture vaccinale augmente, le nombre d’enfants vaccinés doit croître à un rythme plus rapide que celui de la croissance démographique.</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472122"/>
              <a:ext cx="3397293" cy="1091328"/>
            </a:xfrm>
            <a:custGeom>
              <a:avLst/>
              <a:pathLst>
                <a:path w="3397293" h="1091328">
                  <a:moveTo>
                    <a:pt x="0" y="692574"/>
                  </a:moveTo>
                  <a:lnTo>
                    <a:pt x="135891" y="944419"/>
                  </a:lnTo>
                  <a:lnTo>
                    <a:pt x="271783" y="965406"/>
                  </a:lnTo>
                  <a:lnTo>
                    <a:pt x="407675" y="1007380"/>
                  </a:lnTo>
                  <a:lnTo>
                    <a:pt x="543566" y="1028367"/>
                  </a:lnTo>
                  <a:lnTo>
                    <a:pt x="679458" y="944419"/>
                  </a:lnTo>
                  <a:lnTo>
                    <a:pt x="815350" y="629612"/>
                  </a:lnTo>
                  <a:lnTo>
                    <a:pt x="951242" y="881457"/>
                  </a:lnTo>
                  <a:lnTo>
                    <a:pt x="1087133" y="1091328"/>
                  </a:lnTo>
                  <a:lnTo>
                    <a:pt x="1223025" y="944419"/>
                  </a:lnTo>
                  <a:lnTo>
                    <a:pt x="1358917" y="650599"/>
                  </a:lnTo>
                  <a:lnTo>
                    <a:pt x="1494809" y="797509"/>
                  </a:lnTo>
                  <a:lnTo>
                    <a:pt x="1630700" y="650599"/>
                  </a:lnTo>
                  <a:lnTo>
                    <a:pt x="1766592" y="671587"/>
                  </a:lnTo>
                  <a:lnTo>
                    <a:pt x="1902484" y="734548"/>
                  </a:lnTo>
                  <a:lnTo>
                    <a:pt x="2038375" y="608625"/>
                  </a:lnTo>
                  <a:lnTo>
                    <a:pt x="2174267" y="629612"/>
                  </a:lnTo>
                  <a:lnTo>
                    <a:pt x="2310159" y="629612"/>
                  </a:lnTo>
                  <a:lnTo>
                    <a:pt x="2446051" y="503690"/>
                  </a:lnTo>
                  <a:lnTo>
                    <a:pt x="2581942" y="377767"/>
                  </a:lnTo>
                  <a:lnTo>
                    <a:pt x="2717834" y="335793"/>
                  </a:lnTo>
                  <a:lnTo>
                    <a:pt x="2853726" y="188883"/>
                  </a:lnTo>
                  <a:lnTo>
                    <a:pt x="2989618" y="104935"/>
                  </a:lnTo>
                  <a:lnTo>
                    <a:pt x="3125509" y="83948"/>
                  </a:lnTo>
                  <a:lnTo>
                    <a:pt x="3261401" y="6296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51134"/>
              <a:ext cx="3397293" cy="671587"/>
            </a:xfrm>
            <a:custGeom>
              <a:avLst/>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472122"/>
              <a:ext cx="3397293" cy="1091328"/>
            </a:xfrm>
            <a:custGeom>
              <a:avLst/>
              <a:pathLst>
                <a:path w="3397293" h="1091328">
                  <a:moveTo>
                    <a:pt x="0" y="692574"/>
                  </a:moveTo>
                  <a:lnTo>
                    <a:pt x="135891" y="944419"/>
                  </a:lnTo>
                  <a:lnTo>
                    <a:pt x="271783" y="965406"/>
                  </a:lnTo>
                  <a:lnTo>
                    <a:pt x="407675" y="1007380"/>
                  </a:lnTo>
                  <a:lnTo>
                    <a:pt x="543566" y="1028367"/>
                  </a:lnTo>
                  <a:lnTo>
                    <a:pt x="679458" y="944419"/>
                  </a:lnTo>
                  <a:lnTo>
                    <a:pt x="815350" y="629612"/>
                  </a:lnTo>
                  <a:lnTo>
                    <a:pt x="951242" y="881457"/>
                  </a:lnTo>
                  <a:lnTo>
                    <a:pt x="1087133" y="1091328"/>
                  </a:lnTo>
                  <a:lnTo>
                    <a:pt x="1223025" y="944419"/>
                  </a:lnTo>
                  <a:lnTo>
                    <a:pt x="1358917" y="650599"/>
                  </a:lnTo>
                  <a:lnTo>
                    <a:pt x="1494809" y="797509"/>
                  </a:lnTo>
                  <a:lnTo>
                    <a:pt x="1630700" y="650599"/>
                  </a:lnTo>
                  <a:lnTo>
                    <a:pt x="1766592" y="671587"/>
                  </a:lnTo>
                  <a:lnTo>
                    <a:pt x="1902484" y="734548"/>
                  </a:lnTo>
                  <a:lnTo>
                    <a:pt x="2038375" y="608625"/>
                  </a:lnTo>
                  <a:lnTo>
                    <a:pt x="2174267" y="629612"/>
                  </a:lnTo>
                  <a:lnTo>
                    <a:pt x="2310159" y="629612"/>
                  </a:lnTo>
                  <a:lnTo>
                    <a:pt x="2446051" y="503690"/>
                  </a:lnTo>
                  <a:lnTo>
                    <a:pt x="2581942" y="377767"/>
                  </a:lnTo>
                  <a:lnTo>
                    <a:pt x="2717834" y="335793"/>
                  </a:lnTo>
                  <a:lnTo>
                    <a:pt x="2853726" y="188883"/>
                  </a:lnTo>
                  <a:lnTo>
                    <a:pt x="2989618" y="104935"/>
                  </a:lnTo>
                  <a:lnTo>
                    <a:pt x="3125509" y="83948"/>
                  </a:lnTo>
                  <a:lnTo>
                    <a:pt x="3261401" y="6296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343174"/>
            </a:xfrm>
            <a:custGeom>
              <a:avLst/>
              <a:pathLst>
                <a:path w="0" h="1343174">
                  <a:moveTo>
                    <a:pt x="0" y="0"/>
                  </a:moveTo>
                  <a:lnTo>
                    <a:pt x="0" y="134317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595019"/>
            </a:xfrm>
            <a:custGeom>
              <a:avLst/>
              <a:pathLst>
                <a:path w="0" h="1595019">
                  <a:moveTo>
                    <a:pt x="0" y="0"/>
                  </a:moveTo>
                  <a:lnTo>
                    <a:pt x="0" y="159501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301199"/>
            </a:xfrm>
            <a:custGeom>
              <a:avLst/>
              <a:pathLst>
                <a:path w="0" h="1301199">
                  <a:moveTo>
                    <a:pt x="0" y="0"/>
                  </a:moveTo>
                  <a:lnTo>
                    <a:pt x="0" y="13011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259225"/>
            </a:xfrm>
            <a:custGeom>
              <a:avLst/>
              <a:pathLst>
                <a:path w="0" h="1259225">
                  <a:moveTo>
                    <a:pt x="0" y="0"/>
                  </a:moveTo>
                  <a:lnTo>
                    <a:pt x="0" y="125922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028367"/>
            </a:xfrm>
            <a:custGeom>
              <a:avLst/>
              <a:pathLst>
                <a:path w="0" h="1028367">
                  <a:moveTo>
                    <a:pt x="0" y="0"/>
                  </a:moveTo>
                  <a:lnTo>
                    <a:pt x="0" y="102836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713561"/>
            </a:xfrm>
            <a:custGeom>
              <a:avLst/>
              <a:pathLst>
                <a:path w="0" h="713561">
                  <a:moveTo>
                    <a:pt x="0" y="0"/>
                  </a:moveTo>
                  <a:lnTo>
                    <a:pt x="0" y="71356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650599"/>
            </a:xfrm>
            <a:custGeom>
              <a:avLst/>
              <a:pathLst>
                <a:path w="0" h="650599">
                  <a:moveTo>
                    <a:pt x="0" y="0"/>
                  </a:moveTo>
                  <a:lnTo>
                    <a:pt x="0" y="650599"/>
                  </a:lnTo>
                </a:path>
              </a:pathLst>
            </a:custGeom>
            <a:ln w="13550" cap="flat">
              <a:solidFill>
                <a:srgbClr val="0058AB">
                  <a:alpha val="100000"/>
                </a:srgbClr>
              </a:solidFill>
              <a:prstDash val="dot"/>
              <a:round/>
            </a:ln>
          </p:spPr>
          <p:txBody>
            <a:bodyPr/>
            <a:lstStyle/>
            <a:p/>
          </p:txBody>
        </p:sp>
        <p:sp>
          <p:nvSpPr>
            <p:cNvPr id="32" name="pl32"/>
            <p:cNvSpPr/>
            <p:nvPr/>
          </p:nvSpPr>
          <p:spPr>
            <a:xfrm>
              <a:off x="1120965" y="2472122"/>
              <a:ext cx="3397293" cy="1091328"/>
            </a:xfrm>
            <a:custGeom>
              <a:avLst/>
              <a:pathLst>
                <a:path w="3397293" h="1091328">
                  <a:moveTo>
                    <a:pt x="0" y="692574"/>
                  </a:moveTo>
                  <a:lnTo>
                    <a:pt x="135891" y="944419"/>
                  </a:lnTo>
                  <a:lnTo>
                    <a:pt x="271783" y="965406"/>
                  </a:lnTo>
                  <a:lnTo>
                    <a:pt x="407675" y="1007380"/>
                  </a:lnTo>
                  <a:lnTo>
                    <a:pt x="543566" y="1028367"/>
                  </a:lnTo>
                  <a:lnTo>
                    <a:pt x="679458" y="944419"/>
                  </a:lnTo>
                  <a:lnTo>
                    <a:pt x="815350" y="629612"/>
                  </a:lnTo>
                  <a:lnTo>
                    <a:pt x="951242" y="881457"/>
                  </a:lnTo>
                  <a:lnTo>
                    <a:pt x="1087133" y="1091328"/>
                  </a:lnTo>
                  <a:lnTo>
                    <a:pt x="1223025" y="944419"/>
                  </a:lnTo>
                  <a:lnTo>
                    <a:pt x="1358917" y="650599"/>
                  </a:lnTo>
                  <a:lnTo>
                    <a:pt x="1494809" y="797509"/>
                  </a:lnTo>
                  <a:lnTo>
                    <a:pt x="1630700" y="650599"/>
                  </a:lnTo>
                  <a:lnTo>
                    <a:pt x="1766592" y="671587"/>
                  </a:lnTo>
                  <a:lnTo>
                    <a:pt x="1902484" y="734548"/>
                  </a:lnTo>
                  <a:lnTo>
                    <a:pt x="2038375" y="608625"/>
                  </a:lnTo>
                  <a:lnTo>
                    <a:pt x="2174267" y="629612"/>
                  </a:lnTo>
                  <a:lnTo>
                    <a:pt x="2310159" y="629612"/>
                  </a:lnTo>
                  <a:lnTo>
                    <a:pt x="2446051" y="503690"/>
                  </a:lnTo>
                  <a:lnTo>
                    <a:pt x="2581942" y="377767"/>
                  </a:lnTo>
                  <a:lnTo>
                    <a:pt x="2717834" y="335793"/>
                  </a:lnTo>
                  <a:lnTo>
                    <a:pt x="2853726" y="188883"/>
                  </a:lnTo>
                  <a:lnTo>
                    <a:pt x="2989618" y="104935"/>
                  </a:lnTo>
                  <a:lnTo>
                    <a:pt x="3125509" y="83948"/>
                  </a:lnTo>
                  <a:lnTo>
                    <a:pt x="3261401" y="6296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36" name="tx36"/>
            <p:cNvSpPr/>
            <p:nvPr/>
          </p:nvSpPr>
          <p:spPr>
            <a:xfrm>
              <a:off x="3099051"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2895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5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85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30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52" y="4888612"/>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Tchad</a:t>
              </a:r>
            </a:p>
          </p:txBody>
        </p:sp>
        <p:sp>
          <p:nvSpPr>
            <p:cNvPr id="60" name="tx60"/>
            <p:cNvSpPr/>
            <p:nvPr/>
          </p:nvSpPr>
          <p:spPr>
            <a:xfrm>
              <a:off x="274295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408"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82775" y="1415599"/>
              <a:ext cx="2473672"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Tchad, 2000-2025</a:t>
              </a:r>
            </a:p>
          </p:txBody>
        </p:sp>
        <p:sp>
          <p:nvSpPr>
            <p:cNvPr id="63" name="pl63"/>
            <p:cNvSpPr/>
            <p:nvPr/>
          </p:nvSpPr>
          <p:spPr>
            <a:xfrm>
              <a:off x="5267799" y="38200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09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983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7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646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753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42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13987"/>
              <a:ext cx="3397293" cy="1848218"/>
            </a:xfrm>
            <a:custGeom>
              <a:avLst/>
              <a:pathLst>
                <a:path w="3397293" h="1848218">
                  <a:moveTo>
                    <a:pt x="0" y="1172907"/>
                  </a:moveTo>
                  <a:lnTo>
                    <a:pt x="135891" y="1599419"/>
                  </a:lnTo>
                  <a:lnTo>
                    <a:pt x="271783" y="1634962"/>
                  </a:lnTo>
                  <a:lnTo>
                    <a:pt x="407675" y="1706047"/>
                  </a:lnTo>
                  <a:lnTo>
                    <a:pt x="543566" y="1741590"/>
                  </a:lnTo>
                  <a:lnTo>
                    <a:pt x="679458" y="1599419"/>
                  </a:lnTo>
                  <a:lnTo>
                    <a:pt x="815350" y="1066279"/>
                  </a:lnTo>
                  <a:lnTo>
                    <a:pt x="951242" y="1492791"/>
                  </a:lnTo>
                  <a:lnTo>
                    <a:pt x="1087133" y="1848218"/>
                  </a:lnTo>
                  <a:lnTo>
                    <a:pt x="1223025" y="1599419"/>
                  </a:lnTo>
                  <a:lnTo>
                    <a:pt x="1358917" y="1101822"/>
                  </a:lnTo>
                  <a:lnTo>
                    <a:pt x="1494809" y="1350621"/>
                  </a:lnTo>
                  <a:lnTo>
                    <a:pt x="1630700" y="1101822"/>
                  </a:lnTo>
                  <a:lnTo>
                    <a:pt x="1766592" y="1137365"/>
                  </a:lnTo>
                  <a:lnTo>
                    <a:pt x="1902484" y="1243993"/>
                  </a:lnTo>
                  <a:lnTo>
                    <a:pt x="2038375" y="1030737"/>
                  </a:lnTo>
                  <a:lnTo>
                    <a:pt x="2174267" y="1066279"/>
                  </a:lnTo>
                  <a:lnTo>
                    <a:pt x="2310159" y="1066279"/>
                  </a:lnTo>
                  <a:lnTo>
                    <a:pt x="2446051" y="853023"/>
                  </a:lnTo>
                  <a:lnTo>
                    <a:pt x="2581942" y="639767"/>
                  </a:lnTo>
                  <a:lnTo>
                    <a:pt x="2717834" y="568682"/>
                  </a:lnTo>
                  <a:lnTo>
                    <a:pt x="2853726" y="319883"/>
                  </a:lnTo>
                  <a:lnTo>
                    <a:pt x="2989618" y="177713"/>
                  </a:lnTo>
                  <a:lnTo>
                    <a:pt x="3125509" y="142170"/>
                  </a:lnTo>
                  <a:lnTo>
                    <a:pt x="3261401" y="106627"/>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753755"/>
              <a:ext cx="3397293" cy="497597"/>
            </a:xfrm>
            <a:custGeom>
              <a:avLst/>
              <a:pathLst>
                <a:path w="3397293" h="497597">
                  <a:moveTo>
                    <a:pt x="0" y="497597"/>
                  </a:moveTo>
                  <a:lnTo>
                    <a:pt x="135891" y="497597"/>
                  </a:lnTo>
                  <a:lnTo>
                    <a:pt x="271783" y="497597"/>
                  </a:lnTo>
                  <a:lnTo>
                    <a:pt x="407675" y="426511"/>
                  </a:lnTo>
                  <a:lnTo>
                    <a:pt x="543566" y="355426"/>
                  </a:lnTo>
                  <a:lnTo>
                    <a:pt x="679458" y="319883"/>
                  </a:lnTo>
                  <a:lnTo>
                    <a:pt x="815350" y="284341"/>
                  </a:lnTo>
                  <a:lnTo>
                    <a:pt x="951242" y="284341"/>
                  </a:lnTo>
                  <a:lnTo>
                    <a:pt x="1087133" y="177713"/>
                  </a:lnTo>
                  <a:lnTo>
                    <a:pt x="1223025" y="106627"/>
                  </a:lnTo>
                  <a:lnTo>
                    <a:pt x="1358917" y="106627"/>
                  </a:lnTo>
                  <a:lnTo>
                    <a:pt x="1494809" y="71085"/>
                  </a:lnTo>
                  <a:lnTo>
                    <a:pt x="1630700" y="71085"/>
                  </a:lnTo>
                  <a:lnTo>
                    <a:pt x="1766592" y="71085"/>
                  </a:lnTo>
                  <a:lnTo>
                    <a:pt x="1902484" y="71085"/>
                  </a:lnTo>
                  <a:lnTo>
                    <a:pt x="2038375" y="35542"/>
                  </a:lnTo>
                  <a:lnTo>
                    <a:pt x="2174267" y="0"/>
                  </a:lnTo>
                  <a:lnTo>
                    <a:pt x="2310159" y="0"/>
                  </a:lnTo>
                  <a:lnTo>
                    <a:pt x="2446051" y="0"/>
                  </a:lnTo>
                  <a:lnTo>
                    <a:pt x="2581942" y="0"/>
                  </a:lnTo>
                  <a:lnTo>
                    <a:pt x="2717834" y="106627"/>
                  </a:lnTo>
                  <a:lnTo>
                    <a:pt x="2853726" y="177713"/>
                  </a:lnTo>
                  <a:lnTo>
                    <a:pt x="2989618" y="35542"/>
                  </a:lnTo>
                  <a:lnTo>
                    <a:pt x="3125509" y="71085"/>
                  </a:lnTo>
                  <a:lnTo>
                    <a:pt x="3261401" y="71085"/>
                  </a:lnTo>
                  <a:lnTo>
                    <a:pt x="3397293" y="35542"/>
                  </a:lnTo>
                </a:path>
              </a:pathLst>
            </a:custGeom>
            <a:ln w="27101" cap="flat">
              <a:solidFill>
                <a:srgbClr val="80BD41">
                  <a:alpha val="100000"/>
                </a:srgbClr>
              </a:solidFill>
              <a:prstDash val="solid"/>
              <a:round/>
            </a:ln>
          </p:spPr>
          <p:txBody>
            <a:bodyPr/>
            <a:lstStyle/>
            <a:p/>
          </p:txBody>
        </p:sp>
        <p:sp>
          <p:nvSpPr>
            <p:cNvPr id="79" name="pl79"/>
            <p:cNvSpPr/>
            <p:nvPr/>
          </p:nvSpPr>
          <p:spPr>
            <a:xfrm>
              <a:off x="5437664" y="2753755"/>
              <a:ext cx="3397293" cy="1137365"/>
            </a:xfrm>
            <a:custGeom>
              <a:avLst/>
              <a:pathLst>
                <a:path w="3397293" h="1137365">
                  <a:moveTo>
                    <a:pt x="0" y="1101822"/>
                  </a:moveTo>
                  <a:lnTo>
                    <a:pt x="135891" y="1137365"/>
                  </a:lnTo>
                  <a:lnTo>
                    <a:pt x="271783" y="1066279"/>
                  </a:lnTo>
                  <a:lnTo>
                    <a:pt x="407675" y="924109"/>
                  </a:lnTo>
                  <a:lnTo>
                    <a:pt x="543566" y="746395"/>
                  </a:lnTo>
                  <a:lnTo>
                    <a:pt x="679458" y="604225"/>
                  </a:lnTo>
                  <a:lnTo>
                    <a:pt x="815350" y="497597"/>
                  </a:lnTo>
                  <a:lnTo>
                    <a:pt x="951242" y="426511"/>
                  </a:lnTo>
                  <a:lnTo>
                    <a:pt x="1087133" y="248798"/>
                  </a:lnTo>
                  <a:lnTo>
                    <a:pt x="1223025" y="71085"/>
                  </a:lnTo>
                  <a:lnTo>
                    <a:pt x="1358917" y="213255"/>
                  </a:lnTo>
                  <a:lnTo>
                    <a:pt x="1494809" y="284341"/>
                  </a:lnTo>
                  <a:lnTo>
                    <a:pt x="1630700" y="355426"/>
                  </a:lnTo>
                  <a:lnTo>
                    <a:pt x="1766592" y="355426"/>
                  </a:lnTo>
                  <a:lnTo>
                    <a:pt x="1902484" y="319883"/>
                  </a:lnTo>
                  <a:lnTo>
                    <a:pt x="2038375" y="355426"/>
                  </a:lnTo>
                  <a:lnTo>
                    <a:pt x="2174267" y="177713"/>
                  </a:lnTo>
                  <a:lnTo>
                    <a:pt x="2310159" y="142170"/>
                  </a:lnTo>
                  <a:lnTo>
                    <a:pt x="2446051" y="71085"/>
                  </a:lnTo>
                  <a:lnTo>
                    <a:pt x="2581942" y="0"/>
                  </a:lnTo>
                  <a:lnTo>
                    <a:pt x="2717834" y="106627"/>
                  </a:lnTo>
                  <a:lnTo>
                    <a:pt x="2853726" y="248798"/>
                  </a:lnTo>
                  <a:lnTo>
                    <a:pt x="2989618" y="177713"/>
                  </a:lnTo>
                  <a:lnTo>
                    <a:pt x="3125509" y="71085"/>
                  </a:lnTo>
                  <a:lnTo>
                    <a:pt x="3261401" y="35542"/>
                  </a:lnTo>
                  <a:lnTo>
                    <a:pt x="3397293" y="3554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75375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13987"/>
              <a:ext cx="3397293" cy="1848218"/>
            </a:xfrm>
            <a:custGeom>
              <a:avLst/>
              <a:pathLst>
                <a:path w="3397293" h="1848218">
                  <a:moveTo>
                    <a:pt x="0" y="1172907"/>
                  </a:moveTo>
                  <a:lnTo>
                    <a:pt x="135891" y="1599419"/>
                  </a:lnTo>
                  <a:lnTo>
                    <a:pt x="271783" y="1634962"/>
                  </a:lnTo>
                  <a:lnTo>
                    <a:pt x="407675" y="1706047"/>
                  </a:lnTo>
                  <a:lnTo>
                    <a:pt x="543566" y="1741590"/>
                  </a:lnTo>
                  <a:lnTo>
                    <a:pt x="679458" y="1599419"/>
                  </a:lnTo>
                  <a:lnTo>
                    <a:pt x="815350" y="1066279"/>
                  </a:lnTo>
                  <a:lnTo>
                    <a:pt x="951242" y="1492791"/>
                  </a:lnTo>
                  <a:lnTo>
                    <a:pt x="1087133" y="1848218"/>
                  </a:lnTo>
                  <a:lnTo>
                    <a:pt x="1223025" y="1599419"/>
                  </a:lnTo>
                  <a:lnTo>
                    <a:pt x="1358917" y="1101822"/>
                  </a:lnTo>
                  <a:lnTo>
                    <a:pt x="1494809" y="1350621"/>
                  </a:lnTo>
                  <a:lnTo>
                    <a:pt x="1630700" y="1101822"/>
                  </a:lnTo>
                  <a:lnTo>
                    <a:pt x="1766592" y="1137365"/>
                  </a:lnTo>
                  <a:lnTo>
                    <a:pt x="1902484" y="1243993"/>
                  </a:lnTo>
                  <a:lnTo>
                    <a:pt x="2038375" y="1030737"/>
                  </a:lnTo>
                  <a:lnTo>
                    <a:pt x="2174267" y="1066279"/>
                  </a:lnTo>
                  <a:lnTo>
                    <a:pt x="2310159" y="1066279"/>
                  </a:lnTo>
                  <a:lnTo>
                    <a:pt x="2446051" y="853023"/>
                  </a:lnTo>
                  <a:lnTo>
                    <a:pt x="2581942" y="639767"/>
                  </a:lnTo>
                  <a:lnTo>
                    <a:pt x="2717834" y="568682"/>
                  </a:lnTo>
                  <a:lnTo>
                    <a:pt x="2853726" y="319883"/>
                  </a:lnTo>
                  <a:lnTo>
                    <a:pt x="2989618" y="177713"/>
                  </a:lnTo>
                  <a:lnTo>
                    <a:pt x="3125509" y="142170"/>
                  </a:lnTo>
                  <a:lnTo>
                    <a:pt x="3261401" y="106627"/>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13987"/>
              <a:ext cx="3397293" cy="1848218"/>
            </a:xfrm>
            <a:custGeom>
              <a:avLst/>
              <a:pathLst>
                <a:path w="3397293" h="1848218">
                  <a:moveTo>
                    <a:pt x="0" y="1172907"/>
                  </a:moveTo>
                  <a:lnTo>
                    <a:pt x="135891" y="1599419"/>
                  </a:lnTo>
                  <a:lnTo>
                    <a:pt x="271783" y="1634962"/>
                  </a:lnTo>
                  <a:lnTo>
                    <a:pt x="407675" y="1706047"/>
                  </a:lnTo>
                  <a:lnTo>
                    <a:pt x="543566" y="1741590"/>
                  </a:lnTo>
                  <a:lnTo>
                    <a:pt x="679458" y="1599419"/>
                  </a:lnTo>
                  <a:lnTo>
                    <a:pt x="815350" y="1066279"/>
                  </a:lnTo>
                  <a:lnTo>
                    <a:pt x="951242" y="1492791"/>
                  </a:lnTo>
                  <a:lnTo>
                    <a:pt x="1087133" y="1848218"/>
                  </a:lnTo>
                  <a:lnTo>
                    <a:pt x="1223025" y="1599419"/>
                  </a:lnTo>
                  <a:lnTo>
                    <a:pt x="1358917" y="1101822"/>
                  </a:lnTo>
                  <a:lnTo>
                    <a:pt x="1494809" y="1350621"/>
                  </a:lnTo>
                  <a:lnTo>
                    <a:pt x="1630700" y="1101822"/>
                  </a:lnTo>
                  <a:lnTo>
                    <a:pt x="1766592" y="1137365"/>
                  </a:lnTo>
                  <a:lnTo>
                    <a:pt x="1902484" y="1243993"/>
                  </a:lnTo>
                  <a:lnTo>
                    <a:pt x="2038375" y="1030737"/>
                  </a:lnTo>
                  <a:lnTo>
                    <a:pt x="2174267" y="1066279"/>
                  </a:lnTo>
                  <a:lnTo>
                    <a:pt x="2310159" y="1066279"/>
                  </a:lnTo>
                  <a:lnTo>
                    <a:pt x="2446051" y="853023"/>
                  </a:lnTo>
                  <a:lnTo>
                    <a:pt x="2581942" y="639767"/>
                  </a:lnTo>
                  <a:lnTo>
                    <a:pt x="2717834" y="568682"/>
                  </a:lnTo>
                  <a:lnTo>
                    <a:pt x="2853726" y="319883"/>
                  </a:lnTo>
                  <a:lnTo>
                    <a:pt x="2989618" y="177713"/>
                  </a:lnTo>
                  <a:lnTo>
                    <a:pt x="3125509" y="142170"/>
                  </a:lnTo>
                  <a:lnTo>
                    <a:pt x="3261401" y="106627"/>
                  </a:lnTo>
                  <a:lnTo>
                    <a:pt x="3397293" y="0"/>
                  </a:lnTo>
                </a:path>
              </a:pathLst>
            </a:custGeom>
            <a:ln w="27101" cap="flat">
              <a:solidFill>
                <a:srgbClr val="0058AB">
                  <a:alpha val="100000"/>
                </a:srgbClr>
              </a:solidFill>
              <a:prstDash val="solid"/>
              <a:round/>
            </a:ln>
          </p:spPr>
          <p:txBody>
            <a:bodyPr/>
            <a:lstStyle/>
            <a:p/>
          </p:txBody>
        </p:sp>
        <p:sp>
          <p:nvSpPr>
            <p:cNvPr id="83" name="tx83"/>
            <p:cNvSpPr/>
            <p:nvPr/>
          </p:nvSpPr>
          <p:spPr>
            <a:xfrm>
              <a:off x="8902429" y="27501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02429" y="27501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5" name="tx85"/>
            <p:cNvSpPr/>
            <p:nvPr/>
          </p:nvSpPr>
          <p:spPr>
            <a:xfrm>
              <a:off x="5003259" y="341249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6" name="tx86"/>
            <p:cNvSpPr/>
            <p:nvPr/>
          </p:nvSpPr>
          <p:spPr>
            <a:xfrm>
              <a:off x="5127474" y="27016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5049780" y="1990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5" name="tx95"/>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96" name="pl96"/>
            <p:cNvSpPr/>
            <p:nvPr/>
          </p:nvSpPr>
          <p:spPr>
            <a:xfrm>
              <a:off x="604565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04565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679255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55500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6312751" y="4888612"/>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Tchad</a:t>
              </a:r>
            </a:p>
          </p:txBody>
        </p:sp>
        <p:sp>
          <p:nvSpPr>
            <p:cNvPr id="101" name="tx101"/>
            <p:cNvSpPr/>
            <p:nvPr/>
          </p:nvSpPr>
          <p:spPr>
            <a:xfrm>
              <a:off x="705965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7822107"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03" name="tx103"/>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04" name="pl104"/>
            <p:cNvSpPr/>
            <p:nvPr/>
          </p:nvSpPr>
          <p:spPr>
            <a:xfrm>
              <a:off x="243083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465814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688545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54448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77179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99910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1317178" y="5772498"/>
              <a:ext cx="7321564" cy="110182"/>
            </a:xfrm>
            <a:prstGeom prst="rect">
              <a:avLst/>
            </a:prstGeom>
            <a:solidFill>
              <a:srgbClr val="1CABE2">
                <a:alpha val="80000"/>
              </a:srgbClr>
            </a:solidFill>
          </p:spPr>
          <p:txBody>
            <a:bodyPr/>
            <a:lstStyle/>
            <a:p/>
          </p:txBody>
        </p:sp>
        <p:sp>
          <p:nvSpPr>
            <p:cNvPr id="115" name="rc115"/>
            <p:cNvSpPr/>
            <p:nvPr/>
          </p:nvSpPr>
          <p:spPr>
            <a:xfrm>
              <a:off x="1317178" y="5634770"/>
              <a:ext cx="5952304" cy="110182"/>
            </a:xfrm>
            <a:prstGeom prst="rect">
              <a:avLst/>
            </a:prstGeom>
            <a:solidFill>
              <a:srgbClr val="1CABE2">
                <a:alpha val="80000"/>
              </a:srgbClr>
            </a:solidFill>
          </p:spPr>
          <p:txBody>
            <a:bodyPr/>
            <a:lstStyle/>
            <a:p/>
          </p:txBody>
        </p:sp>
        <p:sp>
          <p:nvSpPr>
            <p:cNvPr id="116" name="rc116"/>
            <p:cNvSpPr/>
            <p:nvPr/>
          </p:nvSpPr>
          <p:spPr>
            <a:xfrm>
              <a:off x="1317178" y="5497042"/>
              <a:ext cx="5576045" cy="110182"/>
            </a:xfrm>
            <a:prstGeom prst="rect">
              <a:avLst/>
            </a:prstGeom>
            <a:solidFill>
              <a:srgbClr val="1CABE2">
                <a:alpha val="80000"/>
              </a:srgbClr>
            </a:solidFill>
          </p:spPr>
          <p:txBody>
            <a:bodyPr/>
            <a:lstStyle/>
            <a:p/>
          </p:txBody>
        </p:sp>
        <p:sp>
          <p:nvSpPr>
            <p:cNvPr id="117" name="tx117"/>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329,000</a:t>
              </a:r>
            </a:p>
          </p:txBody>
        </p:sp>
        <p:sp>
          <p:nvSpPr>
            <p:cNvPr id="118" name="tx118"/>
            <p:cNvSpPr/>
            <p:nvPr/>
          </p:nvSpPr>
          <p:spPr>
            <a:xfrm>
              <a:off x="6760069"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267,000</a:t>
              </a:r>
            </a:p>
          </p:txBody>
        </p:sp>
        <p:sp>
          <p:nvSpPr>
            <p:cNvPr id="119" name="tx119"/>
            <p:cNvSpPr/>
            <p:nvPr/>
          </p:nvSpPr>
          <p:spPr>
            <a:xfrm>
              <a:off x="6383810"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250,000</a:t>
              </a:r>
            </a:p>
          </p:txBody>
        </p:sp>
        <p:sp>
          <p:nvSpPr>
            <p:cNvPr id="120" name="tx120"/>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3" name="tx123"/>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3039507"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25" name="tx125"/>
            <p:cNvSpPr/>
            <p:nvPr/>
          </p:nvSpPr>
          <p:spPr>
            <a:xfrm>
              <a:off x="5266816"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26" name="tx126"/>
            <p:cNvSpPr/>
            <p:nvPr/>
          </p:nvSpPr>
          <p:spPr>
            <a:xfrm>
              <a:off x="7494125"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27" name="tx127"/>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28" name="tx128"/>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9" name="tx129"/>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0" name="tx130"/>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DTC3 au Tchad (71 %) était inférieure de 14 points de pourcentage à la moyenne mondiale (85 %) et identique à la moyenne de l’ensemble des pays de l’ {regn_txt}.
La couverture vaccinale nationale contre la DTC3 était supérieure de 18 points de pourcentage à celle de 2019 (53 %).
Cela correspond à 250 000 enfants non vaccinés ou sous-vaccinés en 2025, contre 329 000 enfants non vaccinés ou sous-vaccinés en 2019.</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de la DTP3 au Tchad s'élevait à 71 %, soit 18 points de pourcentage de plus qu'en 2019 et 14 points de pourcentage de moins que la moyenne mondiale (85 %).</a:t>
            </a:r>
          </a:p>
        </p:txBody>
      </p:sp>
      <p:grpSp xmlns:pic="http://schemas.openxmlformats.org/drawingml/2006/picture">
        <p:nvGrpSpPr>
          <p:cNvPr id="133" name=""/>
          <p:cNvGrpSpPr/>
          <p:nvPr/>
        </p:nvGrpSpPr>
        <p:grpSpPr>
          <a:xfrm>
            <a:off x="292608" y="1005840"/>
            <a:ext cx="8595360" cy="28575"/>
            <a:chOff x="292608" y="1005840"/>
            <a:chExt cx="8595360" cy="28575"/>
          </a:xfrm>
        </p:grpSpPr>
        <p:sp>
          <p:nvSpPr>
            <p:cNvPr id="13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le Tchad occupait la 8e place sur 24 pays en termes de couverture vaccinale la plus faible contre la rougeole, les oreillons et la rubéole (DTP3) (sur la base d'ex æquo).
Le Tchad figurait parmi les 10 pays comptant le plus grand nombre d'enfants non vaccinés ou sous-vaccinés (4e place).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Tchad figurait parmi les pays affichant la couverture vaccinale la plus élevée, mais il faisait également partie des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0094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788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6566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0345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58988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96775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3456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4019771"/>
              <a:ext cx="238662" cy="192237"/>
            </a:xfrm>
            <a:prstGeom prst="rect">
              <a:avLst/>
            </a:prstGeom>
            <a:solidFill>
              <a:srgbClr val="80BD41">
                <a:alpha val="100000"/>
              </a:srgbClr>
            </a:solidFill>
          </p:spPr>
          <p:txBody>
            <a:bodyPr/>
            <a:lstStyle/>
            <a:p/>
          </p:txBody>
        </p:sp>
        <p:sp>
          <p:nvSpPr>
            <p:cNvPr id="25" name="rc25"/>
            <p:cNvSpPr/>
            <p:nvPr/>
          </p:nvSpPr>
          <p:spPr>
            <a:xfrm>
              <a:off x="1333322" y="3706119"/>
              <a:ext cx="238662" cy="313652"/>
            </a:xfrm>
            <a:prstGeom prst="rect">
              <a:avLst/>
            </a:prstGeom>
            <a:solidFill>
              <a:srgbClr val="1CABE2">
                <a:alpha val="100000"/>
              </a:srgbClr>
            </a:solidFill>
          </p:spPr>
          <p:txBody>
            <a:bodyPr/>
            <a:lstStyle/>
            <a:p/>
          </p:txBody>
        </p:sp>
        <p:sp>
          <p:nvSpPr>
            <p:cNvPr id="26" name="rc26"/>
            <p:cNvSpPr/>
            <p:nvPr/>
          </p:nvSpPr>
          <p:spPr>
            <a:xfrm>
              <a:off x="1598503" y="4076696"/>
              <a:ext cx="238662" cy="135313"/>
            </a:xfrm>
            <a:prstGeom prst="rect">
              <a:avLst/>
            </a:prstGeom>
            <a:solidFill>
              <a:srgbClr val="80BD41">
                <a:alpha val="100000"/>
              </a:srgbClr>
            </a:solidFill>
          </p:spPr>
          <p:txBody>
            <a:bodyPr/>
            <a:lstStyle/>
            <a:p/>
          </p:txBody>
        </p:sp>
        <p:sp>
          <p:nvSpPr>
            <p:cNvPr id="27" name="rc27"/>
            <p:cNvSpPr/>
            <p:nvPr/>
          </p:nvSpPr>
          <p:spPr>
            <a:xfrm>
              <a:off x="1598503" y="3691586"/>
              <a:ext cx="238662" cy="385110"/>
            </a:xfrm>
            <a:prstGeom prst="rect">
              <a:avLst/>
            </a:prstGeom>
            <a:solidFill>
              <a:srgbClr val="1CABE2">
                <a:alpha val="100000"/>
              </a:srgbClr>
            </a:solidFill>
          </p:spPr>
          <p:txBody>
            <a:bodyPr/>
            <a:lstStyle/>
            <a:p/>
          </p:txBody>
        </p:sp>
        <p:sp>
          <p:nvSpPr>
            <p:cNvPr id="28" name="rc28"/>
            <p:cNvSpPr/>
            <p:nvPr/>
          </p:nvSpPr>
          <p:spPr>
            <a:xfrm>
              <a:off x="1863684" y="4079122"/>
              <a:ext cx="238662" cy="132886"/>
            </a:xfrm>
            <a:prstGeom prst="rect">
              <a:avLst/>
            </a:prstGeom>
            <a:solidFill>
              <a:srgbClr val="80BD41">
                <a:alpha val="100000"/>
              </a:srgbClr>
            </a:solidFill>
          </p:spPr>
          <p:txBody>
            <a:bodyPr/>
            <a:lstStyle/>
            <a:p/>
          </p:txBody>
        </p:sp>
        <p:sp>
          <p:nvSpPr>
            <p:cNvPr id="29" name="rc29"/>
            <p:cNvSpPr/>
            <p:nvPr/>
          </p:nvSpPr>
          <p:spPr>
            <a:xfrm>
              <a:off x="1863684" y="3680475"/>
              <a:ext cx="238662" cy="398647"/>
            </a:xfrm>
            <a:prstGeom prst="rect">
              <a:avLst/>
            </a:prstGeom>
            <a:solidFill>
              <a:srgbClr val="1CABE2">
                <a:alpha val="100000"/>
              </a:srgbClr>
            </a:solidFill>
          </p:spPr>
          <p:txBody>
            <a:bodyPr/>
            <a:lstStyle/>
            <a:p/>
          </p:txBody>
        </p:sp>
        <p:sp>
          <p:nvSpPr>
            <p:cNvPr id="30" name="rc30"/>
            <p:cNvSpPr/>
            <p:nvPr/>
          </p:nvSpPr>
          <p:spPr>
            <a:xfrm>
              <a:off x="2128865" y="4085729"/>
              <a:ext cx="238662" cy="126279"/>
            </a:xfrm>
            <a:prstGeom prst="rect">
              <a:avLst/>
            </a:prstGeom>
            <a:solidFill>
              <a:srgbClr val="80BD41">
                <a:alpha val="100000"/>
              </a:srgbClr>
            </a:solidFill>
          </p:spPr>
          <p:txBody>
            <a:bodyPr/>
            <a:lstStyle/>
            <a:p/>
          </p:txBody>
        </p:sp>
        <p:sp>
          <p:nvSpPr>
            <p:cNvPr id="31" name="rc31"/>
            <p:cNvSpPr/>
            <p:nvPr/>
          </p:nvSpPr>
          <p:spPr>
            <a:xfrm>
              <a:off x="2128865" y="3662968"/>
              <a:ext cx="238662" cy="422761"/>
            </a:xfrm>
            <a:prstGeom prst="rect">
              <a:avLst/>
            </a:prstGeom>
            <a:solidFill>
              <a:srgbClr val="1CABE2">
                <a:alpha val="100000"/>
              </a:srgbClr>
            </a:solidFill>
          </p:spPr>
          <p:txBody>
            <a:bodyPr/>
            <a:lstStyle/>
            <a:p/>
          </p:txBody>
        </p:sp>
        <p:sp>
          <p:nvSpPr>
            <p:cNvPr id="32" name="rc32"/>
            <p:cNvSpPr/>
            <p:nvPr/>
          </p:nvSpPr>
          <p:spPr>
            <a:xfrm>
              <a:off x="2394045" y="4084684"/>
              <a:ext cx="238662" cy="127324"/>
            </a:xfrm>
            <a:prstGeom prst="rect">
              <a:avLst/>
            </a:prstGeom>
            <a:solidFill>
              <a:srgbClr val="80BD41">
                <a:alpha val="100000"/>
              </a:srgbClr>
            </a:solidFill>
          </p:spPr>
          <p:txBody>
            <a:bodyPr/>
            <a:lstStyle/>
            <a:p/>
          </p:txBody>
        </p:sp>
        <p:sp>
          <p:nvSpPr>
            <p:cNvPr id="33" name="rc33"/>
            <p:cNvSpPr/>
            <p:nvPr/>
          </p:nvSpPr>
          <p:spPr>
            <a:xfrm>
              <a:off x="2394045" y="3633255"/>
              <a:ext cx="238662" cy="451429"/>
            </a:xfrm>
            <a:prstGeom prst="rect">
              <a:avLst/>
            </a:prstGeom>
            <a:solidFill>
              <a:srgbClr val="1CABE2">
                <a:alpha val="100000"/>
              </a:srgbClr>
            </a:solidFill>
          </p:spPr>
          <p:txBody>
            <a:bodyPr/>
            <a:lstStyle/>
            <a:p/>
          </p:txBody>
        </p:sp>
        <p:sp>
          <p:nvSpPr>
            <p:cNvPr id="34" name="rc34"/>
            <p:cNvSpPr/>
            <p:nvPr/>
          </p:nvSpPr>
          <p:spPr>
            <a:xfrm>
              <a:off x="2659226" y="4054200"/>
              <a:ext cx="238662" cy="157809"/>
            </a:xfrm>
            <a:prstGeom prst="rect">
              <a:avLst/>
            </a:prstGeom>
            <a:solidFill>
              <a:srgbClr val="80BD41">
                <a:alpha val="100000"/>
              </a:srgbClr>
            </a:solidFill>
          </p:spPr>
          <p:txBody>
            <a:bodyPr/>
            <a:lstStyle/>
            <a:p/>
          </p:txBody>
        </p:sp>
        <p:sp>
          <p:nvSpPr>
            <p:cNvPr id="35" name="rc35"/>
            <p:cNvSpPr/>
            <p:nvPr/>
          </p:nvSpPr>
          <p:spPr>
            <a:xfrm>
              <a:off x="2659226" y="3605048"/>
              <a:ext cx="238662" cy="449152"/>
            </a:xfrm>
            <a:prstGeom prst="rect">
              <a:avLst/>
            </a:prstGeom>
            <a:solidFill>
              <a:srgbClr val="1CABE2">
                <a:alpha val="100000"/>
              </a:srgbClr>
            </a:solidFill>
          </p:spPr>
          <p:txBody>
            <a:bodyPr/>
            <a:lstStyle/>
            <a:p/>
          </p:txBody>
        </p:sp>
        <p:sp>
          <p:nvSpPr>
            <p:cNvPr id="36" name="rc36"/>
            <p:cNvSpPr/>
            <p:nvPr/>
          </p:nvSpPr>
          <p:spPr>
            <a:xfrm>
              <a:off x="2924407" y="3955617"/>
              <a:ext cx="238662" cy="256391"/>
            </a:xfrm>
            <a:prstGeom prst="rect">
              <a:avLst/>
            </a:prstGeom>
            <a:solidFill>
              <a:srgbClr val="80BD41">
                <a:alpha val="100000"/>
              </a:srgbClr>
            </a:solidFill>
          </p:spPr>
          <p:txBody>
            <a:bodyPr/>
            <a:lstStyle/>
            <a:p/>
          </p:txBody>
        </p:sp>
        <p:sp>
          <p:nvSpPr>
            <p:cNvPr id="37" name="rc37"/>
            <p:cNvSpPr/>
            <p:nvPr/>
          </p:nvSpPr>
          <p:spPr>
            <a:xfrm>
              <a:off x="2924407" y="3586658"/>
              <a:ext cx="238662" cy="368959"/>
            </a:xfrm>
            <a:prstGeom prst="rect">
              <a:avLst/>
            </a:prstGeom>
            <a:solidFill>
              <a:srgbClr val="1CABE2">
                <a:alpha val="100000"/>
              </a:srgbClr>
            </a:solidFill>
          </p:spPr>
          <p:txBody>
            <a:bodyPr/>
            <a:lstStyle/>
            <a:p/>
          </p:txBody>
        </p:sp>
        <p:sp>
          <p:nvSpPr>
            <p:cNvPr id="38" name="rc38"/>
            <p:cNvSpPr/>
            <p:nvPr/>
          </p:nvSpPr>
          <p:spPr>
            <a:xfrm>
              <a:off x="3189588" y="4024848"/>
              <a:ext cx="238662" cy="187161"/>
            </a:xfrm>
            <a:prstGeom prst="rect">
              <a:avLst/>
            </a:prstGeom>
            <a:solidFill>
              <a:srgbClr val="80BD41">
                <a:alpha val="100000"/>
              </a:srgbClr>
            </a:solidFill>
          </p:spPr>
          <p:txBody>
            <a:bodyPr/>
            <a:lstStyle/>
            <a:p/>
          </p:txBody>
        </p:sp>
        <p:sp>
          <p:nvSpPr>
            <p:cNvPr id="39" name="rc39"/>
            <p:cNvSpPr/>
            <p:nvPr/>
          </p:nvSpPr>
          <p:spPr>
            <a:xfrm>
              <a:off x="3189588" y="3566637"/>
              <a:ext cx="238662" cy="458210"/>
            </a:xfrm>
            <a:prstGeom prst="rect">
              <a:avLst/>
            </a:prstGeom>
            <a:solidFill>
              <a:srgbClr val="1CABE2">
                <a:alpha val="100000"/>
              </a:srgbClr>
            </a:solidFill>
          </p:spPr>
          <p:txBody>
            <a:bodyPr/>
            <a:lstStyle/>
            <a:p/>
          </p:txBody>
        </p:sp>
        <p:sp>
          <p:nvSpPr>
            <p:cNvPr id="40" name="rc40"/>
            <p:cNvSpPr/>
            <p:nvPr/>
          </p:nvSpPr>
          <p:spPr>
            <a:xfrm>
              <a:off x="3454768" y="4086376"/>
              <a:ext cx="238662" cy="125632"/>
            </a:xfrm>
            <a:prstGeom prst="rect">
              <a:avLst/>
            </a:prstGeom>
            <a:solidFill>
              <a:srgbClr val="80BD41">
                <a:alpha val="100000"/>
              </a:srgbClr>
            </a:solidFill>
          </p:spPr>
          <p:txBody>
            <a:bodyPr/>
            <a:lstStyle/>
            <a:p/>
          </p:txBody>
        </p:sp>
        <p:sp>
          <p:nvSpPr>
            <p:cNvPr id="41" name="rc41"/>
            <p:cNvSpPr/>
            <p:nvPr/>
          </p:nvSpPr>
          <p:spPr>
            <a:xfrm>
              <a:off x="3454768" y="3550773"/>
              <a:ext cx="238662" cy="535603"/>
            </a:xfrm>
            <a:prstGeom prst="rect">
              <a:avLst/>
            </a:prstGeom>
            <a:solidFill>
              <a:srgbClr val="1CABE2">
                <a:alpha val="100000"/>
              </a:srgbClr>
            </a:solidFill>
          </p:spPr>
          <p:txBody>
            <a:bodyPr/>
            <a:lstStyle/>
            <a:p/>
          </p:txBody>
        </p:sp>
        <p:sp>
          <p:nvSpPr>
            <p:cNvPr id="42" name="rc42"/>
            <p:cNvSpPr/>
            <p:nvPr/>
          </p:nvSpPr>
          <p:spPr>
            <a:xfrm>
              <a:off x="3719949" y="4034653"/>
              <a:ext cx="238662" cy="177356"/>
            </a:xfrm>
            <a:prstGeom prst="rect">
              <a:avLst/>
            </a:prstGeom>
            <a:solidFill>
              <a:srgbClr val="80BD41">
                <a:alpha val="100000"/>
              </a:srgbClr>
            </a:solidFill>
          </p:spPr>
          <p:txBody>
            <a:bodyPr/>
            <a:lstStyle/>
            <a:p/>
          </p:txBody>
        </p:sp>
        <p:sp>
          <p:nvSpPr>
            <p:cNvPr id="43" name="rc43"/>
            <p:cNvSpPr/>
            <p:nvPr/>
          </p:nvSpPr>
          <p:spPr>
            <a:xfrm>
              <a:off x="3719949" y="3529857"/>
              <a:ext cx="238662" cy="504795"/>
            </a:xfrm>
            <a:prstGeom prst="rect">
              <a:avLst/>
            </a:prstGeom>
            <a:solidFill>
              <a:srgbClr val="1CABE2">
                <a:alpha val="100000"/>
              </a:srgbClr>
            </a:solidFill>
          </p:spPr>
          <p:txBody>
            <a:bodyPr/>
            <a:lstStyle/>
            <a:p/>
          </p:txBody>
        </p:sp>
        <p:sp>
          <p:nvSpPr>
            <p:cNvPr id="44" name="rc44"/>
            <p:cNvSpPr/>
            <p:nvPr/>
          </p:nvSpPr>
          <p:spPr>
            <a:xfrm>
              <a:off x="3985130" y="3930857"/>
              <a:ext cx="238662" cy="281152"/>
            </a:xfrm>
            <a:prstGeom prst="rect">
              <a:avLst/>
            </a:prstGeom>
            <a:solidFill>
              <a:srgbClr val="80BD41">
                <a:alpha val="100000"/>
              </a:srgbClr>
            </a:solidFill>
          </p:spPr>
          <p:txBody>
            <a:bodyPr/>
            <a:lstStyle/>
            <a:p/>
          </p:txBody>
        </p:sp>
        <p:sp>
          <p:nvSpPr>
            <p:cNvPr id="45" name="rc45"/>
            <p:cNvSpPr/>
            <p:nvPr/>
          </p:nvSpPr>
          <p:spPr>
            <a:xfrm>
              <a:off x="3985130" y="3509140"/>
              <a:ext cx="238662" cy="421716"/>
            </a:xfrm>
            <a:prstGeom prst="rect">
              <a:avLst/>
            </a:prstGeom>
            <a:solidFill>
              <a:srgbClr val="1CABE2">
                <a:alpha val="100000"/>
              </a:srgbClr>
            </a:solidFill>
          </p:spPr>
          <p:txBody>
            <a:bodyPr/>
            <a:lstStyle/>
            <a:p/>
          </p:txBody>
        </p:sp>
        <p:sp>
          <p:nvSpPr>
            <p:cNvPr id="46" name="rc46"/>
            <p:cNvSpPr/>
            <p:nvPr/>
          </p:nvSpPr>
          <p:spPr>
            <a:xfrm>
              <a:off x="4250311" y="3973896"/>
              <a:ext cx="238662" cy="238113"/>
            </a:xfrm>
            <a:prstGeom prst="rect">
              <a:avLst/>
            </a:prstGeom>
            <a:solidFill>
              <a:srgbClr val="80BD41">
                <a:alpha val="100000"/>
              </a:srgbClr>
            </a:solidFill>
          </p:spPr>
          <p:txBody>
            <a:bodyPr/>
            <a:lstStyle/>
            <a:p/>
          </p:txBody>
        </p:sp>
        <p:sp>
          <p:nvSpPr>
            <p:cNvPr id="47" name="rc47"/>
            <p:cNvSpPr/>
            <p:nvPr/>
          </p:nvSpPr>
          <p:spPr>
            <a:xfrm>
              <a:off x="4250311" y="3490451"/>
              <a:ext cx="238662" cy="483444"/>
            </a:xfrm>
            <a:prstGeom prst="rect">
              <a:avLst/>
            </a:prstGeom>
            <a:solidFill>
              <a:srgbClr val="1CABE2">
                <a:alpha val="100000"/>
              </a:srgbClr>
            </a:solidFill>
          </p:spPr>
          <p:txBody>
            <a:bodyPr/>
            <a:lstStyle/>
            <a:p/>
          </p:txBody>
        </p:sp>
        <p:sp>
          <p:nvSpPr>
            <p:cNvPr id="48" name="rc48"/>
            <p:cNvSpPr/>
            <p:nvPr/>
          </p:nvSpPr>
          <p:spPr>
            <a:xfrm>
              <a:off x="4515492" y="3914669"/>
              <a:ext cx="238662" cy="297340"/>
            </a:xfrm>
            <a:prstGeom prst="rect">
              <a:avLst/>
            </a:prstGeom>
            <a:solidFill>
              <a:srgbClr val="80BD41">
                <a:alpha val="100000"/>
              </a:srgbClr>
            </a:solidFill>
          </p:spPr>
          <p:txBody>
            <a:bodyPr/>
            <a:lstStyle/>
            <a:p/>
          </p:txBody>
        </p:sp>
        <p:sp>
          <p:nvSpPr>
            <p:cNvPr id="49" name="rc49"/>
            <p:cNvSpPr/>
            <p:nvPr/>
          </p:nvSpPr>
          <p:spPr>
            <a:xfrm>
              <a:off x="4515492" y="3468665"/>
              <a:ext cx="238662" cy="446004"/>
            </a:xfrm>
            <a:prstGeom prst="rect">
              <a:avLst/>
            </a:prstGeom>
            <a:solidFill>
              <a:srgbClr val="1CABE2">
                <a:alpha val="100000"/>
              </a:srgbClr>
            </a:solidFill>
          </p:spPr>
          <p:txBody>
            <a:bodyPr/>
            <a:lstStyle/>
            <a:p/>
          </p:txBody>
        </p:sp>
        <p:sp>
          <p:nvSpPr>
            <p:cNvPr id="50" name="rc50"/>
            <p:cNvSpPr/>
            <p:nvPr/>
          </p:nvSpPr>
          <p:spPr>
            <a:xfrm>
              <a:off x="4780672" y="3915926"/>
              <a:ext cx="238662" cy="296083"/>
            </a:xfrm>
            <a:prstGeom prst="rect">
              <a:avLst/>
            </a:prstGeom>
            <a:solidFill>
              <a:srgbClr val="80BD41">
                <a:alpha val="100000"/>
              </a:srgbClr>
            </a:solidFill>
          </p:spPr>
          <p:txBody>
            <a:bodyPr/>
            <a:lstStyle/>
            <a:p/>
          </p:txBody>
        </p:sp>
        <p:sp>
          <p:nvSpPr>
            <p:cNvPr id="51" name="rc51"/>
            <p:cNvSpPr/>
            <p:nvPr/>
          </p:nvSpPr>
          <p:spPr>
            <a:xfrm>
              <a:off x="4780672" y="3452825"/>
              <a:ext cx="238662" cy="463100"/>
            </a:xfrm>
            <a:prstGeom prst="rect">
              <a:avLst/>
            </a:prstGeom>
            <a:solidFill>
              <a:srgbClr val="1CABE2">
                <a:alpha val="100000"/>
              </a:srgbClr>
            </a:solidFill>
          </p:spPr>
          <p:txBody>
            <a:bodyPr/>
            <a:lstStyle/>
            <a:p/>
          </p:txBody>
        </p:sp>
        <p:sp>
          <p:nvSpPr>
            <p:cNvPr id="52" name="rc52"/>
            <p:cNvSpPr/>
            <p:nvPr/>
          </p:nvSpPr>
          <p:spPr>
            <a:xfrm>
              <a:off x="5045853" y="3930732"/>
              <a:ext cx="238662" cy="281276"/>
            </a:xfrm>
            <a:prstGeom prst="rect">
              <a:avLst/>
            </a:prstGeom>
            <a:solidFill>
              <a:srgbClr val="80BD41">
                <a:alpha val="100000"/>
              </a:srgbClr>
            </a:solidFill>
          </p:spPr>
          <p:txBody>
            <a:bodyPr/>
            <a:lstStyle/>
            <a:p/>
          </p:txBody>
        </p:sp>
        <p:sp>
          <p:nvSpPr>
            <p:cNvPr id="53" name="rc53"/>
            <p:cNvSpPr/>
            <p:nvPr/>
          </p:nvSpPr>
          <p:spPr>
            <a:xfrm>
              <a:off x="5045853" y="3430690"/>
              <a:ext cx="238662" cy="500042"/>
            </a:xfrm>
            <a:prstGeom prst="rect">
              <a:avLst/>
            </a:prstGeom>
            <a:solidFill>
              <a:srgbClr val="1CABE2">
                <a:alpha val="100000"/>
              </a:srgbClr>
            </a:solidFill>
          </p:spPr>
          <p:txBody>
            <a:bodyPr/>
            <a:lstStyle/>
            <a:p/>
          </p:txBody>
        </p:sp>
        <p:sp>
          <p:nvSpPr>
            <p:cNvPr id="54" name="rc54"/>
            <p:cNvSpPr/>
            <p:nvPr/>
          </p:nvSpPr>
          <p:spPr>
            <a:xfrm>
              <a:off x="5311034" y="3876781"/>
              <a:ext cx="238662" cy="335227"/>
            </a:xfrm>
            <a:prstGeom prst="rect">
              <a:avLst/>
            </a:prstGeom>
            <a:solidFill>
              <a:srgbClr val="80BD41">
                <a:alpha val="100000"/>
              </a:srgbClr>
            </a:solidFill>
          </p:spPr>
          <p:txBody>
            <a:bodyPr/>
            <a:lstStyle/>
            <a:p/>
          </p:txBody>
        </p:sp>
        <p:sp>
          <p:nvSpPr>
            <p:cNvPr id="55" name="rc55"/>
            <p:cNvSpPr/>
            <p:nvPr/>
          </p:nvSpPr>
          <p:spPr>
            <a:xfrm>
              <a:off x="5311034" y="3413855"/>
              <a:ext cx="238662" cy="462926"/>
            </a:xfrm>
            <a:prstGeom prst="rect">
              <a:avLst/>
            </a:prstGeom>
            <a:solidFill>
              <a:srgbClr val="1CABE2">
                <a:alpha val="100000"/>
              </a:srgbClr>
            </a:solidFill>
          </p:spPr>
          <p:txBody>
            <a:bodyPr/>
            <a:lstStyle/>
            <a:p/>
          </p:txBody>
        </p:sp>
        <p:sp>
          <p:nvSpPr>
            <p:cNvPr id="56" name="rc56"/>
            <p:cNvSpPr/>
            <p:nvPr/>
          </p:nvSpPr>
          <p:spPr>
            <a:xfrm>
              <a:off x="5576215" y="3881061"/>
              <a:ext cx="238662" cy="330947"/>
            </a:xfrm>
            <a:prstGeom prst="rect">
              <a:avLst/>
            </a:prstGeom>
            <a:solidFill>
              <a:srgbClr val="80BD41">
                <a:alpha val="100000"/>
              </a:srgbClr>
            </a:solidFill>
          </p:spPr>
          <p:txBody>
            <a:bodyPr/>
            <a:lstStyle/>
            <a:p/>
          </p:txBody>
        </p:sp>
        <p:sp>
          <p:nvSpPr>
            <p:cNvPr id="57" name="rc57"/>
            <p:cNvSpPr/>
            <p:nvPr/>
          </p:nvSpPr>
          <p:spPr>
            <a:xfrm>
              <a:off x="5576215" y="3404809"/>
              <a:ext cx="238662" cy="476252"/>
            </a:xfrm>
            <a:prstGeom prst="rect">
              <a:avLst/>
            </a:prstGeom>
            <a:solidFill>
              <a:srgbClr val="1CABE2">
                <a:alpha val="100000"/>
              </a:srgbClr>
            </a:solidFill>
          </p:spPr>
          <p:txBody>
            <a:bodyPr/>
            <a:lstStyle/>
            <a:p/>
          </p:txBody>
        </p:sp>
        <p:sp>
          <p:nvSpPr>
            <p:cNvPr id="58" name="rc58"/>
            <p:cNvSpPr/>
            <p:nvPr/>
          </p:nvSpPr>
          <p:spPr>
            <a:xfrm>
              <a:off x="5841395" y="3874168"/>
              <a:ext cx="238662" cy="337840"/>
            </a:xfrm>
            <a:prstGeom prst="rect">
              <a:avLst/>
            </a:prstGeom>
            <a:solidFill>
              <a:srgbClr val="80BD41">
                <a:alpha val="100000"/>
              </a:srgbClr>
            </a:solidFill>
          </p:spPr>
          <p:txBody>
            <a:bodyPr/>
            <a:lstStyle/>
            <a:p/>
          </p:txBody>
        </p:sp>
        <p:sp>
          <p:nvSpPr>
            <p:cNvPr id="59" name="rc59"/>
            <p:cNvSpPr/>
            <p:nvPr/>
          </p:nvSpPr>
          <p:spPr>
            <a:xfrm>
              <a:off x="5841395" y="3388012"/>
              <a:ext cx="238662" cy="486156"/>
            </a:xfrm>
            <a:prstGeom prst="rect">
              <a:avLst/>
            </a:prstGeom>
            <a:solidFill>
              <a:srgbClr val="1CABE2">
                <a:alpha val="100000"/>
              </a:srgbClr>
            </a:solidFill>
          </p:spPr>
          <p:txBody>
            <a:bodyPr/>
            <a:lstStyle/>
            <a:p/>
          </p:txBody>
        </p:sp>
        <p:sp>
          <p:nvSpPr>
            <p:cNvPr id="60" name="rc60"/>
            <p:cNvSpPr/>
            <p:nvPr/>
          </p:nvSpPr>
          <p:spPr>
            <a:xfrm>
              <a:off x="6106576" y="3815638"/>
              <a:ext cx="238662" cy="396370"/>
            </a:xfrm>
            <a:prstGeom prst="rect">
              <a:avLst/>
            </a:prstGeom>
            <a:solidFill>
              <a:srgbClr val="80BD41">
                <a:alpha val="100000"/>
              </a:srgbClr>
            </a:solidFill>
          </p:spPr>
          <p:txBody>
            <a:bodyPr/>
            <a:lstStyle/>
            <a:p/>
          </p:txBody>
        </p:sp>
        <p:sp>
          <p:nvSpPr>
            <p:cNvPr id="61" name="rc61"/>
            <p:cNvSpPr/>
            <p:nvPr/>
          </p:nvSpPr>
          <p:spPr>
            <a:xfrm>
              <a:off x="6106576" y="3368676"/>
              <a:ext cx="238662" cy="446962"/>
            </a:xfrm>
            <a:prstGeom prst="rect">
              <a:avLst/>
            </a:prstGeom>
            <a:solidFill>
              <a:srgbClr val="1CABE2">
                <a:alpha val="100000"/>
              </a:srgbClr>
            </a:solidFill>
          </p:spPr>
          <p:txBody>
            <a:bodyPr/>
            <a:lstStyle/>
            <a:p/>
          </p:txBody>
        </p:sp>
        <p:sp>
          <p:nvSpPr>
            <p:cNvPr id="62" name="rc62"/>
            <p:cNvSpPr/>
            <p:nvPr/>
          </p:nvSpPr>
          <p:spPr>
            <a:xfrm>
              <a:off x="6371757" y="3750788"/>
              <a:ext cx="238662" cy="461221"/>
            </a:xfrm>
            <a:prstGeom prst="rect">
              <a:avLst/>
            </a:prstGeom>
            <a:solidFill>
              <a:srgbClr val="80BD41">
                <a:alpha val="100000"/>
              </a:srgbClr>
            </a:solidFill>
          </p:spPr>
          <p:txBody>
            <a:bodyPr/>
            <a:lstStyle/>
            <a:p/>
          </p:txBody>
        </p:sp>
        <p:sp>
          <p:nvSpPr>
            <p:cNvPr id="63" name="rc63"/>
            <p:cNvSpPr/>
            <p:nvPr/>
          </p:nvSpPr>
          <p:spPr>
            <a:xfrm>
              <a:off x="6371757" y="3341775"/>
              <a:ext cx="238662" cy="409012"/>
            </a:xfrm>
            <a:prstGeom prst="rect">
              <a:avLst/>
            </a:prstGeom>
            <a:solidFill>
              <a:srgbClr val="1CABE2">
                <a:alpha val="100000"/>
              </a:srgbClr>
            </a:solidFill>
          </p:spPr>
          <p:txBody>
            <a:bodyPr/>
            <a:lstStyle/>
            <a:p/>
          </p:txBody>
        </p:sp>
        <p:sp>
          <p:nvSpPr>
            <p:cNvPr id="64" name="rc64"/>
            <p:cNvSpPr/>
            <p:nvPr/>
          </p:nvSpPr>
          <p:spPr>
            <a:xfrm>
              <a:off x="6636938" y="3723638"/>
              <a:ext cx="238662" cy="488371"/>
            </a:xfrm>
            <a:prstGeom prst="rect">
              <a:avLst/>
            </a:prstGeom>
            <a:solidFill>
              <a:srgbClr val="80BD41">
                <a:alpha val="100000"/>
              </a:srgbClr>
            </a:solidFill>
          </p:spPr>
          <p:txBody>
            <a:bodyPr/>
            <a:lstStyle/>
            <a:p/>
          </p:txBody>
        </p:sp>
        <p:sp>
          <p:nvSpPr>
            <p:cNvPr id="65" name="rc65"/>
            <p:cNvSpPr/>
            <p:nvPr/>
          </p:nvSpPr>
          <p:spPr>
            <a:xfrm>
              <a:off x="6636938" y="3324057"/>
              <a:ext cx="238662" cy="399581"/>
            </a:xfrm>
            <a:prstGeom prst="rect">
              <a:avLst/>
            </a:prstGeom>
            <a:solidFill>
              <a:srgbClr val="1CABE2">
                <a:alpha val="100000"/>
              </a:srgbClr>
            </a:solidFill>
          </p:spPr>
          <p:txBody>
            <a:bodyPr/>
            <a:lstStyle/>
            <a:p/>
          </p:txBody>
        </p:sp>
        <p:sp>
          <p:nvSpPr>
            <p:cNvPr id="66" name="rc66"/>
            <p:cNvSpPr/>
            <p:nvPr/>
          </p:nvSpPr>
          <p:spPr>
            <a:xfrm>
              <a:off x="6902119" y="3647589"/>
              <a:ext cx="238662" cy="564420"/>
            </a:xfrm>
            <a:prstGeom prst="rect">
              <a:avLst/>
            </a:prstGeom>
            <a:solidFill>
              <a:srgbClr val="80BD41">
                <a:alpha val="100000"/>
              </a:srgbClr>
            </a:solidFill>
          </p:spPr>
          <p:txBody>
            <a:bodyPr/>
            <a:lstStyle/>
            <a:p/>
          </p:txBody>
        </p:sp>
        <p:sp>
          <p:nvSpPr>
            <p:cNvPr id="67" name="rc67"/>
            <p:cNvSpPr/>
            <p:nvPr/>
          </p:nvSpPr>
          <p:spPr>
            <a:xfrm>
              <a:off x="6902119" y="3301660"/>
              <a:ext cx="238662" cy="345928"/>
            </a:xfrm>
            <a:prstGeom prst="rect">
              <a:avLst/>
            </a:prstGeom>
            <a:solidFill>
              <a:srgbClr val="1CABE2">
                <a:alpha val="100000"/>
              </a:srgbClr>
            </a:solidFill>
          </p:spPr>
          <p:txBody>
            <a:bodyPr/>
            <a:lstStyle/>
            <a:p/>
          </p:txBody>
        </p:sp>
        <p:sp>
          <p:nvSpPr>
            <p:cNvPr id="68" name="rc68"/>
            <p:cNvSpPr/>
            <p:nvPr/>
          </p:nvSpPr>
          <p:spPr>
            <a:xfrm>
              <a:off x="7167299" y="3588350"/>
              <a:ext cx="238662" cy="623659"/>
            </a:xfrm>
            <a:prstGeom prst="rect">
              <a:avLst/>
            </a:prstGeom>
            <a:solidFill>
              <a:srgbClr val="80BD41">
                <a:alpha val="100000"/>
              </a:srgbClr>
            </a:solidFill>
          </p:spPr>
          <p:txBody>
            <a:bodyPr/>
            <a:lstStyle/>
            <a:p/>
          </p:txBody>
        </p:sp>
        <p:sp>
          <p:nvSpPr>
            <p:cNvPr id="69" name="rc69"/>
            <p:cNvSpPr/>
            <p:nvPr/>
          </p:nvSpPr>
          <p:spPr>
            <a:xfrm>
              <a:off x="7167299" y="3267070"/>
              <a:ext cx="238662" cy="321279"/>
            </a:xfrm>
            <a:prstGeom prst="rect">
              <a:avLst/>
            </a:prstGeom>
            <a:solidFill>
              <a:srgbClr val="1CABE2">
                <a:alpha val="100000"/>
              </a:srgbClr>
            </a:solidFill>
          </p:spPr>
          <p:txBody>
            <a:bodyPr/>
            <a:lstStyle/>
            <a:p/>
          </p:txBody>
        </p:sp>
        <p:sp>
          <p:nvSpPr>
            <p:cNvPr id="70" name="rc70"/>
            <p:cNvSpPr/>
            <p:nvPr/>
          </p:nvSpPr>
          <p:spPr>
            <a:xfrm>
              <a:off x="7432480" y="3563091"/>
              <a:ext cx="238662" cy="648917"/>
            </a:xfrm>
            <a:prstGeom prst="rect">
              <a:avLst/>
            </a:prstGeom>
            <a:solidFill>
              <a:srgbClr val="80BD41">
                <a:alpha val="100000"/>
              </a:srgbClr>
            </a:solidFill>
          </p:spPr>
          <p:txBody>
            <a:bodyPr/>
            <a:lstStyle/>
            <a:p/>
          </p:txBody>
        </p:sp>
        <p:sp>
          <p:nvSpPr>
            <p:cNvPr id="71" name="rc71"/>
            <p:cNvSpPr/>
            <p:nvPr/>
          </p:nvSpPr>
          <p:spPr>
            <a:xfrm>
              <a:off x="7432480" y="3243479"/>
              <a:ext cx="238662" cy="319612"/>
            </a:xfrm>
            <a:prstGeom prst="rect">
              <a:avLst/>
            </a:prstGeom>
            <a:solidFill>
              <a:srgbClr val="1CABE2">
                <a:alpha val="100000"/>
              </a:srgbClr>
            </a:solidFill>
          </p:spPr>
          <p:txBody>
            <a:bodyPr/>
            <a:lstStyle/>
            <a:p/>
          </p:txBody>
        </p:sp>
        <p:sp>
          <p:nvSpPr>
            <p:cNvPr id="72" name="rc72"/>
            <p:cNvSpPr/>
            <p:nvPr/>
          </p:nvSpPr>
          <p:spPr>
            <a:xfrm>
              <a:off x="7697661" y="3505407"/>
              <a:ext cx="238662" cy="706601"/>
            </a:xfrm>
            <a:prstGeom prst="rect">
              <a:avLst/>
            </a:prstGeom>
            <a:solidFill>
              <a:srgbClr val="80BD41">
                <a:alpha val="100000"/>
              </a:srgbClr>
            </a:solidFill>
          </p:spPr>
          <p:txBody>
            <a:bodyPr/>
            <a:lstStyle/>
            <a:p/>
          </p:txBody>
        </p:sp>
        <p:sp>
          <p:nvSpPr>
            <p:cNvPr id="73" name="rc73"/>
            <p:cNvSpPr/>
            <p:nvPr/>
          </p:nvSpPr>
          <p:spPr>
            <a:xfrm>
              <a:off x="7697661" y="3172892"/>
              <a:ext cx="238662" cy="332515"/>
            </a:xfrm>
            <a:prstGeom prst="rect">
              <a:avLst/>
            </a:prstGeom>
            <a:solidFill>
              <a:srgbClr val="1CABE2">
                <a:alpha val="100000"/>
              </a:srgbClr>
            </a:solidFill>
          </p:spPr>
          <p:txBody>
            <a:bodyPr/>
            <a:lstStyle/>
            <a:p/>
          </p:txBody>
        </p:sp>
        <p:sp>
          <p:nvSpPr>
            <p:cNvPr id="74" name="rc74"/>
            <p:cNvSpPr/>
            <p:nvPr/>
          </p:nvSpPr>
          <p:spPr>
            <a:xfrm>
              <a:off x="7962842" y="3449379"/>
              <a:ext cx="238662" cy="762630"/>
            </a:xfrm>
            <a:prstGeom prst="rect">
              <a:avLst/>
            </a:prstGeom>
            <a:solidFill>
              <a:srgbClr val="80BD41">
                <a:alpha val="100000"/>
              </a:srgbClr>
            </a:solidFill>
          </p:spPr>
          <p:txBody>
            <a:bodyPr/>
            <a:lstStyle/>
            <a:p/>
          </p:txBody>
        </p:sp>
        <p:sp>
          <p:nvSpPr>
            <p:cNvPr id="75" name="rc75"/>
            <p:cNvSpPr/>
            <p:nvPr/>
          </p:nvSpPr>
          <p:spPr>
            <a:xfrm>
              <a:off x="7962842" y="3137879"/>
              <a:ext cx="238662" cy="311499"/>
            </a:xfrm>
            <a:prstGeom prst="rect">
              <a:avLst/>
            </a:prstGeom>
            <a:solidFill>
              <a:srgbClr val="1CABE2">
                <a:alpha val="100000"/>
              </a:srgbClr>
            </a:solidFill>
          </p:spPr>
          <p:txBody>
            <a:bodyPr/>
            <a:lstStyle/>
            <a:p/>
          </p:txBody>
        </p:sp>
        <p:sp>
          <p:nvSpPr>
            <p:cNvPr id="76" name="pl76"/>
            <p:cNvSpPr/>
            <p:nvPr/>
          </p:nvSpPr>
          <p:spPr>
            <a:xfrm>
              <a:off x="1452654" y="2686740"/>
              <a:ext cx="6629519" cy="1117098"/>
            </a:xfrm>
            <a:custGeom>
              <a:avLst/>
              <a:pathLst>
                <a:path w="6629519" h="1117098">
                  <a:moveTo>
                    <a:pt x="0" y="708927"/>
                  </a:moveTo>
                  <a:lnTo>
                    <a:pt x="265180" y="966719"/>
                  </a:lnTo>
                  <a:lnTo>
                    <a:pt x="530361" y="988202"/>
                  </a:lnTo>
                  <a:lnTo>
                    <a:pt x="795542" y="1031167"/>
                  </a:lnTo>
                  <a:lnTo>
                    <a:pt x="1060723" y="1052650"/>
                  </a:lnTo>
                  <a:lnTo>
                    <a:pt x="1325903" y="966719"/>
                  </a:lnTo>
                  <a:lnTo>
                    <a:pt x="1591084" y="644479"/>
                  </a:lnTo>
                  <a:lnTo>
                    <a:pt x="1856265" y="902271"/>
                  </a:lnTo>
                  <a:lnTo>
                    <a:pt x="2121446" y="1117098"/>
                  </a:lnTo>
                  <a:lnTo>
                    <a:pt x="2386626" y="966719"/>
                  </a:lnTo>
                  <a:lnTo>
                    <a:pt x="2651807" y="665962"/>
                  </a:lnTo>
                  <a:lnTo>
                    <a:pt x="2916988" y="816341"/>
                  </a:lnTo>
                  <a:lnTo>
                    <a:pt x="3182169" y="665962"/>
                  </a:lnTo>
                  <a:lnTo>
                    <a:pt x="3447350" y="687445"/>
                  </a:lnTo>
                  <a:lnTo>
                    <a:pt x="3712530" y="751893"/>
                  </a:lnTo>
                  <a:lnTo>
                    <a:pt x="3977711" y="622997"/>
                  </a:lnTo>
                  <a:lnTo>
                    <a:pt x="4242892" y="644479"/>
                  </a:lnTo>
                  <a:lnTo>
                    <a:pt x="4508073" y="644479"/>
                  </a:lnTo>
                  <a:lnTo>
                    <a:pt x="4773253" y="515583"/>
                  </a:lnTo>
                  <a:lnTo>
                    <a:pt x="5038434" y="386687"/>
                  </a:lnTo>
                  <a:lnTo>
                    <a:pt x="5303615" y="343722"/>
                  </a:lnTo>
                  <a:lnTo>
                    <a:pt x="5568796" y="193343"/>
                  </a:lnTo>
                  <a:lnTo>
                    <a:pt x="5833977" y="107413"/>
                  </a:lnTo>
                  <a:lnTo>
                    <a:pt x="6099157" y="85930"/>
                  </a:lnTo>
                  <a:lnTo>
                    <a:pt x="6364338" y="64447"/>
                  </a:lnTo>
                  <a:lnTo>
                    <a:pt x="6629519" y="0"/>
                  </a:lnTo>
                </a:path>
              </a:pathLst>
            </a:custGeom>
            <a:ln w="27101" cap="flat">
              <a:solidFill>
                <a:srgbClr val="0058AB">
                  <a:alpha val="100000"/>
                </a:srgbClr>
              </a:solidFill>
              <a:prstDash val="solid"/>
              <a:round/>
            </a:ln>
          </p:spPr>
          <p:txBody>
            <a:bodyPr/>
            <a:lstStyle/>
            <a:p/>
          </p:txBody>
        </p:sp>
        <p:sp>
          <p:nvSpPr>
            <p:cNvPr id="77" name="tx77"/>
            <p:cNvSpPr/>
            <p:nvPr/>
          </p:nvSpPr>
          <p:spPr>
            <a:xfrm>
              <a:off x="139236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78" name="tx78"/>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79" name="tx79"/>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80" name="tx80"/>
            <p:cNvSpPr/>
            <p:nvPr/>
          </p:nvSpPr>
          <p:spPr>
            <a:xfrm>
              <a:off x="5370076"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81" name="tx81"/>
            <p:cNvSpPr/>
            <p:nvPr/>
          </p:nvSpPr>
          <p:spPr>
            <a:xfrm>
              <a:off x="643079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2" name="tx82"/>
            <p:cNvSpPr/>
            <p:nvPr/>
          </p:nvSpPr>
          <p:spPr>
            <a:xfrm>
              <a:off x="6695979"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3" name="tx83"/>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4" name="tx84"/>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5" name="tx85"/>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6" name="tx86"/>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7" name="tx87"/>
            <p:cNvSpPr/>
            <p:nvPr/>
          </p:nvSpPr>
          <p:spPr>
            <a:xfrm>
              <a:off x="802188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8" name="tx88"/>
            <p:cNvSpPr/>
            <p:nvPr/>
          </p:nvSpPr>
          <p:spPr>
            <a:xfrm>
              <a:off x="1335100" y="35701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406.6</a:t>
              </a:r>
            </a:p>
          </p:txBody>
        </p:sp>
        <p:sp>
          <p:nvSpPr>
            <p:cNvPr id="89" name="tx89"/>
            <p:cNvSpPr/>
            <p:nvPr/>
          </p:nvSpPr>
          <p:spPr>
            <a:xfrm>
              <a:off x="2661004" y="3469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487.8</a:t>
              </a:r>
            </a:p>
          </p:txBody>
        </p:sp>
        <p:sp>
          <p:nvSpPr>
            <p:cNvPr id="90" name="tx90"/>
            <p:cNvSpPr/>
            <p:nvPr/>
          </p:nvSpPr>
          <p:spPr>
            <a:xfrm>
              <a:off x="3986908" y="33732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564.9</a:t>
              </a:r>
            </a:p>
          </p:txBody>
        </p:sp>
        <p:sp>
          <p:nvSpPr>
            <p:cNvPr id="91" name="tx91"/>
            <p:cNvSpPr/>
            <p:nvPr/>
          </p:nvSpPr>
          <p:spPr>
            <a:xfrm>
              <a:off x="5312812" y="32779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641.5</a:t>
              </a:r>
            </a:p>
          </p:txBody>
        </p:sp>
        <p:sp>
          <p:nvSpPr>
            <p:cNvPr id="92" name="tx92"/>
            <p:cNvSpPr/>
            <p:nvPr/>
          </p:nvSpPr>
          <p:spPr>
            <a:xfrm>
              <a:off x="6373535" y="32058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699.4</a:t>
              </a:r>
            </a:p>
          </p:txBody>
        </p:sp>
        <p:sp>
          <p:nvSpPr>
            <p:cNvPr id="93" name="tx93"/>
            <p:cNvSpPr/>
            <p:nvPr/>
          </p:nvSpPr>
          <p:spPr>
            <a:xfrm>
              <a:off x="6638716" y="31880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713.6</a:t>
              </a:r>
            </a:p>
          </p:txBody>
        </p:sp>
        <p:sp>
          <p:nvSpPr>
            <p:cNvPr id="94" name="tx94"/>
            <p:cNvSpPr/>
            <p:nvPr/>
          </p:nvSpPr>
          <p:spPr>
            <a:xfrm>
              <a:off x="6903896" y="31656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731.6</a:t>
              </a:r>
            </a:p>
          </p:txBody>
        </p:sp>
        <p:sp>
          <p:nvSpPr>
            <p:cNvPr id="95" name="tx95"/>
            <p:cNvSpPr/>
            <p:nvPr/>
          </p:nvSpPr>
          <p:spPr>
            <a:xfrm>
              <a:off x="7169077" y="31311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759.4</a:t>
              </a:r>
            </a:p>
          </p:txBody>
        </p:sp>
        <p:sp>
          <p:nvSpPr>
            <p:cNvPr id="96" name="tx96"/>
            <p:cNvSpPr/>
            <p:nvPr/>
          </p:nvSpPr>
          <p:spPr>
            <a:xfrm>
              <a:off x="7434258" y="3107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778.4</a:t>
              </a:r>
            </a:p>
          </p:txBody>
        </p:sp>
        <p:sp>
          <p:nvSpPr>
            <p:cNvPr id="97" name="tx97"/>
            <p:cNvSpPr/>
            <p:nvPr/>
          </p:nvSpPr>
          <p:spPr>
            <a:xfrm>
              <a:off x="7699439" y="30369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835.1</a:t>
              </a:r>
            </a:p>
          </p:txBody>
        </p:sp>
        <p:sp>
          <p:nvSpPr>
            <p:cNvPr id="98" name="tx98"/>
            <p:cNvSpPr/>
            <p:nvPr/>
          </p:nvSpPr>
          <p:spPr>
            <a:xfrm>
              <a:off x="7964620" y="30019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863.3</a:t>
              </a:r>
            </a:p>
          </p:txBody>
        </p:sp>
        <p:sp>
          <p:nvSpPr>
            <p:cNvPr id="99" name="pl99"/>
            <p:cNvSpPr/>
            <p:nvPr/>
          </p:nvSpPr>
          <p:spPr>
            <a:xfrm>
              <a:off x="1452654" y="2063743"/>
              <a:ext cx="0" cy="1331925"/>
            </a:xfrm>
            <a:custGeom>
              <a:avLst/>
              <a:pathLst>
                <a:path w="0" h="1331925">
                  <a:moveTo>
                    <a:pt x="0" y="133192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78557" y="2063743"/>
              <a:ext cx="0" cy="1589717"/>
            </a:xfrm>
            <a:custGeom>
              <a:avLst/>
              <a:pathLst>
                <a:path w="0" h="1589717">
                  <a:moveTo>
                    <a:pt x="0" y="158971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104461" y="2063743"/>
              <a:ext cx="0" cy="1288959"/>
            </a:xfrm>
            <a:custGeom>
              <a:avLst/>
              <a:pathLst>
                <a:path w="0" h="1288959">
                  <a:moveTo>
                    <a:pt x="0" y="128895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30365" y="2063743"/>
              <a:ext cx="0" cy="1245994"/>
            </a:xfrm>
            <a:custGeom>
              <a:avLst/>
              <a:pathLst>
                <a:path w="0" h="1245994">
                  <a:moveTo>
                    <a:pt x="0" y="124599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91088" y="2063743"/>
              <a:ext cx="0" cy="1009685"/>
            </a:xfrm>
            <a:custGeom>
              <a:avLst/>
              <a:pathLst>
                <a:path w="0" h="1009685">
                  <a:moveTo>
                    <a:pt x="0" y="100968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56269"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21450"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6631" y="2063743"/>
              <a:ext cx="0" cy="730410"/>
            </a:xfrm>
            <a:custGeom>
              <a:avLst/>
              <a:pathLst>
                <a:path w="0" h="730410">
                  <a:moveTo>
                    <a:pt x="0" y="73041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51811"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6992"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82173"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5100" y="40808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154.5</a:t>
              </a:r>
            </a:p>
          </p:txBody>
        </p:sp>
        <p:sp>
          <p:nvSpPr>
            <p:cNvPr id="111" name="tx111"/>
            <p:cNvSpPr/>
            <p:nvPr/>
          </p:nvSpPr>
          <p:spPr>
            <a:xfrm>
              <a:off x="1335100" y="38278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252.1</a:t>
              </a:r>
            </a:p>
          </p:txBody>
        </p:sp>
        <p:sp>
          <p:nvSpPr>
            <p:cNvPr id="112" name="tx112"/>
            <p:cNvSpPr/>
            <p:nvPr/>
          </p:nvSpPr>
          <p:spPr>
            <a:xfrm>
              <a:off x="2661004" y="40980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126.8</a:t>
              </a:r>
            </a:p>
          </p:txBody>
        </p:sp>
        <p:sp>
          <p:nvSpPr>
            <p:cNvPr id="113" name="tx113"/>
            <p:cNvSpPr/>
            <p:nvPr/>
          </p:nvSpPr>
          <p:spPr>
            <a:xfrm>
              <a:off x="2700181" y="379453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a:t>
              </a:r>
            </a:p>
          </p:txBody>
        </p:sp>
        <p:sp>
          <p:nvSpPr>
            <p:cNvPr id="114" name="tx114"/>
            <p:cNvSpPr/>
            <p:nvPr/>
          </p:nvSpPr>
          <p:spPr>
            <a:xfrm>
              <a:off x="4026085" y="40363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5" name="tx115"/>
            <p:cNvSpPr/>
            <p:nvPr/>
          </p:nvSpPr>
          <p:spPr>
            <a:xfrm>
              <a:off x="3986908" y="36849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338.9</a:t>
              </a:r>
            </a:p>
          </p:txBody>
        </p:sp>
        <p:sp>
          <p:nvSpPr>
            <p:cNvPr id="116" name="tx116"/>
            <p:cNvSpPr/>
            <p:nvPr/>
          </p:nvSpPr>
          <p:spPr>
            <a:xfrm>
              <a:off x="5312812" y="40093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269.4</a:t>
              </a:r>
            </a:p>
          </p:txBody>
        </p:sp>
        <p:sp>
          <p:nvSpPr>
            <p:cNvPr id="117" name="tx117"/>
            <p:cNvSpPr/>
            <p:nvPr/>
          </p:nvSpPr>
          <p:spPr>
            <a:xfrm>
              <a:off x="5351989" y="361022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a:t>
              </a:r>
            </a:p>
          </p:txBody>
        </p:sp>
        <p:sp>
          <p:nvSpPr>
            <p:cNvPr id="118" name="tx118"/>
            <p:cNvSpPr/>
            <p:nvPr/>
          </p:nvSpPr>
          <p:spPr>
            <a:xfrm>
              <a:off x="6373535" y="39463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370.7</a:t>
              </a:r>
            </a:p>
          </p:txBody>
        </p:sp>
        <p:sp>
          <p:nvSpPr>
            <p:cNvPr id="119" name="tx119"/>
            <p:cNvSpPr/>
            <p:nvPr/>
          </p:nvSpPr>
          <p:spPr>
            <a:xfrm>
              <a:off x="6373535" y="35111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328.7</a:t>
              </a:r>
            </a:p>
          </p:txBody>
        </p:sp>
        <p:sp>
          <p:nvSpPr>
            <p:cNvPr id="120" name="tx120"/>
            <p:cNvSpPr/>
            <p:nvPr/>
          </p:nvSpPr>
          <p:spPr>
            <a:xfrm>
              <a:off x="6638716" y="39327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392.5</a:t>
              </a:r>
            </a:p>
          </p:txBody>
        </p:sp>
        <p:sp>
          <p:nvSpPr>
            <p:cNvPr id="121" name="tx121"/>
            <p:cNvSpPr/>
            <p:nvPr/>
          </p:nvSpPr>
          <p:spPr>
            <a:xfrm>
              <a:off x="6638716" y="34887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321.1</a:t>
              </a:r>
            </a:p>
          </p:txBody>
        </p:sp>
        <p:sp>
          <p:nvSpPr>
            <p:cNvPr id="122" name="tx122"/>
            <p:cNvSpPr/>
            <p:nvPr/>
          </p:nvSpPr>
          <p:spPr>
            <a:xfrm>
              <a:off x="6903896" y="38947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453.6</a:t>
              </a:r>
            </a:p>
          </p:txBody>
        </p:sp>
        <p:sp>
          <p:nvSpPr>
            <p:cNvPr id="123" name="tx123"/>
            <p:cNvSpPr/>
            <p:nvPr/>
          </p:nvSpPr>
          <p:spPr>
            <a:xfrm>
              <a:off x="6943073" y="343957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24" name="tx124"/>
            <p:cNvSpPr/>
            <p:nvPr/>
          </p:nvSpPr>
          <p:spPr>
            <a:xfrm>
              <a:off x="7169077" y="38651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501.2</a:t>
              </a:r>
            </a:p>
          </p:txBody>
        </p:sp>
        <p:sp>
          <p:nvSpPr>
            <p:cNvPr id="125" name="tx125"/>
            <p:cNvSpPr/>
            <p:nvPr/>
          </p:nvSpPr>
          <p:spPr>
            <a:xfrm>
              <a:off x="7169077" y="33926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258.2</a:t>
              </a:r>
            </a:p>
          </p:txBody>
        </p:sp>
        <p:sp>
          <p:nvSpPr>
            <p:cNvPr id="126" name="tx126"/>
            <p:cNvSpPr/>
            <p:nvPr/>
          </p:nvSpPr>
          <p:spPr>
            <a:xfrm>
              <a:off x="7434258" y="38525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521.5</a:t>
              </a:r>
            </a:p>
          </p:txBody>
        </p:sp>
        <p:sp>
          <p:nvSpPr>
            <p:cNvPr id="127" name="tx127"/>
            <p:cNvSpPr/>
            <p:nvPr/>
          </p:nvSpPr>
          <p:spPr>
            <a:xfrm>
              <a:off x="7434258" y="3368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256.9</a:t>
              </a:r>
            </a:p>
          </p:txBody>
        </p:sp>
        <p:sp>
          <p:nvSpPr>
            <p:cNvPr id="128" name="tx128"/>
            <p:cNvSpPr/>
            <p:nvPr/>
          </p:nvSpPr>
          <p:spPr>
            <a:xfrm>
              <a:off x="7699439" y="38236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567.9</a:t>
              </a:r>
            </a:p>
          </p:txBody>
        </p:sp>
        <p:sp>
          <p:nvSpPr>
            <p:cNvPr id="129" name="tx129"/>
            <p:cNvSpPr/>
            <p:nvPr/>
          </p:nvSpPr>
          <p:spPr>
            <a:xfrm>
              <a:off x="7699439" y="33041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267.2</a:t>
              </a:r>
            </a:p>
          </p:txBody>
        </p:sp>
        <p:sp>
          <p:nvSpPr>
            <p:cNvPr id="130" name="tx130"/>
            <p:cNvSpPr/>
            <p:nvPr/>
          </p:nvSpPr>
          <p:spPr>
            <a:xfrm>
              <a:off x="7964620" y="37956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612.9</a:t>
              </a:r>
            </a:p>
          </p:txBody>
        </p:sp>
        <p:sp>
          <p:nvSpPr>
            <p:cNvPr id="131" name="tx131"/>
            <p:cNvSpPr/>
            <p:nvPr/>
          </p:nvSpPr>
          <p:spPr>
            <a:xfrm>
              <a:off x="7964620" y="32585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250.3</a:t>
              </a:r>
            </a:p>
          </p:txBody>
        </p:sp>
        <p:sp>
          <p:nvSpPr>
            <p:cNvPr id="132" name="tx132"/>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94200" y="35377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4" name="tx134"/>
            <p:cNvSpPr/>
            <p:nvPr/>
          </p:nvSpPr>
          <p:spPr>
            <a:xfrm>
              <a:off x="577692" y="289756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577692" y="227543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3" name="tx153"/>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4" name="pl154"/>
            <p:cNvSpPr/>
            <p:nvPr/>
          </p:nvSpPr>
          <p:spPr>
            <a:xfrm>
              <a:off x="2939457"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206557"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6" name="rc156"/>
            <p:cNvSpPr/>
            <p:nvPr/>
          </p:nvSpPr>
          <p:spPr>
            <a:xfrm>
              <a:off x="4549849" y="5080163"/>
              <a:ext cx="201456" cy="201456"/>
            </a:xfrm>
            <a:prstGeom prst="rect">
              <a:avLst/>
            </a:prstGeom>
            <a:solidFill>
              <a:srgbClr val="1CABE2">
                <a:alpha val="100000"/>
              </a:srgbClr>
            </a:solidFill>
          </p:spPr>
          <p:txBody>
            <a:bodyPr/>
            <a:lstStyle/>
            <a:p/>
          </p:txBody>
        </p:sp>
        <p:sp>
          <p:nvSpPr>
            <p:cNvPr id="157" name="rc157"/>
            <p:cNvSpPr/>
            <p:nvPr/>
          </p:nvSpPr>
          <p:spPr>
            <a:xfrm>
              <a:off x="5770421" y="5080163"/>
              <a:ext cx="201456" cy="201456"/>
            </a:xfrm>
            <a:prstGeom prst="rect">
              <a:avLst/>
            </a:prstGeom>
            <a:solidFill>
              <a:srgbClr val="80BD41">
                <a:alpha val="100000"/>
              </a:srgbClr>
            </a:solidFill>
          </p:spPr>
          <p:txBody>
            <a:bodyPr/>
            <a:lstStyle/>
            <a:p/>
          </p:txBody>
        </p:sp>
        <p:sp>
          <p:nvSpPr>
            <p:cNvPr id="158" name="tx158"/>
            <p:cNvSpPr/>
            <p:nvPr/>
          </p:nvSpPr>
          <p:spPr>
            <a:xfrm>
              <a:off x="4829894"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9" name="tx159"/>
            <p:cNvSpPr/>
            <p:nvPr/>
          </p:nvSpPr>
          <p:spPr>
            <a:xfrm>
              <a:off x="6050466"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0" name="tx160"/>
            <p:cNvSpPr/>
            <p:nvPr/>
          </p:nvSpPr>
          <p:spPr>
            <a:xfrm>
              <a:off x="989913"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1" name="tx161"/>
            <p:cNvSpPr/>
            <p:nvPr/>
          </p:nvSpPr>
          <p:spPr>
            <a:xfrm>
              <a:off x="989913" y="1594448"/>
              <a:ext cx="136076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Tchad, 2000-2025</a:t>
              </a:r>
            </a:p>
          </p:txBody>
        </p:sp>
        <p:sp>
          <p:nvSpPr>
            <p:cNvPr id="162" name="pl162"/>
            <p:cNvSpPr/>
            <p:nvPr/>
          </p:nvSpPr>
          <p:spPr>
            <a:xfrm>
              <a:off x="22804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747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690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633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276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218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161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33322" y="5840557"/>
              <a:ext cx="2808697" cy="124062"/>
            </a:xfrm>
            <a:prstGeom prst="rect">
              <a:avLst/>
            </a:prstGeom>
            <a:solidFill>
              <a:srgbClr val="80BD41">
                <a:alpha val="100000"/>
              </a:srgbClr>
            </a:solidFill>
          </p:spPr>
          <p:txBody>
            <a:bodyPr/>
            <a:lstStyle/>
            <a:p/>
          </p:txBody>
        </p:sp>
        <p:sp>
          <p:nvSpPr>
            <p:cNvPr id="174" name="rc174"/>
            <p:cNvSpPr/>
            <p:nvPr/>
          </p:nvSpPr>
          <p:spPr>
            <a:xfrm>
              <a:off x="4142020" y="5840557"/>
              <a:ext cx="2490760" cy="124062"/>
            </a:xfrm>
            <a:prstGeom prst="rect">
              <a:avLst/>
            </a:prstGeom>
            <a:solidFill>
              <a:srgbClr val="1CABE2">
                <a:alpha val="100000"/>
              </a:srgbClr>
            </a:solidFill>
          </p:spPr>
          <p:txBody>
            <a:bodyPr/>
            <a:lstStyle/>
            <a:p/>
          </p:txBody>
        </p:sp>
        <p:sp>
          <p:nvSpPr>
            <p:cNvPr id="175" name="rc175"/>
            <p:cNvSpPr/>
            <p:nvPr/>
          </p:nvSpPr>
          <p:spPr>
            <a:xfrm>
              <a:off x="1333322" y="5685479"/>
              <a:ext cx="4302987" cy="124062"/>
            </a:xfrm>
            <a:prstGeom prst="rect">
              <a:avLst/>
            </a:prstGeom>
            <a:solidFill>
              <a:srgbClr val="80BD41">
                <a:alpha val="100000"/>
              </a:srgbClr>
            </a:solidFill>
          </p:spPr>
          <p:txBody>
            <a:bodyPr/>
            <a:lstStyle/>
            <a:p/>
          </p:txBody>
        </p:sp>
        <p:sp>
          <p:nvSpPr>
            <p:cNvPr id="176" name="rc176"/>
            <p:cNvSpPr/>
            <p:nvPr/>
          </p:nvSpPr>
          <p:spPr>
            <a:xfrm>
              <a:off x="5636310" y="5685479"/>
              <a:ext cx="2024917" cy="124062"/>
            </a:xfrm>
            <a:prstGeom prst="rect">
              <a:avLst/>
            </a:prstGeom>
            <a:solidFill>
              <a:srgbClr val="1CABE2">
                <a:alpha val="100000"/>
              </a:srgbClr>
            </a:solidFill>
          </p:spPr>
          <p:txBody>
            <a:bodyPr/>
            <a:lstStyle/>
            <a:p/>
          </p:txBody>
        </p:sp>
        <p:sp>
          <p:nvSpPr>
            <p:cNvPr id="177" name="rc177"/>
            <p:cNvSpPr/>
            <p:nvPr/>
          </p:nvSpPr>
          <p:spPr>
            <a:xfrm>
              <a:off x="1333322" y="5530401"/>
              <a:ext cx="4644186" cy="124062"/>
            </a:xfrm>
            <a:prstGeom prst="rect">
              <a:avLst/>
            </a:prstGeom>
            <a:solidFill>
              <a:srgbClr val="80BD41">
                <a:alpha val="100000"/>
              </a:srgbClr>
            </a:solidFill>
          </p:spPr>
          <p:txBody>
            <a:bodyPr/>
            <a:lstStyle/>
            <a:p/>
          </p:txBody>
        </p:sp>
        <p:sp>
          <p:nvSpPr>
            <p:cNvPr id="178" name="rc178"/>
            <p:cNvSpPr/>
            <p:nvPr/>
          </p:nvSpPr>
          <p:spPr>
            <a:xfrm>
              <a:off x="5977509" y="5530401"/>
              <a:ext cx="1896939" cy="124062"/>
            </a:xfrm>
            <a:prstGeom prst="rect">
              <a:avLst/>
            </a:prstGeom>
            <a:solidFill>
              <a:srgbClr val="1CABE2">
                <a:alpha val="100000"/>
              </a:srgbClr>
            </a:solidFill>
          </p:spPr>
          <p:txBody>
            <a:bodyPr/>
            <a:lstStyle/>
            <a:p/>
          </p:txBody>
        </p:sp>
        <p:sp>
          <p:nvSpPr>
            <p:cNvPr id="179" name="tx179"/>
            <p:cNvSpPr/>
            <p:nvPr/>
          </p:nvSpPr>
          <p:spPr>
            <a:xfrm>
              <a:off x="6753072"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699.4</a:t>
              </a:r>
            </a:p>
          </p:txBody>
        </p:sp>
        <p:sp>
          <p:nvSpPr>
            <p:cNvPr id="180" name="tx180"/>
            <p:cNvSpPr/>
            <p:nvPr/>
          </p:nvSpPr>
          <p:spPr>
            <a:xfrm>
              <a:off x="783294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835.1</a:t>
              </a:r>
            </a:p>
          </p:txBody>
        </p:sp>
        <p:sp>
          <p:nvSpPr>
            <p:cNvPr id="181" name="tx181"/>
            <p:cNvSpPr/>
            <p:nvPr/>
          </p:nvSpPr>
          <p:spPr>
            <a:xfrm>
              <a:off x="8056823"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863.3</a:t>
              </a:r>
            </a:p>
          </p:txBody>
        </p:sp>
        <p:sp>
          <p:nvSpPr>
            <p:cNvPr id="182" name="tx182"/>
            <p:cNvSpPr/>
            <p:nvPr/>
          </p:nvSpPr>
          <p:spPr>
            <a:xfrm>
              <a:off x="2602033"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370.7</a:t>
              </a:r>
            </a:p>
          </p:txBody>
        </p:sp>
        <p:sp>
          <p:nvSpPr>
            <p:cNvPr id="183" name="tx183"/>
            <p:cNvSpPr/>
            <p:nvPr/>
          </p:nvSpPr>
          <p:spPr>
            <a:xfrm>
              <a:off x="5251762"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328.7</a:t>
              </a:r>
            </a:p>
          </p:txBody>
        </p:sp>
        <p:sp>
          <p:nvSpPr>
            <p:cNvPr id="184" name="tx184"/>
            <p:cNvSpPr/>
            <p:nvPr/>
          </p:nvSpPr>
          <p:spPr>
            <a:xfrm>
              <a:off x="3349177"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567.9</a:t>
              </a:r>
            </a:p>
          </p:txBody>
        </p:sp>
        <p:sp>
          <p:nvSpPr>
            <p:cNvPr id="185" name="tx185"/>
            <p:cNvSpPr/>
            <p:nvPr/>
          </p:nvSpPr>
          <p:spPr>
            <a:xfrm>
              <a:off x="6513130"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267.2</a:t>
              </a:r>
            </a:p>
          </p:txBody>
        </p:sp>
        <p:sp>
          <p:nvSpPr>
            <p:cNvPr id="186" name="tx186"/>
            <p:cNvSpPr/>
            <p:nvPr/>
          </p:nvSpPr>
          <p:spPr>
            <a:xfrm>
              <a:off x="3519777"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612.9</a:t>
              </a:r>
            </a:p>
          </p:txBody>
        </p:sp>
        <p:sp>
          <p:nvSpPr>
            <p:cNvPr id="187" name="tx187"/>
            <p:cNvSpPr/>
            <p:nvPr/>
          </p:nvSpPr>
          <p:spPr>
            <a:xfrm>
              <a:off x="6790340"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250.3</a:t>
              </a:r>
            </a:p>
          </p:txBody>
        </p:sp>
        <p:sp>
          <p:nvSpPr>
            <p:cNvPr id="188" name="tx188"/>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1106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500535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4" name="tx194"/>
            <p:cNvSpPr/>
            <p:nvPr/>
          </p:nvSpPr>
          <p:spPr>
            <a:xfrm>
              <a:off x="689964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5" name="tx195"/>
            <p:cNvSpPr/>
            <p:nvPr/>
          </p:nvSpPr>
          <p:spPr>
            <a:xfrm>
              <a:off x="4025973"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6" name="tx196"/>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7" name="tx197"/>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vaccinale par le DTP3 en 2025 (71 %) était supérieur à celui de 2019 (53 %).
Le nombre d’enfants vaccinés avec le DTP3 a augmenté de 65 % par rapport à 2019.
Le nombre de nourrissons survivants a augmenté d’environ 23 % par rapport à 2019.
En 2025, 200 000 enfants de plus ont été vaccinés qu’en 2019.
En 2025, on comptait 200 000 nourrissons survivants (population cible) de plus qu’en 2019.
Pour que la couverture vaccinale augmente, le nombre d’enfants vaccinés doit croître à un rythme plus rapide que celui de la croissance démographique.</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7168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49104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301040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2976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04912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7313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5072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77008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289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2266" y="3930604"/>
              <a:ext cx="235719" cy="281405"/>
            </a:xfrm>
            <a:prstGeom prst="rect">
              <a:avLst/>
            </a:prstGeom>
            <a:solidFill>
              <a:srgbClr val="E2231A">
                <a:alpha val="90196"/>
              </a:srgbClr>
            </a:solidFill>
          </p:spPr>
          <p:txBody>
            <a:bodyPr/>
            <a:lstStyle/>
            <a:p/>
          </p:txBody>
        </p:sp>
        <p:sp>
          <p:nvSpPr>
            <p:cNvPr id="27" name="rc27"/>
            <p:cNvSpPr/>
            <p:nvPr/>
          </p:nvSpPr>
          <p:spPr>
            <a:xfrm>
              <a:off x="1684176" y="3914484"/>
              <a:ext cx="235719" cy="297525"/>
            </a:xfrm>
            <a:prstGeom prst="rect">
              <a:avLst/>
            </a:prstGeom>
            <a:solidFill>
              <a:srgbClr val="E2231A">
                <a:alpha val="90196"/>
              </a:srgbClr>
            </a:solidFill>
          </p:spPr>
          <p:txBody>
            <a:bodyPr/>
            <a:lstStyle/>
            <a:p/>
          </p:txBody>
        </p:sp>
        <p:sp>
          <p:nvSpPr>
            <p:cNvPr id="28" name="rc28"/>
            <p:cNvSpPr/>
            <p:nvPr/>
          </p:nvSpPr>
          <p:spPr>
            <a:xfrm>
              <a:off x="1946086" y="3904022"/>
              <a:ext cx="235719" cy="307987"/>
            </a:xfrm>
            <a:prstGeom prst="rect">
              <a:avLst/>
            </a:prstGeom>
            <a:solidFill>
              <a:srgbClr val="E2231A">
                <a:alpha val="90196"/>
              </a:srgbClr>
            </a:solidFill>
          </p:spPr>
          <p:txBody>
            <a:bodyPr/>
            <a:lstStyle/>
            <a:p/>
          </p:txBody>
        </p:sp>
        <p:sp>
          <p:nvSpPr>
            <p:cNvPr id="29" name="rc29"/>
            <p:cNvSpPr/>
            <p:nvPr/>
          </p:nvSpPr>
          <p:spPr>
            <a:xfrm>
              <a:off x="2207996" y="3885392"/>
              <a:ext cx="235719" cy="326617"/>
            </a:xfrm>
            <a:prstGeom prst="rect">
              <a:avLst/>
            </a:prstGeom>
            <a:solidFill>
              <a:srgbClr val="E2231A">
                <a:alpha val="90196"/>
              </a:srgbClr>
            </a:solidFill>
          </p:spPr>
          <p:txBody>
            <a:bodyPr/>
            <a:lstStyle/>
            <a:p/>
          </p:txBody>
        </p:sp>
        <p:sp>
          <p:nvSpPr>
            <p:cNvPr id="30" name="rc30"/>
            <p:cNvSpPr/>
            <p:nvPr/>
          </p:nvSpPr>
          <p:spPr>
            <a:xfrm>
              <a:off x="2469906" y="3836415"/>
              <a:ext cx="235719" cy="375593"/>
            </a:xfrm>
            <a:prstGeom prst="rect">
              <a:avLst/>
            </a:prstGeom>
            <a:solidFill>
              <a:srgbClr val="E2231A">
                <a:alpha val="90196"/>
              </a:srgbClr>
            </a:solidFill>
          </p:spPr>
          <p:txBody>
            <a:bodyPr/>
            <a:lstStyle/>
            <a:p/>
          </p:txBody>
        </p:sp>
        <p:sp>
          <p:nvSpPr>
            <p:cNvPr id="31" name="rc31"/>
            <p:cNvSpPr/>
            <p:nvPr/>
          </p:nvSpPr>
          <p:spPr>
            <a:xfrm>
              <a:off x="2731817" y="3869694"/>
              <a:ext cx="235719" cy="342315"/>
            </a:xfrm>
            <a:prstGeom prst="rect">
              <a:avLst/>
            </a:prstGeom>
            <a:solidFill>
              <a:srgbClr val="E2231A">
                <a:alpha val="90196"/>
              </a:srgbClr>
            </a:solidFill>
          </p:spPr>
          <p:txBody>
            <a:bodyPr/>
            <a:lstStyle/>
            <a:p/>
          </p:txBody>
        </p:sp>
        <p:sp>
          <p:nvSpPr>
            <p:cNvPr id="32" name="rc32"/>
            <p:cNvSpPr/>
            <p:nvPr/>
          </p:nvSpPr>
          <p:spPr>
            <a:xfrm>
              <a:off x="2993727" y="3917297"/>
              <a:ext cx="235719" cy="294711"/>
            </a:xfrm>
            <a:prstGeom prst="rect">
              <a:avLst/>
            </a:prstGeom>
            <a:solidFill>
              <a:srgbClr val="E2231A">
                <a:alpha val="90196"/>
              </a:srgbClr>
            </a:solidFill>
          </p:spPr>
          <p:txBody>
            <a:bodyPr/>
            <a:lstStyle/>
            <a:p/>
          </p:txBody>
        </p:sp>
        <p:sp>
          <p:nvSpPr>
            <p:cNvPr id="33" name="rc33"/>
            <p:cNvSpPr/>
            <p:nvPr/>
          </p:nvSpPr>
          <p:spPr>
            <a:xfrm>
              <a:off x="3255637" y="3867983"/>
              <a:ext cx="235719" cy="344026"/>
            </a:xfrm>
            <a:prstGeom prst="rect">
              <a:avLst/>
            </a:prstGeom>
            <a:solidFill>
              <a:srgbClr val="E2231A">
                <a:alpha val="90196"/>
              </a:srgbClr>
            </a:solidFill>
          </p:spPr>
          <p:txBody>
            <a:bodyPr/>
            <a:lstStyle/>
            <a:p/>
          </p:txBody>
        </p:sp>
        <p:sp>
          <p:nvSpPr>
            <p:cNvPr id="34" name="rc34"/>
            <p:cNvSpPr/>
            <p:nvPr/>
          </p:nvSpPr>
          <p:spPr>
            <a:xfrm>
              <a:off x="3517547" y="3839080"/>
              <a:ext cx="235719" cy="372929"/>
            </a:xfrm>
            <a:prstGeom prst="rect">
              <a:avLst/>
            </a:prstGeom>
            <a:solidFill>
              <a:srgbClr val="E2231A">
                <a:alpha val="90196"/>
              </a:srgbClr>
            </a:solidFill>
          </p:spPr>
          <p:txBody>
            <a:bodyPr/>
            <a:lstStyle/>
            <a:p/>
          </p:txBody>
        </p:sp>
        <p:sp>
          <p:nvSpPr>
            <p:cNvPr id="35" name="rc35"/>
            <p:cNvSpPr/>
            <p:nvPr/>
          </p:nvSpPr>
          <p:spPr>
            <a:xfrm>
              <a:off x="3779457" y="3874722"/>
              <a:ext cx="235719" cy="337286"/>
            </a:xfrm>
            <a:prstGeom prst="rect">
              <a:avLst/>
            </a:prstGeom>
            <a:solidFill>
              <a:srgbClr val="E2231A">
                <a:alpha val="90196"/>
              </a:srgbClr>
            </a:solidFill>
          </p:spPr>
          <p:txBody>
            <a:bodyPr/>
            <a:lstStyle/>
            <a:p/>
          </p:txBody>
        </p:sp>
        <p:sp>
          <p:nvSpPr>
            <p:cNvPr id="36" name="rc36"/>
            <p:cNvSpPr/>
            <p:nvPr/>
          </p:nvSpPr>
          <p:spPr>
            <a:xfrm>
              <a:off x="4041368" y="3918780"/>
              <a:ext cx="235719" cy="293229"/>
            </a:xfrm>
            <a:prstGeom prst="rect">
              <a:avLst/>
            </a:prstGeom>
            <a:solidFill>
              <a:srgbClr val="E2231A">
                <a:alpha val="90196"/>
              </a:srgbClr>
            </a:solidFill>
          </p:spPr>
          <p:txBody>
            <a:bodyPr/>
            <a:lstStyle/>
            <a:p/>
          </p:txBody>
        </p:sp>
        <p:sp>
          <p:nvSpPr>
            <p:cNvPr id="37" name="rc37"/>
            <p:cNvSpPr/>
            <p:nvPr/>
          </p:nvSpPr>
          <p:spPr>
            <a:xfrm>
              <a:off x="4303278" y="3955576"/>
              <a:ext cx="235719" cy="256433"/>
            </a:xfrm>
            <a:prstGeom prst="rect">
              <a:avLst/>
            </a:prstGeom>
            <a:solidFill>
              <a:srgbClr val="E2231A">
                <a:alpha val="90196"/>
              </a:srgbClr>
            </a:solidFill>
          </p:spPr>
          <p:txBody>
            <a:bodyPr/>
            <a:lstStyle/>
            <a:p/>
          </p:txBody>
        </p:sp>
        <p:sp>
          <p:nvSpPr>
            <p:cNvPr id="38" name="rc38"/>
            <p:cNvSpPr/>
            <p:nvPr/>
          </p:nvSpPr>
          <p:spPr>
            <a:xfrm>
              <a:off x="4565188" y="3999523"/>
              <a:ext cx="235719" cy="212486"/>
            </a:xfrm>
            <a:prstGeom prst="rect">
              <a:avLst/>
            </a:prstGeom>
            <a:solidFill>
              <a:srgbClr val="E2231A">
                <a:alpha val="90196"/>
              </a:srgbClr>
            </a:solidFill>
          </p:spPr>
          <p:txBody>
            <a:bodyPr/>
            <a:lstStyle/>
            <a:p/>
          </p:txBody>
        </p:sp>
        <p:sp>
          <p:nvSpPr>
            <p:cNvPr id="39" name="rc39"/>
            <p:cNvSpPr/>
            <p:nvPr/>
          </p:nvSpPr>
          <p:spPr>
            <a:xfrm>
              <a:off x="4827098" y="3959802"/>
              <a:ext cx="235719" cy="252206"/>
            </a:xfrm>
            <a:prstGeom prst="rect">
              <a:avLst/>
            </a:prstGeom>
            <a:solidFill>
              <a:srgbClr val="E2231A">
                <a:alpha val="90196"/>
              </a:srgbClr>
            </a:solidFill>
          </p:spPr>
          <p:txBody>
            <a:bodyPr/>
            <a:lstStyle/>
            <a:p/>
          </p:txBody>
        </p:sp>
        <p:sp>
          <p:nvSpPr>
            <p:cNvPr id="40" name="rc40"/>
            <p:cNvSpPr/>
            <p:nvPr/>
          </p:nvSpPr>
          <p:spPr>
            <a:xfrm>
              <a:off x="5089008" y="3880011"/>
              <a:ext cx="235719" cy="331997"/>
            </a:xfrm>
            <a:prstGeom prst="rect">
              <a:avLst/>
            </a:prstGeom>
            <a:solidFill>
              <a:srgbClr val="E2231A">
                <a:alpha val="90196"/>
              </a:srgbClr>
            </a:solidFill>
          </p:spPr>
          <p:txBody>
            <a:bodyPr/>
            <a:lstStyle/>
            <a:p/>
          </p:txBody>
        </p:sp>
        <p:sp>
          <p:nvSpPr>
            <p:cNvPr id="41" name="rc41"/>
            <p:cNvSpPr/>
            <p:nvPr/>
          </p:nvSpPr>
          <p:spPr>
            <a:xfrm>
              <a:off x="5350919" y="3879026"/>
              <a:ext cx="235719" cy="332983"/>
            </a:xfrm>
            <a:prstGeom prst="rect">
              <a:avLst/>
            </a:prstGeom>
            <a:solidFill>
              <a:srgbClr val="E2231A">
                <a:alpha val="90196"/>
              </a:srgbClr>
            </a:solidFill>
          </p:spPr>
          <p:txBody>
            <a:bodyPr/>
            <a:lstStyle/>
            <a:p/>
          </p:txBody>
        </p:sp>
        <p:sp>
          <p:nvSpPr>
            <p:cNvPr id="42" name="rc42"/>
            <p:cNvSpPr/>
            <p:nvPr/>
          </p:nvSpPr>
          <p:spPr>
            <a:xfrm>
              <a:off x="5612829" y="3819127"/>
              <a:ext cx="235719" cy="392882"/>
            </a:xfrm>
            <a:prstGeom prst="rect">
              <a:avLst/>
            </a:prstGeom>
            <a:solidFill>
              <a:srgbClr val="E2231A">
                <a:alpha val="90196"/>
              </a:srgbClr>
            </a:solidFill>
          </p:spPr>
          <p:txBody>
            <a:bodyPr/>
            <a:lstStyle/>
            <a:p/>
          </p:txBody>
        </p:sp>
        <p:sp>
          <p:nvSpPr>
            <p:cNvPr id="43" name="rc43"/>
            <p:cNvSpPr/>
            <p:nvPr/>
          </p:nvSpPr>
          <p:spPr>
            <a:xfrm>
              <a:off x="5874739" y="3810951"/>
              <a:ext cx="235719" cy="401058"/>
            </a:xfrm>
            <a:prstGeom prst="rect">
              <a:avLst/>
            </a:prstGeom>
            <a:solidFill>
              <a:srgbClr val="E2231A">
                <a:alpha val="90196"/>
              </a:srgbClr>
            </a:solidFill>
          </p:spPr>
          <p:txBody>
            <a:bodyPr/>
            <a:lstStyle/>
            <a:p/>
          </p:txBody>
        </p:sp>
        <p:sp>
          <p:nvSpPr>
            <p:cNvPr id="44" name="rc44"/>
            <p:cNvSpPr/>
            <p:nvPr/>
          </p:nvSpPr>
          <p:spPr>
            <a:xfrm>
              <a:off x="6136649" y="3827601"/>
              <a:ext cx="235719" cy="384407"/>
            </a:xfrm>
            <a:prstGeom prst="rect">
              <a:avLst/>
            </a:prstGeom>
            <a:solidFill>
              <a:srgbClr val="E2231A">
                <a:alpha val="90196"/>
              </a:srgbClr>
            </a:solidFill>
          </p:spPr>
          <p:txBody>
            <a:bodyPr/>
            <a:lstStyle/>
            <a:p/>
          </p:txBody>
        </p:sp>
        <p:sp>
          <p:nvSpPr>
            <p:cNvPr id="45" name="rc45"/>
            <p:cNvSpPr/>
            <p:nvPr/>
          </p:nvSpPr>
          <p:spPr>
            <a:xfrm>
              <a:off x="6398559" y="3808617"/>
              <a:ext cx="235719" cy="403392"/>
            </a:xfrm>
            <a:prstGeom prst="rect">
              <a:avLst/>
            </a:prstGeom>
            <a:solidFill>
              <a:srgbClr val="E2231A">
                <a:alpha val="90196"/>
              </a:srgbClr>
            </a:solidFill>
          </p:spPr>
          <p:txBody>
            <a:bodyPr/>
            <a:lstStyle/>
            <a:p/>
          </p:txBody>
        </p:sp>
        <p:sp>
          <p:nvSpPr>
            <p:cNvPr id="46" name="rc46"/>
            <p:cNvSpPr/>
            <p:nvPr/>
          </p:nvSpPr>
          <p:spPr>
            <a:xfrm>
              <a:off x="6660470" y="3834703"/>
              <a:ext cx="235719" cy="377306"/>
            </a:xfrm>
            <a:prstGeom prst="rect">
              <a:avLst/>
            </a:prstGeom>
            <a:solidFill>
              <a:srgbClr val="E2231A">
                <a:alpha val="90196"/>
              </a:srgbClr>
            </a:solidFill>
          </p:spPr>
          <p:txBody>
            <a:bodyPr/>
            <a:lstStyle/>
            <a:p/>
          </p:txBody>
        </p:sp>
        <p:sp>
          <p:nvSpPr>
            <p:cNvPr id="47" name="rc47"/>
            <p:cNvSpPr/>
            <p:nvPr/>
          </p:nvSpPr>
          <p:spPr>
            <a:xfrm>
              <a:off x="6922380" y="3881451"/>
              <a:ext cx="235719" cy="330557"/>
            </a:xfrm>
            <a:prstGeom prst="rect">
              <a:avLst/>
            </a:prstGeom>
            <a:solidFill>
              <a:srgbClr val="E2231A">
                <a:alpha val="90196"/>
              </a:srgbClr>
            </a:solidFill>
          </p:spPr>
          <p:txBody>
            <a:bodyPr/>
            <a:lstStyle/>
            <a:p/>
          </p:txBody>
        </p:sp>
        <p:sp>
          <p:nvSpPr>
            <p:cNvPr id="48" name="rc48"/>
            <p:cNvSpPr/>
            <p:nvPr/>
          </p:nvSpPr>
          <p:spPr>
            <a:xfrm>
              <a:off x="7184290" y="3876190"/>
              <a:ext cx="235719" cy="335819"/>
            </a:xfrm>
            <a:prstGeom prst="rect">
              <a:avLst/>
            </a:prstGeom>
            <a:solidFill>
              <a:srgbClr val="E2231A">
                <a:alpha val="90196"/>
              </a:srgbClr>
            </a:solidFill>
          </p:spPr>
          <p:txBody>
            <a:bodyPr/>
            <a:lstStyle/>
            <a:p/>
          </p:txBody>
        </p:sp>
        <p:sp>
          <p:nvSpPr>
            <p:cNvPr id="49" name="rc49"/>
            <p:cNvSpPr/>
            <p:nvPr/>
          </p:nvSpPr>
          <p:spPr>
            <a:xfrm>
              <a:off x="7446200" y="3935152"/>
              <a:ext cx="235719" cy="276856"/>
            </a:xfrm>
            <a:prstGeom prst="rect">
              <a:avLst/>
            </a:prstGeom>
            <a:solidFill>
              <a:srgbClr val="E2231A">
                <a:alpha val="90196"/>
              </a:srgbClr>
            </a:solidFill>
          </p:spPr>
          <p:txBody>
            <a:bodyPr/>
            <a:lstStyle/>
            <a:p/>
          </p:txBody>
        </p:sp>
        <p:sp>
          <p:nvSpPr>
            <p:cNvPr id="50" name="rc50"/>
            <p:cNvSpPr/>
            <p:nvPr/>
          </p:nvSpPr>
          <p:spPr>
            <a:xfrm>
              <a:off x="7708110" y="3955114"/>
              <a:ext cx="235719" cy="256894"/>
            </a:xfrm>
            <a:prstGeom prst="rect">
              <a:avLst/>
            </a:prstGeom>
            <a:solidFill>
              <a:srgbClr val="E2231A">
                <a:alpha val="90196"/>
              </a:srgbClr>
            </a:solidFill>
          </p:spPr>
          <p:txBody>
            <a:bodyPr/>
            <a:lstStyle/>
            <a:p/>
          </p:txBody>
        </p:sp>
        <p:sp>
          <p:nvSpPr>
            <p:cNvPr id="51" name="rc51"/>
            <p:cNvSpPr/>
            <p:nvPr/>
          </p:nvSpPr>
          <p:spPr>
            <a:xfrm>
              <a:off x="7970021" y="3946458"/>
              <a:ext cx="235719" cy="265551"/>
            </a:xfrm>
            <a:prstGeom prst="rect">
              <a:avLst/>
            </a:prstGeom>
            <a:solidFill>
              <a:srgbClr val="E2231A">
                <a:alpha val="90196"/>
              </a:srgbClr>
            </a:solidFill>
          </p:spPr>
          <p:txBody>
            <a:bodyPr/>
            <a:lstStyle/>
            <a:p/>
          </p:txBody>
        </p:sp>
        <p:sp>
          <p:nvSpPr>
            <p:cNvPr id="52" name="rc52"/>
            <p:cNvSpPr/>
            <p:nvPr/>
          </p:nvSpPr>
          <p:spPr>
            <a:xfrm>
              <a:off x="7184290" y="3567529"/>
              <a:ext cx="235719" cy="308660"/>
            </a:xfrm>
            <a:prstGeom prst="rect">
              <a:avLst/>
            </a:prstGeom>
            <a:solidFill>
              <a:srgbClr val="B3B3B3">
                <a:alpha val="90196"/>
              </a:srgbClr>
            </a:solidFill>
          </p:spPr>
          <p:txBody>
            <a:bodyPr/>
            <a:lstStyle/>
            <a:p/>
          </p:txBody>
        </p:sp>
        <p:sp>
          <p:nvSpPr>
            <p:cNvPr id="53" name="rc53"/>
            <p:cNvSpPr/>
            <p:nvPr/>
          </p:nvSpPr>
          <p:spPr>
            <a:xfrm>
              <a:off x="7446200" y="3772060"/>
              <a:ext cx="235719" cy="163092"/>
            </a:xfrm>
            <a:prstGeom prst="rect">
              <a:avLst/>
            </a:prstGeom>
            <a:solidFill>
              <a:srgbClr val="B3B3B3">
                <a:alpha val="90196"/>
              </a:srgbClr>
            </a:solidFill>
          </p:spPr>
          <p:txBody>
            <a:bodyPr/>
            <a:lstStyle/>
            <a:p/>
          </p:txBody>
        </p:sp>
        <p:sp>
          <p:nvSpPr>
            <p:cNvPr id="54" name="rc54"/>
            <p:cNvSpPr/>
            <p:nvPr/>
          </p:nvSpPr>
          <p:spPr>
            <a:xfrm>
              <a:off x="7708110" y="3810897"/>
              <a:ext cx="235719" cy="144217"/>
            </a:xfrm>
            <a:prstGeom prst="rect">
              <a:avLst/>
            </a:prstGeom>
            <a:solidFill>
              <a:srgbClr val="B3B3B3">
                <a:alpha val="90196"/>
              </a:srgbClr>
            </a:solidFill>
          </p:spPr>
          <p:txBody>
            <a:bodyPr/>
            <a:lstStyle/>
            <a:p/>
          </p:txBody>
        </p:sp>
        <p:sp>
          <p:nvSpPr>
            <p:cNvPr id="55" name="rc55"/>
            <p:cNvSpPr/>
            <p:nvPr/>
          </p:nvSpPr>
          <p:spPr>
            <a:xfrm>
              <a:off x="7970021" y="3862917"/>
              <a:ext cx="235719" cy="83541"/>
            </a:xfrm>
            <a:prstGeom prst="rect">
              <a:avLst/>
            </a:prstGeom>
            <a:solidFill>
              <a:srgbClr val="B3B3B3">
                <a:alpha val="90196"/>
              </a:srgbClr>
            </a:solidFill>
          </p:spPr>
          <p:txBody>
            <a:bodyPr/>
            <a:lstStyle/>
            <a:p/>
          </p:txBody>
        </p:sp>
        <p:sp>
          <p:nvSpPr>
            <p:cNvPr id="56" name="pl56"/>
            <p:cNvSpPr/>
            <p:nvPr/>
          </p:nvSpPr>
          <p:spPr>
            <a:xfrm>
              <a:off x="1540125" y="2751188"/>
              <a:ext cx="6547754" cy="1117098"/>
            </a:xfrm>
            <a:custGeom>
              <a:avLst/>
              <a:pathLst>
                <a:path w="6547754" h="1117098">
                  <a:moveTo>
                    <a:pt x="0" y="859306"/>
                  </a:moveTo>
                  <a:lnTo>
                    <a:pt x="261910" y="902271"/>
                  </a:lnTo>
                  <a:lnTo>
                    <a:pt x="523820" y="923754"/>
                  </a:lnTo>
                  <a:lnTo>
                    <a:pt x="785730" y="966719"/>
                  </a:lnTo>
                  <a:lnTo>
                    <a:pt x="1047640" y="1117098"/>
                  </a:lnTo>
                  <a:lnTo>
                    <a:pt x="1309550" y="880789"/>
                  </a:lnTo>
                  <a:lnTo>
                    <a:pt x="1571461" y="622997"/>
                  </a:lnTo>
                  <a:lnTo>
                    <a:pt x="1833371" y="794858"/>
                  </a:lnTo>
                  <a:lnTo>
                    <a:pt x="2095281" y="880789"/>
                  </a:lnTo>
                  <a:lnTo>
                    <a:pt x="2357191" y="687445"/>
                  </a:lnTo>
                  <a:lnTo>
                    <a:pt x="2619101" y="472618"/>
                  </a:lnTo>
                  <a:lnTo>
                    <a:pt x="2881012" y="300757"/>
                  </a:lnTo>
                  <a:lnTo>
                    <a:pt x="3142922" y="107413"/>
                  </a:lnTo>
                  <a:lnTo>
                    <a:pt x="3404832" y="236309"/>
                  </a:lnTo>
                  <a:lnTo>
                    <a:pt x="3666742" y="494101"/>
                  </a:lnTo>
                  <a:lnTo>
                    <a:pt x="3928652" y="472618"/>
                  </a:lnTo>
                  <a:lnTo>
                    <a:pt x="4190563" y="665962"/>
                  </a:lnTo>
                  <a:lnTo>
                    <a:pt x="4452473" y="665962"/>
                  </a:lnTo>
                  <a:lnTo>
                    <a:pt x="4714383" y="580031"/>
                  </a:lnTo>
                  <a:lnTo>
                    <a:pt x="4976293" y="601514"/>
                  </a:lnTo>
                  <a:lnTo>
                    <a:pt x="5238203" y="494101"/>
                  </a:lnTo>
                  <a:lnTo>
                    <a:pt x="5500114" y="322239"/>
                  </a:lnTo>
                  <a:lnTo>
                    <a:pt x="5762024" y="300757"/>
                  </a:lnTo>
                  <a:lnTo>
                    <a:pt x="6023934" y="107413"/>
                  </a:lnTo>
                  <a:lnTo>
                    <a:pt x="6285844" y="0"/>
                  </a:lnTo>
                  <a:lnTo>
                    <a:pt x="6547754" y="0"/>
                  </a:lnTo>
                </a:path>
              </a:pathLst>
            </a:custGeom>
            <a:ln w="27101" cap="flat">
              <a:solidFill>
                <a:srgbClr val="3283FE">
                  <a:alpha val="100000"/>
                </a:srgbClr>
              </a:solidFill>
              <a:prstDash val="solid"/>
              <a:round/>
            </a:ln>
          </p:spPr>
          <p:txBody>
            <a:bodyPr/>
            <a:lstStyle/>
            <a:p/>
          </p:txBody>
        </p:sp>
        <p:sp>
          <p:nvSpPr>
            <p:cNvPr id="57" name="pl57"/>
            <p:cNvSpPr/>
            <p:nvPr/>
          </p:nvSpPr>
          <p:spPr>
            <a:xfrm>
              <a:off x="7302150" y="3094911"/>
              <a:ext cx="785730" cy="1074133"/>
            </a:xfrm>
            <a:custGeom>
              <a:avLst/>
              <a:pathLst>
                <a:path w="785730" h="1074133">
                  <a:moveTo>
                    <a:pt x="0" y="1074133"/>
                  </a:moveTo>
                  <a:lnTo>
                    <a:pt x="261910" y="365205"/>
                  </a:lnTo>
                  <a:lnTo>
                    <a:pt x="523820" y="193343"/>
                  </a:lnTo>
                  <a:lnTo>
                    <a:pt x="785730" y="0"/>
                  </a:lnTo>
                </a:path>
              </a:pathLst>
            </a:custGeom>
            <a:ln w="27101" cap="flat">
              <a:solidFill>
                <a:srgbClr val="FFA500">
                  <a:alpha val="100000"/>
                </a:srgbClr>
              </a:solidFill>
              <a:prstDash val="solid"/>
              <a:round/>
            </a:ln>
          </p:spPr>
          <p:txBody>
            <a:bodyPr/>
            <a:lstStyle/>
            <a:p/>
          </p:txBody>
        </p:sp>
        <p:sp>
          <p:nvSpPr>
            <p:cNvPr id="58" name="tx58"/>
            <p:cNvSpPr/>
            <p:nvPr/>
          </p:nvSpPr>
          <p:spPr>
            <a:xfrm>
              <a:off x="1469787" y="34275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28</a:t>
              </a:r>
            </a:p>
          </p:txBody>
        </p:sp>
        <p:sp>
          <p:nvSpPr>
            <p:cNvPr id="59" name="tx59"/>
            <p:cNvSpPr/>
            <p:nvPr/>
          </p:nvSpPr>
          <p:spPr>
            <a:xfrm>
              <a:off x="2779338" y="345054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27</a:t>
              </a:r>
            </a:p>
          </p:txBody>
        </p:sp>
        <p:sp>
          <p:nvSpPr>
            <p:cNvPr id="60" name="tx60"/>
            <p:cNvSpPr/>
            <p:nvPr/>
          </p:nvSpPr>
          <p:spPr>
            <a:xfrm>
              <a:off x="4088889" y="30408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46</a:t>
              </a:r>
            </a:p>
          </p:txBody>
        </p:sp>
        <p:sp>
          <p:nvSpPr>
            <p:cNvPr id="61" name="tx61"/>
            <p:cNvSpPr/>
            <p:nvPr/>
          </p:nvSpPr>
          <p:spPr>
            <a:xfrm>
              <a:off x="5398440" y="30408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46</a:t>
              </a:r>
            </a:p>
          </p:txBody>
        </p:sp>
        <p:sp>
          <p:nvSpPr>
            <p:cNvPr id="62" name="tx62"/>
            <p:cNvSpPr/>
            <p:nvPr/>
          </p:nvSpPr>
          <p:spPr>
            <a:xfrm>
              <a:off x="6446081" y="31697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40</a:t>
              </a:r>
            </a:p>
          </p:txBody>
        </p:sp>
        <p:sp>
          <p:nvSpPr>
            <p:cNvPr id="63" name="tx63"/>
            <p:cNvSpPr/>
            <p:nvPr/>
          </p:nvSpPr>
          <p:spPr>
            <a:xfrm>
              <a:off x="6707991" y="3062682"/>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45</a:t>
              </a:r>
            </a:p>
          </p:txBody>
        </p:sp>
        <p:sp>
          <p:nvSpPr>
            <p:cNvPr id="64" name="tx64"/>
            <p:cNvSpPr/>
            <p:nvPr/>
          </p:nvSpPr>
          <p:spPr>
            <a:xfrm>
              <a:off x="6969901"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65" name="tx65"/>
            <p:cNvSpPr/>
            <p:nvPr/>
          </p:nvSpPr>
          <p:spPr>
            <a:xfrm>
              <a:off x="7231812"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66" name="tx66"/>
            <p:cNvSpPr/>
            <p:nvPr/>
          </p:nvSpPr>
          <p:spPr>
            <a:xfrm>
              <a:off x="7266981" y="4232045"/>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a:t>
              </a:r>
            </a:p>
          </p:txBody>
        </p:sp>
        <p:sp>
          <p:nvSpPr>
            <p:cNvPr id="67" name="tx67"/>
            <p:cNvSpPr/>
            <p:nvPr/>
          </p:nvSpPr>
          <p:spPr>
            <a:xfrm>
              <a:off x="749372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8" name="tx68"/>
            <p:cNvSpPr/>
            <p:nvPr/>
          </p:nvSpPr>
          <p:spPr>
            <a:xfrm>
              <a:off x="7493722" y="352151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35</a:t>
              </a:r>
            </a:p>
          </p:txBody>
        </p:sp>
        <p:sp>
          <p:nvSpPr>
            <p:cNvPr id="69" name="tx69"/>
            <p:cNvSpPr/>
            <p:nvPr/>
          </p:nvSpPr>
          <p:spPr>
            <a:xfrm>
              <a:off x="775563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0" name="tx70"/>
            <p:cNvSpPr/>
            <p:nvPr/>
          </p:nvSpPr>
          <p:spPr>
            <a:xfrm>
              <a:off x="7755632" y="334965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43</a:t>
              </a:r>
            </a:p>
          </p:txBody>
        </p:sp>
        <p:sp>
          <p:nvSpPr>
            <p:cNvPr id="71" name="tx71"/>
            <p:cNvSpPr/>
            <p:nvPr/>
          </p:nvSpPr>
          <p:spPr>
            <a:xfrm>
              <a:off x="801754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2" name="tx72"/>
            <p:cNvSpPr/>
            <p:nvPr/>
          </p:nvSpPr>
          <p:spPr>
            <a:xfrm>
              <a:off x="8017542"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73" name="tx73"/>
            <p:cNvSpPr/>
            <p:nvPr/>
          </p:nvSpPr>
          <p:spPr>
            <a:xfrm>
              <a:off x="1449691" y="403081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74" name="tx74"/>
            <p:cNvSpPr/>
            <p:nvPr/>
          </p:nvSpPr>
          <p:spPr>
            <a:xfrm>
              <a:off x="2759242" y="400035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356</a:t>
              </a:r>
            </a:p>
          </p:txBody>
        </p:sp>
        <p:sp>
          <p:nvSpPr>
            <p:cNvPr id="75" name="tx75"/>
            <p:cNvSpPr/>
            <p:nvPr/>
          </p:nvSpPr>
          <p:spPr>
            <a:xfrm>
              <a:off x="4068793" y="402490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76" name="tx76"/>
            <p:cNvSpPr/>
            <p:nvPr/>
          </p:nvSpPr>
          <p:spPr>
            <a:xfrm>
              <a:off x="5378344" y="40050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77" name="tx77"/>
            <p:cNvSpPr/>
            <p:nvPr/>
          </p:nvSpPr>
          <p:spPr>
            <a:xfrm>
              <a:off x="6425984" y="39698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420</a:t>
              </a:r>
            </a:p>
          </p:txBody>
        </p:sp>
        <p:sp>
          <p:nvSpPr>
            <p:cNvPr id="78" name="tx78"/>
            <p:cNvSpPr/>
            <p:nvPr/>
          </p:nvSpPr>
          <p:spPr>
            <a:xfrm>
              <a:off x="6687895" y="39828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392</a:t>
              </a:r>
            </a:p>
          </p:txBody>
        </p:sp>
        <p:sp>
          <p:nvSpPr>
            <p:cNvPr id="79" name="tx79"/>
            <p:cNvSpPr/>
            <p:nvPr/>
          </p:nvSpPr>
          <p:spPr>
            <a:xfrm>
              <a:off x="6949805" y="40062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a:t>
              </a:r>
            </a:p>
          </p:txBody>
        </p:sp>
        <p:sp>
          <p:nvSpPr>
            <p:cNvPr id="80" name="tx80"/>
            <p:cNvSpPr/>
            <p:nvPr/>
          </p:nvSpPr>
          <p:spPr>
            <a:xfrm>
              <a:off x="7211715" y="400360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81" name="tx81"/>
            <p:cNvSpPr/>
            <p:nvPr/>
          </p:nvSpPr>
          <p:spPr>
            <a:xfrm>
              <a:off x="7473625" y="40331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82" name="tx82"/>
            <p:cNvSpPr/>
            <p:nvPr/>
          </p:nvSpPr>
          <p:spPr>
            <a:xfrm>
              <a:off x="7735535" y="40431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83" name="tx83"/>
            <p:cNvSpPr/>
            <p:nvPr/>
          </p:nvSpPr>
          <p:spPr>
            <a:xfrm>
              <a:off x="7997446" y="40387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84" name="tx84"/>
            <p:cNvSpPr/>
            <p:nvPr/>
          </p:nvSpPr>
          <p:spPr>
            <a:xfrm>
              <a:off x="7211715" y="36813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85" name="tx85"/>
            <p:cNvSpPr/>
            <p:nvPr/>
          </p:nvSpPr>
          <p:spPr>
            <a:xfrm>
              <a:off x="7473625" y="381316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a:t>
              </a:r>
            </a:p>
          </p:txBody>
        </p:sp>
        <p:sp>
          <p:nvSpPr>
            <p:cNvPr id="86" name="tx86"/>
            <p:cNvSpPr/>
            <p:nvPr/>
          </p:nvSpPr>
          <p:spPr>
            <a:xfrm>
              <a:off x="7735535" y="384256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a:t>
              </a:r>
            </a:p>
          </p:txBody>
        </p:sp>
        <p:sp>
          <p:nvSpPr>
            <p:cNvPr id="87" name="tx87"/>
            <p:cNvSpPr/>
            <p:nvPr/>
          </p:nvSpPr>
          <p:spPr>
            <a:xfrm>
              <a:off x="8027590" y="38642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88" name="tx88"/>
            <p:cNvSpPr/>
            <p:nvPr/>
          </p:nvSpPr>
          <p:spPr>
            <a:xfrm>
              <a:off x="7220758"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670</a:t>
              </a:r>
            </a:p>
          </p:txBody>
        </p:sp>
        <p:sp>
          <p:nvSpPr>
            <p:cNvPr id="89" name="tx89"/>
            <p:cNvSpPr/>
            <p:nvPr/>
          </p:nvSpPr>
          <p:spPr>
            <a:xfrm>
              <a:off x="7482669" y="366582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458</a:t>
              </a:r>
            </a:p>
          </p:txBody>
        </p:sp>
        <p:sp>
          <p:nvSpPr>
            <p:cNvPr id="90" name="tx90"/>
            <p:cNvSpPr/>
            <p:nvPr/>
          </p:nvSpPr>
          <p:spPr>
            <a:xfrm>
              <a:off x="7744579" y="3705853"/>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417</a:t>
              </a:r>
            </a:p>
          </p:txBody>
        </p:sp>
        <p:sp>
          <p:nvSpPr>
            <p:cNvPr id="91" name="tx91"/>
            <p:cNvSpPr/>
            <p:nvPr/>
          </p:nvSpPr>
          <p:spPr>
            <a:xfrm>
              <a:off x="8006489" y="375663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363</a:t>
              </a:r>
            </a:p>
          </p:txBody>
        </p:sp>
        <p:sp>
          <p:nvSpPr>
            <p:cNvPr id="92" name="tx92"/>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694200" y="367925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4" name="tx94"/>
            <p:cNvSpPr/>
            <p:nvPr/>
          </p:nvSpPr>
          <p:spPr>
            <a:xfrm>
              <a:off x="577692" y="319861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5" name="tx95"/>
            <p:cNvSpPr/>
            <p:nvPr/>
          </p:nvSpPr>
          <p:spPr>
            <a:xfrm>
              <a:off x="577692" y="271797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96" name="tx96"/>
            <p:cNvSpPr/>
            <p:nvPr/>
          </p:nvSpPr>
          <p:spPr>
            <a:xfrm>
              <a:off x="577692" y="223733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97" name="tx9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4" name="tx114"/>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5" name="pl115"/>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6" name="pl116"/>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7" name="tx117"/>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744786" y="5080163"/>
              <a:ext cx="201456" cy="201456"/>
            </a:xfrm>
            <a:prstGeom prst="rect">
              <a:avLst/>
            </a:prstGeom>
            <a:solidFill>
              <a:srgbClr val="E2231A">
                <a:alpha val="90196"/>
              </a:srgbClr>
            </a:solidFill>
          </p:spPr>
          <p:txBody>
            <a:bodyPr/>
            <a:lstStyle/>
            <a:p/>
          </p:txBody>
        </p:sp>
        <p:sp>
          <p:nvSpPr>
            <p:cNvPr id="120" name="rc120"/>
            <p:cNvSpPr/>
            <p:nvPr/>
          </p:nvSpPr>
          <p:spPr>
            <a:xfrm>
              <a:off x="5708946" y="5080163"/>
              <a:ext cx="201456" cy="201456"/>
            </a:xfrm>
            <a:prstGeom prst="rect">
              <a:avLst/>
            </a:prstGeom>
            <a:solidFill>
              <a:srgbClr val="B3B3B3">
                <a:alpha val="90196"/>
              </a:srgbClr>
            </a:solidFill>
          </p:spPr>
          <p:txBody>
            <a:bodyPr/>
            <a:lstStyle/>
            <a:p/>
          </p:txBody>
        </p:sp>
        <p:sp>
          <p:nvSpPr>
            <p:cNvPr id="121" name="tx121"/>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1083092"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4" name="tx124"/>
            <p:cNvSpPr/>
            <p:nvPr/>
          </p:nvSpPr>
          <p:spPr>
            <a:xfrm>
              <a:off x="1083092" y="1594448"/>
              <a:ext cx="136076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Tchad, 2000-2025</a:t>
              </a:r>
            </a:p>
          </p:txBody>
        </p:sp>
        <p:sp>
          <p:nvSpPr>
            <p:cNvPr id="125" name="pl125"/>
            <p:cNvSpPr/>
            <p:nvPr/>
          </p:nvSpPr>
          <p:spPr>
            <a:xfrm>
              <a:off x="22305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84701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635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0800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0" name="pl130"/>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1" name="pl131"/>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2" name="pl132"/>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387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65526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2717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8882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422266" y="5840557"/>
              <a:ext cx="6783474" cy="124062"/>
            </a:xfrm>
            <a:prstGeom prst="rect">
              <a:avLst/>
            </a:prstGeom>
            <a:solidFill>
              <a:srgbClr val="E2231A">
                <a:alpha val="90196"/>
              </a:srgbClr>
            </a:solidFill>
          </p:spPr>
          <p:txBody>
            <a:bodyPr/>
            <a:lstStyle/>
            <a:p/>
          </p:txBody>
        </p:sp>
        <p:sp>
          <p:nvSpPr>
            <p:cNvPr id="138" name="rc138"/>
            <p:cNvSpPr/>
            <p:nvPr/>
          </p:nvSpPr>
          <p:spPr>
            <a:xfrm>
              <a:off x="1422266" y="5685479"/>
              <a:ext cx="4319962" cy="124062"/>
            </a:xfrm>
            <a:prstGeom prst="rect">
              <a:avLst/>
            </a:prstGeom>
            <a:solidFill>
              <a:srgbClr val="E2231A">
                <a:alpha val="90196"/>
              </a:srgbClr>
            </a:solidFill>
          </p:spPr>
          <p:txBody>
            <a:bodyPr/>
            <a:lstStyle/>
            <a:p/>
          </p:txBody>
        </p:sp>
        <p:sp>
          <p:nvSpPr>
            <p:cNvPr id="139" name="rc139"/>
            <p:cNvSpPr/>
            <p:nvPr/>
          </p:nvSpPr>
          <p:spPr>
            <a:xfrm>
              <a:off x="1422266" y="5530401"/>
              <a:ext cx="4465528" cy="124062"/>
            </a:xfrm>
            <a:prstGeom prst="rect">
              <a:avLst/>
            </a:prstGeom>
            <a:solidFill>
              <a:srgbClr val="E2231A">
                <a:alpha val="90196"/>
              </a:srgbClr>
            </a:solidFill>
          </p:spPr>
          <p:txBody>
            <a:bodyPr/>
            <a:lstStyle/>
            <a:p/>
          </p:txBody>
        </p:sp>
        <p:sp>
          <p:nvSpPr>
            <p:cNvPr id="140" name="rc140"/>
            <p:cNvSpPr/>
            <p:nvPr/>
          </p:nvSpPr>
          <p:spPr>
            <a:xfrm>
              <a:off x="5742228" y="5685479"/>
              <a:ext cx="2425167" cy="124062"/>
            </a:xfrm>
            <a:prstGeom prst="rect">
              <a:avLst/>
            </a:prstGeom>
            <a:solidFill>
              <a:srgbClr val="B3B3B3">
                <a:alpha val="90196"/>
              </a:srgbClr>
            </a:solidFill>
          </p:spPr>
          <p:txBody>
            <a:bodyPr/>
            <a:lstStyle/>
            <a:p/>
          </p:txBody>
        </p:sp>
        <p:sp>
          <p:nvSpPr>
            <p:cNvPr id="141" name="rc141"/>
            <p:cNvSpPr/>
            <p:nvPr/>
          </p:nvSpPr>
          <p:spPr>
            <a:xfrm>
              <a:off x="5887794" y="5530401"/>
              <a:ext cx="1404834" cy="124062"/>
            </a:xfrm>
            <a:prstGeom prst="rect">
              <a:avLst/>
            </a:prstGeom>
            <a:solidFill>
              <a:srgbClr val="B3B3B3">
                <a:alpha val="90196"/>
              </a:srgbClr>
            </a:solidFill>
          </p:spPr>
          <p:txBody>
            <a:bodyPr/>
            <a:lstStyle/>
            <a:p/>
          </p:txBody>
        </p:sp>
        <p:sp>
          <p:nvSpPr>
            <p:cNvPr id="142" name="tx142"/>
            <p:cNvSpPr/>
            <p:nvPr/>
          </p:nvSpPr>
          <p:spPr>
            <a:xfrm>
              <a:off x="8312078"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417.3</a:t>
              </a:r>
            </a:p>
          </p:txBody>
        </p:sp>
        <p:sp>
          <p:nvSpPr>
            <p:cNvPr id="143" name="tx143"/>
            <p:cNvSpPr/>
            <p:nvPr/>
          </p:nvSpPr>
          <p:spPr>
            <a:xfrm>
              <a:off x="743730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363.2</a:t>
              </a:r>
            </a:p>
          </p:txBody>
        </p:sp>
        <p:sp>
          <p:nvSpPr>
            <p:cNvPr id="144" name="tx144"/>
            <p:cNvSpPr/>
            <p:nvPr/>
          </p:nvSpPr>
          <p:spPr>
            <a:xfrm>
              <a:off x="4669322"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419.6</a:t>
              </a:r>
            </a:p>
          </p:txBody>
        </p:sp>
        <p:sp>
          <p:nvSpPr>
            <p:cNvPr id="145" name="tx145"/>
            <p:cNvSpPr/>
            <p:nvPr/>
          </p:nvSpPr>
          <p:spPr>
            <a:xfrm>
              <a:off x="3437566"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267.2</a:t>
              </a:r>
            </a:p>
          </p:txBody>
        </p:sp>
        <p:sp>
          <p:nvSpPr>
            <p:cNvPr id="146" name="tx146"/>
            <p:cNvSpPr/>
            <p:nvPr/>
          </p:nvSpPr>
          <p:spPr>
            <a:xfrm>
              <a:off x="351034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276.2</a:t>
              </a:r>
            </a:p>
          </p:txBody>
        </p:sp>
        <p:sp>
          <p:nvSpPr>
            <p:cNvPr id="147" name="tx147"/>
            <p:cNvSpPr/>
            <p:nvPr/>
          </p:nvSpPr>
          <p:spPr>
            <a:xfrm>
              <a:off x="6858349"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150</a:t>
              </a:r>
            </a:p>
          </p:txBody>
        </p:sp>
        <p:sp>
          <p:nvSpPr>
            <p:cNvPr id="148" name="tx148"/>
            <p:cNvSpPr/>
            <p:nvPr/>
          </p:nvSpPr>
          <p:spPr>
            <a:xfrm>
              <a:off x="647768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86.9</a:t>
              </a:r>
            </a:p>
          </p:txBody>
        </p:sp>
        <p:sp>
          <p:nvSpPr>
            <p:cNvPr id="149" name="tx149"/>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287563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4" name="tx154"/>
            <p:cNvSpPr/>
            <p:nvPr/>
          </p:nvSpPr>
          <p:spPr>
            <a:xfrm>
              <a:off x="449213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5" name="tx155"/>
            <p:cNvSpPr/>
            <p:nvPr/>
          </p:nvSpPr>
          <p:spPr>
            <a:xfrm>
              <a:off x="6108630"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56" name="tx156"/>
            <p:cNvSpPr/>
            <p:nvPr/>
          </p:nvSpPr>
          <p:spPr>
            <a:xfrm>
              <a:off x="772512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57" name="tx157"/>
            <p:cNvSpPr/>
            <p:nvPr/>
          </p:nvSpPr>
          <p:spPr>
            <a:xfrm>
              <a:off x="3377712"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8" name="tx158"/>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9" name="tx159"/>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stable à 68 %. Ce chiffre est supérieur à celui de 2019, où la couverture vaccinale était de 40 %.
276 000 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a augmenté pour atteindre 52 % en 2025.</a:t>
            </a:r>
          </a:p>
        </p:txBody>
      </p:sp>
      <p:sp>
        <p:nvSpPr>
          <p:cNvPr id="1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la rougeole (MCV1) est restée stable à 68 % en 2025, soit un niveau inférieur aux 95 % nécessaires pour prévenir les épidémies, laissant ainsi 276 000 enfants sans aucune protection contre la rougeole. La couverture vaccinale de la deuxième campagne de vaccination contre la rougeole (MCV2) est passée de 43 % en 2024 à 52 % en 2025, un chiffre inférieur à l’objectif de 90 % fixé par l’IA2030.</a:t>
            </a:r>
          </a:p>
        </p:txBody>
      </p:sp>
      <p:grpSp xmlns:pic="http://schemas.openxmlformats.org/drawingml/2006/picture">
        <p:nvGrpSpPr>
          <p:cNvPr id="162" name=""/>
          <p:cNvGrpSpPr/>
          <p:nvPr/>
        </p:nvGrpSpPr>
        <p:grpSpPr>
          <a:xfrm>
            <a:off x="292608" y="1097280"/>
            <a:ext cx="8595360" cy="28575"/>
            <a:chOff x="292608" y="1097280"/>
            <a:chExt cx="8595360" cy="28575"/>
          </a:xfrm>
        </p:grpSpPr>
        <p:sp>
          <p:nvSpPr>
            <p:cNvPr id="16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535083"/>
              <a:ext cx="3397293" cy="1091328"/>
            </a:xfrm>
            <a:custGeom>
              <a:avLst/>
              <a:pathLst>
                <a:path w="3397293" h="1091328">
                  <a:moveTo>
                    <a:pt x="0" y="839483"/>
                  </a:moveTo>
                  <a:lnTo>
                    <a:pt x="135891" y="881457"/>
                  </a:lnTo>
                  <a:lnTo>
                    <a:pt x="271783" y="902445"/>
                  </a:lnTo>
                  <a:lnTo>
                    <a:pt x="407675" y="944419"/>
                  </a:lnTo>
                  <a:lnTo>
                    <a:pt x="543566" y="1091328"/>
                  </a:lnTo>
                  <a:lnTo>
                    <a:pt x="679458" y="860470"/>
                  </a:lnTo>
                  <a:lnTo>
                    <a:pt x="815350" y="608625"/>
                  </a:lnTo>
                  <a:lnTo>
                    <a:pt x="951242" y="776522"/>
                  </a:lnTo>
                  <a:lnTo>
                    <a:pt x="1087133" y="860470"/>
                  </a:lnTo>
                  <a:lnTo>
                    <a:pt x="1223025" y="671587"/>
                  </a:lnTo>
                  <a:lnTo>
                    <a:pt x="1358917" y="461716"/>
                  </a:lnTo>
                  <a:lnTo>
                    <a:pt x="1494809" y="293819"/>
                  </a:lnTo>
                  <a:lnTo>
                    <a:pt x="1630700" y="104935"/>
                  </a:lnTo>
                  <a:lnTo>
                    <a:pt x="1766592" y="230858"/>
                  </a:lnTo>
                  <a:lnTo>
                    <a:pt x="1902484" y="482703"/>
                  </a:lnTo>
                  <a:lnTo>
                    <a:pt x="2038375" y="461716"/>
                  </a:lnTo>
                  <a:lnTo>
                    <a:pt x="2174267" y="650599"/>
                  </a:lnTo>
                  <a:lnTo>
                    <a:pt x="2310159" y="650599"/>
                  </a:lnTo>
                  <a:lnTo>
                    <a:pt x="2446051" y="566651"/>
                  </a:lnTo>
                  <a:lnTo>
                    <a:pt x="2581942" y="587638"/>
                  </a:lnTo>
                  <a:lnTo>
                    <a:pt x="2717834" y="482703"/>
                  </a:lnTo>
                  <a:lnTo>
                    <a:pt x="2853726" y="314806"/>
                  </a:lnTo>
                  <a:lnTo>
                    <a:pt x="2989618" y="293819"/>
                  </a:lnTo>
                  <a:lnTo>
                    <a:pt x="3125509" y="104935"/>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35083"/>
              <a:ext cx="3397293" cy="566651"/>
            </a:xfrm>
            <a:custGeom>
              <a:avLst/>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535083"/>
              <a:ext cx="3397293" cy="1091328"/>
            </a:xfrm>
            <a:custGeom>
              <a:avLst/>
              <a:pathLst>
                <a:path w="3397293" h="1091328">
                  <a:moveTo>
                    <a:pt x="0" y="839483"/>
                  </a:moveTo>
                  <a:lnTo>
                    <a:pt x="135891" y="881457"/>
                  </a:lnTo>
                  <a:lnTo>
                    <a:pt x="271783" y="902445"/>
                  </a:lnTo>
                  <a:lnTo>
                    <a:pt x="407675" y="944419"/>
                  </a:lnTo>
                  <a:lnTo>
                    <a:pt x="543566" y="1091328"/>
                  </a:lnTo>
                  <a:lnTo>
                    <a:pt x="679458" y="860470"/>
                  </a:lnTo>
                  <a:lnTo>
                    <a:pt x="815350" y="608625"/>
                  </a:lnTo>
                  <a:lnTo>
                    <a:pt x="951242" y="776522"/>
                  </a:lnTo>
                  <a:lnTo>
                    <a:pt x="1087133" y="860470"/>
                  </a:lnTo>
                  <a:lnTo>
                    <a:pt x="1223025" y="671587"/>
                  </a:lnTo>
                  <a:lnTo>
                    <a:pt x="1358917" y="461716"/>
                  </a:lnTo>
                  <a:lnTo>
                    <a:pt x="1494809" y="293819"/>
                  </a:lnTo>
                  <a:lnTo>
                    <a:pt x="1630700" y="104935"/>
                  </a:lnTo>
                  <a:lnTo>
                    <a:pt x="1766592" y="230858"/>
                  </a:lnTo>
                  <a:lnTo>
                    <a:pt x="1902484" y="482703"/>
                  </a:lnTo>
                  <a:lnTo>
                    <a:pt x="2038375" y="461716"/>
                  </a:lnTo>
                  <a:lnTo>
                    <a:pt x="2174267" y="650599"/>
                  </a:lnTo>
                  <a:lnTo>
                    <a:pt x="2310159" y="650599"/>
                  </a:lnTo>
                  <a:lnTo>
                    <a:pt x="2446051" y="566651"/>
                  </a:lnTo>
                  <a:lnTo>
                    <a:pt x="2581942" y="587638"/>
                  </a:lnTo>
                  <a:lnTo>
                    <a:pt x="2717834" y="482703"/>
                  </a:lnTo>
                  <a:lnTo>
                    <a:pt x="2853726" y="314806"/>
                  </a:lnTo>
                  <a:lnTo>
                    <a:pt x="2989618" y="293819"/>
                  </a:lnTo>
                  <a:lnTo>
                    <a:pt x="3125509" y="104935"/>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553045"/>
            </a:xfrm>
            <a:custGeom>
              <a:avLst/>
              <a:pathLst>
                <a:path w="0" h="1553045">
                  <a:moveTo>
                    <a:pt x="0" y="0"/>
                  </a:moveTo>
                  <a:lnTo>
                    <a:pt x="0" y="155304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574032"/>
            </a:xfrm>
            <a:custGeom>
              <a:avLst/>
              <a:pathLst>
                <a:path w="0" h="1574032">
                  <a:moveTo>
                    <a:pt x="0" y="0"/>
                  </a:moveTo>
                  <a:lnTo>
                    <a:pt x="0" y="157403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175277"/>
            </a:xfrm>
            <a:custGeom>
              <a:avLst/>
              <a:pathLst>
                <a:path w="0" h="1175277">
                  <a:moveTo>
                    <a:pt x="0" y="0"/>
                  </a:moveTo>
                  <a:lnTo>
                    <a:pt x="0" y="117527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175277"/>
            </a:xfrm>
            <a:custGeom>
              <a:avLst/>
              <a:pathLst>
                <a:path w="0" h="1175277">
                  <a:moveTo>
                    <a:pt x="0" y="0"/>
                  </a:moveTo>
                  <a:lnTo>
                    <a:pt x="0" y="117527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301199"/>
            </a:xfrm>
            <a:custGeom>
              <a:avLst/>
              <a:pathLst>
                <a:path w="0" h="1301199">
                  <a:moveTo>
                    <a:pt x="0" y="0"/>
                  </a:moveTo>
                  <a:lnTo>
                    <a:pt x="0" y="13011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713561"/>
            </a:xfrm>
            <a:custGeom>
              <a:avLst/>
              <a:pathLst>
                <a:path w="0" h="713561">
                  <a:moveTo>
                    <a:pt x="0" y="0"/>
                  </a:moveTo>
                  <a:lnTo>
                    <a:pt x="0" y="71356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713561"/>
            </a:xfrm>
            <a:custGeom>
              <a:avLst/>
              <a:pathLst>
                <a:path w="0" h="713561">
                  <a:moveTo>
                    <a:pt x="0" y="0"/>
                  </a:moveTo>
                  <a:lnTo>
                    <a:pt x="0" y="713561"/>
                  </a:lnTo>
                </a:path>
              </a:pathLst>
            </a:custGeom>
            <a:ln w="13550" cap="flat">
              <a:solidFill>
                <a:srgbClr val="0058AB">
                  <a:alpha val="100000"/>
                </a:srgbClr>
              </a:solidFill>
              <a:prstDash val="dot"/>
              <a:round/>
            </a:ln>
          </p:spPr>
          <p:txBody>
            <a:bodyPr/>
            <a:lstStyle/>
            <a:p/>
          </p:txBody>
        </p:sp>
        <p:sp>
          <p:nvSpPr>
            <p:cNvPr id="32" name="pl32"/>
            <p:cNvSpPr/>
            <p:nvPr/>
          </p:nvSpPr>
          <p:spPr>
            <a:xfrm>
              <a:off x="1120965" y="2535083"/>
              <a:ext cx="3397293" cy="1091328"/>
            </a:xfrm>
            <a:custGeom>
              <a:avLst/>
              <a:pathLst>
                <a:path w="3397293" h="1091328">
                  <a:moveTo>
                    <a:pt x="0" y="839483"/>
                  </a:moveTo>
                  <a:lnTo>
                    <a:pt x="135891" y="881457"/>
                  </a:lnTo>
                  <a:lnTo>
                    <a:pt x="271783" y="902445"/>
                  </a:lnTo>
                  <a:lnTo>
                    <a:pt x="407675" y="944419"/>
                  </a:lnTo>
                  <a:lnTo>
                    <a:pt x="543566" y="1091328"/>
                  </a:lnTo>
                  <a:lnTo>
                    <a:pt x="679458" y="860470"/>
                  </a:lnTo>
                  <a:lnTo>
                    <a:pt x="815350" y="608625"/>
                  </a:lnTo>
                  <a:lnTo>
                    <a:pt x="951242" y="776522"/>
                  </a:lnTo>
                  <a:lnTo>
                    <a:pt x="1087133" y="860470"/>
                  </a:lnTo>
                  <a:lnTo>
                    <a:pt x="1223025" y="671587"/>
                  </a:lnTo>
                  <a:lnTo>
                    <a:pt x="1358917" y="461716"/>
                  </a:lnTo>
                  <a:lnTo>
                    <a:pt x="1494809" y="293819"/>
                  </a:lnTo>
                  <a:lnTo>
                    <a:pt x="1630700" y="104935"/>
                  </a:lnTo>
                  <a:lnTo>
                    <a:pt x="1766592" y="230858"/>
                  </a:lnTo>
                  <a:lnTo>
                    <a:pt x="1902484" y="482703"/>
                  </a:lnTo>
                  <a:lnTo>
                    <a:pt x="2038375" y="461716"/>
                  </a:lnTo>
                  <a:lnTo>
                    <a:pt x="2174267" y="650599"/>
                  </a:lnTo>
                  <a:lnTo>
                    <a:pt x="2310159" y="650599"/>
                  </a:lnTo>
                  <a:lnTo>
                    <a:pt x="2446051" y="566651"/>
                  </a:lnTo>
                  <a:lnTo>
                    <a:pt x="2581942" y="587638"/>
                  </a:lnTo>
                  <a:lnTo>
                    <a:pt x="2717834" y="482703"/>
                  </a:lnTo>
                  <a:lnTo>
                    <a:pt x="2853726" y="314806"/>
                  </a:lnTo>
                  <a:lnTo>
                    <a:pt x="2989618" y="293819"/>
                  </a:lnTo>
                  <a:lnTo>
                    <a:pt x="3125509" y="104935"/>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34" name="tx34"/>
            <p:cNvSpPr/>
            <p:nvPr/>
          </p:nvSpPr>
          <p:spPr>
            <a:xfrm>
              <a:off x="1740134"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2895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5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85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30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52" y="4888612"/>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Tchad</a:t>
              </a:r>
            </a:p>
          </p:txBody>
        </p:sp>
        <p:sp>
          <p:nvSpPr>
            <p:cNvPr id="60" name="tx60"/>
            <p:cNvSpPr/>
            <p:nvPr/>
          </p:nvSpPr>
          <p:spPr>
            <a:xfrm>
              <a:off x="274295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408"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65846" y="1414185"/>
              <a:ext cx="2507530"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Tchad, 2000-2025</a:t>
              </a:r>
            </a:p>
          </p:txBody>
        </p:sp>
        <p:sp>
          <p:nvSpPr>
            <p:cNvPr id="63" name="pl63"/>
            <p:cNvSpPr/>
            <p:nvPr/>
          </p:nvSpPr>
          <p:spPr>
            <a:xfrm>
              <a:off x="5267799" y="34646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37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429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200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091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983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874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13987"/>
              <a:ext cx="3397293" cy="1848218"/>
            </a:xfrm>
            <a:custGeom>
              <a:avLst/>
              <a:pathLst>
                <a:path w="3397293" h="1848218">
                  <a:moveTo>
                    <a:pt x="0" y="1421706"/>
                  </a:moveTo>
                  <a:lnTo>
                    <a:pt x="135891" y="1492791"/>
                  </a:lnTo>
                  <a:lnTo>
                    <a:pt x="271783" y="1528334"/>
                  </a:lnTo>
                  <a:lnTo>
                    <a:pt x="407675" y="1599419"/>
                  </a:lnTo>
                  <a:lnTo>
                    <a:pt x="543566" y="1848218"/>
                  </a:lnTo>
                  <a:lnTo>
                    <a:pt x="679458" y="1457249"/>
                  </a:lnTo>
                  <a:lnTo>
                    <a:pt x="815350" y="1030737"/>
                  </a:lnTo>
                  <a:lnTo>
                    <a:pt x="951242" y="1315078"/>
                  </a:lnTo>
                  <a:lnTo>
                    <a:pt x="1087133" y="1457249"/>
                  </a:lnTo>
                  <a:lnTo>
                    <a:pt x="1223025" y="1137365"/>
                  </a:lnTo>
                  <a:lnTo>
                    <a:pt x="1358917" y="781938"/>
                  </a:lnTo>
                  <a:lnTo>
                    <a:pt x="1494809" y="497597"/>
                  </a:lnTo>
                  <a:lnTo>
                    <a:pt x="1630700" y="177713"/>
                  </a:lnTo>
                  <a:lnTo>
                    <a:pt x="1766592" y="390969"/>
                  </a:lnTo>
                  <a:lnTo>
                    <a:pt x="1902484" y="817481"/>
                  </a:lnTo>
                  <a:lnTo>
                    <a:pt x="2038375" y="781938"/>
                  </a:lnTo>
                  <a:lnTo>
                    <a:pt x="2174267" y="1101822"/>
                  </a:lnTo>
                  <a:lnTo>
                    <a:pt x="2310159" y="1101822"/>
                  </a:lnTo>
                  <a:lnTo>
                    <a:pt x="2446051" y="959651"/>
                  </a:lnTo>
                  <a:lnTo>
                    <a:pt x="2581942" y="995194"/>
                  </a:lnTo>
                  <a:lnTo>
                    <a:pt x="2717834" y="817481"/>
                  </a:lnTo>
                  <a:lnTo>
                    <a:pt x="2853726" y="533139"/>
                  </a:lnTo>
                  <a:lnTo>
                    <a:pt x="2989618" y="497597"/>
                  </a:lnTo>
                  <a:lnTo>
                    <a:pt x="3125509" y="177713"/>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109181"/>
              <a:ext cx="3397293" cy="533139"/>
            </a:xfrm>
            <a:custGeom>
              <a:avLst/>
              <a:pathLst>
                <a:path w="3397293" h="533139">
                  <a:moveTo>
                    <a:pt x="0" y="533139"/>
                  </a:moveTo>
                  <a:lnTo>
                    <a:pt x="135891" y="497597"/>
                  </a:lnTo>
                  <a:lnTo>
                    <a:pt x="271783" y="497597"/>
                  </a:lnTo>
                  <a:lnTo>
                    <a:pt x="407675" y="462054"/>
                  </a:lnTo>
                  <a:lnTo>
                    <a:pt x="543566" y="390969"/>
                  </a:lnTo>
                  <a:lnTo>
                    <a:pt x="679458" y="319883"/>
                  </a:lnTo>
                  <a:lnTo>
                    <a:pt x="815350" y="248798"/>
                  </a:lnTo>
                  <a:lnTo>
                    <a:pt x="951242" y="248798"/>
                  </a:lnTo>
                  <a:lnTo>
                    <a:pt x="1087133" y="177713"/>
                  </a:lnTo>
                  <a:lnTo>
                    <a:pt x="1223025" y="106627"/>
                  </a:lnTo>
                  <a:lnTo>
                    <a:pt x="1358917" y="71085"/>
                  </a:lnTo>
                  <a:lnTo>
                    <a:pt x="1494809" y="71085"/>
                  </a:lnTo>
                  <a:lnTo>
                    <a:pt x="1630700" y="71085"/>
                  </a:lnTo>
                  <a:lnTo>
                    <a:pt x="1766592" y="71085"/>
                  </a:lnTo>
                  <a:lnTo>
                    <a:pt x="1902484" y="71085"/>
                  </a:lnTo>
                  <a:lnTo>
                    <a:pt x="2038375" y="71085"/>
                  </a:lnTo>
                  <a:lnTo>
                    <a:pt x="2174267" y="35542"/>
                  </a:lnTo>
                  <a:lnTo>
                    <a:pt x="2310159" y="35542"/>
                  </a:lnTo>
                  <a:lnTo>
                    <a:pt x="2446051" y="0"/>
                  </a:lnTo>
                  <a:lnTo>
                    <a:pt x="2581942" y="0"/>
                  </a:lnTo>
                  <a:lnTo>
                    <a:pt x="2717834" y="106627"/>
                  </a:lnTo>
                  <a:lnTo>
                    <a:pt x="2853726" y="177713"/>
                  </a:lnTo>
                  <a:lnTo>
                    <a:pt x="2989618" y="106627"/>
                  </a:lnTo>
                  <a:lnTo>
                    <a:pt x="3125509" y="106627"/>
                  </a:lnTo>
                  <a:lnTo>
                    <a:pt x="3261401" y="71085"/>
                  </a:lnTo>
                  <a:lnTo>
                    <a:pt x="3397293" y="71085"/>
                  </a:lnTo>
                </a:path>
              </a:pathLst>
            </a:custGeom>
            <a:ln w="27101" cap="flat">
              <a:solidFill>
                <a:srgbClr val="80BD41">
                  <a:alpha val="100000"/>
                </a:srgbClr>
              </a:solidFill>
              <a:prstDash val="solid"/>
              <a:round/>
            </a:ln>
          </p:spPr>
          <p:txBody>
            <a:bodyPr/>
            <a:lstStyle/>
            <a:p/>
          </p:txBody>
        </p:sp>
        <p:sp>
          <p:nvSpPr>
            <p:cNvPr id="79" name="pl79"/>
            <p:cNvSpPr/>
            <p:nvPr/>
          </p:nvSpPr>
          <p:spPr>
            <a:xfrm>
              <a:off x="5437664" y="3002553"/>
              <a:ext cx="3397293" cy="959651"/>
            </a:xfrm>
            <a:custGeom>
              <a:avLst/>
              <a:pathLst>
                <a:path w="3397293" h="959651">
                  <a:moveTo>
                    <a:pt x="0" y="959651"/>
                  </a:moveTo>
                  <a:lnTo>
                    <a:pt x="135891" y="888566"/>
                  </a:lnTo>
                  <a:lnTo>
                    <a:pt x="271783" y="853023"/>
                  </a:lnTo>
                  <a:lnTo>
                    <a:pt x="407675" y="710853"/>
                  </a:lnTo>
                  <a:lnTo>
                    <a:pt x="543566" y="568682"/>
                  </a:lnTo>
                  <a:lnTo>
                    <a:pt x="679458" y="426511"/>
                  </a:lnTo>
                  <a:lnTo>
                    <a:pt x="815350" y="355426"/>
                  </a:lnTo>
                  <a:lnTo>
                    <a:pt x="951242" y="355426"/>
                  </a:lnTo>
                  <a:lnTo>
                    <a:pt x="1087133" y="213255"/>
                  </a:lnTo>
                  <a:lnTo>
                    <a:pt x="1223025" y="0"/>
                  </a:lnTo>
                  <a:lnTo>
                    <a:pt x="1358917" y="106627"/>
                  </a:lnTo>
                  <a:lnTo>
                    <a:pt x="1494809" y="213255"/>
                  </a:lnTo>
                  <a:lnTo>
                    <a:pt x="1630700" y="248798"/>
                  </a:lnTo>
                  <a:lnTo>
                    <a:pt x="1766592" y="248798"/>
                  </a:lnTo>
                  <a:lnTo>
                    <a:pt x="1902484" y="284341"/>
                  </a:lnTo>
                  <a:lnTo>
                    <a:pt x="2038375" y="284341"/>
                  </a:lnTo>
                  <a:lnTo>
                    <a:pt x="2174267" y="213255"/>
                  </a:lnTo>
                  <a:lnTo>
                    <a:pt x="2310159" y="142170"/>
                  </a:lnTo>
                  <a:lnTo>
                    <a:pt x="2446051" y="142170"/>
                  </a:lnTo>
                  <a:lnTo>
                    <a:pt x="2581942" y="106627"/>
                  </a:lnTo>
                  <a:lnTo>
                    <a:pt x="2717834" y="142170"/>
                  </a:lnTo>
                  <a:lnTo>
                    <a:pt x="2853726" y="284341"/>
                  </a:lnTo>
                  <a:lnTo>
                    <a:pt x="2989618" y="284341"/>
                  </a:lnTo>
                  <a:lnTo>
                    <a:pt x="3125509" y="213255"/>
                  </a:lnTo>
                  <a:lnTo>
                    <a:pt x="3261401" y="106627"/>
                  </a:lnTo>
                  <a:lnTo>
                    <a:pt x="3397293" y="142170"/>
                  </a:lnTo>
                </a:path>
              </a:pathLst>
            </a:custGeom>
            <a:ln w="27101" cap="flat">
              <a:solidFill>
                <a:srgbClr val="961A49">
                  <a:alpha val="100000"/>
                </a:srgbClr>
              </a:solidFill>
              <a:prstDash val="solid"/>
              <a:round/>
            </a:ln>
          </p:spPr>
          <p:txBody>
            <a:bodyPr/>
            <a:lstStyle/>
            <a:p/>
          </p:txBody>
        </p:sp>
        <p:sp>
          <p:nvSpPr>
            <p:cNvPr id="80" name="pl80"/>
            <p:cNvSpPr/>
            <p:nvPr/>
          </p:nvSpPr>
          <p:spPr>
            <a:xfrm>
              <a:off x="5437664" y="310918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13987"/>
              <a:ext cx="3397293" cy="1848218"/>
            </a:xfrm>
            <a:custGeom>
              <a:avLst/>
              <a:pathLst>
                <a:path w="3397293" h="1848218">
                  <a:moveTo>
                    <a:pt x="0" y="1421706"/>
                  </a:moveTo>
                  <a:lnTo>
                    <a:pt x="135891" y="1492791"/>
                  </a:lnTo>
                  <a:lnTo>
                    <a:pt x="271783" y="1528334"/>
                  </a:lnTo>
                  <a:lnTo>
                    <a:pt x="407675" y="1599419"/>
                  </a:lnTo>
                  <a:lnTo>
                    <a:pt x="543566" y="1848218"/>
                  </a:lnTo>
                  <a:lnTo>
                    <a:pt x="679458" y="1457249"/>
                  </a:lnTo>
                  <a:lnTo>
                    <a:pt x="815350" y="1030737"/>
                  </a:lnTo>
                  <a:lnTo>
                    <a:pt x="951242" y="1315078"/>
                  </a:lnTo>
                  <a:lnTo>
                    <a:pt x="1087133" y="1457249"/>
                  </a:lnTo>
                  <a:lnTo>
                    <a:pt x="1223025" y="1137365"/>
                  </a:lnTo>
                  <a:lnTo>
                    <a:pt x="1358917" y="781938"/>
                  </a:lnTo>
                  <a:lnTo>
                    <a:pt x="1494809" y="497597"/>
                  </a:lnTo>
                  <a:lnTo>
                    <a:pt x="1630700" y="177713"/>
                  </a:lnTo>
                  <a:lnTo>
                    <a:pt x="1766592" y="390969"/>
                  </a:lnTo>
                  <a:lnTo>
                    <a:pt x="1902484" y="817481"/>
                  </a:lnTo>
                  <a:lnTo>
                    <a:pt x="2038375" y="781938"/>
                  </a:lnTo>
                  <a:lnTo>
                    <a:pt x="2174267" y="1101822"/>
                  </a:lnTo>
                  <a:lnTo>
                    <a:pt x="2310159" y="1101822"/>
                  </a:lnTo>
                  <a:lnTo>
                    <a:pt x="2446051" y="959651"/>
                  </a:lnTo>
                  <a:lnTo>
                    <a:pt x="2581942" y="995194"/>
                  </a:lnTo>
                  <a:lnTo>
                    <a:pt x="2717834" y="817481"/>
                  </a:lnTo>
                  <a:lnTo>
                    <a:pt x="2853726" y="533139"/>
                  </a:lnTo>
                  <a:lnTo>
                    <a:pt x="2989618" y="497597"/>
                  </a:lnTo>
                  <a:lnTo>
                    <a:pt x="3125509" y="177713"/>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57119"/>
              <a:ext cx="0" cy="1478574"/>
            </a:xfrm>
            <a:custGeom>
              <a:avLst/>
              <a:pathLst>
                <a:path w="0" h="1478574">
                  <a:moveTo>
                    <a:pt x="0" y="147857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57119"/>
              <a:ext cx="0" cy="1514117"/>
            </a:xfrm>
            <a:custGeom>
              <a:avLst/>
              <a:pathLst>
                <a:path w="0" h="1514117">
                  <a:moveTo>
                    <a:pt x="0" y="151411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57119"/>
              <a:ext cx="0" cy="838806"/>
            </a:xfrm>
            <a:custGeom>
              <a:avLst/>
              <a:pathLst>
                <a:path w="0" h="838806">
                  <a:moveTo>
                    <a:pt x="0" y="83880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57119"/>
              <a:ext cx="0" cy="838806"/>
            </a:xfrm>
            <a:custGeom>
              <a:avLst/>
              <a:pathLst>
                <a:path w="0" h="838806">
                  <a:moveTo>
                    <a:pt x="0" y="8388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57119"/>
              <a:ext cx="0" cy="1052062"/>
            </a:xfrm>
            <a:custGeom>
              <a:avLst/>
              <a:pathLst>
                <a:path w="0" h="1052062">
                  <a:moveTo>
                    <a:pt x="0" y="105206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57119"/>
              <a:ext cx="0" cy="56868"/>
            </a:xfrm>
            <a:custGeom>
              <a:avLst/>
              <a:pathLst>
                <a:path w="0" h="56868">
                  <a:moveTo>
                    <a:pt x="0" y="568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57119"/>
              <a:ext cx="0" cy="56868"/>
            </a:xfrm>
            <a:custGeom>
              <a:avLst/>
              <a:pathLst>
                <a:path w="0" h="56868">
                  <a:moveTo>
                    <a:pt x="0" y="568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13987"/>
              <a:ext cx="3397293" cy="1848218"/>
            </a:xfrm>
            <a:custGeom>
              <a:avLst/>
              <a:pathLst>
                <a:path w="3397293" h="1848218">
                  <a:moveTo>
                    <a:pt x="0" y="1421706"/>
                  </a:moveTo>
                  <a:lnTo>
                    <a:pt x="135891" y="1492791"/>
                  </a:lnTo>
                  <a:lnTo>
                    <a:pt x="271783" y="1528334"/>
                  </a:lnTo>
                  <a:lnTo>
                    <a:pt x="407675" y="1599419"/>
                  </a:lnTo>
                  <a:lnTo>
                    <a:pt x="543566" y="1848218"/>
                  </a:lnTo>
                  <a:lnTo>
                    <a:pt x="679458" y="1457249"/>
                  </a:lnTo>
                  <a:lnTo>
                    <a:pt x="815350" y="1030737"/>
                  </a:lnTo>
                  <a:lnTo>
                    <a:pt x="951242" y="1315078"/>
                  </a:lnTo>
                  <a:lnTo>
                    <a:pt x="1087133" y="1457249"/>
                  </a:lnTo>
                  <a:lnTo>
                    <a:pt x="1223025" y="1137365"/>
                  </a:lnTo>
                  <a:lnTo>
                    <a:pt x="1358917" y="781938"/>
                  </a:lnTo>
                  <a:lnTo>
                    <a:pt x="1494809" y="497597"/>
                  </a:lnTo>
                  <a:lnTo>
                    <a:pt x="1630700" y="177713"/>
                  </a:lnTo>
                  <a:lnTo>
                    <a:pt x="1766592" y="390969"/>
                  </a:lnTo>
                  <a:lnTo>
                    <a:pt x="1902484" y="817481"/>
                  </a:lnTo>
                  <a:lnTo>
                    <a:pt x="2038375" y="781938"/>
                  </a:lnTo>
                  <a:lnTo>
                    <a:pt x="2174267" y="1101822"/>
                  </a:lnTo>
                  <a:lnTo>
                    <a:pt x="2310159" y="1101822"/>
                  </a:lnTo>
                  <a:lnTo>
                    <a:pt x="2446051" y="959651"/>
                  </a:lnTo>
                  <a:lnTo>
                    <a:pt x="2581942" y="995194"/>
                  </a:lnTo>
                  <a:lnTo>
                    <a:pt x="2717834" y="817481"/>
                  </a:lnTo>
                  <a:lnTo>
                    <a:pt x="2853726" y="533139"/>
                  </a:lnTo>
                  <a:lnTo>
                    <a:pt x="2989618" y="497597"/>
                  </a:lnTo>
                  <a:lnTo>
                    <a:pt x="3125509" y="177713"/>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0037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038783" y="200240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766436" y="2002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445895" y="2002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7989462" y="2002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38775" y="2002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6" name="tx96"/>
            <p:cNvSpPr/>
            <p:nvPr/>
          </p:nvSpPr>
          <p:spPr>
            <a:xfrm>
              <a:off x="8774667" y="2002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7" name="tx97"/>
            <p:cNvSpPr/>
            <p:nvPr/>
          </p:nvSpPr>
          <p:spPr>
            <a:xfrm>
              <a:off x="8902429" y="31411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1056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679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30570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3462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49780" y="16353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1" name="pl111"/>
            <p:cNvSpPr/>
            <p:nvPr/>
          </p:nvSpPr>
          <p:spPr>
            <a:xfrm>
              <a:off x="604565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4565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9255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5500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12751" y="4888612"/>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Tchad</a:t>
              </a:r>
            </a:p>
          </p:txBody>
        </p:sp>
        <p:sp>
          <p:nvSpPr>
            <p:cNvPr id="116" name="tx116"/>
            <p:cNvSpPr/>
            <p:nvPr/>
          </p:nvSpPr>
          <p:spPr>
            <a:xfrm>
              <a:off x="705965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22107"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9" name="pl119"/>
            <p:cNvSpPr/>
            <p:nvPr/>
          </p:nvSpPr>
          <p:spPr>
            <a:xfrm>
              <a:off x="218954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93426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67899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2371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6190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80662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55135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9607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7321564" cy="110182"/>
            </a:xfrm>
            <a:prstGeom prst="rect">
              <a:avLst/>
            </a:prstGeom>
            <a:solidFill>
              <a:srgbClr val="E2231A">
                <a:alpha val="80000"/>
              </a:srgbClr>
            </a:solidFill>
          </p:spPr>
          <p:txBody>
            <a:bodyPr/>
            <a:lstStyle/>
            <a:p/>
          </p:txBody>
        </p:sp>
        <p:sp>
          <p:nvSpPr>
            <p:cNvPr id="132" name="rc132"/>
            <p:cNvSpPr/>
            <p:nvPr/>
          </p:nvSpPr>
          <p:spPr>
            <a:xfrm>
              <a:off x="1317178" y="5634770"/>
              <a:ext cx="4662638" cy="110182"/>
            </a:xfrm>
            <a:prstGeom prst="rect">
              <a:avLst/>
            </a:prstGeom>
            <a:solidFill>
              <a:srgbClr val="E2231A">
                <a:alpha val="80000"/>
              </a:srgbClr>
            </a:solidFill>
          </p:spPr>
          <p:txBody>
            <a:bodyPr/>
            <a:lstStyle/>
            <a:p/>
          </p:txBody>
        </p:sp>
        <p:sp>
          <p:nvSpPr>
            <p:cNvPr id="133" name="rc133"/>
            <p:cNvSpPr/>
            <p:nvPr/>
          </p:nvSpPr>
          <p:spPr>
            <a:xfrm>
              <a:off x="1317178" y="5497042"/>
              <a:ext cx="4819751" cy="110182"/>
            </a:xfrm>
            <a:prstGeom prst="rect">
              <a:avLst/>
            </a:prstGeom>
            <a:solidFill>
              <a:srgbClr val="E2231A">
                <a:alpha val="80000"/>
              </a:srgbClr>
            </a:solidFill>
          </p:spPr>
          <p:txBody>
            <a:bodyPr/>
            <a:lstStyle/>
            <a:p/>
          </p:txBody>
        </p:sp>
        <p:sp>
          <p:nvSpPr>
            <p:cNvPr id="134" name="tx134"/>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420,000</a:t>
              </a:r>
            </a:p>
          </p:txBody>
        </p:sp>
        <p:sp>
          <p:nvSpPr>
            <p:cNvPr id="135" name="tx135"/>
            <p:cNvSpPr/>
            <p:nvPr/>
          </p:nvSpPr>
          <p:spPr>
            <a:xfrm>
              <a:off x="5470403"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267,000</a:t>
              </a:r>
            </a:p>
          </p:txBody>
        </p:sp>
        <p:sp>
          <p:nvSpPr>
            <p:cNvPr id="136" name="tx136"/>
            <p:cNvSpPr/>
            <p:nvPr/>
          </p:nvSpPr>
          <p:spPr>
            <a:xfrm>
              <a:off x="5627516"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276,000</a:t>
              </a:r>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556923"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430164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6046374"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4" name="tx144"/>
            <p:cNvSpPr/>
            <p:nvPr/>
          </p:nvSpPr>
          <p:spPr>
            <a:xfrm>
              <a:off x="779109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6" name="tx146"/>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7" name="tx147"/>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8" name="tx148"/>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au Tchad (68 %) était inférieure de 16 points de pourcentage à la moyenne mondiale (84 %) et supérieure de 4 points de pourcentage à la moyenne de l’ensemble des pays de l’ WCAR e (64 %).
La couverture nationale du MCV1 était supérieure de 28 points de pourcentage à celle de 2019 (40 %).
Cela correspond à 276 000 enfants non vaccinés en 2025, contre 420 000 enfants non vaccinés en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vaccin MCV1 au Tchad s'élevait à 68 %, soit 28 points de pourcentage de plus qu'en 2019 et 16 points de pourcentage de moins que la moyenne mondiale (84 %).</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le Tchad occupait la 9e place sur 24 pays en termes de couverture vaccinale la plus faible contre le MCV1 (sur la base de classements ex æquo).
Le Tchad figurait parmi les 10 pays comptant le plus grand nombre d'enfants non vaccinés (5e place).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Tchad figurait parmi les pays affichant la couverture vaccinale la plus élevée, mais figurait également parmi les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8434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369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6896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0423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6067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1332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36597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4160633"/>
              <a:ext cx="238662" cy="147388"/>
            </a:xfrm>
            <a:prstGeom prst="rect">
              <a:avLst/>
            </a:prstGeom>
            <a:solidFill>
              <a:srgbClr val="80BD41">
                <a:alpha val="100000"/>
              </a:srgbClr>
            </a:solidFill>
          </p:spPr>
          <p:txBody>
            <a:bodyPr/>
            <a:lstStyle/>
            <a:p/>
          </p:txBody>
        </p:sp>
        <p:sp>
          <p:nvSpPr>
            <p:cNvPr id="25" name="rc25"/>
            <p:cNvSpPr/>
            <p:nvPr/>
          </p:nvSpPr>
          <p:spPr>
            <a:xfrm>
              <a:off x="1333322" y="3781623"/>
              <a:ext cx="238662" cy="379009"/>
            </a:xfrm>
            <a:prstGeom prst="rect">
              <a:avLst/>
            </a:prstGeom>
            <a:solidFill>
              <a:srgbClr val="E2231A">
                <a:alpha val="100000"/>
              </a:srgbClr>
            </a:solidFill>
          </p:spPr>
          <p:txBody>
            <a:bodyPr/>
            <a:lstStyle/>
            <a:p/>
          </p:txBody>
        </p:sp>
        <p:sp>
          <p:nvSpPr>
            <p:cNvPr id="26" name="rc26"/>
            <p:cNvSpPr/>
            <p:nvPr/>
          </p:nvSpPr>
          <p:spPr>
            <a:xfrm>
              <a:off x="1598503" y="4167223"/>
              <a:ext cx="238662" cy="140798"/>
            </a:xfrm>
            <a:prstGeom prst="rect">
              <a:avLst/>
            </a:prstGeom>
            <a:solidFill>
              <a:srgbClr val="80BD41">
                <a:alpha val="100000"/>
              </a:srgbClr>
            </a:solidFill>
          </p:spPr>
          <p:txBody>
            <a:bodyPr/>
            <a:lstStyle/>
            <a:p/>
          </p:txBody>
        </p:sp>
        <p:sp>
          <p:nvSpPr>
            <p:cNvPr id="27" name="rc27"/>
            <p:cNvSpPr/>
            <p:nvPr/>
          </p:nvSpPr>
          <p:spPr>
            <a:xfrm>
              <a:off x="1598503" y="3766501"/>
              <a:ext cx="238662" cy="400721"/>
            </a:xfrm>
            <a:prstGeom prst="rect">
              <a:avLst/>
            </a:prstGeom>
            <a:solidFill>
              <a:srgbClr val="E2231A">
                <a:alpha val="100000"/>
              </a:srgbClr>
            </a:solidFill>
          </p:spPr>
          <p:txBody>
            <a:bodyPr/>
            <a:lstStyle/>
            <a:p/>
          </p:txBody>
        </p:sp>
        <p:sp>
          <p:nvSpPr>
            <p:cNvPr id="28" name="rc28"/>
            <p:cNvSpPr/>
            <p:nvPr/>
          </p:nvSpPr>
          <p:spPr>
            <a:xfrm>
              <a:off x="1863684" y="4169747"/>
              <a:ext cx="238662" cy="138273"/>
            </a:xfrm>
            <a:prstGeom prst="rect">
              <a:avLst/>
            </a:prstGeom>
            <a:solidFill>
              <a:srgbClr val="80BD41">
                <a:alpha val="100000"/>
              </a:srgbClr>
            </a:solidFill>
          </p:spPr>
          <p:txBody>
            <a:bodyPr/>
            <a:lstStyle/>
            <a:p/>
          </p:txBody>
        </p:sp>
        <p:sp>
          <p:nvSpPr>
            <p:cNvPr id="29" name="rc29"/>
            <p:cNvSpPr/>
            <p:nvPr/>
          </p:nvSpPr>
          <p:spPr>
            <a:xfrm>
              <a:off x="1863684" y="3754939"/>
              <a:ext cx="238662" cy="414808"/>
            </a:xfrm>
            <a:prstGeom prst="rect">
              <a:avLst/>
            </a:prstGeom>
            <a:solidFill>
              <a:srgbClr val="E2231A">
                <a:alpha val="100000"/>
              </a:srgbClr>
            </a:solidFill>
          </p:spPr>
          <p:txBody>
            <a:bodyPr/>
            <a:lstStyle/>
            <a:p/>
          </p:txBody>
        </p:sp>
        <p:sp>
          <p:nvSpPr>
            <p:cNvPr id="30" name="rc30"/>
            <p:cNvSpPr/>
            <p:nvPr/>
          </p:nvSpPr>
          <p:spPr>
            <a:xfrm>
              <a:off x="2128865" y="4176622"/>
              <a:ext cx="238662" cy="131398"/>
            </a:xfrm>
            <a:prstGeom prst="rect">
              <a:avLst/>
            </a:prstGeom>
            <a:solidFill>
              <a:srgbClr val="80BD41">
                <a:alpha val="100000"/>
              </a:srgbClr>
            </a:solidFill>
          </p:spPr>
          <p:txBody>
            <a:bodyPr/>
            <a:lstStyle/>
            <a:p/>
          </p:txBody>
        </p:sp>
        <p:sp>
          <p:nvSpPr>
            <p:cNvPr id="31" name="rc31"/>
            <p:cNvSpPr/>
            <p:nvPr/>
          </p:nvSpPr>
          <p:spPr>
            <a:xfrm>
              <a:off x="2128865" y="3736723"/>
              <a:ext cx="238662" cy="439899"/>
            </a:xfrm>
            <a:prstGeom prst="rect">
              <a:avLst/>
            </a:prstGeom>
            <a:solidFill>
              <a:srgbClr val="E2231A">
                <a:alpha val="100000"/>
              </a:srgbClr>
            </a:solidFill>
          </p:spPr>
          <p:txBody>
            <a:bodyPr/>
            <a:lstStyle/>
            <a:p/>
          </p:txBody>
        </p:sp>
        <p:sp>
          <p:nvSpPr>
            <p:cNvPr id="32" name="rc32"/>
            <p:cNvSpPr/>
            <p:nvPr/>
          </p:nvSpPr>
          <p:spPr>
            <a:xfrm>
              <a:off x="2394045" y="4211670"/>
              <a:ext cx="238662" cy="96351"/>
            </a:xfrm>
            <a:prstGeom prst="rect">
              <a:avLst/>
            </a:prstGeom>
            <a:solidFill>
              <a:srgbClr val="80BD41">
                <a:alpha val="100000"/>
              </a:srgbClr>
            </a:solidFill>
          </p:spPr>
          <p:txBody>
            <a:bodyPr/>
            <a:lstStyle/>
            <a:p/>
          </p:txBody>
        </p:sp>
        <p:sp>
          <p:nvSpPr>
            <p:cNvPr id="33" name="rc33"/>
            <p:cNvSpPr/>
            <p:nvPr/>
          </p:nvSpPr>
          <p:spPr>
            <a:xfrm>
              <a:off x="2394045" y="3705806"/>
              <a:ext cx="238662" cy="505864"/>
            </a:xfrm>
            <a:prstGeom prst="rect">
              <a:avLst/>
            </a:prstGeom>
            <a:solidFill>
              <a:srgbClr val="E2231A">
                <a:alpha val="100000"/>
              </a:srgbClr>
            </a:solidFill>
          </p:spPr>
          <p:txBody>
            <a:bodyPr/>
            <a:lstStyle/>
            <a:p/>
          </p:txBody>
        </p:sp>
        <p:sp>
          <p:nvSpPr>
            <p:cNvPr id="34" name="rc34"/>
            <p:cNvSpPr/>
            <p:nvPr/>
          </p:nvSpPr>
          <p:spPr>
            <a:xfrm>
              <a:off x="2659226" y="4137497"/>
              <a:ext cx="238662" cy="170524"/>
            </a:xfrm>
            <a:prstGeom prst="rect">
              <a:avLst/>
            </a:prstGeom>
            <a:solidFill>
              <a:srgbClr val="80BD41">
                <a:alpha val="100000"/>
              </a:srgbClr>
            </a:solidFill>
          </p:spPr>
          <p:txBody>
            <a:bodyPr/>
            <a:lstStyle/>
            <a:p/>
          </p:txBody>
        </p:sp>
        <p:sp>
          <p:nvSpPr>
            <p:cNvPr id="35" name="rc35"/>
            <p:cNvSpPr/>
            <p:nvPr/>
          </p:nvSpPr>
          <p:spPr>
            <a:xfrm>
              <a:off x="2659226" y="3676455"/>
              <a:ext cx="238662" cy="461041"/>
            </a:xfrm>
            <a:prstGeom prst="rect">
              <a:avLst/>
            </a:prstGeom>
            <a:solidFill>
              <a:srgbClr val="E2231A">
                <a:alpha val="100000"/>
              </a:srgbClr>
            </a:solidFill>
          </p:spPr>
          <p:txBody>
            <a:bodyPr/>
            <a:lstStyle/>
            <a:p/>
          </p:txBody>
        </p:sp>
        <p:sp>
          <p:nvSpPr>
            <p:cNvPr id="36" name="rc36"/>
            <p:cNvSpPr/>
            <p:nvPr/>
          </p:nvSpPr>
          <p:spPr>
            <a:xfrm>
              <a:off x="2924407" y="4054248"/>
              <a:ext cx="238662" cy="253773"/>
            </a:xfrm>
            <a:prstGeom prst="rect">
              <a:avLst/>
            </a:prstGeom>
            <a:solidFill>
              <a:srgbClr val="80BD41">
                <a:alpha val="100000"/>
              </a:srgbClr>
            </a:solidFill>
          </p:spPr>
          <p:txBody>
            <a:bodyPr/>
            <a:lstStyle/>
            <a:p/>
          </p:txBody>
        </p:sp>
        <p:sp>
          <p:nvSpPr>
            <p:cNvPr id="37" name="rc37"/>
            <p:cNvSpPr/>
            <p:nvPr/>
          </p:nvSpPr>
          <p:spPr>
            <a:xfrm>
              <a:off x="2924407" y="3657319"/>
              <a:ext cx="238662" cy="396928"/>
            </a:xfrm>
            <a:prstGeom prst="rect">
              <a:avLst/>
            </a:prstGeom>
            <a:solidFill>
              <a:srgbClr val="E2231A">
                <a:alpha val="100000"/>
              </a:srgbClr>
            </a:solidFill>
          </p:spPr>
          <p:txBody>
            <a:bodyPr/>
            <a:lstStyle/>
            <a:p/>
          </p:txBody>
        </p:sp>
        <p:sp>
          <p:nvSpPr>
            <p:cNvPr id="38" name="rc38"/>
            <p:cNvSpPr/>
            <p:nvPr/>
          </p:nvSpPr>
          <p:spPr>
            <a:xfrm>
              <a:off x="3189588" y="4099847"/>
              <a:ext cx="238662" cy="208174"/>
            </a:xfrm>
            <a:prstGeom prst="rect">
              <a:avLst/>
            </a:prstGeom>
            <a:solidFill>
              <a:srgbClr val="80BD41">
                <a:alpha val="100000"/>
              </a:srgbClr>
            </a:solidFill>
          </p:spPr>
          <p:txBody>
            <a:bodyPr/>
            <a:lstStyle/>
            <a:p/>
          </p:txBody>
        </p:sp>
        <p:sp>
          <p:nvSpPr>
            <p:cNvPr id="39" name="rc39"/>
            <p:cNvSpPr/>
            <p:nvPr/>
          </p:nvSpPr>
          <p:spPr>
            <a:xfrm>
              <a:off x="3189588" y="3636500"/>
              <a:ext cx="238662" cy="463346"/>
            </a:xfrm>
            <a:prstGeom prst="rect">
              <a:avLst/>
            </a:prstGeom>
            <a:solidFill>
              <a:srgbClr val="E2231A">
                <a:alpha val="100000"/>
              </a:srgbClr>
            </a:solidFill>
          </p:spPr>
          <p:txBody>
            <a:bodyPr/>
            <a:lstStyle/>
            <a:p/>
          </p:txBody>
        </p:sp>
        <p:sp>
          <p:nvSpPr>
            <p:cNvPr id="40" name="rc40"/>
            <p:cNvSpPr/>
            <p:nvPr/>
          </p:nvSpPr>
          <p:spPr>
            <a:xfrm>
              <a:off x="3454768" y="4122245"/>
              <a:ext cx="238662" cy="185776"/>
            </a:xfrm>
            <a:prstGeom prst="rect">
              <a:avLst/>
            </a:prstGeom>
            <a:solidFill>
              <a:srgbClr val="80BD41">
                <a:alpha val="100000"/>
              </a:srgbClr>
            </a:solidFill>
          </p:spPr>
          <p:txBody>
            <a:bodyPr/>
            <a:lstStyle/>
            <a:p/>
          </p:txBody>
        </p:sp>
        <p:sp>
          <p:nvSpPr>
            <p:cNvPr id="41" name="rc41"/>
            <p:cNvSpPr/>
            <p:nvPr/>
          </p:nvSpPr>
          <p:spPr>
            <a:xfrm>
              <a:off x="3454768" y="3619967"/>
              <a:ext cx="238662" cy="502277"/>
            </a:xfrm>
            <a:prstGeom prst="rect">
              <a:avLst/>
            </a:prstGeom>
            <a:solidFill>
              <a:srgbClr val="E2231A">
                <a:alpha val="100000"/>
              </a:srgbClr>
            </a:solidFill>
          </p:spPr>
          <p:txBody>
            <a:bodyPr/>
            <a:lstStyle/>
            <a:p/>
          </p:txBody>
        </p:sp>
        <p:sp>
          <p:nvSpPr>
            <p:cNvPr id="42" name="rc42"/>
            <p:cNvSpPr/>
            <p:nvPr/>
          </p:nvSpPr>
          <p:spPr>
            <a:xfrm>
              <a:off x="3719949" y="4052500"/>
              <a:ext cx="238662" cy="255521"/>
            </a:xfrm>
            <a:prstGeom prst="rect">
              <a:avLst/>
            </a:prstGeom>
            <a:solidFill>
              <a:srgbClr val="80BD41">
                <a:alpha val="100000"/>
              </a:srgbClr>
            </a:solidFill>
          </p:spPr>
          <p:txBody>
            <a:bodyPr/>
            <a:lstStyle/>
            <a:p/>
          </p:txBody>
        </p:sp>
        <p:sp>
          <p:nvSpPr>
            <p:cNvPr id="43" name="rc43"/>
            <p:cNvSpPr/>
            <p:nvPr/>
          </p:nvSpPr>
          <p:spPr>
            <a:xfrm>
              <a:off x="3719949" y="3598229"/>
              <a:ext cx="238662" cy="454270"/>
            </a:xfrm>
            <a:prstGeom prst="rect">
              <a:avLst/>
            </a:prstGeom>
            <a:solidFill>
              <a:srgbClr val="E2231A">
                <a:alpha val="100000"/>
              </a:srgbClr>
            </a:solidFill>
          </p:spPr>
          <p:txBody>
            <a:bodyPr/>
            <a:lstStyle/>
            <a:p/>
          </p:txBody>
        </p:sp>
        <p:sp>
          <p:nvSpPr>
            <p:cNvPr id="44" name="rc44"/>
            <p:cNvSpPr/>
            <p:nvPr/>
          </p:nvSpPr>
          <p:spPr>
            <a:xfrm>
              <a:off x="3985130" y="3971594"/>
              <a:ext cx="238662" cy="336427"/>
            </a:xfrm>
            <a:prstGeom prst="rect">
              <a:avLst/>
            </a:prstGeom>
            <a:solidFill>
              <a:srgbClr val="80BD41">
                <a:alpha val="100000"/>
              </a:srgbClr>
            </a:solidFill>
          </p:spPr>
          <p:txBody>
            <a:bodyPr/>
            <a:lstStyle/>
            <a:p/>
          </p:txBody>
        </p:sp>
        <p:sp>
          <p:nvSpPr>
            <p:cNvPr id="45" name="rc45"/>
            <p:cNvSpPr/>
            <p:nvPr/>
          </p:nvSpPr>
          <p:spPr>
            <a:xfrm>
              <a:off x="3985130" y="3576660"/>
              <a:ext cx="238662" cy="394934"/>
            </a:xfrm>
            <a:prstGeom prst="rect">
              <a:avLst/>
            </a:prstGeom>
            <a:solidFill>
              <a:srgbClr val="E2231A">
                <a:alpha val="100000"/>
              </a:srgbClr>
            </a:solidFill>
          </p:spPr>
          <p:txBody>
            <a:bodyPr/>
            <a:lstStyle/>
            <a:p/>
          </p:txBody>
        </p:sp>
        <p:sp>
          <p:nvSpPr>
            <p:cNvPr id="46" name="rc46"/>
            <p:cNvSpPr/>
            <p:nvPr/>
          </p:nvSpPr>
          <p:spPr>
            <a:xfrm>
              <a:off x="4250311" y="3902587"/>
              <a:ext cx="238662" cy="405434"/>
            </a:xfrm>
            <a:prstGeom prst="rect">
              <a:avLst/>
            </a:prstGeom>
            <a:solidFill>
              <a:srgbClr val="80BD41">
                <a:alpha val="100000"/>
              </a:srgbClr>
            </a:solidFill>
          </p:spPr>
          <p:txBody>
            <a:bodyPr/>
            <a:lstStyle/>
            <a:p/>
          </p:txBody>
        </p:sp>
        <p:sp>
          <p:nvSpPr>
            <p:cNvPr id="47" name="rc47"/>
            <p:cNvSpPr/>
            <p:nvPr/>
          </p:nvSpPr>
          <p:spPr>
            <a:xfrm>
              <a:off x="4250311" y="3557213"/>
              <a:ext cx="238662" cy="345373"/>
            </a:xfrm>
            <a:prstGeom prst="rect">
              <a:avLst/>
            </a:prstGeom>
            <a:solidFill>
              <a:srgbClr val="E2231A">
                <a:alpha val="100000"/>
              </a:srgbClr>
            </a:solidFill>
          </p:spPr>
          <p:txBody>
            <a:bodyPr/>
            <a:lstStyle/>
            <a:p/>
          </p:txBody>
        </p:sp>
        <p:sp>
          <p:nvSpPr>
            <p:cNvPr id="48" name="rc48"/>
            <p:cNvSpPr/>
            <p:nvPr/>
          </p:nvSpPr>
          <p:spPr>
            <a:xfrm>
              <a:off x="4515492" y="3820736"/>
              <a:ext cx="238662" cy="487285"/>
            </a:xfrm>
            <a:prstGeom prst="rect">
              <a:avLst/>
            </a:prstGeom>
            <a:solidFill>
              <a:srgbClr val="80BD41">
                <a:alpha val="100000"/>
              </a:srgbClr>
            </a:solidFill>
          </p:spPr>
          <p:txBody>
            <a:bodyPr/>
            <a:lstStyle/>
            <a:p/>
          </p:txBody>
        </p:sp>
        <p:sp>
          <p:nvSpPr>
            <p:cNvPr id="49" name="rc49"/>
            <p:cNvSpPr/>
            <p:nvPr/>
          </p:nvSpPr>
          <p:spPr>
            <a:xfrm>
              <a:off x="4515492" y="3534556"/>
              <a:ext cx="238662" cy="286179"/>
            </a:xfrm>
            <a:prstGeom prst="rect">
              <a:avLst/>
            </a:prstGeom>
            <a:solidFill>
              <a:srgbClr val="E2231A">
                <a:alpha val="100000"/>
              </a:srgbClr>
            </a:solidFill>
          </p:spPr>
          <p:txBody>
            <a:bodyPr/>
            <a:lstStyle/>
            <a:p/>
          </p:txBody>
        </p:sp>
        <p:sp>
          <p:nvSpPr>
            <p:cNvPr id="50" name="rc50"/>
            <p:cNvSpPr/>
            <p:nvPr/>
          </p:nvSpPr>
          <p:spPr>
            <a:xfrm>
              <a:off x="4780672" y="3857738"/>
              <a:ext cx="238662" cy="450282"/>
            </a:xfrm>
            <a:prstGeom prst="rect">
              <a:avLst/>
            </a:prstGeom>
            <a:solidFill>
              <a:srgbClr val="80BD41">
                <a:alpha val="100000"/>
              </a:srgbClr>
            </a:solidFill>
          </p:spPr>
          <p:txBody>
            <a:bodyPr/>
            <a:lstStyle/>
            <a:p/>
          </p:txBody>
        </p:sp>
        <p:sp>
          <p:nvSpPr>
            <p:cNvPr id="51" name="rc51"/>
            <p:cNvSpPr/>
            <p:nvPr/>
          </p:nvSpPr>
          <p:spPr>
            <a:xfrm>
              <a:off x="4780672" y="3518062"/>
              <a:ext cx="238662" cy="339676"/>
            </a:xfrm>
            <a:prstGeom prst="rect">
              <a:avLst/>
            </a:prstGeom>
            <a:solidFill>
              <a:srgbClr val="E2231A">
                <a:alpha val="100000"/>
              </a:srgbClr>
            </a:solidFill>
          </p:spPr>
          <p:txBody>
            <a:bodyPr/>
            <a:lstStyle/>
            <a:p/>
          </p:txBody>
        </p:sp>
        <p:sp>
          <p:nvSpPr>
            <p:cNvPr id="52" name="rc52"/>
            <p:cNvSpPr/>
            <p:nvPr/>
          </p:nvSpPr>
          <p:spPr>
            <a:xfrm>
              <a:off x="5045853" y="3942166"/>
              <a:ext cx="238662" cy="365855"/>
            </a:xfrm>
            <a:prstGeom prst="rect">
              <a:avLst/>
            </a:prstGeom>
            <a:solidFill>
              <a:srgbClr val="80BD41">
                <a:alpha val="100000"/>
              </a:srgbClr>
            </a:solidFill>
          </p:spPr>
          <p:txBody>
            <a:bodyPr/>
            <a:lstStyle/>
            <a:p/>
          </p:txBody>
        </p:sp>
        <p:sp>
          <p:nvSpPr>
            <p:cNvPr id="53" name="rc53"/>
            <p:cNvSpPr/>
            <p:nvPr/>
          </p:nvSpPr>
          <p:spPr>
            <a:xfrm>
              <a:off x="5045853" y="3495016"/>
              <a:ext cx="238662" cy="447149"/>
            </a:xfrm>
            <a:prstGeom prst="rect">
              <a:avLst/>
            </a:prstGeom>
            <a:solidFill>
              <a:srgbClr val="E2231A">
                <a:alpha val="100000"/>
              </a:srgbClr>
            </a:solidFill>
          </p:spPr>
          <p:txBody>
            <a:bodyPr/>
            <a:lstStyle/>
            <a:p/>
          </p:txBody>
        </p:sp>
        <p:sp>
          <p:nvSpPr>
            <p:cNvPr id="54" name="rc54"/>
            <p:cNvSpPr/>
            <p:nvPr/>
          </p:nvSpPr>
          <p:spPr>
            <a:xfrm>
              <a:off x="5311034" y="3925982"/>
              <a:ext cx="238662" cy="382039"/>
            </a:xfrm>
            <a:prstGeom prst="rect">
              <a:avLst/>
            </a:prstGeom>
            <a:solidFill>
              <a:srgbClr val="80BD41">
                <a:alpha val="100000"/>
              </a:srgbClr>
            </a:solidFill>
          </p:spPr>
          <p:txBody>
            <a:bodyPr/>
            <a:lstStyle/>
            <a:p/>
          </p:txBody>
        </p:sp>
        <p:sp>
          <p:nvSpPr>
            <p:cNvPr id="55" name="rc55"/>
            <p:cNvSpPr/>
            <p:nvPr/>
          </p:nvSpPr>
          <p:spPr>
            <a:xfrm>
              <a:off x="5311034" y="3477499"/>
              <a:ext cx="238662" cy="448483"/>
            </a:xfrm>
            <a:prstGeom prst="rect">
              <a:avLst/>
            </a:prstGeom>
            <a:solidFill>
              <a:srgbClr val="E2231A">
                <a:alpha val="100000"/>
              </a:srgbClr>
            </a:solidFill>
          </p:spPr>
          <p:txBody>
            <a:bodyPr/>
            <a:lstStyle/>
            <a:p/>
          </p:txBody>
        </p:sp>
        <p:sp>
          <p:nvSpPr>
            <p:cNvPr id="56" name="rc56"/>
            <p:cNvSpPr/>
            <p:nvPr/>
          </p:nvSpPr>
          <p:spPr>
            <a:xfrm>
              <a:off x="5576215" y="3997255"/>
              <a:ext cx="238662" cy="310766"/>
            </a:xfrm>
            <a:prstGeom prst="rect">
              <a:avLst/>
            </a:prstGeom>
            <a:solidFill>
              <a:srgbClr val="80BD41">
                <a:alpha val="100000"/>
              </a:srgbClr>
            </a:solidFill>
          </p:spPr>
          <p:txBody>
            <a:bodyPr/>
            <a:lstStyle/>
            <a:p/>
          </p:txBody>
        </p:sp>
        <p:sp>
          <p:nvSpPr>
            <p:cNvPr id="57" name="rc57"/>
            <p:cNvSpPr/>
            <p:nvPr/>
          </p:nvSpPr>
          <p:spPr>
            <a:xfrm>
              <a:off x="5576215" y="3468099"/>
              <a:ext cx="238662" cy="529155"/>
            </a:xfrm>
            <a:prstGeom prst="rect">
              <a:avLst/>
            </a:prstGeom>
            <a:solidFill>
              <a:srgbClr val="E2231A">
                <a:alpha val="100000"/>
              </a:srgbClr>
            </a:solidFill>
          </p:spPr>
          <p:txBody>
            <a:bodyPr/>
            <a:lstStyle/>
            <a:p/>
          </p:txBody>
        </p:sp>
        <p:sp>
          <p:nvSpPr>
            <p:cNvPr id="58" name="rc58"/>
            <p:cNvSpPr/>
            <p:nvPr/>
          </p:nvSpPr>
          <p:spPr>
            <a:xfrm>
              <a:off x="5841395" y="3990781"/>
              <a:ext cx="238662" cy="317239"/>
            </a:xfrm>
            <a:prstGeom prst="rect">
              <a:avLst/>
            </a:prstGeom>
            <a:solidFill>
              <a:srgbClr val="80BD41">
                <a:alpha val="100000"/>
              </a:srgbClr>
            </a:solidFill>
          </p:spPr>
          <p:txBody>
            <a:bodyPr/>
            <a:lstStyle/>
            <a:p/>
          </p:txBody>
        </p:sp>
        <p:sp>
          <p:nvSpPr>
            <p:cNvPr id="59" name="rc59"/>
            <p:cNvSpPr/>
            <p:nvPr/>
          </p:nvSpPr>
          <p:spPr>
            <a:xfrm>
              <a:off x="5841395" y="3450621"/>
              <a:ext cx="238662" cy="540160"/>
            </a:xfrm>
            <a:prstGeom prst="rect">
              <a:avLst/>
            </a:prstGeom>
            <a:solidFill>
              <a:srgbClr val="E2231A">
                <a:alpha val="100000"/>
              </a:srgbClr>
            </a:solidFill>
          </p:spPr>
          <p:txBody>
            <a:bodyPr/>
            <a:lstStyle/>
            <a:p/>
          </p:txBody>
        </p:sp>
        <p:sp>
          <p:nvSpPr>
            <p:cNvPr id="60" name="rc60"/>
            <p:cNvSpPr/>
            <p:nvPr/>
          </p:nvSpPr>
          <p:spPr>
            <a:xfrm>
              <a:off x="6106576" y="3948238"/>
              <a:ext cx="238662" cy="359783"/>
            </a:xfrm>
            <a:prstGeom prst="rect">
              <a:avLst/>
            </a:prstGeom>
            <a:solidFill>
              <a:srgbClr val="80BD41">
                <a:alpha val="100000"/>
              </a:srgbClr>
            </a:solidFill>
          </p:spPr>
          <p:txBody>
            <a:bodyPr/>
            <a:lstStyle/>
            <a:p/>
          </p:txBody>
        </p:sp>
        <p:sp>
          <p:nvSpPr>
            <p:cNvPr id="61" name="rc61"/>
            <p:cNvSpPr/>
            <p:nvPr/>
          </p:nvSpPr>
          <p:spPr>
            <a:xfrm>
              <a:off x="6106576" y="3430501"/>
              <a:ext cx="238662" cy="517736"/>
            </a:xfrm>
            <a:prstGeom prst="rect">
              <a:avLst/>
            </a:prstGeom>
            <a:solidFill>
              <a:srgbClr val="E2231A">
                <a:alpha val="100000"/>
              </a:srgbClr>
            </a:solidFill>
          </p:spPr>
          <p:txBody>
            <a:bodyPr/>
            <a:lstStyle/>
            <a:p/>
          </p:txBody>
        </p:sp>
        <p:sp>
          <p:nvSpPr>
            <p:cNvPr id="62" name="rc62"/>
            <p:cNvSpPr/>
            <p:nvPr/>
          </p:nvSpPr>
          <p:spPr>
            <a:xfrm>
              <a:off x="6371757" y="3945817"/>
              <a:ext cx="238662" cy="362204"/>
            </a:xfrm>
            <a:prstGeom prst="rect">
              <a:avLst/>
            </a:prstGeom>
            <a:solidFill>
              <a:srgbClr val="80BD41">
                <a:alpha val="100000"/>
              </a:srgbClr>
            </a:solidFill>
          </p:spPr>
          <p:txBody>
            <a:bodyPr/>
            <a:lstStyle/>
            <a:p/>
          </p:txBody>
        </p:sp>
        <p:sp>
          <p:nvSpPr>
            <p:cNvPr id="63" name="rc63"/>
            <p:cNvSpPr/>
            <p:nvPr/>
          </p:nvSpPr>
          <p:spPr>
            <a:xfrm>
              <a:off x="6371757" y="3402510"/>
              <a:ext cx="238662" cy="543306"/>
            </a:xfrm>
            <a:prstGeom prst="rect">
              <a:avLst/>
            </a:prstGeom>
            <a:solidFill>
              <a:srgbClr val="E2231A">
                <a:alpha val="100000"/>
              </a:srgbClr>
            </a:solidFill>
          </p:spPr>
          <p:txBody>
            <a:bodyPr/>
            <a:lstStyle/>
            <a:p/>
          </p:txBody>
        </p:sp>
        <p:sp>
          <p:nvSpPr>
            <p:cNvPr id="64" name="rc64"/>
            <p:cNvSpPr/>
            <p:nvPr/>
          </p:nvSpPr>
          <p:spPr>
            <a:xfrm>
              <a:off x="6636938" y="3892242"/>
              <a:ext cx="238662" cy="415779"/>
            </a:xfrm>
            <a:prstGeom prst="rect">
              <a:avLst/>
            </a:prstGeom>
            <a:solidFill>
              <a:srgbClr val="80BD41">
                <a:alpha val="100000"/>
              </a:srgbClr>
            </a:solidFill>
          </p:spPr>
          <p:txBody>
            <a:bodyPr/>
            <a:lstStyle/>
            <a:p/>
          </p:txBody>
        </p:sp>
        <p:sp>
          <p:nvSpPr>
            <p:cNvPr id="65" name="rc65"/>
            <p:cNvSpPr/>
            <p:nvPr/>
          </p:nvSpPr>
          <p:spPr>
            <a:xfrm>
              <a:off x="6636938" y="3384073"/>
              <a:ext cx="238662" cy="508168"/>
            </a:xfrm>
            <a:prstGeom prst="rect">
              <a:avLst/>
            </a:prstGeom>
            <a:solidFill>
              <a:srgbClr val="E2231A">
                <a:alpha val="100000"/>
              </a:srgbClr>
            </a:solidFill>
          </p:spPr>
          <p:txBody>
            <a:bodyPr/>
            <a:lstStyle/>
            <a:p/>
          </p:txBody>
        </p:sp>
        <p:sp>
          <p:nvSpPr>
            <p:cNvPr id="66" name="rc66"/>
            <p:cNvSpPr/>
            <p:nvPr/>
          </p:nvSpPr>
          <p:spPr>
            <a:xfrm>
              <a:off x="6902119" y="3805976"/>
              <a:ext cx="238662" cy="502044"/>
            </a:xfrm>
            <a:prstGeom prst="rect">
              <a:avLst/>
            </a:prstGeom>
            <a:solidFill>
              <a:srgbClr val="80BD41">
                <a:alpha val="100000"/>
              </a:srgbClr>
            </a:solidFill>
          </p:spPr>
          <p:txBody>
            <a:bodyPr/>
            <a:lstStyle/>
            <a:p/>
          </p:txBody>
        </p:sp>
        <p:sp>
          <p:nvSpPr>
            <p:cNvPr id="67" name="rc67"/>
            <p:cNvSpPr/>
            <p:nvPr/>
          </p:nvSpPr>
          <p:spPr>
            <a:xfrm>
              <a:off x="6902119" y="3360769"/>
              <a:ext cx="238662" cy="445207"/>
            </a:xfrm>
            <a:prstGeom prst="rect">
              <a:avLst/>
            </a:prstGeom>
            <a:solidFill>
              <a:srgbClr val="E2231A">
                <a:alpha val="100000"/>
              </a:srgbClr>
            </a:solidFill>
          </p:spPr>
          <p:txBody>
            <a:bodyPr/>
            <a:lstStyle/>
            <a:p/>
          </p:txBody>
        </p:sp>
        <p:sp>
          <p:nvSpPr>
            <p:cNvPr id="68" name="rc68"/>
            <p:cNvSpPr/>
            <p:nvPr/>
          </p:nvSpPr>
          <p:spPr>
            <a:xfrm>
              <a:off x="7167299" y="3777066"/>
              <a:ext cx="238662" cy="530955"/>
            </a:xfrm>
            <a:prstGeom prst="rect">
              <a:avLst/>
            </a:prstGeom>
            <a:solidFill>
              <a:srgbClr val="80BD41">
                <a:alpha val="100000"/>
              </a:srgbClr>
            </a:solidFill>
          </p:spPr>
          <p:txBody>
            <a:bodyPr/>
            <a:lstStyle/>
            <a:p/>
          </p:txBody>
        </p:sp>
        <p:sp>
          <p:nvSpPr>
            <p:cNvPr id="69" name="rc69"/>
            <p:cNvSpPr/>
            <p:nvPr/>
          </p:nvSpPr>
          <p:spPr>
            <a:xfrm>
              <a:off x="7167299" y="3324763"/>
              <a:ext cx="238662" cy="452302"/>
            </a:xfrm>
            <a:prstGeom prst="rect">
              <a:avLst/>
            </a:prstGeom>
            <a:solidFill>
              <a:srgbClr val="E2231A">
                <a:alpha val="100000"/>
              </a:srgbClr>
            </a:solidFill>
          </p:spPr>
          <p:txBody>
            <a:bodyPr/>
            <a:lstStyle/>
            <a:p/>
          </p:txBody>
        </p:sp>
        <p:sp>
          <p:nvSpPr>
            <p:cNvPr id="70" name="rc70"/>
            <p:cNvSpPr/>
            <p:nvPr/>
          </p:nvSpPr>
          <p:spPr>
            <a:xfrm>
              <a:off x="7432480" y="3673115"/>
              <a:ext cx="238662" cy="634906"/>
            </a:xfrm>
            <a:prstGeom prst="rect">
              <a:avLst/>
            </a:prstGeom>
            <a:solidFill>
              <a:srgbClr val="80BD41">
                <a:alpha val="100000"/>
              </a:srgbClr>
            </a:solidFill>
          </p:spPr>
          <p:txBody>
            <a:bodyPr/>
            <a:lstStyle/>
            <a:p/>
          </p:txBody>
        </p:sp>
        <p:sp>
          <p:nvSpPr>
            <p:cNvPr id="71" name="rc71"/>
            <p:cNvSpPr/>
            <p:nvPr/>
          </p:nvSpPr>
          <p:spPr>
            <a:xfrm>
              <a:off x="7432480" y="3300229"/>
              <a:ext cx="238662" cy="372885"/>
            </a:xfrm>
            <a:prstGeom prst="rect">
              <a:avLst/>
            </a:prstGeom>
            <a:solidFill>
              <a:srgbClr val="E2231A">
                <a:alpha val="100000"/>
              </a:srgbClr>
            </a:solidFill>
          </p:spPr>
          <p:txBody>
            <a:bodyPr/>
            <a:lstStyle/>
            <a:p/>
          </p:txBody>
        </p:sp>
        <p:sp>
          <p:nvSpPr>
            <p:cNvPr id="72" name="rc72"/>
            <p:cNvSpPr/>
            <p:nvPr/>
          </p:nvSpPr>
          <p:spPr>
            <a:xfrm>
              <a:off x="7697661" y="3572775"/>
              <a:ext cx="238662" cy="735245"/>
            </a:xfrm>
            <a:prstGeom prst="rect">
              <a:avLst/>
            </a:prstGeom>
            <a:solidFill>
              <a:srgbClr val="80BD41">
                <a:alpha val="100000"/>
              </a:srgbClr>
            </a:solidFill>
          </p:spPr>
          <p:txBody>
            <a:bodyPr/>
            <a:lstStyle/>
            <a:p/>
          </p:txBody>
        </p:sp>
        <p:sp>
          <p:nvSpPr>
            <p:cNvPr id="73" name="rc73"/>
            <p:cNvSpPr/>
            <p:nvPr/>
          </p:nvSpPr>
          <p:spPr>
            <a:xfrm>
              <a:off x="7697661" y="3226781"/>
              <a:ext cx="238662" cy="345994"/>
            </a:xfrm>
            <a:prstGeom prst="rect">
              <a:avLst/>
            </a:prstGeom>
            <a:solidFill>
              <a:srgbClr val="E2231A">
                <a:alpha val="100000"/>
              </a:srgbClr>
            </a:solidFill>
          </p:spPr>
          <p:txBody>
            <a:bodyPr/>
            <a:lstStyle/>
            <a:p/>
          </p:txBody>
        </p:sp>
        <p:sp>
          <p:nvSpPr>
            <p:cNvPr id="74" name="rc74"/>
            <p:cNvSpPr/>
            <p:nvPr/>
          </p:nvSpPr>
          <p:spPr>
            <a:xfrm>
              <a:off x="7962842" y="3548008"/>
              <a:ext cx="238662" cy="760013"/>
            </a:xfrm>
            <a:prstGeom prst="rect">
              <a:avLst/>
            </a:prstGeom>
            <a:solidFill>
              <a:srgbClr val="80BD41">
                <a:alpha val="100000"/>
              </a:srgbClr>
            </a:solidFill>
          </p:spPr>
          <p:txBody>
            <a:bodyPr/>
            <a:lstStyle/>
            <a:p/>
          </p:txBody>
        </p:sp>
        <p:sp>
          <p:nvSpPr>
            <p:cNvPr id="75" name="rc75"/>
            <p:cNvSpPr/>
            <p:nvPr/>
          </p:nvSpPr>
          <p:spPr>
            <a:xfrm>
              <a:off x="7962842" y="3190348"/>
              <a:ext cx="238662" cy="357660"/>
            </a:xfrm>
            <a:prstGeom prst="rect">
              <a:avLst/>
            </a:prstGeom>
            <a:solidFill>
              <a:srgbClr val="E2231A">
                <a:alpha val="100000"/>
              </a:srgbClr>
            </a:solidFill>
          </p:spPr>
          <p:txBody>
            <a:bodyPr/>
            <a:lstStyle/>
            <a:p/>
          </p:txBody>
        </p:sp>
        <p:sp>
          <p:nvSpPr>
            <p:cNvPr id="76" name="pl76"/>
            <p:cNvSpPr/>
            <p:nvPr/>
          </p:nvSpPr>
          <p:spPr>
            <a:xfrm>
              <a:off x="1452654" y="2787982"/>
              <a:ext cx="6629519" cy="1162383"/>
            </a:xfrm>
            <a:custGeom>
              <a:avLst/>
              <a:pathLst>
                <a:path w="6629519" h="1162383">
                  <a:moveTo>
                    <a:pt x="0" y="894140"/>
                  </a:moveTo>
                  <a:lnTo>
                    <a:pt x="265180" y="938847"/>
                  </a:lnTo>
                  <a:lnTo>
                    <a:pt x="530361" y="961201"/>
                  </a:lnTo>
                  <a:lnTo>
                    <a:pt x="795542" y="1005908"/>
                  </a:lnTo>
                  <a:lnTo>
                    <a:pt x="1060723" y="1162383"/>
                  </a:lnTo>
                  <a:lnTo>
                    <a:pt x="1325903" y="916494"/>
                  </a:lnTo>
                  <a:lnTo>
                    <a:pt x="1591084" y="648252"/>
                  </a:lnTo>
                  <a:lnTo>
                    <a:pt x="1856265" y="827080"/>
                  </a:lnTo>
                  <a:lnTo>
                    <a:pt x="2121446" y="916494"/>
                  </a:lnTo>
                  <a:lnTo>
                    <a:pt x="2386626" y="715312"/>
                  </a:lnTo>
                  <a:lnTo>
                    <a:pt x="2651807" y="491777"/>
                  </a:lnTo>
                  <a:lnTo>
                    <a:pt x="2916988" y="312949"/>
                  </a:lnTo>
                  <a:lnTo>
                    <a:pt x="3182169" y="111767"/>
                  </a:lnTo>
                  <a:lnTo>
                    <a:pt x="3447350" y="245888"/>
                  </a:lnTo>
                  <a:lnTo>
                    <a:pt x="3712530" y="514130"/>
                  </a:lnTo>
                  <a:lnTo>
                    <a:pt x="3977711" y="491777"/>
                  </a:lnTo>
                  <a:lnTo>
                    <a:pt x="4242892" y="692959"/>
                  </a:lnTo>
                  <a:lnTo>
                    <a:pt x="4508073" y="692959"/>
                  </a:lnTo>
                  <a:lnTo>
                    <a:pt x="4773253" y="603545"/>
                  </a:lnTo>
                  <a:lnTo>
                    <a:pt x="5038434" y="625898"/>
                  </a:lnTo>
                  <a:lnTo>
                    <a:pt x="5303615" y="514130"/>
                  </a:lnTo>
                  <a:lnTo>
                    <a:pt x="5568796" y="335302"/>
                  </a:lnTo>
                  <a:lnTo>
                    <a:pt x="5833977" y="312949"/>
                  </a:lnTo>
                  <a:lnTo>
                    <a:pt x="6099157" y="111767"/>
                  </a:lnTo>
                  <a:lnTo>
                    <a:pt x="6364338" y="0"/>
                  </a:lnTo>
                  <a:lnTo>
                    <a:pt x="6629519" y="0"/>
                  </a:lnTo>
                </a:path>
              </a:pathLst>
            </a:custGeom>
            <a:ln w="27101" cap="flat">
              <a:solidFill>
                <a:srgbClr val="0058AB">
                  <a:alpha val="100000"/>
                </a:srgbClr>
              </a:solidFill>
              <a:prstDash val="solid"/>
              <a:round/>
            </a:ln>
          </p:spPr>
          <p:txBody>
            <a:bodyPr/>
            <a:lstStyle/>
            <a:p/>
          </p:txBody>
        </p:sp>
        <p:sp>
          <p:nvSpPr>
            <p:cNvPr id="77" name="tx77"/>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78" name="tx78"/>
            <p:cNvSpPr/>
            <p:nvPr/>
          </p:nvSpPr>
          <p:spPr>
            <a:xfrm>
              <a:off x="271826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79" name="tx79"/>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0" name="tx80"/>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1" name="tx81"/>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82" name="tx82"/>
            <p:cNvSpPr/>
            <p:nvPr/>
          </p:nvSpPr>
          <p:spPr>
            <a:xfrm>
              <a:off x="6695979"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3" name="tx83"/>
            <p:cNvSpPr/>
            <p:nvPr/>
          </p:nvSpPr>
          <p:spPr>
            <a:xfrm>
              <a:off x="696116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4" name="tx84"/>
            <p:cNvSpPr/>
            <p:nvPr/>
          </p:nvSpPr>
          <p:spPr>
            <a:xfrm>
              <a:off x="7226341"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5" name="tx85"/>
            <p:cNvSpPr/>
            <p:nvPr/>
          </p:nvSpPr>
          <p:spPr>
            <a:xfrm>
              <a:off x="749152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6" name="tx86"/>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7" name="tx87"/>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8" name="tx88"/>
            <p:cNvSpPr/>
            <p:nvPr/>
          </p:nvSpPr>
          <p:spPr>
            <a:xfrm>
              <a:off x="1335100" y="3645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406.6</a:t>
              </a:r>
            </a:p>
          </p:txBody>
        </p:sp>
        <p:sp>
          <p:nvSpPr>
            <p:cNvPr id="89" name="tx89"/>
            <p:cNvSpPr/>
            <p:nvPr/>
          </p:nvSpPr>
          <p:spPr>
            <a:xfrm>
              <a:off x="2661004" y="35405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487.8</a:t>
              </a:r>
            </a:p>
          </p:txBody>
        </p:sp>
        <p:sp>
          <p:nvSpPr>
            <p:cNvPr id="90" name="tx90"/>
            <p:cNvSpPr/>
            <p:nvPr/>
          </p:nvSpPr>
          <p:spPr>
            <a:xfrm>
              <a:off x="3986908" y="34407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564.9</a:t>
              </a:r>
            </a:p>
          </p:txBody>
        </p:sp>
        <p:sp>
          <p:nvSpPr>
            <p:cNvPr id="91" name="tx91"/>
            <p:cNvSpPr/>
            <p:nvPr/>
          </p:nvSpPr>
          <p:spPr>
            <a:xfrm>
              <a:off x="5312812" y="3341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641.5</a:t>
              </a:r>
            </a:p>
          </p:txBody>
        </p:sp>
        <p:sp>
          <p:nvSpPr>
            <p:cNvPr id="92" name="tx92"/>
            <p:cNvSpPr/>
            <p:nvPr/>
          </p:nvSpPr>
          <p:spPr>
            <a:xfrm>
              <a:off x="6373535" y="3266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699.4</a:t>
              </a:r>
            </a:p>
          </p:txBody>
        </p:sp>
        <p:sp>
          <p:nvSpPr>
            <p:cNvPr id="93" name="tx93"/>
            <p:cNvSpPr/>
            <p:nvPr/>
          </p:nvSpPr>
          <p:spPr>
            <a:xfrm>
              <a:off x="6638716" y="32481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713.6</a:t>
              </a:r>
            </a:p>
          </p:txBody>
        </p:sp>
        <p:sp>
          <p:nvSpPr>
            <p:cNvPr id="94" name="tx94"/>
            <p:cNvSpPr/>
            <p:nvPr/>
          </p:nvSpPr>
          <p:spPr>
            <a:xfrm>
              <a:off x="6903896" y="32247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731.6</a:t>
              </a:r>
            </a:p>
          </p:txBody>
        </p:sp>
        <p:sp>
          <p:nvSpPr>
            <p:cNvPr id="95" name="tx95"/>
            <p:cNvSpPr/>
            <p:nvPr/>
          </p:nvSpPr>
          <p:spPr>
            <a:xfrm>
              <a:off x="7169077" y="3188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759.4</a:t>
              </a:r>
            </a:p>
          </p:txBody>
        </p:sp>
        <p:sp>
          <p:nvSpPr>
            <p:cNvPr id="96" name="tx96"/>
            <p:cNvSpPr/>
            <p:nvPr/>
          </p:nvSpPr>
          <p:spPr>
            <a:xfrm>
              <a:off x="7434258" y="31643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778.4</a:t>
              </a:r>
            </a:p>
          </p:txBody>
        </p:sp>
        <p:sp>
          <p:nvSpPr>
            <p:cNvPr id="97" name="tx97"/>
            <p:cNvSpPr/>
            <p:nvPr/>
          </p:nvSpPr>
          <p:spPr>
            <a:xfrm>
              <a:off x="7699439" y="30908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835.1</a:t>
              </a:r>
            </a:p>
          </p:txBody>
        </p:sp>
        <p:sp>
          <p:nvSpPr>
            <p:cNvPr id="98" name="tx98"/>
            <p:cNvSpPr/>
            <p:nvPr/>
          </p:nvSpPr>
          <p:spPr>
            <a:xfrm>
              <a:off x="7964620" y="30543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863.3</a:t>
              </a:r>
            </a:p>
          </p:txBody>
        </p:sp>
        <p:sp>
          <p:nvSpPr>
            <p:cNvPr id="99" name="pl99"/>
            <p:cNvSpPr/>
            <p:nvPr/>
          </p:nvSpPr>
          <p:spPr>
            <a:xfrm>
              <a:off x="1452654" y="2072669"/>
              <a:ext cx="0" cy="1609453"/>
            </a:xfrm>
            <a:custGeom>
              <a:avLst/>
              <a:pathLst>
                <a:path w="0" h="1609453">
                  <a:moveTo>
                    <a:pt x="0" y="16094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78557" y="2072669"/>
              <a:ext cx="0" cy="1631806"/>
            </a:xfrm>
            <a:custGeom>
              <a:avLst/>
              <a:pathLst>
                <a:path w="0" h="1631806">
                  <a:moveTo>
                    <a:pt x="0" y="163180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104461"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30365"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91088" y="2072669"/>
              <a:ext cx="0" cy="1341211"/>
            </a:xfrm>
            <a:custGeom>
              <a:avLst/>
              <a:pathLst>
                <a:path w="0" h="1341211">
                  <a:moveTo>
                    <a:pt x="0" y="13412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56269"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21450"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6631"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51811"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6992"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8217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5100" y="41992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113.8</a:t>
              </a:r>
            </a:p>
          </p:txBody>
        </p:sp>
        <p:sp>
          <p:nvSpPr>
            <p:cNvPr id="111" name="tx111"/>
            <p:cNvSpPr/>
            <p:nvPr/>
          </p:nvSpPr>
          <p:spPr>
            <a:xfrm>
              <a:off x="1335100" y="3936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292.7</a:t>
              </a:r>
            </a:p>
          </p:txBody>
        </p:sp>
        <p:sp>
          <p:nvSpPr>
            <p:cNvPr id="112" name="tx112"/>
            <p:cNvSpPr/>
            <p:nvPr/>
          </p:nvSpPr>
          <p:spPr>
            <a:xfrm>
              <a:off x="2661004" y="41876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131.7</a:t>
              </a:r>
            </a:p>
          </p:txBody>
        </p:sp>
        <p:sp>
          <p:nvSpPr>
            <p:cNvPr id="113" name="tx113"/>
            <p:cNvSpPr/>
            <p:nvPr/>
          </p:nvSpPr>
          <p:spPr>
            <a:xfrm>
              <a:off x="2661004" y="38718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356.1</a:t>
              </a:r>
            </a:p>
          </p:txBody>
        </p:sp>
        <p:sp>
          <p:nvSpPr>
            <p:cNvPr id="114" name="tx114"/>
            <p:cNvSpPr/>
            <p:nvPr/>
          </p:nvSpPr>
          <p:spPr>
            <a:xfrm>
              <a:off x="3986908" y="41047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259.9</a:t>
              </a:r>
            </a:p>
          </p:txBody>
        </p:sp>
        <p:sp>
          <p:nvSpPr>
            <p:cNvPr id="115" name="tx115"/>
            <p:cNvSpPr/>
            <p:nvPr/>
          </p:nvSpPr>
          <p:spPr>
            <a:xfrm>
              <a:off x="4026085" y="373903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6" name="tx116"/>
            <p:cNvSpPr/>
            <p:nvPr/>
          </p:nvSpPr>
          <p:spPr>
            <a:xfrm>
              <a:off x="5312812" y="40819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295.1</a:t>
              </a:r>
            </a:p>
          </p:txBody>
        </p:sp>
        <p:sp>
          <p:nvSpPr>
            <p:cNvPr id="117" name="tx117"/>
            <p:cNvSpPr/>
            <p:nvPr/>
          </p:nvSpPr>
          <p:spPr>
            <a:xfrm>
              <a:off x="5312812" y="36666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346.4</a:t>
              </a:r>
            </a:p>
          </p:txBody>
        </p:sp>
        <p:sp>
          <p:nvSpPr>
            <p:cNvPr id="118" name="tx118"/>
            <p:cNvSpPr/>
            <p:nvPr/>
          </p:nvSpPr>
          <p:spPr>
            <a:xfrm>
              <a:off x="6373535" y="40918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279.8</a:t>
              </a:r>
            </a:p>
          </p:txBody>
        </p:sp>
        <p:sp>
          <p:nvSpPr>
            <p:cNvPr id="119" name="tx119"/>
            <p:cNvSpPr/>
            <p:nvPr/>
          </p:nvSpPr>
          <p:spPr>
            <a:xfrm>
              <a:off x="6373535" y="36391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419.6</a:t>
              </a:r>
            </a:p>
          </p:txBody>
        </p:sp>
        <p:sp>
          <p:nvSpPr>
            <p:cNvPr id="120" name="tx120"/>
            <p:cNvSpPr/>
            <p:nvPr/>
          </p:nvSpPr>
          <p:spPr>
            <a:xfrm>
              <a:off x="6638716" y="40650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321.1</a:t>
              </a:r>
            </a:p>
          </p:txBody>
        </p:sp>
        <p:sp>
          <p:nvSpPr>
            <p:cNvPr id="121" name="tx121"/>
            <p:cNvSpPr/>
            <p:nvPr/>
          </p:nvSpPr>
          <p:spPr>
            <a:xfrm>
              <a:off x="6638716" y="36030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392.5</a:t>
              </a:r>
            </a:p>
          </p:txBody>
        </p:sp>
        <p:sp>
          <p:nvSpPr>
            <p:cNvPr id="122" name="tx122"/>
            <p:cNvSpPr/>
            <p:nvPr/>
          </p:nvSpPr>
          <p:spPr>
            <a:xfrm>
              <a:off x="6903896" y="40219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387.8</a:t>
              </a:r>
            </a:p>
          </p:txBody>
        </p:sp>
        <p:sp>
          <p:nvSpPr>
            <p:cNvPr id="123" name="tx123"/>
            <p:cNvSpPr/>
            <p:nvPr/>
          </p:nvSpPr>
          <p:spPr>
            <a:xfrm>
              <a:off x="6903896" y="35482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343.9</a:t>
              </a:r>
            </a:p>
          </p:txBody>
        </p:sp>
        <p:sp>
          <p:nvSpPr>
            <p:cNvPr id="124" name="tx124"/>
            <p:cNvSpPr/>
            <p:nvPr/>
          </p:nvSpPr>
          <p:spPr>
            <a:xfrm>
              <a:off x="7169077" y="40074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410.1</a:t>
              </a:r>
            </a:p>
          </p:txBody>
        </p:sp>
        <p:sp>
          <p:nvSpPr>
            <p:cNvPr id="125" name="tx125"/>
            <p:cNvSpPr/>
            <p:nvPr/>
          </p:nvSpPr>
          <p:spPr>
            <a:xfrm>
              <a:off x="7169077" y="35158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349.4</a:t>
              </a:r>
            </a:p>
          </p:txBody>
        </p:sp>
        <p:sp>
          <p:nvSpPr>
            <p:cNvPr id="126" name="tx126"/>
            <p:cNvSpPr/>
            <p:nvPr/>
          </p:nvSpPr>
          <p:spPr>
            <a:xfrm>
              <a:off x="7434258" y="39555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490.4</a:t>
              </a:r>
            </a:p>
          </p:txBody>
        </p:sp>
        <p:sp>
          <p:nvSpPr>
            <p:cNvPr id="127" name="tx127"/>
            <p:cNvSpPr/>
            <p:nvPr/>
          </p:nvSpPr>
          <p:spPr>
            <a:xfrm>
              <a:off x="7473435" y="34516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8" name="tx128"/>
            <p:cNvSpPr/>
            <p:nvPr/>
          </p:nvSpPr>
          <p:spPr>
            <a:xfrm>
              <a:off x="7699439" y="3905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567.9</a:t>
              </a:r>
            </a:p>
          </p:txBody>
        </p:sp>
        <p:sp>
          <p:nvSpPr>
            <p:cNvPr id="129" name="tx129"/>
            <p:cNvSpPr/>
            <p:nvPr/>
          </p:nvSpPr>
          <p:spPr>
            <a:xfrm>
              <a:off x="7699439" y="33647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267.2</a:t>
              </a:r>
            </a:p>
          </p:txBody>
        </p:sp>
        <p:sp>
          <p:nvSpPr>
            <p:cNvPr id="130" name="tx130"/>
            <p:cNvSpPr/>
            <p:nvPr/>
          </p:nvSpPr>
          <p:spPr>
            <a:xfrm>
              <a:off x="8003796" y="38929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a:t>
              </a:r>
            </a:p>
          </p:txBody>
        </p:sp>
        <p:sp>
          <p:nvSpPr>
            <p:cNvPr id="131" name="tx131"/>
            <p:cNvSpPr/>
            <p:nvPr/>
          </p:nvSpPr>
          <p:spPr>
            <a:xfrm>
              <a:off x="7964620" y="33341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276.2</a:t>
              </a:r>
            </a:p>
          </p:txBody>
        </p:sp>
        <p:sp>
          <p:nvSpPr>
            <p:cNvPr id="132" name="tx132"/>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94200" y="36085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4" name="tx134"/>
            <p:cNvSpPr/>
            <p:nvPr/>
          </p:nvSpPr>
          <p:spPr>
            <a:xfrm>
              <a:off x="577692" y="294313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577692" y="229578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3" name="tx153"/>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4" name="pl154"/>
            <p:cNvSpPr/>
            <p:nvPr/>
          </p:nvSpPr>
          <p:spPr>
            <a:xfrm>
              <a:off x="292393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91038"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6" name="rc156"/>
            <p:cNvSpPr/>
            <p:nvPr/>
          </p:nvSpPr>
          <p:spPr>
            <a:xfrm>
              <a:off x="4565367" y="5180747"/>
              <a:ext cx="201456" cy="201456"/>
            </a:xfrm>
            <a:prstGeom prst="rect">
              <a:avLst/>
            </a:prstGeom>
            <a:solidFill>
              <a:srgbClr val="E2231A">
                <a:alpha val="100000"/>
              </a:srgbClr>
            </a:solidFill>
          </p:spPr>
          <p:txBody>
            <a:bodyPr/>
            <a:lstStyle/>
            <a:p/>
          </p:txBody>
        </p:sp>
        <p:sp>
          <p:nvSpPr>
            <p:cNvPr id="157" name="rc157"/>
            <p:cNvSpPr/>
            <p:nvPr/>
          </p:nvSpPr>
          <p:spPr>
            <a:xfrm>
              <a:off x="5785939" y="5180747"/>
              <a:ext cx="201456" cy="201456"/>
            </a:xfrm>
            <a:prstGeom prst="rect">
              <a:avLst/>
            </a:prstGeom>
            <a:solidFill>
              <a:srgbClr val="80BD41">
                <a:alpha val="100000"/>
              </a:srgbClr>
            </a:solidFill>
          </p:spPr>
          <p:txBody>
            <a:bodyPr/>
            <a:lstStyle/>
            <a:p/>
          </p:txBody>
        </p:sp>
        <p:sp>
          <p:nvSpPr>
            <p:cNvPr id="158" name="tx158"/>
            <p:cNvSpPr/>
            <p:nvPr/>
          </p:nvSpPr>
          <p:spPr>
            <a:xfrm>
              <a:off x="4845412"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9" name="tx159"/>
            <p:cNvSpPr/>
            <p:nvPr/>
          </p:nvSpPr>
          <p:spPr>
            <a:xfrm>
              <a:off x="6065984"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0" name="tx160"/>
            <p:cNvSpPr/>
            <p:nvPr/>
          </p:nvSpPr>
          <p:spPr>
            <a:xfrm>
              <a:off x="989913"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1" name="tx161"/>
            <p:cNvSpPr/>
            <p:nvPr/>
          </p:nvSpPr>
          <p:spPr>
            <a:xfrm>
              <a:off x="989913" y="1594448"/>
              <a:ext cx="136076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Tchad, 2000-2025</a:t>
              </a:r>
            </a:p>
          </p:txBody>
        </p:sp>
        <p:sp>
          <p:nvSpPr>
            <p:cNvPr id="162" name="pl162"/>
            <p:cNvSpPr/>
            <p:nvPr/>
          </p:nvSpPr>
          <p:spPr>
            <a:xfrm>
              <a:off x="228046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747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690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633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276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218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1618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33322" y="5954972"/>
              <a:ext cx="2119783" cy="129091"/>
            </a:xfrm>
            <a:prstGeom prst="rect">
              <a:avLst/>
            </a:prstGeom>
            <a:solidFill>
              <a:srgbClr val="80BD41">
                <a:alpha val="100000"/>
              </a:srgbClr>
            </a:solidFill>
          </p:spPr>
          <p:txBody>
            <a:bodyPr/>
            <a:lstStyle/>
            <a:p/>
          </p:txBody>
        </p:sp>
        <p:sp>
          <p:nvSpPr>
            <p:cNvPr id="174" name="rc174"/>
            <p:cNvSpPr/>
            <p:nvPr/>
          </p:nvSpPr>
          <p:spPr>
            <a:xfrm>
              <a:off x="3453106" y="5954972"/>
              <a:ext cx="3179674" cy="129091"/>
            </a:xfrm>
            <a:prstGeom prst="rect">
              <a:avLst/>
            </a:prstGeom>
            <a:solidFill>
              <a:srgbClr val="E2231A">
                <a:alpha val="100000"/>
              </a:srgbClr>
            </a:solidFill>
          </p:spPr>
          <p:txBody>
            <a:bodyPr/>
            <a:lstStyle/>
            <a:p/>
          </p:txBody>
        </p:sp>
        <p:sp>
          <p:nvSpPr>
            <p:cNvPr id="175" name="rc175"/>
            <p:cNvSpPr/>
            <p:nvPr/>
          </p:nvSpPr>
          <p:spPr>
            <a:xfrm>
              <a:off x="1333322" y="5793607"/>
              <a:ext cx="4302987" cy="129091"/>
            </a:xfrm>
            <a:prstGeom prst="rect">
              <a:avLst/>
            </a:prstGeom>
            <a:solidFill>
              <a:srgbClr val="80BD41">
                <a:alpha val="100000"/>
              </a:srgbClr>
            </a:solidFill>
          </p:spPr>
          <p:txBody>
            <a:bodyPr/>
            <a:lstStyle/>
            <a:p/>
          </p:txBody>
        </p:sp>
        <p:sp>
          <p:nvSpPr>
            <p:cNvPr id="176" name="rc176"/>
            <p:cNvSpPr/>
            <p:nvPr/>
          </p:nvSpPr>
          <p:spPr>
            <a:xfrm>
              <a:off x="5636310" y="5793607"/>
              <a:ext cx="2024917" cy="129091"/>
            </a:xfrm>
            <a:prstGeom prst="rect">
              <a:avLst/>
            </a:prstGeom>
            <a:solidFill>
              <a:srgbClr val="E2231A">
                <a:alpha val="100000"/>
              </a:srgbClr>
            </a:solidFill>
          </p:spPr>
          <p:txBody>
            <a:bodyPr/>
            <a:lstStyle/>
            <a:p/>
          </p:txBody>
        </p:sp>
        <p:sp>
          <p:nvSpPr>
            <p:cNvPr id="177" name="rc177"/>
            <p:cNvSpPr/>
            <p:nvPr/>
          </p:nvSpPr>
          <p:spPr>
            <a:xfrm>
              <a:off x="1333322" y="5632243"/>
              <a:ext cx="4447938" cy="129091"/>
            </a:xfrm>
            <a:prstGeom prst="rect">
              <a:avLst/>
            </a:prstGeom>
            <a:solidFill>
              <a:srgbClr val="80BD41">
                <a:alpha val="100000"/>
              </a:srgbClr>
            </a:solidFill>
          </p:spPr>
          <p:txBody>
            <a:bodyPr/>
            <a:lstStyle/>
            <a:p/>
          </p:txBody>
        </p:sp>
        <p:sp>
          <p:nvSpPr>
            <p:cNvPr id="178" name="rc178"/>
            <p:cNvSpPr/>
            <p:nvPr/>
          </p:nvSpPr>
          <p:spPr>
            <a:xfrm>
              <a:off x="5781261" y="5632243"/>
              <a:ext cx="2093187" cy="129091"/>
            </a:xfrm>
            <a:prstGeom prst="rect">
              <a:avLst/>
            </a:prstGeom>
            <a:solidFill>
              <a:srgbClr val="E2231A">
                <a:alpha val="100000"/>
              </a:srgbClr>
            </a:solidFill>
          </p:spPr>
          <p:txBody>
            <a:bodyPr/>
            <a:lstStyle/>
            <a:p/>
          </p:txBody>
        </p:sp>
        <p:sp>
          <p:nvSpPr>
            <p:cNvPr id="179" name="tx179"/>
            <p:cNvSpPr/>
            <p:nvPr/>
          </p:nvSpPr>
          <p:spPr>
            <a:xfrm>
              <a:off x="6753072"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699.4</a:t>
              </a:r>
            </a:p>
          </p:txBody>
        </p:sp>
        <p:sp>
          <p:nvSpPr>
            <p:cNvPr id="180" name="tx180"/>
            <p:cNvSpPr/>
            <p:nvPr/>
          </p:nvSpPr>
          <p:spPr>
            <a:xfrm>
              <a:off x="783294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835.1</a:t>
              </a:r>
            </a:p>
          </p:txBody>
        </p:sp>
        <p:sp>
          <p:nvSpPr>
            <p:cNvPr id="181" name="tx181"/>
            <p:cNvSpPr/>
            <p:nvPr/>
          </p:nvSpPr>
          <p:spPr>
            <a:xfrm>
              <a:off x="8056823"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863.3</a:t>
              </a:r>
            </a:p>
          </p:txBody>
        </p:sp>
        <p:sp>
          <p:nvSpPr>
            <p:cNvPr id="182" name="tx182"/>
            <p:cNvSpPr/>
            <p:nvPr/>
          </p:nvSpPr>
          <p:spPr>
            <a:xfrm>
              <a:off x="2257575"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279.8</a:t>
              </a:r>
            </a:p>
          </p:txBody>
        </p:sp>
        <p:sp>
          <p:nvSpPr>
            <p:cNvPr id="183" name="tx183"/>
            <p:cNvSpPr/>
            <p:nvPr/>
          </p:nvSpPr>
          <p:spPr>
            <a:xfrm>
              <a:off x="4907305"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419.6</a:t>
              </a:r>
            </a:p>
          </p:txBody>
        </p:sp>
        <p:sp>
          <p:nvSpPr>
            <p:cNvPr id="184" name="tx184"/>
            <p:cNvSpPr/>
            <p:nvPr/>
          </p:nvSpPr>
          <p:spPr>
            <a:xfrm>
              <a:off x="3349177"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567.9</a:t>
              </a:r>
            </a:p>
          </p:txBody>
        </p:sp>
        <p:sp>
          <p:nvSpPr>
            <p:cNvPr id="185" name="tx185"/>
            <p:cNvSpPr/>
            <p:nvPr/>
          </p:nvSpPr>
          <p:spPr>
            <a:xfrm>
              <a:off x="651313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267.2</a:t>
              </a:r>
            </a:p>
          </p:txBody>
        </p:sp>
        <p:sp>
          <p:nvSpPr>
            <p:cNvPr id="186" name="tx186"/>
            <p:cNvSpPr/>
            <p:nvPr/>
          </p:nvSpPr>
          <p:spPr>
            <a:xfrm>
              <a:off x="3466857"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587</a:t>
              </a:r>
            </a:p>
          </p:txBody>
        </p:sp>
        <p:sp>
          <p:nvSpPr>
            <p:cNvPr id="187" name="tx187"/>
            <p:cNvSpPr/>
            <p:nvPr/>
          </p:nvSpPr>
          <p:spPr>
            <a:xfrm>
              <a:off x="6692216"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276.2</a:t>
              </a:r>
            </a:p>
          </p:txBody>
        </p:sp>
        <p:sp>
          <p:nvSpPr>
            <p:cNvPr id="188" name="tx188"/>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1106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500535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4" name="tx194"/>
            <p:cNvSpPr/>
            <p:nvPr/>
          </p:nvSpPr>
          <p:spPr>
            <a:xfrm>
              <a:off x="689964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5" name="tx195"/>
            <p:cNvSpPr/>
            <p:nvPr/>
          </p:nvSpPr>
          <p:spPr>
            <a:xfrm>
              <a:off x="4025973"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6" name="tx196"/>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couverture vaccinale contre le MCV1 en 2025 (68 %) était supérieure à celle de 2019 (40 %).
Le nombre d'enfants vaccinés contre le MCV1 a augmenté de 110 % par rapport à 2019.
Le nombre de nourrissons ayant survécu a augmenté d’environ 23 % par rapport à 2019.
En 2025, 300 000 enfants de plus ont été vaccinés qu’en 2019.
En 2025, on comptait 200 000 nourrissons survivants (population cible) de plus qu’en 2019.
Pour que la couverture vaccinale augmente, le nombre d’enfants vaccinés doit croître à un rythme plus rapide que celui de la croissance démographique.</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37971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5867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3763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91658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79024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396919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4815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32710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725789"/>
              <a:ext cx="420026" cy="64451"/>
            </a:xfrm>
            <a:prstGeom prst="rect">
              <a:avLst/>
            </a:prstGeom>
            <a:solidFill>
              <a:srgbClr val="1CABE2">
                <a:alpha val="100000"/>
              </a:srgbClr>
            </a:solidFill>
          </p:spPr>
          <p:txBody>
            <a:bodyPr/>
            <a:lstStyle/>
            <a:p/>
          </p:txBody>
        </p:sp>
        <p:sp>
          <p:nvSpPr>
            <p:cNvPr id="27" name="rc27"/>
            <p:cNvSpPr/>
            <p:nvPr/>
          </p:nvSpPr>
          <p:spPr>
            <a:xfrm>
              <a:off x="1425243" y="4701158"/>
              <a:ext cx="420026" cy="89083"/>
            </a:xfrm>
            <a:prstGeom prst="rect">
              <a:avLst/>
            </a:prstGeom>
            <a:solidFill>
              <a:srgbClr val="1CABE2">
                <a:alpha val="100000"/>
              </a:srgbClr>
            </a:solidFill>
          </p:spPr>
          <p:txBody>
            <a:bodyPr/>
            <a:lstStyle/>
            <a:p/>
          </p:txBody>
        </p:sp>
        <p:sp>
          <p:nvSpPr>
            <p:cNvPr id="28" name="rc28"/>
            <p:cNvSpPr/>
            <p:nvPr/>
          </p:nvSpPr>
          <p:spPr>
            <a:xfrm>
              <a:off x="1891939" y="4273394"/>
              <a:ext cx="420026" cy="516847"/>
            </a:xfrm>
            <a:prstGeom prst="rect">
              <a:avLst/>
            </a:prstGeom>
            <a:solidFill>
              <a:srgbClr val="1CABE2">
                <a:alpha val="100000"/>
              </a:srgbClr>
            </a:solidFill>
          </p:spPr>
          <p:txBody>
            <a:bodyPr/>
            <a:lstStyle/>
            <a:p/>
          </p:txBody>
        </p:sp>
        <p:sp>
          <p:nvSpPr>
            <p:cNvPr id="29" name="rc29"/>
            <p:cNvSpPr/>
            <p:nvPr/>
          </p:nvSpPr>
          <p:spPr>
            <a:xfrm>
              <a:off x="2358635" y="4618643"/>
              <a:ext cx="420026" cy="171598"/>
            </a:xfrm>
            <a:prstGeom prst="rect">
              <a:avLst/>
            </a:prstGeom>
            <a:solidFill>
              <a:srgbClr val="1CABE2">
                <a:alpha val="100000"/>
              </a:srgbClr>
            </a:solidFill>
          </p:spPr>
          <p:txBody>
            <a:bodyPr/>
            <a:lstStyle/>
            <a:p/>
          </p:txBody>
        </p:sp>
        <p:sp>
          <p:nvSpPr>
            <p:cNvPr id="30" name="rc30"/>
            <p:cNvSpPr/>
            <p:nvPr/>
          </p:nvSpPr>
          <p:spPr>
            <a:xfrm>
              <a:off x="2825330" y="4721274"/>
              <a:ext cx="420026" cy="68967"/>
            </a:xfrm>
            <a:prstGeom prst="rect">
              <a:avLst/>
            </a:prstGeom>
            <a:solidFill>
              <a:srgbClr val="1CABE2">
                <a:alpha val="100000"/>
              </a:srgbClr>
            </a:solidFill>
          </p:spPr>
          <p:txBody>
            <a:bodyPr/>
            <a:lstStyle/>
            <a:p/>
          </p:txBody>
        </p:sp>
        <p:sp>
          <p:nvSpPr>
            <p:cNvPr id="31" name="rc31"/>
            <p:cNvSpPr/>
            <p:nvPr/>
          </p:nvSpPr>
          <p:spPr>
            <a:xfrm>
              <a:off x="3292026" y="4779568"/>
              <a:ext cx="420026" cy="10673"/>
            </a:xfrm>
            <a:prstGeom prst="rect">
              <a:avLst/>
            </a:prstGeom>
            <a:solidFill>
              <a:srgbClr val="1CABE2">
                <a:alpha val="100000"/>
              </a:srgbClr>
            </a:solidFill>
          </p:spPr>
          <p:txBody>
            <a:bodyPr/>
            <a:lstStyle/>
            <a:p/>
          </p:txBody>
        </p:sp>
        <p:sp>
          <p:nvSpPr>
            <p:cNvPr id="32" name="rc32"/>
            <p:cNvSpPr/>
            <p:nvPr/>
          </p:nvSpPr>
          <p:spPr>
            <a:xfrm>
              <a:off x="3758722" y="4365351"/>
              <a:ext cx="420026" cy="424890"/>
            </a:xfrm>
            <a:prstGeom prst="rect">
              <a:avLst/>
            </a:prstGeom>
            <a:solidFill>
              <a:srgbClr val="1CABE2">
                <a:alpha val="100000"/>
              </a:srgbClr>
            </a:solidFill>
          </p:spPr>
          <p:txBody>
            <a:bodyPr/>
            <a:lstStyle/>
            <a:p/>
          </p:txBody>
        </p:sp>
        <p:sp>
          <p:nvSpPr>
            <p:cNvPr id="33" name="rc33"/>
            <p:cNvSpPr/>
            <p:nvPr/>
          </p:nvSpPr>
          <p:spPr>
            <a:xfrm>
              <a:off x="4225417" y="3999986"/>
              <a:ext cx="420026" cy="790254"/>
            </a:xfrm>
            <a:prstGeom prst="rect">
              <a:avLst/>
            </a:prstGeom>
            <a:solidFill>
              <a:srgbClr val="1CABE2">
                <a:alpha val="100000"/>
              </a:srgbClr>
            </a:solidFill>
          </p:spPr>
          <p:txBody>
            <a:bodyPr/>
            <a:lstStyle/>
            <a:p/>
          </p:txBody>
        </p:sp>
        <p:sp>
          <p:nvSpPr>
            <p:cNvPr id="34" name="rc34"/>
            <p:cNvSpPr/>
            <p:nvPr/>
          </p:nvSpPr>
          <p:spPr>
            <a:xfrm>
              <a:off x="4692113" y="3899409"/>
              <a:ext cx="420026" cy="890832"/>
            </a:xfrm>
            <a:prstGeom prst="rect">
              <a:avLst/>
            </a:prstGeom>
            <a:solidFill>
              <a:srgbClr val="1CABE2">
                <a:alpha val="100000"/>
              </a:srgbClr>
            </a:solidFill>
          </p:spPr>
          <p:txBody>
            <a:bodyPr/>
            <a:lstStyle/>
            <a:p/>
          </p:txBody>
        </p:sp>
        <p:sp>
          <p:nvSpPr>
            <p:cNvPr id="35" name="rc35"/>
            <p:cNvSpPr/>
            <p:nvPr/>
          </p:nvSpPr>
          <p:spPr>
            <a:xfrm>
              <a:off x="5158809" y="4464697"/>
              <a:ext cx="420026" cy="325543"/>
            </a:xfrm>
            <a:prstGeom prst="rect">
              <a:avLst/>
            </a:prstGeom>
            <a:solidFill>
              <a:srgbClr val="1CABE2">
                <a:alpha val="100000"/>
              </a:srgbClr>
            </a:solidFill>
          </p:spPr>
          <p:txBody>
            <a:bodyPr/>
            <a:lstStyle/>
            <a:p/>
          </p:txBody>
        </p:sp>
        <p:sp>
          <p:nvSpPr>
            <p:cNvPr id="36" name="rc36"/>
            <p:cNvSpPr/>
            <p:nvPr/>
          </p:nvSpPr>
          <p:spPr>
            <a:xfrm>
              <a:off x="5625505" y="4662980"/>
              <a:ext cx="420026" cy="127261"/>
            </a:xfrm>
            <a:prstGeom prst="rect">
              <a:avLst/>
            </a:prstGeom>
            <a:solidFill>
              <a:srgbClr val="1CABE2">
                <a:alpha val="100000"/>
              </a:srgbClr>
            </a:solidFill>
          </p:spPr>
          <p:txBody>
            <a:bodyPr/>
            <a:lstStyle/>
            <a:p/>
          </p:txBody>
        </p:sp>
        <p:sp>
          <p:nvSpPr>
            <p:cNvPr id="37" name="rc37"/>
            <p:cNvSpPr/>
            <p:nvPr/>
          </p:nvSpPr>
          <p:spPr>
            <a:xfrm>
              <a:off x="6092200" y="4186363"/>
              <a:ext cx="420026" cy="603877"/>
            </a:xfrm>
            <a:prstGeom prst="rect">
              <a:avLst/>
            </a:prstGeom>
            <a:solidFill>
              <a:srgbClr val="1CABE2">
                <a:alpha val="100000"/>
              </a:srgbClr>
            </a:solidFill>
          </p:spPr>
          <p:txBody>
            <a:bodyPr/>
            <a:lstStyle/>
            <a:p/>
          </p:txBody>
        </p:sp>
        <p:sp>
          <p:nvSpPr>
            <p:cNvPr id="38" name="rc38"/>
            <p:cNvSpPr/>
            <p:nvPr/>
          </p:nvSpPr>
          <p:spPr>
            <a:xfrm>
              <a:off x="6558896" y="4314857"/>
              <a:ext cx="420026" cy="475384"/>
            </a:xfrm>
            <a:prstGeom prst="rect">
              <a:avLst/>
            </a:prstGeom>
            <a:solidFill>
              <a:srgbClr val="1CABE2">
                <a:alpha val="100000"/>
              </a:srgbClr>
            </a:solidFill>
          </p:spPr>
          <p:txBody>
            <a:bodyPr/>
            <a:lstStyle/>
            <a:p/>
          </p:txBody>
        </p:sp>
        <p:sp>
          <p:nvSpPr>
            <p:cNvPr id="39" name="rc39"/>
            <p:cNvSpPr/>
            <p:nvPr/>
          </p:nvSpPr>
          <p:spPr>
            <a:xfrm>
              <a:off x="7025592" y="4578412"/>
              <a:ext cx="420026" cy="211829"/>
            </a:xfrm>
            <a:prstGeom prst="rect">
              <a:avLst/>
            </a:prstGeom>
            <a:solidFill>
              <a:srgbClr val="1CABE2">
                <a:alpha val="100000"/>
              </a:srgbClr>
            </a:solidFill>
          </p:spPr>
          <p:txBody>
            <a:bodyPr/>
            <a:lstStyle/>
            <a:p/>
          </p:txBody>
        </p:sp>
        <p:sp>
          <p:nvSpPr>
            <p:cNvPr id="40" name="pl40"/>
            <p:cNvSpPr/>
            <p:nvPr/>
          </p:nvSpPr>
          <p:spPr>
            <a:xfrm>
              <a:off x="1168561" y="2771020"/>
              <a:ext cx="6067044" cy="920527"/>
            </a:xfrm>
            <a:custGeom>
              <a:avLst/>
              <a:pathLst>
                <a:path w="6067044" h="920527">
                  <a:moveTo>
                    <a:pt x="0" y="148472"/>
                  </a:moveTo>
                  <a:lnTo>
                    <a:pt x="466695" y="326638"/>
                  </a:lnTo>
                  <a:lnTo>
                    <a:pt x="933391" y="682971"/>
                  </a:lnTo>
                  <a:lnTo>
                    <a:pt x="1400087" y="653277"/>
                  </a:lnTo>
                  <a:lnTo>
                    <a:pt x="1866782" y="920527"/>
                  </a:lnTo>
                  <a:lnTo>
                    <a:pt x="2333478" y="920527"/>
                  </a:lnTo>
                  <a:lnTo>
                    <a:pt x="2800174" y="801749"/>
                  </a:lnTo>
                  <a:lnTo>
                    <a:pt x="3266869" y="831443"/>
                  </a:lnTo>
                  <a:lnTo>
                    <a:pt x="3733565" y="682971"/>
                  </a:lnTo>
                  <a:lnTo>
                    <a:pt x="4200261" y="445416"/>
                  </a:lnTo>
                  <a:lnTo>
                    <a:pt x="4666957" y="415721"/>
                  </a:lnTo>
                  <a:lnTo>
                    <a:pt x="5133652" y="148472"/>
                  </a:lnTo>
                  <a:lnTo>
                    <a:pt x="5600348" y="0"/>
                  </a:lnTo>
                  <a:lnTo>
                    <a:pt x="6067044" y="0"/>
                  </a:lnTo>
                </a:path>
              </a:pathLst>
            </a:custGeom>
            <a:ln w="27101" cap="flat">
              <a:solidFill>
                <a:srgbClr val="00833D">
                  <a:alpha val="100000"/>
                </a:srgbClr>
              </a:solidFill>
              <a:prstDash val="solid"/>
              <a:round/>
            </a:ln>
          </p:spPr>
          <p:txBody>
            <a:bodyPr/>
            <a:lstStyle/>
            <a:p/>
          </p:txBody>
        </p:sp>
        <p:sp>
          <p:nvSpPr>
            <p:cNvPr id="41" name="pl41"/>
            <p:cNvSpPr/>
            <p:nvPr/>
          </p:nvSpPr>
          <p:spPr>
            <a:xfrm>
              <a:off x="5835518" y="3246131"/>
              <a:ext cx="1400087" cy="1484721"/>
            </a:xfrm>
            <a:custGeom>
              <a:avLst/>
              <a:pathLst>
                <a:path w="1400087" h="1484721">
                  <a:moveTo>
                    <a:pt x="0" y="1484721"/>
                  </a:moveTo>
                  <a:lnTo>
                    <a:pt x="466695" y="504805"/>
                  </a:lnTo>
                  <a:lnTo>
                    <a:pt x="933391" y="267249"/>
                  </a:lnTo>
                  <a:lnTo>
                    <a:pt x="1400087" y="0"/>
                  </a:lnTo>
                </a:path>
              </a:pathLst>
            </a:custGeom>
            <a:ln w="27101" cap="flat">
              <a:solidFill>
                <a:srgbClr val="002759">
                  <a:alpha val="100000"/>
                </a:srgbClr>
              </a:solidFill>
              <a:prstDash val="solid"/>
              <a:round/>
            </a:ln>
          </p:spPr>
          <p:txBody>
            <a:bodyPr/>
            <a:lstStyle/>
            <a:p/>
          </p:txBody>
        </p:sp>
        <p:sp>
          <p:nvSpPr>
            <p:cNvPr id="42" name="pt42"/>
            <p:cNvSpPr/>
            <p:nvPr/>
          </p:nvSpPr>
          <p:spPr>
            <a:xfrm>
              <a:off x="1136959" y="28878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30660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34223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3392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36599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36599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35411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35708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34223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31848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3155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8878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27394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7394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5803916" y="46992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270612" y="37193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737308" y="34817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204004" y="3214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tx60"/>
            <p:cNvSpPr/>
            <p:nvPr/>
          </p:nvSpPr>
          <p:spPr>
            <a:xfrm>
              <a:off x="1069083" y="459594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a:t>
              </a:r>
            </a:p>
          </p:txBody>
        </p:sp>
        <p:sp>
          <p:nvSpPr>
            <p:cNvPr id="61" name="tx61"/>
            <p:cNvSpPr/>
            <p:nvPr/>
          </p:nvSpPr>
          <p:spPr>
            <a:xfrm>
              <a:off x="1535778" y="457277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a:t>
              </a:r>
            </a:p>
          </p:txBody>
        </p:sp>
        <p:sp>
          <p:nvSpPr>
            <p:cNvPr id="62" name="tx62"/>
            <p:cNvSpPr/>
            <p:nvPr/>
          </p:nvSpPr>
          <p:spPr>
            <a:xfrm>
              <a:off x="1952750" y="412812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1,259</a:t>
              </a:r>
            </a:p>
          </p:txBody>
        </p:sp>
        <p:sp>
          <p:nvSpPr>
            <p:cNvPr id="63" name="tx63"/>
            <p:cNvSpPr/>
            <p:nvPr/>
          </p:nvSpPr>
          <p:spPr>
            <a:xfrm>
              <a:off x="2469170" y="448880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418</a:t>
              </a:r>
            </a:p>
          </p:txBody>
        </p:sp>
        <p:sp>
          <p:nvSpPr>
            <p:cNvPr id="64" name="tx64"/>
            <p:cNvSpPr/>
            <p:nvPr/>
          </p:nvSpPr>
          <p:spPr>
            <a:xfrm>
              <a:off x="2935865" y="459143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a:t>
              </a:r>
            </a:p>
          </p:txBody>
        </p:sp>
        <p:sp>
          <p:nvSpPr>
            <p:cNvPr id="65" name="tx65"/>
            <p:cNvSpPr/>
            <p:nvPr/>
          </p:nvSpPr>
          <p:spPr>
            <a:xfrm>
              <a:off x="3435720" y="464972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a:t>
              </a:r>
            </a:p>
          </p:txBody>
        </p:sp>
        <p:sp>
          <p:nvSpPr>
            <p:cNvPr id="66" name="tx66"/>
            <p:cNvSpPr/>
            <p:nvPr/>
          </p:nvSpPr>
          <p:spPr>
            <a:xfrm>
              <a:off x="3819532" y="422007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1,035</a:t>
              </a:r>
            </a:p>
          </p:txBody>
        </p:sp>
        <p:sp>
          <p:nvSpPr>
            <p:cNvPr id="67" name="tx67"/>
            <p:cNvSpPr/>
            <p:nvPr/>
          </p:nvSpPr>
          <p:spPr>
            <a:xfrm>
              <a:off x="4286228" y="385471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1,925</a:t>
              </a:r>
            </a:p>
          </p:txBody>
        </p:sp>
        <p:sp>
          <p:nvSpPr>
            <p:cNvPr id="68" name="tx68"/>
            <p:cNvSpPr/>
            <p:nvPr/>
          </p:nvSpPr>
          <p:spPr>
            <a:xfrm>
              <a:off x="4752924" y="375413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2,170</a:t>
              </a:r>
            </a:p>
          </p:txBody>
        </p:sp>
        <p:sp>
          <p:nvSpPr>
            <p:cNvPr id="69" name="tx69"/>
            <p:cNvSpPr/>
            <p:nvPr/>
          </p:nvSpPr>
          <p:spPr>
            <a:xfrm>
              <a:off x="5269344" y="433479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793</a:t>
              </a:r>
            </a:p>
          </p:txBody>
        </p:sp>
        <p:sp>
          <p:nvSpPr>
            <p:cNvPr id="70" name="tx70"/>
            <p:cNvSpPr/>
            <p:nvPr/>
          </p:nvSpPr>
          <p:spPr>
            <a:xfrm>
              <a:off x="5736040" y="453307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310</a:t>
              </a:r>
            </a:p>
          </p:txBody>
        </p:sp>
        <p:sp>
          <p:nvSpPr>
            <p:cNvPr id="71" name="tx71"/>
            <p:cNvSpPr/>
            <p:nvPr/>
          </p:nvSpPr>
          <p:spPr>
            <a:xfrm>
              <a:off x="6153011" y="40410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1,471</a:t>
              </a:r>
            </a:p>
          </p:txBody>
        </p:sp>
        <p:sp>
          <p:nvSpPr>
            <p:cNvPr id="72" name="tx72"/>
            <p:cNvSpPr/>
            <p:nvPr/>
          </p:nvSpPr>
          <p:spPr>
            <a:xfrm>
              <a:off x="6619707" y="416958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1,158</a:t>
              </a:r>
            </a:p>
          </p:txBody>
        </p:sp>
        <p:sp>
          <p:nvSpPr>
            <p:cNvPr id="73" name="tx73"/>
            <p:cNvSpPr/>
            <p:nvPr/>
          </p:nvSpPr>
          <p:spPr>
            <a:xfrm>
              <a:off x="7136127" y="444856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516</a:t>
              </a:r>
            </a:p>
          </p:txBody>
        </p:sp>
        <p:sp>
          <p:nvSpPr>
            <p:cNvPr id="74" name="pl74"/>
            <p:cNvSpPr/>
            <p:nvPr/>
          </p:nvSpPr>
          <p:spPr>
            <a:xfrm>
              <a:off x="7254881" y="2771045"/>
              <a:ext cx="607422" cy="789"/>
            </a:xfrm>
            <a:custGeom>
              <a:avLst/>
              <a:pathLst>
                <a:path w="607422" h="789">
                  <a:moveTo>
                    <a:pt x="607422" y="789"/>
                  </a:moveTo>
                  <a:lnTo>
                    <a:pt x="0" y="0"/>
                  </a:lnTo>
                </a:path>
              </a:pathLst>
            </a:custGeom>
          </p:spPr>
          <p:txBody>
            <a:bodyPr/>
            <a:lstStyle/>
            <a:p/>
          </p:txBody>
        </p:sp>
        <p:sp>
          <p:nvSpPr>
            <p:cNvPr id="75" name="pl75"/>
            <p:cNvSpPr/>
            <p:nvPr/>
          </p:nvSpPr>
          <p:spPr>
            <a:xfrm>
              <a:off x="7254881" y="3246167"/>
              <a:ext cx="607423" cy="1140"/>
            </a:xfrm>
            <a:custGeom>
              <a:avLst/>
              <a:pathLst>
                <a:path w="607423" h="1140">
                  <a:moveTo>
                    <a:pt x="607423" y="1140"/>
                  </a:moveTo>
                  <a:lnTo>
                    <a:pt x="0" y="0"/>
                  </a:lnTo>
                </a:path>
              </a:pathLst>
            </a:custGeom>
          </p:spPr>
          <p:txBody>
            <a:bodyPr/>
            <a:lstStyle/>
            <a:p/>
          </p:txBody>
        </p:sp>
        <p:sp>
          <p:nvSpPr>
            <p:cNvPr id="76" name="pg76"/>
            <p:cNvSpPr/>
            <p:nvPr/>
          </p:nvSpPr>
          <p:spPr>
            <a:xfrm>
              <a:off x="7793724" y="268343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72455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68%</a:t>
              </a:r>
            </a:p>
          </p:txBody>
        </p:sp>
        <p:sp>
          <p:nvSpPr>
            <p:cNvPr id="78" name="pg78"/>
            <p:cNvSpPr/>
            <p:nvPr/>
          </p:nvSpPr>
          <p:spPr>
            <a:xfrm>
              <a:off x="7793724" y="315890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320002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52%</a:t>
              </a:r>
            </a:p>
          </p:txBody>
        </p:sp>
        <p:sp>
          <p:nvSpPr>
            <p:cNvPr id="80" name="rc80"/>
            <p:cNvSpPr/>
            <p:nvPr/>
          </p:nvSpPr>
          <p:spPr>
            <a:xfrm>
              <a:off x="888543" y="1578789"/>
              <a:ext cx="7747148" cy="3364378"/>
            </a:xfrm>
            <a:prstGeom prst="rect">
              <a:avLst/>
            </a:prstGeom>
            <a:ln w="13550" cap="rnd">
              <a:solidFill>
                <a:srgbClr val="BEBEBE">
                  <a:alpha val="100000"/>
                </a:srgbClr>
              </a:solidFill>
              <a:prstDash val="solid"/>
              <a:round/>
            </a:ln>
          </p:spPr>
          <p:txBody>
            <a:bodyPr/>
            <a:lstStyle/>
            <a:p/>
          </p:txBody>
        </p:sp>
        <p:sp>
          <p:nvSpPr>
            <p:cNvPr id="81" name="tx81"/>
            <p:cNvSpPr/>
            <p:nvPr/>
          </p:nvSpPr>
          <p:spPr>
            <a:xfrm>
              <a:off x="755282" y="474286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390538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3" name="tx83"/>
            <p:cNvSpPr/>
            <p:nvPr/>
          </p:nvSpPr>
          <p:spPr>
            <a:xfrm>
              <a:off x="508103" y="308434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4" name="tx84"/>
            <p:cNvSpPr/>
            <p:nvPr/>
          </p:nvSpPr>
          <p:spPr>
            <a:xfrm>
              <a:off x="508103" y="226329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5" name="tx85"/>
            <p:cNvSpPr/>
            <p:nvPr/>
          </p:nvSpPr>
          <p:spPr>
            <a:xfrm>
              <a:off x="8698322" y="474286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4459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14897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385197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55508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258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29611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66425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23673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2070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177342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001036" y="5124767"/>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493001" y="5100614"/>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1959728"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426424"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2893120"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359815"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3801210" y="5124767"/>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267906" y="5124767"/>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4759902"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196212" y="5129852"/>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5638196" y="5154564"/>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6129573" y="5129821"/>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6596299" y="5129852"/>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7062995" y="5129852"/>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0" name="tx110"/>
            <p:cNvSpPr/>
            <p:nvPr/>
          </p:nvSpPr>
          <p:spPr>
            <a:xfrm rot="-5400000">
              <a:off x="-482797" y="319627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1" name="tx111"/>
            <p:cNvSpPr/>
            <p:nvPr/>
          </p:nvSpPr>
          <p:spPr>
            <a:xfrm rot="5400000">
              <a:off x="8255788" y="319542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2" name="pl112"/>
            <p:cNvSpPr/>
            <p:nvPr/>
          </p:nvSpPr>
          <p:spPr>
            <a:xfrm>
              <a:off x="2712913"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3" name="pt113"/>
            <p:cNvSpPr/>
            <p:nvPr/>
          </p:nvSpPr>
          <p:spPr>
            <a:xfrm>
              <a:off x="2769094"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4" name="pl114"/>
            <p:cNvSpPr/>
            <p:nvPr/>
          </p:nvSpPr>
          <p:spPr>
            <a:xfrm>
              <a:off x="4073185"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5" name="pt115"/>
            <p:cNvSpPr/>
            <p:nvPr/>
          </p:nvSpPr>
          <p:spPr>
            <a:xfrm>
              <a:off x="4129366"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6" name="tx116"/>
            <p:cNvSpPr/>
            <p:nvPr/>
          </p:nvSpPr>
          <p:spPr>
            <a:xfrm>
              <a:off x="2980012"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7" name="tx117"/>
            <p:cNvSpPr/>
            <p:nvPr/>
          </p:nvSpPr>
          <p:spPr>
            <a:xfrm>
              <a:off x="4340285"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8" name="rc118"/>
            <p:cNvSpPr/>
            <p:nvPr/>
          </p:nvSpPr>
          <p:spPr>
            <a:xfrm>
              <a:off x="5629279" y="5779301"/>
              <a:ext cx="201456" cy="201456"/>
            </a:xfrm>
            <a:prstGeom prst="rect">
              <a:avLst/>
            </a:prstGeom>
            <a:solidFill>
              <a:srgbClr val="1CABE2">
                <a:alpha val="100000"/>
              </a:srgbClr>
            </a:solidFill>
          </p:spPr>
          <p:txBody>
            <a:bodyPr/>
            <a:lstStyle/>
            <a:p/>
          </p:txBody>
        </p:sp>
        <p:sp>
          <p:nvSpPr>
            <p:cNvPr id="119" name="tx119"/>
            <p:cNvSpPr/>
            <p:nvPr/>
          </p:nvSpPr>
          <p:spPr>
            <a:xfrm>
              <a:off x="5909324"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0" name="tx120"/>
            <p:cNvSpPr/>
            <p:nvPr/>
          </p:nvSpPr>
          <p:spPr>
            <a:xfrm>
              <a:off x="1487750" y="1334104"/>
              <a:ext cx="65487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Tchad, 2012-2025</a:t>
              </a:r>
            </a:p>
          </p:txBody>
        </p:sp>
        <p:sp>
          <p:nvSpPr>
            <p:cNvPr id="121" name="tx121"/>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2" name="tx122"/>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23" name="tx123"/>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24" name="tx124"/>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5" name="tx125"/>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516 cas confirmés de rougeole ont été recensés au Tchad. La même année, le taux de couverture vaccinale pour la première dose de vaccin contre la rougeole (MCV1) était de 68 % et celui pour la deuxième dose (MCV2) de 52 %.
Le nombre de cas en 2025 était inférieur de 55 % à celui de 2024 (n = 1 158).
C'est en 2020 que le nombre de cas de rougeole a été le plus élevé (n = 2 170). Cette année-là, la couverture vaccinale de la première dose de vaccin contre la rougeole (MCV1) était de 45 %.
Le Tchad a signalé des ruptures de stock de vaccins contre la rougeole en 2004, 2006, 2007, 2012, 2018, 2019 et 2022.
Des activités ou campagnes de vaccination complémentaires à base de vaccins contenant le virus de la rougeole ont été menées en 2021, 2022, 2023, 2024 et 2025.</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Tchad a enregistré une baisse du nombre de cas de rougeole par rapport à 2024, tandis que la couverture vaccinale pour la première dose de vaccin contre la rougeole (MCV1) s'élevait à 68 % et celle pour la deuxième dose (MCV2) à 52 %.</a:t>
            </a:r>
          </a:p>
        </p:txBody>
      </p:sp>
      <p:grpSp xmlns:pic="http://schemas.openxmlformats.org/drawingml/2006/picture">
        <p:nvGrpSpPr>
          <p:cNvPr id="128" name=""/>
          <p:cNvGrpSpPr/>
          <p:nvPr/>
        </p:nvGrpSpPr>
        <p:grpSpPr>
          <a:xfrm>
            <a:off x="292608" y="1097280"/>
            <a:ext cx="8595360" cy="28575"/>
            <a:chOff x="292608" y="1097280"/>
            <a:chExt cx="8595360" cy="28575"/>
          </a:xfrm>
        </p:grpSpPr>
        <p:sp>
          <p:nvSpPr>
            <p:cNvPr id="12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187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950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712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475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7068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831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594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235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235689"/>
              <a:ext cx="3520101" cy="1812209"/>
            </a:xfrm>
            <a:custGeom>
              <a:avLst/>
              <a:pathLst>
                <a:path w="3520101" h="1812209">
                  <a:moveTo>
                    <a:pt x="0" y="1812209"/>
                  </a:moveTo>
                  <a:lnTo>
                    <a:pt x="140804" y="782545"/>
                  </a:lnTo>
                  <a:lnTo>
                    <a:pt x="281608" y="658985"/>
                  </a:lnTo>
                  <a:lnTo>
                    <a:pt x="422412" y="453052"/>
                  </a:lnTo>
                  <a:lnTo>
                    <a:pt x="563216" y="947291"/>
                  </a:lnTo>
                  <a:lnTo>
                    <a:pt x="704020" y="700171"/>
                  </a:lnTo>
                  <a:lnTo>
                    <a:pt x="844824" y="1276783"/>
                  </a:lnTo>
                  <a:lnTo>
                    <a:pt x="985628" y="741358"/>
                  </a:lnTo>
                  <a:lnTo>
                    <a:pt x="1126432" y="0"/>
                  </a:lnTo>
                  <a:lnTo>
                    <a:pt x="1267236" y="741358"/>
                  </a:lnTo>
                  <a:lnTo>
                    <a:pt x="1408040" y="1359157"/>
                  </a:lnTo>
                  <a:lnTo>
                    <a:pt x="1548844" y="823731"/>
                  </a:lnTo>
                  <a:lnTo>
                    <a:pt x="1689648" y="1235597"/>
                  </a:lnTo>
                  <a:lnTo>
                    <a:pt x="1830452" y="1112037"/>
                  </a:lnTo>
                  <a:lnTo>
                    <a:pt x="1971256" y="700171"/>
                  </a:lnTo>
                  <a:lnTo>
                    <a:pt x="2112061" y="1276783"/>
                  </a:lnTo>
                  <a:lnTo>
                    <a:pt x="2252865" y="1441530"/>
                  </a:lnTo>
                  <a:lnTo>
                    <a:pt x="2393669" y="1441530"/>
                  </a:lnTo>
                  <a:lnTo>
                    <a:pt x="2534473" y="1441530"/>
                  </a:lnTo>
                  <a:lnTo>
                    <a:pt x="2675277" y="1523903"/>
                  </a:lnTo>
                  <a:lnTo>
                    <a:pt x="2816081" y="1400343"/>
                  </a:lnTo>
                  <a:lnTo>
                    <a:pt x="2956885" y="1565090"/>
                  </a:lnTo>
                  <a:lnTo>
                    <a:pt x="3097689" y="1647463"/>
                  </a:lnTo>
                  <a:lnTo>
                    <a:pt x="3238493" y="1647463"/>
                  </a:lnTo>
                  <a:lnTo>
                    <a:pt x="3379297" y="1729836"/>
                  </a:lnTo>
                  <a:lnTo>
                    <a:pt x="3520101" y="1771022"/>
                  </a:lnTo>
                </a:path>
              </a:pathLst>
            </a:custGeom>
            <a:ln w="27101" cap="flat">
              <a:solidFill>
                <a:srgbClr val="0058AB">
                  <a:alpha val="80000"/>
                </a:srgbClr>
              </a:solidFill>
              <a:prstDash val="solid"/>
              <a:round/>
            </a:ln>
          </p:spPr>
          <p:txBody>
            <a:bodyPr/>
            <a:lstStyle/>
            <a:p/>
          </p:txBody>
        </p:sp>
        <p:sp>
          <p:nvSpPr>
            <p:cNvPr id="21" name="pl21"/>
            <p:cNvSpPr/>
            <p:nvPr/>
          </p:nvSpPr>
          <p:spPr>
            <a:xfrm>
              <a:off x="943464" y="4171458"/>
              <a:ext cx="3520101" cy="370679"/>
            </a:xfrm>
            <a:custGeom>
              <a:avLst/>
              <a:pathLst>
                <a:path w="3520101" h="370679">
                  <a:moveTo>
                    <a:pt x="0" y="0"/>
                  </a:moveTo>
                  <a:lnTo>
                    <a:pt x="140804" y="41186"/>
                  </a:lnTo>
                  <a:lnTo>
                    <a:pt x="281608" y="0"/>
                  </a:lnTo>
                  <a:lnTo>
                    <a:pt x="422412" y="82373"/>
                  </a:lnTo>
                  <a:lnTo>
                    <a:pt x="563216" y="123559"/>
                  </a:lnTo>
                  <a:lnTo>
                    <a:pt x="704020" y="82373"/>
                  </a:lnTo>
                  <a:lnTo>
                    <a:pt x="844824" y="123559"/>
                  </a:lnTo>
                  <a:lnTo>
                    <a:pt x="985628" y="123559"/>
                  </a:lnTo>
                  <a:lnTo>
                    <a:pt x="1126432" y="205932"/>
                  </a:lnTo>
                  <a:lnTo>
                    <a:pt x="1267236" y="247119"/>
                  </a:lnTo>
                  <a:lnTo>
                    <a:pt x="1408040" y="288306"/>
                  </a:lnTo>
                  <a:lnTo>
                    <a:pt x="1548844" y="288306"/>
                  </a:lnTo>
                  <a:lnTo>
                    <a:pt x="1689648" y="288306"/>
                  </a:lnTo>
                  <a:lnTo>
                    <a:pt x="1830452" y="288306"/>
                  </a:lnTo>
                  <a:lnTo>
                    <a:pt x="1971256" y="329492"/>
                  </a:lnTo>
                  <a:lnTo>
                    <a:pt x="2112061" y="329492"/>
                  </a:lnTo>
                  <a:lnTo>
                    <a:pt x="2252865" y="329492"/>
                  </a:lnTo>
                  <a:lnTo>
                    <a:pt x="2393669" y="329492"/>
                  </a:lnTo>
                  <a:lnTo>
                    <a:pt x="2534473" y="370679"/>
                  </a:lnTo>
                  <a:lnTo>
                    <a:pt x="2675277" y="370679"/>
                  </a:lnTo>
                  <a:lnTo>
                    <a:pt x="2816081" y="329492"/>
                  </a:lnTo>
                  <a:lnTo>
                    <a:pt x="2956885" y="288306"/>
                  </a:lnTo>
                  <a:lnTo>
                    <a:pt x="3097689" y="288306"/>
                  </a:lnTo>
                  <a:lnTo>
                    <a:pt x="3238493" y="288306"/>
                  </a:lnTo>
                  <a:lnTo>
                    <a:pt x="3379297" y="329492"/>
                  </a:lnTo>
                  <a:lnTo>
                    <a:pt x="3520101" y="329492"/>
                  </a:lnTo>
                </a:path>
              </a:pathLst>
            </a:custGeom>
            <a:ln w="27101" cap="flat">
              <a:solidFill>
                <a:srgbClr val="1CABE2">
                  <a:alpha val="80000"/>
                </a:srgbClr>
              </a:solidFill>
              <a:prstDash val="solid"/>
              <a:round/>
            </a:ln>
          </p:spPr>
          <p:txBody>
            <a:bodyPr/>
            <a:lstStyle/>
            <a:p/>
          </p:txBody>
        </p:sp>
        <p:sp>
          <p:nvSpPr>
            <p:cNvPr id="22" name="pl22"/>
            <p:cNvSpPr/>
            <p:nvPr/>
          </p:nvSpPr>
          <p:spPr>
            <a:xfrm>
              <a:off x="943464" y="3512473"/>
              <a:ext cx="3520101" cy="782545"/>
            </a:xfrm>
            <a:custGeom>
              <a:avLst/>
              <a:pathLst>
                <a:path w="3520101" h="782545">
                  <a:moveTo>
                    <a:pt x="0" y="41186"/>
                  </a:moveTo>
                  <a:lnTo>
                    <a:pt x="140804" y="0"/>
                  </a:lnTo>
                  <a:lnTo>
                    <a:pt x="281608" y="123559"/>
                  </a:lnTo>
                  <a:lnTo>
                    <a:pt x="422412" y="247119"/>
                  </a:lnTo>
                  <a:lnTo>
                    <a:pt x="563216" y="370679"/>
                  </a:lnTo>
                  <a:lnTo>
                    <a:pt x="704020" y="535425"/>
                  </a:lnTo>
                  <a:lnTo>
                    <a:pt x="844824" y="576612"/>
                  </a:lnTo>
                  <a:lnTo>
                    <a:pt x="985628" y="617798"/>
                  </a:lnTo>
                  <a:lnTo>
                    <a:pt x="1126432" y="658985"/>
                  </a:lnTo>
                  <a:lnTo>
                    <a:pt x="1267236" y="700171"/>
                  </a:lnTo>
                  <a:lnTo>
                    <a:pt x="1408040" y="782545"/>
                  </a:lnTo>
                  <a:lnTo>
                    <a:pt x="1548844" y="700171"/>
                  </a:lnTo>
                  <a:lnTo>
                    <a:pt x="1689648" y="700171"/>
                  </a:lnTo>
                  <a:lnTo>
                    <a:pt x="1830452" y="741358"/>
                  </a:lnTo>
                  <a:lnTo>
                    <a:pt x="1971256" y="741358"/>
                  </a:lnTo>
                  <a:lnTo>
                    <a:pt x="2112061" y="658985"/>
                  </a:lnTo>
                  <a:lnTo>
                    <a:pt x="2252865" y="700171"/>
                  </a:lnTo>
                  <a:lnTo>
                    <a:pt x="2393669" y="700171"/>
                  </a:lnTo>
                  <a:lnTo>
                    <a:pt x="2534473" y="741358"/>
                  </a:lnTo>
                  <a:lnTo>
                    <a:pt x="2675277" y="782545"/>
                  </a:lnTo>
                  <a:lnTo>
                    <a:pt x="2816081" y="700171"/>
                  </a:lnTo>
                  <a:lnTo>
                    <a:pt x="2956885" y="658985"/>
                  </a:lnTo>
                  <a:lnTo>
                    <a:pt x="3097689" y="658985"/>
                  </a:lnTo>
                  <a:lnTo>
                    <a:pt x="3238493" y="658985"/>
                  </a:lnTo>
                  <a:lnTo>
                    <a:pt x="3379297" y="700171"/>
                  </a:lnTo>
                  <a:lnTo>
                    <a:pt x="3520101" y="700171"/>
                  </a:lnTo>
                </a:path>
              </a:pathLst>
            </a:custGeom>
            <a:ln w="27101" cap="flat">
              <a:solidFill>
                <a:srgbClr val="00833D">
                  <a:alpha val="80000"/>
                </a:srgbClr>
              </a:solidFill>
              <a:prstDash val="solid"/>
              <a:round/>
            </a:ln>
          </p:spPr>
          <p:txBody>
            <a:bodyPr/>
            <a:lstStyle/>
            <a:p/>
          </p:txBody>
        </p:sp>
        <p:sp>
          <p:nvSpPr>
            <p:cNvPr id="23" name="pl23"/>
            <p:cNvSpPr/>
            <p:nvPr/>
          </p:nvSpPr>
          <p:spPr>
            <a:xfrm>
              <a:off x="943464" y="2235689"/>
              <a:ext cx="3520101" cy="1812209"/>
            </a:xfrm>
            <a:custGeom>
              <a:avLst/>
              <a:pathLst>
                <a:path w="3520101" h="1812209">
                  <a:moveTo>
                    <a:pt x="0" y="1812209"/>
                  </a:moveTo>
                  <a:lnTo>
                    <a:pt x="140804" y="782545"/>
                  </a:lnTo>
                  <a:lnTo>
                    <a:pt x="281608" y="658985"/>
                  </a:lnTo>
                  <a:lnTo>
                    <a:pt x="422412" y="453052"/>
                  </a:lnTo>
                  <a:lnTo>
                    <a:pt x="563216" y="947291"/>
                  </a:lnTo>
                  <a:lnTo>
                    <a:pt x="704020" y="700171"/>
                  </a:lnTo>
                  <a:lnTo>
                    <a:pt x="844824" y="1276783"/>
                  </a:lnTo>
                  <a:lnTo>
                    <a:pt x="985628" y="741358"/>
                  </a:lnTo>
                  <a:lnTo>
                    <a:pt x="1126432" y="0"/>
                  </a:lnTo>
                  <a:lnTo>
                    <a:pt x="1267236" y="741358"/>
                  </a:lnTo>
                  <a:lnTo>
                    <a:pt x="1408040" y="1359157"/>
                  </a:lnTo>
                  <a:lnTo>
                    <a:pt x="1548844" y="823731"/>
                  </a:lnTo>
                  <a:lnTo>
                    <a:pt x="1689648" y="1235597"/>
                  </a:lnTo>
                  <a:lnTo>
                    <a:pt x="1830452" y="1112037"/>
                  </a:lnTo>
                  <a:lnTo>
                    <a:pt x="1971256" y="700171"/>
                  </a:lnTo>
                  <a:lnTo>
                    <a:pt x="2112061" y="1276783"/>
                  </a:lnTo>
                  <a:lnTo>
                    <a:pt x="2252865" y="1441530"/>
                  </a:lnTo>
                  <a:lnTo>
                    <a:pt x="2393669" y="1441530"/>
                  </a:lnTo>
                  <a:lnTo>
                    <a:pt x="2534473" y="1441530"/>
                  </a:lnTo>
                  <a:lnTo>
                    <a:pt x="2675277" y="1523903"/>
                  </a:lnTo>
                  <a:lnTo>
                    <a:pt x="2816081" y="1400343"/>
                  </a:lnTo>
                  <a:lnTo>
                    <a:pt x="2956885" y="1565090"/>
                  </a:lnTo>
                  <a:lnTo>
                    <a:pt x="3097689" y="1647463"/>
                  </a:lnTo>
                  <a:lnTo>
                    <a:pt x="3238493" y="1647463"/>
                  </a:lnTo>
                  <a:lnTo>
                    <a:pt x="3379297" y="1729836"/>
                  </a:lnTo>
                  <a:lnTo>
                    <a:pt x="3520101" y="1771022"/>
                  </a:lnTo>
                </a:path>
              </a:pathLst>
            </a:custGeom>
            <a:ln w="43362" cap="flat">
              <a:solidFill>
                <a:srgbClr val="000000">
                  <a:alpha val="100000"/>
                </a:srgbClr>
              </a:solidFill>
              <a:prstDash val="solid"/>
              <a:round/>
            </a:ln>
          </p:spPr>
          <p:txBody>
            <a:bodyPr/>
            <a:lstStyle/>
            <a:p/>
          </p:txBody>
        </p:sp>
        <p:sp>
          <p:nvSpPr>
            <p:cNvPr id="24" name="pl24"/>
            <p:cNvSpPr/>
            <p:nvPr/>
          </p:nvSpPr>
          <p:spPr>
            <a:xfrm>
              <a:off x="943464" y="2235689"/>
              <a:ext cx="3520101" cy="1812209"/>
            </a:xfrm>
            <a:custGeom>
              <a:avLst/>
              <a:pathLst>
                <a:path w="3520101" h="1812209">
                  <a:moveTo>
                    <a:pt x="0" y="1812209"/>
                  </a:moveTo>
                  <a:lnTo>
                    <a:pt x="140804" y="782545"/>
                  </a:lnTo>
                  <a:lnTo>
                    <a:pt x="281608" y="658985"/>
                  </a:lnTo>
                  <a:lnTo>
                    <a:pt x="422412" y="453052"/>
                  </a:lnTo>
                  <a:lnTo>
                    <a:pt x="563216" y="947291"/>
                  </a:lnTo>
                  <a:lnTo>
                    <a:pt x="704020" y="700171"/>
                  </a:lnTo>
                  <a:lnTo>
                    <a:pt x="844824" y="1276783"/>
                  </a:lnTo>
                  <a:lnTo>
                    <a:pt x="985628" y="741358"/>
                  </a:lnTo>
                  <a:lnTo>
                    <a:pt x="1126432" y="0"/>
                  </a:lnTo>
                  <a:lnTo>
                    <a:pt x="1267236" y="741358"/>
                  </a:lnTo>
                  <a:lnTo>
                    <a:pt x="1408040" y="1359157"/>
                  </a:lnTo>
                  <a:lnTo>
                    <a:pt x="1548844" y="823731"/>
                  </a:lnTo>
                  <a:lnTo>
                    <a:pt x="1689648" y="1235597"/>
                  </a:lnTo>
                  <a:lnTo>
                    <a:pt x="1830452" y="1112037"/>
                  </a:lnTo>
                  <a:lnTo>
                    <a:pt x="1971256" y="700171"/>
                  </a:lnTo>
                  <a:lnTo>
                    <a:pt x="2112061" y="1276783"/>
                  </a:lnTo>
                  <a:lnTo>
                    <a:pt x="2252865" y="1441530"/>
                  </a:lnTo>
                  <a:lnTo>
                    <a:pt x="2393669" y="1441530"/>
                  </a:lnTo>
                  <a:lnTo>
                    <a:pt x="2534473" y="1441530"/>
                  </a:lnTo>
                  <a:lnTo>
                    <a:pt x="2675277" y="1523903"/>
                  </a:lnTo>
                  <a:lnTo>
                    <a:pt x="2816081" y="1400343"/>
                  </a:lnTo>
                  <a:lnTo>
                    <a:pt x="2956885" y="1565090"/>
                  </a:lnTo>
                  <a:lnTo>
                    <a:pt x="3097689" y="1647463"/>
                  </a:lnTo>
                  <a:lnTo>
                    <a:pt x="3238493" y="1647463"/>
                  </a:lnTo>
                  <a:lnTo>
                    <a:pt x="3379297" y="1729836"/>
                  </a:lnTo>
                  <a:lnTo>
                    <a:pt x="3520101" y="1771022"/>
                  </a:lnTo>
                </a:path>
              </a:pathLst>
            </a:custGeom>
            <a:ln w="27101" cap="flat">
              <a:solidFill>
                <a:srgbClr val="0058AB">
                  <a:alpha val="100000"/>
                </a:srgbClr>
              </a:solidFill>
              <a:prstDash val="solid"/>
              <a:round/>
            </a:ln>
          </p:spPr>
          <p:txBody>
            <a:bodyPr/>
            <a:lstStyle/>
            <a:p/>
          </p:txBody>
        </p:sp>
        <p:sp>
          <p:nvSpPr>
            <p:cNvPr id="25" name="pl25"/>
            <p:cNvSpPr/>
            <p:nvPr/>
          </p:nvSpPr>
          <p:spPr>
            <a:xfrm>
              <a:off x="767459" y="47068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924339"/>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2812301"/>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3471286"/>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3388913"/>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3636033"/>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3841966"/>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883152"/>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385777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388659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5" name="pg35"/>
            <p:cNvSpPr/>
            <p:nvPr/>
          </p:nvSpPr>
          <p:spPr>
            <a:xfrm>
              <a:off x="1560860" y="274573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591214" y="277450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43</a:t>
              </a:r>
            </a:p>
          </p:txBody>
        </p:sp>
        <p:sp>
          <p:nvSpPr>
            <p:cNvPr id="37" name="pg37"/>
            <p:cNvSpPr/>
            <p:nvPr/>
          </p:nvSpPr>
          <p:spPr>
            <a:xfrm>
              <a:off x="2264881" y="340472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295234" y="343477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39" name="pg39"/>
            <p:cNvSpPr/>
            <p:nvPr/>
          </p:nvSpPr>
          <p:spPr>
            <a:xfrm>
              <a:off x="2968901" y="33223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999254" y="33511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41" name="pg41"/>
            <p:cNvSpPr/>
            <p:nvPr/>
          </p:nvSpPr>
          <p:spPr>
            <a:xfrm>
              <a:off x="3532117" y="35694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62471" y="359823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43" name="pg43"/>
            <p:cNvSpPr/>
            <p:nvPr/>
          </p:nvSpPr>
          <p:spPr>
            <a:xfrm>
              <a:off x="4236138" y="37753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6491" y="38042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5" name="pg45"/>
            <p:cNvSpPr/>
            <p:nvPr/>
          </p:nvSpPr>
          <p:spPr>
            <a:xfrm>
              <a:off x="4376942" y="38165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384664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7" name="tx47"/>
            <p:cNvSpPr/>
            <p:nvPr/>
          </p:nvSpPr>
          <p:spPr>
            <a:xfrm>
              <a:off x="4523855" y="4461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1735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641260" y="466424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8405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30167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a:off x="577692" y="21930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61285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1285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5975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2221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79955" y="6120905"/>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Tchad</a:t>
              </a:r>
            </a:p>
          </p:txBody>
        </p:sp>
        <p:sp>
          <p:nvSpPr>
            <p:cNvPr id="66" name="tx66"/>
            <p:cNvSpPr/>
            <p:nvPr/>
          </p:nvSpPr>
          <p:spPr>
            <a:xfrm>
              <a:off x="262685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89311"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32709" y="51187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2950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4712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6475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7068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8831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594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235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482808"/>
              <a:ext cx="3520101" cy="2677127"/>
            </a:xfrm>
            <a:custGeom>
              <a:avLst/>
              <a:pathLst>
                <a:path w="3520101" h="2677127">
                  <a:moveTo>
                    <a:pt x="0" y="658985"/>
                  </a:moveTo>
                  <a:lnTo>
                    <a:pt x="140804" y="535425"/>
                  </a:lnTo>
                  <a:lnTo>
                    <a:pt x="281608" y="411865"/>
                  </a:lnTo>
                  <a:lnTo>
                    <a:pt x="422412" y="205932"/>
                  </a:lnTo>
                  <a:lnTo>
                    <a:pt x="563216" y="0"/>
                  </a:lnTo>
                  <a:lnTo>
                    <a:pt x="704020" y="535425"/>
                  </a:lnTo>
                  <a:lnTo>
                    <a:pt x="844824" y="864918"/>
                  </a:lnTo>
                  <a:lnTo>
                    <a:pt x="985628" y="658985"/>
                  </a:lnTo>
                  <a:lnTo>
                    <a:pt x="1126432" y="453052"/>
                  </a:lnTo>
                  <a:lnTo>
                    <a:pt x="1267236" y="1400343"/>
                  </a:lnTo>
                  <a:lnTo>
                    <a:pt x="1408040" y="1565090"/>
                  </a:lnTo>
                  <a:lnTo>
                    <a:pt x="1548844" y="2141702"/>
                  </a:lnTo>
                  <a:lnTo>
                    <a:pt x="1689648" y="2677127"/>
                  </a:lnTo>
                  <a:lnTo>
                    <a:pt x="1830452" y="2141702"/>
                  </a:lnTo>
                  <a:lnTo>
                    <a:pt x="1971256" y="1029664"/>
                  </a:lnTo>
                  <a:lnTo>
                    <a:pt x="2112061" y="1317970"/>
                  </a:lnTo>
                  <a:lnTo>
                    <a:pt x="2252865" y="864918"/>
                  </a:lnTo>
                  <a:lnTo>
                    <a:pt x="2393669" y="864918"/>
                  </a:lnTo>
                  <a:lnTo>
                    <a:pt x="2534473" y="782545"/>
                  </a:lnTo>
                  <a:lnTo>
                    <a:pt x="2675277" y="494238"/>
                  </a:lnTo>
                  <a:lnTo>
                    <a:pt x="2816081" y="617798"/>
                  </a:lnTo>
                  <a:lnTo>
                    <a:pt x="2956885" y="864918"/>
                  </a:lnTo>
                  <a:lnTo>
                    <a:pt x="3097689" y="823731"/>
                  </a:lnTo>
                  <a:lnTo>
                    <a:pt x="3238493" y="1194410"/>
                  </a:lnTo>
                  <a:lnTo>
                    <a:pt x="3379297" y="1482716"/>
                  </a:lnTo>
                  <a:lnTo>
                    <a:pt x="3520101" y="1359157"/>
                  </a:lnTo>
                </a:path>
              </a:pathLst>
            </a:custGeom>
            <a:ln w="27101" cap="flat">
              <a:solidFill>
                <a:srgbClr val="0058AB">
                  <a:alpha val="80000"/>
                </a:srgbClr>
              </a:solidFill>
              <a:prstDash val="solid"/>
              <a:round/>
            </a:ln>
          </p:spPr>
          <p:txBody>
            <a:bodyPr/>
            <a:lstStyle/>
            <a:p/>
          </p:txBody>
        </p:sp>
        <p:sp>
          <p:nvSpPr>
            <p:cNvPr id="85" name="pl85"/>
            <p:cNvSpPr/>
            <p:nvPr/>
          </p:nvSpPr>
          <p:spPr>
            <a:xfrm>
              <a:off x="5308715" y="4130272"/>
              <a:ext cx="3520101" cy="370679"/>
            </a:xfrm>
            <a:custGeom>
              <a:avLst/>
              <a:pathLst>
                <a:path w="3520101" h="370679">
                  <a:moveTo>
                    <a:pt x="0" y="0"/>
                  </a:moveTo>
                  <a:lnTo>
                    <a:pt x="140804" y="41186"/>
                  </a:lnTo>
                  <a:lnTo>
                    <a:pt x="281608" y="41186"/>
                  </a:lnTo>
                  <a:lnTo>
                    <a:pt x="422412" y="82373"/>
                  </a:lnTo>
                  <a:lnTo>
                    <a:pt x="563216" y="123559"/>
                  </a:lnTo>
                  <a:lnTo>
                    <a:pt x="704020" y="123559"/>
                  </a:lnTo>
                  <a:lnTo>
                    <a:pt x="844824" y="164746"/>
                  </a:lnTo>
                  <a:lnTo>
                    <a:pt x="985628" y="205932"/>
                  </a:lnTo>
                  <a:lnTo>
                    <a:pt x="1126432" y="247119"/>
                  </a:lnTo>
                  <a:lnTo>
                    <a:pt x="1267236" y="288306"/>
                  </a:lnTo>
                  <a:lnTo>
                    <a:pt x="1408040" y="329492"/>
                  </a:lnTo>
                  <a:lnTo>
                    <a:pt x="1548844" y="329492"/>
                  </a:lnTo>
                  <a:lnTo>
                    <a:pt x="1689648" y="329492"/>
                  </a:lnTo>
                  <a:lnTo>
                    <a:pt x="1830452" y="329492"/>
                  </a:lnTo>
                  <a:lnTo>
                    <a:pt x="1971256" y="329492"/>
                  </a:lnTo>
                  <a:lnTo>
                    <a:pt x="2112061" y="370679"/>
                  </a:lnTo>
                  <a:lnTo>
                    <a:pt x="2252865" y="329492"/>
                  </a:lnTo>
                  <a:lnTo>
                    <a:pt x="2393669" y="329492"/>
                  </a:lnTo>
                  <a:lnTo>
                    <a:pt x="2534473" y="370679"/>
                  </a:lnTo>
                  <a:lnTo>
                    <a:pt x="2675277" y="370679"/>
                  </a:lnTo>
                  <a:lnTo>
                    <a:pt x="2816081" y="370679"/>
                  </a:lnTo>
                  <a:lnTo>
                    <a:pt x="2956885" y="329492"/>
                  </a:lnTo>
                  <a:lnTo>
                    <a:pt x="3097689" y="288306"/>
                  </a:lnTo>
                  <a:lnTo>
                    <a:pt x="3238493" y="288306"/>
                  </a:lnTo>
                  <a:lnTo>
                    <a:pt x="3379297" y="329492"/>
                  </a:lnTo>
                  <a:lnTo>
                    <a:pt x="3520101" y="329492"/>
                  </a:lnTo>
                </a:path>
              </a:pathLst>
            </a:custGeom>
            <a:ln w="27101" cap="flat">
              <a:solidFill>
                <a:srgbClr val="1CABE2">
                  <a:alpha val="80000"/>
                </a:srgbClr>
              </a:solidFill>
              <a:prstDash val="solid"/>
              <a:round/>
            </a:ln>
          </p:spPr>
          <p:txBody>
            <a:bodyPr/>
            <a:lstStyle/>
            <a:p/>
          </p:txBody>
        </p:sp>
        <p:sp>
          <p:nvSpPr>
            <p:cNvPr id="86" name="pl86"/>
            <p:cNvSpPr/>
            <p:nvPr/>
          </p:nvSpPr>
          <p:spPr>
            <a:xfrm>
              <a:off x="5308715" y="3594846"/>
              <a:ext cx="3520101" cy="658985"/>
            </a:xfrm>
            <a:custGeom>
              <a:avLst/>
              <a:pathLst>
                <a:path w="3520101" h="658985">
                  <a:moveTo>
                    <a:pt x="0" y="0"/>
                  </a:moveTo>
                  <a:lnTo>
                    <a:pt x="140804" y="82373"/>
                  </a:lnTo>
                  <a:lnTo>
                    <a:pt x="281608" y="123559"/>
                  </a:lnTo>
                  <a:lnTo>
                    <a:pt x="422412" y="288306"/>
                  </a:lnTo>
                  <a:lnTo>
                    <a:pt x="563216" y="370679"/>
                  </a:lnTo>
                  <a:lnTo>
                    <a:pt x="704020" y="494238"/>
                  </a:lnTo>
                  <a:lnTo>
                    <a:pt x="844824" y="535425"/>
                  </a:lnTo>
                  <a:lnTo>
                    <a:pt x="985628" y="370679"/>
                  </a:lnTo>
                  <a:lnTo>
                    <a:pt x="1126432" y="411865"/>
                  </a:lnTo>
                  <a:lnTo>
                    <a:pt x="1267236" y="494238"/>
                  </a:lnTo>
                  <a:lnTo>
                    <a:pt x="1408040" y="658985"/>
                  </a:lnTo>
                  <a:lnTo>
                    <a:pt x="1548844" y="535425"/>
                  </a:lnTo>
                  <a:lnTo>
                    <a:pt x="1689648" y="535425"/>
                  </a:lnTo>
                  <a:lnTo>
                    <a:pt x="1830452" y="617798"/>
                  </a:lnTo>
                  <a:lnTo>
                    <a:pt x="1971256" y="535425"/>
                  </a:lnTo>
                  <a:lnTo>
                    <a:pt x="2112061" y="453052"/>
                  </a:lnTo>
                  <a:lnTo>
                    <a:pt x="2252865" y="329492"/>
                  </a:lnTo>
                  <a:lnTo>
                    <a:pt x="2393669" y="411865"/>
                  </a:lnTo>
                  <a:lnTo>
                    <a:pt x="2534473" y="370679"/>
                  </a:lnTo>
                  <a:lnTo>
                    <a:pt x="2675277" y="370679"/>
                  </a:lnTo>
                  <a:lnTo>
                    <a:pt x="2816081" y="370679"/>
                  </a:lnTo>
                  <a:lnTo>
                    <a:pt x="2956885" y="288306"/>
                  </a:lnTo>
                  <a:lnTo>
                    <a:pt x="3097689" y="205932"/>
                  </a:lnTo>
                  <a:lnTo>
                    <a:pt x="3238493" y="205932"/>
                  </a:lnTo>
                  <a:lnTo>
                    <a:pt x="3379297" y="288306"/>
                  </a:lnTo>
                  <a:lnTo>
                    <a:pt x="3520101" y="247119"/>
                  </a:lnTo>
                </a:path>
              </a:pathLst>
            </a:custGeom>
            <a:ln w="27101" cap="flat">
              <a:solidFill>
                <a:srgbClr val="00833D">
                  <a:alpha val="80000"/>
                </a:srgbClr>
              </a:solidFill>
              <a:prstDash val="solid"/>
              <a:round/>
            </a:ln>
          </p:spPr>
          <p:txBody>
            <a:bodyPr/>
            <a:lstStyle/>
            <a:p/>
          </p:txBody>
        </p:sp>
        <p:sp>
          <p:nvSpPr>
            <p:cNvPr id="87" name="pl87"/>
            <p:cNvSpPr/>
            <p:nvPr/>
          </p:nvSpPr>
          <p:spPr>
            <a:xfrm>
              <a:off x="5308715" y="2482808"/>
              <a:ext cx="3520101" cy="2677127"/>
            </a:xfrm>
            <a:custGeom>
              <a:avLst/>
              <a:pathLst>
                <a:path w="3520101" h="2677127">
                  <a:moveTo>
                    <a:pt x="0" y="658985"/>
                  </a:moveTo>
                  <a:lnTo>
                    <a:pt x="140804" y="535425"/>
                  </a:lnTo>
                  <a:lnTo>
                    <a:pt x="281608" y="411865"/>
                  </a:lnTo>
                  <a:lnTo>
                    <a:pt x="422412" y="205932"/>
                  </a:lnTo>
                  <a:lnTo>
                    <a:pt x="563216" y="0"/>
                  </a:lnTo>
                  <a:lnTo>
                    <a:pt x="704020" y="535425"/>
                  </a:lnTo>
                  <a:lnTo>
                    <a:pt x="844824" y="864918"/>
                  </a:lnTo>
                  <a:lnTo>
                    <a:pt x="985628" y="658985"/>
                  </a:lnTo>
                  <a:lnTo>
                    <a:pt x="1126432" y="453052"/>
                  </a:lnTo>
                  <a:lnTo>
                    <a:pt x="1267236" y="1400343"/>
                  </a:lnTo>
                  <a:lnTo>
                    <a:pt x="1408040" y="1565090"/>
                  </a:lnTo>
                  <a:lnTo>
                    <a:pt x="1548844" y="2141702"/>
                  </a:lnTo>
                  <a:lnTo>
                    <a:pt x="1689648" y="2677127"/>
                  </a:lnTo>
                  <a:lnTo>
                    <a:pt x="1830452" y="2141702"/>
                  </a:lnTo>
                  <a:lnTo>
                    <a:pt x="1971256" y="1029664"/>
                  </a:lnTo>
                  <a:lnTo>
                    <a:pt x="2112061" y="1317970"/>
                  </a:lnTo>
                  <a:lnTo>
                    <a:pt x="2252865" y="864918"/>
                  </a:lnTo>
                  <a:lnTo>
                    <a:pt x="2393669" y="864918"/>
                  </a:lnTo>
                  <a:lnTo>
                    <a:pt x="2534473" y="782545"/>
                  </a:lnTo>
                  <a:lnTo>
                    <a:pt x="2675277" y="494238"/>
                  </a:lnTo>
                  <a:lnTo>
                    <a:pt x="2816081" y="617798"/>
                  </a:lnTo>
                  <a:lnTo>
                    <a:pt x="2956885" y="864918"/>
                  </a:lnTo>
                  <a:lnTo>
                    <a:pt x="3097689" y="823731"/>
                  </a:lnTo>
                  <a:lnTo>
                    <a:pt x="3238493" y="1194410"/>
                  </a:lnTo>
                  <a:lnTo>
                    <a:pt x="3379297" y="1482716"/>
                  </a:lnTo>
                  <a:lnTo>
                    <a:pt x="3520101" y="1359157"/>
                  </a:lnTo>
                </a:path>
              </a:pathLst>
            </a:custGeom>
            <a:ln w="43362" cap="flat">
              <a:solidFill>
                <a:srgbClr val="000000">
                  <a:alpha val="100000"/>
                </a:srgbClr>
              </a:solidFill>
              <a:prstDash val="solid"/>
              <a:round/>
            </a:ln>
          </p:spPr>
          <p:txBody>
            <a:bodyPr/>
            <a:lstStyle/>
            <a:p/>
          </p:txBody>
        </p:sp>
        <p:sp>
          <p:nvSpPr>
            <p:cNvPr id="88" name="pl88"/>
            <p:cNvSpPr/>
            <p:nvPr/>
          </p:nvSpPr>
          <p:spPr>
            <a:xfrm>
              <a:off x="5308715" y="2482808"/>
              <a:ext cx="3520101" cy="2677127"/>
            </a:xfrm>
            <a:custGeom>
              <a:avLst/>
              <a:pathLst>
                <a:path w="3520101" h="2677127">
                  <a:moveTo>
                    <a:pt x="0" y="658985"/>
                  </a:moveTo>
                  <a:lnTo>
                    <a:pt x="140804" y="535425"/>
                  </a:lnTo>
                  <a:lnTo>
                    <a:pt x="281608" y="411865"/>
                  </a:lnTo>
                  <a:lnTo>
                    <a:pt x="422412" y="205932"/>
                  </a:lnTo>
                  <a:lnTo>
                    <a:pt x="563216" y="0"/>
                  </a:lnTo>
                  <a:lnTo>
                    <a:pt x="704020" y="535425"/>
                  </a:lnTo>
                  <a:lnTo>
                    <a:pt x="844824" y="864918"/>
                  </a:lnTo>
                  <a:lnTo>
                    <a:pt x="985628" y="658985"/>
                  </a:lnTo>
                  <a:lnTo>
                    <a:pt x="1126432" y="453052"/>
                  </a:lnTo>
                  <a:lnTo>
                    <a:pt x="1267236" y="1400343"/>
                  </a:lnTo>
                  <a:lnTo>
                    <a:pt x="1408040" y="1565090"/>
                  </a:lnTo>
                  <a:lnTo>
                    <a:pt x="1548844" y="2141702"/>
                  </a:lnTo>
                  <a:lnTo>
                    <a:pt x="1689648" y="2677127"/>
                  </a:lnTo>
                  <a:lnTo>
                    <a:pt x="1830452" y="2141702"/>
                  </a:lnTo>
                  <a:lnTo>
                    <a:pt x="1971256" y="1029664"/>
                  </a:lnTo>
                  <a:lnTo>
                    <a:pt x="2112061" y="1317970"/>
                  </a:lnTo>
                  <a:lnTo>
                    <a:pt x="2252865" y="864918"/>
                  </a:lnTo>
                  <a:lnTo>
                    <a:pt x="2393669" y="864918"/>
                  </a:lnTo>
                  <a:lnTo>
                    <a:pt x="2534473" y="782545"/>
                  </a:lnTo>
                  <a:lnTo>
                    <a:pt x="2675277" y="494238"/>
                  </a:lnTo>
                  <a:lnTo>
                    <a:pt x="2816081" y="617798"/>
                  </a:lnTo>
                  <a:lnTo>
                    <a:pt x="2956885" y="864918"/>
                  </a:lnTo>
                  <a:lnTo>
                    <a:pt x="3097689" y="823731"/>
                  </a:lnTo>
                  <a:lnTo>
                    <a:pt x="3238493" y="1194410"/>
                  </a:lnTo>
                  <a:lnTo>
                    <a:pt x="3379297" y="1482716"/>
                  </a:lnTo>
                  <a:lnTo>
                    <a:pt x="3520101" y="1359157"/>
                  </a:lnTo>
                </a:path>
              </a:pathLst>
            </a:custGeom>
            <a:ln w="27101" cap="flat">
              <a:solidFill>
                <a:srgbClr val="0058AB">
                  <a:alpha val="100000"/>
                </a:srgbClr>
              </a:solidFill>
              <a:prstDash val="solid"/>
              <a:round/>
            </a:ln>
          </p:spPr>
          <p:txBody>
            <a:bodyPr/>
            <a:lstStyle/>
            <a:p/>
          </p:txBody>
        </p:sp>
        <p:sp>
          <p:nvSpPr>
            <p:cNvPr id="89" name="pl89"/>
            <p:cNvSpPr/>
            <p:nvPr/>
          </p:nvSpPr>
          <p:spPr>
            <a:xfrm>
              <a:off x="5132709" y="47068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018234"/>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2894674"/>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3924339"/>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3677219"/>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2853488"/>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3841966"/>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718406"/>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9516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98044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38</a:t>
              </a:r>
            </a:p>
          </p:txBody>
        </p:sp>
        <p:sp>
          <p:nvSpPr>
            <p:cNvPr id="99" name="pg99"/>
            <p:cNvSpPr/>
            <p:nvPr/>
          </p:nvSpPr>
          <p:spPr>
            <a:xfrm>
              <a:off x="5926111" y="28281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285816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41</a:t>
              </a:r>
            </a:p>
          </p:txBody>
        </p:sp>
        <p:sp>
          <p:nvSpPr>
            <p:cNvPr id="101" name="pg101"/>
            <p:cNvSpPr/>
            <p:nvPr/>
          </p:nvSpPr>
          <p:spPr>
            <a:xfrm>
              <a:off x="6630131" y="385777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60485" y="388659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3" name="pg103"/>
            <p:cNvSpPr/>
            <p:nvPr/>
          </p:nvSpPr>
          <p:spPr>
            <a:xfrm>
              <a:off x="7334152" y="36106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64505" y="36407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5" name="pg105"/>
            <p:cNvSpPr/>
            <p:nvPr/>
          </p:nvSpPr>
          <p:spPr>
            <a:xfrm>
              <a:off x="7897368" y="27869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7722" y="281697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42</a:t>
              </a:r>
            </a:p>
          </p:txBody>
        </p:sp>
        <p:sp>
          <p:nvSpPr>
            <p:cNvPr id="107" name="pg107"/>
            <p:cNvSpPr/>
            <p:nvPr/>
          </p:nvSpPr>
          <p:spPr>
            <a:xfrm>
              <a:off x="8601388" y="37753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1742" y="38042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9" name="pg109"/>
            <p:cNvSpPr/>
            <p:nvPr/>
          </p:nvSpPr>
          <p:spPr>
            <a:xfrm>
              <a:off x="8742193" y="36518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36818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11" name="tx111"/>
            <p:cNvSpPr/>
            <p:nvPr/>
          </p:nvSpPr>
          <p:spPr>
            <a:xfrm>
              <a:off x="8889106" y="44193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8028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5006511" y="466424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8405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a:off x="4942943" y="30167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6" name="tx116"/>
            <p:cNvSpPr/>
            <p:nvPr/>
          </p:nvSpPr>
          <p:spPr>
            <a:xfrm>
              <a:off x="4942943" y="21930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9781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781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2500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8746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45206" y="6120905"/>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Tchad</a:t>
              </a:r>
            </a:p>
          </p:txBody>
        </p:sp>
        <p:sp>
          <p:nvSpPr>
            <p:cNvPr id="130" name="tx130"/>
            <p:cNvSpPr/>
            <p:nvPr/>
          </p:nvSpPr>
          <p:spPr>
            <a:xfrm>
              <a:off x="699210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54562"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4" name="tx134"/>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2998912" y="1343807"/>
              <a:ext cx="342049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Tchad, 2000-2025</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17 % des enfants ayant reçu le DTC1 n’ont pas reçu le DTC3 (à gauche), et 21 % des enfants ayant reçu le DTC1 n’ont pas reçu le MCV1 (à droite).
Le taux élevé d’abandon du DTP témoigne d’une capacité insuffisante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du DTP au Tchad était supérieur au taux mondial, tandis que le taux d’abandon du DTP-MCV était supérieur au taux mondial.</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des vaccins DTP1 et DTP3/MCV1 était élevé au Tchad, ce qui témoigne d'une faible fidélisation des enfants aux programmes de vaccination et souligne la nécessité d'un suivi plus rigoureux des enfants initialement vaccinés.</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07161"/>
              <a:ext cx="2135265" cy="517574"/>
            </a:xfrm>
            <a:custGeom>
              <a:avLst/>
              <a:pathLst>
                <a:path w="2135265" h="517574">
                  <a:moveTo>
                    <a:pt x="0" y="364847"/>
                  </a:moveTo>
                  <a:lnTo>
                    <a:pt x="85410" y="339393"/>
                  </a:lnTo>
                  <a:lnTo>
                    <a:pt x="170821" y="390302"/>
                  </a:lnTo>
                  <a:lnTo>
                    <a:pt x="256231" y="441211"/>
                  </a:lnTo>
                  <a:lnTo>
                    <a:pt x="341642" y="432726"/>
                  </a:lnTo>
                  <a:lnTo>
                    <a:pt x="427053" y="432726"/>
                  </a:lnTo>
                  <a:lnTo>
                    <a:pt x="512463" y="296969"/>
                  </a:lnTo>
                  <a:lnTo>
                    <a:pt x="597874" y="398787"/>
                  </a:lnTo>
                  <a:lnTo>
                    <a:pt x="683284" y="517574"/>
                  </a:lnTo>
                  <a:lnTo>
                    <a:pt x="768695" y="381817"/>
                  </a:lnTo>
                  <a:lnTo>
                    <a:pt x="854106" y="288484"/>
                  </a:lnTo>
                  <a:lnTo>
                    <a:pt x="939516" y="330908"/>
                  </a:lnTo>
                  <a:lnTo>
                    <a:pt x="1024927" y="254545"/>
                  </a:lnTo>
                  <a:lnTo>
                    <a:pt x="1110337" y="271514"/>
                  </a:lnTo>
                  <a:lnTo>
                    <a:pt x="1195748" y="288484"/>
                  </a:lnTo>
                  <a:lnTo>
                    <a:pt x="1281159" y="186666"/>
                  </a:lnTo>
                  <a:lnTo>
                    <a:pt x="1366569" y="279999"/>
                  </a:lnTo>
                  <a:lnTo>
                    <a:pt x="1451980" y="279999"/>
                  </a:lnTo>
                  <a:lnTo>
                    <a:pt x="1537390" y="347878"/>
                  </a:lnTo>
                  <a:lnTo>
                    <a:pt x="1622801" y="144242"/>
                  </a:lnTo>
                  <a:lnTo>
                    <a:pt x="1708212" y="59393"/>
                  </a:lnTo>
                  <a:lnTo>
                    <a:pt x="1793622" y="0"/>
                  </a:lnTo>
                  <a:lnTo>
                    <a:pt x="1879033" y="0"/>
                  </a:lnTo>
                  <a:lnTo>
                    <a:pt x="1964443" y="0"/>
                  </a:lnTo>
                  <a:lnTo>
                    <a:pt x="2049854" y="33939"/>
                  </a:lnTo>
                  <a:lnTo>
                    <a:pt x="2135265"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54"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4303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4218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28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38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50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3709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2775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24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2775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2691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2691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33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2797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51" name="tx51"/>
            <p:cNvSpPr/>
            <p:nvPr/>
          </p:nvSpPr>
          <p:spPr>
            <a:xfrm>
              <a:off x="3223926"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tx52"/>
            <p:cNvSpPr/>
            <p:nvPr/>
          </p:nvSpPr>
          <p:spPr>
            <a:xfrm>
              <a:off x="2624645"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53" name="tx53"/>
            <p:cNvSpPr/>
            <p:nvPr/>
          </p:nvSpPr>
          <p:spPr>
            <a:xfrm>
              <a:off x="3051698"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521914"/>
              <a:ext cx="854106" cy="339393"/>
            </a:xfrm>
            <a:custGeom>
              <a:avLst/>
              <a:pathLst>
                <a:path w="854106" h="339393">
                  <a:moveTo>
                    <a:pt x="0" y="339393"/>
                  </a:moveTo>
                  <a:lnTo>
                    <a:pt x="85410" y="229090"/>
                  </a:lnTo>
                  <a:lnTo>
                    <a:pt x="170821" y="229090"/>
                  </a:lnTo>
                  <a:lnTo>
                    <a:pt x="256231" y="161211"/>
                  </a:lnTo>
                  <a:lnTo>
                    <a:pt x="341642" y="144242"/>
                  </a:lnTo>
                  <a:lnTo>
                    <a:pt x="427053" y="118787"/>
                  </a:lnTo>
                  <a:lnTo>
                    <a:pt x="512463" y="42424"/>
                  </a:lnTo>
                  <a:lnTo>
                    <a:pt x="597874" y="16969"/>
                  </a:lnTo>
                  <a:lnTo>
                    <a:pt x="683284" y="8484"/>
                  </a:lnTo>
                  <a:lnTo>
                    <a:pt x="768695" y="16969"/>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62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831676"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7690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86" name="tx86"/>
            <p:cNvSpPr/>
            <p:nvPr/>
          </p:nvSpPr>
          <p:spPr>
            <a:xfrm>
              <a:off x="3223926"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7" name="tx87"/>
            <p:cNvSpPr/>
            <p:nvPr/>
          </p:nvSpPr>
          <p:spPr>
            <a:xfrm>
              <a:off x="2624645" y="352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88" name="tx88"/>
            <p:cNvSpPr/>
            <p:nvPr/>
          </p:nvSpPr>
          <p:spPr>
            <a:xfrm>
              <a:off x="3051698"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t108"/>
            <p:cNvSpPr/>
            <p:nvPr/>
          </p:nvSpPr>
          <p:spPr>
            <a:xfrm>
              <a:off x="3173319" y="51798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tx109"/>
            <p:cNvSpPr/>
            <p:nvPr/>
          </p:nvSpPr>
          <p:spPr>
            <a:xfrm>
              <a:off x="3039439" y="51056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10" name="tx110"/>
            <p:cNvSpPr/>
            <p:nvPr/>
          </p:nvSpPr>
          <p:spPr>
            <a:xfrm>
              <a:off x="3223926" y="51056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11" name="pl11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2" name="pl11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3" name="pl11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4" name="pl11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8" name="pl11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9" name="pl11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0" name="pl12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50292" y="2058070"/>
              <a:ext cx="2135265" cy="432726"/>
            </a:xfrm>
            <a:custGeom>
              <a:avLst/>
              <a:pathLst>
                <a:path w="2135265" h="432726">
                  <a:moveTo>
                    <a:pt x="0" y="347878"/>
                  </a:moveTo>
                  <a:lnTo>
                    <a:pt x="85410" y="356363"/>
                  </a:lnTo>
                  <a:lnTo>
                    <a:pt x="170821" y="347878"/>
                  </a:lnTo>
                  <a:lnTo>
                    <a:pt x="256231" y="347878"/>
                  </a:lnTo>
                  <a:lnTo>
                    <a:pt x="341642" y="432726"/>
                  </a:lnTo>
                  <a:lnTo>
                    <a:pt x="427053" y="339393"/>
                  </a:lnTo>
                  <a:lnTo>
                    <a:pt x="512463" y="237575"/>
                  </a:lnTo>
                  <a:lnTo>
                    <a:pt x="597874" y="305454"/>
                  </a:lnTo>
                  <a:lnTo>
                    <a:pt x="683284" y="330908"/>
                  </a:lnTo>
                  <a:lnTo>
                    <a:pt x="768695" y="347878"/>
                  </a:lnTo>
                  <a:lnTo>
                    <a:pt x="854106" y="263029"/>
                  </a:lnTo>
                  <a:lnTo>
                    <a:pt x="939516" y="263029"/>
                  </a:lnTo>
                  <a:lnTo>
                    <a:pt x="1024927" y="246060"/>
                  </a:lnTo>
                  <a:lnTo>
                    <a:pt x="1110337" y="237575"/>
                  </a:lnTo>
                  <a:lnTo>
                    <a:pt x="1195748" y="195151"/>
                  </a:lnTo>
                  <a:lnTo>
                    <a:pt x="1281159" y="229090"/>
                  </a:lnTo>
                  <a:lnTo>
                    <a:pt x="1366569" y="263029"/>
                  </a:lnTo>
                  <a:lnTo>
                    <a:pt x="1451980" y="263029"/>
                  </a:lnTo>
                  <a:lnTo>
                    <a:pt x="1537390" y="195151"/>
                  </a:lnTo>
                  <a:lnTo>
                    <a:pt x="1622801" y="144242"/>
                  </a:lnTo>
                  <a:lnTo>
                    <a:pt x="1708212" y="101818"/>
                  </a:lnTo>
                  <a:lnTo>
                    <a:pt x="1793622" y="59393"/>
                  </a:lnTo>
                  <a:lnTo>
                    <a:pt x="1879033" y="33939"/>
                  </a:lnTo>
                  <a:lnTo>
                    <a:pt x="1964443" y="16969"/>
                  </a:lnTo>
                  <a:lnTo>
                    <a:pt x="2049854" y="25454"/>
                  </a:lnTo>
                  <a:lnTo>
                    <a:pt x="2135265" y="0"/>
                  </a:lnTo>
                </a:path>
              </a:pathLst>
            </a:custGeom>
            <a:ln w="27101" cap="flat">
              <a:solidFill>
                <a:srgbClr val="1CABE2">
                  <a:alpha val="100000"/>
                </a:srgbClr>
              </a:solidFill>
              <a:prstDash val="solid"/>
              <a:round/>
            </a:ln>
          </p:spPr>
          <p:txBody>
            <a:bodyPr/>
            <a:lstStyle/>
            <a:p/>
          </p:txBody>
        </p:sp>
        <p:sp>
          <p:nvSpPr>
            <p:cNvPr id="131" name="pt131"/>
            <p:cNvSpPr/>
            <p:nvPr/>
          </p:nvSpPr>
          <p:spPr>
            <a:xfrm>
              <a:off x="3832241"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3917652"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003062"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088473"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173883" y="24727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4259294" y="23794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4344705" y="22775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4430115" y="234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4515526"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600936"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686347"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771758"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857168" y="228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4" name="pt144"/>
            <p:cNvSpPr/>
            <p:nvPr/>
          </p:nvSpPr>
          <p:spPr>
            <a:xfrm>
              <a:off x="4942579"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027989"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113400"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198811"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284221"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369632"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455042"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540453"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562586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711274"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5796685"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882095"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96750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tx157"/>
            <p:cNvSpPr/>
            <p:nvPr/>
          </p:nvSpPr>
          <p:spPr>
            <a:xfrm>
              <a:off x="3698362" y="231396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58" name="tx158"/>
            <p:cNvSpPr/>
            <p:nvPr/>
          </p:nvSpPr>
          <p:spPr>
            <a:xfrm>
              <a:off x="6018113"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59" name="tx159"/>
            <p:cNvSpPr/>
            <p:nvPr/>
          </p:nvSpPr>
          <p:spPr>
            <a:xfrm>
              <a:off x="5418832" y="2061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60" name="tx160"/>
            <p:cNvSpPr/>
            <p:nvPr/>
          </p:nvSpPr>
          <p:spPr>
            <a:xfrm>
              <a:off x="5845885"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61" name="pl16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3" name="pl16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4" name="pl16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9" name="pl16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0" name="pl17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3850292" y="3521914"/>
              <a:ext cx="2135265" cy="441211"/>
            </a:xfrm>
            <a:custGeom>
              <a:avLst/>
              <a:pathLst>
                <a:path w="2135265" h="441211">
                  <a:moveTo>
                    <a:pt x="0" y="339393"/>
                  </a:moveTo>
                  <a:lnTo>
                    <a:pt x="85410" y="356363"/>
                  </a:lnTo>
                  <a:lnTo>
                    <a:pt x="170821" y="364847"/>
                  </a:lnTo>
                  <a:lnTo>
                    <a:pt x="256231" y="381817"/>
                  </a:lnTo>
                  <a:lnTo>
                    <a:pt x="341642" y="441211"/>
                  </a:lnTo>
                  <a:lnTo>
                    <a:pt x="427053" y="347878"/>
                  </a:lnTo>
                  <a:lnTo>
                    <a:pt x="512463" y="246060"/>
                  </a:lnTo>
                  <a:lnTo>
                    <a:pt x="597874" y="313938"/>
                  </a:lnTo>
                  <a:lnTo>
                    <a:pt x="683284" y="347878"/>
                  </a:lnTo>
                  <a:lnTo>
                    <a:pt x="768695" y="271514"/>
                  </a:lnTo>
                  <a:lnTo>
                    <a:pt x="854106" y="186666"/>
                  </a:lnTo>
                  <a:lnTo>
                    <a:pt x="939516" y="118787"/>
                  </a:lnTo>
                  <a:lnTo>
                    <a:pt x="1024927" y="42424"/>
                  </a:lnTo>
                  <a:lnTo>
                    <a:pt x="1110337" y="93333"/>
                  </a:lnTo>
                  <a:lnTo>
                    <a:pt x="1195748" y="195151"/>
                  </a:lnTo>
                  <a:lnTo>
                    <a:pt x="1281159" y="186666"/>
                  </a:lnTo>
                  <a:lnTo>
                    <a:pt x="1366569" y="263029"/>
                  </a:lnTo>
                  <a:lnTo>
                    <a:pt x="1451980" y="263029"/>
                  </a:lnTo>
                  <a:lnTo>
                    <a:pt x="1537390" y="229090"/>
                  </a:lnTo>
                  <a:lnTo>
                    <a:pt x="1622801" y="237575"/>
                  </a:lnTo>
                  <a:lnTo>
                    <a:pt x="1708212" y="195151"/>
                  </a:lnTo>
                  <a:lnTo>
                    <a:pt x="1793622" y="127272"/>
                  </a:lnTo>
                  <a:lnTo>
                    <a:pt x="1879033" y="118787"/>
                  </a:lnTo>
                  <a:lnTo>
                    <a:pt x="1964443" y="42424"/>
                  </a:lnTo>
                  <a:lnTo>
                    <a:pt x="2049854" y="0"/>
                  </a:lnTo>
                  <a:lnTo>
                    <a:pt x="2135265" y="0"/>
                  </a:lnTo>
                </a:path>
              </a:pathLst>
            </a:custGeom>
            <a:ln w="27101" cap="flat">
              <a:solidFill>
                <a:srgbClr val="1CABE2">
                  <a:alpha val="100000"/>
                </a:srgbClr>
              </a:solidFill>
              <a:prstDash val="solid"/>
              <a:round/>
            </a:ln>
          </p:spPr>
          <p:txBody>
            <a:bodyPr/>
            <a:lstStyle/>
            <a:p/>
          </p:txBody>
        </p:sp>
        <p:sp>
          <p:nvSpPr>
            <p:cNvPr id="181" name="pt181"/>
            <p:cNvSpPr/>
            <p:nvPr/>
          </p:nvSpPr>
          <p:spPr>
            <a:xfrm>
              <a:off x="3832241"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3917652" y="38602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003062" y="386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088473" y="388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173883" y="394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6" name="pt186"/>
            <p:cNvSpPr/>
            <p:nvPr/>
          </p:nvSpPr>
          <p:spPr>
            <a:xfrm>
              <a:off x="4259294" y="38517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344705" y="37499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8" name="pt188"/>
            <p:cNvSpPr/>
            <p:nvPr/>
          </p:nvSpPr>
          <p:spPr>
            <a:xfrm>
              <a:off x="4430115" y="3817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9" name="pt189"/>
            <p:cNvSpPr/>
            <p:nvPr/>
          </p:nvSpPr>
          <p:spPr>
            <a:xfrm>
              <a:off x="4515526" y="38517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600936"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686347"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771758"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857168"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4" name="pt194"/>
            <p:cNvSpPr/>
            <p:nvPr/>
          </p:nvSpPr>
          <p:spPr>
            <a:xfrm>
              <a:off x="4942579"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027989"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113400"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198811"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284221"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369632" y="373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5455042" y="3741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5540453"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625864"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711274" y="362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5796685"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88209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967506"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tx207"/>
            <p:cNvSpPr/>
            <p:nvPr/>
          </p:nvSpPr>
          <p:spPr>
            <a:xfrm>
              <a:off x="3698362" y="37690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208" name="tx208"/>
            <p:cNvSpPr/>
            <p:nvPr/>
          </p:nvSpPr>
          <p:spPr>
            <a:xfrm>
              <a:off x="6018113"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09" name="tx209"/>
            <p:cNvSpPr/>
            <p:nvPr/>
          </p:nvSpPr>
          <p:spPr>
            <a:xfrm>
              <a:off x="5418832" y="36183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210" name="tx210"/>
            <p:cNvSpPr/>
            <p:nvPr/>
          </p:nvSpPr>
          <p:spPr>
            <a:xfrm>
              <a:off x="5845885" y="33807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11" name="pl211"/>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4" name="pl214"/>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8" name="pl218"/>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9" name="pl219"/>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0" name="pl220"/>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3850292" y="4858485"/>
              <a:ext cx="2135265" cy="381817"/>
            </a:xfrm>
            <a:custGeom>
              <a:avLst/>
              <a:pathLst>
                <a:path w="2135265" h="381817">
                  <a:moveTo>
                    <a:pt x="0" y="313938"/>
                  </a:moveTo>
                  <a:lnTo>
                    <a:pt x="85410" y="330908"/>
                  </a:lnTo>
                  <a:lnTo>
                    <a:pt x="170821" y="356363"/>
                  </a:lnTo>
                  <a:lnTo>
                    <a:pt x="256231" y="381817"/>
                  </a:lnTo>
                  <a:lnTo>
                    <a:pt x="341642" y="347878"/>
                  </a:lnTo>
                  <a:lnTo>
                    <a:pt x="427053" y="271514"/>
                  </a:lnTo>
                  <a:lnTo>
                    <a:pt x="512463" y="212120"/>
                  </a:lnTo>
                  <a:lnTo>
                    <a:pt x="597874" y="220605"/>
                  </a:lnTo>
                  <a:lnTo>
                    <a:pt x="683284" y="271514"/>
                  </a:lnTo>
                  <a:lnTo>
                    <a:pt x="768695" y="279999"/>
                  </a:lnTo>
                  <a:lnTo>
                    <a:pt x="854106" y="203636"/>
                  </a:lnTo>
                  <a:lnTo>
                    <a:pt x="939516" y="169696"/>
                  </a:lnTo>
                  <a:lnTo>
                    <a:pt x="1024927" y="118787"/>
                  </a:lnTo>
                  <a:lnTo>
                    <a:pt x="1110337" y="178181"/>
                  </a:lnTo>
                  <a:lnTo>
                    <a:pt x="1195748" y="263029"/>
                  </a:lnTo>
                  <a:lnTo>
                    <a:pt x="1281159" y="203636"/>
                  </a:lnTo>
                  <a:lnTo>
                    <a:pt x="1366569" y="305454"/>
                  </a:lnTo>
                  <a:lnTo>
                    <a:pt x="1451980" y="305454"/>
                  </a:lnTo>
                  <a:lnTo>
                    <a:pt x="1537390" y="254545"/>
                  </a:lnTo>
                  <a:lnTo>
                    <a:pt x="1622801" y="246060"/>
                  </a:lnTo>
                  <a:lnTo>
                    <a:pt x="1708212" y="237575"/>
                  </a:lnTo>
                  <a:lnTo>
                    <a:pt x="1793622" y="144242"/>
                  </a:lnTo>
                  <a:lnTo>
                    <a:pt x="1879033" y="161211"/>
                  </a:lnTo>
                  <a:lnTo>
                    <a:pt x="1964443" y="25454"/>
                  </a:lnTo>
                  <a:lnTo>
                    <a:pt x="2049854" y="8484"/>
                  </a:lnTo>
                  <a:lnTo>
                    <a:pt x="2135265" y="0"/>
                  </a:lnTo>
                </a:path>
              </a:pathLst>
            </a:custGeom>
            <a:ln w="27101" cap="flat">
              <a:solidFill>
                <a:srgbClr val="1CABE2">
                  <a:alpha val="100000"/>
                </a:srgbClr>
              </a:solidFill>
              <a:prstDash val="solid"/>
              <a:round/>
            </a:ln>
          </p:spPr>
          <p:txBody>
            <a:bodyPr/>
            <a:lstStyle/>
            <a:p/>
          </p:txBody>
        </p:sp>
        <p:sp>
          <p:nvSpPr>
            <p:cNvPr id="231" name="pt231"/>
            <p:cNvSpPr/>
            <p:nvPr/>
          </p:nvSpPr>
          <p:spPr>
            <a:xfrm>
              <a:off x="3832241" y="515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3917652" y="517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4003062" y="51967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4088473" y="522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4173883" y="51883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6" name="pt236"/>
            <p:cNvSpPr/>
            <p:nvPr/>
          </p:nvSpPr>
          <p:spPr>
            <a:xfrm>
              <a:off x="4259294" y="511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4344705" y="505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8" name="pt238"/>
            <p:cNvSpPr/>
            <p:nvPr/>
          </p:nvSpPr>
          <p:spPr>
            <a:xfrm>
              <a:off x="4430115" y="506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9" name="pt239"/>
            <p:cNvSpPr/>
            <p:nvPr/>
          </p:nvSpPr>
          <p:spPr>
            <a:xfrm>
              <a:off x="4515526" y="511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4600936" y="51204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1" name="pt241"/>
            <p:cNvSpPr/>
            <p:nvPr/>
          </p:nvSpPr>
          <p:spPr>
            <a:xfrm>
              <a:off x="4686347"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4771758"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4857168"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pt244"/>
            <p:cNvSpPr/>
            <p:nvPr/>
          </p:nvSpPr>
          <p:spPr>
            <a:xfrm>
              <a:off x="4942579" y="501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5" name="pt245"/>
            <p:cNvSpPr/>
            <p:nvPr/>
          </p:nvSpPr>
          <p:spPr>
            <a:xfrm>
              <a:off x="5027989" y="510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6" name="pt246"/>
            <p:cNvSpPr/>
            <p:nvPr/>
          </p:nvSpPr>
          <p:spPr>
            <a:xfrm>
              <a:off x="5113400"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5198811" y="51458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5284221" y="51458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5369632" y="50949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5455042" y="5086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5540453" y="507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5625864" y="498467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5711274" y="50016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5796685"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882095"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967506"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tx257"/>
            <p:cNvSpPr/>
            <p:nvPr/>
          </p:nvSpPr>
          <p:spPr>
            <a:xfrm>
              <a:off x="3698362" y="50801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258" name="tx258"/>
            <p:cNvSpPr/>
            <p:nvPr/>
          </p:nvSpPr>
          <p:spPr>
            <a:xfrm>
              <a:off x="6018113" y="47662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59" name="tx259"/>
            <p:cNvSpPr/>
            <p:nvPr/>
          </p:nvSpPr>
          <p:spPr>
            <a:xfrm>
              <a:off x="5418832" y="49633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260" name="tx260"/>
            <p:cNvSpPr/>
            <p:nvPr/>
          </p:nvSpPr>
          <p:spPr>
            <a:xfrm>
              <a:off x="5845885" y="47258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261" name="pl26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2" name="pl26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8" name="pl26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6644479" y="2185343"/>
              <a:ext cx="2135265" cy="441211"/>
            </a:xfrm>
            <a:custGeom>
              <a:avLst/>
              <a:pathLst>
                <a:path w="2135265" h="441211">
                  <a:moveTo>
                    <a:pt x="0" y="279999"/>
                  </a:moveTo>
                  <a:lnTo>
                    <a:pt x="85410" y="381817"/>
                  </a:lnTo>
                  <a:lnTo>
                    <a:pt x="170821" y="390302"/>
                  </a:lnTo>
                  <a:lnTo>
                    <a:pt x="256231" y="407272"/>
                  </a:lnTo>
                  <a:lnTo>
                    <a:pt x="341642" y="415756"/>
                  </a:lnTo>
                  <a:lnTo>
                    <a:pt x="427053" y="381817"/>
                  </a:lnTo>
                  <a:lnTo>
                    <a:pt x="512463" y="254545"/>
                  </a:lnTo>
                  <a:lnTo>
                    <a:pt x="597874" y="356363"/>
                  </a:lnTo>
                  <a:lnTo>
                    <a:pt x="683284" y="441211"/>
                  </a:lnTo>
                  <a:lnTo>
                    <a:pt x="768695" y="381817"/>
                  </a:lnTo>
                  <a:lnTo>
                    <a:pt x="854106" y="263029"/>
                  </a:lnTo>
                  <a:lnTo>
                    <a:pt x="939516" y="322423"/>
                  </a:lnTo>
                  <a:lnTo>
                    <a:pt x="1024927" y="263029"/>
                  </a:lnTo>
                  <a:lnTo>
                    <a:pt x="1110337" y="271514"/>
                  </a:lnTo>
                  <a:lnTo>
                    <a:pt x="1195748" y="296969"/>
                  </a:lnTo>
                  <a:lnTo>
                    <a:pt x="1281159" y="246060"/>
                  </a:lnTo>
                  <a:lnTo>
                    <a:pt x="1366569" y="254545"/>
                  </a:lnTo>
                  <a:lnTo>
                    <a:pt x="1451980" y="254545"/>
                  </a:lnTo>
                  <a:lnTo>
                    <a:pt x="1537390" y="203636"/>
                  </a:lnTo>
                  <a:lnTo>
                    <a:pt x="1622801" y="152727"/>
                  </a:lnTo>
                  <a:lnTo>
                    <a:pt x="1708212" y="135757"/>
                  </a:lnTo>
                  <a:lnTo>
                    <a:pt x="1793622" y="76363"/>
                  </a:lnTo>
                  <a:lnTo>
                    <a:pt x="1879033" y="42424"/>
                  </a:lnTo>
                  <a:lnTo>
                    <a:pt x="1964443" y="33939"/>
                  </a:lnTo>
                  <a:lnTo>
                    <a:pt x="2049854" y="25454"/>
                  </a:lnTo>
                  <a:lnTo>
                    <a:pt x="2135265" y="0"/>
                  </a:lnTo>
                </a:path>
              </a:pathLst>
            </a:custGeom>
            <a:ln w="27101" cap="flat">
              <a:solidFill>
                <a:srgbClr val="1CABE2">
                  <a:alpha val="100000"/>
                </a:srgbClr>
              </a:solidFill>
              <a:prstDash val="solid"/>
              <a:round/>
            </a:ln>
          </p:spPr>
          <p:txBody>
            <a:bodyPr/>
            <a:lstStyle/>
            <a:p/>
          </p:txBody>
        </p:sp>
        <p:sp>
          <p:nvSpPr>
            <p:cNvPr id="281" name="pt281"/>
            <p:cNvSpPr/>
            <p:nvPr/>
          </p:nvSpPr>
          <p:spPr>
            <a:xfrm>
              <a:off x="6626428" y="244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6711839" y="254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6797249" y="255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6882660" y="25745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6968071" y="25830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6" name="pt286"/>
            <p:cNvSpPr/>
            <p:nvPr/>
          </p:nvSpPr>
          <p:spPr>
            <a:xfrm>
              <a:off x="7053481" y="25491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7" name="pt287"/>
            <p:cNvSpPr/>
            <p:nvPr/>
          </p:nvSpPr>
          <p:spPr>
            <a:xfrm>
              <a:off x="7138892" y="24218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8" name="pt288"/>
            <p:cNvSpPr/>
            <p:nvPr/>
          </p:nvSpPr>
          <p:spPr>
            <a:xfrm>
              <a:off x="7224302" y="25236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9" name="pt289"/>
            <p:cNvSpPr/>
            <p:nvPr/>
          </p:nvSpPr>
          <p:spPr>
            <a:xfrm>
              <a:off x="7309713" y="260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395124" y="254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480534" y="24303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565945" y="248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651355" y="24303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4" name="pt294"/>
            <p:cNvSpPr/>
            <p:nvPr/>
          </p:nvSpPr>
          <p:spPr>
            <a:xfrm>
              <a:off x="7736766" y="243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822177" y="24642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907587" y="24133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92998"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078408"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163819"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249230"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334640" y="230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2" name="pt302"/>
            <p:cNvSpPr/>
            <p:nvPr/>
          </p:nvSpPr>
          <p:spPr>
            <a:xfrm>
              <a:off x="8420051"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505461" y="22097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pt304"/>
            <p:cNvSpPr/>
            <p:nvPr/>
          </p:nvSpPr>
          <p:spPr>
            <a:xfrm>
              <a:off x="8590872"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676283"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761693"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tx307"/>
            <p:cNvSpPr/>
            <p:nvPr/>
          </p:nvSpPr>
          <p:spPr>
            <a:xfrm>
              <a:off x="6492549" y="2373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308" name="tx308"/>
            <p:cNvSpPr/>
            <p:nvPr/>
          </p:nvSpPr>
          <p:spPr>
            <a:xfrm>
              <a:off x="8812300" y="20942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09" name="tx309"/>
            <p:cNvSpPr/>
            <p:nvPr/>
          </p:nvSpPr>
          <p:spPr>
            <a:xfrm>
              <a:off x="8213020" y="219686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310" name="tx310"/>
            <p:cNvSpPr/>
            <p:nvPr/>
          </p:nvSpPr>
          <p:spPr>
            <a:xfrm>
              <a:off x="8640073"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311" name="pl31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2" name="pl31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3" name="pl31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4" name="pl31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5" name="pl31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6" name="pl31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7" name="pl31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8" name="pl31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9" name="pl31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0" name="pl32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1" name="pl32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2" name="pl32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3" name="pl32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4" name="pl32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5" name="pl32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6" name="pl32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8523512" y="3657671"/>
              <a:ext cx="256231" cy="424241"/>
            </a:xfrm>
            <a:custGeom>
              <a:avLst/>
              <a:pathLst>
                <a:path w="256231" h="424241">
                  <a:moveTo>
                    <a:pt x="0" y="424241"/>
                  </a:moveTo>
                  <a:lnTo>
                    <a:pt x="85410" y="144242"/>
                  </a:lnTo>
                  <a:lnTo>
                    <a:pt x="170821" y="76363"/>
                  </a:lnTo>
                  <a:lnTo>
                    <a:pt x="256231" y="0"/>
                  </a:lnTo>
                </a:path>
              </a:pathLst>
            </a:custGeom>
            <a:ln w="27101" cap="flat">
              <a:solidFill>
                <a:srgbClr val="1CABE2">
                  <a:alpha val="100000"/>
                </a:srgbClr>
              </a:solidFill>
              <a:prstDash val="solid"/>
              <a:round/>
            </a:ln>
          </p:spPr>
          <p:txBody>
            <a:bodyPr/>
            <a:lstStyle/>
            <a:p/>
          </p:txBody>
        </p:sp>
        <p:sp>
          <p:nvSpPr>
            <p:cNvPr id="331" name="pt331"/>
            <p:cNvSpPr/>
            <p:nvPr/>
          </p:nvSpPr>
          <p:spPr>
            <a:xfrm>
              <a:off x="8505461" y="40638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2" name="pt332"/>
            <p:cNvSpPr/>
            <p:nvPr/>
          </p:nvSpPr>
          <p:spPr>
            <a:xfrm>
              <a:off x="8590872"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3" name="pt333"/>
            <p:cNvSpPr/>
            <p:nvPr/>
          </p:nvSpPr>
          <p:spPr>
            <a:xfrm>
              <a:off x="8676283" y="371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4" name="pt334"/>
            <p:cNvSpPr/>
            <p:nvPr/>
          </p:nvSpPr>
          <p:spPr>
            <a:xfrm>
              <a:off x="8761693"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5" name="tx335"/>
            <p:cNvSpPr/>
            <p:nvPr/>
          </p:nvSpPr>
          <p:spPr>
            <a:xfrm>
              <a:off x="8447547" y="3990837"/>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336" name="tx336"/>
            <p:cNvSpPr/>
            <p:nvPr/>
          </p:nvSpPr>
          <p:spPr>
            <a:xfrm>
              <a:off x="8812300" y="35654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337" name="tx337"/>
            <p:cNvSpPr/>
            <p:nvPr/>
          </p:nvSpPr>
          <p:spPr>
            <a:xfrm>
              <a:off x="8640073" y="35928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338" name="tx338"/>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39" name="tx339"/>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40" name="tx34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41" name="tx34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42" name="tx34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43" name="tx34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44" name="tx34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45" name="tx34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46" name="tx34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7" name="tx34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8" name="tx34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9" name="tx34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0" name="tx35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1" name="tx35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2" name="tx35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3" name="tx353"/>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4" name="tx354"/>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5" name="tx355"/>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6" name="tx356"/>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7" name="tx357"/>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8" name="tx358"/>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9" name="tx359"/>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0" name="tx36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1" name="tx36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2" name="tx36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3" name="tx36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4" name="tx36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5" name="tx36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6" name="tx36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7" name="tx36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8" name="tx36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9" name="tx36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0" name="tx37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1" name="tx37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2" name="tx37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3" name="tx37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4" name="tx37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5" name="tx37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6" name="tx37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7" name="tx37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8" name="tx37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9" name="tx37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0" name="tx38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1" name="tx38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2" name="tx38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3" name="tx38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4" name="tx38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5" name="tx385"/>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6" name="pt38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7" name="pt38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8" name="tx38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89" name="tx38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90" name="tx390"/>
            <p:cNvSpPr/>
            <p:nvPr/>
          </p:nvSpPr>
          <p:spPr>
            <a:xfrm>
              <a:off x="2224797" y="1332675"/>
              <a:ext cx="538625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Tchad, 2000-2025</a:t>
              </a:r>
            </a:p>
          </p:txBody>
        </p:sp>
        <p:sp>
          <p:nvSpPr>
            <p:cNvPr id="391" name="tx391"/>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92" name="tx392"/>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3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ROTAC affichait le taux de couverture le plus faible (25 %), suivi du MCV2 (52 %).
Par rapport à 2019, la couverture vaccinale de six vaccins a augmenté (BCG, DTP1, DTP3, IPV1, MCV1 et YFV).
Par rapport à 2024, la couverture vaccinale de six vaccins a augmenté (BCG, DTP1, DTP3, IPV1, MCV2 et YFV) et celle d’un vaccin est restée stable (MCV1).</a:t>
            </a:r>
          </a:p>
        </p:txBody>
      </p:sp>
      <p:sp>
        <p:nvSpPr>
          <p:cNvPr id="3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Tchad affichait le taux de couverture le plus faible au sein du ROTAC (25 %), tandis que la plupart des autres vaccins de routine se situaient entre 52 et 90 % ; six antigènes ont connu une augmentation depuis 2019, et six autres depuis 2024.</a:t>
            </a:r>
          </a:p>
        </p:txBody>
      </p:sp>
      <p:grpSp xmlns:pic="http://schemas.openxmlformats.org/drawingml/2006/picture">
        <p:nvGrpSpPr>
          <p:cNvPr id="395" name=""/>
          <p:cNvGrpSpPr/>
          <p:nvPr/>
        </p:nvGrpSpPr>
        <p:grpSpPr>
          <a:xfrm>
            <a:off x="292608" y="1097280"/>
            <a:ext cx="8595360" cy="28575"/>
            <a:chOff x="292608" y="1097280"/>
            <a:chExt cx="8595360" cy="28575"/>
          </a:xfrm>
        </p:grpSpPr>
        <p:sp>
          <p:nvSpPr>
            <p:cNvPr id="39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9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2259388"/>
              <a:ext cx="6518190" cy="2467379"/>
            </a:xfrm>
            <a:custGeom>
              <a:avLst/>
              <a:pathLst>
                <a:path w="6518190" h="2467379">
                  <a:moveTo>
                    <a:pt x="0" y="1565837"/>
                  </a:moveTo>
                  <a:lnTo>
                    <a:pt x="260727" y="2135232"/>
                  </a:lnTo>
                  <a:lnTo>
                    <a:pt x="521455" y="2182682"/>
                  </a:lnTo>
                  <a:lnTo>
                    <a:pt x="782182" y="2277581"/>
                  </a:lnTo>
                  <a:lnTo>
                    <a:pt x="1042910" y="2325030"/>
                  </a:lnTo>
                  <a:lnTo>
                    <a:pt x="1303638" y="2135232"/>
                  </a:lnTo>
                  <a:lnTo>
                    <a:pt x="1564365" y="1423488"/>
                  </a:lnTo>
                  <a:lnTo>
                    <a:pt x="1825093" y="1992883"/>
                  </a:lnTo>
                  <a:lnTo>
                    <a:pt x="2085820" y="2467379"/>
                  </a:lnTo>
                  <a:lnTo>
                    <a:pt x="2346548" y="2135232"/>
                  </a:lnTo>
                  <a:lnTo>
                    <a:pt x="2607276" y="1470937"/>
                  </a:lnTo>
                  <a:lnTo>
                    <a:pt x="2868003" y="1803085"/>
                  </a:lnTo>
                  <a:lnTo>
                    <a:pt x="3128731" y="1470937"/>
                  </a:lnTo>
                  <a:lnTo>
                    <a:pt x="3389458" y="1518387"/>
                  </a:lnTo>
                  <a:lnTo>
                    <a:pt x="3650186" y="1660736"/>
                  </a:lnTo>
                  <a:lnTo>
                    <a:pt x="3910914" y="1376038"/>
                  </a:lnTo>
                  <a:lnTo>
                    <a:pt x="4171641" y="1423488"/>
                  </a:lnTo>
                  <a:lnTo>
                    <a:pt x="4432369" y="1423488"/>
                  </a:lnTo>
                  <a:lnTo>
                    <a:pt x="4693096" y="1138790"/>
                  </a:lnTo>
                  <a:lnTo>
                    <a:pt x="4953824" y="854093"/>
                  </a:lnTo>
                  <a:lnTo>
                    <a:pt x="5214552" y="759193"/>
                  </a:lnTo>
                  <a:lnTo>
                    <a:pt x="5475279" y="427046"/>
                  </a:lnTo>
                  <a:lnTo>
                    <a:pt x="5736007" y="237248"/>
                  </a:lnTo>
                  <a:lnTo>
                    <a:pt x="5996734" y="189798"/>
                  </a:lnTo>
                  <a:lnTo>
                    <a:pt x="6257462" y="142348"/>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3221076" y="2259388"/>
              <a:ext cx="4432369" cy="2562279"/>
            </a:xfrm>
            <a:custGeom>
              <a:avLst/>
              <a:pathLst>
                <a:path w="4432369" h="2562279">
                  <a:moveTo>
                    <a:pt x="0" y="2562279"/>
                  </a:moveTo>
                  <a:lnTo>
                    <a:pt x="260727" y="2230131"/>
                  </a:lnTo>
                  <a:lnTo>
                    <a:pt x="521455" y="1518387"/>
                  </a:lnTo>
                  <a:lnTo>
                    <a:pt x="782182" y="1803085"/>
                  </a:lnTo>
                  <a:lnTo>
                    <a:pt x="1042910" y="1470937"/>
                  </a:lnTo>
                  <a:lnTo>
                    <a:pt x="1303638" y="1518387"/>
                  </a:lnTo>
                  <a:lnTo>
                    <a:pt x="1564365" y="1660736"/>
                  </a:lnTo>
                  <a:lnTo>
                    <a:pt x="1825093" y="1376038"/>
                  </a:lnTo>
                  <a:lnTo>
                    <a:pt x="2085820" y="1423488"/>
                  </a:lnTo>
                  <a:lnTo>
                    <a:pt x="2346548" y="1423488"/>
                  </a:lnTo>
                  <a:lnTo>
                    <a:pt x="2607276" y="1138790"/>
                  </a:lnTo>
                  <a:lnTo>
                    <a:pt x="2868003" y="854093"/>
                  </a:lnTo>
                  <a:lnTo>
                    <a:pt x="3128731" y="759193"/>
                  </a:lnTo>
                  <a:lnTo>
                    <a:pt x="3389458" y="427046"/>
                  </a:lnTo>
                  <a:lnTo>
                    <a:pt x="3650186" y="237248"/>
                  </a:lnTo>
                  <a:lnTo>
                    <a:pt x="3910914" y="189798"/>
                  </a:lnTo>
                  <a:lnTo>
                    <a:pt x="4171641" y="142348"/>
                  </a:lnTo>
                  <a:lnTo>
                    <a:pt x="4432369" y="0"/>
                  </a:lnTo>
                </a:path>
              </a:pathLst>
            </a:custGeom>
            <a:ln w="27101" cap="flat">
              <a:solidFill>
                <a:srgbClr val="80BD41">
                  <a:alpha val="100000"/>
                </a:srgbClr>
              </a:solidFill>
              <a:prstDash val="solid"/>
              <a:round/>
            </a:ln>
          </p:spPr>
          <p:txBody>
            <a:bodyPr/>
            <a:lstStyle/>
            <a:p/>
          </p:txBody>
        </p:sp>
        <p:sp>
          <p:nvSpPr>
            <p:cNvPr id="40" name="pl40"/>
            <p:cNvSpPr/>
            <p:nvPr/>
          </p:nvSpPr>
          <p:spPr>
            <a:xfrm>
              <a:off x="3221076" y="2259388"/>
              <a:ext cx="4432369" cy="2562279"/>
            </a:xfrm>
            <a:custGeom>
              <a:avLst/>
              <a:pathLst>
                <a:path w="4432369" h="2562279">
                  <a:moveTo>
                    <a:pt x="0" y="2562279"/>
                  </a:moveTo>
                  <a:lnTo>
                    <a:pt x="260727" y="2230131"/>
                  </a:lnTo>
                  <a:lnTo>
                    <a:pt x="521455" y="1518387"/>
                  </a:lnTo>
                  <a:lnTo>
                    <a:pt x="782182" y="1803085"/>
                  </a:lnTo>
                  <a:lnTo>
                    <a:pt x="1042910" y="1470937"/>
                  </a:lnTo>
                  <a:lnTo>
                    <a:pt x="1303638" y="1518387"/>
                  </a:lnTo>
                  <a:lnTo>
                    <a:pt x="1564365" y="1660736"/>
                  </a:lnTo>
                  <a:lnTo>
                    <a:pt x="1825093" y="1376038"/>
                  </a:lnTo>
                  <a:lnTo>
                    <a:pt x="2085820" y="1423488"/>
                  </a:lnTo>
                  <a:lnTo>
                    <a:pt x="2346548" y="1423488"/>
                  </a:lnTo>
                  <a:lnTo>
                    <a:pt x="2607276" y="1138790"/>
                  </a:lnTo>
                  <a:lnTo>
                    <a:pt x="2868003" y="854093"/>
                  </a:lnTo>
                  <a:lnTo>
                    <a:pt x="3128731" y="759193"/>
                  </a:lnTo>
                  <a:lnTo>
                    <a:pt x="3389458" y="427046"/>
                  </a:lnTo>
                  <a:lnTo>
                    <a:pt x="3650186" y="237248"/>
                  </a:lnTo>
                  <a:lnTo>
                    <a:pt x="3910914" y="189798"/>
                  </a:lnTo>
                  <a:lnTo>
                    <a:pt x="4171641" y="142348"/>
                  </a:lnTo>
                  <a:lnTo>
                    <a:pt x="4432369"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2401737"/>
              <a:ext cx="2607276" cy="1897984"/>
            </a:xfrm>
            <a:custGeom>
              <a:avLst/>
              <a:pathLst>
                <a:path w="2607276" h="1897984">
                  <a:moveTo>
                    <a:pt x="0" y="1897984"/>
                  </a:moveTo>
                  <a:lnTo>
                    <a:pt x="260727" y="1281139"/>
                  </a:lnTo>
                  <a:lnTo>
                    <a:pt x="521455" y="1281139"/>
                  </a:lnTo>
                  <a:lnTo>
                    <a:pt x="782182" y="901542"/>
                  </a:lnTo>
                  <a:lnTo>
                    <a:pt x="1042910" y="806643"/>
                  </a:lnTo>
                  <a:lnTo>
                    <a:pt x="1303638" y="664294"/>
                  </a:lnTo>
                  <a:lnTo>
                    <a:pt x="1564365" y="237248"/>
                  </a:lnTo>
                  <a:lnTo>
                    <a:pt x="1825093" y="94899"/>
                  </a:lnTo>
                  <a:lnTo>
                    <a:pt x="2085820" y="47449"/>
                  </a:lnTo>
                  <a:lnTo>
                    <a:pt x="2346548" y="94899"/>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6871262" y="3113481"/>
              <a:ext cx="782182" cy="2467379"/>
            </a:xfrm>
            <a:custGeom>
              <a:avLst/>
              <a:pathLst>
                <a:path w="782182" h="2467379">
                  <a:moveTo>
                    <a:pt x="0" y="2467379"/>
                  </a:moveTo>
                  <a:lnTo>
                    <a:pt x="260727" y="996441"/>
                  </a:lnTo>
                  <a:lnTo>
                    <a:pt x="521455" y="616844"/>
                  </a:lnTo>
                  <a:lnTo>
                    <a:pt x="782182"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2401737"/>
              <a:ext cx="6518190" cy="2467379"/>
            </a:xfrm>
            <a:custGeom>
              <a:avLst/>
              <a:pathLst>
                <a:path w="6518190" h="2467379">
                  <a:moveTo>
                    <a:pt x="0" y="1897984"/>
                  </a:moveTo>
                  <a:lnTo>
                    <a:pt x="260727" y="1992883"/>
                  </a:lnTo>
                  <a:lnTo>
                    <a:pt x="521455" y="2040333"/>
                  </a:lnTo>
                  <a:lnTo>
                    <a:pt x="782182" y="2135232"/>
                  </a:lnTo>
                  <a:lnTo>
                    <a:pt x="1042910" y="2467379"/>
                  </a:lnTo>
                  <a:lnTo>
                    <a:pt x="1303638" y="1945434"/>
                  </a:lnTo>
                  <a:lnTo>
                    <a:pt x="1564365" y="1376038"/>
                  </a:lnTo>
                  <a:lnTo>
                    <a:pt x="1825093" y="1755635"/>
                  </a:lnTo>
                  <a:lnTo>
                    <a:pt x="2085820" y="1945434"/>
                  </a:lnTo>
                  <a:lnTo>
                    <a:pt x="2346548" y="1518387"/>
                  </a:lnTo>
                  <a:lnTo>
                    <a:pt x="2607276" y="1043891"/>
                  </a:lnTo>
                  <a:lnTo>
                    <a:pt x="2868003" y="664294"/>
                  </a:lnTo>
                  <a:lnTo>
                    <a:pt x="3128731" y="237248"/>
                  </a:lnTo>
                  <a:lnTo>
                    <a:pt x="3389458" y="521945"/>
                  </a:lnTo>
                  <a:lnTo>
                    <a:pt x="3650186" y="1091341"/>
                  </a:lnTo>
                  <a:lnTo>
                    <a:pt x="3910914" y="1043891"/>
                  </a:lnTo>
                  <a:lnTo>
                    <a:pt x="4171641" y="1470937"/>
                  </a:lnTo>
                  <a:lnTo>
                    <a:pt x="4432369" y="1470937"/>
                  </a:lnTo>
                  <a:lnTo>
                    <a:pt x="4693096" y="1281139"/>
                  </a:lnTo>
                  <a:lnTo>
                    <a:pt x="4953824" y="1328589"/>
                  </a:lnTo>
                  <a:lnTo>
                    <a:pt x="5214552" y="1091341"/>
                  </a:lnTo>
                  <a:lnTo>
                    <a:pt x="5475279" y="711744"/>
                  </a:lnTo>
                  <a:lnTo>
                    <a:pt x="5736007" y="664294"/>
                  </a:lnTo>
                  <a:lnTo>
                    <a:pt x="5996734" y="237248"/>
                  </a:lnTo>
                  <a:lnTo>
                    <a:pt x="6257462" y="0"/>
                  </a:lnTo>
                  <a:lnTo>
                    <a:pt x="6518190" y="0"/>
                  </a:lnTo>
                </a:path>
              </a:pathLst>
            </a:custGeom>
            <a:ln w="27101" cap="flat">
              <a:solidFill>
                <a:srgbClr val="FF7F00">
                  <a:alpha val="100000"/>
                </a:srgbClr>
              </a:solidFill>
              <a:prstDash val="solid"/>
              <a:round/>
            </a:ln>
          </p:spPr>
          <p:txBody>
            <a:bodyPr/>
            <a:lstStyle/>
            <a:p/>
          </p:txBody>
        </p:sp>
        <p:sp>
          <p:nvSpPr>
            <p:cNvPr id="44" name="pl44"/>
            <p:cNvSpPr/>
            <p:nvPr/>
          </p:nvSpPr>
          <p:spPr>
            <a:xfrm>
              <a:off x="6871262" y="3160930"/>
              <a:ext cx="782182" cy="2372480"/>
            </a:xfrm>
            <a:custGeom>
              <a:avLst/>
              <a:pathLst>
                <a:path w="782182" h="2372480">
                  <a:moveTo>
                    <a:pt x="0" y="2372480"/>
                  </a:moveTo>
                  <a:lnTo>
                    <a:pt x="260727" y="806643"/>
                  </a:lnTo>
                  <a:lnTo>
                    <a:pt x="521455" y="427046"/>
                  </a:lnTo>
                  <a:lnTo>
                    <a:pt x="782182" y="0"/>
                  </a:lnTo>
                </a:path>
              </a:pathLst>
            </a:custGeom>
            <a:ln w="27101" cap="flat">
              <a:solidFill>
                <a:srgbClr val="FFC20E">
                  <a:alpha val="100000"/>
                </a:srgbClr>
              </a:solidFill>
              <a:prstDash val="solid"/>
              <a:round/>
            </a:ln>
          </p:spPr>
          <p:txBody>
            <a:bodyPr/>
            <a:lstStyle/>
            <a:p/>
          </p:txBody>
        </p:sp>
        <p:sp>
          <p:nvSpPr>
            <p:cNvPr id="45" name="pl45"/>
            <p:cNvSpPr/>
            <p:nvPr/>
          </p:nvSpPr>
          <p:spPr>
            <a:xfrm>
              <a:off x="7669163" y="1995642"/>
              <a:ext cx="713781" cy="258063"/>
            </a:xfrm>
            <a:custGeom>
              <a:avLst/>
              <a:pathLst>
                <a:path w="713781" h="258063">
                  <a:moveTo>
                    <a:pt x="713781" y="0"/>
                  </a:moveTo>
                  <a:lnTo>
                    <a:pt x="0" y="258063"/>
                  </a:lnTo>
                </a:path>
              </a:pathLst>
            </a:custGeom>
          </p:spPr>
          <p:txBody>
            <a:bodyPr/>
            <a:lstStyle/>
            <a:p/>
          </p:txBody>
        </p:sp>
        <p:sp>
          <p:nvSpPr>
            <p:cNvPr id="46" name="pl46"/>
            <p:cNvSpPr/>
            <p:nvPr/>
          </p:nvSpPr>
          <p:spPr>
            <a:xfrm>
              <a:off x="7664873" y="1737061"/>
              <a:ext cx="663711" cy="513485"/>
            </a:xfrm>
            <a:custGeom>
              <a:avLst/>
              <a:pathLst>
                <a:path w="663711" h="513485">
                  <a:moveTo>
                    <a:pt x="663711" y="0"/>
                  </a:moveTo>
                  <a:lnTo>
                    <a:pt x="0" y="513485"/>
                  </a:lnTo>
                </a:path>
              </a:pathLst>
            </a:custGeom>
          </p:spPr>
          <p:txBody>
            <a:bodyPr/>
            <a:lstStyle/>
            <a:p/>
          </p:txBody>
        </p:sp>
        <p:sp>
          <p:nvSpPr>
            <p:cNvPr id="47" name="pl47"/>
            <p:cNvSpPr/>
            <p:nvPr/>
          </p:nvSpPr>
          <p:spPr>
            <a:xfrm>
              <a:off x="7671583" y="2251286"/>
              <a:ext cx="765511" cy="7914"/>
            </a:xfrm>
            <a:custGeom>
              <a:avLst/>
              <a:pathLst>
                <a:path w="765511" h="7914">
                  <a:moveTo>
                    <a:pt x="765511" y="0"/>
                  </a:moveTo>
                  <a:lnTo>
                    <a:pt x="0" y="7914"/>
                  </a:lnTo>
                </a:path>
              </a:pathLst>
            </a:custGeom>
          </p:spPr>
          <p:txBody>
            <a:bodyPr/>
            <a:lstStyle/>
            <a:p/>
          </p:txBody>
        </p:sp>
        <p:sp>
          <p:nvSpPr>
            <p:cNvPr id="48" name="pl48"/>
            <p:cNvSpPr/>
            <p:nvPr/>
          </p:nvSpPr>
          <p:spPr>
            <a:xfrm>
              <a:off x="7671131" y="2404269"/>
              <a:ext cx="753895" cy="107958"/>
            </a:xfrm>
            <a:custGeom>
              <a:avLst/>
              <a:pathLst>
                <a:path w="753895" h="107958">
                  <a:moveTo>
                    <a:pt x="753895" y="107958"/>
                  </a:moveTo>
                  <a:lnTo>
                    <a:pt x="0" y="0"/>
                  </a:lnTo>
                </a:path>
              </a:pathLst>
            </a:custGeom>
          </p:spPr>
          <p:txBody>
            <a:bodyPr/>
            <a:lstStyle/>
            <a:p/>
          </p:txBody>
        </p:sp>
        <p:sp>
          <p:nvSpPr>
            <p:cNvPr id="49" name="pl49"/>
            <p:cNvSpPr/>
            <p:nvPr/>
          </p:nvSpPr>
          <p:spPr>
            <a:xfrm>
              <a:off x="7667448" y="2408974"/>
              <a:ext cx="691413" cy="357334"/>
            </a:xfrm>
            <a:custGeom>
              <a:avLst/>
              <a:pathLst>
                <a:path w="691413" h="357334">
                  <a:moveTo>
                    <a:pt x="691413" y="357334"/>
                  </a:moveTo>
                  <a:lnTo>
                    <a:pt x="0" y="0"/>
                  </a:lnTo>
                </a:path>
              </a:pathLst>
            </a:custGeom>
          </p:spPr>
          <p:txBody>
            <a:bodyPr/>
            <a:lstStyle/>
            <a:p/>
          </p:txBody>
        </p:sp>
        <p:sp>
          <p:nvSpPr>
            <p:cNvPr id="50" name="pl50"/>
            <p:cNvSpPr/>
            <p:nvPr/>
          </p:nvSpPr>
          <p:spPr>
            <a:xfrm>
              <a:off x="7671385" y="3042615"/>
              <a:ext cx="735644" cy="69178"/>
            </a:xfrm>
            <a:custGeom>
              <a:avLst/>
              <a:pathLst>
                <a:path w="735644" h="69178">
                  <a:moveTo>
                    <a:pt x="735644" y="0"/>
                  </a:moveTo>
                  <a:lnTo>
                    <a:pt x="0" y="69178"/>
                  </a:lnTo>
                </a:path>
              </a:pathLst>
            </a:custGeom>
          </p:spPr>
          <p:txBody>
            <a:bodyPr/>
            <a:lstStyle/>
            <a:p/>
          </p:txBody>
        </p:sp>
        <p:sp>
          <p:nvSpPr>
            <p:cNvPr id="51" name="pl51"/>
            <p:cNvSpPr/>
            <p:nvPr/>
          </p:nvSpPr>
          <p:spPr>
            <a:xfrm>
              <a:off x="7670768" y="3164309"/>
              <a:ext cx="688093" cy="134211"/>
            </a:xfrm>
            <a:custGeom>
              <a:avLst/>
              <a:pathLst>
                <a:path w="688093" h="134211">
                  <a:moveTo>
                    <a:pt x="688093" y="134211"/>
                  </a:moveTo>
                  <a:lnTo>
                    <a:pt x="0" y="0"/>
                  </a:lnTo>
                </a:path>
              </a:pathLst>
            </a:custGeom>
          </p:spPr>
          <p:txBody>
            <a:bodyPr/>
            <a:lstStyle/>
            <a:p/>
          </p:txBody>
        </p:sp>
        <p:sp>
          <p:nvSpPr>
            <p:cNvPr id="52" name="pl52"/>
            <p:cNvSpPr/>
            <p:nvPr/>
          </p:nvSpPr>
          <p:spPr>
            <a:xfrm>
              <a:off x="7669312" y="3308797"/>
              <a:ext cx="713633" cy="248184"/>
            </a:xfrm>
            <a:custGeom>
              <a:avLst/>
              <a:pathLst>
                <a:path w="713633" h="248184">
                  <a:moveTo>
                    <a:pt x="713633" y="248184"/>
                  </a:moveTo>
                  <a:lnTo>
                    <a:pt x="0" y="0"/>
                  </a:lnTo>
                </a:path>
              </a:pathLst>
            </a:custGeom>
          </p:spPr>
          <p:txBody>
            <a:bodyPr/>
            <a:lstStyle/>
            <a:p/>
          </p:txBody>
        </p:sp>
        <p:sp>
          <p:nvSpPr>
            <p:cNvPr id="53" name="pl53"/>
            <p:cNvSpPr/>
            <p:nvPr/>
          </p:nvSpPr>
          <p:spPr>
            <a:xfrm>
              <a:off x="7671585" y="4442070"/>
              <a:ext cx="681188" cy="6"/>
            </a:xfrm>
            <a:custGeom>
              <a:avLst/>
              <a:pathLst>
                <a:path w="681188" h="6">
                  <a:moveTo>
                    <a:pt x="681188" y="6"/>
                  </a:moveTo>
                  <a:lnTo>
                    <a:pt x="0" y="0"/>
                  </a:lnTo>
                </a:path>
              </a:pathLst>
            </a:custGeom>
          </p:spPr>
          <p:txBody>
            <a:bodyPr/>
            <a:lstStyle/>
            <a:p/>
          </p:txBody>
        </p:sp>
        <p:sp>
          <p:nvSpPr>
            <p:cNvPr id="54" name="pg54"/>
            <p:cNvSpPr/>
            <p:nvPr/>
          </p:nvSpPr>
          <p:spPr>
            <a:xfrm>
              <a:off x="8314365" y="19051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5" name="tx55"/>
            <p:cNvSpPr/>
            <p:nvPr/>
          </p:nvSpPr>
          <p:spPr>
            <a:xfrm>
              <a:off x="8337225" y="19466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71%</a:t>
              </a:r>
            </a:p>
          </p:txBody>
        </p:sp>
        <p:sp>
          <p:nvSpPr>
            <p:cNvPr id="56" name="pg56"/>
            <p:cNvSpPr/>
            <p:nvPr/>
          </p:nvSpPr>
          <p:spPr>
            <a:xfrm>
              <a:off x="8260004" y="164460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7" name="tx57"/>
            <p:cNvSpPr/>
            <p:nvPr/>
          </p:nvSpPr>
          <p:spPr>
            <a:xfrm>
              <a:off x="8282864" y="166745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71%</a:t>
              </a:r>
            </a:p>
          </p:txBody>
        </p:sp>
        <p:sp>
          <p:nvSpPr>
            <p:cNvPr id="58" name="pg58"/>
            <p:cNvSpPr/>
            <p:nvPr/>
          </p:nvSpPr>
          <p:spPr>
            <a:xfrm>
              <a:off x="8368515" y="216676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9" name="tx59"/>
            <p:cNvSpPr/>
            <p:nvPr/>
          </p:nvSpPr>
          <p:spPr>
            <a:xfrm>
              <a:off x="8391375" y="220830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71%</a:t>
              </a:r>
            </a:p>
          </p:txBody>
        </p:sp>
        <p:sp>
          <p:nvSpPr>
            <p:cNvPr id="60" name="pg60"/>
            <p:cNvSpPr/>
            <p:nvPr/>
          </p:nvSpPr>
          <p:spPr>
            <a:xfrm>
              <a:off x="8356446" y="242976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79306" y="247130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68%</a:t>
              </a:r>
            </a:p>
          </p:txBody>
        </p:sp>
        <p:sp>
          <p:nvSpPr>
            <p:cNvPr id="62" name="pg62"/>
            <p:cNvSpPr/>
            <p:nvPr/>
          </p:nvSpPr>
          <p:spPr>
            <a:xfrm>
              <a:off x="8290281" y="26891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13141" y="273069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68%</a:t>
              </a:r>
            </a:p>
          </p:txBody>
        </p:sp>
        <p:sp>
          <p:nvSpPr>
            <p:cNvPr id="64" name="pg64"/>
            <p:cNvSpPr/>
            <p:nvPr/>
          </p:nvSpPr>
          <p:spPr>
            <a:xfrm>
              <a:off x="8338449" y="295728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61309" y="299882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53%</a:t>
              </a:r>
            </a:p>
          </p:txBody>
        </p:sp>
        <p:sp>
          <p:nvSpPr>
            <p:cNvPr id="66" name="pg66"/>
            <p:cNvSpPr/>
            <p:nvPr/>
          </p:nvSpPr>
          <p:spPr>
            <a:xfrm>
              <a:off x="8290281" y="321733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325887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52%</a:t>
              </a:r>
            </a:p>
          </p:txBody>
        </p:sp>
        <p:sp>
          <p:nvSpPr>
            <p:cNvPr id="68" name="pg68"/>
            <p:cNvSpPr/>
            <p:nvPr/>
          </p:nvSpPr>
          <p:spPr>
            <a:xfrm>
              <a:off x="8314365" y="347826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37225" y="351980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49%</a:t>
              </a:r>
            </a:p>
          </p:txBody>
        </p:sp>
        <p:sp>
          <p:nvSpPr>
            <p:cNvPr id="70" name="pg70"/>
            <p:cNvSpPr/>
            <p:nvPr/>
          </p:nvSpPr>
          <p:spPr>
            <a:xfrm>
              <a:off x="8284194" y="435755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07054" y="439909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25%</a:t>
              </a:r>
            </a:p>
          </p:txBody>
        </p:sp>
        <p:sp>
          <p:nvSpPr>
            <p:cNvPr id="72" name="pl7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3" name="pt73"/>
            <p:cNvSpPr/>
            <p:nvPr/>
          </p:nvSpPr>
          <p:spPr>
            <a:xfrm>
              <a:off x="7621844" y="3271678"/>
              <a:ext cx="63202" cy="63202"/>
            </a:xfrm>
            <a:prstGeom prst="ellipse">
              <a:avLst/>
            </a:prstGeom>
            <a:solidFill>
              <a:srgbClr val="008B00">
                <a:alpha val="100000"/>
              </a:srgbClr>
            </a:solidFill>
            <a:ln w="9000" cap="rnd">
              <a:solidFill>
                <a:srgbClr val="008B00">
                  <a:alpha val="100000"/>
                </a:srgbClr>
              </a:solidFill>
              <a:prstDash val="solid"/>
              <a:round/>
            </a:ln>
          </p:spPr>
          <p:txBody>
            <a:bodyPr/>
            <a:lstStyle/>
            <a:p/>
          </p:txBody>
        </p:sp>
        <p:sp>
          <p:nvSpPr>
            <p:cNvPr id="74" name="pt74"/>
            <p:cNvSpPr/>
            <p:nvPr/>
          </p:nvSpPr>
          <p:spPr>
            <a:xfrm>
              <a:off x="7621844" y="4410469"/>
              <a:ext cx="63202" cy="63202"/>
            </a:xfrm>
            <a:prstGeom prst="ellipse">
              <a:avLst/>
            </a:prstGeom>
            <a:solidFill>
              <a:srgbClr val="9A32CD">
                <a:alpha val="100000"/>
              </a:srgbClr>
            </a:solidFill>
            <a:ln w="9000" cap="rnd">
              <a:solidFill>
                <a:srgbClr val="9A32CD">
                  <a:alpha val="100000"/>
                </a:srgbClr>
              </a:solidFill>
              <a:prstDash val="solid"/>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9" name="tx99"/>
            <p:cNvSpPr/>
            <p:nvPr/>
          </p:nvSpPr>
          <p:spPr>
            <a:xfrm>
              <a:off x="3399470" y="401416"/>
              <a:ext cx="30326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Tchad, 2000-2025</a:t>
              </a:r>
            </a:p>
          </p:txBody>
        </p:sp>
        <p:sp>
          <p:nvSpPr>
            <p:cNvPr id="100" name="tx10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1" name="tx101"/>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8 vaccins (série complète).
En 2025, le RotaC affichait la couverture la plus faible de tous les vaccins (25 %), suivi du MCV2 (52 %).
La couverture vaccinale de 5 vaccins a augmenté (DTP3, HEPB3, HIB3, IPV1 et MCV1) par rapport à leur couverture respective en 2019.
La couverture vaccinale de 6 vaccins a augmenté (DTP3, HEPB3, HIB3, IPV1, IPVC et MCV2) et celle d’un vaccin est restée inchangée (MCV1) par rapport à leur couverture respective en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498263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48002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397741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47481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46960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196699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146438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96178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7893" y="961781"/>
              <a:ext cx="1233360" cy="0"/>
            </a:xfrm>
            <a:custGeom>
              <a:avLst/>
              <a:pathLst>
                <a:path w="1233360" h="0">
                  <a:moveTo>
                    <a:pt x="0" y="0"/>
                  </a:moveTo>
                  <a:lnTo>
                    <a:pt x="725505" y="0"/>
                  </a:lnTo>
                  <a:lnTo>
                    <a:pt x="943157" y="0"/>
                  </a:lnTo>
                  <a:lnTo>
                    <a:pt x="1088258" y="0"/>
                  </a:lnTo>
                  <a:lnTo>
                    <a:pt x="1233360" y="0"/>
                  </a:lnTo>
                  <a:lnTo>
                    <a:pt x="1233360" y="0"/>
                  </a:lnTo>
                  <a:lnTo>
                    <a:pt x="1233360" y="0"/>
                  </a:lnTo>
                </a:path>
              </a:pathLst>
            </a:custGeom>
            <a:ln w="116535" cap="flat">
              <a:solidFill>
                <a:srgbClr val="E8E8E8">
                  <a:alpha val="100000"/>
                </a:srgbClr>
              </a:solidFill>
              <a:prstDash val="solid"/>
              <a:round/>
            </a:ln>
          </p:spPr>
          <p:txBody>
            <a:bodyPr/>
            <a:lstStyle/>
            <a:p/>
          </p:txBody>
        </p:sp>
        <p:sp>
          <p:nvSpPr>
            <p:cNvPr id="19" name="pl19"/>
            <p:cNvSpPr/>
            <p:nvPr/>
          </p:nvSpPr>
          <p:spPr>
            <a:xfrm>
              <a:off x="6462589" y="1464387"/>
              <a:ext cx="1233360" cy="0"/>
            </a:xfrm>
            <a:custGeom>
              <a:avLst/>
              <a:pathLst>
                <a:path w="1233360" h="0">
                  <a:moveTo>
                    <a:pt x="0" y="0"/>
                  </a:moveTo>
                  <a:lnTo>
                    <a:pt x="362752" y="0"/>
                  </a:lnTo>
                  <a:lnTo>
                    <a:pt x="725505" y="0"/>
                  </a:lnTo>
                  <a:lnTo>
                    <a:pt x="943157" y="0"/>
                  </a:lnTo>
                  <a:lnTo>
                    <a:pt x="1015708" y="0"/>
                  </a:lnTo>
                  <a:lnTo>
                    <a:pt x="1088258" y="0"/>
                  </a:lnTo>
                  <a:lnTo>
                    <a:pt x="1233360" y="0"/>
                  </a:lnTo>
                </a:path>
              </a:pathLst>
            </a:custGeom>
            <a:ln w="116535" cap="flat">
              <a:solidFill>
                <a:srgbClr val="E8E8E8">
                  <a:alpha val="100000"/>
                </a:srgbClr>
              </a:solidFill>
              <a:prstDash val="solid"/>
              <a:round/>
            </a:ln>
          </p:spPr>
          <p:txBody>
            <a:bodyPr/>
            <a:lstStyle/>
            <a:p/>
          </p:txBody>
        </p:sp>
        <p:sp>
          <p:nvSpPr>
            <p:cNvPr id="20" name="pl20"/>
            <p:cNvSpPr/>
            <p:nvPr/>
          </p:nvSpPr>
          <p:spPr>
            <a:xfrm>
              <a:off x="5301780" y="1966994"/>
              <a:ext cx="1305910" cy="0"/>
            </a:xfrm>
            <a:custGeom>
              <a:avLst/>
              <a:pathLst>
                <a:path w="1305910" h="0">
                  <a:moveTo>
                    <a:pt x="0" y="0"/>
                  </a:moveTo>
                  <a:lnTo>
                    <a:pt x="145101" y="0"/>
                  </a:lnTo>
                  <a:lnTo>
                    <a:pt x="652955" y="0"/>
                  </a:lnTo>
                  <a:lnTo>
                    <a:pt x="943157" y="0"/>
                  </a:lnTo>
                  <a:lnTo>
                    <a:pt x="1015708" y="0"/>
                  </a:lnTo>
                  <a:lnTo>
                    <a:pt x="1088258" y="0"/>
                  </a:lnTo>
                  <a:lnTo>
                    <a:pt x="1305910" y="0"/>
                  </a:lnTo>
                </a:path>
              </a:pathLst>
            </a:custGeom>
            <a:ln w="116535" cap="flat">
              <a:solidFill>
                <a:srgbClr val="E8E8E8">
                  <a:alpha val="100000"/>
                </a:srgbClr>
              </a:solidFill>
              <a:prstDash val="solid"/>
              <a:round/>
            </a:ln>
          </p:spPr>
          <p:txBody>
            <a:bodyPr/>
            <a:lstStyle/>
            <a:p/>
          </p:txBody>
        </p:sp>
        <p:sp>
          <p:nvSpPr>
            <p:cNvPr id="21" name="pl21"/>
            <p:cNvSpPr/>
            <p:nvPr/>
          </p:nvSpPr>
          <p:spPr>
            <a:xfrm>
              <a:off x="5301780" y="2469600"/>
              <a:ext cx="1305910" cy="0"/>
            </a:xfrm>
            <a:custGeom>
              <a:avLst/>
              <a:pathLst>
                <a:path w="1305910" h="0">
                  <a:moveTo>
                    <a:pt x="0" y="0"/>
                  </a:moveTo>
                  <a:lnTo>
                    <a:pt x="145101" y="0"/>
                  </a:lnTo>
                  <a:lnTo>
                    <a:pt x="652955" y="0"/>
                  </a:lnTo>
                  <a:lnTo>
                    <a:pt x="943157" y="0"/>
                  </a:lnTo>
                  <a:lnTo>
                    <a:pt x="1015708" y="0"/>
                  </a:lnTo>
                  <a:lnTo>
                    <a:pt x="1088258" y="0"/>
                  </a:lnTo>
                  <a:lnTo>
                    <a:pt x="1305910" y="0"/>
                  </a:lnTo>
                </a:path>
              </a:pathLst>
            </a:custGeom>
            <a:ln w="116535" cap="flat">
              <a:solidFill>
                <a:srgbClr val="E8E8E8">
                  <a:alpha val="100000"/>
                </a:srgbClr>
              </a:solidFill>
              <a:prstDash val="solid"/>
              <a:round/>
            </a:ln>
          </p:spPr>
          <p:txBody>
            <a:bodyPr/>
            <a:lstStyle/>
            <a:p/>
          </p:txBody>
        </p:sp>
        <p:sp>
          <p:nvSpPr>
            <p:cNvPr id="22" name="pl22"/>
            <p:cNvSpPr/>
            <p:nvPr/>
          </p:nvSpPr>
          <p:spPr>
            <a:xfrm>
              <a:off x="5301780" y="2972206"/>
              <a:ext cx="1305910" cy="0"/>
            </a:xfrm>
            <a:custGeom>
              <a:avLst/>
              <a:pathLst>
                <a:path w="1305910" h="0">
                  <a:moveTo>
                    <a:pt x="0" y="0"/>
                  </a:moveTo>
                  <a:lnTo>
                    <a:pt x="145101" y="0"/>
                  </a:lnTo>
                  <a:lnTo>
                    <a:pt x="652955" y="0"/>
                  </a:lnTo>
                  <a:lnTo>
                    <a:pt x="943157" y="0"/>
                  </a:lnTo>
                  <a:lnTo>
                    <a:pt x="1015708" y="0"/>
                  </a:lnTo>
                  <a:lnTo>
                    <a:pt x="1088258" y="0"/>
                  </a:lnTo>
                  <a:lnTo>
                    <a:pt x="1305910" y="0"/>
                  </a:lnTo>
                </a:path>
              </a:pathLst>
            </a:custGeom>
            <a:ln w="116535" cap="flat">
              <a:solidFill>
                <a:srgbClr val="E8E8E8">
                  <a:alpha val="100000"/>
                </a:srgbClr>
              </a:solidFill>
              <a:prstDash val="solid"/>
              <a:round/>
            </a:ln>
          </p:spPr>
          <p:txBody>
            <a:bodyPr/>
            <a:lstStyle/>
            <a:p/>
          </p:txBody>
        </p:sp>
        <p:sp>
          <p:nvSpPr>
            <p:cNvPr id="23" name="pl23"/>
            <p:cNvSpPr/>
            <p:nvPr/>
          </p:nvSpPr>
          <p:spPr>
            <a:xfrm>
              <a:off x="5156678" y="3474813"/>
              <a:ext cx="1233360" cy="0"/>
            </a:xfrm>
            <a:custGeom>
              <a:avLst/>
              <a:pathLst>
                <a:path w="1233360" h="0">
                  <a:moveTo>
                    <a:pt x="0" y="0"/>
                  </a:moveTo>
                  <a:lnTo>
                    <a:pt x="217651" y="0"/>
                  </a:lnTo>
                  <a:lnTo>
                    <a:pt x="870607" y="0"/>
                  </a:lnTo>
                  <a:lnTo>
                    <a:pt x="1088258" y="0"/>
                  </a:lnTo>
                  <a:lnTo>
                    <a:pt x="1088258" y="0"/>
                  </a:lnTo>
                  <a:lnTo>
                    <a:pt x="1160809" y="0"/>
                  </a:lnTo>
                  <a:lnTo>
                    <a:pt x="1233360" y="0"/>
                  </a:lnTo>
                </a:path>
              </a:pathLst>
            </a:custGeom>
            <a:ln w="116535" cap="flat">
              <a:solidFill>
                <a:srgbClr val="E8E8E8">
                  <a:alpha val="100000"/>
                </a:srgbClr>
              </a:solidFill>
              <a:prstDash val="solid"/>
              <a:round/>
            </a:ln>
          </p:spPr>
          <p:txBody>
            <a:bodyPr/>
            <a:lstStyle/>
            <a:p/>
          </p:txBody>
        </p:sp>
        <p:sp>
          <p:nvSpPr>
            <p:cNvPr id="24" name="pl24"/>
            <p:cNvSpPr/>
            <p:nvPr/>
          </p:nvSpPr>
          <p:spPr>
            <a:xfrm>
              <a:off x="4358622" y="3977419"/>
              <a:ext cx="2031416" cy="0"/>
            </a:xfrm>
            <a:custGeom>
              <a:avLst/>
              <a:pathLst>
                <a:path w="2031416" h="0">
                  <a:moveTo>
                    <a:pt x="0" y="0"/>
                  </a:moveTo>
                  <a:lnTo>
                    <a:pt x="362752" y="0"/>
                  </a:lnTo>
                  <a:lnTo>
                    <a:pt x="943157" y="0"/>
                  </a:lnTo>
                  <a:lnTo>
                    <a:pt x="1015708" y="0"/>
                  </a:lnTo>
                  <a:lnTo>
                    <a:pt x="1668663" y="0"/>
                  </a:lnTo>
                  <a:lnTo>
                    <a:pt x="2031416" y="0"/>
                  </a:lnTo>
                  <a:lnTo>
                    <a:pt x="2031416" y="0"/>
                  </a:lnTo>
                </a:path>
              </a:pathLst>
            </a:custGeom>
            <a:ln w="116535" cap="flat">
              <a:solidFill>
                <a:srgbClr val="E8E8E8">
                  <a:alpha val="100000"/>
                </a:srgbClr>
              </a:solidFill>
              <a:prstDash val="solid"/>
              <a:round/>
            </a:ln>
          </p:spPr>
          <p:txBody>
            <a:bodyPr/>
            <a:lstStyle/>
            <a:p/>
          </p:txBody>
        </p:sp>
        <p:sp>
          <p:nvSpPr>
            <p:cNvPr id="25" name="pl25"/>
            <p:cNvSpPr/>
            <p:nvPr/>
          </p:nvSpPr>
          <p:spPr>
            <a:xfrm>
              <a:off x="4140970" y="4480025"/>
              <a:ext cx="2031416" cy="0"/>
            </a:xfrm>
            <a:custGeom>
              <a:avLst/>
              <a:pathLst>
                <a:path w="2031416" h="0">
                  <a:moveTo>
                    <a:pt x="0" y="0"/>
                  </a:moveTo>
                  <a:lnTo>
                    <a:pt x="362752" y="0"/>
                  </a:lnTo>
                  <a:lnTo>
                    <a:pt x="870607" y="0"/>
                  </a:lnTo>
                  <a:lnTo>
                    <a:pt x="943157" y="0"/>
                  </a:lnTo>
                  <a:lnTo>
                    <a:pt x="1886315" y="0"/>
                  </a:lnTo>
                  <a:lnTo>
                    <a:pt x="1958865" y="0"/>
                  </a:lnTo>
                  <a:lnTo>
                    <a:pt x="2031416" y="0"/>
                  </a:lnTo>
                </a:path>
              </a:pathLst>
            </a:custGeom>
            <a:ln w="116535" cap="flat">
              <a:solidFill>
                <a:srgbClr val="E8E8E8">
                  <a:alpha val="100000"/>
                </a:srgbClr>
              </a:solidFill>
              <a:prstDash val="solid"/>
              <a:round/>
            </a:ln>
          </p:spPr>
          <p:txBody>
            <a:bodyPr/>
            <a:lstStyle/>
            <a:p/>
          </p:txBody>
        </p:sp>
        <p:sp>
          <p:nvSpPr>
            <p:cNvPr id="26" name="pl26"/>
            <p:cNvSpPr/>
            <p:nvPr/>
          </p:nvSpPr>
          <p:spPr>
            <a:xfrm>
              <a:off x="4068420" y="4982632"/>
              <a:ext cx="2103967" cy="0"/>
            </a:xfrm>
            <a:custGeom>
              <a:avLst/>
              <a:pathLst>
                <a:path w="2103967" h="0">
                  <a:moveTo>
                    <a:pt x="0" y="0"/>
                  </a:moveTo>
                  <a:lnTo>
                    <a:pt x="72550" y="0"/>
                  </a:lnTo>
                  <a:lnTo>
                    <a:pt x="725505" y="0"/>
                  </a:lnTo>
                  <a:lnTo>
                    <a:pt x="870607" y="0"/>
                  </a:lnTo>
                  <a:lnTo>
                    <a:pt x="1886315" y="0"/>
                  </a:lnTo>
                  <a:lnTo>
                    <a:pt x="2031416" y="0"/>
                  </a:lnTo>
                  <a:lnTo>
                    <a:pt x="2103967" y="0"/>
                  </a:lnTo>
                </a:path>
              </a:pathLst>
            </a:custGeom>
            <a:ln w="116535" cap="flat">
              <a:solidFill>
                <a:srgbClr val="E8E8E8">
                  <a:alpha val="100000"/>
                </a:srgbClr>
              </a:solidFill>
              <a:prstDash val="solid"/>
              <a:round/>
            </a:ln>
          </p:spPr>
          <p:txBody>
            <a:bodyPr/>
            <a:lstStyle/>
            <a:p/>
          </p:txBody>
        </p:sp>
        <p:sp>
          <p:nvSpPr>
            <p:cNvPr id="27" name="pt27"/>
            <p:cNvSpPr/>
            <p:nvPr/>
          </p:nvSpPr>
          <p:spPr>
            <a:xfrm>
              <a:off x="689339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61889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12675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12675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12675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83655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98165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45808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82084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183595"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40124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54634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47379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9144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29728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44238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95023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24043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31298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38553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60319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29728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442381"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95023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24043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31298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38553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60319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29728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4423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9502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24043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31298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38553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0319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15217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3698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2278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24043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1298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24043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38553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35412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1687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29728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36983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02278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8553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8553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13647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49922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00707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07962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02278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09533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16788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06392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13647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93452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78942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5023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09533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6788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35125"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778283"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92338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6399821"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7415530"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7633182"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523901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6327271"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6544923"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239012"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6327271"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6544923"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2390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632727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654492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5093911"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182170"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327271"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4295854"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327271"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327271"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4078202"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037068"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109619"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4005652"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037068"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109619"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710125" y="4906168"/>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18" name="tx118"/>
            <p:cNvSpPr/>
            <p:nvPr/>
          </p:nvSpPr>
          <p:spPr>
            <a:xfrm>
              <a:off x="508103" y="4368817"/>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19" name="tx119"/>
            <p:cNvSpPr/>
            <p:nvPr/>
          </p:nvSpPr>
          <p:spPr>
            <a:xfrm>
              <a:off x="572514"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0" name="tx120"/>
            <p:cNvSpPr/>
            <p:nvPr/>
          </p:nvSpPr>
          <p:spPr>
            <a:xfrm>
              <a:off x="67328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21" name="tx121"/>
            <p:cNvSpPr/>
            <p:nvPr/>
          </p:nvSpPr>
          <p:spPr>
            <a:xfrm>
              <a:off x="6916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2" name="tx122"/>
            <p:cNvSpPr/>
            <p:nvPr/>
          </p:nvSpPr>
          <p:spPr>
            <a:xfrm>
              <a:off x="52640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3" name="tx123"/>
            <p:cNvSpPr/>
            <p:nvPr/>
          </p:nvSpPr>
          <p:spPr>
            <a:xfrm>
              <a:off x="609194"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4" name="tx124"/>
            <p:cNvSpPr/>
            <p:nvPr/>
          </p:nvSpPr>
          <p:spPr>
            <a:xfrm>
              <a:off x="609194"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25" name="tx125"/>
            <p:cNvSpPr/>
            <p:nvPr/>
          </p:nvSpPr>
          <p:spPr>
            <a:xfrm>
              <a:off x="67344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26" name="tx126"/>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1056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32" name="pt132"/>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093845" y="398022"/>
              <a:ext cx="33359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Tchad, 2019-2025</a:t>
              </a:r>
            </a:p>
          </p:txBody>
        </p:sp>
        <p:sp>
          <p:nvSpPr>
            <p:cNvPr id="139" name="tx139"/>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41" name="tx141"/>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42" name="tx142"/>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augmenté entre 2019 (69 %) et 2024 (83 %). En 2025, ce taux a encore progressé (86 %) par rapport à 2024, et s'est révélé supérieur à celui de 2019. Entre 2019 et 2025, la couverture vaccinale contre le DTP1 a atteint son niveau le plus bas en 2019 (69 %).
En 2024, aucun vaccin n'affichait un taux de couverture inférieur à celui de 2019.
En 2025, aucun vaccin n'affichait un taux de couverture inférieur à celui de 2019.
En 2025, aucun vaccin n'affichait un taux de couverture inférieur à celui de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849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21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4592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4644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803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14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37857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7657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1528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400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27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3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815802"/>
              <a:ext cx="6481656" cy="1593410"/>
            </a:xfrm>
            <a:custGeom>
              <a:avLst/>
              <a:pathLst>
                <a:path w="6481656" h="1593410">
                  <a:moveTo>
                    <a:pt x="0" y="1011202"/>
                  </a:moveTo>
                  <a:lnTo>
                    <a:pt x="259266" y="1378912"/>
                  </a:lnTo>
                  <a:lnTo>
                    <a:pt x="518532" y="1409555"/>
                  </a:lnTo>
                  <a:lnTo>
                    <a:pt x="777798" y="1470840"/>
                  </a:lnTo>
                  <a:lnTo>
                    <a:pt x="1037065" y="1501482"/>
                  </a:lnTo>
                  <a:lnTo>
                    <a:pt x="1296331" y="1378912"/>
                  </a:lnTo>
                  <a:lnTo>
                    <a:pt x="1555597" y="919275"/>
                  </a:lnTo>
                  <a:lnTo>
                    <a:pt x="1814863" y="1286985"/>
                  </a:lnTo>
                  <a:lnTo>
                    <a:pt x="2074130" y="1593410"/>
                  </a:lnTo>
                  <a:lnTo>
                    <a:pt x="2333396" y="1378912"/>
                  </a:lnTo>
                  <a:lnTo>
                    <a:pt x="2592662" y="949917"/>
                  </a:lnTo>
                  <a:lnTo>
                    <a:pt x="2851928" y="1164415"/>
                  </a:lnTo>
                  <a:lnTo>
                    <a:pt x="3111195" y="949917"/>
                  </a:lnTo>
                  <a:lnTo>
                    <a:pt x="3370461" y="980560"/>
                  </a:lnTo>
                  <a:lnTo>
                    <a:pt x="3629727" y="1072487"/>
                  </a:lnTo>
                  <a:lnTo>
                    <a:pt x="3888994" y="888632"/>
                  </a:lnTo>
                  <a:lnTo>
                    <a:pt x="4148260" y="919275"/>
                  </a:lnTo>
                  <a:lnTo>
                    <a:pt x="4407526" y="919275"/>
                  </a:lnTo>
                  <a:lnTo>
                    <a:pt x="4666792" y="735420"/>
                  </a:lnTo>
                  <a:lnTo>
                    <a:pt x="4926059" y="551565"/>
                  </a:lnTo>
                  <a:lnTo>
                    <a:pt x="5185325" y="490280"/>
                  </a:lnTo>
                  <a:lnTo>
                    <a:pt x="5444591" y="275782"/>
                  </a:lnTo>
                  <a:lnTo>
                    <a:pt x="5703857" y="153212"/>
                  </a:lnTo>
                  <a:lnTo>
                    <a:pt x="5963124" y="122570"/>
                  </a:lnTo>
                  <a:lnTo>
                    <a:pt x="6222390" y="91927"/>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7142877" y="3398010"/>
              <a:ext cx="777798" cy="1532125"/>
            </a:xfrm>
            <a:custGeom>
              <a:avLst/>
              <a:pathLst>
                <a:path w="777798" h="1532125">
                  <a:moveTo>
                    <a:pt x="0" y="1532125"/>
                  </a:moveTo>
                  <a:lnTo>
                    <a:pt x="259266" y="520922"/>
                  </a:lnTo>
                  <a:lnTo>
                    <a:pt x="518532" y="275782"/>
                  </a:lnTo>
                  <a:lnTo>
                    <a:pt x="777798" y="0"/>
                  </a:lnTo>
                </a:path>
              </a:pathLst>
            </a:custGeom>
            <a:ln w="27101" cap="flat">
              <a:solidFill>
                <a:srgbClr val="00BA38">
                  <a:alpha val="100000"/>
                </a:srgbClr>
              </a:solidFill>
              <a:prstDash val="solid"/>
              <a:round/>
            </a:ln>
          </p:spPr>
          <p:txBody>
            <a:bodyPr/>
            <a:lstStyle/>
            <a:p/>
          </p:txBody>
        </p:sp>
        <p:sp>
          <p:nvSpPr>
            <p:cNvPr id="29" name="pl29"/>
            <p:cNvSpPr/>
            <p:nvPr/>
          </p:nvSpPr>
          <p:spPr>
            <a:xfrm>
              <a:off x="803816" y="2233594"/>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77742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335963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82299" y="345156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0642" y="37886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104500" y="489175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7882299" y="345156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40012" y="2815797"/>
              <a:ext cx="239929" cy="4"/>
            </a:xfrm>
            <a:custGeom>
              <a:avLst/>
              <a:pathLst>
                <a:path w="239929" h="4">
                  <a:moveTo>
                    <a:pt x="239929" y="0"/>
                  </a:moveTo>
                  <a:lnTo>
                    <a:pt x="0" y="4"/>
                  </a:lnTo>
                </a:path>
              </a:pathLst>
            </a:custGeom>
          </p:spPr>
          <p:txBody>
            <a:bodyPr/>
            <a:lstStyle/>
            <a:p/>
          </p:txBody>
        </p:sp>
        <p:sp>
          <p:nvSpPr>
            <p:cNvPr id="37" name="pl37"/>
            <p:cNvSpPr/>
            <p:nvPr/>
          </p:nvSpPr>
          <p:spPr>
            <a:xfrm>
              <a:off x="7936976" y="3330582"/>
              <a:ext cx="242966" cy="63187"/>
            </a:xfrm>
            <a:custGeom>
              <a:avLst/>
              <a:pathLst>
                <a:path w="242966" h="63187">
                  <a:moveTo>
                    <a:pt x="242966" y="0"/>
                  </a:moveTo>
                  <a:lnTo>
                    <a:pt x="0" y="63187"/>
                  </a:lnTo>
                </a:path>
              </a:pathLst>
            </a:custGeom>
          </p:spPr>
          <p:txBody>
            <a:bodyPr/>
            <a:lstStyle/>
            <a:p/>
          </p:txBody>
        </p:sp>
        <p:sp>
          <p:nvSpPr>
            <p:cNvPr id="38" name="pl38"/>
            <p:cNvSpPr/>
            <p:nvPr/>
          </p:nvSpPr>
          <p:spPr>
            <a:xfrm>
              <a:off x="7936771" y="3494305"/>
              <a:ext cx="243171" cy="65987"/>
            </a:xfrm>
            <a:custGeom>
              <a:avLst/>
              <a:pathLst>
                <a:path w="243171" h="65987">
                  <a:moveTo>
                    <a:pt x="243171" y="65987"/>
                  </a:moveTo>
                  <a:lnTo>
                    <a:pt x="0" y="0"/>
                  </a:lnTo>
                </a:path>
              </a:pathLst>
            </a:custGeom>
          </p:spPr>
          <p:txBody>
            <a:bodyPr/>
            <a:lstStyle/>
            <a:p/>
          </p:txBody>
        </p:sp>
        <p:sp>
          <p:nvSpPr>
            <p:cNvPr id="39" name="pg39"/>
            <p:cNvSpPr/>
            <p:nvPr/>
          </p:nvSpPr>
          <p:spPr>
            <a:xfrm>
              <a:off x="8111362" y="272481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34222" y="276565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71%</a:t>
              </a:r>
            </a:p>
          </p:txBody>
        </p:sp>
        <p:sp>
          <p:nvSpPr>
            <p:cNvPr id="41" name="pg41"/>
            <p:cNvSpPr/>
            <p:nvPr/>
          </p:nvSpPr>
          <p:spPr>
            <a:xfrm>
              <a:off x="8111362" y="321944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34222" y="326029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52%</a:t>
              </a:r>
            </a:p>
          </p:txBody>
        </p:sp>
        <p:sp>
          <p:nvSpPr>
            <p:cNvPr id="43" name="pg43"/>
            <p:cNvSpPr/>
            <p:nvPr/>
          </p:nvSpPr>
          <p:spPr>
            <a:xfrm>
              <a:off x="8111362" y="349199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34222" y="353283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49%</a:t>
              </a:r>
            </a:p>
          </p:txBody>
        </p:sp>
        <p:sp>
          <p:nvSpPr>
            <p:cNvPr id="45" name="tx45"/>
            <p:cNvSpPr/>
            <p:nvPr/>
          </p:nvSpPr>
          <p:spPr>
            <a:xfrm>
              <a:off x="663492" y="49393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6" name="tx46"/>
            <p:cNvSpPr/>
            <p:nvPr/>
          </p:nvSpPr>
          <p:spPr>
            <a:xfrm>
              <a:off x="585797" y="43264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7" name="tx47"/>
            <p:cNvSpPr/>
            <p:nvPr/>
          </p:nvSpPr>
          <p:spPr>
            <a:xfrm>
              <a:off x="585797" y="3713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8" name="tx48"/>
            <p:cNvSpPr/>
            <p:nvPr/>
          </p:nvSpPr>
          <p:spPr>
            <a:xfrm>
              <a:off x="585797" y="3100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9" name="tx49"/>
            <p:cNvSpPr/>
            <p:nvPr/>
          </p:nvSpPr>
          <p:spPr>
            <a:xfrm>
              <a:off x="585797" y="2487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0" name="tx50"/>
            <p:cNvSpPr/>
            <p:nvPr/>
          </p:nvSpPr>
          <p:spPr>
            <a:xfrm>
              <a:off x="508103" y="1875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1" name="tx51"/>
            <p:cNvSpPr/>
            <p:nvPr/>
          </p:nvSpPr>
          <p:spPr>
            <a:xfrm>
              <a:off x="585797" y="21814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2" name="tx52"/>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8" name="tx58"/>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9" name="tx59"/>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0" name="tx60"/>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5211" y="33937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4" name="pl64"/>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8" name="tx68"/>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9" name="tx69"/>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0" name="tx70"/>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1" name="tx71"/>
            <p:cNvSpPr/>
            <p:nvPr/>
          </p:nvSpPr>
          <p:spPr>
            <a:xfrm>
              <a:off x="3098593" y="1513317"/>
              <a:ext cx="368104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Tchad, 2000-2025</a:t>
              </a:r>
            </a:p>
          </p:txBody>
        </p:sp>
        <p:sp>
          <p:nvSpPr>
            <p:cNvPr id="72" name="tx72"/>
            <p:cNvSpPr/>
            <p:nvPr/>
          </p:nvSpPr>
          <p:spPr>
            <a:xfrm>
              <a:off x="4775852" y="6232392"/>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73" name="tx73"/>
            <p:cNvSpPr/>
            <p:nvPr/>
          </p:nvSpPr>
          <p:spPr>
            <a:xfrm>
              <a:off x="1853558" y="6346708"/>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74" name="tx74"/>
            <p:cNvSpPr/>
            <p:nvPr/>
          </p:nvSpPr>
          <p:spPr>
            <a:xfrm>
              <a:off x="2161389" y="6466154"/>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75" name="tx75"/>
            <p:cNvSpPr/>
            <p:nvPr/>
          </p:nvSpPr>
          <p:spPr>
            <a:xfrm>
              <a:off x="2055086" y="6586855"/>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Tchad dispose de 3 des 4 vaccins visés par les ODD.
En 2025, le Tchad avait atteint une couverture d'au moins 90 % pour aucun des 4 vaccins.</a:t>
            </a:r>
          </a:p>
        </p:txBody>
      </p:sp>
      <p:sp>
        <p:nvSpPr>
          <p:cNvPr id="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78" name=""/>
          <p:cNvGrpSpPr/>
          <p:nvPr/>
        </p:nvGrpSpPr>
        <p:grpSpPr>
          <a:xfrm>
            <a:off x="292608" y="914400"/>
            <a:ext cx="8595360" cy="28575"/>
            <a:chOff x="292608" y="914400"/>
            <a:chExt cx="8595360" cy="28575"/>
          </a:xfrm>
        </p:grpSpPr>
        <p:sp>
          <p:nvSpPr>
            <p:cNvPr id="7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augmenté de 3 points de pourcentage, passant de 83 % en 2024 à 86 % en 2025.
• La couverture vaccinale contre la DTP3 a augmenté de 3 points de pourcentage, passant de 68 % en 2024 à 71 % en 2025.
• On comptait 21 000 enfants de moins n’ayant reçu aucune dose en 2025. Il reste donc 121 000 enfants non vaccinés, exposés aux maladies évitables par la vaccination, et 129 000 autres dont la protection est incomplète.
• Le Tchad représentait 3 % des enfants n’ayant reçu aucune dose en Afrique de l’Ouest et centrale (WCAR) et 0,9 % des enfants n’ayant reçu aucune dose à l’échelle mondiale.
• La couverture de la MCV1 est restée stable à 68 % entre 2024 et 2025. 276 000 enfants n’ont pas reçu la première dose du vaccin contre la rougeole.
• La couverture vaccinale de la deuxième dose contre la rougeole (MCV2) a augmenté de 9 points de pourcentage, passant de 43 % en 2024 à 52 % en 2025.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Tchad,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Tchad.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P7TF5XRZ5TZD-1674051314-8280</_dlc_DocId>
    <_dlc_DocIdUrl xmlns="5ce71423-0d49-4a04-8822-86064e799dcd">
      <Url>https://unicef.sharepoint.com/teams/DAPM-DataComm/_layouts/15/DocIdRedir.aspx?ID=P7TF5XRZ5TZD-1674051314-8280</Url>
      <Description>P7TF5XRZ5TZD-1674051314-8280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4941E04-DF85-482F-AB53-D98F43D14C1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6d39867d-78b9-476f-ac02-92e2155987a8</vt:lpwstr>
  </property>
</Properties>
</file>