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1fb14c529bc334540e65411ab82969fd5d59f13.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42024d311fbaa7b7978e5634aef95abfbbc9048.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4ff02b9deda2b49035fc303b34391f88ef8492c.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8110148" y="2210379"/>
              <a:ext cx="311052" cy="26102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09" name="rc109"/>
            <p:cNvSpPr/>
            <p:nvPr/>
          </p:nvSpPr>
          <p:spPr>
            <a:xfrm>
              <a:off x="8421201" y="221037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0" name="rc110"/>
            <p:cNvSpPr/>
            <p:nvPr/>
          </p:nvSpPr>
          <p:spPr>
            <a:xfrm>
              <a:off x="8732253" y="221037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468"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4377521"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4688573"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4999625"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5310677"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5621730"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5932782"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8" name="rc118"/>
            <p:cNvSpPr/>
            <p:nvPr/>
          </p:nvSpPr>
          <p:spPr>
            <a:xfrm>
              <a:off x="6243834"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6554887"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6865939"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7176991"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2" name="rc122"/>
            <p:cNvSpPr/>
            <p:nvPr/>
          </p:nvSpPr>
          <p:spPr>
            <a:xfrm>
              <a:off x="7488044"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3" name="rc123"/>
            <p:cNvSpPr/>
            <p:nvPr/>
          </p:nvSpPr>
          <p:spPr>
            <a:xfrm>
              <a:off x="7799096"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8110148"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5" name="rc125"/>
            <p:cNvSpPr/>
            <p:nvPr/>
          </p:nvSpPr>
          <p:spPr>
            <a:xfrm>
              <a:off x="8421201"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6" name="rc126"/>
            <p:cNvSpPr/>
            <p:nvPr/>
          </p:nvSpPr>
          <p:spPr>
            <a:xfrm>
              <a:off x="8732253"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7" name="rc127"/>
            <p:cNvSpPr/>
            <p:nvPr/>
          </p:nvSpPr>
          <p:spPr>
            <a:xfrm>
              <a:off x="5621730" y="4037565"/>
              <a:ext cx="311052"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28" name="rc128"/>
            <p:cNvSpPr/>
            <p:nvPr/>
          </p:nvSpPr>
          <p:spPr>
            <a:xfrm>
              <a:off x="5932782"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6243834"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6554887"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6865939"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7176991"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7488044"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7799096"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8110148"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6" name="rc136"/>
            <p:cNvSpPr/>
            <p:nvPr/>
          </p:nvSpPr>
          <p:spPr>
            <a:xfrm>
              <a:off x="8421201"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8732253"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8421201" y="4298591"/>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9" name="rc139"/>
            <p:cNvSpPr/>
            <p:nvPr/>
          </p:nvSpPr>
          <p:spPr>
            <a:xfrm>
              <a:off x="8732253" y="429859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955945"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1" name="rc141"/>
            <p:cNvSpPr/>
            <p:nvPr/>
          </p:nvSpPr>
          <p:spPr>
            <a:xfrm>
              <a:off x="1266997"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2" name="rc142"/>
            <p:cNvSpPr/>
            <p:nvPr/>
          </p:nvSpPr>
          <p:spPr>
            <a:xfrm>
              <a:off x="1578050"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1889102"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2200154"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251120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2822259"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3133311"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3444364"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3755416"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0" name="rc150"/>
            <p:cNvSpPr/>
            <p:nvPr/>
          </p:nvSpPr>
          <p:spPr>
            <a:xfrm>
              <a:off x="4066468"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4377521"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4688573"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25"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531067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5621730"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6" name="rc156"/>
            <p:cNvSpPr/>
            <p:nvPr/>
          </p:nvSpPr>
          <p:spPr>
            <a:xfrm>
              <a:off x="5932782"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7" name="rc157"/>
            <p:cNvSpPr/>
            <p:nvPr/>
          </p:nvSpPr>
          <p:spPr>
            <a:xfrm>
              <a:off x="6243834"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6554887"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6865939"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7176991"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1" name="rc161"/>
            <p:cNvSpPr/>
            <p:nvPr/>
          </p:nvSpPr>
          <p:spPr>
            <a:xfrm>
              <a:off x="7488044"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2" name="rc162"/>
            <p:cNvSpPr/>
            <p:nvPr/>
          </p:nvSpPr>
          <p:spPr>
            <a:xfrm>
              <a:off x="7799096"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3" name="rc163"/>
            <p:cNvSpPr/>
            <p:nvPr/>
          </p:nvSpPr>
          <p:spPr>
            <a:xfrm>
              <a:off x="8110148"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4" name="rc164"/>
            <p:cNvSpPr/>
            <p:nvPr/>
          </p:nvSpPr>
          <p:spPr>
            <a:xfrm>
              <a:off x="8421201"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5" name="rc165"/>
            <p:cNvSpPr/>
            <p:nvPr/>
          </p:nvSpPr>
          <p:spPr>
            <a:xfrm>
              <a:off x="8732253"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6" name="rc166"/>
            <p:cNvSpPr/>
            <p:nvPr/>
          </p:nvSpPr>
          <p:spPr>
            <a:xfrm>
              <a:off x="1266997"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7" name="rc167"/>
            <p:cNvSpPr/>
            <p:nvPr/>
          </p:nvSpPr>
          <p:spPr>
            <a:xfrm>
              <a:off x="1578050"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1889102"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2200154"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2511207"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2822259"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3133311"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3444364"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4" name="rc174"/>
            <p:cNvSpPr/>
            <p:nvPr/>
          </p:nvSpPr>
          <p:spPr>
            <a:xfrm>
              <a:off x="3755416"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4066468"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6" name="rc176"/>
            <p:cNvSpPr/>
            <p:nvPr/>
          </p:nvSpPr>
          <p:spPr>
            <a:xfrm>
              <a:off x="4377521"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4688573"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4999625"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5310677"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30"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1" name="rc181"/>
            <p:cNvSpPr/>
            <p:nvPr/>
          </p:nvSpPr>
          <p:spPr>
            <a:xfrm>
              <a:off x="5932782"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2" name="rc182"/>
            <p:cNvSpPr/>
            <p:nvPr/>
          </p:nvSpPr>
          <p:spPr>
            <a:xfrm>
              <a:off x="6243834"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6554887"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6865939"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7176991"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7488044" y="508167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7" name="rc187"/>
            <p:cNvSpPr/>
            <p:nvPr/>
          </p:nvSpPr>
          <p:spPr>
            <a:xfrm>
              <a:off x="7799096"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8110148" y="508167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9" name="rc189"/>
            <p:cNvSpPr/>
            <p:nvPr/>
          </p:nvSpPr>
          <p:spPr>
            <a:xfrm>
              <a:off x="8421201" y="508167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0" name="rc190"/>
            <p:cNvSpPr/>
            <p:nvPr/>
          </p:nvSpPr>
          <p:spPr>
            <a:xfrm>
              <a:off x="8732253"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87" y="3515512"/>
              <a:ext cx="311052" cy="26102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92" name="rc192"/>
            <p:cNvSpPr/>
            <p:nvPr/>
          </p:nvSpPr>
          <p:spPr>
            <a:xfrm>
              <a:off x="6865939"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3" name="rc193"/>
            <p:cNvSpPr/>
            <p:nvPr/>
          </p:nvSpPr>
          <p:spPr>
            <a:xfrm>
              <a:off x="7176991"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4" name="rc194"/>
            <p:cNvSpPr/>
            <p:nvPr/>
          </p:nvSpPr>
          <p:spPr>
            <a:xfrm>
              <a:off x="7488044" y="351551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7799096"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8110148"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8421201" y="351551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8" name="rc198"/>
            <p:cNvSpPr/>
            <p:nvPr/>
          </p:nvSpPr>
          <p:spPr>
            <a:xfrm>
              <a:off x="8732253"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955945"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0" name="rc200"/>
            <p:cNvSpPr/>
            <p:nvPr/>
          </p:nvSpPr>
          <p:spPr>
            <a:xfrm>
              <a:off x="1266997"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1" name="rc201"/>
            <p:cNvSpPr/>
            <p:nvPr/>
          </p:nvSpPr>
          <p:spPr>
            <a:xfrm>
              <a:off x="1578050"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2" name="rc202"/>
            <p:cNvSpPr/>
            <p:nvPr/>
          </p:nvSpPr>
          <p:spPr>
            <a:xfrm>
              <a:off x="1889102"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2200154"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2511207"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2822259"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3133311"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3444364"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3755416"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9" name="rc209"/>
            <p:cNvSpPr/>
            <p:nvPr/>
          </p:nvSpPr>
          <p:spPr>
            <a:xfrm>
              <a:off x="4066468"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4377521"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4688573"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2" name="rc212"/>
            <p:cNvSpPr/>
            <p:nvPr/>
          </p:nvSpPr>
          <p:spPr>
            <a:xfrm>
              <a:off x="4999625"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3" name="rc213"/>
            <p:cNvSpPr/>
            <p:nvPr/>
          </p:nvSpPr>
          <p:spPr>
            <a:xfrm>
              <a:off x="5310677"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5621730"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5" name="rc215"/>
            <p:cNvSpPr/>
            <p:nvPr/>
          </p:nvSpPr>
          <p:spPr>
            <a:xfrm>
              <a:off x="5932782"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6" name="rc216"/>
            <p:cNvSpPr/>
            <p:nvPr/>
          </p:nvSpPr>
          <p:spPr>
            <a:xfrm>
              <a:off x="6243834"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887"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8" name="rc218"/>
            <p:cNvSpPr/>
            <p:nvPr/>
          </p:nvSpPr>
          <p:spPr>
            <a:xfrm>
              <a:off x="6865939"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7176991"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0" name="rc220"/>
            <p:cNvSpPr/>
            <p:nvPr/>
          </p:nvSpPr>
          <p:spPr>
            <a:xfrm>
              <a:off x="7488044"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1" name="rc221"/>
            <p:cNvSpPr/>
            <p:nvPr/>
          </p:nvSpPr>
          <p:spPr>
            <a:xfrm>
              <a:off x="7799096"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2" name="rc222"/>
            <p:cNvSpPr/>
            <p:nvPr/>
          </p:nvSpPr>
          <p:spPr>
            <a:xfrm>
              <a:off x="8110148"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3" name="rc223"/>
            <p:cNvSpPr/>
            <p:nvPr/>
          </p:nvSpPr>
          <p:spPr>
            <a:xfrm>
              <a:off x="8421201"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4" name="rc224"/>
            <p:cNvSpPr/>
            <p:nvPr/>
          </p:nvSpPr>
          <p:spPr>
            <a:xfrm>
              <a:off x="8732253"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5" name="rc225"/>
            <p:cNvSpPr/>
            <p:nvPr/>
          </p:nvSpPr>
          <p:spPr>
            <a:xfrm>
              <a:off x="6243834" y="3776538"/>
              <a:ext cx="311052" cy="261026"/>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26" name="rc226"/>
            <p:cNvSpPr/>
            <p:nvPr/>
          </p:nvSpPr>
          <p:spPr>
            <a:xfrm>
              <a:off x="6554887"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39"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7176991" y="377653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7488044" y="377653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0" name="rc230"/>
            <p:cNvSpPr/>
            <p:nvPr/>
          </p:nvSpPr>
          <p:spPr>
            <a:xfrm>
              <a:off x="7799096"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8110148" y="377653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2" name="rc232"/>
            <p:cNvSpPr/>
            <p:nvPr/>
          </p:nvSpPr>
          <p:spPr>
            <a:xfrm>
              <a:off x="8421201" y="377653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3" name="rc233"/>
            <p:cNvSpPr/>
            <p:nvPr/>
          </p:nvSpPr>
          <p:spPr>
            <a:xfrm>
              <a:off x="8732253"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4" name="rc234"/>
            <p:cNvSpPr/>
            <p:nvPr/>
          </p:nvSpPr>
          <p:spPr>
            <a:xfrm>
              <a:off x="5310677" y="534269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5" name="rc235"/>
            <p:cNvSpPr/>
            <p:nvPr/>
          </p:nvSpPr>
          <p:spPr>
            <a:xfrm>
              <a:off x="5621730" y="534269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6" name="rc236"/>
            <p:cNvSpPr/>
            <p:nvPr/>
          </p:nvSpPr>
          <p:spPr>
            <a:xfrm>
              <a:off x="5932782" y="534269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7" name="rc237"/>
            <p:cNvSpPr/>
            <p:nvPr/>
          </p:nvSpPr>
          <p:spPr>
            <a:xfrm>
              <a:off x="6243834" y="534269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8" name="rc238"/>
            <p:cNvSpPr/>
            <p:nvPr/>
          </p:nvSpPr>
          <p:spPr>
            <a:xfrm>
              <a:off x="6554887" y="534269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9" name="rc239"/>
            <p:cNvSpPr/>
            <p:nvPr/>
          </p:nvSpPr>
          <p:spPr>
            <a:xfrm>
              <a:off x="6865939" y="5342698"/>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0" name="rc240"/>
            <p:cNvSpPr/>
            <p:nvPr/>
          </p:nvSpPr>
          <p:spPr>
            <a:xfrm>
              <a:off x="7176991" y="5342698"/>
              <a:ext cx="311052" cy="26102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41" name="rc241"/>
            <p:cNvSpPr/>
            <p:nvPr/>
          </p:nvSpPr>
          <p:spPr>
            <a:xfrm>
              <a:off x="7488044" y="5342698"/>
              <a:ext cx="311052" cy="2610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42" name="rc242"/>
            <p:cNvSpPr/>
            <p:nvPr/>
          </p:nvSpPr>
          <p:spPr>
            <a:xfrm>
              <a:off x="7799096" y="534269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3" name="rc243"/>
            <p:cNvSpPr/>
            <p:nvPr/>
          </p:nvSpPr>
          <p:spPr>
            <a:xfrm>
              <a:off x="8110148" y="5342698"/>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44" name="rc244"/>
            <p:cNvSpPr/>
            <p:nvPr/>
          </p:nvSpPr>
          <p:spPr>
            <a:xfrm>
              <a:off x="8421201" y="5342698"/>
              <a:ext cx="311052" cy="26102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45" name="rc245"/>
            <p:cNvSpPr/>
            <p:nvPr/>
          </p:nvSpPr>
          <p:spPr>
            <a:xfrm>
              <a:off x="8732253" y="5342698"/>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6" name="tx246"/>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258535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6" name="tx256"/>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4762716"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1" name="tx261"/>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5" name="tx265"/>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2" name="tx272"/>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2274297"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445166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5" name="tx285"/>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538482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0" name="tx290"/>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6" name="tx296"/>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9" name="tx299"/>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2274297"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445166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538482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5" name="tx315"/>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9" name="tx319"/>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0" name="tx320"/>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1" name="tx321"/>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8516437"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3" name="tx323"/>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4" name="tx324"/>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7" name="tx327"/>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227429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258535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4" name="tx334"/>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445166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8" name="tx338"/>
            <p:cNvSpPr/>
            <p:nvPr/>
          </p:nvSpPr>
          <p:spPr>
            <a:xfrm>
              <a:off x="538482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0" name="tx340"/>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1" name="tx341"/>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2" name="tx342"/>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5" name="tx345"/>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6" name="tx346"/>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7" name="tx347"/>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8" name="tx348"/>
            <p:cNvSpPr/>
            <p:nvPr/>
          </p:nvSpPr>
          <p:spPr>
            <a:xfrm>
              <a:off x="8516437"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9" name="tx349"/>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0" name="tx350"/>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1" name="tx351"/>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2" name="tx352"/>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445166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5" name="tx355"/>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5384820"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8" name="tx358"/>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9" name="tx359"/>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3" name="tx363"/>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5" name="tx365"/>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6" name="tx366"/>
            <p:cNvSpPr/>
            <p:nvPr/>
          </p:nvSpPr>
          <p:spPr>
            <a:xfrm>
              <a:off x="8516437"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7" name="tx367"/>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3" name="tx373"/>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4" name="tx374"/>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8184291"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6" name="tx376"/>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7" name="tx377"/>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9" name="tx379"/>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0" name="tx380"/>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1" name="tx381"/>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2" name="tx382"/>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9" name="tx389"/>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2" name="tx392"/>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3" name="tx393"/>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5" name="tx395"/>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6" name="tx396"/>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8" name="tx398"/>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0" name="tx400"/>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1" name="tx401"/>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2" name="tx402"/>
            <p:cNvSpPr/>
            <p:nvPr/>
          </p:nvSpPr>
          <p:spPr>
            <a:xfrm>
              <a:off x="8205385"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3" name="tx403"/>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4" name="tx404"/>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5" name="tx405"/>
            <p:cNvSpPr/>
            <p:nvPr/>
          </p:nvSpPr>
          <p:spPr>
            <a:xfrm>
              <a:off x="136223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6" name="tx406"/>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198433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5" name="tx415"/>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8" name="tx418"/>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9" name="tx419"/>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0" name="tx420"/>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3" name="tx423"/>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6" name="tx426"/>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7" name="tx427"/>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8" name="tx428"/>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9" name="tx429"/>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0" name="tx430"/>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1" name="tx431"/>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2" name="tx432"/>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3" name="tx433"/>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4" name="tx434"/>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5" name="tx435"/>
            <p:cNvSpPr/>
            <p:nvPr/>
          </p:nvSpPr>
          <p:spPr>
            <a:xfrm>
              <a:off x="8516437"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6" name="tx436"/>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8" name="tx438"/>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9" name="tx439"/>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0" name="tx440"/>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3" name="tx443"/>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7" name="tx447"/>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8" name="tx448"/>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0" name="tx450"/>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1" name="tx451"/>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3" name="tx453"/>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4" name="tx454"/>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6" name="tx456"/>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8" name="tx458"/>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9" name="tx459"/>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0" name="tx460"/>
            <p:cNvSpPr/>
            <p:nvPr/>
          </p:nvSpPr>
          <p:spPr>
            <a:xfrm>
              <a:off x="820538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1" name="tx461"/>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2" name="tx462"/>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3" name="tx463"/>
            <p:cNvSpPr/>
            <p:nvPr/>
          </p:nvSpPr>
          <p:spPr>
            <a:xfrm>
              <a:off x="6650123"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4" name="tx464"/>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5" name="tx465"/>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6" name="tx466"/>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7" name="tx467"/>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8" name="tx468"/>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9" name="tx469"/>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0" name="tx470"/>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1" name="tx471"/>
            <p:cNvSpPr/>
            <p:nvPr/>
          </p:nvSpPr>
          <p:spPr>
            <a:xfrm>
              <a:off x="5405914" y="543541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72" name="tx472"/>
            <p:cNvSpPr/>
            <p:nvPr/>
          </p:nvSpPr>
          <p:spPr>
            <a:xfrm>
              <a:off x="5716966"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3" name="tx473"/>
            <p:cNvSpPr/>
            <p:nvPr/>
          </p:nvSpPr>
          <p:spPr>
            <a:xfrm>
              <a:off x="602801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4" name="tx474"/>
            <p:cNvSpPr/>
            <p:nvPr/>
          </p:nvSpPr>
          <p:spPr>
            <a:xfrm>
              <a:off x="6339071"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5" name="tx475"/>
            <p:cNvSpPr/>
            <p:nvPr/>
          </p:nvSpPr>
          <p:spPr>
            <a:xfrm>
              <a:off x="6650123"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6" name="tx476"/>
            <p:cNvSpPr/>
            <p:nvPr/>
          </p:nvSpPr>
          <p:spPr>
            <a:xfrm>
              <a:off x="696117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77" name="tx477"/>
            <p:cNvSpPr/>
            <p:nvPr/>
          </p:nvSpPr>
          <p:spPr>
            <a:xfrm>
              <a:off x="7894332"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8" name="tx478"/>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79" name="tx479"/>
            <p:cNvSpPr/>
            <p:nvPr/>
          </p:nvSpPr>
          <p:spPr>
            <a:xfrm>
              <a:off x="8235530" y="230182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80" name="tx480"/>
            <p:cNvSpPr/>
            <p:nvPr/>
          </p:nvSpPr>
          <p:spPr>
            <a:xfrm>
              <a:off x="5716966"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81" name="tx481"/>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82" name="tx482"/>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83" name="tx483"/>
            <p:cNvSpPr/>
            <p:nvPr/>
          </p:nvSpPr>
          <p:spPr>
            <a:xfrm>
              <a:off x="6369216" y="3866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84" name="tx484"/>
            <p:cNvSpPr/>
            <p:nvPr/>
          </p:nvSpPr>
          <p:spPr>
            <a:xfrm>
              <a:off x="7272228"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85" name="tx485"/>
            <p:cNvSpPr/>
            <p:nvPr/>
          </p:nvSpPr>
          <p:spPr>
            <a:xfrm>
              <a:off x="7583280"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86" name="tx486"/>
            <p:cNvSpPr/>
            <p:nvPr/>
          </p:nvSpPr>
          <p:spPr>
            <a:xfrm>
              <a:off x="8205385" y="54330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87" name="tx487"/>
            <p:cNvSpPr/>
            <p:nvPr/>
          </p:nvSpPr>
          <p:spPr>
            <a:xfrm>
              <a:off x="8516437"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88" name="tx48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9" name="tx48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0" name="tx49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1" name="tx49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92" name="tx49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93" name="tx49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4" name="tx49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5" name="tx49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96" name="tx49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97" name="tx49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8" name="tx49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9" name="tx49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0" name="tx50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1" name="tx50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02" name="tx50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03" name="tx50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4" name="tx50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5" name="tx50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06" name="tx50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07" name="tx50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8" name="tx50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9" name="tx50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0" name="tx51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1" name="tx51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12" name="tx51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13" name="tx51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4" name="tx514"/>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15" name="tx515"/>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16" name="tx516"/>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17" name="tx517"/>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8" name="tx518"/>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19" name="tx519"/>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0" name="tx520"/>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21" name="tx521"/>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22" name="tx522"/>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3" name="tx523"/>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4" name="tx524"/>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5" name="tx525"/>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6" name="tx526"/>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27" name="tx527"/>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8" name="tx528"/>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29" name="pic529"/>
            <p:cNvPicPr/>
            <p:nvPr/>
          </p:nvPicPr>
          <p:blipFill>
            <a:blip r:embed="rId2" cstate="print"/>
            <a:stretch>
              <a:fillRect/>
            </a:stretch>
          </p:blipFill>
          <p:spPr>
            <a:xfrm>
              <a:off x="4653227" y="5838594"/>
              <a:ext cx="2160000" cy="219455"/>
            </a:xfrm>
            <a:prstGeom prst="rect">
              <a:avLst/>
            </a:prstGeom>
          </p:spPr>
        </p:pic>
        <p:sp>
          <p:nvSpPr>
            <p:cNvPr id="530" name="pl530"/>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1" name="pl531"/>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2" name="pl532"/>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3" name="pl533"/>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4" name="pl534"/>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5" name="pl535"/>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6" name="pl536"/>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7" name="pl537"/>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8" name="pl538"/>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9" name="pl539"/>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0" name="pl540"/>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1" name="pl541"/>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2" name="tx542"/>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43" name="tx543"/>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4" name="tx544"/>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5" name="tx545"/>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6" name="tx546"/>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47" name="tx547"/>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8" name="tx548"/>
            <p:cNvSpPr/>
            <p:nvPr/>
          </p:nvSpPr>
          <p:spPr>
            <a:xfrm>
              <a:off x="924840" y="1330710"/>
              <a:ext cx="31312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Seychelles, 2000-2025</a:t>
              </a:r>
            </a:p>
          </p:txBody>
        </p:sp>
        <p:sp>
          <p:nvSpPr>
            <p:cNvPr id="549" name="tx54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50" name="tx55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51" name="tx55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12 out of 14 (86%) vaccines in the schedule achieved coverage of 90% or more. Vaccine coverage ranged from 88% to 99%.
Since 2001, estimates have been made for 8 new vaccines. IPVC is the newest vaccine reported (2024), which achieved 98% coverage in 2025.
In 2025, Seychelles did not report any stockouts of vaccines or supplies.</a:t>
            </a:r>
          </a:p>
        </p:txBody>
      </p:sp>
      <p:sp>
        <p:nvSpPr>
          <p:cNvPr id="5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13 antigens, remained unchanged for none, and declined for one, indicating overall progress in routine immunization performance; 12 achieved at least 90% coverage.</a:t>
            </a:r>
          </a:p>
        </p:txBody>
      </p:sp>
      <p:grpSp xmlns:pic="http://schemas.openxmlformats.org/drawingml/2006/picture">
        <p:nvGrpSpPr>
          <p:cNvPr id="554" name=""/>
          <p:cNvGrpSpPr/>
          <p:nvPr/>
        </p:nvGrpSpPr>
        <p:grpSpPr>
          <a:xfrm>
            <a:off x="292608" y="1005840"/>
            <a:ext cx="8595360" cy="28575"/>
            <a:chOff x="292608" y="1005840"/>
            <a:chExt cx="8595360" cy="28575"/>
          </a:xfrm>
        </p:grpSpPr>
        <p:sp>
          <p:nvSpPr>
            <p:cNvPr id="5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9902"/>
            </a:xfrm>
            <a:custGeom>
              <a:avLst/>
              <a:pathLst>
                <a:path w="6481656" h="39902">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39902"/>
                  </a:lnTo>
                  <a:lnTo>
                    <a:pt x="3370461" y="0"/>
                  </a:lnTo>
                  <a:lnTo>
                    <a:pt x="3629727" y="0"/>
                  </a:lnTo>
                  <a:lnTo>
                    <a:pt x="3888994" y="0"/>
                  </a:lnTo>
                  <a:lnTo>
                    <a:pt x="4148260" y="39902"/>
                  </a:lnTo>
                  <a:lnTo>
                    <a:pt x="4407526" y="39902"/>
                  </a:lnTo>
                  <a:lnTo>
                    <a:pt x="4666792" y="0"/>
                  </a:lnTo>
                  <a:lnTo>
                    <a:pt x="4926059" y="0"/>
                  </a:lnTo>
                  <a:lnTo>
                    <a:pt x="5185325" y="0"/>
                  </a:lnTo>
                  <a:lnTo>
                    <a:pt x="5444591" y="0"/>
                  </a:lnTo>
                  <a:lnTo>
                    <a:pt x="5703857" y="0"/>
                  </a:lnTo>
                  <a:lnTo>
                    <a:pt x="5963124" y="39902"/>
                  </a:lnTo>
                  <a:lnTo>
                    <a:pt x="6222390" y="39902"/>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239416"/>
            </a:xfrm>
            <a:custGeom>
              <a:avLst/>
              <a:pathLst>
                <a:path w="6481656" h="239416">
                  <a:moveTo>
                    <a:pt x="0" y="39902"/>
                  </a:moveTo>
                  <a:lnTo>
                    <a:pt x="259266" y="119708"/>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39902"/>
                  </a:lnTo>
                  <a:lnTo>
                    <a:pt x="3370461" y="39902"/>
                  </a:lnTo>
                  <a:lnTo>
                    <a:pt x="3629727" y="0"/>
                  </a:lnTo>
                  <a:lnTo>
                    <a:pt x="3888994" y="79805"/>
                  </a:lnTo>
                  <a:lnTo>
                    <a:pt x="4148260" y="119708"/>
                  </a:lnTo>
                  <a:lnTo>
                    <a:pt x="4407526" y="79805"/>
                  </a:lnTo>
                  <a:lnTo>
                    <a:pt x="4666792" y="0"/>
                  </a:lnTo>
                  <a:lnTo>
                    <a:pt x="4926059" y="0"/>
                  </a:lnTo>
                  <a:lnTo>
                    <a:pt x="5185325" y="79805"/>
                  </a:lnTo>
                  <a:lnTo>
                    <a:pt x="5444591" y="199513"/>
                  </a:lnTo>
                  <a:lnTo>
                    <a:pt x="5703857" y="79805"/>
                  </a:lnTo>
                  <a:lnTo>
                    <a:pt x="5963124" y="79805"/>
                  </a:lnTo>
                  <a:lnTo>
                    <a:pt x="6222390" y="239416"/>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239416"/>
            </a:xfrm>
            <a:custGeom>
              <a:avLst/>
              <a:pathLst>
                <a:path w="6481656" h="239416">
                  <a:moveTo>
                    <a:pt x="0" y="79805"/>
                  </a:moveTo>
                  <a:lnTo>
                    <a:pt x="259266" y="159610"/>
                  </a:lnTo>
                  <a:lnTo>
                    <a:pt x="518532" y="39902"/>
                  </a:lnTo>
                  <a:lnTo>
                    <a:pt x="777798" y="0"/>
                  </a:lnTo>
                  <a:lnTo>
                    <a:pt x="1037065" y="0"/>
                  </a:lnTo>
                  <a:lnTo>
                    <a:pt x="1296331" y="0"/>
                  </a:lnTo>
                  <a:lnTo>
                    <a:pt x="1555597" y="0"/>
                  </a:lnTo>
                  <a:lnTo>
                    <a:pt x="1814863" y="0"/>
                  </a:lnTo>
                  <a:lnTo>
                    <a:pt x="2074130" y="0"/>
                  </a:lnTo>
                  <a:lnTo>
                    <a:pt x="2333396" y="79805"/>
                  </a:lnTo>
                  <a:lnTo>
                    <a:pt x="2592662" y="0"/>
                  </a:lnTo>
                  <a:lnTo>
                    <a:pt x="2851928" y="0"/>
                  </a:lnTo>
                  <a:lnTo>
                    <a:pt x="3111195" y="39902"/>
                  </a:lnTo>
                  <a:lnTo>
                    <a:pt x="3370461" y="79805"/>
                  </a:lnTo>
                  <a:lnTo>
                    <a:pt x="3629727" y="0"/>
                  </a:lnTo>
                  <a:lnTo>
                    <a:pt x="3888994" y="39902"/>
                  </a:lnTo>
                  <a:lnTo>
                    <a:pt x="4148260" y="79805"/>
                  </a:lnTo>
                  <a:lnTo>
                    <a:pt x="4407526" y="0"/>
                  </a:lnTo>
                  <a:lnTo>
                    <a:pt x="4666792" y="119708"/>
                  </a:lnTo>
                  <a:lnTo>
                    <a:pt x="4926059" y="0"/>
                  </a:lnTo>
                  <a:lnTo>
                    <a:pt x="5185325" y="79805"/>
                  </a:lnTo>
                  <a:lnTo>
                    <a:pt x="5444591" y="199513"/>
                  </a:lnTo>
                  <a:lnTo>
                    <a:pt x="5703857" y="39902"/>
                  </a:lnTo>
                  <a:lnTo>
                    <a:pt x="5963124" y="239416"/>
                  </a:lnTo>
                  <a:lnTo>
                    <a:pt x="6222390" y="79805"/>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1698285" y="1318612"/>
              <a:ext cx="6222390" cy="518735"/>
            </a:xfrm>
            <a:custGeom>
              <a:avLst/>
              <a:pathLst>
                <a:path w="6222390" h="518735">
                  <a:moveTo>
                    <a:pt x="0" y="39902"/>
                  </a:moveTo>
                  <a:lnTo>
                    <a:pt x="259266" y="0"/>
                  </a:lnTo>
                  <a:lnTo>
                    <a:pt x="518532" y="0"/>
                  </a:lnTo>
                  <a:lnTo>
                    <a:pt x="777798" y="0"/>
                  </a:lnTo>
                  <a:lnTo>
                    <a:pt x="1037065" y="0"/>
                  </a:lnTo>
                  <a:lnTo>
                    <a:pt x="1296331" y="0"/>
                  </a:lnTo>
                  <a:lnTo>
                    <a:pt x="1555597" y="0"/>
                  </a:lnTo>
                  <a:lnTo>
                    <a:pt x="1814863" y="39902"/>
                  </a:lnTo>
                  <a:lnTo>
                    <a:pt x="2074130" y="0"/>
                  </a:lnTo>
                  <a:lnTo>
                    <a:pt x="2333396" y="39902"/>
                  </a:lnTo>
                  <a:lnTo>
                    <a:pt x="2592662" y="0"/>
                  </a:lnTo>
                  <a:lnTo>
                    <a:pt x="2851928" y="0"/>
                  </a:lnTo>
                  <a:lnTo>
                    <a:pt x="3111195" y="79805"/>
                  </a:lnTo>
                  <a:lnTo>
                    <a:pt x="3370461" y="39902"/>
                  </a:lnTo>
                  <a:lnTo>
                    <a:pt x="3629727" y="39902"/>
                  </a:lnTo>
                  <a:lnTo>
                    <a:pt x="3888994" y="0"/>
                  </a:lnTo>
                  <a:lnTo>
                    <a:pt x="4148260" y="0"/>
                  </a:lnTo>
                  <a:lnTo>
                    <a:pt x="4407526" y="79805"/>
                  </a:lnTo>
                  <a:lnTo>
                    <a:pt x="4666792" y="0"/>
                  </a:lnTo>
                  <a:lnTo>
                    <a:pt x="4926059" y="0"/>
                  </a:lnTo>
                  <a:lnTo>
                    <a:pt x="5185325" y="518735"/>
                  </a:lnTo>
                  <a:lnTo>
                    <a:pt x="5444591" y="39902"/>
                  </a:lnTo>
                  <a:lnTo>
                    <a:pt x="5703857" y="399027"/>
                  </a:lnTo>
                  <a:lnTo>
                    <a:pt x="5963124" y="438929"/>
                  </a:lnTo>
                  <a:lnTo>
                    <a:pt x="6222390" y="7980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360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59909"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7015" y="903945"/>
              <a:ext cx="252927" cy="404529"/>
            </a:xfrm>
            <a:custGeom>
              <a:avLst/>
              <a:pathLst>
                <a:path w="252927" h="404529">
                  <a:moveTo>
                    <a:pt x="252927" y="0"/>
                  </a:moveTo>
                  <a:lnTo>
                    <a:pt x="0" y="404529"/>
                  </a:lnTo>
                </a:path>
              </a:pathLst>
            </a:custGeom>
          </p:spPr>
          <p:txBody>
            <a:bodyPr/>
            <a:lstStyle/>
            <a:p/>
          </p:txBody>
        </p:sp>
        <p:sp>
          <p:nvSpPr>
            <p:cNvPr id="42" name="pl42"/>
            <p:cNvSpPr/>
            <p:nvPr/>
          </p:nvSpPr>
          <p:spPr>
            <a:xfrm>
              <a:off x="7937552" y="1362922"/>
              <a:ext cx="242390" cy="63301"/>
            </a:xfrm>
            <a:custGeom>
              <a:avLst/>
              <a:pathLst>
                <a:path w="242390" h="63301">
                  <a:moveTo>
                    <a:pt x="242390" y="63301"/>
                  </a:moveTo>
                  <a:lnTo>
                    <a:pt x="0" y="0"/>
                  </a:lnTo>
                </a:path>
              </a:pathLst>
            </a:custGeom>
          </p:spPr>
          <p:txBody>
            <a:bodyPr/>
            <a:lstStyle/>
            <a:p/>
          </p:txBody>
        </p:sp>
        <p:sp>
          <p:nvSpPr>
            <p:cNvPr id="43" name="pl43"/>
            <p:cNvSpPr/>
            <p:nvPr/>
          </p:nvSpPr>
          <p:spPr>
            <a:xfrm>
              <a:off x="7932865" y="1185911"/>
              <a:ext cx="247077" cy="164489"/>
            </a:xfrm>
            <a:custGeom>
              <a:avLst/>
              <a:pathLst>
                <a:path w="247077" h="164489">
                  <a:moveTo>
                    <a:pt x="247077" y="0"/>
                  </a:moveTo>
                  <a:lnTo>
                    <a:pt x="0" y="164489"/>
                  </a:lnTo>
                </a:path>
              </a:pathLst>
            </a:custGeom>
          </p:spPr>
          <p:txBody>
            <a:bodyPr/>
            <a:lstStyle/>
            <a:p/>
          </p:txBody>
        </p:sp>
        <p:sp>
          <p:nvSpPr>
            <p:cNvPr id="44" name="pl44"/>
            <p:cNvSpPr/>
            <p:nvPr/>
          </p:nvSpPr>
          <p:spPr>
            <a:xfrm>
              <a:off x="7929291" y="1407967"/>
              <a:ext cx="250650" cy="277801"/>
            </a:xfrm>
            <a:custGeom>
              <a:avLst/>
              <a:pathLst>
                <a:path w="250650" h="277801">
                  <a:moveTo>
                    <a:pt x="250650" y="277801"/>
                  </a:moveTo>
                  <a:lnTo>
                    <a:pt x="0" y="0"/>
                  </a:lnTo>
                </a:path>
              </a:pathLst>
            </a:custGeom>
          </p:spPr>
          <p:txBody>
            <a:bodyPr/>
            <a:lstStyle/>
            <a:p/>
          </p:txBody>
        </p:sp>
        <p:sp>
          <p:nvSpPr>
            <p:cNvPr id="45" name="pg45"/>
            <p:cNvSpPr/>
            <p:nvPr/>
          </p:nvSpPr>
          <p:spPr>
            <a:xfrm>
              <a:off x="8111362" y="79611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83696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34323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38407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49" name="pg49"/>
            <p:cNvSpPr/>
            <p:nvPr/>
          </p:nvSpPr>
          <p:spPr>
            <a:xfrm>
              <a:off x="8111362" y="107162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11246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51" name="pg51"/>
            <p:cNvSpPr/>
            <p:nvPr/>
          </p:nvSpPr>
          <p:spPr>
            <a:xfrm>
              <a:off x="8111362" y="161561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65645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97%</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897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Seychelles,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086895"/>
              <a:ext cx="1379037" cy="104599"/>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52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706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60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614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68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522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476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430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384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338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292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246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200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8154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7108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6062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5016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97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92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87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83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78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74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69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64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60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51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46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41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2037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932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828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723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618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4096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3050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2004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958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81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554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8094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743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707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651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605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569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5334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46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4317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395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330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2840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257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62017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51460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4100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3054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2008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981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935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8894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824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7776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7320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686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640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594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5674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511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4560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8429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7373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6337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5271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42256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3179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2153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1088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1669386"/>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1086895"/>
              <a:ext cx="1379037" cy="104599"/>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52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706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60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614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68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522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476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430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384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338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292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246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200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8154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7108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6062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5016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97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92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87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83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78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74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69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64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60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51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46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41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2037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932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828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723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618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4096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3050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2004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958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81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554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89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74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707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6714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605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559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5334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4777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441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376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3300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3034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2477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6192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514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4100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3054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2027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9814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916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8797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8240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7776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7320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686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659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594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5674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511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4560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8429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7373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6337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5271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42256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3179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2153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1088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1775293"/>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1457571"/>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1245756"/>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1086895"/>
              <a:ext cx="1379037" cy="116062"/>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37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771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31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1558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9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834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6739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5133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352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19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400314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8708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71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549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388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42282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3067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907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746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58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4251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72645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6103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9432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78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6219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4613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20300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91401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9794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8188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658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44975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33369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21763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1015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77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62614"/>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4461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3048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1248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9642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8035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6526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501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34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40160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9000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8398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6985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5185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3579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31972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20560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876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7348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5547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3937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62335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50728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931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7710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600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204303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92891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81188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9678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78746"/>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6272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34859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23156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1145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1086895"/>
              <a:ext cx="1379037" cy="143603"/>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6232"/>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9262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902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70542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618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1821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7461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31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8740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438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7001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5659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412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693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125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821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83857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949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5137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4077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6416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12056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7695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83335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89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546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4025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25894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1153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919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753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6295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18386"/>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7478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32149"/>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89517"/>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4591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400133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5676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71316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6955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42595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8429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4069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97087"/>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5348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70793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6429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42267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78100"/>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13352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8992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84826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7027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56008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415470"/>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71867"/>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1283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(98%)</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(98%)</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(98%)</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(97%)</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(99%)</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(99%)</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408481" y="6568512"/>
              <a:ext cx="645484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syc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25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557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488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420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91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023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954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886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963943"/>
              <a:ext cx="239888" cy="152054"/>
            </a:xfrm>
            <a:prstGeom prst="rect">
              <a:avLst/>
            </a:prstGeom>
            <a:solidFill>
              <a:srgbClr val="1CABE2">
                <a:alpha val="85098"/>
              </a:srgbClr>
            </a:solidFill>
          </p:spPr>
          <p:txBody>
            <a:bodyPr/>
            <a:lstStyle/>
            <a:p/>
          </p:txBody>
        </p:sp>
        <p:sp>
          <p:nvSpPr>
            <p:cNvPr id="26" name="rc26"/>
            <p:cNvSpPr/>
            <p:nvPr/>
          </p:nvSpPr>
          <p:spPr>
            <a:xfrm>
              <a:off x="1562816" y="3974080"/>
              <a:ext cx="239888" cy="141917"/>
            </a:xfrm>
            <a:prstGeom prst="rect">
              <a:avLst/>
            </a:prstGeom>
            <a:solidFill>
              <a:srgbClr val="1CABE2">
                <a:alpha val="85098"/>
              </a:srgbClr>
            </a:solidFill>
          </p:spPr>
          <p:txBody>
            <a:bodyPr/>
            <a:lstStyle/>
            <a:p/>
          </p:txBody>
        </p:sp>
        <p:sp>
          <p:nvSpPr>
            <p:cNvPr id="27" name="rc27"/>
            <p:cNvSpPr/>
            <p:nvPr/>
          </p:nvSpPr>
          <p:spPr>
            <a:xfrm>
              <a:off x="1829360" y="3974080"/>
              <a:ext cx="239888" cy="141917"/>
            </a:xfrm>
            <a:prstGeom prst="rect">
              <a:avLst/>
            </a:prstGeom>
            <a:solidFill>
              <a:srgbClr val="1CABE2">
                <a:alpha val="85098"/>
              </a:srgbClr>
            </a:solidFill>
          </p:spPr>
          <p:txBody>
            <a:bodyPr/>
            <a:lstStyle/>
            <a:p/>
          </p:txBody>
        </p:sp>
        <p:sp>
          <p:nvSpPr>
            <p:cNvPr id="28" name="rc28"/>
            <p:cNvSpPr/>
            <p:nvPr/>
          </p:nvSpPr>
          <p:spPr>
            <a:xfrm>
              <a:off x="2095903" y="3963943"/>
              <a:ext cx="239888" cy="152054"/>
            </a:xfrm>
            <a:prstGeom prst="rect">
              <a:avLst/>
            </a:prstGeom>
            <a:solidFill>
              <a:srgbClr val="1CABE2">
                <a:alpha val="85098"/>
              </a:srgbClr>
            </a:solidFill>
          </p:spPr>
          <p:txBody>
            <a:bodyPr/>
            <a:lstStyle/>
            <a:p/>
          </p:txBody>
        </p:sp>
        <p:sp>
          <p:nvSpPr>
            <p:cNvPr id="29" name="rc29"/>
            <p:cNvSpPr/>
            <p:nvPr/>
          </p:nvSpPr>
          <p:spPr>
            <a:xfrm>
              <a:off x="2362446" y="3963943"/>
              <a:ext cx="239888" cy="152054"/>
            </a:xfrm>
            <a:prstGeom prst="rect">
              <a:avLst/>
            </a:prstGeom>
            <a:solidFill>
              <a:srgbClr val="1CABE2">
                <a:alpha val="85098"/>
              </a:srgbClr>
            </a:solidFill>
          </p:spPr>
          <p:txBody>
            <a:bodyPr/>
            <a:lstStyle/>
            <a:p/>
          </p:txBody>
        </p:sp>
        <p:sp>
          <p:nvSpPr>
            <p:cNvPr id="30" name="rc30"/>
            <p:cNvSpPr/>
            <p:nvPr/>
          </p:nvSpPr>
          <p:spPr>
            <a:xfrm>
              <a:off x="2628989" y="3953806"/>
              <a:ext cx="239888" cy="162191"/>
            </a:xfrm>
            <a:prstGeom prst="rect">
              <a:avLst/>
            </a:prstGeom>
            <a:solidFill>
              <a:srgbClr val="1CABE2">
                <a:alpha val="85098"/>
              </a:srgbClr>
            </a:solidFill>
          </p:spPr>
          <p:txBody>
            <a:bodyPr/>
            <a:lstStyle/>
            <a:p/>
          </p:txBody>
        </p:sp>
        <p:sp>
          <p:nvSpPr>
            <p:cNvPr id="31" name="rc31"/>
            <p:cNvSpPr/>
            <p:nvPr/>
          </p:nvSpPr>
          <p:spPr>
            <a:xfrm>
              <a:off x="2895532" y="3963943"/>
              <a:ext cx="239888" cy="152054"/>
            </a:xfrm>
            <a:prstGeom prst="rect">
              <a:avLst/>
            </a:prstGeom>
            <a:solidFill>
              <a:srgbClr val="1CABE2">
                <a:alpha val="85098"/>
              </a:srgbClr>
            </a:solidFill>
          </p:spPr>
          <p:txBody>
            <a:bodyPr/>
            <a:lstStyle/>
            <a:p/>
          </p:txBody>
        </p:sp>
        <p:sp>
          <p:nvSpPr>
            <p:cNvPr id="32" name="rc32"/>
            <p:cNvSpPr/>
            <p:nvPr/>
          </p:nvSpPr>
          <p:spPr>
            <a:xfrm>
              <a:off x="3162075" y="3953806"/>
              <a:ext cx="239888" cy="162191"/>
            </a:xfrm>
            <a:prstGeom prst="rect">
              <a:avLst/>
            </a:prstGeom>
            <a:solidFill>
              <a:srgbClr val="1CABE2">
                <a:alpha val="85098"/>
              </a:srgbClr>
            </a:solidFill>
          </p:spPr>
          <p:txBody>
            <a:bodyPr/>
            <a:lstStyle/>
            <a:p/>
          </p:txBody>
        </p:sp>
        <p:sp>
          <p:nvSpPr>
            <p:cNvPr id="33" name="rc33"/>
            <p:cNvSpPr/>
            <p:nvPr/>
          </p:nvSpPr>
          <p:spPr>
            <a:xfrm>
              <a:off x="3428618" y="3943669"/>
              <a:ext cx="239888" cy="172328"/>
            </a:xfrm>
            <a:prstGeom prst="rect">
              <a:avLst/>
            </a:prstGeom>
            <a:solidFill>
              <a:srgbClr val="1CABE2">
                <a:alpha val="85098"/>
              </a:srgbClr>
            </a:solidFill>
          </p:spPr>
          <p:txBody>
            <a:bodyPr/>
            <a:lstStyle/>
            <a:p/>
          </p:txBody>
        </p:sp>
        <p:sp>
          <p:nvSpPr>
            <p:cNvPr id="34" name="rc34"/>
            <p:cNvSpPr/>
            <p:nvPr/>
          </p:nvSpPr>
          <p:spPr>
            <a:xfrm>
              <a:off x="3695161" y="3943669"/>
              <a:ext cx="239888" cy="172328"/>
            </a:xfrm>
            <a:prstGeom prst="rect">
              <a:avLst/>
            </a:prstGeom>
            <a:solidFill>
              <a:srgbClr val="1CABE2">
                <a:alpha val="85098"/>
              </a:srgbClr>
            </a:solidFill>
          </p:spPr>
          <p:txBody>
            <a:bodyPr/>
            <a:lstStyle/>
            <a:p/>
          </p:txBody>
        </p:sp>
        <p:sp>
          <p:nvSpPr>
            <p:cNvPr id="35" name="rc35"/>
            <p:cNvSpPr/>
            <p:nvPr/>
          </p:nvSpPr>
          <p:spPr>
            <a:xfrm>
              <a:off x="3961705" y="3953806"/>
              <a:ext cx="239888" cy="162191"/>
            </a:xfrm>
            <a:prstGeom prst="rect">
              <a:avLst/>
            </a:prstGeom>
            <a:solidFill>
              <a:srgbClr val="1CABE2">
                <a:alpha val="85098"/>
              </a:srgbClr>
            </a:solidFill>
          </p:spPr>
          <p:txBody>
            <a:bodyPr/>
            <a:lstStyle/>
            <a:p/>
          </p:txBody>
        </p:sp>
        <p:sp>
          <p:nvSpPr>
            <p:cNvPr id="36" name="rc36"/>
            <p:cNvSpPr/>
            <p:nvPr/>
          </p:nvSpPr>
          <p:spPr>
            <a:xfrm>
              <a:off x="4228248" y="3943669"/>
              <a:ext cx="239888" cy="172328"/>
            </a:xfrm>
            <a:prstGeom prst="rect">
              <a:avLst/>
            </a:prstGeom>
            <a:solidFill>
              <a:srgbClr val="1CABE2">
                <a:alpha val="85098"/>
              </a:srgbClr>
            </a:solidFill>
          </p:spPr>
          <p:txBody>
            <a:bodyPr/>
            <a:lstStyle/>
            <a:p/>
          </p:txBody>
        </p:sp>
        <p:sp>
          <p:nvSpPr>
            <p:cNvPr id="37" name="rc37"/>
            <p:cNvSpPr/>
            <p:nvPr/>
          </p:nvSpPr>
          <p:spPr>
            <a:xfrm>
              <a:off x="4494791" y="3761204"/>
              <a:ext cx="239888" cy="354793"/>
            </a:xfrm>
            <a:prstGeom prst="rect">
              <a:avLst/>
            </a:prstGeom>
            <a:solidFill>
              <a:srgbClr val="1CABE2">
                <a:alpha val="85098"/>
              </a:srgbClr>
            </a:solidFill>
          </p:spPr>
          <p:txBody>
            <a:bodyPr/>
            <a:lstStyle/>
            <a:p/>
          </p:txBody>
        </p:sp>
        <p:sp>
          <p:nvSpPr>
            <p:cNvPr id="38" name="rc38"/>
            <p:cNvSpPr/>
            <p:nvPr/>
          </p:nvSpPr>
          <p:spPr>
            <a:xfrm>
              <a:off x="4761334" y="3953806"/>
              <a:ext cx="239888" cy="162191"/>
            </a:xfrm>
            <a:prstGeom prst="rect">
              <a:avLst/>
            </a:prstGeom>
            <a:solidFill>
              <a:srgbClr val="1CABE2">
                <a:alpha val="85098"/>
              </a:srgbClr>
            </a:solidFill>
          </p:spPr>
          <p:txBody>
            <a:bodyPr/>
            <a:lstStyle/>
            <a:p/>
          </p:txBody>
        </p:sp>
        <p:sp>
          <p:nvSpPr>
            <p:cNvPr id="39" name="rc39"/>
            <p:cNvSpPr/>
            <p:nvPr/>
          </p:nvSpPr>
          <p:spPr>
            <a:xfrm>
              <a:off x="5027877" y="3953806"/>
              <a:ext cx="239888" cy="162191"/>
            </a:xfrm>
            <a:prstGeom prst="rect">
              <a:avLst/>
            </a:prstGeom>
            <a:solidFill>
              <a:srgbClr val="1CABE2">
                <a:alpha val="85098"/>
              </a:srgbClr>
            </a:solidFill>
          </p:spPr>
          <p:txBody>
            <a:bodyPr/>
            <a:lstStyle/>
            <a:p/>
          </p:txBody>
        </p:sp>
        <p:sp>
          <p:nvSpPr>
            <p:cNvPr id="40" name="rc40"/>
            <p:cNvSpPr/>
            <p:nvPr/>
          </p:nvSpPr>
          <p:spPr>
            <a:xfrm>
              <a:off x="5294420" y="3943669"/>
              <a:ext cx="239888" cy="172328"/>
            </a:xfrm>
            <a:prstGeom prst="rect">
              <a:avLst/>
            </a:prstGeom>
            <a:solidFill>
              <a:srgbClr val="1CABE2">
                <a:alpha val="85098"/>
              </a:srgbClr>
            </a:solidFill>
          </p:spPr>
          <p:txBody>
            <a:bodyPr/>
            <a:lstStyle/>
            <a:p/>
          </p:txBody>
        </p:sp>
        <p:sp>
          <p:nvSpPr>
            <p:cNvPr id="41" name="rc41"/>
            <p:cNvSpPr/>
            <p:nvPr/>
          </p:nvSpPr>
          <p:spPr>
            <a:xfrm>
              <a:off x="5560963" y="3761204"/>
              <a:ext cx="239888" cy="354793"/>
            </a:xfrm>
            <a:prstGeom prst="rect">
              <a:avLst/>
            </a:prstGeom>
            <a:solidFill>
              <a:srgbClr val="1CABE2">
                <a:alpha val="85098"/>
              </a:srgbClr>
            </a:solidFill>
          </p:spPr>
          <p:txBody>
            <a:bodyPr/>
            <a:lstStyle/>
            <a:p/>
          </p:txBody>
        </p:sp>
        <p:sp>
          <p:nvSpPr>
            <p:cNvPr id="42" name="rc42"/>
            <p:cNvSpPr/>
            <p:nvPr/>
          </p:nvSpPr>
          <p:spPr>
            <a:xfrm>
              <a:off x="5827506" y="3751067"/>
              <a:ext cx="239888" cy="364930"/>
            </a:xfrm>
            <a:prstGeom prst="rect">
              <a:avLst/>
            </a:prstGeom>
            <a:solidFill>
              <a:srgbClr val="1CABE2">
                <a:alpha val="85098"/>
              </a:srgbClr>
            </a:solidFill>
          </p:spPr>
          <p:txBody>
            <a:bodyPr/>
            <a:lstStyle/>
            <a:p/>
          </p:txBody>
        </p:sp>
        <p:sp>
          <p:nvSpPr>
            <p:cNvPr id="43" name="rc43"/>
            <p:cNvSpPr/>
            <p:nvPr/>
          </p:nvSpPr>
          <p:spPr>
            <a:xfrm>
              <a:off x="6094049" y="3933532"/>
              <a:ext cx="239888" cy="182465"/>
            </a:xfrm>
            <a:prstGeom prst="rect">
              <a:avLst/>
            </a:prstGeom>
            <a:solidFill>
              <a:srgbClr val="1CABE2">
                <a:alpha val="85098"/>
              </a:srgbClr>
            </a:solidFill>
          </p:spPr>
          <p:txBody>
            <a:bodyPr/>
            <a:lstStyle/>
            <a:p/>
          </p:txBody>
        </p:sp>
        <p:sp>
          <p:nvSpPr>
            <p:cNvPr id="44" name="rc44"/>
            <p:cNvSpPr/>
            <p:nvPr/>
          </p:nvSpPr>
          <p:spPr>
            <a:xfrm>
              <a:off x="6360593" y="3933532"/>
              <a:ext cx="239888" cy="182465"/>
            </a:xfrm>
            <a:prstGeom prst="rect">
              <a:avLst/>
            </a:prstGeom>
            <a:solidFill>
              <a:srgbClr val="1CABE2">
                <a:alpha val="85098"/>
              </a:srgbClr>
            </a:solidFill>
          </p:spPr>
          <p:txBody>
            <a:bodyPr/>
            <a:lstStyle/>
            <a:p/>
          </p:txBody>
        </p:sp>
        <p:sp>
          <p:nvSpPr>
            <p:cNvPr id="45" name="rc45"/>
            <p:cNvSpPr/>
            <p:nvPr/>
          </p:nvSpPr>
          <p:spPr>
            <a:xfrm>
              <a:off x="6627136" y="3933532"/>
              <a:ext cx="239888" cy="182465"/>
            </a:xfrm>
            <a:prstGeom prst="rect">
              <a:avLst/>
            </a:prstGeom>
            <a:solidFill>
              <a:srgbClr val="1CABE2">
                <a:alpha val="85098"/>
              </a:srgbClr>
            </a:solidFill>
          </p:spPr>
          <p:txBody>
            <a:bodyPr/>
            <a:lstStyle/>
            <a:p/>
          </p:txBody>
        </p:sp>
        <p:sp>
          <p:nvSpPr>
            <p:cNvPr id="46" name="rc46"/>
            <p:cNvSpPr/>
            <p:nvPr/>
          </p:nvSpPr>
          <p:spPr>
            <a:xfrm>
              <a:off x="6893679" y="3943669"/>
              <a:ext cx="239888" cy="172328"/>
            </a:xfrm>
            <a:prstGeom prst="rect">
              <a:avLst/>
            </a:prstGeom>
            <a:solidFill>
              <a:srgbClr val="1CABE2">
                <a:alpha val="85098"/>
              </a:srgbClr>
            </a:solidFill>
          </p:spPr>
          <p:txBody>
            <a:bodyPr/>
            <a:lstStyle/>
            <a:p/>
          </p:txBody>
        </p:sp>
        <p:sp>
          <p:nvSpPr>
            <p:cNvPr id="47" name="rc47"/>
            <p:cNvSpPr/>
            <p:nvPr/>
          </p:nvSpPr>
          <p:spPr>
            <a:xfrm>
              <a:off x="7160222" y="3943669"/>
              <a:ext cx="239888" cy="172328"/>
            </a:xfrm>
            <a:prstGeom prst="rect">
              <a:avLst/>
            </a:prstGeom>
            <a:solidFill>
              <a:srgbClr val="1CABE2">
                <a:alpha val="85098"/>
              </a:srgbClr>
            </a:solidFill>
          </p:spPr>
          <p:txBody>
            <a:bodyPr/>
            <a:lstStyle/>
            <a:p/>
          </p:txBody>
        </p:sp>
        <p:sp>
          <p:nvSpPr>
            <p:cNvPr id="48" name="rc48"/>
            <p:cNvSpPr/>
            <p:nvPr/>
          </p:nvSpPr>
          <p:spPr>
            <a:xfrm>
              <a:off x="7426765" y="3761204"/>
              <a:ext cx="239888" cy="354793"/>
            </a:xfrm>
            <a:prstGeom prst="rect">
              <a:avLst/>
            </a:prstGeom>
            <a:solidFill>
              <a:srgbClr val="1CABE2">
                <a:alpha val="85098"/>
              </a:srgbClr>
            </a:solidFill>
          </p:spPr>
          <p:txBody>
            <a:bodyPr/>
            <a:lstStyle/>
            <a:p/>
          </p:txBody>
        </p:sp>
        <p:sp>
          <p:nvSpPr>
            <p:cNvPr id="49" name="rc49"/>
            <p:cNvSpPr/>
            <p:nvPr/>
          </p:nvSpPr>
          <p:spPr>
            <a:xfrm>
              <a:off x="7693308" y="3761204"/>
              <a:ext cx="239888" cy="354793"/>
            </a:xfrm>
            <a:prstGeom prst="rect">
              <a:avLst/>
            </a:prstGeom>
            <a:solidFill>
              <a:srgbClr val="1CABE2">
                <a:alpha val="85098"/>
              </a:srgbClr>
            </a:solidFill>
          </p:spPr>
          <p:txBody>
            <a:bodyPr/>
            <a:lstStyle/>
            <a:p/>
          </p:txBody>
        </p:sp>
        <p:sp>
          <p:nvSpPr>
            <p:cNvPr id="50" name="rc50"/>
            <p:cNvSpPr/>
            <p:nvPr/>
          </p:nvSpPr>
          <p:spPr>
            <a:xfrm>
              <a:off x="7959851" y="3933532"/>
              <a:ext cx="239888" cy="182465"/>
            </a:xfrm>
            <a:prstGeom prst="rect">
              <a:avLst/>
            </a:prstGeom>
            <a:solidFill>
              <a:srgbClr val="1CABE2">
                <a:alpha val="85098"/>
              </a:srgbClr>
            </a:solidFill>
          </p:spPr>
          <p:txBody>
            <a:bodyPr/>
            <a:lstStyle/>
            <a:p/>
          </p:txBody>
        </p:sp>
        <p:sp>
          <p:nvSpPr>
            <p:cNvPr id="51" name="rc51"/>
            <p:cNvSpPr/>
            <p:nvPr/>
          </p:nvSpPr>
          <p:spPr>
            <a:xfrm>
              <a:off x="1296273" y="3822026"/>
              <a:ext cx="239888" cy="141917"/>
            </a:xfrm>
            <a:prstGeom prst="rect">
              <a:avLst/>
            </a:prstGeom>
            <a:solidFill>
              <a:srgbClr val="B3B3B3">
                <a:alpha val="85098"/>
              </a:srgbClr>
            </a:solidFill>
          </p:spPr>
          <p:txBody>
            <a:bodyPr/>
            <a:lstStyle/>
            <a:p/>
          </p:txBody>
        </p:sp>
        <p:sp>
          <p:nvSpPr>
            <p:cNvPr id="52" name="rc52"/>
            <p:cNvSpPr/>
            <p:nvPr/>
          </p:nvSpPr>
          <p:spPr>
            <a:xfrm>
              <a:off x="1562816" y="3548328"/>
              <a:ext cx="239888" cy="425752"/>
            </a:xfrm>
            <a:prstGeom prst="rect">
              <a:avLst/>
            </a:prstGeom>
            <a:solidFill>
              <a:srgbClr val="B3B3B3">
                <a:alpha val="85098"/>
              </a:srgbClr>
            </a:solidFill>
          </p:spPr>
          <p:txBody>
            <a:bodyPr/>
            <a:lstStyle/>
            <a:p/>
          </p:txBody>
        </p:sp>
        <p:sp>
          <p:nvSpPr>
            <p:cNvPr id="53" name="rc53"/>
            <p:cNvSpPr/>
            <p:nvPr/>
          </p:nvSpPr>
          <p:spPr>
            <a:xfrm>
              <a:off x="1829360" y="3974080"/>
              <a:ext cx="239888" cy="0"/>
            </a:xfrm>
            <a:prstGeom prst="rect">
              <a:avLst/>
            </a:prstGeom>
            <a:solidFill>
              <a:srgbClr val="B3B3B3">
                <a:alpha val="85098"/>
              </a:srgbClr>
            </a:solidFill>
          </p:spPr>
          <p:txBody>
            <a:bodyPr/>
            <a:lstStyle/>
            <a:p/>
          </p:txBody>
        </p:sp>
        <p:sp>
          <p:nvSpPr>
            <p:cNvPr id="54" name="rc54"/>
            <p:cNvSpPr/>
            <p:nvPr/>
          </p:nvSpPr>
          <p:spPr>
            <a:xfrm>
              <a:off x="2095903" y="3963943"/>
              <a:ext cx="239888" cy="0"/>
            </a:xfrm>
            <a:prstGeom prst="rect">
              <a:avLst/>
            </a:prstGeom>
            <a:solidFill>
              <a:srgbClr val="B3B3B3">
                <a:alpha val="85098"/>
              </a:srgbClr>
            </a:solidFill>
          </p:spPr>
          <p:txBody>
            <a:bodyPr/>
            <a:lstStyle/>
            <a:p/>
          </p:txBody>
        </p:sp>
        <p:sp>
          <p:nvSpPr>
            <p:cNvPr id="55" name="rc55"/>
            <p:cNvSpPr/>
            <p:nvPr/>
          </p:nvSpPr>
          <p:spPr>
            <a:xfrm>
              <a:off x="2362446" y="3963943"/>
              <a:ext cx="239888" cy="0"/>
            </a:xfrm>
            <a:prstGeom prst="rect">
              <a:avLst/>
            </a:prstGeom>
            <a:solidFill>
              <a:srgbClr val="B3B3B3">
                <a:alpha val="85098"/>
              </a:srgbClr>
            </a:solidFill>
          </p:spPr>
          <p:txBody>
            <a:bodyPr/>
            <a:lstStyle/>
            <a:p/>
          </p:txBody>
        </p:sp>
        <p:sp>
          <p:nvSpPr>
            <p:cNvPr id="56" name="rc56"/>
            <p:cNvSpPr/>
            <p:nvPr/>
          </p:nvSpPr>
          <p:spPr>
            <a:xfrm>
              <a:off x="2628989" y="3953806"/>
              <a:ext cx="239888" cy="0"/>
            </a:xfrm>
            <a:prstGeom prst="rect">
              <a:avLst/>
            </a:prstGeom>
            <a:solidFill>
              <a:srgbClr val="B3B3B3">
                <a:alpha val="85098"/>
              </a:srgbClr>
            </a:solidFill>
          </p:spPr>
          <p:txBody>
            <a:bodyPr/>
            <a:lstStyle/>
            <a:p/>
          </p:txBody>
        </p:sp>
        <p:sp>
          <p:nvSpPr>
            <p:cNvPr id="57" name="rc57"/>
            <p:cNvSpPr/>
            <p:nvPr/>
          </p:nvSpPr>
          <p:spPr>
            <a:xfrm>
              <a:off x="2895532" y="3963943"/>
              <a:ext cx="239888" cy="0"/>
            </a:xfrm>
            <a:prstGeom prst="rect">
              <a:avLst/>
            </a:prstGeom>
            <a:solidFill>
              <a:srgbClr val="B3B3B3">
                <a:alpha val="85098"/>
              </a:srgbClr>
            </a:solidFill>
          </p:spPr>
          <p:txBody>
            <a:bodyPr/>
            <a:lstStyle/>
            <a:p/>
          </p:txBody>
        </p:sp>
        <p:sp>
          <p:nvSpPr>
            <p:cNvPr id="58" name="rc58"/>
            <p:cNvSpPr/>
            <p:nvPr/>
          </p:nvSpPr>
          <p:spPr>
            <a:xfrm>
              <a:off x="3162075" y="3953806"/>
              <a:ext cx="239888" cy="0"/>
            </a:xfrm>
            <a:prstGeom prst="rect">
              <a:avLst/>
            </a:prstGeom>
            <a:solidFill>
              <a:srgbClr val="B3B3B3">
                <a:alpha val="85098"/>
              </a:srgbClr>
            </a:solidFill>
          </p:spPr>
          <p:txBody>
            <a:bodyPr/>
            <a:lstStyle/>
            <a:p/>
          </p:txBody>
        </p:sp>
        <p:sp>
          <p:nvSpPr>
            <p:cNvPr id="59" name="rc59"/>
            <p:cNvSpPr/>
            <p:nvPr/>
          </p:nvSpPr>
          <p:spPr>
            <a:xfrm>
              <a:off x="3428618" y="3943669"/>
              <a:ext cx="239888" cy="0"/>
            </a:xfrm>
            <a:prstGeom prst="rect">
              <a:avLst/>
            </a:prstGeom>
            <a:solidFill>
              <a:srgbClr val="B3B3B3">
                <a:alpha val="85098"/>
              </a:srgbClr>
            </a:solidFill>
          </p:spPr>
          <p:txBody>
            <a:bodyPr/>
            <a:lstStyle/>
            <a:p/>
          </p:txBody>
        </p:sp>
        <p:sp>
          <p:nvSpPr>
            <p:cNvPr id="60" name="rc60"/>
            <p:cNvSpPr/>
            <p:nvPr/>
          </p:nvSpPr>
          <p:spPr>
            <a:xfrm>
              <a:off x="3695161" y="3943669"/>
              <a:ext cx="239888" cy="0"/>
            </a:xfrm>
            <a:prstGeom prst="rect">
              <a:avLst/>
            </a:prstGeom>
            <a:solidFill>
              <a:srgbClr val="B3B3B3">
                <a:alpha val="85098"/>
              </a:srgbClr>
            </a:solidFill>
          </p:spPr>
          <p:txBody>
            <a:bodyPr/>
            <a:lstStyle/>
            <a:p/>
          </p:txBody>
        </p:sp>
        <p:sp>
          <p:nvSpPr>
            <p:cNvPr id="61" name="rc61"/>
            <p:cNvSpPr/>
            <p:nvPr/>
          </p:nvSpPr>
          <p:spPr>
            <a:xfrm>
              <a:off x="3961705" y="3953806"/>
              <a:ext cx="239888" cy="0"/>
            </a:xfrm>
            <a:prstGeom prst="rect">
              <a:avLst/>
            </a:prstGeom>
            <a:solidFill>
              <a:srgbClr val="B3B3B3">
                <a:alpha val="85098"/>
              </a:srgbClr>
            </a:solidFill>
          </p:spPr>
          <p:txBody>
            <a:bodyPr/>
            <a:lstStyle/>
            <a:p/>
          </p:txBody>
        </p:sp>
        <p:sp>
          <p:nvSpPr>
            <p:cNvPr id="62" name="rc62"/>
            <p:cNvSpPr/>
            <p:nvPr/>
          </p:nvSpPr>
          <p:spPr>
            <a:xfrm>
              <a:off x="4228248" y="3943669"/>
              <a:ext cx="239888" cy="0"/>
            </a:xfrm>
            <a:prstGeom prst="rect">
              <a:avLst/>
            </a:prstGeom>
            <a:solidFill>
              <a:srgbClr val="B3B3B3">
                <a:alpha val="85098"/>
              </a:srgbClr>
            </a:solidFill>
          </p:spPr>
          <p:txBody>
            <a:bodyPr/>
            <a:lstStyle/>
            <a:p/>
          </p:txBody>
        </p:sp>
        <p:sp>
          <p:nvSpPr>
            <p:cNvPr id="63" name="rc63"/>
            <p:cNvSpPr/>
            <p:nvPr/>
          </p:nvSpPr>
          <p:spPr>
            <a:xfrm>
              <a:off x="4494791" y="3761204"/>
              <a:ext cx="239888" cy="0"/>
            </a:xfrm>
            <a:prstGeom prst="rect">
              <a:avLst/>
            </a:prstGeom>
            <a:solidFill>
              <a:srgbClr val="B3B3B3">
                <a:alpha val="85098"/>
              </a:srgbClr>
            </a:solidFill>
          </p:spPr>
          <p:txBody>
            <a:bodyPr/>
            <a:lstStyle/>
            <a:p/>
          </p:txBody>
        </p:sp>
        <p:sp>
          <p:nvSpPr>
            <p:cNvPr id="64" name="rc64"/>
            <p:cNvSpPr/>
            <p:nvPr/>
          </p:nvSpPr>
          <p:spPr>
            <a:xfrm>
              <a:off x="4761334" y="3791615"/>
              <a:ext cx="239888" cy="162191"/>
            </a:xfrm>
            <a:prstGeom prst="rect">
              <a:avLst/>
            </a:prstGeom>
            <a:solidFill>
              <a:srgbClr val="B3B3B3">
                <a:alpha val="85098"/>
              </a:srgbClr>
            </a:solidFill>
          </p:spPr>
          <p:txBody>
            <a:bodyPr/>
            <a:lstStyle/>
            <a:p/>
          </p:txBody>
        </p:sp>
        <p:sp>
          <p:nvSpPr>
            <p:cNvPr id="65" name="rc65"/>
            <p:cNvSpPr/>
            <p:nvPr/>
          </p:nvSpPr>
          <p:spPr>
            <a:xfrm>
              <a:off x="5027877" y="3953806"/>
              <a:ext cx="239888" cy="0"/>
            </a:xfrm>
            <a:prstGeom prst="rect">
              <a:avLst/>
            </a:prstGeom>
            <a:solidFill>
              <a:srgbClr val="B3B3B3">
                <a:alpha val="85098"/>
              </a:srgbClr>
            </a:solidFill>
          </p:spPr>
          <p:txBody>
            <a:bodyPr/>
            <a:lstStyle/>
            <a:p/>
          </p:txBody>
        </p:sp>
        <p:sp>
          <p:nvSpPr>
            <p:cNvPr id="66" name="rc66"/>
            <p:cNvSpPr/>
            <p:nvPr/>
          </p:nvSpPr>
          <p:spPr>
            <a:xfrm>
              <a:off x="5294420" y="3609149"/>
              <a:ext cx="239888" cy="334519"/>
            </a:xfrm>
            <a:prstGeom prst="rect">
              <a:avLst/>
            </a:prstGeom>
            <a:solidFill>
              <a:srgbClr val="B3B3B3">
                <a:alpha val="85098"/>
              </a:srgbClr>
            </a:solidFill>
          </p:spPr>
          <p:txBody>
            <a:bodyPr/>
            <a:lstStyle/>
            <a:p/>
          </p:txBody>
        </p:sp>
        <p:sp>
          <p:nvSpPr>
            <p:cNvPr id="67" name="rc67"/>
            <p:cNvSpPr/>
            <p:nvPr/>
          </p:nvSpPr>
          <p:spPr>
            <a:xfrm>
              <a:off x="5560963" y="3406410"/>
              <a:ext cx="239888" cy="354793"/>
            </a:xfrm>
            <a:prstGeom prst="rect">
              <a:avLst/>
            </a:prstGeom>
            <a:solidFill>
              <a:srgbClr val="B3B3B3">
                <a:alpha val="85098"/>
              </a:srgbClr>
            </a:solidFill>
          </p:spPr>
          <p:txBody>
            <a:bodyPr/>
            <a:lstStyle/>
            <a:p/>
          </p:txBody>
        </p:sp>
        <p:sp>
          <p:nvSpPr>
            <p:cNvPr id="68" name="rc68"/>
            <p:cNvSpPr/>
            <p:nvPr/>
          </p:nvSpPr>
          <p:spPr>
            <a:xfrm>
              <a:off x="5827506" y="3568602"/>
              <a:ext cx="239888" cy="182465"/>
            </a:xfrm>
            <a:prstGeom prst="rect">
              <a:avLst/>
            </a:prstGeom>
            <a:solidFill>
              <a:srgbClr val="B3B3B3">
                <a:alpha val="85098"/>
              </a:srgbClr>
            </a:solidFill>
          </p:spPr>
          <p:txBody>
            <a:bodyPr/>
            <a:lstStyle/>
            <a:p/>
          </p:txBody>
        </p:sp>
        <p:sp>
          <p:nvSpPr>
            <p:cNvPr id="69" name="rc69"/>
            <p:cNvSpPr/>
            <p:nvPr/>
          </p:nvSpPr>
          <p:spPr>
            <a:xfrm>
              <a:off x="6094049" y="3933532"/>
              <a:ext cx="239888" cy="0"/>
            </a:xfrm>
            <a:prstGeom prst="rect">
              <a:avLst/>
            </a:prstGeom>
            <a:solidFill>
              <a:srgbClr val="B3B3B3">
                <a:alpha val="85098"/>
              </a:srgbClr>
            </a:solidFill>
          </p:spPr>
          <p:txBody>
            <a:bodyPr/>
            <a:lstStyle/>
            <a:p/>
          </p:txBody>
        </p:sp>
        <p:sp>
          <p:nvSpPr>
            <p:cNvPr id="70" name="rc70"/>
            <p:cNvSpPr/>
            <p:nvPr/>
          </p:nvSpPr>
          <p:spPr>
            <a:xfrm>
              <a:off x="6360593" y="3933532"/>
              <a:ext cx="239888" cy="0"/>
            </a:xfrm>
            <a:prstGeom prst="rect">
              <a:avLst/>
            </a:prstGeom>
            <a:solidFill>
              <a:srgbClr val="B3B3B3">
                <a:alpha val="85098"/>
              </a:srgbClr>
            </a:solidFill>
          </p:spPr>
          <p:txBody>
            <a:bodyPr/>
            <a:lstStyle/>
            <a:p/>
          </p:txBody>
        </p:sp>
        <p:sp>
          <p:nvSpPr>
            <p:cNvPr id="71" name="rc71"/>
            <p:cNvSpPr/>
            <p:nvPr/>
          </p:nvSpPr>
          <p:spPr>
            <a:xfrm>
              <a:off x="6627136" y="3578739"/>
              <a:ext cx="239888" cy="354793"/>
            </a:xfrm>
            <a:prstGeom prst="rect">
              <a:avLst/>
            </a:prstGeom>
            <a:solidFill>
              <a:srgbClr val="B3B3B3">
                <a:alpha val="85098"/>
              </a:srgbClr>
            </a:solidFill>
          </p:spPr>
          <p:txBody>
            <a:bodyPr/>
            <a:lstStyle/>
            <a:p/>
          </p:txBody>
        </p:sp>
        <p:sp>
          <p:nvSpPr>
            <p:cNvPr id="72" name="rc72"/>
            <p:cNvSpPr/>
            <p:nvPr/>
          </p:nvSpPr>
          <p:spPr>
            <a:xfrm>
              <a:off x="6893679" y="3051617"/>
              <a:ext cx="239888" cy="892051"/>
            </a:xfrm>
            <a:prstGeom prst="rect">
              <a:avLst/>
            </a:prstGeom>
            <a:solidFill>
              <a:srgbClr val="B3B3B3">
                <a:alpha val="85098"/>
              </a:srgbClr>
            </a:solidFill>
          </p:spPr>
          <p:txBody>
            <a:bodyPr/>
            <a:lstStyle/>
            <a:p/>
          </p:txBody>
        </p:sp>
        <p:sp>
          <p:nvSpPr>
            <p:cNvPr id="73" name="rc73"/>
            <p:cNvSpPr/>
            <p:nvPr/>
          </p:nvSpPr>
          <p:spPr>
            <a:xfrm>
              <a:off x="7160222" y="3588876"/>
              <a:ext cx="239888" cy="354793"/>
            </a:xfrm>
            <a:prstGeom prst="rect">
              <a:avLst/>
            </a:prstGeom>
            <a:solidFill>
              <a:srgbClr val="B3B3B3">
                <a:alpha val="85098"/>
              </a:srgbClr>
            </a:solidFill>
          </p:spPr>
          <p:txBody>
            <a:bodyPr/>
            <a:lstStyle/>
            <a:p/>
          </p:txBody>
        </p:sp>
        <p:sp>
          <p:nvSpPr>
            <p:cNvPr id="74" name="rc74"/>
            <p:cNvSpPr/>
            <p:nvPr/>
          </p:nvSpPr>
          <p:spPr>
            <a:xfrm>
              <a:off x="7426765" y="3588876"/>
              <a:ext cx="239888" cy="172328"/>
            </a:xfrm>
            <a:prstGeom prst="rect">
              <a:avLst/>
            </a:prstGeom>
            <a:solidFill>
              <a:srgbClr val="B3B3B3">
                <a:alpha val="85098"/>
              </a:srgbClr>
            </a:solidFill>
          </p:spPr>
          <p:txBody>
            <a:bodyPr/>
            <a:lstStyle/>
            <a:p/>
          </p:txBody>
        </p:sp>
        <p:sp>
          <p:nvSpPr>
            <p:cNvPr id="75" name="rc75"/>
            <p:cNvSpPr/>
            <p:nvPr/>
          </p:nvSpPr>
          <p:spPr>
            <a:xfrm>
              <a:off x="7693308" y="2879289"/>
              <a:ext cx="239888" cy="881914"/>
            </a:xfrm>
            <a:prstGeom prst="rect">
              <a:avLst/>
            </a:prstGeom>
            <a:solidFill>
              <a:srgbClr val="B3B3B3">
                <a:alpha val="85098"/>
              </a:srgbClr>
            </a:solidFill>
          </p:spPr>
          <p:txBody>
            <a:bodyPr/>
            <a:lstStyle/>
            <a:p/>
          </p:txBody>
        </p:sp>
        <p:sp>
          <p:nvSpPr>
            <p:cNvPr id="76" name="rc76"/>
            <p:cNvSpPr/>
            <p:nvPr/>
          </p:nvSpPr>
          <p:spPr>
            <a:xfrm>
              <a:off x="7959851" y="3761204"/>
              <a:ext cx="239888" cy="172328"/>
            </a:xfrm>
            <a:prstGeom prst="rect">
              <a:avLst/>
            </a:prstGeom>
            <a:solidFill>
              <a:srgbClr val="B3B3B3">
                <a:alpha val="85098"/>
              </a:srgbClr>
            </a:solidFill>
          </p:spPr>
          <p:txBody>
            <a:bodyPr/>
            <a:lstStyle/>
            <a:p/>
          </p:txBody>
        </p:sp>
        <p:sp>
          <p:nvSpPr>
            <p:cNvPr id="77" name="pl77"/>
            <p:cNvSpPr/>
            <p:nvPr/>
          </p:nvSpPr>
          <p:spPr>
            <a:xfrm>
              <a:off x="1416218" y="2075428"/>
              <a:ext cx="6663577" cy="20611"/>
            </a:xfrm>
            <a:custGeom>
              <a:avLst/>
              <a:pathLst>
                <a:path w="6663577" h="20611">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20611"/>
                  </a:lnTo>
                  <a:lnTo>
                    <a:pt x="3465060" y="0"/>
                  </a:lnTo>
                  <a:lnTo>
                    <a:pt x="3731603" y="0"/>
                  </a:lnTo>
                  <a:lnTo>
                    <a:pt x="3998146" y="0"/>
                  </a:lnTo>
                  <a:lnTo>
                    <a:pt x="4264689" y="20611"/>
                  </a:lnTo>
                  <a:lnTo>
                    <a:pt x="4531233" y="20611"/>
                  </a:lnTo>
                  <a:lnTo>
                    <a:pt x="4797776" y="0"/>
                  </a:lnTo>
                  <a:lnTo>
                    <a:pt x="5064319" y="0"/>
                  </a:lnTo>
                  <a:lnTo>
                    <a:pt x="5330862" y="0"/>
                  </a:lnTo>
                  <a:lnTo>
                    <a:pt x="5597405" y="0"/>
                  </a:lnTo>
                  <a:lnTo>
                    <a:pt x="5863948" y="0"/>
                  </a:lnTo>
                  <a:lnTo>
                    <a:pt x="6130491" y="20611"/>
                  </a:lnTo>
                  <a:lnTo>
                    <a:pt x="6397034" y="20611"/>
                  </a:lnTo>
                  <a:lnTo>
                    <a:pt x="6663577" y="0"/>
                  </a:lnTo>
                </a:path>
              </a:pathLst>
            </a:custGeom>
            <a:ln w="27101" cap="flat">
              <a:solidFill>
                <a:srgbClr val="0058AB">
                  <a:alpha val="100000"/>
                </a:srgbClr>
              </a:solidFill>
              <a:prstDash val="solid"/>
              <a:round/>
            </a:ln>
          </p:spPr>
          <p:txBody>
            <a:bodyPr/>
            <a:lstStyle/>
            <a:p/>
          </p:txBody>
        </p:sp>
        <p:sp>
          <p:nvSpPr>
            <p:cNvPr id="78" name="pl78"/>
            <p:cNvSpPr/>
            <p:nvPr/>
          </p:nvSpPr>
          <p:spPr>
            <a:xfrm>
              <a:off x="1416218" y="2075428"/>
              <a:ext cx="6663577" cy="123670"/>
            </a:xfrm>
            <a:custGeom>
              <a:avLst/>
              <a:pathLst>
                <a:path w="6663577" h="123670">
                  <a:moveTo>
                    <a:pt x="0" y="20611"/>
                  </a:moveTo>
                  <a:lnTo>
                    <a:pt x="266543" y="61835"/>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20611"/>
                  </a:lnTo>
                  <a:lnTo>
                    <a:pt x="3465060" y="20611"/>
                  </a:lnTo>
                  <a:lnTo>
                    <a:pt x="3731603" y="0"/>
                  </a:lnTo>
                  <a:lnTo>
                    <a:pt x="3998146" y="41223"/>
                  </a:lnTo>
                  <a:lnTo>
                    <a:pt x="4264689" y="61835"/>
                  </a:lnTo>
                  <a:lnTo>
                    <a:pt x="4531233" y="41223"/>
                  </a:lnTo>
                  <a:lnTo>
                    <a:pt x="4797776" y="0"/>
                  </a:lnTo>
                  <a:lnTo>
                    <a:pt x="5064319" y="0"/>
                  </a:lnTo>
                  <a:lnTo>
                    <a:pt x="5330862" y="41223"/>
                  </a:lnTo>
                  <a:lnTo>
                    <a:pt x="5597405" y="103059"/>
                  </a:lnTo>
                  <a:lnTo>
                    <a:pt x="5863948" y="41223"/>
                  </a:lnTo>
                  <a:lnTo>
                    <a:pt x="6130491" y="41223"/>
                  </a:lnTo>
                  <a:lnTo>
                    <a:pt x="6397034" y="123670"/>
                  </a:lnTo>
                  <a:lnTo>
                    <a:pt x="6663577" y="20611"/>
                  </a:lnTo>
                </a:path>
              </a:pathLst>
            </a:custGeom>
            <a:ln w="27101" cap="flat">
              <a:solidFill>
                <a:srgbClr val="F26A21">
                  <a:alpha val="100000"/>
                </a:srgbClr>
              </a:solidFill>
              <a:prstDash val="solid"/>
              <a:round/>
            </a:ln>
          </p:spPr>
          <p:txBody>
            <a:bodyPr/>
            <a:lstStyle/>
            <a:p/>
          </p:txBody>
        </p:sp>
        <p:sp>
          <p:nvSpPr>
            <p:cNvPr id="79" name="tx79"/>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48642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75296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1355928"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1" name="tx91"/>
            <p:cNvSpPr/>
            <p:nvPr/>
          </p:nvSpPr>
          <p:spPr>
            <a:xfrm>
              <a:off x="268864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5354075"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4" name="tx94"/>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668679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6" name="tx96"/>
            <p:cNvSpPr/>
            <p:nvPr/>
          </p:nvSpPr>
          <p:spPr>
            <a:xfrm>
              <a:off x="695333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7" name="tx97"/>
            <p:cNvSpPr/>
            <p:nvPr/>
          </p:nvSpPr>
          <p:spPr>
            <a:xfrm>
              <a:off x="721987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8" name="tx98"/>
            <p:cNvSpPr/>
            <p:nvPr/>
          </p:nvSpPr>
          <p:spPr>
            <a:xfrm>
              <a:off x="748642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9" name="tx99"/>
            <p:cNvSpPr/>
            <p:nvPr/>
          </p:nvSpPr>
          <p:spPr>
            <a:xfrm>
              <a:off x="7752963"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100" name="tx100"/>
            <p:cNvSpPr/>
            <p:nvPr/>
          </p:nvSpPr>
          <p:spPr>
            <a:xfrm>
              <a:off x="8019506"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101" name="tx101"/>
            <p:cNvSpPr/>
            <p:nvPr/>
          </p:nvSpPr>
          <p:spPr>
            <a:xfrm>
              <a:off x="1294130" y="370398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2626845" y="383576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3959561" y="383576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5292277" y="34911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6358449" y="381549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6" name="tx106"/>
            <p:cNvSpPr/>
            <p:nvPr/>
          </p:nvSpPr>
          <p:spPr>
            <a:xfrm>
              <a:off x="6624992" y="346070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7" name="tx107"/>
            <p:cNvSpPr/>
            <p:nvPr/>
          </p:nvSpPr>
          <p:spPr>
            <a:xfrm>
              <a:off x="6891535" y="293357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8" name="tx108"/>
            <p:cNvSpPr/>
            <p:nvPr/>
          </p:nvSpPr>
          <p:spPr>
            <a:xfrm>
              <a:off x="7158078" y="347083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9" name="tx109"/>
            <p:cNvSpPr/>
            <p:nvPr/>
          </p:nvSpPr>
          <p:spPr>
            <a:xfrm>
              <a:off x="7424622" y="347083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0" name="tx110"/>
            <p:cNvSpPr/>
            <p:nvPr/>
          </p:nvSpPr>
          <p:spPr>
            <a:xfrm>
              <a:off x="7691165" y="27612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11" name="tx111"/>
            <p:cNvSpPr/>
            <p:nvPr/>
          </p:nvSpPr>
          <p:spPr>
            <a:xfrm>
              <a:off x="7957708" y="364316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2" name="tx112"/>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733081" y="3557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655386" y="30501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a:off x="655386" y="25433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16" name="tx116"/>
            <p:cNvSpPr/>
            <p:nvPr/>
          </p:nvSpPr>
          <p:spPr>
            <a:xfrm>
              <a:off x="655386" y="203649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7" name="tx11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4" name="tx13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pl13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7" name="tx13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63170" y="4979579"/>
              <a:ext cx="201456" cy="201456"/>
            </a:xfrm>
            <a:prstGeom prst="rect">
              <a:avLst/>
            </a:prstGeom>
            <a:solidFill>
              <a:srgbClr val="B3B3B3">
                <a:alpha val="85098"/>
              </a:srgbClr>
            </a:solidFill>
          </p:spPr>
          <p:txBody>
            <a:bodyPr/>
            <a:lstStyle/>
            <a:p/>
          </p:txBody>
        </p:sp>
        <p:sp>
          <p:nvSpPr>
            <p:cNvPr id="140" name="rc140"/>
            <p:cNvSpPr/>
            <p:nvPr/>
          </p:nvSpPr>
          <p:spPr>
            <a:xfrm>
              <a:off x="5565324" y="4979579"/>
              <a:ext cx="201456" cy="201456"/>
            </a:xfrm>
            <a:prstGeom prst="rect">
              <a:avLst/>
            </a:prstGeom>
            <a:solidFill>
              <a:srgbClr val="1CABE2">
                <a:alpha val="85098"/>
              </a:srgbClr>
            </a:solidFill>
          </p:spPr>
          <p:txBody>
            <a:bodyPr/>
            <a:lstStyle/>
            <a:p/>
          </p:txBody>
        </p:sp>
        <p:sp>
          <p:nvSpPr>
            <p:cNvPr id="141" name="tx14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4" name="tx144"/>
            <p:cNvSpPr/>
            <p:nvPr/>
          </p:nvSpPr>
          <p:spPr>
            <a:xfrm>
              <a:off x="951100" y="1581351"/>
              <a:ext cx="17055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Seychelles, 2000-2025</a:t>
              </a:r>
            </a:p>
          </p:txBody>
        </p:sp>
        <p:sp>
          <p:nvSpPr>
            <p:cNvPr id="145" name="pl145"/>
            <p:cNvSpPr/>
            <p:nvPr/>
          </p:nvSpPr>
          <p:spPr>
            <a:xfrm>
              <a:off x="200359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41824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83288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24753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66217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271091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12556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54020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95485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36949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726143"/>
              <a:ext cx="1018544" cy="119033"/>
            </a:xfrm>
            <a:prstGeom prst="rect">
              <a:avLst/>
            </a:prstGeom>
            <a:solidFill>
              <a:srgbClr val="1CABE2">
                <a:alpha val="85098"/>
              </a:srgbClr>
            </a:solidFill>
          </p:spPr>
          <p:txBody>
            <a:bodyPr/>
            <a:lstStyle/>
            <a:p/>
          </p:txBody>
        </p:sp>
        <p:sp>
          <p:nvSpPr>
            <p:cNvPr id="160" name="rc160"/>
            <p:cNvSpPr/>
            <p:nvPr/>
          </p:nvSpPr>
          <p:spPr>
            <a:xfrm>
              <a:off x="1296273" y="5577352"/>
              <a:ext cx="1980502" cy="119033"/>
            </a:xfrm>
            <a:prstGeom prst="rect">
              <a:avLst/>
            </a:prstGeom>
            <a:solidFill>
              <a:srgbClr val="1CABE2">
                <a:alpha val="85098"/>
              </a:srgbClr>
            </a:solidFill>
          </p:spPr>
          <p:txBody>
            <a:bodyPr/>
            <a:lstStyle/>
            <a:p/>
          </p:txBody>
        </p:sp>
        <p:sp>
          <p:nvSpPr>
            <p:cNvPr id="161" name="rc161"/>
            <p:cNvSpPr/>
            <p:nvPr/>
          </p:nvSpPr>
          <p:spPr>
            <a:xfrm>
              <a:off x="1296273" y="5428560"/>
              <a:ext cx="1018544" cy="119033"/>
            </a:xfrm>
            <a:prstGeom prst="rect">
              <a:avLst/>
            </a:prstGeom>
            <a:solidFill>
              <a:srgbClr val="1CABE2">
                <a:alpha val="85098"/>
              </a:srgbClr>
            </a:solidFill>
          </p:spPr>
          <p:txBody>
            <a:bodyPr/>
            <a:lstStyle/>
            <a:p/>
          </p:txBody>
        </p:sp>
        <p:sp>
          <p:nvSpPr>
            <p:cNvPr id="162" name="rc162"/>
            <p:cNvSpPr/>
            <p:nvPr/>
          </p:nvSpPr>
          <p:spPr>
            <a:xfrm>
              <a:off x="2314818" y="5726143"/>
              <a:ext cx="0" cy="119033"/>
            </a:xfrm>
            <a:prstGeom prst="rect">
              <a:avLst/>
            </a:prstGeom>
            <a:solidFill>
              <a:srgbClr val="B3B3B3">
                <a:alpha val="85098"/>
              </a:srgbClr>
            </a:solidFill>
          </p:spPr>
          <p:txBody>
            <a:bodyPr/>
            <a:lstStyle/>
            <a:p/>
          </p:txBody>
        </p:sp>
        <p:sp>
          <p:nvSpPr>
            <p:cNvPr id="163" name="rc163"/>
            <p:cNvSpPr/>
            <p:nvPr/>
          </p:nvSpPr>
          <p:spPr>
            <a:xfrm>
              <a:off x="3276776" y="5577352"/>
              <a:ext cx="4922964" cy="119033"/>
            </a:xfrm>
            <a:prstGeom prst="rect">
              <a:avLst/>
            </a:prstGeom>
            <a:solidFill>
              <a:srgbClr val="B3B3B3">
                <a:alpha val="85098"/>
              </a:srgbClr>
            </a:solidFill>
          </p:spPr>
          <p:txBody>
            <a:bodyPr/>
            <a:lstStyle/>
            <a:p/>
          </p:txBody>
        </p:sp>
        <p:sp>
          <p:nvSpPr>
            <p:cNvPr id="164" name="rc164"/>
            <p:cNvSpPr/>
            <p:nvPr/>
          </p:nvSpPr>
          <p:spPr>
            <a:xfrm>
              <a:off x="2314818" y="5428560"/>
              <a:ext cx="961958" cy="119033"/>
            </a:xfrm>
            <a:prstGeom prst="rect">
              <a:avLst/>
            </a:prstGeom>
            <a:solidFill>
              <a:srgbClr val="B3B3B3">
                <a:alpha val="85098"/>
              </a:srgbClr>
            </a:solidFill>
          </p:spPr>
          <p:txBody>
            <a:bodyPr/>
            <a:lstStyle/>
            <a:p/>
          </p:txBody>
        </p:sp>
        <p:sp>
          <p:nvSpPr>
            <p:cNvPr id="165" name="tx165"/>
            <p:cNvSpPr/>
            <p:nvPr/>
          </p:nvSpPr>
          <p:spPr>
            <a:xfrm>
              <a:off x="2445045"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6" name="tx166"/>
            <p:cNvSpPr/>
            <p:nvPr/>
          </p:nvSpPr>
          <p:spPr>
            <a:xfrm>
              <a:off x="8329967"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7" name="tx167"/>
            <p:cNvSpPr/>
            <p:nvPr/>
          </p:nvSpPr>
          <p:spPr>
            <a:xfrm>
              <a:off x="3407003"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8" name="tx168"/>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1" name="tx171"/>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2" name="tx172"/>
            <p:cNvSpPr/>
            <p:nvPr/>
          </p:nvSpPr>
          <p:spPr>
            <a:xfrm>
              <a:off x="2633224"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73" name="tx173"/>
            <p:cNvSpPr/>
            <p:nvPr/>
          </p:nvSpPr>
          <p:spPr>
            <a:xfrm>
              <a:off x="4047869"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74" name="tx174"/>
            <p:cNvSpPr/>
            <p:nvPr/>
          </p:nvSpPr>
          <p:spPr>
            <a:xfrm>
              <a:off x="5462513" y="59371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75" name="tx175"/>
            <p:cNvSpPr/>
            <p:nvPr/>
          </p:nvSpPr>
          <p:spPr>
            <a:xfrm>
              <a:off x="6838311"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6" name="tx176"/>
            <p:cNvSpPr/>
            <p:nvPr/>
          </p:nvSpPr>
          <p:spPr>
            <a:xfrm>
              <a:off x="8252956"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77" name="tx177"/>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8" name="tx17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0" name="tx18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Seychelles.
In 2025, DTP1 coverage in Seychelles remained relatively constant within 1% at 99%. There were &lt;100 children who missed out on any DTP vaccination (zero-dose children).
DTP3 coverage increased to at 98% in 2025, leaving &lt;100 children vulnerable to vaccine-preventable diseases.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98%, leaving &lt;100 children un- or under-vaccinated, including &lt;100 zero-dose and &lt;100 with only partial protection.</a:t>
            </a:r>
          </a:p>
        </p:txBody>
      </p:sp>
      <p:grpSp xmlns:pic="http://schemas.openxmlformats.org/drawingml/2006/picture">
        <p:nvGrpSpPr>
          <p:cNvPr id="183" name=""/>
          <p:cNvGrpSpPr/>
          <p:nvPr/>
        </p:nvGrpSpPr>
        <p:grpSpPr>
          <a:xfrm>
            <a:off x="292608" y="1005840"/>
            <a:ext cx="8595360" cy="28575"/>
            <a:chOff x="292608" y="1005840"/>
            <a:chExt cx="8595360" cy="28575"/>
          </a:xfrm>
        </p:grpSpPr>
        <p:sp>
          <p:nvSpPr>
            <p:cNvPr id="18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1871"/>
            </a:xfrm>
            <a:custGeom>
              <a:avLst/>
              <a:pathLst>
                <a:path w="3397293" h="21871">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21871"/>
                  </a:lnTo>
                  <a:lnTo>
                    <a:pt x="1766592" y="0"/>
                  </a:lnTo>
                  <a:lnTo>
                    <a:pt x="1902484" y="0"/>
                  </a:lnTo>
                  <a:lnTo>
                    <a:pt x="2038375" y="0"/>
                  </a:lnTo>
                  <a:lnTo>
                    <a:pt x="2174267" y="21871"/>
                  </a:lnTo>
                  <a:lnTo>
                    <a:pt x="2310159" y="21871"/>
                  </a:lnTo>
                  <a:lnTo>
                    <a:pt x="2446051" y="0"/>
                  </a:lnTo>
                  <a:lnTo>
                    <a:pt x="2581942" y="0"/>
                  </a:lnTo>
                  <a:lnTo>
                    <a:pt x="2717834" y="0"/>
                  </a:lnTo>
                  <a:lnTo>
                    <a:pt x="2853726" y="0"/>
                  </a:lnTo>
                  <a:lnTo>
                    <a:pt x="2989618" y="0"/>
                  </a:lnTo>
                  <a:lnTo>
                    <a:pt x="3125509" y="21871"/>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1871"/>
            </a:xfrm>
            <a:custGeom>
              <a:avLst/>
              <a:pathLst>
                <a:path w="3397293" h="21871">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21871"/>
                  </a:lnTo>
                  <a:lnTo>
                    <a:pt x="1766592" y="0"/>
                  </a:lnTo>
                  <a:lnTo>
                    <a:pt x="1902484" y="0"/>
                  </a:lnTo>
                  <a:lnTo>
                    <a:pt x="2038375" y="0"/>
                  </a:lnTo>
                  <a:lnTo>
                    <a:pt x="2174267" y="21871"/>
                  </a:lnTo>
                  <a:lnTo>
                    <a:pt x="2310159" y="21871"/>
                  </a:lnTo>
                  <a:lnTo>
                    <a:pt x="2446051" y="0"/>
                  </a:lnTo>
                  <a:lnTo>
                    <a:pt x="2581942" y="0"/>
                  </a:lnTo>
                  <a:lnTo>
                    <a:pt x="2717834" y="0"/>
                  </a:lnTo>
                  <a:lnTo>
                    <a:pt x="2853726" y="0"/>
                  </a:lnTo>
                  <a:lnTo>
                    <a:pt x="2989618" y="0"/>
                  </a:lnTo>
                  <a:lnTo>
                    <a:pt x="3125509" y="21871"/>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1871"/>
            </a:xfrm>
            <a:custGeom>
              <a:avLst/>
              <a:pathLst>
                <a:path w="3397293" h="21871">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21871"/>
                  </a:lnTo>
                  <a:lnTo>
                    <a:pt x="1766592" y="0"/>
                  </a:lnTo>
                  <a:lnTo>
                    <a:pt x="1902484" y="0"/>
                  </a:lnTo>
                  <a:lnTo>
                    <a:pt x="2038375" y="0"/>
                  </a:lnTo>
                  <a:lnTo>
                    <a:pt x="2174267" y="21871"/>
                  </a:lnTo>
                  <a:lnTo>
                    <a:pt x="2310159" y="21871"/>
                  </a:lnTo>
                  <a:lnTo>
                    <a:pt x="2446051" y="0"/>
                  </a:lnTo>
                  <a:lnTo>
                    <a:pt x="2581942" y="0"/>
                  </a:lnTo>
                  <a:lnTo>
                    <a:pt x="2717834" y="0"/>
                  </a:lnTo>
                  <a:lnTo>
                    <a:pt x="2853726" y="0"/>
                  </a:lnTo>
                  <a:lnTo>
                    <a:pt x="2989618" y="0"/>
                  </a:lnTo>
                  <a:lnTo>
                    <a:pt x="3125509" y="21871"/>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9017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9017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2438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8684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57272" y="4961275"/>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Seychelles</a:t>
              </a:r>
            </a:p>
          </p:txBody>
        </p:sp>
        <p:sp>
          <p:nvSpPr>
            <p:cNvPr id="60" name="tx60"/>
            <p:cNvSpPr/>
            <p:nvPr/>
          </p:nvSpPr>
          <p:spPr>
            <a:xfrm>
              <a:off x="259148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53941"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72605" y="1403693"/>
              <a:ext cx="26940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Seychelles,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26273"/>
              <a:ext cx="3397293" cy="114824"/>
            </a:xfrm>
            <a:custGeom>
              <a:avLst/>
              <a:pathLst>
                <a:path w="3397293" h="11482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114824"/>
                  </a:lnTo>
                  <a:lnTo>
                    <a:pt x="1766592" y="0"/>
                  </a:lnTo>
                  <a:lnTo>
                    <a:pt x="1902484" y="0"/>
                  </a:lnTo>
                  <a:lnTo>
                    <a:pt x="2038375" y="0"/>
                  </a:lnTo>
                  <a:lnTo>
                    <a:pt x="2174267" y="114824"/>
                  </a:lnTo>
                  <a:lnTo>
                    <a:pt x="2310159" y="114824"/>
                  </a:lnTo>
                  <a:lnTo>
                    <a:pt x="2446051" y="0"/>
                  </a:lnTo>
                  <a:lnTo>
                    <a:pt x="2581942" y="0"/>
                  </a:lnTo>
                  <a:lnTo>
                    <a:pt x="2717834" y="0"/>
                  </a:lnTo>
                  <a:lnTo>
                    <a:pt x="2853726" y="0"/>
                  </a:lnTo>
                  <a:lnTo>
                    <a:pt x="2989618" y="0"/>
                  </a:lnTo>
                  <a:lnTo>
                    <a:pt x="3125509" y="114824"/>
                  </a:lnTo>
                  <a:lnTo>
                    <a:pt x="3261401" y="114824"/>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26273"/>
              <a:ext cx="3397293" cy="114824"/>
            </a:xfrm>
            <a:custGeom>
              <a:avLst/>
              <a:pathLst>
                <a:path w="3397293" h="11482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114824"/>
                  </a:lnTo>
                  <a:lnTo>
                    <a:pt x="1766592" y="0"/>
                  </a:lnTo>
                  <a:lnTo>
                    <a:pt x="1902484" y="0"/>
                  </a:lnTo>
                  <a:lnTo>
                    <a:pt x="2038375" y="0"/>
                  </a:lnTo>
                  <a:lnTo>
                    <a:pt x="2174267" y="114824"/>
                  </a:lnTo>
                  <a:lnTo>
                    <a:pt x="2310159" y="114824"/>
                  </a:lnTo>
                  <a:lnTo>
                    <a:pt x="2446051" y="0"/>
                  </a:lnTo>
                  <a:lnTo>
                    <a:pt x="2581942" y="0"/>
                  </a:lnTo>
                  <a:lnTo>
                    <a:pt x="2717834" y="0"/>
                  </a:lnTo>
                  <a:lnTo>
                    <a:pt x="2853726" y="0"/>
                  </a:lnTo>
                  <a:lnTo>
                    <a:pt x="2989618" y="0"/>
                  </a:lnTo>
                  <a:lnTo>
                    <a:pt x="3125509" y="114824"/>
                  </a:lnTo>
                  <a:lnTo>
                    <a:pt x="3261401" y="114824"/>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842554"/>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842554"/>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26273"/>
              <a:ext cx="3397293" cy="114824"/>
            </a:xfrm>
            <a:custGeom>
              <a:avLst/>
              <a:pathLst>
                <a:path w="3397293" h="11482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114824"/>
                  </a:lnTo>
                  <a:lnTo>
                    <a:pt x="1766592" y="0"/>
                  </a:lnTo>
                  <a:lnTo>
                    <a:pt x="1902484" y="0"/>
                  </a:lnTo>
                  <a:lnTo>
                    <a:pt x="2038375" y="0"/>
                  </a:lnTo>
                  <a:lnTo>
                    <a:pt x="2174267" y="114824"/>
                  </a:lnTo>
                  <a:lnTo>
                    <a:pt x="2310159" y="114824"/>
                  </a:lnTo>
                  <a:lnTo>
                    <a:pt x="2446051" y="0"/>
                  </a:lnTo>
                  <a:lnTo>
                    <a:pt x="2581942" y="0"/>
                  </a:lnTo>
                  <a:lnTo>
                    <a:pt x="2717834" y="0"/>
                  </a:lnTo>
                  <a:lnTo>
                    <a:pt x="2853726" y="0"/>
                  </a:lnTo>
                  <a:lnTo>
                    <a:pt x="2989618" y="0"/>
                  </a:lnTo>
                  <a:lnTo>
                    <a:pt x="3125509" y="114824"/>
                  </a:lnTo>
                  <a:lnTo>
                    <a:pt x="3261401" y="114824"/>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407519"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86977"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766436"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445895"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757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804812" y="2756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6068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6068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64108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40354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873971" y="4961275"/>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Seychelles</a:t>
              </a:r>
            </a:p>
          </p:txBody>
        </p:sp>
        <p:sp>
          <p:nvSpPr>
            <p:cNvPr id="119" name="tx119"/>
            <p:cNvSpPr/>
            <p:nvPr/>
          </p:nvSpPr>
          <p:spPr>
            <a:xfrm>
              <a:off x="690818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67064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3631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4549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5468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63874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4090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5009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5928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3765376" cy="114824"/>
            </a:xfrm>
            <a:prstGeom prst="rect">
              <a:avLst/>
            </a:prstGeom>
            <a:solidFill>
              <a:srgbClr val="1CABE2">
                <a:alpha val="80000"/>
              </a:srgbClr>
            </a:solidFill>
          </p:spPr>
          <p:txBody>
            <a:bodyPr/>
            <a:lstStyle/>
            <a:p/>
          </p:txBody>
        </p:sp>
        <p:sp>
          <p:nvSpPr>
            <p:cNvPr id="134" name="rc134"/>
            <p:cNvSpPr/>
            <p:nvPr/>
          </p:nvSpPr>
          <p:spPr>
            <a:xfrm>
              <a:off x="1317178" y="5743865"/>
              <a:ext cx="7321564" cy="114824"/>
            </a:xfrm>
            <a:prstGeom prst="rect">
              <a:avLst/>
            </a:prstGeom>
            <a:solidFill>
              <a:srgbClr val="1CABE2">
                <a:alpha val="80000"/>
              </a:srgbClr>
            </a:solidFill>
          </p:spPr>
          <p:txBody>
            <a:bodyPr/>
            <a:lstStyle/>
            <a:p/>
          </p:txBody>
        </p:sp>
        <p:sp>
          <p:nvSpPr>
            <p:cNvPr id="135" name="rc135"/>
            <p:cNvSpPr/>
            <p:nvPr/>
          </p:nvSpPr>
          <p:spPr>
            <a:xfrm>
              <a:off x="1317178" y="5600334"/>
              <a:ext cx="3765376"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253665"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1" name="tx141"/>
            <p:cNvSpPr/>
            <p:nvPr/>
          </p:nvSpPr>
          <p:spPr>
            <a:xfrm>
              <a:off x="5345541"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2" name="tx142"/>
            <p:cNvSpPr/>
            <p:nvPr/>
          </p:nvSpPr>
          <p:spPr>
            <a:xfrm>
              <a:off x="7437416" y="610607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Seychelles (99%) was 9 percentage points higher than the global average (90%) and 3 percentage points higher than the average across all non-programme countries (96%).
National DTP1 coverage was the same as in 2019 (99%).
The number of zero-dose children remained approximately the same (&lt;100)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Seychelles DTP1 coverage was 99% - this is the same as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Seychelles ranked number 30 out of 41 countries for lowest DTP1 coverage (based on tied ranks).
Seychelles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Seychelles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F26A21">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Seychelles ranked number 39 out of 41 countries with &lt;100 zero-dose children.
In 2025, Seychelles ranked number 39 out of 41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12846"/>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567765"/>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822684"/>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2077603"/>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8" name="pl8"/>
            <p:cNvSpPr/>
            <p:nvPr/>
          </p:nvSpPr>
          <p:spPr>
            <a:xfrm>
              <a:off x="856762" y="468538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3940306"/>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195224"/>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450143"/>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2" name="pl12"/>
            <p:cNvSpPr/>
            <p:nvPr/>
          </p:nvSpPr>
          <p:spPr>
            <a:xfrm>
              <a:off x="13145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619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094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5682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1990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475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3371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6320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5926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2216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11313" y="3623646"/>
              <a:ext cx="206534" cy="1061740"/>
            </a:xfrm>
            <a:prstGeom prst="rect">
              <a:avLst/>
            </a:prstGeom>
            <a:solidFill>
              <a:srgbClr val="80BD41">
                <a:alpha val="100000"/>
              </a:srgbClr>
            </a:solidFill>
          </p:spPr>
          <p:txBody>
            <a:bodyPr/>
            <a:lstStyle/>
            <a:p/>
          </p:txBody>
        </p:sp>
        <p:sp>
          <p:nvSpPr>
            <p:cNvPr id="27" name="rc27"/>
            <p:cNvSpPr/>
            <p:nvPr/>
          </p:nvSpPr>
          <p:spPr>
            <a:xfrm>
              <a:off x="1211313" y="3602039"/>
              <a:ext cx="206534" cy="11176"/>
            </a:xfrm>
            <a:prstGeom prst="rect">
              <a:avLst/>
            </a:prstGeom>
            <a:solidFill>
              <a:srgbClr val="0058AB">
                <a:alpha val="100000"/>
              </a:srgbClr>
            </a:solidFill>
          </p:spPr>
          <p:txBody>
            <a:bodyPr/>
            <a:lstStyle/>
            <a:p/>
          </p:txBody>
        </p:sp>
        <p:sp>
          <p:nvSpPr>
            <p:cNvPr id="28" name="rc28"/>
            <p:cNvSpPr/>
            <p:nvPr/>
          </p:nvSpPr>
          <p:spPr>
            <a:xfrm>
              <a:off x="1211313" y="3613215"/>
              <a:ext cx="206534" cy="10431"/>
            </a:xfrm>
            <a:prstGeom prst="rect">
              <a:avLst/>
            </a:prstGeom>
            <a:solidFill>
              <a:srgbClr val="1CABE2">
                <a:alpha val="100000"/>
              </a:srgbClr>
            </a:solidFill>
          </p:spPr>
          <p:txBody>
            <a:bodyPr/>
            <a:lstStyle/>
            <a:p/>
          </p:txBody>
        </p:sp>
        <p:sp>
          <p:nvSpPr>
            <p:cNvPr id="29" name="rc29"/>
            <p:cNvSpPr/>
            <p:nvPr/>
          </p:nvSpPr>
          <p:spPr>
            <a:xfrm>
              <a:off x="1440796" y="3678037"/>
              <a:ext cx="206534" cy="1007349"/>
            </a:xfrm>
            <a:prstGeom prst="rect">
              <a:avLst/>
            </a:prstGeom>
            <a:solidFill>
              <a:srgbClr val="80BD41">
                <a:alpha val="100000"/>
              </a:srgbClr>
            </a:solidFill>
          </p:spPr>
          <p:txBody>
            <a:bodyPr/>
            <a:lstStyle/>
            <a:p/>
          </p:txBody>
        </p:sp>
        <p:sp>
          <p:nvSpPr>
            <p:cNvPr id="30" name="rc30"/>
            <p:cNvSpPr/>
            <p:nvPr/>
          </p:nvSpPr>
          <p:spPr>
            <a:xfrm>
              <a:off x="1440796" y="3636312"/>
              <a:ext cx="206534" cy="10431"/>
            </a:xfrm>
            <a:prstGeom prst="rect">
              <a:avLst/>
            </a:prstGeom>
            <a:solidFill>
              <a:srgbClr val="0058AB">
                <a:alpha val="100000"/>
              </a:srgbClr>
            </a:solidFill>
          </p:spPr>
          <p:txBody>
            <a:bodyPr/>
            <a:lstStyle/>
            <a:p/>
          </p:txBody>
        </p:sp>
        <p:sp>
          <p:nvSpPr>
            <p:cNvPr id="31" name="rc31"/>
            <p:cNvSpPr/>
            <p:nvPr/>
          </p:nvSpPr>
          <p:spPr>
            <a:xfrm>
              <a:off x="1440796" y="3646744"/>
              <a:ext cx="206534" cy="31293"/>
            </a:xfrm>
            <a:prstGeom prst="rect">
              <a:avLst/>
            </a:prstGeom>
            <a:solidFill>
              <a:srgbClr val="1CABE2">
                <a:alpha val="100000"/>
              </a:srgbClr>
            </a:solidFill>
          </p:spPr>
          <p:txBody>
            <a:bodyPr/>
            <a:lstStyle/>
            <a:p/>
          </p:txBody>
        </p:sp>
        <p:sp>
          <p:nvSpPr>
            <p:cNvPr id="32" name="rc32"/>
            <p:cNvSpPr/>
            <p:nvPr/>
          </p:nvSpPr>
          <p:spPr>
            <a:xfrm>
              <a:off x="1670279" y="3616195"/>
              <a:ext cx="206534" cy="1069191"/>
            </a:xfrm>
            <a:prstGeom prst="rect">
              <a:avLst/>
            </a:prstGeom>
            <a:solidFill>
              <a:srgbClr val="80BD41">
                <a:alpha val="100000"/>
              </a:srgbClr>
            </a:solidFill>
          </p:spPr>
          <p:txBody>
            <a:bodyPr/>
            <a:lstStyle/>
            <a:p/>
          </p:txBody>
        </p:sp>
        <p:sp>
          <p:nvSpPr>
            <p:cNvPr id="33" name="rc33"/>
            <p:cNvSpPr/>
            <p:nvPr/>
          </p:nvSpPr>
          <p:spPr>
            <a:xfrm>
              <a:off x="1670279" y="3605764"/>
              <a:ext cx="206534" cy="10431"/>
            </a:xfrm>
            <a:prstGeom prst="rect">
              <a:avLst/>
            </a:prstGeom>
            <a:solidFill>
              <a:srgbClr val="0058AB">
                <a:alpha val="100000"/>
              </a:srgbClr>
            </a:solidFill>
          </p:spPr>
          <p:txBody>
            <a:bodyPr/>
            <a:lstStyle/>
            <a:p/>
          </p:txBody>
        </p:sp>
        <p:sp>
          <p:nvSpPr>
            <p:cNvPr id="34" name="rc34"/>
            <p:cNvSpPr/>
            <p:nvPr/>
          </p:nvSpPr>
          <p:spPr>
            <a:xfrm>
              <a:off x="1670279" y="3616195"/>
              <a:ext cx="206534" cy="0"/>
            </a:xfrm>
            <a:prstGeom prst="rect">
              <a:avLst/>
            </a:prstGeom>
            <a:solidFill>
              <a:srgbClr val="1CABE2">
                <a:alpha val="100000"/>
              </a:srgbClr>
            </a:solidFill>
          </p:spPr>
          <p:txBody>
            <a:bodyPr/>
            <a:lstStyle/>
            <a:p/>
          </p:txBody>
        </p:sp>
        <p:sp>
          <p:nvSpPr>
            <p:cNvPr id="35" name="rc35"/>
            <p:cNvSpPr/>
            <p:nvPr/>
          </p:nvSpPr>
          <p:spPr>
            <a:xfrm>
              <a:off x="1899761" y="3603529"/>
              <a:ext cx="206534" cy="1081857"/>
            </a:xfrm>
            <a:prstGeom prst="rect">
              <a:avLst/>
            </a:prstGeom>
            <a:solidFill>
              <a:srgbClr val="80BD41">
                <a:alpha val="100000"/>
              </a:srgbClr>
            </a:solidFill>
          </p:spPr>
          <p:txBody>
            <a:bodyPr/>
            <a:lstStyle/>
            <a:p/>
          </p:txBody>
        </p:sp>
        <p:sp>
          <p:nvSpPr>
            <p:cNvPr id="36" name="rc36"/>
            <p:cNvSpPr/>
            <p:nvPr/>
          </p:nvSpPr>
          <p:spPr>
            <a:xfrm>
              <a:off x="1899761" y="3592353"/>
              <a:ext cx="206534" cy="11176"/>
            </a:xfrm>
            <a:prstGeom prst="rect">
              <a:avLst/>
            </a:prstGeom>
            <a:solidFill>
              <a:srgbClr val="0058AB">
                <a:alpha val="100000"/>
              </a:srgbClr>
            </a:solidFill>
          </p:spPr>
          <p:txBody>
            <a:bodyPr/>
            <a:lstStyle/>
            <a:p/>
          </p:txBody>
        </p:sp>
        <p:sp>
          <p:nvSpPr>
            <p:cNvPr id="37" name="rc37"/>
            <p:cNvSpPr/>
            <p:nvPr/>
          </p:nvSpPr>
          <p:spPr>
            <a:xfrm>
              <a:off x="1899761" y="3603529"/>
              <a:ext cx="206534" cy="0"/>
            </a:xfrm>
            <a:prstGeom prst="rect">
              <a:avLst/>
            </a:prstGeom>
            <a:solidFill>
              <a:srgbClr val="1CABE2">
                <a:alpha val="100000"/>
              </a:srgbClr>
            </a:solidFill>
          </p:spPr>
          <p:txBody>
            <a:bodyPr/>
            <a:lstStyle/>
            <a:p/>
          </p:txBody>
        </p:sp>
        <p:sp>
          <p:nvSpPr>
            <p:cNvPr id="38" name="rc38"/>
            <p:cNvSpPr/>
            <p:nvPr/>
          </p:nvSpPr>
          <p:spPr>
            <a:xfrm>
              <a:off x="2129244" y="3607254"/>
              <a:ext cx="206534" cy="1078132"/>
            </a:xfrm>
            <a:prstGeom prst="rect">
              <a:avLst/>
            </a:prstGeom>
            <a:solidFill>
              <a:srgbClr val="80BD41">
                <a:alpha val="100000"/>
              </a:srgbClr>
            </a:solidFill>
          </p:spPr>
          <p:txBody>
            <a:bodyPr/>
            <a:lstStyle/>
            <a:p/>
          </p:txBody>
        </p:sp>
        <p:sp>
          <p:nvSpPr>
            <p:cNvPr id="39" name="rc39"/>
            <p:cNvSpPr/>
            <p:nvPr/>
          </p:nvSpPr>
          <p:spPr>
            <a:xfrm>
              <a:off x="2129244" y="3596078"/>
              <a:ext cx="206534" cy="11176"/>
            </a:xfrm>
            <a:prstGeom prst="rect">
              <a:avLst/>
            </a:prstGeom>
            <a:solidFill>
              <a:srgbClr val="0058AB">
                <a:alpha val="100000"/>
              </a:srgbClr>
            </a:solidFill>
          </p:spPr>
          <p:txBody>
            <a:bodyPr/>
            <a:lstStyle/>
            <a:p/>
          </p:txBody>
        </p:sp>
        <p:sp>
          <p:nvSpPr>
            <p:cNvPr id="40" name="rc40"/>
            <p:cNvSpPr/>
            <p:nvPr/>
          </p:nvSpPr>
          <p:spPr>
            <a:xfrm>
              <a:off x="2129244" y="3607254"/>
              <a:ext cx="206534" cy="0"/>
            </a:xfrm>
            <a:prstGeom prst="rect">
              <a:avLst/>
            </a:prstGeom>
            <a:solidFill>
              <a:srgbClr val="1CABE2">
                <a:alpha val="100000"/>
              </a:srgbClr>
            </a:solidFill>
          </p:spPr>
          <p:txBody>
            <a:bodyPr/>
            <a:lstStyle/>
            <a:p/>
          </p:txBody>
        </p:sp>
        <p:sp>
          <p:nvSpPr>
            <p:cNvPr id="41" name="rc41"/>
            <p:cNvSpPr/>
            <p:nvPr/>
          </p:nvSpPr>
          <p:spPr>
            <a:xfrm>
              <a:off x="2358727" y="3529766"/>
              <a:ext cx="206534" cy="1155620"/>
            </a:xfrm>
            <a:prstGeom prst="rect">
              <a:avLst/>
            </a:prstGeom>
            <a:solidFill>
              <a:srgbClr val="80BD41">
                <a:alpha val="100000"/>
              </a:srgbClr>
            </a:solidFill>
          </p:spPr>
          <p:txBody>
            <a:bodyPr/>
            <a:lstStyle/>
            <a:p/>
          </p:txBody>
        </p:sp>
        <p:sp>
          <p:nvSpPr>
            <p:cNvPr id="42" name="rc42"/>
            <p:cNvSpPr/>
            <p:nvPr/>
          </p:nvSpPr>
          <p:spPr>
            <a:xfrm>
              <a:off x="2358727" y="3517845"/>
              <a:ext cx="206534" cy="11921"/>
            </a:xfrm>
            <a:prstGeom prst="rect">
              <a:avLst/>
            </a:prstGeom>
            <a:solidFill>
              <a:srgbClr val="0058AB">
                <a:alpha val="100000"/>
              </a:srgbClr>
            </a:solidFill>
          </p:spPr>
          <p:txBody>
            <a:bodyPr/>
            <a:lstStyle/>
            <a:p/>
          </p:txBody>
        </p:sp>
        <p:sp>
          <p:nvSpPr>
            <p:cNvPr id="43" name="rc43"/>
            <p:cNvSpPr/>
            <p:nvPr/>
          </p:nvSpPr>
          <p:spPr>
            <a:xfrm>
              <a:off x="2358727" y="3529766"/>
              <a:ext cx="206534" cy="0"/>
            </a:xfrm>
            <a:prstGeom prst="rect">
              <a:avLst/>
            </a:prstGeom>
            <a:solidFill>
              <a:srgbClr val="1CABE2">
                <a:alpha val="100000"/>
              </a:srgbClr>
            </a:solidFill>
          </p:spPr>
          <p:txBody>
            <a:bodyPr/>
            <a:lstStyle/>
            <a:p/>
          </p:txBody>
        </p:sp>
        <p:sp>
          <p:nvSpPr>
            <p:cNvPr id="44" name="rc44"/>
            <p:cNvSpPr/>
            <p:nvPr/>
          </p:nvSpPr>
          <p:spPr>
            <a:xfrm>
              <a:off x="2588210" y="3572236"/>
              <a:ext cx="206534" cy="1113151"/>
            </a:xfrm>
            <a:prstGeom prst="rect">
              <a:avLst/>
            </a:prstGeom>
            <a:solidFill>
              <a:srgbClr val="80BD41">
                <a:alpha val="100000"/>
              </a:srgbClr>
            </a:solidFill>
          </p:spPr>
          <p:txBody>
            <a:bodyPr/>
            <a:lstStyle/>
            <a:p/>
          </p:txBody>
        </p:sp>
        <p:sp>
          <p:nvSpPr>
            <p:cNvPr id="45" name="rc45"/>
            <p:cNvSpPr/>
            <p:nvPr/>
          </p:nvSpPr>
          <p:spPr>
            <a:xfrm>
              <a:off x="2588210" y="3561059"/>
              <a:ext cx="206534" cy="11176"/>
            </a:xfrm>
            <a:prstGeom prst="rect">
              <a:avLst/>
            </a:prstGeom>
            <a:solidFill>
              <a:srgbClr val="0058AB">
                <a:alpha val="100000"/>
              </a:srgbClr>
            </a:solidFill>
          </p:spPr>
          <p:txBody>
            <a:bodyPr/>
            <a:lstStyle/>
            <a:p/>
          </p:txBody>
        </p:sp>
        <p:sp>
          <p:nvSpPr>
            <p:cNvPr id="46" name="rc46"/>
            <p:cNvSpPr/>
            <p:nvPr/>
          </p:nvSpPr>
          <p:spPr>
            <a:xfrm>
              <a:off x="2588210" y="3572236"/>
              <a:ext cx="206534" cy="0"/>
            </a:xfrm>
            <a:prstGeom prst="rect">
              <a:avLst/>
            </a:prstGeom>
            <a:solidFill>
              <a:srgbClr val="1CABE2">
                <a:alpha val="100000"/>
              </a:srgbClr>
            </a:solidFill>
          </p:spPr>
          <p:txBody>
            <a:bodyPr/>
            <a:lstStyle/>
            <a:p/>
          </p:txBody>
        </p:sp>
        <p:sp>
          <p:nvSpPr>
            <p:cNvPr id="47" name="rc47"/>
            <p:cNvSpPr/>
            <p:nvPr/>
          </p:nvSpPr>
          <p:spPr>
            <a:xfrm>
              <a:off x="2817692" y="3509649"/>
              <a:ext cx="206534" cy="1175738"/>
            </a:xfrm>
            <a:prstGeom prst="rect">
              <a:avLst/>
            </a:prstGeom>
            <a:solidFill>
              <a:srgbClr val="80BD41">
                <a:alpha val="100000"/>
              </a:srgbClr>
            </a:solidFill>
          </p:spPr>
          <p:txBody>
            <a:bodyPr/>
            <a:lstStyle/>
            <a:p/>
          </p:txBody>
        </p:sp>
        <p:sp>
          <p:nvSpPr>
            <p:cNvPr id="48" name="rc48"/>
            <p:cNvSpPr/>
            <p:nvPr/>
          </p:nvSpPr>
          <p:spPr>
            <a:xfrm>
              <a:off x="2817692" y="3497727"/>
              <a:ext cx="206534" cy="11921"/>
            </a:xfrm>
            <a:prstGeom prst="rect">
              <a:avLst/>
            </a:prstGeom>
            <a:solidFill>
              <a:srgbClr val="0058AB">
                <a:alpha val="100000"/>
              </a:srgbClr>
            </a:solidFill>
          </p:spPr>
          <p:txBody>
            <a:bodyPr/>
            <a:lstStyle/>
            <a:p/>
          </p:txBody>
        </p:sp>
        <p:sp>
          <p:nvSpPr>
            <p:cNvPr id="49" name="rc49"/>
            <p:cNvSpPr/>
            <p:nvPr/>
          </p:nvSpPr>
          <p:spPr>
            <a:xfrm>
              <a:off x="2817692" y="3509649"/>
              <a:ext cx="206534" cy="0"/>
            </a:xfrm>
            <a:prstGeom prst="rect">
              <a:avLst/>
            </a:prstGeom>
            <a:solidFill>
              <a:srgbClr val="1CABE2">
                <a:alpha val="100000"/>
              </a:srgbClr>
            </a:solidFill>
          </p:spPr>
          <p:txBody>
            <a:bodyPr/>
            <a:lstStyle/>
            <a:p/>
          </p:txBody>
        </p:sp>
        <p:sp>
          <p:nvSpPr>
            <p:cNvPr id="50" name="rc50"/>
            <p:cNvSpPr/>
            <p:nvPr/>
          </p:nvSpPr>
          <p:spPr>
            <a:xfrm>
              <a:off x="3047175" y="3462709"/>
              <a:ext cx="206534" cy="1222678"/>
            </a:xfrm>
            <a:prstGeom prst="rect">
              <a:avLst/>
            </a:prstGeom>
            <a:solidFill>
              <a:srgbClr val="80BD41">
                <a:alpha val="100000"/>
              </a:srgbClr>
            </a:solidFill>
          </p:spPr>
          <p:txBody>
            <a:bodyPr/>
            <a:lstStyle/>
            <a:p/>
          </p:txBody>
        </p:sp>
        <p:sp>
          <p:nvSpPr>
            <p:cNvPr id="51" name="rc51"/>
            <p:cNvSpPr/>
            <p:nvPr/>
          </p:nvSpPr>
          <p:spPr>
            <a:xfrm>
              <a:off x="3047175" y="3450042"/>
              <a:ext cx="206534" cy="12666"/>
            </a:xfrm>
            <a:prstGeom prst="rect">
              <a:avLst/>
            </a:prstGeom>
            <a:solidFill>
              <a:srgbClr val="0058AB">
                <a:alpha val="100000"/>
              </a:srgbClr>
            </a:solidFill>
          </p:spPr>
          <p:txBody>
            <a:bodyPr/>
            <a:lstStyle/>
            <a:p/>
          </p:txBody>
        </p:sp>
        <p:sp>
          <p:nvSpPr>
            <p:cNvPr id="52" name="rc52"/>
            <p:cNvSpPr/>
            <p:nvPr/>
          </p:nvSpPr>
          <p:spPr>
            <a:xfrm>
              <a:off x="3047175" y="3462709"/>
              <a:ext cx="206534" cy="0"/>
            </a:xfrm>
            <a:prstGeom prst="rect">
              <a:avLst/>
            </a:prstGeom>
            <a:solidFill>
              <a:srgbClr val="1CABE2">
                <a:alpha val="100000"/>
              </a:srgbClr>
            </a:solidFill>
          </p:spPr>
          <p:txBody>
            <a:bodyPr/>
            <a:lstStyle/>
            <a:p/>
          </p:txBody>
        </p:sp>
        <p:sp>
          <p:nvSpPr>
            <p:cNvPr id="53" name="rc53"/>
            <p:cNvSpPr/>
            <p:nvPr/>
          </p:nvSpPr>
          <p:spPr>
            <a:xfrm>
              <a:off x="3276658" y="3437376"/>
              <a:ext cx="206534" cy="1248010"/>
            </a:xfrm>
            <a:prstGeom prst="rect">
              <a:avLst/>
            </a:prstGeom>
            <a:solidFill>
              <a:srgbClr val="80BD41">
                <a:alpha val="100000"/>
              </a:srgbClr>
            </a:solidFill>
          </p:spPr>
          <p:txBody>
            <a:bodyPr/>
            <a:lstStyle/>
            <a:p/>
          </p:txBody>
        </p:sp>
        <p:sp>
          <p:nvSpPr>
            <p:cNvPr id="54" name="rc54"/>
            <p:cNvSpPr/>
            <p:nvPr/>
          </p:nvSpPr>
          <p:spPr>
            <a:xfrm>
              <a:off x="3276658" y="3424709"/>
              <a:ext cx="206534" cy="12666"/>
            </a:xfrm>
            <a:prstGeom prst="rect">
              <a:avLst/>
            </a:prstGeom>
            <a:solidFill>
              <a:srgbClr val="0058AB">
                <a:alpha val="100000"/>
              </a:srgbClr>
            </a:solidFill>
          </p:spPr>
          <p:txBody>
            <a:bodyPr/>
            <a:lstStyle/>
            <a:p/>
          </p:txBody>
        </p:sp>
        <p:sp>
          <p:nvSpPr>
            <p:cNvPr id="55" name="rc55"/>
            <p:cNvSpPr/>
            <p:nvPr/>
          </p:nvSpPr>
          <p:spPr>
            <a:xfrm>
              <a:off x="3276658" y="3437376"/>
              <a:ext cx="206534" cy="0"/>
            </a:xfrm>
            <a:prstGeom prst="rect">
              <a:avLst/>
            </a:prstGeom>
            <a:solidFill>
              <a:srgbClr val="1CABE2">
                <a:alpha val="100000"/>
              </a:srgbClr>
            </a:solidFill>
          </p:spPr>
          <p:txBody>
            <a:bodyPr/>
            <a:lstStyle/>
            <a:p/>
          </p:txBody>
        </p:sp>
        <p:sp>
          <p:nvSpPr>
            <p:cNvPr id="56" name="rc56"/>
            <p:cNvSpPr/>
            <p:nvPr/>
          </p:nvSpPr>
          <p:spPr>
            <a:xfrm>
              <a:off x="3506141" y="3529766"/>
              <a:ext cx="206534" cy="1155620"/>
            </a:xfrm>
            <a:prstGeom prst="rect">
              <a:avLst/>
            </a:prstGeom>
            <a:solidFill>
              <a:srgbClr val="80BD41">
                <a:alpha val="100000"/>
              </a:srgbClr>
            </a:solidFill>
          </p:spPr>
          <p:txBody>
            <a:bodyPr/>
            <a:lstStyle/>
            <a:p/>
          </p:txBody>
        </p:sp>
        <p:sp>
          <p:nvSpPr>
            <p:cNvPr id="57" name="rc57"/>
            <p:cNvSpPr/>
            <p:nvPr/>
          </p:nvSpPr>
          <p:spPr>
            <a:xfrm>
              <a:off x="3506141" y="3517845"/>
              <a:ext cx="206534" cy="11921"/>
            </a:xfrm>
            <a:prstGeom prst="rect">
              <a:avLst/>
            </a:prstGeom>
            <a:solidFill>
              <a:srgbClr val="0058AB">
                <a:alpha val="100000"/>
              </a:srgbClr>
            </a:solidFill>
          </p:spPr>
          <p:txBody>
            <a:bodyPr/>
            <a:lstStyle/>
            <a:p/>
          </p:txBody>
        </p:sp>
        <p:sp>
          <p:nvSpPr>
            <p:cNvPr id="58" name="rc58"/>
            <p:cNvSpPr/>
            <p:nvPr/>
          </p:nvSpPr>
          <p:spPr>
            <a:xfrm>
              <a:off x="3506141" y="3529766"/>
              <a:ext cx="206534" cy="0"/>
            </a:xfrm>
            <a:prstGeom prst="rect">
              <a:avLst/>
            </a:prstGeom>
            <a:solidFill>
              <a:srgbClr val="1CABE2">
                <a:alpha val="100000"/>
              </a:srgbClr>
            </a:solidFill>
          </p:spPr>
          <p:txBody>
            <a:bodyPr/>
            <a:lstStyle/>
            <a:p/>
          </p:txBody>
        </p:sp>
        <p:sp>
          <p:nvSpPr>
            <p:cNvPr id="59" name="rc59"/>
            <p:cNvSpPr/>
            <p:nvPr/>
          </p:nvSpPr>
          <p:spPr>
            <a:xfrm>
              <a:off x="3735623" y="3437376"/>
              <a:ext cx="206534" cy="1248010"/>
            </a:xfrm>
            <a:prstGeom prst="rect">
              <a:avLst/>
            </a:prstGeom>
            <a:solidFill>
              <a:srgbClr val="80BD41">
                <a:alpha val="100000"/>
              </a:srgbClr>
            </a:solidFill>
          </p:spPr>
          <p:txBody>
            <a:bodyPr/>
            <a:lstStyle/>
            <a:p/>
          </p:txBody>
        </p:sp>
        <p:sp>
          <p:nvSpPr>
            <p:cNvPr id="60" name="rc60"/>
            <p:cNvSpPr/>
            <p:nvPr/>
          </p:nvSpPr>
          <p:spPr>
            <a:xfrm>
              <a:off x="3735623" y="3424709"/>
              <a:ext cx="206534" cy="12666"/>
            </a:xfrm>
            <a:prstGeom prst="rect">
              <a:avLst/>
            </a:prstGeom>
            <a:solidFill>
              <a:srgbClr val="0058AB">
                <a:alpha val="100000"/>
              </a:srgbClr>
            </a:solidFill>
          </p:spPr>
          <p:txBody>
            <a:bodyPr/>
            <a:lstStyle/>
            <a:p/>
          </p:txBody>
        </p:sp>
        <p:sp>
          <p:nvSpPr>
            <p:cNvPr id="61" name="rc61"/>
            <p:cNvSpPr/>
            <p:nvPr/>
          </p:nvSpPr>
          <p:spPr>
            <a:xfrm>
              <a:off x="3735623" y="3437376"/>
              <a:ext cx="206534" cy="0"/>
            </a:xfrm>
            <a:prstGeom prst="rect">
              <a:avLst/>
            </a:prstGeom>
            <a:solidFill>
              <a:srgbClr val="1CABE2">
                <a:alpha val="100000"/>
              </a:srgbClr>
            </a:solidFill>
          </p:spPr>
          <p:txBody>
            <a:bodyPr/>
            <a:lstStyle/>
            <a:p/>
          </p:txBody>
        </p:sp>
        <p:sp>
          <p:nvSpPr>
            <p:cNvPr id="62" name="rc62"/>
            <p:cNvSpPr/>
            <p:nvPr/>
          </p:nvSpPr>
          <p:spPr>
            <a:xfrm>
              <a:off x="3965106" y="3409063"/>
              <a:ext cx="206534" cy="1276323"/>
            </a:xfrm>
            <a:prstGeom prst="rect">
              <a:avLst/>
            </a:prstGeom>
            <a:solidFill>
              <a:srgbClr val="80BD41">
                <a:alpha val="100000"/>
              </a:srgbClr>
            </a:solidFill>
          </p:spPr>
          <p:txBody>
            <a:bodyPr/>
            <a:lstStyle/>
            <a:p/>
          </p:txBody>
        </p:sp>
        <p:sp>
          <p:nvSpPr>
            <p:cNvPr id="63" name="rc63"/>
            <p:cNvSpPr/>
            <p:nvPr/>
          </p:nvSpPr>
          <p:spPr>
            <a:xfrm>
              <a:off x="3965106" y="3382985"/>
              <a:ext cx="206534" cy="26077"/>
            </a:xfrm>
            <a:prstGeom prst="rect">
              <a:avLst/>
            </a:prstGeom>
            <a:solidFill>
              <a:srgbClr val="0058AB">
                <a:alpha val="100000"/>
              </a:srgbClr>
            </a:solidFill>
          </p:spPr>
          <p:txBody>
            <a:bodyPr/>
            <a:lstStyle/>
            <a:p/>
          </p:txBody>
        </p:sp>
        <p:sp>
          <p:nvSpPr>
            <p:cNvPr id="64" name="rc64"/>
            <p:cNvSpPr/>
            <p:nvPr/>
          </p:nvSpPr>
          <p:spPr>
            <a:xfrm>
              <a:off x="3965106" y="3409063"/>
              <a:ext cx="206534" cy="0"/>
            </a:xfrm>
            <a:prstGeom prst="rect">
              <a:avLst/>
            </a:prstGeom>
            <a:solidFill>
              <a:srgbClr val="1CABE2">
                <a:alpha val="100000"/>
              </a:srgbClr>
            </a:solidFill>
          </p:spPr>
          <p:txBody>
            <a:bodyPr/>
            <a:lstStyle/>
            <a:p/>
          </p:txBody>
        </p:sp>
        <p:sp>
          <p:nvSpPr>
            <p:cNvPr id="65" name="rc65"/>
            <p:cNvSpPr/>
            <p:nvPr/>
          </p:nvSpPr>
          <p:spPr>
            <a:xfrm>
              <a:off x="4194589" y="3510394"/>
              <a:ext cx="206534" cy="1174992"/>
            </a:xfrm>
            <a:prstGeom prst="rect">
              <a:avLst/>
            </a:prstGeom>
            <a:solidFill>
              <a:srgbClr val="80BD41">
                <a:alpha val="100000"/>
              </a:srgbClr>
            </a:solidFill>
          </p:spPr>
          <p:txBody>
            <a:bodyPr/>
            <a:lstStyle/>
            <a:p/>
          </p:txBody>
        </p:sp>
        <p:sp>
          <p:nvSpPr>
            <p:cNvPr id="66" name="rc66"/>
            <p:cNvSpPr/>
            <p:nvPr/>
          </p:nvSpPr>
          <p:spPr>
            <a:xfrm>
              <a:off x="4194589" y="3486551"/>
              <a:ext cx="206534" cy="11921"/>
            </a:xfrm>
            <a:prstGeom prst="rect">
              <a:avLst/>
            </a:prstGeom>
            <a:solidFill>
              <a:srgbClr val="0058AB">
                <a:alpha val="100000"/>
              </a:srgbClr>
            </a:solidFill>
          </p:spPr>
          <p:txBody>
            <a:bodyPr/>
            <a:lstStyle/>
            <a:p/>
          </p:txBody>
        </p:sp>
        <p:sp>
          <p:nvSpPr>
            <p:cNvPr id="67" name="rc67"/>
            <p:cNvSpPr/>
            <p:nvPr/>
          </p:nvSpPr>
          <p:spPr>
            <a:xfrm>
              <a:off x="4194589" y="3498472"/>
              <a:ext cx="206534" cy="11921"/>
            </a:xfrm>
            <a:prstGeom prst="rect">
              <a:avLst/>
            </a:prstGeom>
            <a:solidFill>
              <a:srgbClr val="1CABE2">
                <a:alpha val="100000"/>
              </a:srgbClr>
            </a:solidFill>
          </p:spPr>
          <p:txBody>
            <a:bodyPr/>
            <a:lstStyle/>
            <a:p/>
          </p:txBody>
        </p:sp>
        <p:sp>
          <p:nvSpPr>
            <p:cNvPr id="68" name="rc68"/>
            <p:cNvSpPr/>
            <p:nvPr/>
          </p:nvSpPr>
          <p:spPr>
            <a:xfrm>
              <a:off x="4424072" y="3494002"/>
              <a:ext cx="206534" cy="1191384"/>
            </a:xfrm>
            <a:prstGeom prst="rect">
              <a:avLst/>
            </a:prstGeom>
            <a:solidFill>
              <a:srgbClr val="80BD41">
                <a:alpha val="100000"/>
              </a:srgbClr>
            </a:solidFill>
          </p:spPr>
          <p:txBody>
            <a:bodyPr/>
            <a:lstStyle/>
            <a:p/>
          </p:txBody>
        </p:sp>
        <p:sp>
          <p:nvSpPr>
            <p:cNvPr id="69" name="rc69"/>
            <p:cNvSpPr/>
            <p:nvPr/>
          </p:nvSpPr>
          <p:spPr>
            <a:xfrm>
              <a:off x="4424072" y="3482081"/>
              <a:ext cx="206534" cy="11921"/>
            </a:xfrm>
            <a:prstGeom prst="rect">
              <a:avLst/>
            </a:prstGeom>
            <a:solidFill>
              <a:srgbClr val="0058AB">
                <a:alpha val="100000"/>
              </a:srgbClr>
            </a:solidFill>
          </p:spPr>
          <p:txBody>
            <a:bodyPr/>
            <a:lstStyle/>
            <a:p/>
          </p:txBody>
        </p:sp>
        <p:sp>
          <p:nvSpPr>
            <p:cNvPr id="70" name="rc70"/>
            <p:cNvSpPr/>
            <p:nvPr/>
          </p:nvSpPr>
          <p:spPr>
            <a:xfrm>
              <a:off x="4424072" y="3494002"/>
              <a:ext cx="206534" cy="0"/>
            </a:xfrm>
            <a:prstGeom prst="rect">
              <a:avLst/>
            </a:prstGeom>
            <a:solidFill>
              <a:srgbClr val="1CABE2">
                <a:alpha val="100000"/>
              </a:srgbClr>
            </a:solidFill>
          </p:spPr>
          <p:txBody>
            <a:bodyPr/>
            <a:lstStyle/>
            <a:p/>
          </p:txBody>
        </p:sp>
        <p:sp>
          <p:nvSpPr>
            <p:cNvPr id="71" name="rc71"/>
            <p:cNvSpPr/>
            <p:nvPr/>
          </p:nvSpPr>
          <p:spPr>
            <a:xfrm>
              <a:off x="4653554" y="3471650"/>
              <a:ext cx="206534" cy="1213737"/>
            </a:xfrm>
            <a:prstGeom prst="rect">
              <a:avLst/>
            </a:prstGeom>
            <a:solidFill>
              <a:srgbClr val="80BD41">
                <a:alpha val="100000"/>
              </a:srgbClr>
            </a:solidFill>
          </p:spPr>
          <p:txBody>
            <a:bodyPr/>
            <a:lstStyle/>
            <a:p/>
          </p:txBody>
        </p:sp>
        <p:sp>
          <p:nvSpPr>
            <p:cNvPr id="72" name="rc72"/>
            <p:cNvSpPr/>
            <p:nvPr/>
          </p:nvSpPr>
          <p:spPr>
            <a:xfrm>
              <a:off x="4653554" y="3434396"/>
              <a:ext cx="206534" cy="12666"/>
            </a:xfrm>
            <a:prstGeom prst="rect">
              <a:avLst/>
            </a:prstGeom>
            <a:solidFill>
              <a:srgbClr val="0058AB">
                <a:alpha val="100000"/>
              </a:srgbClr>
            </a:solidFill>
          </p:spPr>
          <p:txBody>
            <a:bodyPr/>
            <a:lstStyle/>
            <a:p/>
          </p:txBody>
        </p:sp>
        <p:sp>
          <p:nvSpPr>
            <p:cNvPr id="73" name="rc73"/>
            <p:cNvSpPr/>
            <p:nvPr/>
          </p:nvSpPr>
          <p:spPr>
            <a:xfrm>
              <a:off x="4653554" y="3447062"/>
              <a:ext cx="206534" cy="24587"/>
            </a:xfrm>
            <a:prstGeom prst="rect">
              <a:avLst/>
            </a:prstGeom>
            <a:solidFill>
              <a:srgbClr val="1CABE2">
                <a:alpha val="100000"/>
              </a:srgbClr>
            </a:solidFill>
          </p:spPr>
          <p:txBody>
            <a:bodyPr/>
            <a:lstStyle/>
            <a:p/>
          </p:txBody>
        </p:sp>
        <p:sp>
          <p:nvSpPr>
            <p:cNvPr id="74" name="rc74"/>
            <p:cNvSpPr/>
            <p:nvPr/>
          </p:nvSpPr>
          <p:spPr>
            <a:xfrm>
              <a:off x="4883037" y="3428435"/>
              <a:ext cx="206534" cy="1256951"/>
            </a:xfrm>
            <a:prstGeom prst="rect">
              <a:avLst/>
            </a:prstGeom>
            <a:solidFill>
              <a:srgbClr val="80BD41">
                <a:alpha val="100000"/>
              </a:srgbClr>
            </a:solidFill>
          </p:spPr>
          <p:txBody>
            <a:bodyPr/>
            <a:lstStyle/>
            <a:p/>
          </p:txBody>
        </p:sp>
        <p:sp>
          <p:nvSpPr>
            <p:cNvPr id="75" name="rc75"/>
            <p:cNvSpPr/>
            <p:nvPr/>
          </p:nvSpPr>
          <p:spPr>
            <a:xfrm>
              <a:off x="4883037" y="3376279"/>
              <a:ext cx="206534" cy="26077"/>
            </a:xfrm>
            <a:prstGeom prst="rect">
              <a:avLst/>
            </a:prstGeom>
            <a:solidFill>
              <a:srgbClr val="0058AB">
                <a:alpha val="100000"/>
              </a:srgbClr>
            </a:solidFill>
          </p:spPr>
          <p:txBody>
            <a:bodyPr/>
            <a:lstStyle/>
            <a:p/>
          </p:txBody>
        </p:sp>
        <p:sp>
          <p:nvSpPr>
            <p:cNvPr id="76" name="rc76"/>
            <p:cNvSpPr/>
            <p:nvPr/>
          </p:nvSpPr>
          <p:spPr>
            <a:xfrm>
              <a:off x="4883037" y="3402357"/>
              <a:ext cx="206534" cy="26077"/>
            </a:xfrm>
            <a:prstGeom prst="rect">
              <a:avLst/>
            </a:prstGeom>
            <a:solidFill>
              <a:srgbClr val="1CABE2">
                <a:alpha val="100000"/>
              </a:srgbClr>
            </a:solidFill>
          </p:spPr>
          <p:txBody>
            <a:bodyPr/>
            <a:lstStyle/>
            <a:p/>
          </p:txBody>
        </p:sp>
        <p:sp>
          <p:nvSpPr>
            <p:cNvPr id="77" name="rc77"/>
            <p:cNvSpPr/>
            <p:nvPr/>
          </p:nvSpPr>
          <p:spPr>
            <a:xfrm>
              <a:off x="5112520" y="3391926"/>
              <a:ext cx="206534" cy="1293460"/>
            </a:xfrm>
            <a:prstGeom prst="rect">
              <a:avLst/>
            </a:prstGeom>
            <a:solidFill>
              <a:srgbClr val="80BD41">
                <a:alpha val="100000"/>
              </a:srgbClr>
            </a:solidFill>
          </p:spPr>
          <p:txBody>
            <a:bodyPr/>
            <a:lstStyle/>
            <a:p/>
          </p:txBody>
        </p:sp>
        <p:sp>
          <p:nvSpPr>
            <p:cNvPr id="78" name="rc78"/>
            <p:cNvSpPr/>
            <p:nvPr/>
          </p:nvSpPr>
          <p:spPr>
            <a:xfrm>
              <a:off x="5112520" y="3351691"/>
              <a:ext cx="206534" cy="26822"/>
            </a:xfrm>
            <a:prstGeom prst="rect">
              <a:avLst/>
            </a:prstGeom>
            <a:solidFill>
              <a:srgbClr val="0058AB">
                <a:alpha val="100000"/>
              </a:srgbClr>
            </a:solidFill>
          </p:spPr>
          <p:txBody>
            <a:bodyPr/>
            <a:lstStyle/>
            <a:p/>
          </p:txBody>
        </p:sp>
        <p:sp>
          <p:nvSpPr>
            <p:cNvPr id="79" name="rc79"/>
            <p:cNvSpPr/>
            <p:nvPr/>
          </p:nvSpPr>
          <p:spPr>
            <a:xfrm>
              <a:off x="5112520" y="3378514"/>
              <a:ext cx="206534" cy="13411"/>
            </a:xfrm>
            <a:prstGeom prst="rect">
              <a:avLst/>
            </a:prstGeom>
            <a:solidFill>
              <a:srgbClr val="1CABE2">
                <a:alpha val="100000"/>
              </a:srgbClr>
            </a:solidFill>
          </p:spPr>
          <p:txBody>
            <a:bodyPr/>
            <a:lstStyle/>
            <a:p/>
          </p:txBody>
        </p:sp>
        <p:sp>
          <p:nvSpPr>
            <p:cNvPr id="80" name="rc80"/>
            <p:cNvSpPr/>
            <p:nvPr/>
          </p:nvSpPr>
          <p:spPr>
            <a:xfrm>
              <a:off x="5342003" y="3366593"/>
              <a:ext cx="206534" cy="1318793"/>
            </a:xfrm>
            <a:prstGeom prst="rect">
              <a:avLst/>
            </a:prstGeom>
            <a:solidFill>
              <a:srgbClr val="80BD41">
                <a:alpha val="100000"/>
              </a:srgbClr>
            </a:solidFill>
          </p:spPr>
          <p:txBody>
            <a:bodyPr/>
            <a:lstStyle/>
            <a:p/>
          </p:txBody>
        </p:sp>
        <p:sp>
          <p:nvSpPr>
            <p:cNvPr id="81" name="rc81"/>
            <p:cNvSpPr/>
            <p:nvPr/>
          </p:nvSpPr>
          <p:spPr>
            <a:xfrm>
              <a:off x="5342003" y="3353182"/>
              <a:ext cx="206534" cy="13411"/>
            </a:xfrm>
            <a:prstGeom prst="rect">
              <a:avLst/>
            </a:prstGeom>
            <a:solidFill>
              <a:srgbClr val="0058AB">
                <a:alpha val="100000"/>
              </a:srgbClr>
            </a:solidFill>
          </p:spPr>
          <p:txBody>
            <a:bodyPr/>
            <a:lstStyle/>
            <a:p/>
          </p:txBody>
        </p:sp>
        <p:sp>
          <p:nvSpPr>
            <p:cNvPr id="82" name="rc82"/>
            <p:cNvSpPr/>
            <p:nvPr/>
          </p:nvSpPr>
          <p:spPr>
            <a:xfrm>
              <a:off x="5342003" y="3366593"/>
              <a:ext cx="206534" cy="0"/>
            </a:xfrm>
            <a:prstGeom prst="rect">
              <a:avLst/>
            </a:prstGeom>
            <a:solidFill>
              <a:srgbClr val="1CABE2">
                <a:alpha val="100000"/>
              </a:srgbClr>
            </a:solidFill>
          </p:spPr>
          <p:txBody>
            <a:bodyPr/>
            <a:lstStyle/>
            <a:p/>
          </p:txBody>
        </p:sp>
        <p:sp>
          <p:nvSpPr>
            <p:cNvPr id="83" name="rc83"/>
            <p:cNvSpPr/>
            <p:nvPr/>
          </p:nvSpPr>
          <p:spPr>
            <a:xfrm>
              <a:off x="5571486" y="3374044"/>
              <a:ext cx="206534" cy="1311342"/>
            </a:xfrm>
            <a:prstGeom prst="rect">
              <a:avLst/>
            </a:prstGeom>
            <a:solidFill>
              <a:srgbClr val="80BD41">
                <a:alpha val="100000"/>
              </a:srgbClr>
            </a:solidFill>
          </p:spPr>
          <p:txBody>
            <a:bodyPr/>
            <a:lstStyle/>
            <a:p/>
          </p:txBody>
        </p:sp>
        <p:sp>
          <p:nvSpPr>
            <p:cNvPr id="84" name="rc84"/>
            <p:cNvSpPr/>
            <p:nvPr/>
          </p:nvSpPr>
          <p:spPr>
            <a:xfrm>
              <a:off x="5571486" y="3360632"/>
              <a:ext cx="206534" cy="13411"/>
            </a:xfrm>
            <a:prstGeom prst="rect">
              <a:avLst/>
            </a:prstGeom>
            <a:solidFill>
              <a:srgbClr val="0058AB">
                <a:alpha val="100000"/>
              </a:srgbClr>
            </a:solidFill>
          </p:spPr>
          <p:txBody>
            <a:bodyPr/>
            <a:lstStyle/>
            <a:p/>
          </p:txBody>
        </p:sp>
        <p:sp>
          <p:nvSpPr>
            <p:cNvPr id="85" name="rc85"/>
            <p:cNvSpPr/>
            <p:nvPr/>
          </p:nvSpPr>
          <p:spPr>
            <a:xfrm>
              <a:off x="5571486" y="3374044"/>
              <a:ext cx="206534" cy="0"/>
            </a:xfrm>
            <a:prstGeom prst="rect">
              <a:avLst/>
            </a:prstGeom>
            <a:solidFill>
              <a:srgbClr val="1CABE2">
                <a:alpha val="100000"/>
              </a:srgbClr>
            </a:solidFill>
          </p:spPr>
          <p:txBody>
            <a:bodyPr/>
            <a:lstStyle/>
            <a:p/>
          </p:txBody>
        </p:sp>
        <p:sp>
          <p:nvSpPr>
            <p:cNvPr id="86" name="rc86"/>
            <p:cNvSpPr/>
            <p:nvPr/>
          </p:nvSpPr>
          <p:spPr>
            <a:xfrm>
              <a:off x="5800968" y="3413533"/>
              <a:ext cx="206534" cy="1271853"/>
            </a:xfrm>
            <a:prstGeom prst="rect">
              <a:avLst/>
            </a:prstGeom>
            <a:solidFill>
              <a:srgbClr val="80BD41">
                <a:alpha val="100000"/>
              </a:srgbClr>
            </a:solidFill>
          </p:spPr>
          <p:txBody>
            <a:bodyPr/>
            <a:lstStyle/>
            <a:p/>
          </p:txBody>
        </p:sp>
        <p:sp>
          <p:nvSpPr>
            <p:cNvPr id="87" name="rc87"/>
            <p:cNvSpPr/>
            <p:nvPr/>
          </p:nvSpPr>
          <p:spPr>
            <a:xfrm>
              <a:off x="5800968" y="3374044"/>
              <a:ext cx="206534" cy="13411"/>
            </a:xfrm>
            <a:prstGeom prst="rect">
              <a:avLst/>
            </a:prstGeom>
            <a:solidFill>
              <a:srgbClr val="0058AB">
                <a:alpha val="100000"/>
              </a:srgbClr>
            </a:solidFill>
          </p:spPr>
          <p:txBody>
            <a:bodyPr/>
            <a:lstStyle/>
            <a:p/>
          </p:txBody>
        </p:sp>
        <p:sp>
          <p:nvSpPr>
            <p:cNvPr id="88" name="rc88"/>
            <p:cNvSpPr/>
            <p:nvPr/>
          </p:nvSpPr>
          <p:spPr>
            <a:xfrm>
              <a:off x="5800968" y="3387455"/>
              <a:ext cx="206534" cy="26077"/>
            </a:xfrm>
            <a:prstGeom prst="rect">
              <a:avLst/>
            </a:prstGeom>
            <a:solidFill>
              <a:srgbClr val="1CABE2">
                <a:alpha val="100000"/>
              </a:srgbClr>
            </a:solidFill>
          </p:spPr>
          <p:txBody>
            <a:bodyPr/>
            <a:lstStyle/>
            <a:p/>
          </p:txBody>
        </p:sp>
        <p:sp>
          <p:nvSpPr>
            <p:cNvPr id="89" name="rc89"/>
            <p:cNvSpPr/>
            <p:nvPr/>
          </p:nvSpPr>
          <p:spPr>
            <a:xfrm>
              <a:off x="6030451" y="3463454"/>
              <a:ext cx="206534" cy="1221933"/>
            </a:xfrm>
            <a:prstGeom prst="rect">
              <a:avLst/>
            </a:prstGeom>
            <a:solidFill>
              <a:srgbClr val="80BD41">
                <a:alpha val="100000"/>
              </a:srgbClr>
            </a:solidFill>
          </p:spPr>
          <p:txBody>
            <a:bodyPr/>
            <a:lstStyle/>
            <a:p/>
          </p:txBody>
        </p:sp>
        <p:sp>
          <p:nvSpPr>
            <p:cNvPr id="90" name="rc90"/>
            <p:cNvSpPr/>
            <p:nvPr/>
          </p:nvSpPr>
          <p:spPr>
            <a:xfrm>
              <a:off x="6030451" y="3385220"/>
              <a:ext cx="206534" cy="12666"/>
            </a:xfrm>
            <a:prstGeom prst="rect">
              <a:avLst/>
            </a:prstGeom>
            <a:solidFill>
              <a:srgbClr val="0058AB">
                <a:alpha val="100000"/>
              </a:srgbClr>
            </a:solidFill>
          </p:spPr>
          <p:txBody>
            <a:bodyPr/>
            <a:lstStyle/>
            <a:p/>
          </p:txBody>
        </p:sp>
        <p:sp>
          <p:nvSpPr>
            <p:cNvPr id="91" name="rc91"/>
            <p:cNvSpPr/>
            <p:nvPr/>
          </p:nvSpPr>
          <p:spPr>
            <a:xfrm>
              <a:off x="6030451" y="3397887"/>
              <a:ext cx="206534" cy="65567"/>
            </a:xfrm>
            <a:prstGeom prst="rect">
              <a:avLst/>
            </a:prstGeom>
            <a:solidFill>
              <a:srgbClr val="1CABE2">
                <a:alpha val="100000"/>
              </a:srgbClr>
            </a:solidFill>
          </p:spPr>
          <p:txBody>
            <a:bodyPr/>
            <a:lstStyle/>
            <a:p/>
          </p:txBody>
        </p:sp>
        <p:sp>
          <p:nvSpPr>
            <p:cNvPr id="92" name="rc92"/>
            <p:cNvSpPr/>
            <p:nvPr/>
          </p:nvSpPr>
          <p:spPr>
            <a:xfrm>
              <a:off x="6259934" y="3438121"/>
              <a:ext cx="206534" cy="1247265"/>
            </a:xfrm>
            <a:prstGeom prst="rect">
              <a:avLst/>
            </a:prstGeom>
            <a:solidFill>
              <a:srgbClr val="80BD41">
                <a:alpha val="100000"/>
              </a:srgbClr>
            </a:solidFill>
          </p:spPr>
          <p:txBody>
            <a:bodyPr/>
            <a:lstStyle/>
            <a:p/>
          </p:txBody>
        </p:sp>
        <p:sp>
          <p:nvSpPr>
            <p:cNvPr id="93" name="rc93"/>
            <p:cNvSpPr/>
            <p:nvPr/>
          </p:nvSpPr>
          <p:spPr>
            <a:xfrm>
              <a:off x="6259934" y="3399377"/>
              <a:ext cx="206534" cy="12666"/>
            </a:xfrm>
            <a:prstGeom prst="rect">
              <a:avLst/>
            </a:prstGeom>
            <a:solidFill>
              <a:srgbClr val="0058AB">
                <a:alpha val="100000"/>
              </a:srgbClr>
            </a:solidFill>
          </p:spPr>
          <p:txBody>
            <a:bodyPr/>
            <a:lstStyle/>
            <a:p/>
          </p:txBody>
        </p:sp>
        <p:sp>
          <p:nvSpPr>
            <p:cNvPr id="94" name="rc94"/>
            <p:cNvSpPr/>
            <p:nvPr/>
          </p:nvSpPr>
          <p:spPr>
            <a:xfrm>
              <a:off x="6259934" y="3412043"/>
              <a:ext cx="206534" cy="26077"/>
            </a:xfrm>
            <a:prstGeom prst="rect">
              <a:avLst/>
            </a:prstGeom>
            <a:solidFill>
              <a:srgbClr val="1CABE2">
                <a:alpha val="100000"/>
              </a:srgbClr>
            </a:solidFill>
          </p:spPr>
          <p:txBody>
            <a:bodyPr/>
            <a:lstStyle/>
            <a:p/>
          </p:txBody>
        </p:sp>
        <p:sp>
          <p:nvSpPr>
            <p:cNvPr id="95" name="rc95"/>
            <p:cNvSpPr/>
            <p:nvPr/>
          </p:nvSpPr>
          <p:spPr>
            <a:xfrm>
              <a:off x="6489417" y="3438121"/>
              <a:ext cx="206534" cy="1247265"/>
            </a:xfrm>
            <a:prstGeom prst="rect">
              <a:avLst/>
            </a:prstGeom>
            <a:solidFill>
              <a:srgbClr val="80BD41">
                <a:alpha val="100000"/>
              </a:srgbClr>
            </a:solidFill>
          </p:spPr>
          <p:txBody>
            <a:bodyPr/>
            <a:lstStyle/>
            <a:p/>
          </p:txBody>
        </p:sp>
        <p:sp>
          <p:nvSpPr>
            <p:cNvPr id="96" name="rc96"/>
            <p:cNvSpPr/>
            <p:nvPr/>
          </p:nvSpPr>
          <p:spPr>
            <a:xfrm>
              <a:off x="6489417" y="3399377"/>
              <a:ext cx="206534" cy="26077"/>
            </a:xfrm>
            <a:prstGeom prst="rect">
              <a:avLst/>
            </a:prstGeom>
            <a:solidFill>
              <a:srgbClr val="0058AB">
                <a:alpha val="100000"/>
              </a:srgbClr>
            </a:solidFill>
          </p:spPr>
          <p:txBody>
            <a:bodyPr/>
            <a:lstStyle/>
            <a:p/>
          </p:txBody>
        </p:sp>
        <p:sp>
          <p:nvSpPr>
            <p:cNvPr id="97" name="rc97"/>
            <p:cNvSpPr/>
            <p:nvPr/>
          </p:nvSpPr>
          <p:spPr>
            <a:xfrm>
              <a:off x="6489417" y="3425455"/>
              <a:ext cx="206534" cy="12666"/>
            </a:xfrm>
            <a:prstGeom prst="rect">
              <a:avLst/>
            </a:prstGeom>
            <a:solidFill>
              <a:srgbClr val="1CABE2">
                <a:alpha val="100000"/>
              </a:srgbClr>
            </a:solidFill>
          </p:spPr>
          <p:txBody>
            <a:bodyPr/>
            <a:lstStyle/>
            <a:p/>
          </p:txBody>
        </p:sp>
        <p:sp>
          <p:nvSpPr>
            <p:cNvPr id="98" name="rc98"/>
            <p:cNvSpPr/>
            <p:nvPr/>
          </p:nvSpPr>
          <p:spPr>
            <a:xfrm>
              <a:off x="6718899" y="3482081"/>
              <a:ext cx="206534" cy="1203306"/>
            </a:xfrm>
            <a:prstGeom prst="rect">
              <a:avLst/>
            </a:prstGeom>
            <a:solidFill>
              <a:srgbClr val="80BD41">
                <a:alpha val="100000"/>
              </a:srgbClr>
            </a:solidFill>
          </p:spPr>
          <p:txBody>
            <a:bodyPr/>
            <a:lstStyle/>
            <a:p/>
          </p:txBody>
        </p:sp>
        <p:sp>
          <p:nvSpPr>
            <p:cNvPr id="99" name="rc99"/>
            <p:cNvSpPr/>
            <p:nvPr/>
          </p:nvSpPr>
          <p:spPr>
            <a:xfrm>
              <a:off x="6718899" y="3391181"/>
              <a:ext cx="206534" cy="26077"/>
            </a:xfrm>
            <a:prstGeom prst="rect">
              <a:avLst/>
            </a:prstGeom>
            <a:solidFill>
              <a:srgbClr val="0058AB">
                <a:alpha val="100000"/>
              </a:srgbClr>
            </a:solidFill>
          </p:spPr>
          <p:txBody>
            <a:bodyPr/>
            <a:lstStyle/>
            <a:p/>
          </p:txBody>
        </p:sp>
        <p:sp>
          <p:nvSpPr>
            <p:cNvPr id="100" name="rc100"/>
            <p:cNvSpPr/>
            <p:nvPr/>
          </p:nvSpPr>
          <p:spPr>
            <a:xfrm>
              <a:off x="6718899" y="3417259"/>
              <a:ext cx="206534" cy="64822"/>
            </a:xfrm>
            <a:prstGeom prst="rect">
              <a:avLst/>
            </a:prstGeom>
            <a:solidFill>
              <a:srgbClr val="1CABE2">
                <a:alpha val="100000"/>
              </a:srgbClr>
            </a:solidFill>
          </p:spPr>
          <p:txBody>
            <a:bodyPr/>
            <a:lstStyle/>
            <a:p/>
          </p:txBody>
        </p:sp>
        <p:sp>
          <p:nvSpPr>
            <p:cNvPr id="101" name="rc101"/>
            <p:cNvSpPr/>
            <p:nvPr/>
          </p:nvSpPr>
          <p:spPr>
            <a:xfrm>
              <a:off x="6948382" y="3402357"/>
              <a:ext cx="206534" cy="1283029"/>
            </a:xfrm>
            <a:prstGeom prst="rect">
              <a:avLst/>
            </a:prstGeom>
            <a:solidFill>
              <a:srgbClr val="80BD41">
                <a:alpha val="100000"/>
              </a:srgbClr>
            </a:solidFill>
          </p:spPr>
          <p:txBody>
            <a:bodyPr/>
            <a:lstStyle/>
            <a:p/>
          </p:txBody>
        </p:sp>
        <p:sp>
          <p:nvSpPr>
            <p:cNvPr id="102" name="rc102"/>
            <p:cNvSpPr/>
            <p:nvPr/>
          </p:nvSpPr>
          <p:spPr>
            <a:xfrm>
              <a:off x="6948382" y="3376279"/>
              <a:ext cx="206534" cy="13411"/>
            </a:xfrm>
            <a:prstGeom prst="rect">
              <a:avLst/>
            </a:prstGeom>
            <a:solidFill>
              <a:srgbClr val="0058AB">
                <a:alpha val="100000"/>
              </a:srgbClr>
            </a:solidFill>
          </p:spPr>
          <p:txBody>
            <a:bodyPr/>
            <a:lstStyle/>
            <a:p/>
          </p:txBody>
        </p:sp>
        <p:sp>
          <p:nvSpPr>
            <p:cNvPr id="103" name="rc103"/>
            <p:cNvSpPr/>
            <p:nvPr/>
          </p:nvSpPr>
          <p:spPr>
            <a:xfrm>
              <a:off x="6948382" y="3389691"/>
              <a:ext cx="206534" cy="12666"/>
            </a:xfrm>
            <a:prstGeom prst="rect">
              <a:avLst/>
            </a:prstGeom>
            <a:solidFill>
              <a:srgbClr val="1CABE2">
                <a:alpha val="100000"/>
              </a:srgbClr>
            </a:solidFill>
          </p:spPr>
          <p:txBody>
            <a:bodyPr/>
            <a:lstStyle/>
            <a:p/>
          </p:txBody>
        </p:sp>
        <p:sp>
          <p:nvSpPr>
            <p:cNvPr id="104" name="rc104"/>
            <p:cNvSpPr/>
            <p:nvPr/>
          </p:nvSpPr>
          <p:spPr>
            <a:xfrm>
              <a:off x="7177865" y="3365848"/>
              <a:ext cx="206534" cy="11675"/>
            </a:xfrm>
            <a:prstGeom prst="rect">
              <a:avLst/>
            </a:prstGeom>
            <a:solidFill>
              <a:srgbClr val="F26A21">
                <a:alpha val="100000"/>
              </a:srgbClr>
            </a:solidFill>
          </p:spPr>
          <p:txBody>
            <a:bodyPr/>
            <a:lstStyle/>
            <a:p/>
          </p:txBody>
        </p:sp>
        <p:sp>
          <p:nvSpPr>
            <p:cNvPr id="105" name="rc105"/>
            <p:cNvSpPr/>
            <p:nvPr/>
          </p:nvSpPr>
          <p:spPr>
            <a:xfrm>
              <a:off x="7177865" y="3377523"/>
              <a:ext cx="206534" cy="1307863"/>
            </a:xfrm>
            <a:prstGeom prst="rect">
              <a:avLst/>
            </a:prstGeom>
            <a:solidFill>
              <a:srgbClr val="FFC20E">
                <a:alpha val="100000"/>
              </a:srgbClr>
            </a:solidFill>
          </p:spPr>
          <p:txBody>
            <a:bodyPr/>
            <a:lstStyle/>
            <a:p/>
          </p:txBody>
        </p:sp>
        <p:sp>
          <p:nvSpPr>
            <p:cNvPr id="106" name="rc106"/>
            <p:cNvSpPr/>
            <p:nvPr/>
          </p:nvSpPr>
          <p:spPr>
            <a:xfrm>
              <a:off x="7407348" y="3357652"/>
              <a:ext cx="206534" cy="10163"/>
            </a:xfrm>
            <a:prstGeom prst="rect">
              <a:avLst/>
            </a:prstGeom>
            <a:solidFill>
              <a:srgbClr val="F26A21">
                <a:alpha val="100000"/>
              </a:srgbClr>
            </a:solidFill>
          </p:spPr>
          <p:txBody>
            <a:bodyPr/>
            <a:lstStyle/>
            <a:p/>
          </p:txBody>
        </p:sp>
        <p:sp>
          <p:nvSpPr>
            <p:cNvPr id="107" name="rc107"/>
            <p:cNvSpPr/>
            <p:nvPr/>
          </p:nvSpPr>
          <p:spPr>
            <a:xfrm>
              <a:off x="7407348" y="3367816"/>
              <a:ext cx="206534" cy="1317570"/>
            </a:xfrm>
            <a:prstGeom prst="rect">
              <a:avLst/>
            </a:prstGeom>
            <a:solidFill>
              <a:srgbClr val="FFC20E">
                <a:alpha val="100000"/>
              </a:srgbClr>
            </a:solidFill>
          </p:spPr>
          <p:txBody>
            <a:bodyPr/>
            <a:lstStyle/>
            <a:p/>
          </p:txBody>
        </p:sp>
        <p:sp>
          <p:nvSpPr>
            <p:cNvPr id="108" name="rc108"/>
            <p:cNvSpPr/>
            <p:nvPr/>
          </p:nvSpPr>
          <p:spPr>
            <a:xfrm>
              <a:off x="7636830" y="3356162"/>
              <a:ext cx="206534" cy="8848"/>
            </a:xfrm>
            <a:prstGeom prst="rect">
              <a:avLst/>
            </a:prstGeom>
            <a:solidFill>
              <a:srgbClr val="F26A21">
                <a:alpha val="100000"/>
              </a:srgbClr>
            </a:solidFill>
          </p:spPr>
          <p:txBody>
            <a:bodyPr/>
            <a:lstStyle/>
            <a:p/>
          </p:txBody>
        </p:sp>
        <p:sp>
          <p:nvSpPr>
            <p:cNvPr id="109" name="rc109"/>
            <p:cNvSpPr/>
            <p:nvPr/>
          </p:nvSpPr>
          <p:spPr>
            <a:xfrm>
              <a:off x="7636830" y="3365010"/>
              <a:ext cx="206534" cy="1320376"/>
            </a:xfrm>
            <a:prstGeom prst="rect">
              <a:avLst/>
            </a:prstGeom>
            <a:solidFill>
              <a:srgbClr val="FFC20E">
                <a:alpha val="100000"/>
              </a:srgbClr>
            </a:solidFill>
          </p:spPr>
          <p:txBody>
            <a:bodyPr/>
            <a:lstStyle/>
            <a:p/>
          </p:txBody>
        </p:sp>
        <p:sp>
          <p:nvSpPr>
            <p:cNvPr id="110" name="rc110"/>
            <p:cNvSpPr/>
            <p:nvPr/>
          </p:nvSpPr>
          <p:spPr>
            <a:xfrm>
              <a:off x="7866313" y="3361378"/>
              <a:ext cx="206534" cy="7702"/>
            </a:xfrm>
            <a:prstGeom prst="rect">
              <a:avLst/>
            </a:prstGeom>
            <a:solidFill>
              <a:srgbClr val="F26A21">
                <a:alpha val="100000"/>
              </a:srgbClr>
            </a:solidFill>
          </p:spPr>
          <p:txBody>
            <a:bodyPr/>
            <a:lstStyle/>
            <a:p/>
          </p:txBody>
        </p:sp>
        <p:sp>
          <p:nvSpPr>
            <p:cNvPr id="111" name="rc111"/>
            <p:cNvSpPr/>
            <p:nvPr/>
          </p:nvSpPr>
          <p:spPr>
            <a:xfrm>
              <a:off x="7866313" y="3369080"/>
              <a:ext cx="206534" cy="1316306"/>
            </a:xfrm>
            <a:prstGeom prst="rect">
              <a:avLst/>
            </a:prstGeom>
            <a:solidFill>
              <a:srgbClr val="FFC20E">
                <a:alpha val="100000"/>
              </a:srgbClr>
            </a:solidFill>
          </p:spPr>
          <p:txBody>
            <a:bodyPr/>
            <a:lstStyle/>
            <a:p/>
          </p:txBody>
        </p:sp>
        <p:sp>
          <p:nvSpPr>
            <p:cNvPr id="112" name="rc112"/>
            <p:cNvSpPr/>
            <p:nvPr/>
          </p:nvSpPr>
          <p:spPr>
            <a:xfrm>
              <a:off x="8095796" y="3375534"/>
              <a:ext cx="206534" cy="6705"/>
            </a:xfrm>
            <a:prstGeom prst="rect">
              <a:avLst/>
            </a:prstGeom>
            <a:solidFill>
              <a:srgbClr val="F26A21">
                <a:alpha val="100000"/>
              </a:srgbClr>
            </a:solidFill>
          </p:spPr>
          <p:txBody>
            <a:bodyPr/>
            <a:lstStyle/>
            <a:p/>
          </p:txBody>
        </p:sp>
        <p:sp>
          <p:nvSpPr>
            <p:cNvPr id="113" name="rc113"/>
            <p:cNvSpPr/>
            <p:nvPr/>
          </p:nvSpPr>
          <p:spPr>
            <a:xfrm>
              <a:off x="8095796" y="3382240"/>
              <a:ext cx="206534" cy="1303146"/>
            </a:xfrm>
            <a:prstGeom prst="rect">
              <a:avLst/>
            </a:prstGeom>
            <a:solidFill>
              <a:srgbClr val="FFC20E">
                <a:alpha val="100000"/>
              </a:srgbClr>
            </a:solidFill>
          </p:spPr>
          <p:txBody>
            <a:bodyPr/>
            <a:lstStyle/>
            <a:p/>
          </p:txBody>
        </p:sp>
        <p:sp>
          <p:nvSpPr>
            <p:cNvPr id="114" name="pl114"/>
            <p:cNvSpPr/>
            <p:nvPr/>
          </p:nvSpPr>
          <p:spPr>
            <a:xfrm>
              <a:off x="1314580" y="2071041"/>
              <a:ext cx="5737069" cy="26407"/>
            </a:xfrm>
            <a:custGeom>
              <a:avLst/>
              <a:pathLst>
                <a:path w="5737069" h="26407">
                  <a:moveTo>
                    <a:pt x="0" y="0"/>
                  </a:moveTo>
                  <a:lnTo>
                    <a:pt x="229482" y="0"/>
                  </a:lnTo>
                  <a:lnTo>
                    <a:pt x="458965" y="0"/>
                  </a:lnTo>
                  <a:lnTo>
                    <a:pt x="688448" y="0"/>
                  </a:lnTo>
                  <a:lnTo>
                    <a:pt x="917931" y="0"/>
                  </a:lnTo>
                  <a:lnTo>
                    <a:pt x="1147413" y="0"/>
                  </a:lnTo>
                  <a:lnTo>
                    <a:pt x="1376896" y="0"/>
                  </a:lnTo>
                  <a:lnTo>
                    <a:pt x="1606379" y="0"/>
                  </a:lnTo>
                  <a:lnTo>
                    <a:pt x="1835862" y="0"/>
                  </a:lnTo>
                  <a:lnTo>
                    <a:pt x="2065344" y="0"/>
                  </a:lnTo>
                  <a:lnTo>
                    <a:pt x="2294827" y="0"/>
                  </a:lnTo>
                  <a:lnTo>
                    <a:pt x="2524310" y="0"/>
                  </a:lnTo>
                  <a:lnTo>
                    <a:pt x="2753793" y="26407"/>
                  </a:lnTo>
                  <a:lnTo>
                    <a:pt x="2983275" y="0"/>
                  </a:lnTo>
                  <a:lnTo>
                    <a:pt x="3212758" y="0"/>
                  </a:lnTo>
                  <a:lnTo>
                    <a:pt x="3442241" y="0"/>
                  </a:lnTo>
                  <a:lnTo>
                    <a:pt x="3671724" y="26407"/>
                  </a:lnTo>
                  <a:lnTo>
                    <a:pt x="3901207" y="26407"/>
                  </a:lnTo>
                  <a:lnTo>
                    <a:pt x="4130689" y="0"/>
                  </a:lnTo>
                  <a:lnTo>
                    <a:pt x="4360172" y="0"/>
                  </a:lnTo>
                  <a:lnTo>
                    <a:pt x="4589655" y="0"/>
                  </a:lnTo>
                  <a:lnTo>
                    <a:pt x="4819138" y="0"/>
                  </a:lnTo>
                  <a:lnTo>
                    <a:pt x="5048620" y="0"/>
                  </a:lnTo>
                  <a:lnTo>
                    <a:pt x="5278103" y="26407"/>
                  </a:lnTo>
                  <a:lnTo>
                    <a:pt x="5507586" y="26407"/>
                  </a:lnTo>
                  <a:lnTo>
                    <a:pt x="5737069" y="0"/>
                  </a:lnTo>
                </a:path>
              </a:pathLst>
            </a:custGeom>
            <a:ln w="27101" cap="flat">
              <a:solidFill>
                <a:srgbClr val="0058AB">
                  <a:alpha val="100000"/>
                </a:srgbClr>
              </a:solidFill>
              <a:prstDash val="solid"/>
              <a:round/>
            </a:ln>
          </p:spPr>
          <p:txBody>
            <a:bodyPr/>
            <a:lstStyle/>
            <a:p/>
          </p:txBody>
        </p:sp>
        <p:sp>
          <p:nvSpPr>
            <p:cNvPr id="115" name="pl115"/>
            <p:cNvSpPr/>
            <p:nvPr/>
          </p:nvSpPr>
          <p:spPr>
            <a:xfrm>
              <a:off x="1314580" y="2071041"/>
              <a:ext cx="5737069" cy="158445"/>
            </a:xfrm>
            <a:custGeom>
              <a:avLst/>
              <a:pathLst>
                <a:path w="5737069" h="158445">
                  <a:moveTo>
                    <a:pt x="0" y="26407"/>
                  </a:moveTo>
                  <a:lnTo>
                    <a:pt x="229482" y="79222"/>
                  </a:lnTo>
                  <a:lnTo>
                    <a:pt x="458965" y="0"/>
                  </a:lnTo>
                  <a:lnTo>
                    <a:pt x="688448" y="0"/>
                  </a:lnTo>
                  <a:lnTo>
                    <a:pt x="917931" y="0"/>
                  </a:lnTo>
                  <a:lnTo>
                    <a:pt x="1147413" y="0"/>
                  </a:lnTo>
                  <a:lnTo>
                    <a:pt x="1376896" y="0"/>
                  </a:lnTo>
                  <a:lnTo>
                    <a:pt x="1606379" y="0"/>
                  </a:lnTo>
                  <a:lnTo>
                    <a:pt x="1835862" y="0"/>
                  </a:lnTo>
                  <a:lnTo>
                    <a:pt x="2065344" y="0"/>
                  </a:lnTo>
                  <a:lnTo>
                    <a:pt x="2294827" y="0"/>
                  </a:lnTo>
                  <a:lnTo>
                    <a:pt x="2524310" y="0"/>
                  </a:lnTo>
                  <a:lnTo>
                    <a:pt x="2753793" y="26407"/>
                  </a:lnTo>
                  <a:lnTo>
                    <a:pt x="2983275" y="26407"/>
                  </a:lnTo>
                  <a:lnTo>
                    <a:pt x="3212758" y="0"/>
                  </a:lnTo>
                  <a:lnTo>
                    <a:pt x="3442241" y="52815"/>
                  </a:lnTo>
                  <a:lnTo>
                    <a:pt x="3671724" y="79222"/>
                  </a:lnTo>
                  <a:lnTo>
                    <a:pt x="3901207" y="52815"/>
                  </a:lnTo>
                  <a:lnTo>
                    <a:pt x="4130689" y="0"/>
                  </a:lnTo>
                  <a:lnTo>
                    <a:pt x="4360172" y="0"/>
                  </a:lnTo>
                  <a:lnTo>
                    <a:pt x="4589655" y="52815"/>
                  </a:lnTo>
                  <a:lnTo>
                    <a:pt x="4819138" y="132037"/>
                  </a:lnTo>
                  <a:lnTo>
                    <a:pt x="5048620" y="52815"/>
                  </a:lnTo>
                  <a:lnTo>
                    <a:pt x="5278103" y="52815"/>
                  </a:lnTo>
                  <a:lnTo>
                    <a:pt x="5507586" y="158445"/>
                  </a:lnTo>
                  <a:lnTo>
                    <a:pt x="5737069" y="26407"/>
                  </a:lnTo>
                </a:path>
              </a:pathLst>
            </a:custGeom>
            <a:ln w="27101" cap="flat">
              <a:solidFill>
                <a:srgbClr val="80BD41">
                  <a:alpha val="100000"/>
                </a:srgbClr>
              </a:solidFill>
              <a:prstDash val="solid"/>
              <a:round/>
            </a:ln>
          </p:spPr>
          <p:txBody>
            <a:bodyPr/>
            <a:lstStyle/>
            <a:p/>
          </p:txBody>
        </p:sp>
        <p:sp>
          <p:nvSpPr>
            <p:cNvPr id="116" name="tx116"/>
            <p:cNvSpPr/>
            <p:nvPr/>
          </p:nvSpPr>
          <p:spPr>
            <a:xfrm>
              <a:off x="12462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239366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54108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68849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0642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83590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06539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2948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52435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75383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698332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1246252"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239366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354108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468849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560642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5835907"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065390"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629487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652435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6" name="tx136"/>
            <p:cNvSpPr/>
            <p:nvPr/>
          </p:nvSpPr>
          <p:spPr>
            <a:xfrm>
              <a:off x="6753838"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7" name="tx137"/>
            <p:cNvSpPr/>
            <p:nvPr/>
          </p:nvSpPr>
          <p:spPr>
            <a:xfrm>
              <a:off x="6983321"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8" name="tx138"/>
            <p:cNvSpPr/>
            <p:nvPr/>
          </p:nvSpPr>
          <p:spPr>
            <a:xfrm>
              <a:off x="730564"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8287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140" name="tx140"/>
            <p:cNvSpPr/>
            <p:nvPr/>
          </p:nvSpPr>
          <p:spPr>
            <a:xfrm>
              <a:off x="508103" y="313779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a:off x="508103" y="239271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1865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33399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48140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2882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103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467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057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352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6465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6941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52255" y="5522891"/>
              <a:ext cx="201456" cy="201456"/>
            </a:xfrm>
            <a:prstGeom prst="rect">
              <a:avLst/>
            </a:prstGeom>
            <a:solidFill>
              <a:srgbClr val="80BD41">
                <a:alpha val="100000"/>
              </a:srgbClr>
            </a:solidFill>
          </p:spPr>
          <p:txBody>
            <a:bodyPr/>
            <a:lstStyle/>
            <a:p/>
          </p:txBody>
        </p:sp>
        <p:sp>
          <p:nvSpPr>
            <p:cNvPr id="164" name="rc164"/>
            <p:cNvSpPr/>
            <p:nvPr/>
          </p:nvSpPr>
          <p:spPr>
            <a:xfrm>
              <a:off x="2554205" y="5522891"/>
              <a:ext cx="201456" cy="201456"/>
            </a:xfrm>
            <a:prstGeom prst="rect">
              <a:avLst/>
            </a:prstGeom>
            <a:solidFill>
              <a:srgbClr val="1CABE2">
                <a:alpha val="100000"/>
              </a:srgbClr>
            </a:solidFill>
          </p:spPr>
          <p:txBody>
            <a:bodyPr/>
            <a:lstStyle/>
            <a:p/>
          </p:txBody>
        </p:sp>
        <p:sp>
          <p:nvSpPr>
            <p:cNvPr id="165" name="rc165"/>
            <p:cNvSpPr/>
            <p:nvPr/>
          </p:nvSpPr>
          <p:spPr>
            <a:xfrm>
              <a:off x="3627028" y="5522891"/>
              <a:ext cx="201456" cy="201456"/>
            </a:xfrm>
            <a:prstGeom prst="rect">
              <a:avLst/>
            </a:prstGeom>
            <a:solidFill>
              <a:srgbClr val="0058AB">
                <a:alpha val="100000"/>
              </a:srgbClr>
            </a:solidFill>
          </p:spPr>
          <p:txBody>
            <a:bodyPr/>
            <a:lstStyle/>
            <a:p/>
          </p:txBody>
        </p:sp>
        <p:sp>
          <p:nvSpPr>
            <p:cNvPr id="166" name="rc166"/>
            <p:cNvSpPr/>
            <p:nvPr/>
          </p:nvSpPr>
          <p:spPr>
            <a:xfrm>
              <a:off x="4622361" y="5522891"/>
              <a:ext cx="201456" cy="201456"/>
            </a:xfrm>
            <a:prstGeom prst="rect">
              <a:avLst/>
            </a:prstGeom>
            <a:solidFill>
              <a:srgbClr val="FFC20E">
                <a:alpha val="100000"/>
              </a:srgbClr>
            </a:solidFill>
          </p:spPr>
          <p:txBody>
            <a:bodyPr/>
            <a:lstStyle/>
            <a:p/>
          </p:txBody>
        </p:sp>
        <p:sp>
          <p:nvSpPr>
            <p:cNvPr id="167" name="rc167"/>
            <p:cNvSpPr/>
            <p:nvPr/>
          </p:nvSpPr>
          <p:spPr>
            <a:xfrm>
              <a:off x="6526495" y="5522891"/>
              <a:ext cx="201455" cy="201456"/>
            </a:xfrm>
            <a:prstGeom prst="rect">
              <a:avLst/>
            </a:prstGeom>
            <a:solidFill>
              <a:srgbClr val="F26A21">
                <a:alpha val="100000"/>
              </a:srgbClr>
            </a:solidFill>
          </p:spPr>
          <p:txBody>
            <a:bodyPr/>
            <a:lstStyle/>
            <a:p/>
          </p:txBody>
        </p:sp>
        <p:sp>
          <p:nvSpPr>
            <p:cNvPr id="168" name="tx168"/>
            <p:cNvSpPr/>
            <p:nvPr/>
          </p:nvSpPr>
          <p:spPr>
            <a:xfrm>
              <a:off x="1932300"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34250"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07073"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02406"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0654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48432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1356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5142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080661"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856762"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856762" y="1511762"/>
              <a:ext cx="44828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Seychelles</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Seychelles is projected to have a  decline in the number of surviving infants by 2030. To achieve the IA2030 ZD target, current efforts would be sufficient, however, countries must strengthen beyond the targets.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Seychelles is on track to halve zero-dose children by 2030, but sustaining progress will require continued strengthening of immunization systems.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593243"/>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3678506"/>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2763769"/>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1849032"/>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8" name="pl8"/>
            <p:cNvSpPr/>
            <p:nvPr/>
          </p:nvSpPr>
          <p:spPr>
            <a:xfrm>
              <a:off x="697869" y="505061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9" name="pl9"/>
            <p:cNvSpPr/>
            <p:nvPr/>
          </p:nvSpPr>
          <p:spPr>
            <a:xfrm>
              <a:off x="697869" y="4135874"/>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3221137"/>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2306400"/>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2" name="pl12"/>
            <p:cNvSpPr/>
            <p:nvPr/>
          </p:nvSpPr>
          <p:spPr>
            <a:xfrm>
              <a:off x="1189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359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8240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2884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52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2172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681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146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610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074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539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0037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4681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932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396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8861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325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37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254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7190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1834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647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1122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576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041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27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078621" y="3678506"/>
              <a:ext cx="221797" cy="1372105"/>
            </a:xfrm>
            <a:prstGeom prst="rect">
              <a:avLst/>
            </a:prstGeom>
            <a:solidFill>
              <a:srgbClr val="0058AB">
                <a:alpha val="100000"/>
              </a:srgbClr>
            </a:solidFill>
          </p:spPr>
          <p:txBody>
            <a:bodyPr/>
            <a:lstStyle/>
            <a:p/>
          </p:txBody>
        </p:sp>
        <p:sp>
          <p:nvSpPr>
            <p:cNvPr id="41" name="rc41"/>
            <p:cNvSpPr/>
            <p:nvPr/>
          </p:nvSpPr>
          <p:spPr>
            <a:xfrm>
              <a:off x="1325063" y="3769979"/>
              <a:ext cx="221797" cy="1280631"/>
            </a:xfrm>
            <a:prstGeom prst="rect">
              <a:avLst/>
            </a:prstGeom>
            <a:solidFill>
              <a:srgbClr val="0058AB">
                <a:alpha val="100000"/>
              </a:srgbClr>
            </a:solidFill>
          </p:spPr>
          <p:txBody>
            <a:bodyPr/>
            <a:lstStyle/>
            <a:p/>
          </p:txBody>
        </p:sp>
        <p:sp>
          <p:nvSpPr>
            <p:cNvPr id="42" name="rc42"/>
            <p:cNvSpPr/>
            <p:nvPr/>
          </p:nvSpPr>
          <p:spPr>
            <a:xfrm>
              <a:off x="1571504" y="3769979"/>
              <a:ext cx="221797" cy="1280631"/>
            </a:xfrm>
            <a:prstGeom prst="rect">
              <a:avLst/>
            </a:prstGeom>
            <a:solidFill>
              <a:srgbClr val="0058AB">
                <a:alpha val="100000"/>
              </a:srgbClr>
            </a:solidFill>
          </p:spPr>
          <p:txBody>
            <a:bodyPr/>
            <a:lstStyle/>
            <a:p/>
          </p:txBody>
        </p:sp>
        <p:sp>
          <p:nvSpPr>
            <p:cNvPr id="43" name="rc43"/>
            <p:cNvSpPr/>
            <p:nvPr/>
          </p:nvSpPr>
          <p:spPr>
            <a:xfrm>
              <a:off x="1817945" y="3678506"/>
              <a:ext cx="221797" cy="1372105"/>
            </a:xfrm>
            <a:prstGeom prst="rect">
              <a:avLst/>
            </a:prstGeom>
            <a:solidFill>
              <a:srgbClr val="0058AB">
                <a:alpha val="100000"/>
              </a:srgbClr>
            </a:solidFill>
          </p:spPr>
          <p:txBody>
            <a:bodyPr/>
            <a:lstStyle/>
            <a:p/>
          </p:txBody>
        </p:sp>
        <p:sp>
          <p:nvSpPr>
            <p:cNvPr id="44" name="rc44"/>
            <p:cNvSpPr/>
            <p:nvPr/>
          </p:nvSpPr>
          <p:spPr>
            <a:xfrm>
              <a:off x="2064387" y="3678506"/>
              <a:ext cx="221797" cy="1372105"/>
            </a:xfrm>
            <a:prstGeom prst="rect">
              <a:avLst/>
            </a:prstGeom>
            <a:solidFill>
              <a:srgbClr val="0058AB">
                <a:alpha val="100000"/>
              </a:srgbClr>
            </a:solidFill>
          </p:spPr>
          <p:txBody>
            <a:bodyPr/>
            <a:lstStyle/>
            <a:p/>
          </p:txBody>
        </p:sp>
        <p:sp>
          <p:nvSpPr>
            <p:cNvPr id="45" name="rc45"/>
            <p:cNvSpPr/>
            <p:nvPr/>
          </p:nvSpPr>
          <p:spPr>
            <a:xfrm>
              <a:off x="2310828" y="3587032"/>
              <a:ext cx="221797" cy="1463579"/>
            </a:xfrm>
            <a:prstGeom prst="rect">
              <a:avLst/>
            </a:prstGeom>
            <a:solidFill>
              <a:srgbClr val="0058AB">
                <a:alpha val="100000"/>
              </a:srgbClr>
            </a:solidFill>
          </p:spPr>
          <p:txBody>
            <a:bodyPr/>
            <a:lstStyle/>
            <a:p/>
          </p:txBody>
        </p:sp>
        <p:sp>
          <p:nvSpPr>
            <p:cNvPr id="46" name="rc46"/>
            <p:cNvSpPr/>
            <p:nvPr/>
          </p:nvSpPr>
          <p:spPr>
            <a:xfrm>
              <a:off x="2557269" y="3678506"/>
              <a:ext cx="221797" cy="1372105"/>
            </a:xfrm>
            <a:prstGeom prst="rect">
              <a:avLst/>
            </a:prstGeom>
            <a:solidFill>
              <a:srgbClr val="0058AB">
                <a:alpha val="100000"/>
              </a:srgbClr>
            </a:solidFill>
          </p:spPr>
          <p:txBody>
            <a:bodyPr/>
            <a:lstStyle/>
            <a:p/>
          </p:txBody>
        </p:sp>
        <p:sp>
          <p:nvSpPr>
            <p:cNvPr id="47" name="rc47"/>
            <p:cNvSpPr/>
            <p:nvPr/>
          </p:nvSpPr>
          <p:spPr>
            <a:xfrm>
              <a:off x="2803711" y="3587032"/>
              <a:ext cx="221797" cy="1463579"/>
            </a:xfrm>
            <a:prstGeom prst="rect">
              <a:avLst/>
            </a:prstGeom>
            <a:solidFill>
              <a:srgbClr val="0058AB">
                <a:alpha val="100000"/>
              </a:srgbClr>
            </a:solidFill>
          </p:spPr>
          <p:txBody>
            <a:bodyPr/>
            <a:lstStyle/>
            <a:p/>
          </p:txBody>
        </p:sp>
        <p:sp>
          <p:nvSpPr>
            <p:cNvPr id="48" name="rc48"/>
            <p:cNvSpPr/>
            <p:nvPr/>
          </p:nvSpPr>
          <p:spPr>
            <a:xfrm>
              <a:off x="3050152" y="3495558"/>
              <a:ext cx="221797" cy="1555052"/>
            </a:xfrm>
            <a:prstGeom prst="rect">
              <a:avLst/>
            </a:prstGeom>
            <a:solidFill>
              <a:srgbClr val="0058AB">
                <a:alpha val="100000"/>
              </a:srgbClr>
            </a:solidFill>
          </p:spPr>
          <p:txBody>
            <a:bodyPr/>
            <a:lstStyle/>
            <a:p/>
          </p:txBody>
        </p:sp>
        <p:sp>
          <p:nvSpPr>
            <p:cNvPr id="49" name="rc49"/>
            <p:cNvSpPr/>
            <p:nvPr/>
          </p:nvSpPr>
          <p:spPr>
            <a:xfrm>
              <a:off x="3296593" y="3495558"/>
              <a:ext cx="221797" cy="1555052"/>
            </a:xfrm>
            <a:prstGeom prst="rect">
              <a:avLst/>
            </a:prstGeom>
            <a:solidFill>
              <a:srgbClr val="0058AB">
                <a:alpha val="100000"/>
              </a:srgbClr>
            </a:solidFill>
          </p:spPr>
          <p:txBody>
            <a:bodyPr/>
            <a:lstStyle/>
            <a:p/>
          </p:txBody>
        </p:sp>
        <p:sp>
          <p:nvSpPr>
            <p:cNvPr id="50" name="rc50"/>
            <p:cNvSpPr/>
            <p:nvPr/>
          </p:nvSpPr>
          <p:spPr>
            <a:xfrm>
              <a:off x="3543035" y="3587032"/>
              <a:ext cx="221797" cy="1463579"/>
            </a:xfrm>
            <a:prstGeom prst="rect">
              <a:avLst/>
            </a:prstGeom>
            <a:solidFill>
              <a:srgbClr val="0058AB">
                <a:alpha val="100000"/>
              </a:srgbClr>
            </a:solidFill>
          </p:spPr>
          <p:txBody>
            <a:bodyPr/>
            <a:lstStyle/>
            <a:p/>
          </p:txBody>
        </p:sp>
        <p:sp>
          <p:nvSpPr>
            <p:cNvPr id="51" name="rc51"/>
            <p:cNvSpPr/>
            <p:nvPr/>
          </p:nvSpPr>
          <p:spPr>
            <a:xfrm>
              <a:off x="3789476" y="3495558"/>
              <a:ext cx="221797" cy="1555052"/>
            </a:xfrm>
            <a:prstGeom prst="rect">
              <a:avLst/>
            </a:prstGeom>
            <a:solidFill>
              <a:srgbClr val="0058AB">
                <a:alpha val="100000"/>
              </a:srgbClr>
            </a:solidFill>
          </p:spPr>
          <p:txBody>
            <a:bodyPr/>
            <a:lstStyle/>
            <a:p/>
          </p:txBody>
        </p:sp>
        <p:sp>
          <p:nvSpPr>
            <p:cNvPr id="52" name="rc52"/>
            <p:cNvSpPr/>
            <p:nvPr/>
          </p:nvSpPr>
          <p:spPr>
            <a:xfrm>
              <a:off x="4035917" y="1849032"/>
              <a:ext cx="221797" cy="3201579"/>
            </a:xfrm>
            <a:prstGeom prst="rect">
              <a:avLst/>
            </a:prstGeom>
            <a:solidFill>
              <a:srgbClr val="0058AB">
                <a:alpha val="100000"/>
              </a:srgbClr>
            </a:solidFill>
          </p:spPr>
          <p:txBody>
            <a:bodyPr/>
            <a:lstStyle/>
            <a:p/>
          </p:txBody>
        </p:sp>
        <p:sp>
          <p:nvSpPr>
            <p:cNvPr id="53" name="rc53"/>
            <p:cNvSpPr/>
            <p:nvPr/>
          </p:nvSpPr>
          <p:spPr>
            <a:xfrm>
              <a:off x="4282359" y="3587032"/>
              <a:ext cx="221797" cy="1463579"/>
            </a:xfrm>
            <a:prstGeom prst="rect">
              <a:avLst/>
            </a:prstGeom>
            <a:solidFill>
              <a:srgbClr val="0058AB">
                <a:alpha val="100000"/>
              </a:srgbClr>
            </a:solidFill>
          </p:spPr>
          <p:txBody>
            <a:bodyPr/>
            <a:lstStyle/>
            <a:p/>
          </p:txBody>
        </p:sp>
        <p:sp>
          <p:nvSpPr>
            <p:cNvPr id="54" name="rc54"/>
            <p:cNvSpPr/>
            <p:nvPr/>
          </p:nvSpPr>
          <p:spPr>
            <a:xfrm>
              <a:off x="4528800" y="3587032"/>
              <a:ext cx="221797" cy="1463579"/>
            </a:xfrm>
            <a:prstGeom prst="rect">
              <a:avLst/>
            </a:prstGeom>
            <a:solidFill>
              <a:srgbClr val="0058AB">
                <a:alpha val="100000"/>
              </a:srgbClr>
            </a:solidFill>
          </p:spPr>
          <p:txBody>
            <a:bodyPr/>
            <a:lstStyle/>
            <a:p/>
          </p:txBody>
        </p:sp>
        <p:sp>
          <p:nvSpPr>
            <p:cNvPr id="55" name="rc55"/>
            <p:cNvSpPr/>
            <p:nvPr/>
          </p:nvSpPr>
          <p:spPr>
            <a:xfrm>
              <a:off x="4775241" y="3495558"/>
              <a:ext cx="221797" cy="1555052"/>
            </a:xfrm>
            <a:prstGeom prst="rect">
              <a:avLst/>
            </a:prstGeom>
            <a:solidFill>
              <a:srgbClr val="0058AB">
                <a:alpha val="100000"/>
              </a:srgbClr>
            </a:solidFill>
          </p:spPr>
          <p:txBody>
            <a:bodyPr/>
            <a:lstStyle/>
            <a:p/>
          </p:txBody>
        </p:sp>
        <p:sp>
          <p:nvSpPr>
            <p:cNvPr id="56" name="rc56"/>
            <p:cNvSpPr/>
            <p:nvPr/>
          </p:nvSpPr>
          <p:spPr>
            <a:xfrm>
              <a:off x="5021683" y="1849032"/>
              <a:ext cx="221797" cy="3201579"/>
            </a:xfrm>
            <a:prstGeom prst="rect">
              <a:avLst/>
            </a:prstGeom>
            <a:solidFill>
              <a:srgbClr val="0058AB">
                <a:alpha val="100000"/>
              </a:srgbClr>
            </a:solidFill>
          </p:spPr>
          <p:txBody>
            <a:bodyPr/>
            <a:lstStyle/>
            <a:p/>
          </p:txBody>
        </p:sp>
        <p:sp>
          <p:nvSpPr>
            <p:cNvPr id="57" name="rc57"/>
            <p:cNvSpPr/>
            <p:nvPr/>
          </p:nvSpPr>
          <p:spPr>
            <a:xfrm>
              <a:off x="5268124" y="1757558"/>
              <a:ext cx="221797" cy="3293053"/>
            </a:xfrm>
            <a:prstGeom prst="rect">
              <a:avLst/>
            </a:prstGeom>
            <a:solidFill>
              <a:srgbClr val="0058AB">
                <a:alpha val="100000"/>
              </a:srgbClr>
            </a:solidFill>
          </p:spPr>
          <p:txBody>
            <a:bodyPr/>
            <a:lstStyle/>
            <a:p/>
          </p:txBody>
        </p:sp>
        <p:sp>
          <p:nvSpPr>
            <p:cNvPr id="58" name="rc58"/>
            <p:cNvSpPr/>
            <p:nvPr/>
          </p:nvSpPr>
          <p:spPr>
            <a:xfrm>
              <a:off x="5514565" y="3404085"/>
              <a:ext cx="221797" cy="1646526"/>
            </a:xfrm>
            <a:prstGeom prst="rect">
              <a:avLst/>
            </a:prstGeom>
            <a:solidFill>
              <a:srgbClr val="0058AB">
                <a:alpha val="100000"/>
              </a:srgbClr>
            </a:solidFill>
          </p:spPr>
          <p:txBody>
            <a:bodyPr/>
            <a:lstStyle/>
            <a:p/>
          </p:txBody>
        </p:sp>
        <p:sp>
          <p:nvSpPr>
            <p:cNvPr id="59" name="rc59"/>
            <p:cNvSpPr/>
            <p:nvPr/>
          </p:nvSpPr>
          <p:spPr>
            <a:xfrm>
              <a:off x="5761007" y="3404085"/>
              <a:ext cx="221797" cy="1646526"/>
            </a:xfrm>
            <a:prstGeom prst="rect">
              <a:avLst/>
            </a:prstGeom>
            <a:solidFill>
              <a:srgbClr val="0058AB">
                <a:alpha val="100000"/>
              </a:srgbClr>
            </a:solidFill>
          </p:spPr>
          <p:txBody>
            <a:bodyPr/>
            <a:lstStyle/>
            <a:p/>
          </p:txBody>
        </p:sp>
        <p:sp>
          <p:nvSpPr>
            <p:cNvPr id="60" name="rc60"/>
            <p:cNvSpPr/>
            <p:nvPr/>
          </p:nvSpPr>
          <p:spPr>
            <a:xfrm>
              <a:off x="6007448" y="3404085"/>
              <a:ext cx="221797" cy="1646526"/>
            </a:xfrm>
            <a:prstGeom prst="rect">
              <a:avLst/>
            </a:prstGeom>
            <a:solidFill>
              <a:srgbClr val="0058AB">
                <a:alpha val="100000"/>
              </a:srgbClr>
            </a:solidFill>
          </p:spPr>
          <p:txBody>
            <a:bodyPr/>
            <a:lstStyle/>
            <a:p/>
          </p:txBody>
        </p:sp>
        <p:sp>
          <p:nvSpPr>
            <p:cNvPr id="61" name="rc61"/>
            <p:cNvSpPr/>
            <p:nvPr/>
          </p:nvSpPr>
          <p:spPr>
            <a:xfrm>
              <a:off x="6253889" y="3495558"/>
              <a:ext cx="221797" cy="1555052"/>
            </a:xfrm>
            <a:prstGeom prst="rect">
              <a:avLst/>
            </a:prstGeom>
            <a:solidFill>
              <a:srgbClr val="0058AB">
                <a:alpha val="100000"/>
              </a:srgbClr>
            </a:solidFill>
          </p:spPr>
          <p:txBody>
            <a:bodyPr/>
            <a:lstStyle/>
            <a:p/>
          </p:txBody>
        </p:sp>
        <p:sp>
          <p:nvSpPr>
            <p:cNvPr id="62" name="rc62"/>
            <p:cNvSpPr/>
            <p:nvPr/>
          </p:nvSpPr>
          <p:spPr>
            <a:xfrm>
              <a:off x="6500331" y="3495558"/>
              <a:ext cx="221797" cy="1555052"/>
            </a:xfrm>
            <a:prstGeom prst="rect">
              <a:avLst/>
            </a:prstGeom>
            <a:solidFill>
              <a:srgbClr val="0058AB">
                <a:alpha val="100000"/>
              </a:srgbClr>
            </a:solidFill>
          </p:spPr>
          <p:txBody>
            <a:bodyPr/>
            <a:lstStyle/>
            <a:p/>
          </p:txBody>
        </p:sp>
        <p:sp>
          <p:nvSpPr>
            <p:cNvPr id="63" name="rc63"/>
            <p:cNvSpPr/>
            <p:nvPr/>
          </p:nvSpPr>
          <p:spPr>
            <a:xfrm>
              <a:off x="6746772" y="1849032"/>
              <a:ext cx="221797" cy="3201579"/>
            </a:xfrm>
            <a:prstGeom prst="rect">
              <a:avLst/>
            </a:prstGeom>
            <a:solidFill>
              <a:srgbClr val="0058AB">
                <a:alpha val="100000"/>
              </a:srgbClr>
            </a:solidFill>
          </p:spPr>
          <p:txBody>
            <a:bodyPr/>
            <a:lstStyle/>
            <a:p/>
          </p:txBody>
        </p:sp>
        <p:sp>
          <p:nvSpPr>
            <p:cNvPr id="64" name="rc64"/>
            <p:cNvSpPr/>
            <p:nvPr/>
          </p:nvSpPr>
          <p:spPr>
            <a:xfrm>
              <a:off x="6993213" y="1849032"/>
              <a:ext cx="221797" cy="3201579"/>
            </a:xfrm>
            <a:prstGeom prst="rect">
              <a:avLst/>
            </a:prstGeom>
            <a:solidFill>
              <a:srgbClr val="0058AB">
                <a:alpha val="100000"/>
              </a:srgbClr>
            </a:solidFill>
          </p:spPr>
          <p:txBody>
            <a:bodyPr/>
            <a:lstStyle/>
            <a:p/>
          </p:txBody>
        </p:sp>
        <p:sp>
          <p:nvSpPr>
            <p:cNvPr id="65" name="rc65"/>
            <p:cNvSpPr/>
            <p:nvPr/>
          </p:nvSpPr>
          <p:spPr>
            <a:xfrm>
              <a:off x="7239655" y="3404085"/>
              <a:ext cx="221797" cy="1646526"/>
            </a:xfrm>
            <a:prstGeom prst="rect">
              <a:avLst/>
            </a:prstGeom>
            <a:solidFill>
              <a:srgbClr val="0058AB">
                <a:alpha val="100000"/>
              </a:srgbClr>
            </a:solidFill>
          </p:spPr>
          <p:txBody>
            <a:bodyPr/>
            <a:lstStyle/>
            <a:p/>
          </p:txBody>
        </p:sp>
        <p:sp>
          <p:nvSpPr>
            <p:cNvPr id="66" name="rc66"/>
            <p:cNvSpPr/>
            <p:nvPr/>
          </p:nvSpPr>
          <p:spPr>
            <a:xfrm>
              <a:off x="8471861" y="4227348"/>
              <a:ext cx="221797" cy="823263"/>
            </a:xfrm>
            <a:prstGeom prst="rect">
              <a:avLst/>
            </a:prstGeom>
            <a:solidFill>
              <a:srgbClr val="69DBFF">
                <a:alpha val="100000"/>
              </a:srgbClr>
            </a:solidFill>
          </p:spPr>
          <p:txBody>
            <a:bodyPr/>
            <a:lstStyle/>
            <a:p/>
          </p:txBody>
        </p:sp>
        <p:sp>
          <p:nvSpPr>
            <p:cNvPr id="67" name="pl67"/>
            <p:cNvSpPr/>
            <p:nvPr/>
          </p:nvSpPr>
          <p:spPr>
            <a:xfrm>
              <a:off x="6118347" y="3404085"/>
              <a:ext cx="2464413" cy="823263"/>
            </a:xfrm>
            <a:custGeom>
              <a:avLst/>
              <a:pathLst>
                <a:path w="2464413" h="823263">
                  <a:moveTo>
                    <a:pt x="0" y="0"/>
                  </a:moveTo>
                  <a:lnTo>
                    <a:pt x="246441" y="82326"/>
                  </a:lnTo>
                  <a:lnTo>
                    <a:pt x="492882" y="164652"/>
                  </a:lnTo>
                  <a:lnTo>
                    <a:pt x="739324" y="246978"/>
                  </a:lnTo>
                  <a:lnTo>
                    <a:pt x="985765" y="329305"/>
                  </a:lnTo>
                  <a:lnTo>
                    <a:pt x="1232206" y="411631"/>
                  </a:lnTo>
                  <a:lnTo>
                    <a:pt x="1478648" y="493957"/>
                  </a:lnTo>
                  <a:lnTo>
                    <a:pt x="1725089" y="576284"/>
                  </a:lnTo>
                  <a:lnTo>
                    <a:pt x="1971530" y="658610"/>
                  </a:lnTo>
                  <a:lnTo>
                    <a:pt x="2217972" y="740936"/>
                  </a:lnTo>
                  <a:lnTo>
                    <a:pt x="2464413" y="823263"/>
                  </a:lnTo>
                </a:path>
              </a:pathLst>
            </a:custGeom>
            <a:ln w="13550" cap="flat">
              <a:solidFill>
                <a:srgbClr val="000000">
                  <a:alpha val="100000"/>
                </a:srgbClr>
              </a:solidFill>
              <a:prstDash val="solid"/>
              <a:round/>
            </a:ln>
          </p:spPr>
          <p:txBody>
            <a:bodyPr/>
            <a:lstStyle/>
            <a:p/>
          </p:txBody>
        </p:sp>
        <p:sp>
          <p:nvSpPr>
            <p:cNvPr id="68" name="pt68"/>
            <p:cNvSpPr/>
            <p:nvPr/>
          </p:nvSpPr>
          <p:spPr>
            <a:xfrm>
              <a:off x="6093521" y="33792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39962" y="34615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586403" y="35439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32845" y="36262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079286" y="37085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25727" y="37908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572169" y="38732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18610" y="39555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65051" y="40378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11493" y="41201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57934" y="42025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571671"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9323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81" name="tx81"/>
            <p:cNvSpPr/>
            <p:nvPr/>
          </p:nvSpPr>
          <p:spPr>
            <a:xfrm>
              <a:off x="508103" y="31784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82" name="tx82"/>
            <p:cNvSpPr/>
            <p:nvPr/>
          </p:nvSpPr>
          <p:spPr>
            <a:xfrm>
              <a:off x="508103" y="226370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83" name="tx83"/>
            <p:cNvSpPr/>
            <p:nvPr/>
          </p:nvSpPr>
          <p:spPr>
            <a:xfrm rot="-5400000">
              <a:off x="10686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150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5615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07927"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054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008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472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7937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4016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2866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330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7794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259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27234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1880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6525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116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581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045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5101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599745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438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49033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367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832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6184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550153" y="5900002"/>
              <a:ext cx="201456" cy="201456"/>
            </a:xfrm>
            <a:prstGeom prst="rect">
              <a:avLst/>
            </a:prstGeom>
            <a:solidFill>
              <a:srgbClr val="0058AB">
                <a:alpha val="100000"/>
              </a:srgbClr>
            </a:solidFill>
          </p:spPr>
          <p:txBody>
            <a:bodyPr/>
            <a:lstStyle/>
            <a:p/>
          </p:txBody>
        </p:sp>
        <p:sp>
          <p:nvSpPr>
            <p:cNvPr id="113" name="rc113"/>
            <p:cNvSpPr/>
            <p:nvPr/>
          </p:nvSpPr>
          <p:spPr>
            <a:xfrm>
              <a:off x="4452240" y="5900002"/>
              <a:ext cx="201456" cy="201456"/>
            </a:xfrm>
            <a:prstGeom prst="rect">
              <a:avLst/>
            </a:prstGeom>
            <a:solidFill>
              <a:srgbClr val="69DBFF">
                <a:alpha val="100000"/>
              </a:srgbClr>
            </a:solidFill>
          </p:spPr>
          <p:txBody>
            <a:bodyPr/>
            <a:lstStyle/>
            <a:p/>
          </p:txBody>
        </p:sp>
        <p:sp>
          <p:nvSpPr>
            <p:cNvPr id="114" name="tx114"/>
            <p:cNvSpPr/>
            <p:nvPr/>
          </p:nvSpPr>
          <p:spPr>
            <a:xfrm>
              <a:off x="3830198"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73228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778252" y="1330710"/>
              <a:ext cx="62157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Seychelles</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33%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33%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Seychelles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33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41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348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58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094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601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229058"/>
              <a:ext cx="239888" cy="1078963"/>
            </a:xfrm>
            <a:prstGeom prst="rect">
              <a:avLst/>
            </a:prstGeom>
            <a:solidFill>
              <a:srgbClr val="80BD41">
                <a:alpha val="100000"/>
              </a:srgbClr>
            </a:solidFill>
          </p:spPr>
          <p:txBody>
            <a:bodyPr/>
            <a:lstStyle/>
            <a:p/>
          </p:txBody>
        </p:sp>
        <p:sp>
          <p:nvSpPr>
            <p:cNvPr id="24" name="rc24"/>
            <p:cNvSpPr/>
            <p:nvPr/>
          </p:nvSpPr>
          <p:spPr>
            <a:xfrm>
              <a:off x="1296273" y="3221565"/>
              <a:ext cx="239888" cy="7492"/>
            </a:xfrm>
            <a:prstGeom prst="rect">
              <a:avLst/>
            </a:prstGeom>
            <a:solidFill>
              <a:srgbClr val="1CABE2">
                <a:alpha val="100000"/>
              </a:srgbClr>
            </a:solidFill>
          </p:spPr>
          <p:txBody>
            <a:bodyPr/>
            <a:lstStyle/>
            <a:p/>
          </p:txBody>
        </p:sp>
        <p:sp>
          <p:nvSpPr>
            <p:cNvPr id="25" name="rc25"/>
            <p:cNvSpPr/>
            <p:nvPr/>
          </p:nvSpPr>
          <p:spPr>
            <a:xfrm>
              <a:off x="1562816" y="3266522"/>
              <a:ext cx="239888" cy="1041499"/>
            </a:xfrm>
            <a:prstGeom prst="rect">
              <a:avLst/>
            </a:prstGeom>
            <a:solidFill>
              <a:srgbClr val="80BD41">
                <a:alpha val="100000"/>
              </a:srgbClr>
            </a:solidFill>
          </p:spPr>
          <p:txBody>
            <a:bodyPr/>
            <a:lstStyle/>
            <a:p/>
          </p:txBody>
        </p:sp>
        <p:sp>
          <p:nvSpPr>
            <p:cNvPr id="26" name="rc26"/>
            <p:cNvSpPr/>
            <p:nvPr/>
          </p:nvSpPr>
          <p:spPr>
            <a:xfrm>
              <a:off x="1562816" y="3259029"/>
              <a:ext cx="239888" cy="7492"/>
            </a:xfrm>
            <a:prstGeom prst="rect">
              <a:avLst/>
            </a:prstGeom>
            <a:solidFill>
              <a:srgbClr val="1CABE2">
                <a:alpha val="100000"/>
              </a:srgbClr>
            </a:solidFill>
          </p:spPr>
          <p:txBody>
            <a:bodyPr/>
            <a:lstStyle/>
            <a:p/>
          </p:txBody>
        </p:sp>
        <p:sp>
          <p:nvSpPr>
            <p:cNvPr id="27" name="rc27"/>
            <p:cNvSpPr/>
            <p:nvPr/>
          </p:nvSpPr>
          <p:spPr>
            <a:xfrm>
              <a:off x="1829360" y="3229058"/>
              <a:ext cx="239888" cy="1078963"/>
            </a:xfrm>
            <a:prstGeom prst="rect">
              <a:avLst/>
            </a:prstGeom>
            <a:solidFill>
              <a:srgbClr val="80BD41">
                <a:alpha val="100000"/>
              </a:srgbClr>
            </a:solidFill>
          </p:spPr>
          <p:txBody>
            <a:bodyPr/>
            <a:lstStyle/>
            <a:p/>
          </p:txBody>
        </p:sp>
        <p:sp>
          <p:nvSpPr>
            <p:cNvPr id="28" name="rc28"/>
            <p:cNvSpPr/>
            <p:nvPr/>
          </p:nvSpPr>
          <p:spPr>
            <a:xfrm>
              <a:off x="1829360" y="3221565"/>
              <a:ext cx="239888" cy="7492"/>
            </a:xfrm>
            <a:prstGeom prst="rect">
              <a:avLst/>
            </a:prstGeom>
            <a:solidFill>
              <a:srgbClr val="1CABE2">
                <a:alpha val="100000"/>
              </a:srgbClr>
            </a:solidFill>
          </p:spPr>
          <p:txBody>
            <a:bodyPr/>
            <a:lstStyle/>
            <a:p/>
          </p:txBody>
        </p:sp>
        <p:sp>
          <p:nvSpPr>
            <p:cNvPr id="29" name="rc29"/>
            <p:cNvSpPr/>
            <p:nvPr/>
          </p:nvSpPr>
          <p:spPr>
            <a:xfrm>
              <a:off x="2095903" y="3221565"/>
              <a:ext cx="239888" cy="1086455"/>
            </a:xfrm>
            <a:prstGeom prst="rect">
              <a:avLst/>
            </a:prstGeom>
            <a:solidFill>
              <a:srgbClr val="80BD41">
                <a:alpha val="100000"/>
              </a:srgbClr>
            </a:solidFill>
          </p:spPr>
          <p:txBody>
            <a:bodyPr/>
            <a:lstStyle/>
            <a:p/>
          </p:txBody>
        </p:sp>
        <p:sp>
          <p:nvSpPr>
            <p:cNvPr id="30" name="rc30"/>
            <p:cNvSpPr/>
            <p:nvPr/>
          </p:nvSpPr>
          <p:spPr>
            <a:xfrm>
              <a:off x="2095903" y="3214072"/>
              <a:ext cx="239888" cy="7492"/>
            </a:xfrm>
            <a:prstGeom prst="rect">
              <a:avLst/>
            </a:prstGeom>
            <a:solidFill>
              <a:srgbClr val="1CABE2">
                <a:alpha val="100000"/>
              </a:srgbClr>
            </a:solidFill>
          </p:spPr>
          <p:txBody>
            <a:bodyPr/>
            <a:lstStyle/>
            <a:p/>
          </p:txBody>
        </p:sp>
        <p:sp>
          <p:nvSpPr>
            <p:cNvPr id="31" name="rc31"/>
            <p:cNvSpPr/>
            <p:nvPr/>
          </p:nvSpPr>
          <p:spPr>
            <a:xfrm>
              <a:off x="2362446" y="3221565"/>
              <a:ext cx="239888" cy="1086455"/>
            </a:xfrm>
            <a:prstGeom prst="rect">
              <a:avLst/>
            </a:prstGeom>
            <a:solidFill>
              <a:srgbClr val="80BD41">
                <a:alpha val="100000"/>
              </a:srgbClr>
            </a:solidFill>
          </p:spPr>
          <p:txBody>
            <a:bodyPr/>
            <a:lstStyle/>
            <a:p/>
          </p:txBody>
        </p:sp>
        <p:sp>
          <p:nvSpPr>
            <p:cNvPr id="32" name="rc32"/>
            <p:cNvSpPr/>
            <p:nvPr/>
          </p:nvSpPr>
          <p:spPr>
            <a:xfrm>
              <a:off x="2362446" y="3214072"/>
              <a:ext cx="239888" cy="7492"/>
            </a:xfrm>
            <a:prstGeom prst="rect">
              <a:avLst/>
            </a:prstGeom>
            <a:solidFill>
              <a:srgbClr val="1CABE2">
                <a:alpha val="100000"/>
              </a:srgbClr>
            </a:solidFill>
          </p:spPr>
          <p:txBody>
            <a:bodyPr/>
            <a:lstStyle/>
            <a:p/>
          </p:txBody>
        </p:sp>
        <p:sp>
          <p:nvSpPr>
            <p:cNvPr id="33" name="rc33"/>
            <p:cNvSpPr/>
            <p:nvPr/>
          </p:nvSpPr>
          <p:spPr>
            <a:xfrm>
              <a:off x="2628989" y="3146637"/>
              <a:ext cx="239888" cy="1161383"/>
            </a:xfrm>
            <a:prstGeom prst="rect">
              <a:avLst/>
            </a:prstGeom>
            <a:solidFill>
              <a:srgbClr val="80BD41">
                <a:alpha val="100000"/>
              </a:srgbClr>
            </a:solidFill>
          </p:spPr>
          <p:txBody>
            <a:bodyPr/>
            <a:lstStyle/>
            <a:p/>
          </p:txBody>
        </p:sp>
        <p:sp>
          <p:nvSpPr>
            <p:cNvPr id="34" name="rc34"/>
            <p:cNvSpPr/>
            <p:nvPr/>
          </p:nvSpPr>
          <p:spPr>
            <a:xfrm>
              <a:off x="2628989" y="3131652"/>
              <a:ext cx="239888" cy="14985"/>
            </a:xfrm>
            <a:prstGeom prst="rect">
              <a:avLst/>
            </a:prstGeom>
            <a:solidFill>
              <a:srgbClr val="1CABE2">
                <a:alpha val="100000"/>
              </a:srgbClr>
            </a:solidFill>
          </p:spPr>
          <p:txBody>
            <a:bodyPr/>
            <a:lstStyle/>
            <a:p/>
          </p:txBody>
        </p:sp>
        <p:sp>
          <p:nvSpPr>
            <p:cNvPr id="35" name="rc35"/>
            <p:cNvSpPr/>
            <p:nvPr/>
          </p:nvSpPr>
          <p:spPr>
            <a:xfrm>
              <a:off x="2895532" y="3191594"/>
              <a:ext cx="239888" cy="1116427"/>
            </a:xfrm>
            <a:prstGeom prst="rect">
              <a:avLst/>
            </a:prstGeom>
            <a:solidFill>
              <a:srgbClr val="80BD41">
                <a:alpha val="100000"/>
              </a:srgbClr>
            </a:solidFill>
          </p:spPr>
          <p:txBody>
            <a:bodyPr/>
            <a:lstStyle/>
            <a:p/>
          </p:txBody>
        </p:sp>
        <p:sp>
          <p:nvSpPr>
            <p:cNvPr id="36" name="rc36"/>
            <p:cNvSpPr/>
            <p:nvPr/>
          </p:nvSpPr>
          <p:spPr>
            <a:xfrm>
              <a:off x="2895532" y="3184101"/>
              <a:ext cx="239888" cy="7492"/>
            </a:xfrm>
            <a:prstGeom prst="rect">
              <a:avLst/>
            </a:prstGeom>
            <a:solidFill>
              <a:srgbClr val="1CABE2">
                <a:alpha val="100000"/>
              </a:srgbClr>
            </a:solidFill>
          </p:spPr>
          <p:txBody>
            <a:bodyPr/>
            <a:lstStyle/>
            <a:p/>
          </p:txBody>
        </p:sp>
        <p:sp>
          <p:nvSpPr>
            <p:cNvPr id="37" name="rc37"/>
            <p:cNvSpPr/>
            <p:nvPr/>
          </p:nvSpPr>
          <p:spPr>
            <a:xfrm>
              <a:off x="3162075" y="3124159"/>
              <a:ext cx="239888" cy="1183862"/>
            </a:xfrm>
            <a:prstGeom prst="rect">
              <a:avLst/>
            </a:prstGeom>
            <a:solidFill>
              <a:srgbClr val="80BD41">
                <a:alpha val="100000"/>
              </a:srgbClr>
            </a:solidFill>
          </p:spPr>
          <p:txBody>
            <a:bodyPr/>
            <a:lstStyle/>
            <a:p/>
          </p:txBody>
        </p:sp>
        <p:sp>
          <p:nvSpPr>
            <p:cNvPr id="38" name="rc38"/>
            <p:cNvSpPr/>
            <p:nvPr/>
          </p:nvSpPr>
          <p:spPr>
            <a:xfrm>
              <a:off x="3162075" y="3109173"/>
              <a:ext cx="239888" cy="14985"/>
            </a:xfrm>
            <a:prstGeom prst="rect">
              <a:avLst/>
            </a:prstGeom>
            <a:solidFill>
              <a:srgbClr val="1CABE2">
                <a:alpha val="100000"/>
              </a:srgbClr>
            </a:solidFill>
          </p:spPr>
          <p:txBody>
            <a:bodyPr/>
            <a:lstStyle/>
            <a:p/>
          </p:txBody>
        </p:sp>
        <p:sp>
          <p:nvSpPr>
            <p:cNvPr id="39" name="rc39"/>
            <p:cNvSpPr/>
            <p:nvPr/>
          </p:nvSpPr>
          <p:spPr>
            <a:xfrm>
              <a:off x="3428618" y="3079202"/>
              <a:ext cx="239888" cy="1228819"/>
            </a:xfrm>
            <a:prstGeom prst="rect">
              <a:avLst/>
            </a:prstGeom>
            <a:solidFill>
              <a:srgbClr val="80BD41">
                <a:alpha val="100000"/>
              </a:srgbClr>
            </a:solidFill>
          </p:spPr>
          <p:txBody>
            <a:bodyPr/>
            <a:lstStyle/>
            <a:p/>
          </p:txBody>
        </p:sp>
        <p:sp>
          <p:nvSpPr>
            <p:cNvPr id="40" name="rc40"/>
            <p:cNvSpPr/>
            <p:nvPr/>
          </p:nvSpPr>
          <p:spPr>
            <a:xfrm>
              <a:off x="3428618" y="3064216"/>
              <a:ext cx="239888" cy="14985"/>
            </a:xfrm>
            <a:prstGeom prst="rect">
              <a:avLst/>
            </a:prstGeom>
            <a:solidFill>
              <a:srgbClr val="1CABE2">
                <a:alpha val="100000"/>
              </a:srgbClr>
            </a:solidFill>
          </p:spPr>
          <p:txBody>
            <a:bodyPr/>
            <a:lstStyle/>
            <a:p/>
          </p:txBody>
        </p:sp>
        <p:sp>
          <p:nvSpPr>
            <p:cNvPr id="41" name="rc41"/>
            <p:cNvSpPr/>
            <p:nvPr/>
          </p:nvSpPr>
          <p:spPr>
            <a:xfrm>
              <a:off x="3695161" y="3049231"/>
              <a:ext cx="239888" cy="1258790"/>
            </a:xfrm>
            <a:prstGeom prst="rect">
              <a:avLst/>
            </a:prstGeom>
            <a:solidFill>
              <a:srgbClr val="80BD41">
                <a:alpha val="100000"/>
              </a:srgbClr>
            </a:solidFill>
          </p:spPr>
          <p:txBody>
            <a:bodyPr/>
            <a:lstStyle/>
            <a:p/>
          </p:txBody>
        </p:sp>
        <p:sp>
          <p:nvSpPr>
            <p:cNvPr id="42" name="rc42"/>
            <p:cNvSpPr/>
            <p:nvPr/>
          </p:nvSpPr>
          <p:spPr>
            <a:xfrm>
              <a:off x="3695161" y="3034245"/>
              <a:ext cx="239888" cy="14985"/>
            </a:xfrm>
            <a:prstGeom prst="rect">
              <a:avLst/>
            </a:prstGeom>
            <a:solidFill>
              <a:srgbClr val="1CABE2">
                <a:alpha val="100000"/>
              </a:srgbClr>
            </a:solidFill>
          </p:spPr>
          <p:txBody>
            <a:bodyPr/>
            <a:lstStyle/>
            <a:p/>
          </p:txBody>
        </p:sp>
        <p:sp>
          <p:nvSpPr>
            <p:cNvPr id="43" name="rc43"/>
            <p:cNvSpPr/>
            <p:nvPr/>
          </p:nvSpPr>
          <p:spPr>
            <a:xfrm>
              <a:off x="3961705" y="3146637"/>
              <a:ext cx="239888" cy="1161383"/>
            </a:xfrm>
            <a:prstGeom prst="rect">
              <a:avLst/>
            </a:prstGeom>
            <a:solidFill>
              <a:srgbClr val="80BD41">
                <a:alpha val="100000"/>
              </a:srgbClr>
            </a:solidFill>
          </p:spPr>
          <p:txBody>
            <a:bodyPr/>
            <a:lstStyle/>
            <a:p/>
          </p:txBody>
        </p:sp>
        <p:sp>
          <p:nvSpPr>
            <p:cNvPr id="44" name="rc44"/>
            <p:cNvSpPr/>
            <p:nvPr/>
          </p:nvSpPr>
          <p:spPr>
            <a:xfrm>
              <a:off x="3961705" y="3131652"/>
              <a:ext cx="239888" cy="14985"/>
            </a:xfrm>
            <a:prstGeom prst="rect">
              <a:avLst/>
            </a:prstGeom>
            <a:solidFill>
              <a:srgbClr val="1CABE2">
                <a:alpha val="100000"/>
              </a:srgbClr>
            </a:solidFill>
          </p:spPr>
          <p:txBody>
            <a:bodyPr/>
            <a:lstStyle/>
            <a:p/>
          </p:txBody>
        </p:sp>
        <p:sp>
          <p:nvSpPr>
            <p:cNvPr id="45" name="rc45"/>
            <p:cNvSpPr/>
            <p:nvPr/>
          </p:nvSpPr>
          <p:spPr>
            <a:xfrm>
              <a:off x="4228248" y="3049231"/>
              <a:ext cx="239888" cy="1258790"/>
            </a:xfrm>
            <a:prstGeom prst="rect">
              <a:avLst/>
            </a:prstGeom>
            <a:solidFill>
              <a:srgbClr val="80BD41">
                <a:alpha val="100000"/>
              </a:srgbClr>
            </a:solidFill>
          </p:spPr>
          <p:txBody>
            <a:bodyPr/>
            <a:lstStyle/>
            <a:p/>
          </p:txBody>
        </p:sp>
        <p:sp>
          <p:nvSpPr>
            <p:cNvPr id="46" name="rc46"/>
            <p:cNvSpPr/>
            <p:nvPr/>
          </p:nvSpPr>
          <p:spPr>
            <a:xfrm>
              <a:off x="4228248" y="3034245"/>
              <a:ext cx="239888" cy="14985"/>
            </a:xfrm>
            <a:prstGeom prst="rect">
              <a:avLst/>
            </a:prstGeom>
            <a:solidFill>
              <a:srgbClr val="1CABE2">
                <a:alpha val="100000"/>
              </a:srgbClr>
            </a:solidFill>
          </p:spPr>
          <p:txBody>
            <a:bodyPr/>
            <a:lstStyle/>
            <a:p/>
          </p:txBody>
        </p:sp>
        <p:sp>
          <p:nvSpPr>
            <p:cNvPr id="47" name="rc47"/>
            <p:cNvSpPr/>
            <p:nvPr/>
          </p:nvSpPr>
          <p:spPr>
            <a:xfrm>
              <a:off x="4494791" y="3026752"/>
              <a:ext cx="239888" cy="1281268"/>
            </a:xfrm>
            <a:prstGeom prst="rect">
              <a:avLst/>
            </a:prstGeom>
            <a:solidFill>
              <a:srgbClr val="80BD41">
                <a:alpha val="100000"/>
              </a:srgbClr>
            </a:solidFill>
          </p:spPr>
          <p:txBody>
            <a:bodyPr/>
            <a:lstStyle/>
            <a:p/>
          </p:txBody>
        </p:sp>
        <p:sp>
          <p:nvSpPr>
            <p:cNvPr id="48" name="rc48"/>
            <p:cNvSpPr/>
            <p:nvPr/>
          </p:nvSpPr>
          <p:spPr>
            <a:xfrm>
              <a:off x="4494791" y="2996781"/>
              <a:ext cx="239888" cy="29971"/>
            </a:xfrm>
            <a:prstGeom prst="rect">
              <a:avLst/>
            </a:prstGeom>
            <a:solidFill>
              <a:srgbClr val="1CABE2">
                <a:alpha val="100000"/>
              </a:srgbClr>
            </a:solidFill>
          </p:spPr>
          <p:txBody>
            <a:bodyPr/>
            <a:lstStyle/>
            <a:p/>
          </p:txBody>
        </p:sp>
        <p:sp>
          <p:nvSpPr>
            <p:cNvPr id="49" name="rc49"/>
            <p:cNvSpPr/>
            <p:nvPr/>
          </p:nvSpPr>
          <p:spPr>
            <a:xfrm>
              <a:off x="4761334" y="3116666"/>
              <a:ext cx="239888" cy="1191355"/>
            </a:xfrm>
            <a:prstGeom prst="rect">
              <a:avLst/>
            </a:prstGeom>
            <a:solidFill>
              <a:srgbClr val="80BD41">
                <a:alpha val="100000"/>
              </a:srgbClr>
            </a:solidFill>
          </p:spPr>
          <p:txBody>
            <a:bodyPr/>
            <a:lstStyle/>
            <a:p/>
          </p:txBody>
        </p:sp>
        <p:sp>
          <p:nvSpPr>
            <p:cNvPr id="50" name="rc50"/>
            <p:cNvSpPr/>
            <p:nvPr/>
          </p:nvSpPr>
          <p:spPr>
            <a:xfrm>
              <a:off x="4761334" y="3101680"/>
              <a:ext cx="239888" cy="14985"/>
            </a:xfrm>
            <a:prstGeom prst="rect">
              <a:avLst/>
            </a:prstGeom>
            <a:solidFill>
              <a:srgbClr val="1CABE2">
                <a:alpha val="100000"/>
              </a:srgbClr>
            </a:solidFill>
          </p:spPr>
          <p:txBody>
            <a:bodyPr/>
            <a:lstStyle/>
            <a:p/>
          </p:txBody>
        </p:sp>
        <p:sp>
          <p:nvSpPr>
            <p:cNvPr id="51" name="rc51"/>
            <p:cNvSpPr/>
            <p:nvPr/>
          </p:nvSpPr>
          <p:spPr>
            <a:xfrm>
              <a:off x="5027877" y="3109173"/>
              <a:ext cx="239888" cy="1198847"/>
            </a:xfrm>
            <a:prstGeom prst="rect">
              <a:avLst/>
            </a:prstGeom>
            <a:solidFill>
              <a:srgbClr val="80BD41">
                <a:alpha val="100000"/>
              </a:srgbClr>
            </a:solidFill>
          </p:spPr>
          <p:txBody>
            <a:bodyPr/>
            <a:lstStyle/>
            <a:p/>
          </p:txBody>
        </p:sp>
        <p:sp>
          <p:nvSpPr>
            <p:cNvPr id="52" name="rc52"/>
            <p:cNvSpPr/>
            <p:nvPr/>
          </p:nvSpPr>
          <p:spPr>
            <a:xfrm>
              <a:off x="5027877" y="3094188"/>
              <a:ext cx="239888" cy="14985"/>
            </a:xfrm>
            <a:prstGeom prst="rect">
              <a:avLst/>
            </a:prstGeom>
            <a:solidFill>
              <a:srgbClr val="1CABE2">
                <a:alpha val="100000"/>
              </a:srgbClr>
            </a:solidFill>
          </p:spPr>
          <p:txBody>
            <a:bodyPr/>
            <a:lstStyle/>
            <a:p/>
          </p:txBody>
        </p:sp>
        <p:sp>
          <p:nvSpPr>
            <p:cNvPr id="53" name="rc53"/>
            <p:cNvSpPr/>
            <p:nvPr/>
          </p:nvSpPr>
          <p:spPr>
            <a:xfrm>
              <a:off x="5294420" y="3064216"/>
              <a:ext cx="239888" cy="1243804"/>
            </a:xfrm>
            <a:prstGeom prst="rect">
              <a:avLst/>
            </a:prstGeom>
            <a:solidFill>
              <a:srgbClr val="80BD41">
                <a:alpha val="100000"/>
              </a:srgbClr>
            </a:solidFill>
          </p:spPr>
          <p:txBody>
            <a:bodyPr/>
            <a:lstStyle/>
            <a:p/>
          </p:txBody>
        </p:sp>
        <p:sp>
          <p:nvSpPr>
            <p:cNvPr id="54" name="rc54"/>
            <p:cNvSpPr/>
            <p:nvPr/>
          </p:nvSpPr>
          <p:spPr>
            <a:xfrm>
              <a:off x="5294420" y="3049231"/>
              <a:ext cx="239888" cy="14985"/>
            </a:xfrm>
            <a:prstGeom prst="rect">
              <a:avLst/>
            </a:prstGeom>
            <a:solidFill>
              <a:srgbClr val="1CABE2">
                <a:alpha val="100000"/>
              </a:srgbClr>
            </a:solidFill>
          </p:spPr>
          <p:txBody>
            <a:bodyPr/>
            <a:lstStyle/>
            <a:p/>
          </p:txBody>
        </p:sp>
        <p:sp>
          <p:nvSpPr>
            <p:cNvPr id="55" name="rc55"/>
            <p:cNvSpPr/>
            <p:nvPr/>
          </p:nvSpPr>
          <p:spPr>
            <a:xfrm>
              <a:off x="5560963" y="3019260"/>
              <a:ext cx="239888" cy="1288761"/>
            </a:xfrm>
            <a:prstGeom prst="rect">
              <a:avLst/>
            </a:prstGeom>
            <a:solidFill>
              <a:srgbClr val="80BD41">
                <a:alpha val="100000"/>
              </a:srgbClr>
            </a:solidFill>
          </p:spPr>
          <p:txBody>
            <a:bodyPr/>
            <a:lstStyle/>
            <a:p/>
          </p:txBody>
        </p:sp>
        <p:sp>
          <p:nvSpPr>
            <p:cNvPr id="56" name="rc56"/>
            <p:cNvSpPr/>
            <p:nvPr/>
          </p:nvSpPr>
          <p:spPr>
            <a:xfrm>
              <a:off x="5560963" y="2989288"/>
              <a:ext cx="239888" cy="29971"/>
            </a:xfrm>
            <a:prstGeom prst="rect">
              <a:avLst/>
            </a:prstGeom>
            <a:solidFill>
              <a:srgbClr val="1CABE2">
                <a:alpha val="100000"/>
              </a:srgbClr>
            </a:solidFill>
          </p:spPr>
          <p:txBody>
            <a:bodyPr/>
            <a:lstStyle/>
            <a:p/>
          </p:txBody>
        </p:sp>
        <p:sp>
          <p:nvSpPr>
            <p:cNvPr id="57" name="rc57"/>
            <p:cNvSpPr/>
            <p:nvPr/>
          </p:nvSpPr>
          <p:spPr>
            <a:xfrm>
              <a:off x="5827506" y="2996781"/>
              <a:ext cx="239888" cy="1311239"/>
            </a:xfrm>
            <a:prstGeom prst="rect">
              <a:avLst/>
            </a:prstGeom>
            <a:solidFill>
              <a:srgbClr val="80BD41">
                <a:alpha val="100000"/>
              </a:srgbClr>
            </a:solidFill>
          </p:spPr>
          <p:txBody>
            <a:bodyPr/>
            <a:lstStyle/>
            <a:p/>
          </p:txBody>
        </p:sp>
        <p:sp>
          <p:nvSpPr>
            <p:cNvPr id="58" name="rc58"/>
            <p:cNvSpPr/>
            <p:nvPr/>
          </p:nvSpPr>
          <p:spPr>
            <a:xfrm>
              <a:off x="5827506" y="2966810"/>
              <a:ext cx="239888" cy="29971"/>
            </a:xfrm>
            <a:prstGeom prst="rect">
              <a:avLst/>
            </a:prstGeom>
            <a:solidFill>
              <a:srgbClr val="1CABE2">
                <a:alpha val="100000"/>
              </a:srgbClr>
            </a:solidFill>
          </p:spPr>
          <p:txBody>
            <a:bodyPr/>
            <a:lstStyle/>
            <a:p/>
          </p:txBody>
        </p:sp>
        <p:sp>
          <p:nvSpPr>
            <p:cNvPr id="59" name="rc59"/>
            <p:cNvSpPr/>
            <p:nvPr/>
          </p:nvSpPr>
          <p:spPr>
            <a:xfrm>
              <a:off x="6094049" y="2981796"/>
              <a:ext cx="239888" cy="1326225"/>
            </a:xfrm>
            <a:prstGeom prst="rect">
              <a:avLst/>
            </a:prstGeom>
            <a:solidFill>
              <a:srgbClr val="80BD41">
                <a:alpha val="100000"/>
              </a:srgbClr>
            </a:solidFill>
          </p:spPr>
          <p:txBody>
            <a:bodyPr/>
            <a:lstStyle/>
            <a:p/>
          </p:txBody>
        </p:sp>
        <p:sp>
          <p:nvSpPr>
            <p:cNvPr id="60" name="rc60"/>
            <p:cNvSpPr/>
            <p:nvPr/>
          </p:nvSpPr>
          <p:spPr>
            <a:xfrm>
              <a:off x="6094049" y="2966810"/>
              <a:ext cx="239888" cy="14985"/>
            </a:xfrm>
            <a:prstGeom prst="rect">
              <a:avLst/>
            </a:prstGeom>
            <a:solidFill>
              <a:srgbClr val="1CABE2">
                <a:alpha val="100000"/>
              </a:srgbClr>
            </a:solidFill>
          </p:spPr>
          <p:txBody>
            <a:bodyPr/>
            <a:lstStyle/>
            <a:p/>
          </p:txBody>
        </p:sp>
        <p:sp>
          <p:nvSpPr>
            <p:cNvPr id="61" name="rc61"/>
            <p:cNvSpPr/>
            <p:nvPr/>
          </p:nvSpPr>
          <p:spPr>
            <a:xfrm>
              <a:off x="6360593" y="2989288"/>
              <a:ext cx="239888" cy="1318732"/>
            </a:xfrm>
            <a:prstGeom prst="rect">
              <a:avLst/>
            </a:prstGeom>
            <a:solidFill>
              <a:srgbClr val="80BD41">
                <a:alpha val="100000"/>
              </a:srgbClr>
            </a:solidFill>
          </p:spPr>
          <p:txBody>
            <a:bodyPr/>
            <a:lstStyle/>
            <a:p/>
          </p:txBody>
        </p:sp>
        <p:sp>
          <p:nvSpPr>
            <p:cNvPr id="62" name="rc62"/>
            <p:cNvSpPr/>
            <p:nvPr/>
          </p:nvSpPr>
          <p:spPr>
            <a:xfrm>
              <a:off x="6360593" y="2974303"/>
              <a:ext cx="239888" cy="14985"/>
            </a:xfrm>
            <a:prstGeom prst="rect">
              <a:avLst/>
            </a:prstGeom>
            <a:solidFill>
              <a:srgbClr val="1CABE2">
                <a:alpha val="100000"/>
              </a:srgbClr>
            </a:solidFill>
          </p:spPr>
          <p:txBody>
            <a:bodyPr/>
            <a:lstStyle/>
            <a:p/>
          </p:txBody>
        </p:sp>
        <p:sp>
          <p:nvSpPr>
            <p:cNvPr id="63" name="rc63"/>
            <p:cNvSpPr/>
            <p:nvPr/>
          </p:nvSpPr>
          <p:spPr>
            <a:xfrm>
              <a:off x="6627136" y="3004274"/>
              <a:ext cx="239888" cy="1303747"/>
            </a:xfrm>
            <a:prstGeom prst="rect">
              <a:avLst/>
            </a:prstGeom>
            <a:solidFill>
              <a:srgbClr val="80BD41">
                <a:alpha val="100000"/>
              </a:srgbClr>
            </a:solidFill>
          </p:spPr>
          <p:txBody>
            <a:bodyPr/>
            <a:lstStyle/>
            <a:p/>
          </p:txBody>
        </p:sp>
        <p:sp>
          <p:nvSpPr>
            <p:cNvPr id="64" name="rc64"/>
            <p:cNvSpPr/>
            <p:nvPr/>
          </p:nvSpPr>
          <p:spPr>
            <a:xfrm>
              <a:off x="6627136" y="2989288"/>
              <a:ext cx="239888" cy="14985"/>
            </a:xfrm>
            <a:prstGeom prst="rect">
              <a:avLst/>
            </a:prstGeom>
            <a:solidFill>
              <a:srgbClr val="1CABE2">
                <a:alpha val="100000"/>
              </a:srgbClr>
            </a:solidFill>
          </p:spPr>
          <p:txBody>
            <a:bodyPr/>
            <a:lstStyle/>
            <a:p/>
          </p:txBody>
        </p:sp>
        <p:sp>
          <p:nvSpPr>
            <p:cNvPr id="65" name="rc65"/>
            <p:cNvSpPr/>
            <p:nvPr/>
          </p:nvSpPr>
          <p:spPr>
            <a:xfrm>
              <a:off x="6893679" y="3011767"/>
              <a:ext cx="239888" cy="1296254"/>
            </a:xfrm>
            <a:prstGeom prst="rect">
              <a:avLst/>
            </a:prstGeom>
            <a:solidFill>
              <a:srgbClr val="80BD41">
                <a:alpha val="100000"/>
              </a:srgbClr>
            </a:solidFill>
          </p:spPr>
          <p:txBody>
            <a:bodyPr/>
            <a:lstStyle/>
            <a:p/>
          </p:txBody>
        </p:sp>
        <p:sp>
          <p:nvSpPr>
            <p:cNvPr id="66" name="rc66"/>
            <p:cNvSpPr/>
            <p:nvPr/>
          </p:nvSpPr>
          <p:spPr>
            <a:xfrm>
              <a:off x="6893679" y="2996781"/>
              <a:ext cx="239888" cy="14985"/>
            </a:xfrm>
            <a:prstGeom prst="rect">
              <a:avLst/>
            </a:prstGeom>
            <a:solidFill>
              <a:srgbClr val="1CABE2">
                <a:alpha val="100000"/>
              </a:srgbClr>
            </a:solidFill>
          </p:spPr>
          <p:txBody>
            <a:bodyPr/>
            <a:lstStyle/>
            <a:p/>
          </p:txBody>
        </p:sp>
        <p:sp>
          <p:nvSpPr>
            <p:cNvPr id="67" name="rc67"/>
            <p:cNvSpPr/>
            <p:nvPr/>
          </p:nvSpPr>
          <p:spPr>
            <a:xfrm>
              <a:off x="7160222" y="3026752"/>
              <a:ext cx="239888" cy="1281268"/>
            </a:xfrm>
            <a:prstGeom prst="rect">
              <a:avLst/>
            </a:prstGeom>
            <a:solidFill>
              <a:srgbClr val="80BD41">
                <a:alpha val="100000"/>
              </a:srgbClr>
            </a:solidFill>
          </p:spPr>
          <p:txBody>
            <a:bodyPr/>
            <a:lstStyle/>
            <a:p/>
          </p:txBody>
        </p:sp>
        <p:sp>
          <p:nvSpPr>
            <p:cNvPr id="68" name="rc68"/>
            <p:cNvSpPr/>
            <p:nvPr/>
          </p:nvSpPr>
          <p:spPr>
            <a:xfrm>
              <a:off x="7160222" y="3011767"/>
              <a:ext cx="239888" cy="14985"/>
            </a:xfrm>
            <a:prstGeom prst="rect">
              <a:avLst/>
            </a:prstGeom>
            <a:solidFill>
              <a:srgbClr val="1CABE2">
                <a:alpha val="100000"/>
              </a:srgbClr>
            </a:solidFill>
          </p:spPr>
          <p:txBody>
            <a:bodyPr/>
            <a:lstStyle/>
            <a:p/>
          </p:txBody>
        </p:sp>
        <p:sp>
          <p:nvSpPr>
            <p:cNvPr id="69" name="rc69"/>
            <p:cNvSpPr/>
            <p:nvPr/>
          </p:nvSpPr>
          <p:spPr>
            <a:xfrm>
              <a:off x="7426765" y="3041738"/>
              <a:ext cx="239888" cy="1266283"/>
            </a:xfrm>
            <a:prstGeom prst="rect">
              <a:avLst/>
            </a:prstGeom>
            <a:solidFill>
              <a:srgbClr val="80BD41">
                <a:alpha val="100000"/>
              </a:srgbClr>
            </a:solidFill>
          </p:spPr>
          <p:txBody>
            <a:bodyPr/>
            <a:lstStyle/>
            <a:p/>
          </p:txBody>
        </p:sp>
        <p:sp>
          <p:nvSpPr>
            <p:cNvPr id="70" name="rc70"/>
            <p:cNvSpPr/>
            <p:nvPr/>
          </p:nvSpPr>
          <p:spPr>
            <a:xfrm>
              <a:off x="7426765" y="3011767"/>
              <a:ext cx="239888" cy="29971"/>
            </a:xfrm>
            <a:prstGeom prst="rect">
              <a:avLst/>
            </a:prstGeom>
            <a:solidFill>
              <a:srgbClr val="1CABE2">
                <a:alpha val="100000"/>
              </a:srgbClr>
            </a:solidFill>
          </p:spPr>
          <p:txBody>
            <a:bodyPr/>
            <a:lstStyle/>
            <a:p/>
          </p:txBody>
        </p:sp>
        <p:sp>
          <p:nvSpPr>
            <p:cNvPr id="71" name="rc71"/>
            <p:cNvSpPr/>
            <p:nvPr/>
          </p:nvSpPr>
          <p:spPr>
            <a:xfrm>
              <a:off x="7693308" y="3034245"/>
              <a:ext cx="239888" cy="1273775"/>
            </a:xfrm>
            <a:prstGeom prst="rect">
              <a:avLst/>
            </a:prstGeom>
            <a:solidFill>
              <a:srgbClr val="80BD41">
                <a:alpha val="100000"/>
              </a:srgbClr>
            </a:solidFill>
          </p:spPr>
          <p:txBody>
            <a:bodyPr/>
            <a:lstStyle/>
            <a:p/>
          </p:txBody>
        </p:sp>
        <p:sp>
          <p:nvSpPr>
            <p:cNvPr id="72" name="rc72"/>
            <p:cNvSpPr/>
            <p:nvPr/>
          </p:nvSpPr>
          <p:spPr>
            <a:xfrm>
              <a:off x="7693308" y="3004274"/>
              <a:ext cx="239888" cy="29971"/>
            </a:xfrm>
            <a:prstGeom prst="rect">
              <a:avLst/>
            </a:prstGeom>
            <a:solidFill>
              <a:srgbClr val="1CABE2">
                <a:alpha val="100000"/>
              </a:srgbClr>
            </a:solidFill>
          </p:spPr>
          <p:txBody>
            <a:bodyPr/>
            <a:lstStyle/>
            <a:p/>
          </p:txBody>
        </p:sp>
        <p:sp>
          <p:nvSpPr>
            <p:cNvPr id="73" name="rc73"/>
            <p:cNvSpPr/>
            <p:nvPr/>
          </p:nvSpPr>
          <p:spPr>
            <a:xfrm>
              <a:off x="7959851" y="3004274"/>
              <a:ext cx="239888" cy="1303747"/>
            </a:xfrm>
            <a:prstGeom prst="rect">
              <a:avLst/>
            </a:prstGeom>
            <a:solidFill>
              <a:srgbClr val="80BD41">
                <a:alpha val="100000"/>
              </a:srgbClr>
            </a:solidFill>
          </p:spPr>
          <p:txBody>
            <a:bodyPr/>
            <a:lstStyle/>
            <a:p/>
          </p:txBody>
        </p:sp>
        <p:sp>
          <p:nvSpPr>
            <p:cNvPr id="74" name="rc74"/>
            <p:cNvSpPr/>
            <p:nvPr/>
          </p:nvSpPr>
          <p:spPr>
            <a:xfrm>
              <a:off x="7959851" y="2989288"/>
              <a:ext cx="239888" cy="14985"/>
            </a:xfrm>
            <a:prstGeom prst="rect">
              <a:avLst/>
            </a:prstGeom>
            <a:solidFill>
              <a:srgbClr val="1CABE2">
                <a:alpha val="100000"/>
              </a:srgbClr>
            </a:solidFill>
          </p:spPr>
          <p:txBody>
            <a:bodyPr/>
            <a:lstStyle/>
            <a:p/>
          </p:txBody>
        </p:sp>
        <p:sp>
          <p:nvSpPr>
            <p:cNvPr id="75" name="pl75"/>
            <p:cNvSpPr/>
            <p:nvPr/>
          </p:nvSpPr>
          <p:spPr>
            <a:xfrm>
              <a:off x="1416218" y="2095023"/>
              <a:ext cx="6663577" cy="22353"/>
            </a:xfrm>
            <a:custGeom>
              <a:avLst/>
              <a:pathLst>
                <a:path w="6663577" h="22353">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22353"/>
                  </a:lnTo>
                  <a:lnTo>
                    <a:pt x="3465060" y="0"/>
                  </a:lnTo>
                  <a:lnTo>
                    <a:pt x="3731603" y="0"/>
                  </a:lnTo>
                  <a:lnTo>
                    <a:pt x="3998146" y="0"/>
                  </a:lnTo>
                  <a:lnTo>
                    <a:pt x="4264689" y="22353"/>
                  </a:lnTo>
                  <a:lnTo>
                    <a:pt x="4531233" y="22353"/>
                  </a:lnTo>
                  <a:lnTo>
                    <a:pt x="4797776" y="0"/>
                  </a:lnTo>
                  <a:lnTo>
                    <a:pt x="5064319" y="0"/>
                  </a:lnTo>
                  <a:lnTo>
                    <a:pt x="5330862" y="0"/>
                  </a:lnTo>
                  <a:lnTo>
                    <a:pt x="5597405" y="0"/>
                  </a:lnTo>
                  <a:lnTo>
                    <a:pt x="5863948" y="0"/>
                  </a:lnTo>
                  <a:lnTo>
                    <a:pt x="6130491" y="22353"/>
                  </a:lnTo>
                  <a:lnTo>
                    <a:pt x="6397034" y="22353"/>
                  </a:lnTo>
                  <a:lnTo>
                    <a:pt x="6663577" y="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50915" y="30867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88" name="tx88"/>
            <p:cNvSpPr/>
            <p:nvPr/>
          </p:nvSpPr>
          <p:spPr>
            <a:xfrm>
              <a:off x="2683631" y="29957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89" name="tx89"/>
            <p:cNvSpPr/>
            <p:nvPr/>
          </p:nvSpPr>
          <p:spPr>
            <a:xfrm>
              <a:off x="4016347" y="29957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0" name="tx90"/>
            <p:cNvSpPr/>
            <p:nvPr/>
          </p:nvSpPr>
          <p:spPr>
            <a:xfrm>
              <a:off x="5349062" y="291445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1" name="tx91"/>
            <p:cNvSpPr/>
            <p:nvPr/>
          </p:nvSpPr>
          <p:spPr>
            <a:xfrm>
              <a:off x="6415235" y="28383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2" name="tx92"/>
            <p:cNvSpPr/>
            <p:nvPr/>
          </p:nvSpPr>
          <p:spPr>
            <a:xfrm>
              <a:off x="6681778" y="28533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3" name="tx93"/>
            <p:cNvSpPr/>
            <p:nvPr/>
          </p:nvSpPr>
          <p:spPr>
            <a:xfrm>
              <a:off x="6948321" y="28608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4" name="tx94"/>
            <p:cNvSpPr/>
            <p:nvPr/>
          </p:nvSpPr>
          <p:spPr>
            <a:xfrm>
              <a:off x="7214864" y="28769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5" name="tx95"/>
            <p:cNvSpPr/>
            <p:nvPr/>
          </p:nvSpPr>
          <p:spPr>
            <a:xfrm>
              <a:off x="7481407" y="28769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6" name="tx96"/>
            <p:cNvSpPr/>
            <p:nvPr/>
          </p:nvSpPr>
          <p:spPr>
            <a:xfrm>
              <a:off x="7747950" y="286949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7" name="tx97"/>
            <p:cNvSpPr/>
            <p:nvPr/>
          </p:nvSpPr>
          <p:spPr>
            <a:xfrm>
              <a:off x="8014493" y="28533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8" name="pl98"/>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373463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0" name="tx110"/>
            <p:cNvSpPr/>
            <p:nvPr/>
          </p:nvSpPr>
          <p:spPr>
            <a:xfrm>
              <a:off x="1362659" y="319141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2683631" y="36922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2" name="tx112"/>
            <p:cNvSpPr/>
            <p:nvPr/>
          </p:nvSpPr>
          <p:spPr>
            <a:xfrm>
              <a:off x="2695375" y="31052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4016347" y="36922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4" name="tx114"/>
            <p:cNvSpPr/>
            <p:nvPr/>
          </p:nvSpPr>
          <p:spPr>
            <a:xfrm>
              <a:off x="4028090" y="31052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5349062" y="365221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6" name="tx116"/>
            <p:cNvSpPr/>
            <p:nvPr/>
          </p:nvSpPr>
          <p:spPr>
            <a:xfrm>
              <a:off x="5360806" y="30228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415235" y="361360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8" name="tx118"/>
            <p:cNvSpPr/>
            <p:nvPr/>
          </p:nvSpPr>
          <p:spPr>
            <a:xfrm>
              <a:off x="6426979" y="29478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681778" y="36222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0" name="tx120"/>
            <p:cNvSpPr/>
            <p:nvPr/>
          </p:nvSpPr>
          <p:spPr>
            <a:xfrm>
              <a:off x="6693522" y="29628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948321" y="362599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2" name="tx122"/>
            <p:cNvSpPr/>
            <p:nvPr/>
          </p:nvSpPr>
          <p:spPr>
            <a:xfrm>
              <a:off x="6960065" y="29703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214864" y="36334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4" name="tx124"/>
            <p:cNvSpPr/>
            <p:nvPr/>
          </p:nvSpPr>
          <p:spPr>
            <a:xfrm>
              <a:off x="7226608" y="29853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481407" y="364097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6" name="tx126"/>
            <p:cNvSpPr/>
            <p:nvPr/>
          </p:nvSpPr>
          <p:spPr>
            <a:xfrm>
              <a:off x="7493151" y="29928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747950" y="36372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8" name="tx128"/>
            <p:cNvSpPr/>
            <p:nvPr/>
          </p:nvSpPr>
          <p:spPr>
            <a:xfrm>
              <a:off x="7759694" y="29853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8014493" y="36222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30" name="tx130"/>
            <p:cNvSpPr/>
            <p:nvPr/>
          </p:nvSpPr>
          <p:spPr>
            <a:xfrm>
              <a:off x="8026237" y="29628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10775" y="3508332"/>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3" name="tx133"/>
            <p:cNvSpPr/>
            <p:nvPr/>
          </p:nvSpPr>
          <p:spPr>
            <a:xfrm>
              <a:off x="810775" y="2759052"/>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4" name="tx134"/>
            <p:cNvSpPr/>
            <p:nvPr/>
          </p:nvSpPr>
          <p:spPr>
            <a:xfrm>
              <a:off x="810775" y="2007998"/>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81351"/>
              <a:ext cx="17055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Seychelles, 2000-2025</a:t>
              </a:r>
            </a:p>
          </p:txBody>
        </p:sp>
        <p:sp>
          <p:nvSpPr>
            <p:cNvPr id="161" name="pl161"/>
            <p:cNvSpPr/>
            <p:nvPr/>
          </p:nvSpPr>
          <p:spPr>
            <a:xfrm>
              <a:off x="221969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0665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91335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6019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431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9899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83677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500856" cy="129091"/>
            </a:xfrm>
            <a:prstGeom prst="rect">
              <a:avLst/>
            </a:prstGeom>
            <a:solidFill>
              <a:srgbClr val="80BD41">
                <a:alpha val="100000"/>
              </a:srgbClr>
            </a:solidFill>
          </p:spPr>
          <p:txBody>
            <a:bodyPr/>
            <a:lstStyle/>
            <a:p/>
          </p:txBody>
        </p:sp>
        <p:sp>
          <p:nvSpPr>
            <p:cNvPr id="173" name="rc173"/>
            <p:cNvSpPr/>
            <p:nvPr/>
          </p:nvSpPr>
          <p:spPr>
            <a:xfrm>
              <a:off x="7797130" y="5954972"/>
              <a:ext cx="73873" cy="129091"/>
            </a:xfrm>
            <a:prstGeom prst="rect">
              <a:avLst/>
            </a:prstGeom>
            <a:solidFill>
              <a:srgbClr val="1CABE2">
                <a:alpha val="100000"/>
              </a:srgbClr>
            </a:solidFill>
          </p:spPr>
          <p:txBody>
            <a:bodyPr/>
            <a:lstStyle/>
            <a:p/>
          </p:txBody>
        </p:sp>
        <p:sp>
          <p:nvSpPr>
            <p:cNvPr id="174" name="rc174"/>
            <p:cNvSpPr/>
            <p:nvPr/>
          </p:nvSpPr>
          <p:spPr>
            <a:xfrm>
              <a:off x="1296273" y="5793607"/>
              <a:ext cx="6279236" cy="129091"/>
            </a:xfrm>
            <a:prstGeom prst="rect">
              <a:avLst/>
            </a:prstGeom>
            <a:solidFill>
              <a:srgbClr val="80BD41">
                <a:alpha val="100000"/>
              </a:srgbClr>
            </a:solidFill>
          </p:spPr>
          <p:txBody>
            <a:bodyPr/>
            <a:lstStyle/>
            <a:p/>
          </p:txBody>
        </p:sp>
        <p:sp>
          <p:nvSpPr>
            <p:cNvPr id="175" name="rc175"/>
            <p:cNvSpPr/>
            <p:nvPr/>
          </p:nvSpPr>
          <p:spPr>
            <a:xfrm>
              <a:off x="7575510" y="5793607"/>
              <a:ext cx="147746" cy="129091"/>
            </a:xfrm>
            <a:prstGeom prst="rect">
              <a:avLst/>
            </a:prstGeom>
            <a:solidFill>
              <a:srgbClr val="1CABE2">
                <a:alpha val="100000"/>
              </a:srgbClr>
            </a:solidFill>
          </p:spPr>
          <p:txBody>
            <a:bodyPr/>
            <a:lstStyle/>
            <a:p/>
          </p:txBody>
        </p:sp>
        <p:sp>
          <p:nvSpPr>
            <p:cNvPr id="176" name="rc176"/>
            <p:cNvSpPr/>
            <p:nvPr/>
          </p:nvSpPr>
          <p:spPr>
            <a:xfrm>
              <a:off x="1296273" y="5632243"/>
              <a:ext cx="6426983" cy="129091"/>
            </a:xfrm>
            <a:prstGeom prst="rect">
              <a:avLst/>
            </a:prstGeom>
            <a:solidFill>
              <a:srgbClr val="80BD41">
                <a:alpha val="100000"/>
              </a:srgbClr>
            </a:solidFill>
          </p:spPr>
          <p:txBody>
            <a:bodyPr/>
            <a:lstStyle/>
            <a:p/>
          </p:txBody>
        </p:sp>
        <p:sp>
          <p:nvSpPr>
            <p:cNvPr id="177" name="rc177"/>
            <p:cNvSpPr/>
            <p:nvPr/>
          </p:nvSpPr>
          <p:spPr>
            <a:xfrm>
              <a:off x="7723257" y="5632243"/>
              <a:ext cx="73873" cy="129091"/>
            </a:xfrm>
            <a:prstGeom prst="rect">
              <a:avLst/>
            </a:prstGeom>
            <a:solidFill>
              <a:srgbClr val="1CABE2">
                <a:alpha val="100000"/>
              </a:srgbClr>
            </a:solidFill>
          </p:spPr>
          <p:txBody>
            <a:bodyPr/>
            <a:lstStyle/>
            <a:p/>
          </p:txBody>
        </p:sp>
        <p:sp>
          <p:nvSpPr>
            <p:cNvPr id="178" name="tx178"/>
            <p:cNvSpPr/>
            <p:nvPr/>
          </p:nvSpPr>
          <p:spPr>
            <a:xfrm>
              <a:off x="8119368"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79" name="tx179"/>
            <p:cNvSpPr/>
            <p:nvPr/>
          </p:nvSpPr>
          <p:spPr>
            <a:xfrm>
              <a:off x="7964234" y="581642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80" name="tx180"/>
            <p:cNvSpPr/>
            <p:nvPr/>
          </p:nvSpPr>
          <p:spPr>
            <a:xfrm>
              <a:off x="8041801"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81" name="tx181"/>
            <p:cNvSpPr/>
            <p:nvPr/>
          </p:nvSpPr>
          <p:spPr>
            <a:xfrm>
              <a:off x="4471353"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2" name="tx182"/>
            <p:cNvSpPr/>
            <p:nvPr/>
          </p:nvSpPr>
          <p:spPr>
            <a:xfrm>
              <a:off x="7772269"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4360543"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84" name="tx184"/>
            <p:cNvSpPr/>
            <p:nvPr/>
          </p:nvSpPr>
          <p:spPr>
            <a:xfrm>
              <a:off x="7587585"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4434416"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86" name="tx186"/>
            <p:cNvSpPr/>
            <p:nvPr/>
          </p:nvSpPr>
          <p:spPr>
            <a:xfrm>
              <a:off x="7698395"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9917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1" name="tx191"/>
            <p:cNvSpPr/>
            <p:nvPr/>
          </p:nvSpPr>
          <p:spPr>
            <a:xfrm>
              <a:off x="3046007"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92" name="tx192"/>
            <p:cNvSpPr/>
            <p:nvPr/>
          </p:nvSpPr>
          <p:spPr>
            <a:xfrm>
              <a:off x="4892841"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3" name="tx193"/>
            <p:cNvSpPr/>
            <p:nvPr/>
          </p:nvSpPr>
          <p:spPr>
            <a:xfrm>
              <a:off x="6739675"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1% compared to in 2019.
The number of surviving infants decreased approximately 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31228"/>
            </a:xfrm>
            <a:custGeom>
              <a:avLst/>
              <a:pathLst>
                <a:path w="3397293" h="131228">
                  <a:moveTo>
                    <a:pt x="0" y="21871"/>
                  </a:moveTo>
                  <a:lnTo>
                    <a:pt x="135891" y="65614"/>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21871"/>
                  </a:lnTo>
                  <a:lnTo>
                    <a:pt x="1766592" y="21871"/>
                  </a:lnTo>
                  <a:lnTo>
                    <a:pt x="1902484" y="0"/>
                  </a:lnTo>
                  <a:lnTo>
                    <a:pt x="2038375" y="43742"/>
                  </a:lnTo>
                  <a:lnTo>
                    <a:pt x="2174267" y="65614"/>
                  </a:lnTo>
                  <a:lnTo>
                    <a:pt x="2310159" y="43742"/>
                  </a:lnTo>
                  <a:lnTo>
                    <a:pt x="2446051" y="0"/>
                  </a:lnTo>
                  <a:lnTo>
                    <a:pt x="2581942" y="0"/>
                  </a:lnTo>
                  <a:lnTo>
                    <a:pt x="2717834" y="43742"/>
                  </a:lnTo>
                  <a:lnTo>
                    <a:pt x="2853726" y="109356"/>
                  </a:lnTo>
                  <a:lnTo>
                    <a:pt x="2989618" y="43742"/>
                  </a:lnTo>
                  <a:lnTo>
                    <a:pt x="3125509" y="43742"/>
                  </a:lnTo>
                  <a:lnTo>
                    <a:pt x="3261401" y="131228"/>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31228"/>
            </a:xfrm>
            <a:custGeom>
              <a:avLst/>
              <a:pathLst>
                <a:path w="3397293" h="131228">
                  <a:moveTo>
                    <a:pt x="0" y="21871"/>
                  </a:moveTo>
                  <a:lnTo>
                    <a:pt x="135891" y="65614"/>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21871"/>
                  </a:lnTo>
                  <a:lnTo>
                    <a:pt x="1766592" y="21871"/>
                  </a:lnTo>
                  <a:lnTo>
                    <a:pt x="1902484" y="0"/>
                  </a:lnTo>
                  <a:lnTo>
                    <a:pt x="2038375" y="43742"/>
                  </a:lnTo>
                  <a:lnTo>
                    <a:pt x="2174267" y="65614"/>
                  </a:lnTo>
                  <a:lnTo>
                    <a:pt x="2310159" y="43742"/>
                  </a:lnTo>
                  <a:lnTo>
                    <a:pt x="2446051" y="0"/>
                  </a:lnTo>
                  <a:lnTo>
                    <a:pt x="2581942" y="0"/>
                  </a:lnTo>
                  <a:lnTo>
                    <a:pt x="2717834" y="43742"/>
                  </a:lnTo>
                  <a:lnTo>
                    <a:pt x="2853726" y="109356"/>
                  </a:lnTo>
                  <a:lnTo>
                    <a:pt x="2989618" y="43742"/>
                  </a:lnTo>
                  <a:lnTo>
                    <a:pt x="3125509" y="43742"/>
                  </a:lnTo>
                  <a:lnTo>
                    <a:pt x="3261401" y="131228"/>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31228"/>
            </a:xfrm>
            <a:custGeom>
              <a:avLst/>
              <a:pathLst>
                <a:path w="3397293" h="131228">
                  <a:moveTo>
                    <a:pt x="0" y="21871"/>
                  </a:moveTo>
                  <a:lnTo>
                    <a:pt x="135891" y="65614"/>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21871"/>
                  </a:lnTo>
                  <a:lnTo>
                    <a:pt x="1766592" y="21871"/>
                  </a:lnTo>
                  <a:lnTo>
                    <a:pt x="1902484" y="0"/>
                  </a:lnTo>
                  <a:lnTo>
                    <a:pt x="2038375" y="43742"/>
                  </a:lnTo>
                  <a:lnTo>
                    <a:pt x="2174267" y="65614"/>
                  </a:lnTo>
                  <a:lnTo>
                    <a:pt x="2310159" y="43742"/>
                  </a:lnTo>
                  <a:lnTo>
                    <a:pt x="2446051" y="0"/>
                  </a:lnTo>
                  <a:lnTo>
                    <a:pt x="2581942" y="0"/>
                  </a:lnTo>
                  <a:lnTo>
                    <a:pt x="2717834" y="43742"/>
                  </a:lnTo>
                  <a:lnTo>
                    <a:pt x="2853726" y="109356"/>
                  </a:lnTo>
                  <a:lnTo>
                    <a:pt x="2989618" y="43742"/>
                  </a:lnTo>
                  <a:lnTo>
                    <a:pt x="3125509" y="43742"/>
                  </a:lnTo>
                  <a:lnTo>
                    <a:pt x="3261401" y="131228"/>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9017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9017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2438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8684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57272" y="4961275"/>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Seychelles</a:t>
              </a:r>
            </a:p>
          </p:txBody>
        </p:sp>
        <p:sp>
          <p:nvSpPr>
            <p:cNvPr id="60" name="tx60"/>
            <p:cNvSpPr/>
            <p:nvPr/>
          </p:nvSpPr>
          <p:spPr>
            <a:xfrm>
              <a:off x="259148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53941"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72605" y="1403693"/>
              <a:ext cx="26940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Seychelles,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773659"/>
              <a:ext cx="3397293" cy="551158"/>
            </a:xfrm>
            <a:custGeom>
              <a:avLst/>
              <a:pathLst>
                <a:path w="3397293" h="551158">
                  <a:moveTo>
                    <a:pt x="0" y="91859"/>
                  </a:moveTo>
                  <a:lnTo>
                    <a:pt x="135891" y="275579"/>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91859"/>
                  </a:lnTo>
                  <a:lnTo>
                    <a:pt x="1766592" y="91859"/>
                  </a:lnTo>
                  <a:lnTo>
                    <a:pt x="1902484" y="0"/>
                  </a:lnTo>
                  <a:lnTo>
                    <a:pt x="2038375" y="183719"/>
                  </a:lnTo>
                  <a:lnTo>
                    <a:pt x="2174267" y="275579"/>
                  </a:lnTo>
                  <a:lnTo>
                    <a:pt x="2310159" y="183719"/>
                  </a:lnTo>
                  <a:lnTo>
                    <a:pt x="2446051" y="0"/>
                  </a:lnTo>
                  <a:lnTo>
                    <a:pt x="2581942" y="0"/>
                  </a:lnTo>
                  <a:lnTo>
                    <a:pt x="2717834" y="183719"/>
                  </a:lnTo>
                  <a:lnTo>
                    <a:pt x="2853726" y="459298"/>
                  </a:lnTo>
                  <a:lnTo>
                    <a:pt x="2989618" y="183719"/>
                  </a:lnTo>
                  <a:lnTo>
                    <a:pt x="3125509" y="183719"/>
                  </a:lnTo>
                  <a:lnTo>
                    <a:pt x="3261401" y="551158"/>
                  </a:lnTo>
                  <a:lnTo>
                    <a:pt x="3397293" y="9185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1286035"/>
            </a:xfrm>
            <a:custGeom>
              <a:avLst/>
              <a:pathLst>
                <a:path w="3397293" h="1286035">
                  <a:moveTo>
                    <a:pt x="0" y="1286035"/>
                  </a:moveTo>
                  <a:lnTo>
                    <a:pt x="135891" y="1286035"/>
                  </a:lnTo>
                  <a:lnTo>
                    <a:pt x="271783" y="1286035"/>
                  </a:lnTo>
                  <a:lnTo>
                    <a:pt x="407675" y="1102316"/>
                  </a:lnTo>
                  <a:lnTo>
                    <a:pt x="543566" y="918596"/>
                  </a:lnTo>
                  <a:lnTo>
                    <a:pt x="679458" y="826737"/>
                  </a:lnTo>
                  <a:lnTo>
                    <a:pt x="815350" y="734877"/>
                  </a:lnTo>
                  <a:lnTo>
                    <a:pt x="951242" y="734877"/>
                  </a:lnTo>
                  <a:lnTo>
                    <a:pt x="1087133" y="459298"/>
                  </a:lnTo>
                  <a:lnTo>
                    <a:pt x="1223025" y="275579"/>
                  </a:lnTo>
                  <a:lnTo>
                    <a:pt x="1358917" y="275579"/>
                  </a:lnTo>
                  <a:lnTo>
                    <a:pt x="1494809" y="183719"/>
                  </a:lnTo>
                  <a:lnTo>
                    <a:pt x="1630700" y="183719"/>
                  </a:lnTo>
                  <a:lnTo>
                    <a:pt x="1766592" y="183719"/>
                  </a:lnTo>
                  <a:lnTo>
                    <a:pt x="1902484" y="183719"/>
                  </a:lnTo>
                  <a:lnTo>
                    <a:pt x="2038375" y="91859"/>
                  </a:lnTo>
                  <a:lnTo>
                    <a:pt x="2174267" y="0"/>
                  </a:lnTo>
                  <a:lnTo>
                    <a:pt x="2310159" y="0"/>
                  </a:lnTo>
                  <a:lnTo>
                    <a:pt x="2446051" y="0"/>
                  </a:lnTo>
                  <a:lnTo>
                    <a:pt x="2581942" y="0"/>
                  </a:lnTo>
                  <a:lnTo>
                    <a:pt x="2717834" y="275579"/>
                  </a:lnTo>
                  <a:lnTo>
                    <a:pt x="2853726" y="459298"/>
                  </a:lnTo>
                  <a:lnTo>
                    <a:pt x="2989618" y="9185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9185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183719"/>
                  </a:lnTo>
                  <a:lnTo>
                    <a:pt x="2853726" y="91859"/>
                  </a:lnTo>
                  <a:lnTo>
                    <a:pt x="2989618" y="91859"/>
                  </a:lnTo>
                  <a:lnTo>
                    <a:pt x="3125509" y="183719"/>
                  </a:lnTo>
                  <a:lnTo>
                    <a:pt x="3261401" y="18371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773659"/>
              <a:ext cx="3397293" cy="551158"/>
            </a:xfrm>
            <a:custGeom>
              <a:avLst/>
              <a:pathLst>
                <a:path w="3397293" h="551158">
                  <a:moveTo>
                    <a:pt x="0" y="91859"/>
                  </a:moveTo>
                  <a:lnTo>
                    <a:pt x="135891" y="275579"/>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91859"/>
                  </a:lnTo>
                  <a:lnTo>
                    <a:pt x="1766592" y="91859"/>
                  </a:lnTo>
                  <a:lnTo>
                    <a:pt x="1902484" y="0"/>
                  </a:lnTo>
                  <a:lnTo>
                    <a:pt x="2038375" y="183719"/>
                  </a:lnTo>
                  <a:lnTo>
                    <a:pt x="2174267" y="275579"/>
                  </a:lnTo>
                  <a:lnTo>
                    <a:pt x="2310159" y="183719"/>
                  </a:lnTo>
                  <a:lnTo>
                    <a:pt x="2446051" y="0"/>
                  </a:lnTo>
                  <a:lnTo>
                    <a:pt x="2581942" y="0"/>
                  </a:lnTo>
                  <a:lnTo>
                    <a:pt x="2717834" y="183719"/>
                  </a:lnTo>
                  <a:lnTo>
                    <a:pt x="2853726" y="459298"/>
                  </a:lnTo>
                  <a:lnTo>
                    <a:pt x="2989618" y="183719"/>
                  </a:lnTo>
                  <a:lnTo>
                    <a:pt x="3125509" y="183719"/>
                  </a:lnTo>
                  <a:lnTo>
                    <a:pt x="3261401" y="551158"/>
                  </a:lnTo>
                  <a:lnTo>
                    <a:pt x="3397293" y="9185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62668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62668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62668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626684"/>
              <a:ext cx="0" cy="698133"/>
            </a:xfrm>
            <a:custGeom>
              <a:avLst/>
              <a:pathLst>
                <a:path w="0" h="698133">
                  <a:moveTo>
                    <a:pt x="0" y="69813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62668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773659"/>
              <a:ext cx="3397293" cy="551158"/>
            </a:xfrm>
            <a:custGeom>
              <a:avLst/>
              <a:pathLst>
                <a:path w="3397293" h="551158">
                  <a:moveTo>
                    <a:pt x="0" y="91859"/>
                  </a:moveTo>
                  <a:lnTo>
                    <a:pt x="135891" y="275579"/>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91859"/>
                  </a:lnTo>
                  <a:lnTo>
                    <a:pt x="1766592" y="91859"/>
                  </a:lnTo>
                  <a:lnTo>
                    <a:pt x="1902484" y="0"/>
                  </a:lnTo>
                  <a:lnTo>
                    <a:pt x="2038375" y="183719"/>
                  </a:lnTo>
                  <a:lnTo>
                    <a:pt x="2174267" y="275579"/>
                  </a:lnTo>
                  <a:lnTo>
                    <a:pt x="2310159" y="183719"/>
                  </a:lnTo>
                  <a:lnTo>
                    <a:pt x="2446051" y="0"/>
                  </a:lnTo>
                  <a:lnTo>
                    <a:pt x="2581942" y="0"/>
                  </a:lnTo>
                  <a:lnTo>
                    <a:pt x="2717834" y="183719"/>
                  </a:lnTo>
                  <a:lnTo>
                    <a:pt x="2853726" y="459298"/>
                  </a:lnTo>
                  <a:lnTo>
                    <a:pt x="2989618" y="183719"/>
                  </a:lnTo>
                  <a:lnTo>
                    <a:pt x="3125509" y="183719"/>
                  </a:lnTo>
                  <a:lnTo>
                    <a:pt x="3261401" y="551158"/>
                  </a:lnTo>
                  <a:lnTo>
                    <a:pt x="3397293" y="91859"/>
                  </a:lnTo>
                </a:path>
              </a:pathLst>
            </a:custGeom>
            <a:ln w="27101" cap="flat">
              <a:solidFill>
                <a:srgbClr val="0058AB">
                  <a:alpha val="100000"/>
                </a:srgbClr>
              </a:solidFill>
              <a:prstDash val="solid"/>
              <a:round/>
            </a:ln>
          </p:spPr>
          <p:txBody>
            <a:bodyPr/>
            <a:lstStyle/>
            <a:p/>
          </p:txBody>
        </p:sp>
        <p:sp>
          <p:nvSpPr>
            <p:cNvPr id="94" name="tx94"/>
            <p:cNvSpPr/>
            <p:nvPr/>
          </p:nvSpPr>
          <p:spPr>
            <a:xfrm>
              <a:off x="5389469" y="25508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086977"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766436"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27845" y="25508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989462" y="254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54950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0" name="tx100"/>
            <p:cNvSpPr/>
            <p:nvPr/>
          </p:nvSpPr>
          <p:spPr>
            <a:xfrm>
              <a:off x="8786762" y="25508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068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068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64108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40354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873971" y="4961275"/>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Seychelles</a:t>
              </a:r>
            </a:p>
          </p:txBody>
        </p:sp>
        <p:sp>
          <p:nvSpPr>
            <p:cNvPr id="122" name="tx122"/>
            <p:cNvSpPr/>
            <p:nvPr/>
          </p:nvSpPr>
          <p:spPr>
            <a:xfrm>
              <a:off x="690818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67064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0673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5676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679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5683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0686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81749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31782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81814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3184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8187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87395"/>
              <a:ext cx="1080230" cy="114824"/>
            </a:xfrm>
            <a:prstGeom prst="rect">
              <a:avLst/>
            </a:prstGeom>
            <a:solidFill>
              <a:srgbClr val="1CABE2">
                <a:alpha val="80000"/>
              </a:srgbClr>
            </a:solidFill>
          </p:spPr>
          <p:txBody>
            <a:bodyPr/>
            <a:lstStyle/>
            <a:p/>
          </p:txBody>
        </p:sp>
        <p:sp>
          <p:nvSpPr>
            <p:cNvPr id="140" name="rc140"/>
            <p:cNvSpPr/>
            <p:nvPr/>
          </p:nvSpPr>
          <p:spPr>
            <a:xfrm>
              <a:off x="1317178" y="5743865"/>
              <a:ext cx="7321564" cy="114824"/>
            </a:xfrm>
            <a:prstGeom prst="rect">
              <a:avLst/>
            </a:prstGeom>
            <a:solidFill>
              <a:srgbClr val="1CABE2">
                <a:alpha val="80000"/>
              </a:srgbClr>
            </a:solidFill>
          </p:spPr>
          <p:txBody>
            <a:bodyPr/>
            <a:lstStyle/>
            <a:p/>
          </p:txBody>
        </p:sp>
        <p:sp>
          <p:nvSpPr>
            <p:cNvPr id="141" name="rc141"/>
            <p:cNvSpPr/>
            <p:nvPr/>
          </p:nvSpPr>
          <p:spPr>
            <a:xfrm>
              <a:off x="1317178" y="5600334"/>
              <a:ext cx="2100448" cy="114824"/>
            </a:xfrm>
            <a:prstGeom prst="rect">
              <a:avLst/>
            </a:prstGeom>
            <a:solidFill>
              <a:srgbClr val="1CABE2">
                <a:alpha val="80000"/>
              </a:srgbClr>
            </a:solidFill>
          </p:spPr>
          <p:txBody>
            <a:bodyPr/>
            <a:lstStyle/>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662110"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7" name="tx147"/>
            <p:cNvSpPr/>
            <p:nvPr/>
          </p:nvSpPr>
          <p:spPr>
            <a:xfrm>
              <a:off x="4162431"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8" name="tx148"/>
            <p:cNvSpPr/>
            <p:nvPr/>
          </p:nvSpPr>
          <p:spPr>
            <a:xfrm>
              <a:off x="5662751" y="610784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9" name="tx149"/>
            <p:cNvSpPr/>
            <p:nvPr/>
          </p:nvSpPr>
          <p:spPr>
            <a:xfrm>
              <a:off x="708537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0" name="tx150"/>
            <p:cNvSpPr/>
            <p:nvPr/>
          </p:nvSpPr>
          <p:spPr>
            <a:xfrm>
              <a:off x="858569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51" name="tx15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2" name="tx15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Seychelles (98%) was 13 percentage points higher than the global average (85%) and 4 percentage points higher than the average across all non-programme countries (94%).
National DTP3 coverage was 1 percentage point lower than in 2019 (99%).
The number of un- and undervaccinated children remained approximately the same (&lt;100) as in 2019.</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Seychelles DTP3 coverage was 98% - this is 1 percentage point lower than in 2019 and higher than both the global and regional averages.</a:t>
            </a:r>
          </a:p>
        </p:txBody>
      </p:sp>
      <p:grpSp xmlns:pic="http://schemas.openxmlformats.org/drawingml/2006/picture">
        <p:nvGrpSpPr>
          <p:cNvPr id="156" name=""/>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Seychelles ranked number 31 out of 41 countries for lowest DTP3 coverage (based on tied ranks).
Seychelles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Seychelles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19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318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117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919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718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51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82282"/>
              <a:ext cx="239888" cy="1029727"/>
            </a:xfrm>
            <a:prstGeom prst="rect">
              <a:avLst/>
            </a:prstGeom>
            <a:solidFill>
              <a:srgbClr val="80BD41">
                <a:alpha val="100000"/>
              </a:srgbClr>
            </a:solidFill>
          </p:spPr>
          <p:txBody>
            <a:bodyPr/>
            <a:lstStyle/>
            <a:p/>
          </p:txBody>
        </p:sp>
        <p:sp>
          <p:nvSpPr>
            <p:cNvPr id="24" name="rc24"/>
            <p:cNvSpPr/>
            <p:nvPr/>
          </p:nvSpPr>
          <p:spPr>
            <a:xfrm>
              <a:off x="1296273" y="3160679"/>
              <a:ext cx="239888" cy="21602"/>
            </a:xfrm>
            <a:prstGeom prst="rect">
              <a:avLst/>
            </a:prstGeom>
            <a:solidFill>
              <a:srgbClr val="1CABE2">
                <a:alpha val="100000"/>
              </a:srgbClr>
            </a:solidFill>
          </p:spPr>
          <p:txBody>
            <a:bodyPr/>
            <a:lstStyle/>
            <a:p/>
          </p:txBody>
        </p:sp>
        <p:sp>
          <p:nvSpPr>
            <p:cNvPr id="25" name="rc25"/>
            <p:cNvSpPr/>
            <p:nvPr/>
          </p:nvSpPr>
          <p:spPr>
            <a:xfrm>
              <a:off x="1562816" y="3239889"/>
              <a:ext cx="239888" cy="972120"/>
            </a:xfrm>
            <a:prstGeom prst="rect">
              <a:avLst/>
            </a:prstGeom>
            <a:solidFill>
              <a:srgbClr val="80BD41">
                <a:alpha val="100000"/>
              </a:srgbClr>
            </a:solidFill>
          </p:spPr>
          <p:txBody>
            <a:bodyPr/>
            <a:lstStyle/>
            <a:p/>
          </p:txBody>
        </p:sp>
        <p:sp>
          <p:nvSpPr>
            <p:cNvPr id="26" name="rc26"/>
            <p:cNvSpPr/>
            <p:nvPr/>
          </p:nvSpPr>
          <p:spPr>
            <a:xfrm>
              <a:off x="1562816" y="3196683"/>
              <a:ext cx="239888" cy="43205"/>
            </a:xfrm>
            <a:prstGeom prst="rect">
              <a:avLst/>
            </a:prstGeom>
            <a:solidFill>
              <a:srgbClr val="1CABE2">
                <a:alpha val="100000"/>
              </a:srgbClr>
            </a:solidFill>
          </p:spPr>
          <p:txBody>
            <a:bodyPr/>
            <a:lstStyle/>
            <a:p/>
          </p:txBody>
        </p:sp>
        <p:sp>
          <p:nvSpPr>
            <p:cNvPr id="27" name="rc27"/>
            <p:cNvSpPr/>
            <p:nvPr/>
          </p:nvSpPr>
          <p:spPr>
            <a:xfrm>
              <a:off x="1829360" y="3175081"/>
              <a:ext cx="239888" cy="1036928"/>
            </a:xfrm>
            <a:prstGeom prst="rect">
              <a:avLst/>
            </a:prstGeom>
            <a:solidFill>
              <a:srgbClr val="80BD41">
                <a:alpha val="100000"/>
              </a:srgbClr>
            </a:solidFill>
          </p:spPr>
          <p:txBody>
            <a:bodyPr/>
            <a:lstStyle/>
            <a:p/>
          </p:txBody>
        </p:sp>
        <p:sp>
          <p:nvSpPr>
            <p:cNvPr id="28" name="rc28"/>
            <p:cNvSpPr/>
            <p:nvPr/>
          </p:nvSpPr>
          <p:spPr>
            <a:xfrm>
              <a:off x="1829360" y="3167880"/>
              <a:ext cx="239888" cy="7200"/>
            </a:xfrm>
            <a:prstGeom prst="rect">
              <a:avLst/>
            </a:prstGeom>
            <a:solidFill>
              <a:srgbClr val="1CABE2">
                <a:alpha val="100000"/>
              </a:srgbClr>
            </a:solidFill>
          </p:spPr>
          <p:txBody>
            <a:bodyPr/>
            <a:lstStyle/>
            <a:p/>
          </p:txBody>
        </p:sp>
        <p:sp>
          <p:nvSpPr>
            <p:cNvPr id="29" name="rc29"/>
            <p:cNvSpPr/>
            <p:nvPr/>
          </p:nvSpPr>
          <p:spPr>
            <a:xfrm>
              <a:off x="2095903" y="3167880"/>
              <a:ext cx="239888" cy="1044129"/>
            </a:xfrm>
            <a:prstGeom prst="rect">
              <a:avLst/>
            </a:prstGeom>
            <a:solidFill>
              <a:srgbClr val="80BD41">
                <a:alpha val="100000"/>
              </a:srgbClr>
            </a:solidFill>
          </p:spPr>
          <p:txBody>
            <a:bodyPr/>
            <a:lstStyle/>
            <a:p/>
          </p:txBody>
        </p:sp>
        <p:sp>
          <p:nvSpPr>
            <p:cNvPr id="30" name="rc30"/>
            <p:cNvSpPr/>
            <p:nvPr/>
          </p:nvSpPr>
          <p:spPr>
            <a:xfrm>
              <a:off x="2095903" y="3160679"/>
              <a:ext cx="239888" cy="7200"/>
            </a:xfrm>
            <a:prstGeom prst="rect">
              <a:avLst/>
            </a:prstGeom>
            <a:solidFill>
              <a:srgbClr val="1CABE2">
                <a:alpha val="100000"/>
              </a:srgbClr>
            </a:solidFill>
          </p:spPr>
          <p:txBody>
            <a:bodyPr/>
            <a:lstStyle/>
            <a:p/>
          </p:txBody>
        </p:sp>
        <p:sp>
          <p:nvSpPr>
            <p:cNvPr id="31" name="rc31"/>
            <p:cNvSpPr/>
            <p:nvPr/>
          </p:nvSpPr>
          <p:spPr>
            <a:xfrm>
              <a:off x="2362446" y="3167880"/>
              <a:ext cx="239888" cy="1044129"/>
            </a:xfrm>
            <a:prstGeom prst="rect">
              <a:avLst/>
            </a:prstGeom>
            <a:solidFill>
              <a:srgbClr val="80BD41">
                <a:alpha val="100000"/>
              </a:srgbClr>
            </a:solidFill>
          </p:spPr>
          <p:txBody>
            <a:bodyPr/>
            <a:lstStyle/>
            <a:p/>
          </p:txBody>
        </p:sp>
        <p:sp>
          <p:nvSpPr>
            <p:cNvPr id="32" name="rc32"/>
            <p:cNvSpPr/>
            <p:nvPr/>
          </p:nvSpPr>
          <p:spPr>
            <a:xfrm>
              <a:off x="2362446" y="3160679"/>
              <a:ext cx="239888" cy="7200"/>
            </a:xfrm>
            <a:prstGeom prst="rect">
              <a:avLst/>
            </a:prstGeom>
            <a:solidFill>
              <a:srgbClr val="1CABE2">
                <a:alpha val="100000"/>
              </a:srgbClr>
            </a:solidFill>
          </p:spPr>
          <p:txBody>
            <a:bodyPr/>
            <a:lstStyle/>
            <a:p/>
          </p:txBody>
        </p:sp>
        <p:sp>
          <p:nvSpPr>
            <p:cNvPr id="33" name="rc33"/>
            <p:cNvSpPr/>
            <p:nvPr/>
          </p:nvSpPr>
          <p:spPr>
            <a:xfrm>
              <a:off x="2628989" y="3095871"/>
              <a:ext cx="239888" cy="1116138"/>
            </a:xfrm>
            <a:prstGeom prst="rect">
              <a:avLst/>
            </a:prstGeom>
            <a:solidFill>
              <a:srgbClr val="80BD41">
                <a:alpha val="100000"/>
              </a:srgbClr>
            </a:solidFill>
          </p:spPr>
          <p:txBody>
            <a:bodyPr/>
            <a:lstStyle/>
            <a:p/>
          </p:txBody>
        </p:sp>
        <p:sp>
          <p:nvSpPr>
            <p:cNvPr id="34" name="rc34"/>
            <p:cNvSpPr/>
            <p:nvPr/>
          </p:nvSpPr>
          <p:spPr>
            <a:xfrm>
              <a:off x="2628989" y="3081469"/>
              <a:ext cx="239888" cy="14401"/>
            </a:xfrm>
            <a:prstGeom prst="rect">
              <a:avLst/>
            </a:prstGeom>
            <a:solidFill>
              <a:srgbClr val="1CABE2">
                <a:alpha val="100000"/>
              </a:srgbClr>
            </a:solidFill>
          </p:spPr>
          <p:txBody>
            <a:bodyPr/>
            <a:lstStyle/>
            <a:p/>
          </p:txBody>
        </p:sp>
        <p:sp>
          <p:nvSpPr>
            <p:cNvPr id="35" name="rc35"/>
            <p:cNvSpPr/>
            <p:nvPr/>
          </p:nvSpPr>
          <p:spPr>
            <a:xfrm>
              <a:off x="2895532" y="3139076"/>
              <a:ext cx="239888" cy="1072932"/>
            </a:xfrm>
            <a:prstGeom prst="rect">
              <a:avLst/>
            </a:prstGeom>
            <a:solidFill>
              <a:srgbClr val="80BD41">
                <a:alpha val="100000"/>
              </a:srgbClr>
            </a:solidFill>
          </p:spPr>
          <p:txBody>
            <a:bodyPr/>
            <a:lstStyle/>
            <a:p/>
          </p:txBody>
        </p:sp>
        <p:sp>
          <p:nvSpPr>
            <p:cNvPr id="36" name="rc36"/>
            <p:cNvSpPr/>
            <p:nvPr/>
          </p:nvSpPr>
          <p:spPr>
            <a:xfrm>
              <a:off x="2895532" y="3131875"/>
              <a:ext cx="239888" cy="7200"/>
            </a:xfrm>
            <a:prstGeom prst="rect">
              <a:avLst/>
            </a:prstGeom>
            <a:solidFill>
              <a:srgbClr val="1CABE2">
                <a:alpha val="100000"/>
              </a:srgbClr>
            </a:solidFill>
          </p:spPr>
          <p:txBody>
            <a:bodyPr/>
            <a:lstStyle/>
            <a:p/>
          </p:txBody>
        </p:sp>
        <p:sp>
          <p:nvSpPr>
            <p:cNvPr id="37" name="rc37"/>
            <p:cNvSpPr/>
            <p:nvPr/>
          </p:nvSpPr>
          <p:spPr>
            <a:xfrm>
              <a:off x="3162075" y="3074268"/>
              <a:ext cx="239888" cy="1137740"/>
            </a:xfrm>
            <a:prstGeom prst="rect">
              <a:avLst/>
            </a:prstGeom>
            <a:solidFill>
              <a:srgbClr val="80BD41">
                <a:alpha val="100000"/>
              </a:srgbClr>
            </a:solidFill>
          </p:spPr>
          <p:txBody>
            <a:bodyPr/>
            <a:lstStyle/>
            <a:p/>
          </p:txBody>
        </p:sp>
        <p:sp>
          <p:nvSpPr>
            <p:cNvPr id="38" name="rc38"/>
            <p:cNvSpPr/>
            <p:nvPr/>
          </p:nvSpPr>
          <p:spPr>
            <a:xfrm>
              <a:off x="3162075" y="3059866"/>
              <a:ext cx="239888" cy="14401"/>
            </a:xfrm>
            <a:prstGeom prst="rect">
              <a:avLst/>
            </a:prstGeom>
            <a:solidFill>
              <a:srgbClr val="1CABE2">
                <a:alpha val="100000"/>
              </a:srgbClr>
            </a:solidFill>
          </p:spPr>
          <p:txBody>
            <a:bodyPr/>
            <a:lstStyle/>
            <a:p/>
          </p:txBody>
        </p:sp>
        <p:sp>
          <p:nvSpPr>
            <p:cNvPr id="39" name="rc39"/>
            <p:cNvSpPr/>
            <p:nvPr/>
          </p:nvSpPr>
          <p:spPr>
            <a:xfrm>
              <a:off x="3428618" y="3031063"/>
              <a:ext cx="239888" cy="1180946"/>
            </a:xfrm>
            <a:prstGeom prst="rect">
              <a:avLst/>
            </a:prstGeom>
            <a:solidFill>
              <a:srgbClr val="80BD41">
                <a:alpha val="100000"/>
              </a:srgbClr>
            </a:solidFill>
          </p:spPr>
          <p:txBody>
            <a:bodyPr/>
            <a:lstStyle/>
            <a:p/>
          </p:txBody>
        </p:sp>
        <p:sp>
          <p:nvSpPr>
            <p:cNvPr id="40" name="rc40"/>
            <p:cNvSpPr/>
            <p:nvPr/>
          </p:nvSpPr>
          <p:spPr>
            <a:xfrm>
              <a:off x="3428618" y="3016661"/>
              <a:ext cx="239888" cy="14401"/>
            </a:xfrm>
            <a:prstGeom prst="rect">
              <a:avLst/>
            </a:prstGeom>
            <a:solidFill>
              <a:srgbClr val="1CABE2">
                <a:alpha val="100000"/>
              </a:srgbClr>
            </a:solidFill>
          </p:spPr>
          <p:txBody>
            <a:bodyPr/>
            <a:lstStyle/>
            <a:p/>
          </p:txBody>
        </p:sp>
        <p:sp>
          <p:nvSpPr>
            <p:cNvPr id="41" name="rc41"/>
            <p:cNvSpPr/>
            <p:nvPr/>
          </p:nvSpPr>
          <p:spPr>
            <a:xfrm>
              <a:off x="3695161" y="3002259"/>
              <a:ext cx="239888" cy="1209749"/>
            </a:xfrm>
            <a:prstGeom prst="rect">
              <a:avLst/>
            </a:prstGeom>
            <a:solidFill>
              <a:srgbClr val="80BD41">
                <a:alpha val="100000"/>
              </a:srgbClr>
            </a:solidFill>
          </p:spPr>
          <p:txBody>
            <a:bodyPr/>
            <a:lstStyle/>
            <a:p/>
          </p:txBody>
        </p:sp>
        <p:sp>
          <p:nvSpPr>
            <p:cNvPr id="42" name="rc42"/>
            <p:cNvSpPr/>
            <p:nvPr/>
          </p:nvSpPr>
          <p:spPr>
            <a:xfrm>
              <a:off x="3695161" y="2987857"/>
              <a:ext cx="239888" cy="14401"/>
            </a:xfrm>
            <a:prstGeom prst="rect">
              <a:avLst/>
            </a:prstGeom>
            <a:solidFill>
              <a:srgbClr val="1CABE2">
                <a:alpha val="100000"/>
              </a:srgbClr>
            </a:solidFill>
          </p:spPr>
          <p:txBody>
            <a:bodyPr/>
            <a:lstStyle/>
            <a:p/>
          </p:txBody>
        </p:sp>
        <p:sp>
          <p:nvSpPr>
            <p:cNvPr id="43" name="rc43"/>
            <p:cNvSpPr/>
            <p:nvPr/>
          </p:nvSpPr>
          <p:spPr>
            <a:xfrm>
              <a:off x="3961705" y="3095871"/>
              <a:ext cx="239888" cy="1116138"/>
            </a:xfrm>
            <a:prstGeom prst="rect">
              <a:avLst/>
            </a:prstGeom>
            <a:solidFill>
              <a:srgbClr val="80BD41">
                <a:alpha val="100000"/>
              </a:srgbClr>
            </a:solidFill>
          </p:spPr>
          <p:txBody>
            <a:bodyPr/>
            <a:lstStyle/>
            <a:p/>
          </p:txBody>
        </p:sp>
        <p:sp>
          <p:nvSpPr>
            <p:cNvPr id="44" name="rc44"/>
            <p:cNvSpPr/>
            <p:nvPr/>
          </p:nvSpPr>
          <p:spPr>
            <a:xfrm>
              <a:off x="3961705" y="3081469"/>
              <a:ext cx="239888" cy="14401"/>
            </a:xfrm>
            <a:prstGeom prst="rect">
              <a:avLst/>
            </a:prstGeom>
            <a:solidFill>
              <a:srgbClr val="1CABE2">
                <a:alpha val="100000"/>
              </a:srgbClr>
            </a:solidFill>
          </p:spPr>
          <p:txBody>
            <a:bodyPr/>
            <a:lstStyle/>
            <a:p/>
          </p:txBody>
        </p:sp>
        <p:sp>
          <p:nvSpPr>
            <p:cNvPr id="45" name="rc45"/>
            <p:cNvSpPr/>
            <p:nvPr/>
          </p:nvSpPr>
          <p:spPr>
            <a:xfrm>
              <a:off x="4228248" y="3002259"/>
              <a:ext cx="239888" cy="1209749"/>
            </a:xfrm>
            <a:prstGeom prst="rect">
              <a:avLst/>
            </a:prstGeom>
            <a:solidFill>
              <a:srgbClr val="80BD41">
                <a:alpha val="100000"/>
              </a:srgbClr>
            </a:solidFill>
          </p:spPr>
          <p:txBody>
            <a:bodyPr/>
            <a:lstStyle/>
            <a:p/>
          </p:txBody>
        </p:sp>
        <p:sp>
          <p:nvSpPr>
            <p:cNvPr id="46" name="rc46"/>
            <p:cNvSpPr/>
            <p:nvPr/>
          </p:nvSpPr>
          <p:spPr>
            <a:xfrm>
              <a:off x="4228248" y="2987857"/>
              <a:ext cx="239888" cy="14401"/>
            </a:xfrm>
            <a:prstGeom prst="rect">
              <a:avLst/>
            </a:prstGeom>
            <a:solidFill>
              <a:srgbClr val="1CABE2">
                <a:alpha val="100000"/>
              </a:srgbClr>
            </a:solidFill>
          </p:spPr>
          <p:txBody>
            <a:bodyPr/>
            <a:lstStyle/>
            <a:p/>
          </p:txBody>
        </p:sp>
        <p:sp>
          <p:nvSpPr>
            <p:cNvPr id="47" name="rc47"/>
            <p:cNvSpPr/>
            <p:nvPr/>
          </p:nvSpPr>
          <p:spPr>
            <a:xfrm>
              <a:off x="4494791" y="2980657"/>
              <a:ext cx="239888" cy="1231352"/>
            </a:xfrm>
            <a:prstGeom prst="rect">
              <a:avLst/>
            </a:prstGeom>
            <a:solidFill>
              <a:srgbClr val="80BD41">
                <a:alpha val="100000"/>
              </a:srgbClr>
            </a:solidFill>
          </p:spPr>
          <p:txBody>
            <a:bodyPr/>
            <a:lstStyle/>
            <a:p/>
          </p:txBody>
        </p:sp>
        <p:sp>
          <p:nvSpPr>
            <p:cNvPr id="48" name="rc48"/>
            <p:cNvSpPr/>
            <p:nvPr/>
          </p:nvSpPr>
          <p:spPr>
            <a:xfrm>
              <a:off x="4494791" y="2951853"/>
              <a:ext cx="239888" cy="28803"/>
            </a:xfrm>
            <a:prstGeom prst="rect">
              <a:avLst/>
            </a:prstGeom>
            <a:solidFill>
              <a:srgbClr val="1CABE2">
                <a:alpha val="100000"/>
              </a:srgbClr>
            </a:solidFill>
          </p:spPr>
          <p:txBody>
            <a:bodyPr/>
            <a:lstStyle/>
            <a:p/>
          </p:txBody>
        </p:sp>
        <p:sp>
          <p:nvSpPr>
            <p:cNvPr id="49" name="rc49"/>
            <p:cNvSpPr/>
            <p:nvPr/>
          </p:nvSpPr>
          <p:spPr>
            <a:xfrm>
              <a:off x="4761334" y="3074268"/>
              <a:ext cx="239888" cy="1137740"/>
            </a:xfrm>
            <a:prstGeom prst="rect">
              <a:avLst/>
            </a:prstGeom>
            <a:solidFill>
              <a:srgbClr val="80BD41">
                <a:alpha val="100000"/>
              </a:srgbClr>
            </a:solidFill>
          </p:spPr>
          <p:txBody>
            <a:bodyPr/>
            <a:lstStyle/>
            <a:p/>
          </p:txBody>
        </p:sp>
        <p:sp>
          <p:nvSpPr>
            <p:cNvPr id="50" name="rc50"/>
            <p:cNvSpPr/>
            <p:nvPr/>
          </p:nvSpPr>
          <p:spPr>
            <a:xfrm>
              <a:off x="4761334" y="3052665"/>
              <a:ext cx="239888" cy="21602"/>
            </a:xfrm>
            <a:prstGeom prst="rect">
              <a:avLst/>
            </a:prstGeom>
            <a:solidFill>
              <a:srgbClr val="1CABE2">
                <a:alpha val="100000"/>
              </a:srgbClr>
            </a:solidFill>
          </p:spPr>
          <p:txBody>
            <a:bodyPr/>
            <a:lstStyle/>
            <a:p/>
          </p:txBody>
        </p:sp>
        <p:sp>
          <p:nvSpPr>
            <p:cNvPr id="51" name="rc51"/>
            <p:cNvSpPr/>
            <p:nvPr/>
          </p:nvSpPr>
          <p:spPr>
            <a:xfrm>
              <a:off x="5027877" y="3059866"/>
              <a:ext cx="239888" cy="1152142"/>
            </a:xfrm>
            <a:prstGeom prst="rect">
              <a:avLst/>
            </a:prstGeom>
            <a:solidFill>
              <a:srgbClr val="80BD41">
                <a:alpha val="100000"/>
              </a:srgbClr>
            </a:solidFill>
          </p:spPr>
          <p:txBody>
            <a:bodyPr/>
            <a:lstStyle/>
            <a:p/>
          </p:txBody>
        </p:sp>
        <p:sp>
          <p:nvSpPr>
            <p:cNvPr id="52" name="rc52"/>
            <p:cNvSpPr/>
            <p:nvPr/>
          </p:nvSpPr>
          <p:spPr>
            <a:xfrm>
              <a:off x="5027877" y="3045465"/>
              <a:ext cx="239888" cy="14401"/>
            </a:xfrm>
            <a:prstGeom prst="rect">
              <a:avLst/>
            </a:prstGeom>
            <a:solidFill>
              <a:srgbClr val="1CABE2">
                <a:alpha val="100000"/>
              </a:srgbClr>
            </a:solidFill>
          </p:spPr>
          <p:txBody>
            <a:bodyPr/>
            <a:lstStyle/>
            <a:p/>
          </p:txBody>
        </p:sp>
        <p:sp>
          <p:nvSpPr>
            <p:cNvPr id="53" name="rc53"/>
            <p:cNvSpPr/>
            <p:nvPr/>
          </p:nvSpPr>
          <p:spPr>
            <a:xfrm>
              <a:off x="5294420" y="3038264"/>
              <a:ext cx="239888" cy="1173745"/>
            </a:xfrm>
            <a:prstGeom prst="rect">
              <a:avLst/>
            </a:prstGeom>
            <a:solidFill>
              <a:srgbClr val="80BD41">
                <a:alpha val="100000"/>
              </a:srgbClr>
            </a:solidFill>
          </p:spPr>
          <p:txBody>
            <a:bodyPr/>
            <a:lstStyle/>
            <a:p/>
          </p:txBody>
        </p:sp>
        <p:sp>
          <p:nvSpPr>
            <p:cNvPr id="54" name="rc54"/>
            <p:cNvSpPr/>
            <p:nvPr/>
          </p:nvSpPr>
          <p:spPr>
            <a:xfrm>
              <a:off x="5294420" y="3002259"/>
              <a:ext cx="239888" cy="36004"/>
            </a:xfrm>
            <a:prstGeom prst="rect">
              <a:avLst/>
            </a:prstGeom>
            <a:solidFill>
              <a:srgbClr val="1CABE2">
                <a:alpha val="100000"/>
              </a:srgbClr>
            </a:solidFill>
          </p:spPr>
          <p:txBody>
            <a:bodyPr/>
            <a:lstStyle/>
            <a:p/>
          </p:txBody>
        </p:sp>
        <p:sp>
          <p:nvSpPr>
            <p:cNvPr id="55" name="rc55"/>
            <p:cNvSpPr/>
            <p:nvPr/>
          </p:nvSpPr>
          <p:spPr>
            <a:xfrm>
              <a:off x="5560963" y="2995058"/>
              <a:ext cx="239888" cy="1216950"/>
            </a:xfrm>
            <a:prstGeom prst="rect">
              <a:avLst/>
            </a:prstGeom>
            <a:solidFill>
              <a:srgbClr val="80BD41">
                <a:alpha val="100000"/>
              </a:srgbClr>
            </a:solidFill>
          </p:spPr>
          <p:txBody>
            <a:bodyPr/>
            <a:lstStyle/>
            <a:p/>
          </p:txBody>
        </p:sp>
        <p:sp>
          <p:nvSpPr>
            <p:cNvPr id="56" name="rc56"/>
            <p:cNvSpPr/>
            <p:nvPr/>
          </p:nvSpPr>
          <p:spPr>
            <a:xfrm>
              <a:off x="5560963" y="2944652"/>
              <a:ext cx="239888" cy="50406"/>
            </a:xfrm>
            <a:prstGeom prst="rect">
              <a:avLst/>
            </a:prstGeom>
            <a:solidFill>
              <a:srgbClr val="1CABE2">
                <a:alpha val="100000"/>
              </a:srgbClr>
            </a:solidFill>
          </p:spPr>
          <p:txBody>
            <a:bodyPr/>
            <a:lstStyle/>
            <a:p/>
          </p:txBody>
        </p:sp>
        <p:sp>
          <p:nvSpPr>
            <p:cNvPr id="57" name="rc57"/>
            <p:cNvSpPr/>
            <p:nvPr/>
          </p:nvSpPr>
          <p:spPr>
            <a:xfrm>
              <a:off x="5827506" y="2959054"/>
              <a:ext cx="239888" cy="1252955"/>
            </a:xfrm>
            <a:prstGeom prst="rect">
              <a:avLst/>
            </a:prstGeom>
            <a:solidFill>
              <a:srgbClr val="80BD41">
                <a:alpha val="100000"/>
              </a:srgbClr>
            </a:solidFill>
          </p:spPr>
          <p:txBody>
            <a:bodyPr/>
            <a:lstStyle/>
            <a:p/>
          </p:txBody>
        </p:sp>
        <p:sp>
          <p:nvSpPr>
            <p:cNvPr id="58" name="rc58"/>
            <p:cNvSpPr/>
            <p:nvPr/>
          </p:nvSpPr>
          <p:spPr>
            <a:xfrm>
              <a:off x="5827506" y="2923049"/>
              <a:ext cx="239888" cy="36004"/>
            </a:xfrm>
            <a:prstGeom prst="rect">
              <a:avLst/>
            </a:prstGeom>
            <a:solidFill>
              <a:srgbClr val="1CABE2">
                <a:alpha val="100000"/>
              </a:srgbClr>
            </a:solidFill>
          </p:spPr>
          <p:txBody>
            <a:bodyPr/>
            <a:lstStyle/>
            <a:p/>
          </p:txBody>
        </p:sp>
        <p:sp>
          <p:nvSpPr>
            <p:cNvPr id="59" name="rc59"/>
            <p:cNvSpPr/>
            <p:nvPr/>
          </p:nvSpPr>
          <p:spPr>
            <a:xfrm>
              <a:off x="6094049" y="2937451"/>
              <a:ext cx="239888" cy="1274557"/>
            </a:xfrm>
            <a:prstGeom prst="rect">
              <a:avLst/>
            </a:prstGeom>
            <a:solidFill>
              <a:srgbClr val="80BD41">
                <a:alpha val="100000"/>
              </a:srgbClr>
            </a:solidFill>
          </p:spPr>
          <p:txBody>
            <a:bodyPr/>
            <a:lstStyle/>
            <a:p/>
          </p:txBody>
        </p:sp>
        <p:sp>
          <p:nvSpPr>
            <p:cNvPr id="60" name="rc60"/>
            <p:cNvSpPr/>
            <p:nvPr/>
          </p:nvSpPr>
          <p:spPr>
            <a:xfrm>
              <a:off x="6094049" y="2923049"/>
              <a:ext cx="239888" cy="14401"/>
            </a:xfrm>
            <a:prstGeom prst="rect">
              <a:avLst/>
            </a:prstGeom>
            <a:solidFill>
              <a:srgbClr val="1CABE2">
                <a:alpha val="100000"/>
              </a:srgbClr>
            </a:solidFill>
          </p:spPr>
          <p:txBody>
            <a:bodyPr/>
            <a:lstStyle/>
            <a:p/>
          </p:txBody>
        </p:sp>
        <p:sp>
          <p:nvSpPr>
            <p:cNvPr id="61" name="rc61"/>
            <p:cNvSpPr/>
            <p:nvPr/>
          </p:nvSpPr>
          <p:spPr>
            <a:xfrm>
              <a:off x="6360593" y="2944652"/>
              <a:ext cx="239888" cy="1267357"/>
            </a:xfrm>
            <a:prstGeom prst="rect">
              <a:avLst/>
            </a:prstGeom>
            <a:solidFill>
              <a:srgbClr val="80BD41">
                <a:alpha val="100000"/>
              </a:srgbClr>
            </a:solidFill>
          </p:spPr>
          <p:txBody>
            <a:bodyPr/>
            <a:lstStyle/>
            <a:p/>
          </p:txBody>
        </p:sp>
        <p:sp>
          <p:nvSpPr>
            <p:cNvPr id="62" name="rc62"/>
            <p:cNvSpPr/>
            <p:nvPr/>
          </p:nvSpPr>
          <p:spPr>
            <a:xfrm>
              <a:off x="6360593" y="2930250"/>
              <a:ext cx="239888" cy="14401"/>
            </a:xfrm>
            <a:prstGeom prst="rect">
              <a:avLst/>
            </a:prstGeom>
            <a:solidFill>
              <a:srgbClr val="1CABE2">
                <a:alpha val="100000"/>
              </a:srgbClr>
            </a:solidFill>
          </p:spPr>
          <p:txBody>
            <a:bodyPr/>
            <a:lstStyle/>
            <a:p/>
          </p:txBody>
        </p:sp>
        <p:sp>
          <p:nvSpPr>
            <p:cNvPr id="63" name="rc63"/>
            <p:cNvSpPr/>
            <p:nvPr/>
          </p:nvSpPr>
          <p:spPr>
            <a:xfrm>
              <a:off x="6627136" y="2980657"/>
              <a:ext cx="239888" cy="1231352"/>
            </a:xfrm>
            <a:prstGeom prst="rect">
              <a:avLst/>
            </a:prstGeom>
            <a:solidFill>
              <a:srgbClr val="80BD41">
                <a:alpha val="100000"/>
              </a:srgbClr>
            </a:solidFill>
          </p:spPr>
          <p:txBody>
            <a:bodyPr/>
            <a:lstStyle/>
            <a:p/>
          </p:txBody>
        </p:sp>
        <p:sp>
          <p:nvSpPr>
            <p:cNvPr id="64" name="rc64"/>
            <p:cNvSpPr/>
            <p:nvPr/>
          </p:nvSpPr>
          <p:spPr>
            <a:xfrm>
              <a:off x="6627136" y="2944652"/>
              <a:ext cx="239888" cy="36004"/>
            </a:xfrm>
            <a:prstGeom prst="rect">
              <a:avLst/>
            </a:prstGeom>
            <a:solidFill>
              <a:srgbClr val="1CABE2">
                <a:alpha val="100000"/>
              </a:srgbClr>
            </a:solidFill>
          </p:spPr>
          <p:txBody>
            <a:bodyPr/>
            <a:lstStyle/>
            <a:p/>
          </p:txBody>
        </p:sp>
        <p:sp>
          <p:nvSpPr>
            <p:cNvPr id="65" name="rc65"/>
            <p:cNvSpPr/>
            <p:nvPr/>
          </p:nvSpPr>
          <p:spPr>
            <a:xfrm>
              <a:off x="6893679" y="3031063"/>
              <a:ext cx="239888" cy="1180946"/>
            </a:xfrm>
            <a:prstGeom prst="rect">
              <a:avLst/>
            </a:prstGeom>
            <a:solidFill>
              <a:srgbClr val="80BD41">
                <a:alpha val="100000"/>
              </a:srgbClr>
            </a:solidFill>
          </p:spPr>
          <p:txBody>
            <a:bodyPr/>
            <a:lstStyle/>
            <a:p/>
          </p:txBody>
        </p:sp>
        <p:sp>
          <p:nvSpPr>
            <p:cNvPr id="66" name="rc66"/>
            <p:cNvSpPr/>
            <p:nvPr/>
          </p:nvSpPr>
          <p:spPr>
            <a:xfrm>
              <a:off x="6893679" y="2959054"/>
              <a:ext cx="239888" cy="72008"/>
            </a:xfrm>
            <a:prstGeom prst="rect">
              <a:avLst/>
            </a:prstGeom>
            <a:solidFill>
              <a:srgbClr val="1CABE2">
                <a:alpha val="100000"/>
              </a:srgbClr>
            </a:solidFill>
          </p:spPr>
          <p:txBody>
            <a:bodyPr/>
            <a:lstStyle/>
            <a:p/>
          </p:txBody>
        </p:sp>
        <p:sp>
          <p:nvSpPr>
            <p:cNvPr id="67" name="rc67"/>
            <p:cNvSpPr/>
            <p:nvPr/>
          </p:nvSpPr>
          <p:spPr>
            <a:xfrm>
              <a:off x="7160222" y="3009460"/>
              <a:ext cx="239888" cy="1202549"/>
            </a:xfrm>
            <a:prstGeom prst="rect">
              <a:avLst/>
            </a:prstGeom>
            <a:solidFill>
              <a:srgbClr val="80BD41">
                <a:alpha val="100000"/>
              </a:srgbClr>
            </a:solidFill>
          </p:spPr>
          <p:txBody>
            <a:bodyPr/>
            <a:lstStyle/>
            <a:p/>
          </p:txBody>
        </p:sp>
        <p:sp>
          <p:nvSpPr>
            <p:cNvPr id="68" name="rc68"/>
            <p:cNvSpPr/>
            <p:nvPr/>
          </p:nvSpPr>
          <p:spPr>
            <a:xfrm>
              <a:off x="7160222" y="2973456"/>
              <a:ext cx="239888" cy="36004"/>
            </a:xfrm>
            <a:prstGeom prst="rect">
              <a:avLst/>
            </a:prstGeom>
            <a:solidFill>
              <a:srgbClr val="1CABE2">
                <a:alpha val="100000"/>
              </a:srgbClr>
            </a:solidFill>
          </p:spPr>
          <p:txBody>
            <a:bodyPr/>
            <a:lstStyle/>
            <a:p/>
          </p:txBody>
        </p:sp>
        <p:sp>
          <p:nvSpPr>
            <p:cNvPr id="69" name="rc69"/>
            <p:cNvSpPr/>
            <p:nvPr/>
          </p:nvSpPr>
          <p:spPr>
            <a:xfrm>
              <a:off x="7426765" y="3009460"/>
              <a:ext cx="239888" cy="1202549"/>
            </a:xfrm>
            <a:prstGeom prst="rect">
              <a:avLst/>
            </a:prstGeom>
            <a:solidFill>
              <a:srgbClr val="80BD41">
                <a:alpha val="100000"/>
              </a:srgbClr>
            </a:solidFill>
          </p:spPr>
          <p:txBody>
            <a:bodyPr/>
            <a:lstStyle/>
            <a:p/>
          </p:txBody>
        </p:sp>
        <p:sp>
          <p:nvSpPr>
            <p:cNvPr id="70" name="rc70"/>
            <p:cNvSpPr/>
            <p:nvPr/>
          </p:nvSpPr>
          <p:spPr>
            <a:xfrm>
              <a:off x="7426765" y="2973456"/>
              <a:ext cx="239888" cy="36004"/>
            </a:xfrm>
            <a:prstGeom prst="rect">
              <a:avLst/>
            </a:prstGeom>
            <a:solidFill>
              <a:srgbClr val="1CABE2">
                <a:alpha val="100000"/>
              </a:srgbClr>
            </a:solidFill>
          </p:spPr>
          <p:txBody>
            <a:bodyPr/>
            <a:lstStyle/>
            <a:p/>
          </p:txBody>
        </p:sp>
        <p:sp>
          <p:nvSpPr>
            <p:cNvPr id="71" name="rc71"/>
            <p:cNvSpPr/>
            <p:nvPr/>
          </p:nvSpPr>
          <p:spPr>
            <a:xfrm>
              <a:off x="7693308" y="3052665"/>
              <a:ext cx="239888" cy="1159343"/>
            </a:xfrm>
            <a:prstGeom prst="rect">
              <a:avLst/>
            </a:prstGeom>
            <a:solidFill>
              <a:srgbClr val="80BD41">
                <a:alpha val="100000"/>
              </a:srgbClr>
            </a:solidFill>
          </p:spPr>
          <p:txBody>
            <a:bodyPr/>
            <a:lstStyle/>
            <a:p/>
          </p:txBody>
        </p:sp>
        <p:sp>
          <p:nvSpPr>
            <p:cNvPr id="72" name="rc72"/>
            <p:cNvSpPr/>
            <p:nvPr/>
          </p:nvSpPr>
          <p:spPr>
            <a:xfrm>
              <a:off x="7693308" y="2966255"/>
              <a:ext cx="239888" cy="86410"/>
            </a:xfrm>
            <a:prstGeom prst="rect">
              <a:avLst/>
            </a:prstGeom>
            <a:solidFill>
              <a:srgbClr val="1CABE2">
                <a:alpha val="100000"/>
              </a:srgbClr>
            </a:solidFill>
          </p:spPr>
          <p:txBody>
            <a:bodyPr/>
            <a:lstStyle/>
            <a:p/>
          </p:txBody>
        </p:sp>
        <p:sp>
          <p:nvSpPr>
            <p:cNvPr id="73" name="rc73"/>
            <p:cNvSpPr/>
            <p:nvPr/>
          </p:nvSpPr>
          <p:spPr>
            <a:xfrm>
              <a:off x="7959851" y="2973456"/>
              <a:ext cx="239888" cy="1238553"/>
            </a:xfrm>
            <a:prstGeom prst="rect">
              <a:avLst/>
            </a:prstGeom>
            <a:solidFill>
              <a:srgbClr val="80BD41">
                <a:alpha val="100000"/>
              </a:srgbClr>
            </a:solidFill>
          </p:spPr>
          <p:txBody>
            <a:bodyPr/>
            <a:lstStyle/>
            <a:p/>
          </p:txBody>
        </p:sp>
        <p:sp>
          <p:nvSpPr>
            <p:cNvPr id="74" name="rc74"/>
            <p:cNvSpPr/>
            <p:nvPr/>
          </p:nvSpPr>
          <p:spPr>
            <a:xfrm>
              <a:off x="7959851" y="2944652"/>
              <a:ext cx="239888" cy="28803"/>
            </a:xfrm>
            <a:prstGeom prst="rect">
              <a:avLst/>
            </a:prstGeom>
            <a:solidFill>
              <a:srgbClr val="1CABE2">
                <a:alpha val="100000"/>
              </a:srgbClr>
            </a:solidFill>
          </p:spPr>
          <p:txBody>
            <a:bodyPr/>
            <a:lstStyle/>
            <a:p/>
          </p:txBody>
        </p:sp>
        <p:sp>
          <p:nvSpPr>
            <p:cNvPr id="75" name="pl75"/>
            <p:cNvSpPr/>
            <p:nvPr/>
          </p:nvSpPr>
          <p:spPr>
            <a:xfrm>
              <a:off x="1416218" y="2085226"/>
              <a:ext cx="6663577" cy="128895"/>
            </a:xfrm>
            <a:custGeom>
              <a:avLst/>
              <a:pathLst>
                <a:path w="6663577" h="128895">
                  <a:moveTo>
                    <a:pt x="0" y="21482"/>
                  </a:moveTo>
                  <a:lnTo>
                    <a:pt x="266543" y="64447"/>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21482"/>
                  </a:lnTo>
                  <a:lnTo>
                    <a:pt x="3465060" y="21482"/>
                  </a:lnTo>
                  <a:lnTo>
                    <a:pt x="3731603" y="0"/>
                  </a:lnTo>
                  <a:lnTo>
                    <a:pt x="3998146" y="42965"/>
                  </a:lnTo>
                  <a:lnTo>
                    <a:pt x="4264689" y="64447"/>
                  </a:lnTo>
                  <a:lnTo>
                    <a:pt x="4531233" y="42965"/>
                  </a:lnTo>
                  <a:lnTo>
                    <a:pt x="4797776" y="0"/>
                  </a:lnTo>
                  <a:lnTo>
                    <a:pt x="5064319" y="0"/>
                  </a:lnTo>
                  <a:lnTo>
                    <a:pt x="5330862" y="42965"/>
                  </a:lnTo>
                  <a:lnTo>
                    <a:pt x="5597405" y="107413"/>
                  </a:lnTo>
                  <a:lnTo>
                    <a:pt x="5863948" y="42965"/>
                  </a:lnTo>
                  <a:lnTo>
                    <a:pt x="6130491" y="42965"/>
                  </a:lnTo>
                  <a:lnTo>
                    <a:pt x="6397034" y="128895"/>
                  </a:lnTo>
                  <a:lnTo>
                    <a:pt x="6663577" y="21482"/>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75296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350915" y="303310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88" name="tx88"/>
            <p:cNvSpPr/>
            <p:nvPr/>
          </p:nvSpPr>
          <p:spPr>
            <a:xfrm>
              <a:off x="2683631" y="29455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89" name="tx89"/>
            <p:cNvSpPr/>
            <p:nvPr/>
          </p:nvSpPr>
          <p:spPr>
            <a:xfrm>
              <a:off x="4016347" y="29455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0" name="tx90"/>
            <p:cNvSpPr/>
            <p:nvPr/>
          </p:nvSpPr>
          <p:spPr>
            <a:xfrm>
              <a:off x="5349062" y="28674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1" name="tx91"/>
            <p:cNvSpPr/>
            <p:nvPr/>
          </p:nvSpPr>
          <p:spPr>
            <a:xfrm>
              <a:off x="6415235" y="27943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2" name="tx92"/>
            <p:cNvSpPr/>
            <p:nvPr/>
          </p:nvSpPr>
          <p:spPr>
            <a:xfrm>
              <a:off x="6681778" y="28087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3" name="tx93"/>
            <p:cNvSpPr/>
            <p:nvPr/>
          </p:nvSpPr>
          <p:spPr>
            <a:xfrm>
              <a:off x="6948321" y="28159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4" name="tx94"/>
            <p:cNvSpPr/>
            <p:nvPr/>
          </p:nvSpPr>
          <p:spPr>
            <a:xfrm>
              <a:off x="7214864" y="28314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5" name="tx95"/>
            <p:cNvSpPr/>
            <p:nvPr/>
          </p:nvSpPr>
          <p:spPr>
            <a:xfrm>
              <a:off x="7481407" y="28314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6" name="tx96"/>
            <p:cNvSpPr/>
            <p:nvPr/>
          </p:nvSpPr>
          <p:spPr>
            <a:xfrm>
              <a:off x="7747950" y="28242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7" name="tx97"/>
            <p:cNvSpPr/>
            <p:nvPr/>
          </p:nvSpPr>
          <p:spPr>
            <a:xfrm>
              <a:off x="8014493" y="28087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8" name="pl98"/>
            <p:cNvSpPr/>
            <p:nvPr/>
          </p:nvSpPr>
          <p:spPr>
            <a:xfrm>
              <a:off x="141621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36632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0" name="tx110"/>
            <p:cNvSpPr/>
            <p:nvPr/>
          </p:nvSpPr>
          <p:spPr>
            <a:xfrm>
              <a:off x="1362659" y="31375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2683631" y="36188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2" name="tx112"/>
            <p:cNvSpPr/>
            <p:nvPr/>
          </p:nvSpPr>
          <p:spPr>
            <a:xfrm>
              <a:off x="2695375" y="30547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4016347" y="36188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4" name="tx114"/>
            <p:cNvSpPr/>
            <p:nvPr/>
          </p:nvSpPr>
          <p:spPr>
            <a:xfrm>
              <a:off x="4028090" y="30547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5349062" y="35900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6" name="tx116"/>
            <p:cNvSpPr/>
            <p:nvPr/>
          </p:nvSpPr>
          <p:spPr>
            <a:xfrm>
              <a:off x="5360806" y="29863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415235" y="35432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8" name="tx118"/>
            <p:cNvSpPr/>
            <p:nvPr/>
          </p:nvSpPr>
          <p:spPr>
            <a:xfrm>
              <a:off x="6426979" y="29035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681778" y="35624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0" name="tx120"/>
            <p:cNvSpPr/>
            <p:nvPr/>
          </p:nvSpPr>
          <p:spPr>
            <a:xfrm>
              <a:off x="6693522" y="29287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948321" y="35864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2" name="tx122"/>
            <p:cNvSpPr/>
            <p:nvPr/>
          </p:nvSpPr>
          <p:spPr>
            <a:xfrm>
              <a:off x="6960065" y="29611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214864" y="357683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4" name="tx124"/>
            <p:cNvSpPr/>
            <p:nvPr/>
          </p:nvSpPr>
          <p:spPr>
            <a:xfrm>
              <a:off x="7226608" y="29575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481407" y="357683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6" name="tx126"/>
            <p:cNvSpPr/>
            <p:nvPr/>
          </p:nvSpPr>
          <p:spPr>
            <a:xfrm>
              <a:off x="7493151" y="29575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747950" y="35972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8" name="tx128"/>
            <p:cNvSpPr/>
            <p:nvPr/>
          </p:nvSpPr>
          <p:spPr>
            <a:xfrm>
              <a:off x="7759694" y="29755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8014493" y="355883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30" name="tx130"/>
            <p:cNvSpPr/>
            <p:nvPr/>
          </p:nvSpPr>
          <p:spPr>
            <a:xfrm>
              <a:off x="8026237" y="29251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10775" y="3441511"/>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3" name="tx133"/>
            <p:cNvSpPr/>
            <p:nvPr/>
          </p:nvSpPr>
          <p:spPr>
            <a:xfrm>
              <a:off x="810775" y="2721421"/>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4" name="tx134"/>
            <p:cNvSpPr/>
            <p:nvPr/>
          </p:nvSpPr>
          <p:spPr>
            <a:xfrm>
              <a:off x="810775" y="1999559"/>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81351"/>
              <a:ext cx="17055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Seychelles, 2000-2025</a:t>
              </a:r>
            </a:p>
          </p:txBody>
        </p:sp>
        <p:sp>
          <p:nvSpPr>
            <p:cNvPr id="161" name="pl161"/>
            <p:cNvSpPr/>
            <p:nvPr/>
          </p:nvSpPr>
          <p:spPr>
            <a:xfrm>
              <a:off x="221969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0665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91335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6019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4310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9899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83677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6500856" cy="124062"/>
            </a:xfrm>
            <a:prstGeom prst="rect">
              <a:avLst/>
            </a:prstGeom>
            <a:solidFill>
              <a:srgbClr val="80BD41">
                <a:alpha val="100000"/>
              </a:srgbClr>
            </a:solidFill>
          </p:spPr>
          <p:txBody>
            <a:bodyPr/>
            <a:lstStyle/>
            <a:p/>
          </p:txBody>
        </p:sp>
        <p:sp>
          <p:nvSpPr>
            <p:cNvPr id="173" name="rc173"/>
            <p:cNvSpPr/>
            <p:nvPr/>
          </p:nvSpPr>
          <p:spPr>
            <a:xfrm>
              <a:off x="7797130" y="5840557"/>
              <a:ext cx="73873" cy="124062"/>
            </a:xfrm>
            <a:prstGeom prst="rect">
              <a:avLst/>
            </a:prstGeom>
            <a:solidFill>
              <a:srgbClr val="1CABE2">
                <a:alpha val="100000"/>
              </a:srgbClr>
            </a:solidFill>
          </p:spPr>
          <p:txBody>
            <a:bodyPr/>
            <a:lstStyle/>
            <a:p/>
          </p:txBody>
        </p:sp>
        <p:sp>
          <p:nvSpPr>
            <p:cNvPr id="174" name="rc174"/>
            <p:cNvSpPr/>
            <p:nvPr/>
          </p:nvSpPr>
          <p:spPr>
            <a:xfrm>
              <a:off x="1296273" y="5685479"/>
              <a:ext cx="5946806" cy="124062"/>
            </a:xfrm>
            <a:prstGeom prst="rect">
              <a:avLst/>
            </a:prstGeom>
            <a:solidFill>
              <a:srgbClr val="80BD41">
                <a:alpha val="100000"/>
              </a:srgbClr>
            </a:solidFill>
          </p:spPr>
          <p:txBody>
            <a:bodyPr/>
            <a:lstStyle/>
            <a:p/>
          </p:txBody>
        </p:sp>
        <p:sp>
          <p:nvSpPr>
            <p:cNvPr id="175" name="rc175"/>
            <p:cNvSpPr/>
            <p:nvPr/>
          </p:nvSpPr>
          <p:spPr>
            <a:xfrm>
              <a:off x="7243080" y="5685479"/>
              <a:ext cx="443240" cy="124062"/>
            </a:xfrm>
            <a:prstGeom prst="rect">
              <a:avLst/>
            </a:prstGeom>
            <a:solidFill>
              <a:srgbClr val="1CABE2">
                <a:alpha val="100000"/>
              </a:srgbClr>
            </a:solidFill>
          </p:spPr>
          <p:txBody>
            <a:bodyPr/>
            <a:lstStyle/>
            <a:p/>
          </p:txBody>
        </p:sp>
        <p:sp>
          <p:nvSpPr>
            <p:cNvPr id="176" name="rc176"/>
            <p:cNvSpPr/>
            <p:nvPr/>
          </p:nvSpPr>
          <p:spPr>
            <a:xfrm>
              <a:off x="1296273" y="5530401"/>
              <a:ext cx="6353110" cy="124062"/>
            </a:xfrm>
            <a:prstGeom prst="rect">
              <a:avLst/>
            </a:prstGeom>
            <a:solidFill>
              <a:srgbClr val="80BD41">
                <a:alpha val="100000"/>
              </a:srgbClr>
            </a:solidFill>
          </p:spPr>
          <p:txBody>
            <a:bodyPr/>
            <a:lstStyle/>
            <a:p/>
          </p:txBody>
        </p:sp>
        <p:sp>
          <p:nvSpPr>
            <p:cNvPr id="177" name="rc177"/>
            <p:cNvSpPr/>
            <p:nvPr/>
          </p:nvSpPr>
          <p:spPr>
            <a:xfrm>
              <a:off x="7649383" y="5530401"/>
              <a:ext cx="147746" cy="124062"/>
            </a:xfrm>
            <a:prstGeom prst="rect">
              <a:avLst/>
            </a:prstGeom>
            <a:solidFill>
              <a:srgbClr val="1CABE2">
                <a:alpha val="100000"/>
              </a:srgbClr>
            </a:solidFill>
          </p:spPr>
          <p:txBody>
            <a:bodyPr/>
            <a:lstStyle/>
            <a:p/>
          </p:txBody>
        </p:sp>
        <p:sp>
          <p:nvSpPr>
            <p:cNvPr id="178" name="tx178"/>
            <p:cNvSpPr/>
            <p:nvPr/>
          </p:nvSpPr>
          <p:spPr>
            <a:xfrm>
              <a:off x="8119368"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79" name="tx179"/>
            <p:cNvSpPr/>
            <p:nvPr/>
          </p:nvSpPr>
          <p:spPr>
            <a:xfrm>
              <a:off x="7964234"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80" name="tx180"/>
            <p:cNvSpPr/>
            <p:nvPr/>
          </p:nvSpPr>
          <p:spPr>
            <a:xfrm>
              <a:off x="8041801"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81" name="tx181"/>
            <p:cNvSpPr/>
            <p:nvPr/>
          </p:nvSpPr>
          <p:spPr>
            <a:xfrm>
              <a:off x="4471353"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2" name="tx182"/>
            <p:cNvSpPr/>
            <p:nvPr/>
          </p:nvSpPr>
          <p:spPr>
            <a:xfrm>
              <a:off x="7772269"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4194328"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84" name="tx184"/>
            <p:cNvSpPr/>
            <p:nvPr/>
          </p:nvSpPr>
          <p:spPr>
            <a:xfrm>
              <a:off x="7402902"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4397480"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86" name="tx186"/>
            <p:cNvSpPr/>
            <p:nvPr/>
          </p:nvSpPr>
          <p:spPr>
            <a:xfrm>
              <a:off x="7661459"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99172"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1" name="tx191"/>
            <p:cNvSpPr/>
            <p:nvPr/>
          </p:nvSpPr>
          <p:spPr>
            <a:xfrm>
              <a:off x="3046007"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92" name="tx192"/>
            <p:cNvSpPr/>
            <p:nvPr/>
          </p:nvSpPr>
          <p:spPr>
            <a:xfrm>
              <a:off x="4892841"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3" name="tx193"/>
            <p:cNvSpPr/>
            <p:nvPr/>
          </p:nvSpPr>
          <p:spPr>
            <a:xfrm>
              <a:off x="6739675"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(98%) was relatively constant within 1% compared to 2019 (99%).
The number of children vaccinated with DTP3 decreased 2% compared to in 2019.
The number of surviving infants decreased approximately 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89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27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465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004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58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196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735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273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971695"/>
              <a:ext cx="239888" cy="240314"/>
            </a:xfrm>
            <a:prstGeom prst="rect">
              <a:avLst/>
            </a:prstGeom>
            <a:solidFill>
              <a:srgbClr val="E2231A">
                <a:alpha val="90196"/>
              </a:srgbClr>
            </a:solidFill>
          </p:spPr>
          <p:txBody>
            <a:bodyPr/>
            <a:lstStyle/>
            <a:p/>
          </p:txBody>
        </p:sp>
        <p:sp>
          <p:nvSpPr>
            <p:cNvPr id="26" name="rc26"/>
            <p:cNvSpPr/>
            <p:nvPr/>
          </p:nvSpPr>
          <p:spPr>
            <a:xfrm>
              <a:off x="1562816" y="3829691"/>
              <a:ext cx="239888" cy="382318"/>
            </a:xfrm>
            <a:prstGeom prst="rect">
              <a:avLst/>
            </a:prstGeom>
            <a:solidFill>
              <a:srgbClr val="E2231A">
                <a:alpha val="90196"/>
              </a:srgbClr>
            </a:solidFill>
          </p:spPr>
          <p:txBody>
            <a:bodyPr/>
            <a:lstStyle/>
            <a:p/>
          </p:txBody>
        </p:sp>
        <p:sp>
          <p:nvSpPr>
            <p:cNvPr id="27" name="rc27"/>
            <p:cNvSpPr/>
            <p:nvPr/>
          </p:nvSpPr>
          <p:spPr>
            <a:xfrm>
              <a:off x="1829360" y="4053620"/>
              <a:ext cx="239888" cy="158389"/>
            </a:xfrm>
            <a:prstGeom prst="rect">
              <a:avLst/>
            </a:prstGeom>
            <a:solidFill>
              <a:srgbClr val="E2231A">
                <a:alpha val="90196"/>
              </a:srgbClr>
            </a:solidFill>
          </p:spPr>
          <p:txBody>
            <a:bodyPr/>
            <a:lstStyle/>
            <a:p/>
          </p:txBody>
        </p:sp>
        <p:sp>
          <p:nvSpPr>
            <p:cNvPr id="28" name="rc28"/>
            <p:cNvSpPr/>
            <p:nvPr/>
          </p:nvSpPr>
          <p:spPr>
            <a:xfrm>
              <a:off x="2095903" y="4130084"/>
              <a:ext cx="239888" cy="81925"/>
            </a:xfrm>
            <a:prstGeom prst="rect">
              <a:avLst/>
            </a:prstGeom>
            <a:solidFill>
              <a:srgbClr val="E2231A">
                <a:alpha val="90196"/>
              </a:srgbClr>
            </a:solidFill>
          </p:spPr>
          <p:txBody>
            <a:bodyPr/>
            <a:lstStyle/>
            <a:p/>
          </p:txBody>
        </p:sp>
        <p:sp>
          <p:nvSpPr>
            <p:cNvPr id="29" name="rc29"/>
            <p:cNvSpPr/>
            <p:nvPr/>
          </p:nvSpPr>
          <p:spPr>
            <a:xfrm>
              <a:off x="2362446" y="4130084"/>
              <a:ext cx="239888" cy="81925"/>
            </a:xfrm>
            <a:prstGeom prst="rect">
              <a:avLst/>
            </a:prstGeom>
            <a:solidFill>
              <a:srgbClr val="E2231A">
                <a:alpha val="90196"/>
              </a:srgbClr>
            </a:solidFill>
          </p:spPr>
          <p:txBody>
            <a:bodyPr/>
            <a:lstStyle/>
            <a:p/>
          </p:txBody>
        </p:sp>
        <p:sp>
          <p:nvSpPr>
            <p:cNvPr id="30" name="rc30"/>
            <p:cNvSpPr/>
            <p:nvPr/>
          </p:nvSpPr>
          <p:spPr>
            <a:xfrm>
              <a:off x="2628989" y="4124622"/>
              <a:ext cx="239888" cy="87387"/>
            </a:xfrm>
            <a:prstGeom prst="rect">
              <a:avLst/>
            </a:prstGeom>
            <a:solidFill>
              <a:srgbClr val="E2231A">
                <a:alpha val="90196"/>
              </a:srgbClr>
            </a:solidFill>
          </p:spPr>
          <p:txBody>
            <a:bodyPr/>
            <a:lstStyle/>
            <a:p/>
          </p:txBody>
        </p:sp>
        <p:sp>
          <p:nvSpPr>
            <p:cNvPr id="31" name="rc31"/>
            <p:cNvSpPr/>
            <p:nvPr/>
          </p:nvSpPr>
          <p:spPr>
            <a:xfrm>
              <a:off x="2895532" y="4130084"/>
              <a:ext cx="239888" cy="81925"/>
            </a:xfrm>
            <a:prstGeom prst="rect">
              <a:avLst/>
            </a:prstGeom>
            <a:solidFill>
              <a:srgbClr val="E2231A">
                <a:alpha val="90196"/>
              </a:srgbClr>
            </a:solidFill>
          </p:spPr>
          <p:txBody>
            <a:bodyPr/>
            <a:lstStyle/>
            <a:p/>
          </p:txBody>
        </p:sp>
        <p:sp>
          <p:nvSpPr>
            <p:cNvPr id="32" name="rc32"/>
            <p:cNvSpPr/>
            <p:nvPr/>
          </p:nvSpPr>
          <p:spPr>
            <a:xfrm>
              <a:off x="3162075" y="4124622"/>
              <a:ext cx="239888" cy="87387"/>
            </a:xfrm>
            <a:prstGeom prst="rect">
              <a:avLst/>
            </a:prstGeom>
            <a:solidFill>
              <a:srgbClr val="E2231A">
                <a:alpha val="90196"/>
              </a:srgbClr>
            </a:solidFill>
          </p:spPr>
          <p:txBody>
            <a:bodyPr/>
            <a:lstStyle/>
            <a:p/>
          </p:txBody>
        </p:sp>
        <p:sp>
          <p:nvSpPr>
            <p:cNvPr id="33" name="rc33"/>
            <p:cNvSpPr/>
            <p:nvPr/>
          </p:nvSpPr>
          <p:spPr>
            <a:xfrm>
              <a:off x="3428618" y="4119160"/>
              <a:ext cx="239888" cy="92848"/>
            </a:xfrm>
            <a:prstGeom prst="rect">
              <a:avLst/>
            </a:prstGeom>
            <a:solidFill>
              <a:srgbClr val="E2231A">
                <a:alpha val="90196"/>
              </a:srgbClr>
            </a:solidFill>
          </p:spPr>
          <p:txBody>
            <a:bodyPr/>
            <a:lstStyle/>
            <a:p/>
          </p:txBody>
        </p:sp>
        <p:sp>
          <p:nvSpPr>
            <p:cNvPr id="34" name="rc34"/>
            <p:cNvSpPr/>
            <p:nvPr/>
          </p:nvSpPr>
          <p:spPr>
            <a:xfrm>
              <a:off x="3695161" y="3933463"/>
              <a:ext cx="239888" cy="278546"/>
            </a:xfrm>
            <a:prstGeom prst="rect">
              <a:avLst/>
            </a:prstGeom>
            <a:solidFill>
              <a:srgbClr val="E2231A">
                <a:alpha val="90196"/>
              </a:srgbClr>
            </a:solidFill>
          </p:spPr>
          <p:txBody>
            <a:bodyPr/>
            <a:lstStyle/>
            <a:p/>
          </p:txBody>
        </p:sp>
        <p:sp>
          <p:nvSpPr>
            <p:cNvPr id="35" name="rc35"/>
            <p:cNvSpPr/>
            <p:nvPr/>
          </p:nvSpPr>
          <p:spPr>
            <a:xfrm>
              <a:off x="3961705" y="4124622"/>
              <a:ext cx="239888" cy="87387"/>
            </a:xfrm>
            <a:prstGeom prst="rect">
              <a:avLst/>
            </a:prstGeom>
            <a:solidFill>
              <a:srgbClr val="E2231A">
                <a:alpha val="90196"/>
              </a:srgbClr>
            </a:solidFill>
          </p:spPr>
          <p:txBody>
            <a:bodyPr/>
            <a:lstStyle/>
            <a:p/>
          </p:txBody>
        </p:sp>
        <p:sp>
          <p:nvSpPr>
            <p:cNvPr id="36" name="rc36"/>
            <p:cNvSpPr/>
            <p:nvPr/>
          </p:nvSpPr>
          <p:spPr>
            <a:xfrm>
              <a:off x="4228248" y="4119160"/>
              <a:ext cx="239888" cy="92848"/>
            </a:xfrm>
            <a:prstGeom prst="rect">
              <a:avLst/>
            </a:prstGeom>
            <a:solidFill>
              <a:srgbClr val="E2231A">
                <a:alpha val="90196"/>
              </a:srgbClr>
            </a:solidFill>
          </p:spPr>
          <p:txBody>
            <a:bodyPr/>
            <a:lstStyle/>
            <a:p/>
          </p:txBody>
        </p:sp>
        <p:sp>
          <p:nvSpPr>
            <p:cNvPr id="37" name="rc37"/>
            <p:cNvSpPr/>
            <p:nvPr/>
          </p:nvSpPr>
          <p:spPr>
            <a:xfrm>
              <a:off x="4494791" y="4020850"/>
              <a:ext cx="239888" cy="191159"/>
            </a:xfrm>
            <a:prstGeom prst="rect">
              <a:avLst/>
            </a:prstGeom>
            <a:solidFill>
              <a:srgbClr val="E2231A">
                <a:alpha val="90196"/>
              </a:srgbClr>
            </a:solidFill>
          </p:spPr>
          <p:txBody>
            <a:bodyPr/>
            <a:lstStyle/>
            <a:p/>
          </p:txBody>
        </p:sp>
        <p:sp>
          <p:nvSpPr>
            <p:cNvPr id="38" name="rc38"/>
            <p:cNvSpPr/>
            <p:nvPr/>
          </p:nvSpPr>
          <p:spPr>
            <a:xfrm>
              <a:off x="4761334" y="3949848"/>
              <a:ext cx="239888" cy="262161"/>
            </a:xfrm>
            <a:prstGeom prst="rect">
              <a:avLst/>
            </a:prstGeom>
            <a:solidFill>
              <a:srgbClr val="E2231A">
                <a:alpha val="90196"/>
              </a:srgbClr>
            </a:solidFill>
          </p:spPr>
          <p:txBody>
            <a:bodyPr/>
            <a:lstStyle/>
            <a:p/>
          </p:txBody>
        </p:sp>
        <p:sp>
          <p:nvSpPr>
            <p:cNvPr id="39" name="rc39"/>
            <p:cNvSpPr/>
            <p:nvPr/>
          </p:nvSpPr>
          <p:spPr>
            <a:xfrm>
              <a:off x="5027877" y="4124622"/>
              <a:ext cx="239888" cy="87387"/>
            </a:xfrm>
            <a:prstGeom prst="rect">
              <a:avLst/>
            </a:prstGeom>
            <a:solidFill>
              <a:srgbClr val="E2231A">
                <a:alpha val="90196"/>
              </a:srgbClr>
            </a:solidFill>
          </p:spPr>
          <p:txBody>
            <a:bodyPr/>
            <a:lstStyle/>
            <a:p/>
          </p:txBody>
        </p:sp>
        <p:sp>
          <p:nvSpPr>
            <p:cNvPr id="40" name="rc40"/>
            <p:cNvSpPr/>
            <p:nvPr/>
          </p:nvSpPr>
          <p:spPr>
            <a:xfrm>
              <a:off x="5294420" y="4026312"/>
              <a:ext cx="239888" cy="185697"/>
            </a:xfrm>
            <a:prstGeom prst="rect">
              <a:avLst/>
            </a:prstGeom>
            <a:solidFill>
              <a:srgbClr val="E2231A">
                <a:alpha val="90196"/>
              </a:srgbClr>
            </a:solidFill>
          </p:spPr>
          <p:txBody>
            <a:bodyPr/>
            <a:lstStyle/>
            <a:p/>
          </p:txBody>
        </p:sp>
        <p:sp>
          <p:nvSpPr>
            <p:cNvPr id="41" name="rc41"/>
            <p:cNvSpPr/>
            <p:nvPr/>
          </p:nvSpPr>
          <p:spPr>
            <a:xfrm>
              <a:off x="5560963" y="3922539"/>
              <a:ext cx="239888" cy="289469"/>
            </a:xfrm>
            <a:prstGeom prst="rect">
              <a:avLst/>
            </a:prstGeom>
            <a:solidFill>
              <a:srgbClr val="E2231A">
                <a:alpha val="90196"/>
              </a:srgbClr>
            </a:solidFill>
          </p:spPr>
          <p:txBody>
            <a:bodyPr/>
            <a:lstStyle/>
            <a:p/>
          </p:txBody>
        </p:sp>
        <p:sp>
          <p:nvSpPr>
            <p:cNvPr id="42" name="rc42"/>
            <p:cNvSpPr/>
            <p:nvPr/>
          </p:nvSpPr>
          <p:spPr>
            <a:xfrm>
              <a:off x="5827506" y="4113699"/>
              <a:ext cx="239888" cy="98310"/>
            </a:xfrm>
            <a:prstGeom prst="rect">
              <a:avLst/>
            </a:prstGeom>
            <a:solidFill>
              <a:srgbClr val="E2231A">
                <a:alpha val="90196"/>
              </a:srgbClr>
            </a:solidFill>
          </p:spPr>
          <p:txBody>
            <a:bodyPr/>
            <a:lstStyle/>
            <a:p/>
          </p:txBody>
        </p:sp>
        <p:sp>
          <p:nvSpPr>
            <p:cNvPr id="43" name="rc43"/>
            <p:cNvSpPr/>
            <p:nvPr/>
          </p:nvSpPr>
          <p:spPr>
            <a:xfrm>
              <a:off x="6094049" y="3818767"/>
              <a:ext cx="239888" cy="393241"/>
            </a:xfrm>
            <a:prstGeom prst="rect">
              <a:avLst/>
            </a:prstGeom>
            <a:solidFill>
              <a:srgbClr val="E2231A">
                <a:alpha val="90196"/>
              </a:srgbClr>
            </a:solidFill>
          </p:spPr>
          <p:txBody>
            <a:bodyPr/>
            <a:lstStyle/>
            <a:p/>
          </p:txBody>
        </p:sp>
        <p:sp>
          <p:nvSpPr>
            <p:cNvPr id="44" name="rc44"/>
            <p:cNvSpPr/>
            <p:nvPr/>
          </p:nvSpPr>
          <p:spPr>
            <a:xfrm>
              <a:off x="6360593" y="4113699"/>
              <a:ext cx="239888" cy="98310"/>
            </a:xfrm>
            <a:prstGeom prst="rect">
              <a:avLst/>
            </a:prstGeom>
            <a:solidFill>
              <a:srgbClr val="E2231A">
                <a:alpha val="90196"/>
              </a:srgbClr>
            </a:solidFill>
          </p:spPr>
          <p:txBody>
            <a:bodyPr/>
            <a:lstStyle/>
            <a:p/>
          </p:txBody>
        </p:sp>
        <p:sp>
          <p:nvSpPr>
            <p:cNvPr id="45" name="rc45"/>
            <p:cNvSpPr/>
            <p:nvPr/>
          </p:nvSpPr>
          <p:spPr>
            <a:xfrm>
              <a:off x="6627136" y="3922539"/>
              <a:ext cx="239888" cy="289469"/>
            </a:xfrm>
            <a:prstGeom prst="rect">
              <a:avLst/>
            </a:prstGeom>
            <a:solidFill>
              <a:srgbClr val="E2231A">
                <a:alpha val="90196"/>
              </a:srgbClr>
            </a:solidFill>
          </p:spPr>
          <p:txBody>
            <a:bodyPr/>
            <a:lstStyle/>
            <a:p/>
          </p:txBody>
        </p:sp>
        <p:sp>
          <p:nvSpPr>
            <p:cNvPr id="46" name="rc46"/>
            <p:cNvSpPr/>
            <p:nvPr/>
          </p:nvSpPr>
          <p:spPr>
            <a:xfrm>
              <a:off x="6893679" y="3638531"/>
              <a:ext cx="239888" cy="573477"/>
            </a:xfrm>
            <a:prstGeom prst="rect">
              <a:avLst/>
            </a:prstGeom>
            <a:solidFill>
              <a:srgbClr val="E2231A">
                <a:alpha val="90196"/>
              </a:srgbClr>
            </a:solidFill>
          </p:spPr>
          <p:txBody>
            <a:bodyPr/>
            <a:lstStyle/>
            <a:p/>
          </p:txBody>
        </p:sp>
        <p:sp>
          <p:nvSpPr>
            <p:cNvPr id="47" name="rc47"/>
            <p:cNvSpPr/>
            <p:nvPr/>
          </p:nvSpPr>
          <p:spPr>
            <a:xfrm>
              <a:off x="7160222" y="4020850"/>
              <a:ext cx="239888" cy="191159"/>
            </a:xfrm>
            <a:prstGeom prst="rect">
              <a:avLst/>
            </a:prstGeom>
            <a:solidFill>
              <a:srgbClr val="E2231A">
                <a:alpha val="90196"/>
              </a:srgbClr>
            </a:solidFill>
          </p:spPr>
          <p:txBody>
            <a:bodyPr/>
            <a:lstStyle/>
            <a:p/>
          </p:txBody>
        </p:sp>
        <p:sp>
          <p:nvSpPr>
            <p:cNvPr id="48" name="rc48"/>
            <p:cNvSpPr/>
            <p:nvPr/>
          </p:nvSpPr>
          <p:spPr>
            <a:xfrm>
              <a:off x="7426765" y="3551144"/>
              <a:ext cx="239888" cy="660864"/>
            </a:xfrm>
            <a:prstGeom prst="rect">
              <a:avLst/>
            </a:prstGeom>
            <a:solidFill>
              <a:srgbClr val="E2231A">
                <a:alpha val="90196"/>
              </a:srgbClr>
            </a:solidFill>
          </p:spPr>
          <p:txBody>
            <a:bodyPr/>
            <a:lstStyle/>
            <a:p/>
          </p:txBody>
        </p:sp>
        <p:sp>
          <p:nvSpPr>
            <p:cNvPr id="49" name="rc49"/>
            <p:cNvSpPr/>
            <p:nvPr/>
          </p:nvSpPr>
          <p:spPr>
            <a:xfrm>
              <a:off x="7693308" y="3928001"/>
              <a:ext cx="239888" cy="284008"/>
            </a:xfrm>
            <a:prstGeom prst="rect">
              <a:avLst/>
            </a:prstGeom>
            <a:solidFill>
              <a:srgbClr val="E2231A">
                <a:alpha val="90196"/>
              </a:srgbClr>
            </a:solidFill>
          </p:spPr>
          <p:txBody>
            <a:bodyPr/>
            <a:lstStyle/>
            <a:p/>
          </p:txBody>
        </p:sp>
        <p:sp>
          <p:nvSpPr>
            <p:cNvPr id="50" name="rc50"/>
            <p:cNvSpPr/>
            <p:nvPr/>
          </p:nvSpPr>
          <p:spPr>
            <a:xfrm>
              <a:off x="7959851" y="4020850"/>
              <a:ext cx="239888" cy="191159"/>
            </a:xfrm>
            <a:prstGeom prst="rect">
              <a:avLst/>
            </a:prstGeom>
            <a:solidFill>
              <a:srgbClr val="E2231A">
                <a:alpha val="90196"/>
              </a:srgbClr>
            </a:solidFill>
          </p:spPr>
          <p:txBody>
            <a:bodyPr/>
            <a:lstStyle/>
            <a:p/>
          </p:txBody>
        </p:sp>
        <p:sp>
          <p:nvSpPr>
            <p:cNvPr id="51" name="rc51"/>
            <p:cNvSpPr/>
            <p:nvPr/>
          </p:nvSpPr>
          <p:spPr>
            <a:xfrm>
              <a:off x="2095903" y="4130084"/>
              <a:ext cx="239888" cy="0"/>
            </a:xfrm>
            <a:prstGeom prst="rect">
              <a:avLst/>
            </a:prstGeom>
            <a:solidFill>
              <a:srgbClr val="B3B3B3">
                <a:alpha val="90196"/>
              </a:srgbClr>
            </a:solidFill>
          </p:spPr>
          <p:txBody>
            <a:bodyPr/>
            <a:lstStyle/>
            <a:p/>
          </p:txBody>
        </p:sp>
        <p:sp>
          <p:nvSpPr>
            <p:cNvPr id="52" name="rc52"/>
            <p:cNvSpPr/>
            <p:nvPr/>
          </p:nvSpPr>
          <p:spPr>
            <a:xfrm>
              <a:off x="2362446" y="4130084"/>
              <a:ext cx="239888" cy="0"/>
            </a:xfrm>
            <a:prstGeom prst="rect">
              <a:avLst/>
            </a:prstGeom>
            <a:solidFill>
              <a:srgbClr val="B3B3B3">
                <a:alpha val="90196"/>
              </a:srgbClr>
            </a:solidFill>
          </p:spPr>
          <p:txBody>
            <a:bodyPr/>
            <a:lstStyle/>
            <a:p/>
          </p:txBody>
        </p:sp>
        <p:sp>
          <p:nvSpPr>
            <p:cNvPr id="53" name="rc53"/>
            <p:cNvSpPr/>
            <p:nvPr/>
          </p:nvSpPr>
          <p:spPr>
            <a:xfrm>
              <a:off x="3428618" y="4059082"/>
              <a:ext cx="239888" cy="60078"/>
            </a:xfrm>
            <a:prstGeom prst="rect">
              <a:avLst/>
            </a:prstGeom>
            <a:solidFill>
              <a:srgbClr val="B3B3B3">
                <a:alpha val="90196"/>
              </a:srgbClr>
            </a:solidFill>
          </p:spPr>
          <p:txBody>
            <a:bodyPr/>
            <a:lstStyle/>
            <a:p/>
          </p:txBody>
        </p:sp>
        <p:sp>
          <p:nvSpPr>
            <p:cNvPr id="54" name="rc54"/>
            <p:cNvSpPr/>
            <p:nvPr/>
          </p:nvSpPr>
          <p:spPr>
            <a:xfrm>
              <a:off x="3961705" y="4059082"/>
              <a:ext cx="239888" cy="65540"/>
            </a:xfrm>
            <a:prstGeom prst="rect">
              <a:avLst/>
            </a:prstGeom>
            <a:solidFill>
              <a:srgbClr val="B3B3B3">
                <a:alpha val="90196"/>
              </a:srgbClr>
            </a:solidFill>
          </p:spPr>
          <p:txBody>
            <a:bodyPr/>
            <a:lstStyle/>
            <a:p/>
          </p:txBody>
        </p:sp>
        <p:sp>
          <p:nvSpPr>
            <p:cNvPr id="55" name="rc55"/>
            <p:cNvSpPr/>
            <p:nvPr/>
          </p:nvSpPr>
          <p:spPr>
            <a:xfrm>
              <a:off x="5027877" y="4048158"/>
              <a:ext cx="239888" cy="76463"/>
            </a:xfrm>
            <a:prstGeom prst="rect">
              <a:avLst/>
            </a:prstGeom>
            <a:solidFill>
              <a:srgbClr val="B3B3B3">
                <a:alpha val="90196"/>
              </a:srgbClr>
            </a:solidFill>
          </p:spPr>
          <p:txBody>
            <a:bodyPr/>
            <a:lstStyle/>
            <a:p/>
          </p:txBody>
        </p:sp>
        <p:sp>
          <p:nvSpPr>
            <p:cNvPr id="56" name="rc56"/>
            <p:cNvSpPr/>
            <p:nvPr/>
          </p:nvSpPr>
          <p:spPr>
            <a:xfrm>
              <a:off x="6893679" y="2923049"/>
              <a:ext cx="239888" cy="715481"/>
            </a:xfrm>
            <a:prstGeom prst="rect">
              <a:avLst/>
            </a:prstGeom>
            <a:solidFill>
              <a:srgbClr val="B3B3B3">
                <a:alpha val="90196"/>
              </a:srgbClr>
            </a:solidFill>
          </p:spPr>
          <p:txBody>
            <a:bodyPr/>
            <a:lstStyle/>
            <a:p/>
          </p:txBody>
        </p:sp>
        <p:sp>
          <p:nvSpPr>
            <p:cNvPr id="57" name="rc57"/>
            <p:cNvSpPr/>
            <p:nvPr/>
          </p:nvSpPr>
          <p:spPr>
            <a:xfrm>
              <a:off x="7426765" y="3168826"/>
              <a:ext cx="239888" cy="382318"/>
            </a:xfrm>
            <a:prstGeom prst="rect">
              <a:avLst/>
            </a:prstGeom>
            <a:solidFill>
              <a:srgbClr val="B3B3B3">
                <a:alpha val="90196"/>
              </a:srgbClr>
            </a:solidFill>
          </p:spPr>
          <p:txBody>
            <a:bodyPr/>
            <a:lstStyle/>
            <a:p/>
          </p:txBody>
        </p:sp>
        <p:sp>
          <p:nvSpPr>
            <p:cNvPr id="58" name="rc58"/>
            <p:cNvSpPr/>
            <p:nvPr/>
          </p:nvSpPr>
          <p:spPr>
            <a:xfrm>
              <a:off x="7693308" y="3065053"/>
              <a:ext cx="239888" cy="862947"/>
            </a:xfrm>
            <a:prstGeom prst="rect">
              <a:avLst/>
            </a:prstGeom>
            <a:solidFill>
              <a:srgbClr val="B3B3B3">
                <a:alpha val="90196"/>
              </a:srgbClr>
            </a:solidFill>
          </p:spPr>
          <p:txBody>
            <a:bodyPr/>
            <a:lstStyle/>
            <a:p/>
          </p:txBody>
        </p:sp>
        <p:sp>
          <p:nvSpPr>
            <p:cNvPr id="59" name="rc59"/>
            <p:cNvSpPr/>
            <p:nvPr/>
          </p:nvSpPr>
          <p:spPr>
            <a:xfrm>
              <a:off x="7959851" y="3922539"/>
              <a:ext cx="239888" cy="98310"/>
            </a:xfrm>
            <a:prstGeom prst="rect">
              <a:avLst/>
            </a:prstGeom>
            <a:solidFill>
              <a:srgbClr val="B3B3B3">
                <a:alpha val="90196"/>
              </a:srgbClr>
            </a:solidFill>
          </p:spPr>
          <p:txBody>
            <a:bodyPr/>
            <a:lstStyle/>
            <a:p/>
          </p:txBody>
        </p:sp>
        <p:sp>
          <p:nvSpPr>
            <p:cNvPr id="60" name="pl60"/>
            <p:cNvSpPr/>
            <p:nvPr/>
          </p:nvSpPr>
          <p:spPr>
            <a:xfrm>
              <a:off x="1416218" y="2085226"/>
              <a:ext cx="6663577" cy="128895"/>
            </a:xfrm>
            <a:custGeom>
              <a:avLst/>
              <a:pathLst>
                <a:path w="6663577" h="128895">
                  <a:moveTo>
                    <a:pt x="0" y="42965"/>
                  </a:moveTo>
                  <a:lnTo>
                    <a:pt x="266543" y="85930"/>
                  </a:lnTo>
                  <a:lnTo>
                    <a:pt x="533086" y="21482"/>
                  </a:lnTo>
                  <a:lnTo>
                    <a:pt x="799629" y="0"/>
                  </a:lnTo>
                  <a:lnTo>
                    <a:pt x="1066172" y="0"/>
                  </a:lnTo>
                  <a:lnTo>
                    <a:pt x="1332715" y="0"/>
                  </a:lnTo>
                  <a:lnTo>
                    <a:pt x="1599258" y="0"/>
                  </a:lnTo>
                  <a:lnTo>
                    <a:pt x="1865801" y="0"/>
                  </a:lnTo>
                  <a:lnTo>
                    <a:pt x="2132344" y="0"/>
                  </a:lnTo>
                  <a:lnTo>
                    <a:pt x="2398888" y="42965"/>
                  </a:lnTo>
                  <a:lnTo>
                    <a:pt x="2665431" y="0"/>
                  </a:lnTo>
                  <a:lnTo>
                    <a:pt x="2931974" y="0"/>
                  </a:lnTo>
                  <a:lnTo>
                    <a:pt x="3198517" y="21482"/>
                  </a:lnTo>
                  <a:lnTo>
                    <a:pt x="3465060" y="42965"/>
                  </a:lnTo>
                  <a:lnTo>
                    <a:pt x="3731603" y="0"/>
                  </a:lnTo>
                  <a:lnTo>
                    <a:pt x="3998146" y="21482"/>
                  </a:lnTo>
                  <a:lnTo>
                    <a:pt x="4264689" y="42965"/>
                  </a:lnTo>
                  <a:lnTo>
                    <a:pt x="4531233" y="0"/>
                  </a:lnTo>
                  <a:lnTo>
                    <a:pt x="4797776" y="64447"/>
                  </a:lnTo>
                  <a:lnTo>
                    <a:pt x="5064319" y="0"/>
                  </a:lnTo>
                  <a:lnTo>
                    <a:pt x="5330862" y="42965"/>
                  </a:lnTo>
                  <a:lnTo>
                    <a:pt x="5597405" y="107413"/>
                  </a:lnTo>
                  <a:lnTo>
                    <a:pt x="5863948" y="21482"/>
                  </a:lnTo>
                  <a:lnTo>
                    <a:pt x="6130491" y="128895"/>
                  </a:lnTo>
                  <a:lnTo>
                    <a:pt x="6397034" y="42965"/>
                  </a:lnTo>
                  <a:lnTo>
                    <a:pt x="6663577" y="21482"/>
                  </a:lnTo>
                </a:path>
              </a:pathLst>
            </a:custGeom>
            <a:ln w="27101" cap="flat">
              <a:solidFill>
                <a:srgbClr val="3283FE">
                  <a:alpha val="100000"/>
                </a:srgbClr>
              </a:solidFill>
              <a:prstDash val="solid"/>
              <a:round/>
            </a:ln>
          </p:spPr>
          <p:txBody>
            <a:bodyPr/>
            <a:lstStyle/>
            <a:p/>
          </p:txBody>
        </p:sp>
        <p:sp>
          <p:nvSpPr>
            <p:cNvPr id="61" name="pl61"/>
            <p:cNvSpPr/>
            <p:nvPr/>
          </p:nvSpPr>
          <p:spPr>
            <a:xfrm>
              <a:off x="1682761" y="2085226"/>
              <a:ext cx="6397034" cy="279274"/>
            </a:xfrm>
            <a:custGeom>
              <a:avLst/>
              <a:pathLst>
                <a:path w="6397034" h="279274">
                  <a:moveTo>
                    <a:pt x="0" y="21482"/>
                  </a:moveTo>
                  <a:lnTo>
                    <a:pt x="266543" y="0"/>
                  </a:lnTo>
                  <a:lnTo>
                    <a:pt x="533086" y="0"/>
                  </a:lnTo>
                  <a:lnTo>
                    <a:pt x="799629" y="0"/>
                  </a:lnTo>
                  <a:lnTo>
                    <a:pt x="1066172" y="0"/>
                  </a:lnTo>
                  <a:lnTo>
                    <a:pt x="1332715" y="0"/>
                  </a:lnTo>
                  <a:lnTo>
                    <a:pt x="1599258" y="0"/>
                  </a:lnTo>
                  <a:lnTo>
                    <a:pt x="1865801" y="21482"/>
                  </a:lnTo>
                  <a:lnTo>
                    <a:pt x="2132344" y="0"/>
                  </a:lnTo>
                  <a:lnTo>
                    <a:pt x="2398888" y="21482"/>
                  </a:lnTo>
                  <a:lnTo>
                    <a:pt x="2665431" y="0"/>
                  </a:lnTo>
                  <a:lnTo>
                    <a:pt x="2931974" y="0"/>
                  </a:lnTo>
                  <a:lnTo>
                    <a:pt x="3198517" y="42965"/>
                  </a:lnTo>
                  <a:lnTo>
                    <a:pt x="3465060" y="21482"/>
                  </a:lnTo>
                  <a:lnTo>
                    <a:pt x="3731603" y="21482"/>
                  </a:lnTo>
                  <a:lnTo>
                    <a:pt x="3998146" y="0"/>
                  </a:lnTo>
                  <a:lnTo>
                    <a:pt x="4264689" y="0"/>
                  </a:lnTo>
                  <a:lnTo>
                    <a:pt x="4531233" y="42965"/>
                  </a:lnTo>
                  <a:lnTo>
                    <a:pt x="4797776" y="0"/>
                  </a:lnTo>
                  <a:lnTo>
                    <a:pt x="5064319" y="0"/>
                  </a:lnTo>
                  <a:lnTo>
                    <a:pt x="5330862" y="279274"/>
                  </a:lnTo>
                  <a:lnTo>
                    <a:pt x="5597405" y="21482"/>
                  </a:lnTo>
                  <a:lnTo>
                    <a:pt x="5863948" y="214826"/>
                  </a:lnTo>
                  <a:lnTo>
                    <a:pt x="6130491" y="236309"/>
                  </a:lnTo>
                  <a:lnTo>
                    <a:pt x="6397034" y="42965"/>
                  </a:lnTo>
                </a:path>
              </a:pathLst>
            </a:custGeom>
            <a:ln w="27101" cap="flat">
              <a:solidFill>
                <a:srgbClr val="FFA500">
                  <a:alpha val="100000"/>
                </a:srgbClr>
              </a:solidFill>
              <a:prstDash val="solid"/>
              <a:round/>
            </a:ln>
          </p:spPr>
          <p:txBody>
            <a:bodyPr/>
            <a:lstStyle/>
            <a:p/>
          </p:txBody>
        </p:sp>
        <p:sp>
          <p:nvSpPr>
            <p:cNvPr id="62" name="tx62"/>
            <p:cNvSpPr/>
            <p:nvPr/>
          </p:nvSpPr>
          <p:spPr>
            <a:xfrm>
              <a:off x="1345880"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63" name="tx63"/>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4" name="tx64"/>
            <p:cNvSpPr/>
            <p:nvPr/>
          </p:nvSpPr>
          <p:spPr>
            <a:xfrm>
              <a:off x="267859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65" name="tx65"/>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6" name="tx66"/>
            <p:cNvSpPr/>
            <p:nvPr/>
          </p:nvSpPr>
          <p:spPr>
            <a:xfrm>
              <a:off x="4011311"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7" name="tx67"/>
            <p:cNvSpPr/>
            <p:nvPr/>
          </p:nvSpPr>
          <p:spPr>
            <a:xfrm>
              <a:off x="534402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8" name="tx68"/>
            <p:cNvSpPr/>
            <p:nvPr/>
          </p:nvSpPr>
          <p:spPr>
            <a:xfrm>
              <a:off x="5344027"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9" name="tx69"/>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0" name="tx70"/>
            <p:cNvSpPr/>
            <p:nvPr/>
          </p:nvSpPr>
          <p:spPr>
            <a:xfrm>
              <a:off x="6410199"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1" name="tx71"/>
            <p:cNvSpPr/>
            <p:nvPr/>
          </p:nvSpPr>
          <p:spPr>
            <a:xfrm>
              <a:off x="6676742"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2" name="tx72"/>
            <p:cNvSpPr/>
            <p:nvPr/>
          </p:nvSpPr>
          <p:spPr>
            <a:xfrm>
              <a:off x="667674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3" name="tx73"/>
            <p:cNvSpPr/>
            <p:nvPr/>
          </p:nvSpPr>
          <p:spPr>
            <a:xfrm>
              <a:off x="6943285"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4" name="tx74"/>
            <p:cNvSpPr/>
            <p:nvPr/>
          </p:nvSpPr>
          <p:spPr>
            <a:xfrm>
              <a:off x="6943285"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5" name="tx75"/>
            <p:cNvSpPr/>
            <p:nvPr/>
          </p:nvSpPr>
          <p:spPr>
            <a:xfrm>
              <a:off x="720982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6" name="tx76"/>
            <p:cNvSpPr/>
            <p:nvPr/>
          </p:nvSpPr>
          <p:spPr>
            <a:xfrm>
              <a:off x="7209828"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7" name="tx77"/>
            <p:cNvSpPr/>
            <p:nvPr/>
          </p:nvSpPr>
          <p:spPr>
            <a:xfrm>
              <a:off x="747637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8" name="tx78"/>
            <p:cNvSpPr/>
            <p:nvPr/>
          </p:nvSpPr>
          <p:spPr>
            <a:xfrm>
              <a:off x="7476372"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79" name="tx79"/>
            <p:cNvSpPr/>
            <p:nvPr/>
          </p:nvSpPr>
          <p:spPr>
            <a:xfrm>
              <a:off x="774291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0" name="tx80"/>
            <p:cNvSpPr/>
            <p:nvPr/>
          </p:nvSpPr>
          <p:spPr>
            <a:xfrm>
              <a:off x="7742915"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81" name="tx81"/>
            <p:cNvSpPr/>
            <p:nvPr/>
          </p:nvSpPr>
          <p:spPr>
            <a:xfrm>
              <a:off x="800945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2" name="tx82"/>
            <p:cNvSpPr/>
            <p:nvPr/>
          </p:nvSpPr>
          <p:spPr>
            <a:xfrm>
              <a:off x="8009458"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3" name="tx83"/>
            <p:cNvSpPr/>
            <p:nvPr/>
          </p:nvSpPr>
          <p:spPr>
            <a:xfrm>
              <a:off x="3959561" y="394104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4" name="tx84"/>
            <p:cNvSpPr/>
            <p:nvPr/>
          </p:nvSpPr>
          <p:spPr>
            <a:xfrm>
              <a:off x="6891535" y="28050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5" name="tx85"/>
            <p:cNvSpPr/>
            <p:nvPr/>
          </p:nvSpPr>
          <p:spPr>
            <a:xfrm>
              <a:off x="7424622" y="305078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6" name="tx86"/>
            <p:cNvSpPr/>
            <p:nvPr/>
          </p:nvSpPr>
          <p:spPr>
            <a:xfrm>
              <a:off x="7691165" y="294701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7" name="tx87"/>
            <p:cNvSpPr/>
            <p:nvPr/>
          </p:nvSpPr>
          <p:spPr>
            <a:xfrm>
              <a:off x="7957708" y="380450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9" name="tx89"/>
            <p:cNvSpPr/>
            <p:nvPr/>
          </p:nvSpPr>
          <p:spPr>
            <a:xfrm>
              <a:off x="655386" y="36137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0" name="tx90"/>
            <p:cNvSpPr/>
            <p:nvPr/>
          </p:nvSpPr>
          <p:spPr>
            <a:xfrm>
              <a:off x="655386" y="306755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91" name="tx91"/>
            <p:cNvSpPr/>
            <p:nvPr/>
          </p:nvSpPr>
          <p:spPr>
            <a:xfrm>
              <a:off x="655386" y="252131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92" name="tx92"/>
            <p:cNvSpPr/>
            <p:nvPr/>
          </p:nvSpPr>
          <p:spPr>
            <a:xfrm>
              <a:off x="655386" y="19752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93" name="tx9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4" name="tx9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5" name="tx9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6" name="tx9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7" name="tx9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8" name="tx9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9" name="tx9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0" name="tx10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1" name="tx10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2" name="tx10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3" name="tx10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4" name="tx10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5" name="tx10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6" name="tx10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79988" y="3018617"/>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10" name="tx11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1" name="pl111"/>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2" name="pl112"/>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3" name="tx113"/>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4" name="tx114"/>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5" name="rc115"/>
            <p:cNvSpPr/>
            <p:nvPr/>
          </p:nvSpPr>
          <p:spPr>
            <a:xfrm>
              <a:off x="4678790" y="5080163"/>
              <a:ext cx="201456" cy="201456"/>
            </a:xfrm>
            <a:prstGeom prst="rect">
              <a:avLst/>
            </a:prstGeom>
            <a:solidFill>
              <a:srgbClr val="E2231A">
                <a:alpha val="90196"/>
              </a:srgbClr>
            </a:solidFill>
          </p:spPr>
          <p:txBody>
            <a:bodyPr/>
            <a:lstStyle/>
            <a:p/>
          </p:txBody>
        </p:sp>
        <p:sp>
          <p:nvSpPr>
            <p:cNvPr id="116" name="rc116"/>
            <p:cNvSpPr/>
            <p:nvPr/>
          </p:nvSpPr>
          <p:spPr>
            <a:xfrm>
              <a:off x="5642950" y="5080163"/>
              <a:ext cx="201456" cy="201456"/>
            </a:xfrm>
            <a:prstGeom prst="rect">
              <a:avLst/>
            </a:prstGeom>
            <a:solidFill>
              <a:srgbClr val="B3B3B3">
                <a:alpha val="90196"/>
              </a:srgbClr>
            </a:solidFill>
          </p:spPr>
          <p:txBody>
            <a:bodyPr/>
            <a:lstStyle/>
            <a:p/>
          </p:txBody>
        </p:sp>
        <p:sp>
          <p:nvSpPr>
            <p:cNvPr id="117" name="tx117"/>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8" name="tx118"/>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9" name="tx119"/>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0" name="tx120"/>
            <p:cNvSpPr/>
            <p:nvPr/>
          </p:nvSpPr>
          <p:spPr>
            <a:xfrm>
              <a:off x="951100" y="1581351"/>
              <a:ext cx="17055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Seychelles, 2000-2025</a:t>
              </a:r>
            </a:p>
          </p:txBody>
        </p:sp>
        <p:sp>
          <p:nvSpPr>
            <p:cNvPr id="121" name="pl121"/>
            <p:cNvSpPr/>
            <p:nvPr/>
          </p:nvSpPr>
          <p:spPr>
            <a:xfrm>
              <a:off x="21181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76179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4054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04916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93995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5836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22732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87100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296273" y="5840557"/>
              <a:ext cx="591725" cy="124062"/>
            </a:xfrm>
            <a:prstGeom prst="rect">
              <a:avLst/>
            </a:prstGeom>
            <a:solidFill>
              <a:srgbClr val="E2231A">
                <a:alpha val="90196"/>
              </a:srgbClr>
            </a:solidFill>
          </p:spPr>
          <p:txBody>
            <a:bodyPr/>
            <a:lstStyle/>
            <a:p/>
          </p:txBody>
        </p:sp>
        <p:sp>
          <p:nvSpPr>
            <p:cNvPr id="134" name="rc134"/>
            <p:cNvSpPr/>
            <p:nvPr/>
          </p:nvSpPr>
          <p:spPr>
            <a:xfrm>
              <a:off x="1296273" y="5685479"/>
              <a:ext cx="1709429" cy="124062"/>
            </a:xfrm>
            <a:prstGeom prst="rect">
              <a:avLst/>
            </a:prstGeom>
            <a:solidFill>
              <a:srgbClr val="E2231A">
                <a:alpha val="90196"/>
              </a:srgbClr>
            </a:solidFill>
          </p:spPr>
          <p:txBody>
            <a:bodyPr/>
            <a:lstStyle/>
            <a:p/>
          </p:txBody>
        </p:sp>
        <p:sp>
          <p:nvSpPr>
            <p:cNvPr id="135" name="rc135"/>
            <p:cNvSpPr/>
            <p:nvPr/>
          </p:nvSpPr>
          <p:spPr>
            <a:xfrm>
              <a:off x="1296273" y="5530401"/>
              <a:ext cx="1150577" cy="124062"/>
            </a:xfrm>
            <a:prstGeom prst="rect">
              <a:avLst/>
            </a:prstGeom>
            <a:solidFill>
              <a:srgbClr val="E2231A">
                <a:alpha val="90196"/>
              </a:srgbClr>
            </a:solidFill>
          </p:spPr>
          <p:txBody>
            <a:bodyPr/>
            <a:lstStyle/>
            <a:p/>
          </p:txBody>
        </p:sp>
        <p:sp>
          <p:nvSpPr>
            <p:cNvPr id="136" name="rc136"/>
            <p:cNvSpPr/>
            <p:nvPr/>
          </p:nvSpPr>
          <p:spPr>
            <a:xfrm>
              <a:off x="3005703" y="5685479"/>
              <a:ext cx="5194036" cy="124062"/>
            </a:xfrm>
            <a:prstGeom prst="rect">
              <a:avLst/>
            </a:prstGeom>
            <a:solidFill>
              <a:srgbClr val="B3B3B3">
                <a:alpha val="90196"/>
              </a:srgbClr>
            </a:solidFill>
          </p:spPr>
          <p:txBody>
            <a:bodyPr/>
            <a:lstStyle/>
            <a:p/>
          </p:txBody>
        </p:sp>
        <p:sp>
          <p:nvSpPr>
            <p:cNvPr id="137" name="rc137"/>
            <p:cNvSpPr/>
            <p:nvPr/>
          </p:nvSpPr>
          <p:spPr>
            <a:xfrm>
              <a:off x="2446851" y="5530401"/>
              <a:ext cx="591725" cy="124062"/>
            </a:xfrm>
            <a:prstGeom prst="rect">
              <a:avLst/>
            </a:prstGeom>
            <a:solidFill>
              <a:srgbClr val="B3B3B3">
                <a:alpha val="90196"/>
              </a:srgbClr>
            </a:solidFill>
          </p:spPr>
          <p:txBody>
            <a:bodyPr/>
            <a:lstStyle/>
            <a:p/>
          </p:txBody>
        </p:sp>
        <p:sp>
          <p:nvSpPr>
            <p:cNvPr id="138" name="tx138"/>
            <p:cNvSpPr/>
            <p:nvPr/>
          </p:nvSpPr>
          <p:spPr>
            <a:xfrm>
              <a:off x="8329967"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39" name="tx139"/>
            <p:cNvSpPr/>
            <p:nvPr/>
          </p:nvSpPr>
          <p:spPr>
            <a:xfrm>
              <a:off x="3168804"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0" name="tx14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86226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446709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a:off x="611077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47" name="tx147"/>
            <p:cNvSpPr/>
            <p:nvPr/>
          </p:nvSpPr>
          <p:spPr>
            <a:xfrm>
              <a:off x="775446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8" name="tx148"/>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49" name="tx14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98%. This is similar to in 2019, where coverage was 99%.
&lt;100 children missed their routine first dose of measles vaccine.
MCV2 is typically administered to children between 18 months and five years old. MCV2 coverage increased to 97% in 2025.</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97% in 2025, leaving &lt;100 children without any protection against measles. MCV2 coverage increased to from 88% in 2024 to 97% in 2025</a:t>
            </a:r>
          </a:p>
        </p:txBody>
      </p:sp>
      <p:grpSp xmlns:pic="http://schemas.openxmlformats.org/drawingml/2006/picture">
        <p:nvGrpSpPr>
          <p:cNvPr id="153" name=""/>
          <p:cNvGrpSpPr/>
          <p:nvPr/>
        </p:nvGrpSpPr>
        <p:grpSpPr>
          <a:xfrm>
            <a:off x="292608" y="1097280"/>
            <a:ext cx="8595360" cy="28575"/>
            <a:chOff x="292608" y="1097280"/>
            <a:chExt cx="8595360" cy="28575"/>
          </a:xfrm>
        </p:grpSpPr>
        <p:sp>
          <p:nvSpPr>
            <p:cNvPr id="15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31228"/>
            </a:xfrm>
            <a:custGeom>
              <a:avLst/>
              <a:pathLst>
                <a:path w="3397293" h="131228">
                  <a:moveTo>
                    <a:pt x="0" y="43742"/>
                  </a:moveTo>
                  <a:lnTo>
                    <a:pt x="135891" y="87485"/>
                  </a:lnTo>
                  <a:lnTo>
                    <a:pt x="271783" y="21871"/>
                  </a:lnTo>
                  <a:lnTo>
                    <a:pt x="407675" y="0"/>
                  </a:lnTo>
                  <a:lnTo>
                    <a:pt x="543566" y="0"/>
                  </a:lnTo>
                  <a:lnTo>
                    <a:pt x="679458" y="0"/>
                  </a:lnTo>
                  <a:lnTo>
                    <a:pt x="815350" y="0"/>
                  </a:lnTo>
                  <a:lnTo>
                    <a:pt x="951242" y="0"/>
                  </a:lnTo>
                  <a:lnTo>
                    <a:pt x="1087133" y="0"/>
                  </a:lnTo>
                  <a:lnTo>
                    <a:pt x="1223025" y="43742"/>
                  </a:lnTo>
                  <a:lnTo>
                    <a:pt x="1358917" y="0"/>
                  </a:lnTo>
                  <a:lnTo>
                    <a:pt x="1494809" y="0"/>
                  </a:lnTo>
                  <a:lnTo>
                    <a:pt x="1630700" y="21871"/>
                  </a:lnTo>
                  <a:lnTo>
                    <a:pt x="1766592" y="43742"/>
                  </a:lnTo>
                  <a:lnTo>
                    <a:pt x="1902484" y="0"/>
                  </a:lnTo>
                  <a:lnTo>
                    <a:pt x="2038375" y="21871"/>
                  </a:lnTo>
                  <a:lnTo>
                    <a:pt x="2174267" y="43742"/>
                  </a:lnTo>
                  <a:lnTo>
                    <a:pt x="2310159" y="0"/>
                  </a:lnTo>
                  <a:lnTo>
                    <a:pt x="2446051" y="65614"/>
                  </a:lnTo>
                  <a:lnTo>
                    <a:pt x="2581942" y="0"/>
                  </a:lnTo>
                  <a:lnTo>
                    <a:pt x="2717834" y="43742"/>
                  </a:lnTo>
                  <a:lnTo>
                    <a:pt x="2853726" y="109356"/>
                  </a:lnTo>
                  <a:lnTo>
                    <a:pt x="2989618" y="21871"/>
                  </a:lnTo>
                  <a:lnTo>
                    <a:pt x="3125509" y="131228"/>
                  </a:lnTo>
                  <a:lnTo>
                    <a:pt x="3261401" y="43742"/>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31228"/>
            </a:xfrm>
            <a:custGeom>
              <a:avLst/>
              <a:pathLst>
                <a:path w="3397293" h="131228">
                  <a:moveTo>
                    <a:pt x="0" y="43742"/>
                  </a:moveTo>
                  <a:lnTo>
                    <a:pt x="135891" y="87485"/>
                  </a:lnTo>
                  <a:lnTo>
                    <a:pt x="271783" y="21871"/>
                  </a:lnTo>
                  <a:lnTo>
                    <a:pt x="407675" y="0"/>
                  </a:lnTo>
                  <a:lnTo>
                    <a:pt x="543566" y="0"/>
                  </a:lnTo>
                  <a:lnTo>
                    <a:pt x="679458" y="0"/>
                  </a:lnTo>
                  <a:lnTo>
                    <a:pt x="815350" y="0"/>
                  </a:lnTo>
                  <a:lnTo>
                    <a:pt x="951242" y="0"/>
                  </a:lnTo>
                  <a:lnTo>
                    <a:pt x="1087133" y="0"/>
                  </a:lnTo>
                  <a:lnTo>
                    <a:pt x="1223025" y="43742"/>
                  </a:lnTo>
                  <a:lnTo>
                    <a:pt x="1358917" y="0"/>
                  </a:lnTo>
                  <a:lnTo>
                    <a:pt x="1494809" y="0"/>
                  </a:lnTo>
                  <a:lnTo>
                    <a:pt x="1630700" y="21871"/>
                  </a:lnTo>
                  <a:lnTo>
                    <a:pt x="1766592" y="43742"/>
                  </a:lnTo>
                  <a:lnTo>
                    <a:pt x="1902484" y="0"/>
                  </a:lnTo>
                  <a:lnTo>
                    <a:pt x="2038375" y="21871"/>
                  </a:lnTo>
                  <a:lnTo>
                    <a:pt x="2174267" y="43742"/>
                  </a:lnTo>
                  <a:lnTo>
                    <a:pt x="2310159" y="0"/>
                  </a:lnTo>
                  <a:lnTo>
                    <a:pt x="2446051" y="65614"/>
                  </a:lnTo>
                  <a:lnTo>
                    <a:pt x="2581942" y="0"/>
                  </a:lnTo>
                  <a:lnTo>
                    <a:pt x="2717834" y="43742"/>
                  </a:lnTo>
                  <a:lnTo>
                    <a:pt x="2853726" y="109356"/>
                  </a:lnTo>
                  <a:lnTo>
                    <a:pt x="2989618" y="21871"/>
                  </a:lnTo>
                  <a:lnTo>
                    <a:pt x="3125509" y="131228"/>
                  </a:lnTo>
                  <a:lnTo>
                    <a:pt x="3261401" y="43742"/>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31228"/>
            </a:xfrm>
            <a:custGeom>
              <a:avLst/>
              <a:pathLst>
                <a:path w="3397293" h="131228">
                  <a:moveTo>
                    <a:pt x="0" y="43742"/>
                  </a:moveTo>
                  <a:lnTo>
                    <a:pt x="135891" y="87485"/>
                  </a:lnTo>
                  <a:lnTo>
                    <a:pt x="271783" y="21871"/>
                  </a:lnTo>
                  <a:lnTo>
                    <a:pt x="407675" y="0"/>
                  </a:lnTo>
                  <a:lnTo>
                    <a:pt x="543566" y="0"/>
                  </a:lnTo>
                  <a:lnTo>
                    <a:pt x="679458" y="0"/>
                  </a:lnTo>
                  <a:lnTo>
                    <a:pt x="815350" y="0"/>
                  </a:lnTo>
                  <a:lnTo>
                    <a:pt x="951242" y="0"/>
                  </a:lnTo>
                  <a:lnTo>
                    <a:pt x="1087133" y="0"/>
                  </a:lnTo>
                  <a:lnTo>
                    <a:pt x="1223025" y="43742"/>
                  </a:lnTo>
                  <a:lnTo>
                    <a:pt x="1358917" y="0"/>
                  </a:lnTo>
                  <a:lnTo>
                    <a:pt x="1494809" y="0"/>
                  </a:lnTo>
                  <a:lnTo>
                    <a:pt x="1630700" y="21871"/>
                  </a:lnTo>
                  <a:lnTo>
                    <a:pt x="1766592" y="43742"/>
                  </a:lnTo>
                  <a:lnTo>
                    <a:pt x="1902484" y="0"/>
                  </a:lnTo>
                  <a:lnTo>
                    <a:pt x="2038375" y="21871"/>
                  </a:lnTo>
                  <a:lnTo>
                    <a:pt x="2174267" y="43742"/>
                  </a:lnTo>
                  <a:lnTo>
                    <a:pt x="2310159" y="0"/>
                  </a:lnTo>
                  <a:lnTo>
                    <a:pt x="2446051" y="65614"/>
                  </a:lnTo>
                  <a:lnTo>
                    <a:pt x="2581942" y="0"/>
                  </a:lnTo>
                  <a:lnTo>
                    <a:pt x="2717834" y="43742"/>
                  </a:lnTo>
                  <a:lnTo>
                    <a:pt x="2853726" y="109356"/>
                  </a:lnTo>
                  <a:lnTo>
                    <a:pt x="2989618" y="21871"/>
                  </a:lnTo>
                  <a:lnTo>
                    <a:pt x="3125509" y="131228"/>
                  </a:lnTo>
                  <a:lnTo>
                    <a:pt x="3261401" y="43742"/>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9017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9017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2438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8684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57272" y="4961275"/>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Seychelles</a:t>
              </a:r>
            </a:p>
          </p:txBody>
        </p:sp>
        <p:sp>
          <p:nvSpPr>
            <p:cNvPr id="60" name="tx60"/>
            <p:cNvSpPr/>
            <p:nvPr/>
          </p:nvSpPr>
          <p:spPr>
            <a:xfrm>
              <a:off x="259148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53941"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55676" y="1403693"/>
              <a:ext cx="27278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Seychelles,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52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928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4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22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551158"/>
            </a:xfrm>
            <a:custGeom>
              <a:avLst/>
              <a:pathLst>
                <a:path w="3397293" h="551158">
                  <a:moveTo>
                    <a:pt x="0" y="183719"/>
                  </a:moveTo>
                  <a:lnTo>
                    <a:pt x="135891" y="367438"/>
                  </a:lnTo>
                  <a:lnTo>
                    <a:pt x="271783" y="91859"/>
                  </a:lnTo>
                  <a:lnTo>
                    <a:pt x="407675" y="0"/>
                  </a:lnTo>
                  <a:lnTo>
                    <a:pt x="543566" y="0"/>
                  </a:lnTo>
                  <a:lnTo>
                    <a:pt x="679458" y="0"/>
                  </a:lnTo>
                  <a:lnTo>
                    <a:pt x="815350" y="0"/>
                  </a:lnTo>
                  <a:lnTo>
                    <a:pt x="951242" y="0"/>
                  </a:lnTo>
                  <a:lnTo>
                    <a:pt x="1087133" y="0"/>
                  </a:lnTo>
                  <a:lnTo>
                    <a:pt x="1223025" y="183719"/>
                  </a:lnTo>
                  <a:lnTo>
                    <a:pt x="1358917" y="0"/>
                  </a:lnTo>
                  <a:lnTo>
                    <a:pt x="1494809" y="0"/>
                  </a:lnTo>
                  <a:lnTo>
                    <a:pt x="1630700" y="91859"/>
                  </a:lnTo>
                  <a:lnTo>
                    <a:pt x="1766592" y="183719"/>
                  </a:lnTo>
                  <a:lnTo>
                    <a:pt x="1902484" y="0"/>
                  </a:lnTo>
                  <a:lnTo>
                    <a:pt x="2038375" y="91859"/>
                  </a:lnTo>
                  <a:lnTo>
                    <a:pt x="2174267" y="183719"/>
                  </a:lnTo>
                  <a:lnTo>
                    <a:pt x="2310159" y="0"/>
                  </a:lnTo>
                  <a:lnTo>
                    <a:pt x="2446051" y="275579"/>
                  </a:lnTo>
                  <a:lnTo>
                    <a:pt x="2581942" y="0"/>
                  </a:lnTo>
                  <a:lnTo>
                    <a:pt x="2717834" y="183719"/>
                  </a:lnTo>
                  <a:lnTo>
                    <a:pt x="2853726" y="459298"/>
                  </a:lnTo>
                  <a:lnTo>
                    <a:pt x="2989618" y="91859"/>
                  </a:lnTo>
                  <a:lnTo>
                    <a:pt x="3125509" y="551158"/>
                  </a:lnTo>
                  <a:lnTo>
                    <a:pt x="3261401" y="183719"/>
                  </a:lnTo>
                  <a:lnTo>
                    <a:pt x="3397293" y="9185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681799"/>
              <a:ext cx="3397293" cy="1377895"/>
            </a:xfrm>
            <a:custGeom>
              <a:avLst/>
              <a:pathLst>
                <a:path w="3397293" h="1377895">
                  <a:moveTo>
                    <a:pt x="0" y="1377895"/>
                  </a:moveTo>
                  <a:lnTo>
                    <a:pt x="135891" y="1286035"/>
                  </a:lnTo>
                  <a:lnTo>
                    <a:pt x="271783" y="1286035"/>
                  </a:lnTo>
                  <a:lnTo>
                    <a:pt x="407675" y="1194175"/>
                  </a:lnTo>
                  <a:lnTo>
                    <a:pt x="543566" y="1010456"/>
                  </a:lnTo>
                  <a:lnTo>
                    <a:pt x="679458" y="826737"/>
                  </a:lnTo>
                  <a:lnTo>
                    <a:pt x="815350" y="643017"/>
                  </a:lnTo>
                  <a:lnTo>
                    <a:pt x="951242" y="643017"/>
                  </a:lnTo>
                  <a:lnTo>
                    <a:pt x="1087133" y="459298"/>
                  </a:lnTo>
                  <a:lnTo>
                    <a:pt x="1223025" y="275579"/>
                  </a:lnTo>
                  <a:lnTo>
                    <a:pt x="1358917" y="183719"/>
                  </a:lnTo>
                  <a:lnTo>
                    <a:pt x="1494809" y="183719"/>
                  </a:lnTo>
                  <a:lnTo>
                    <a:pt x="1630700" y="183719"/>
                  </a:lnTo>
                  <a:lnTo>
                    <a:pt x="1766592" y="183719"/>
                  </a:lnTo>
                  <a:lnTo>
                    <a:pt x="1902484" y="183719"/>
                  </a:lnTo>
                  <a:lnTo>
                    <a:pt x="2038375" y="183719"/>
                  </a:lnTo>
                  <a:lnTo>
                    <a:pt x="2174267" y="91859"/>
                  </a:lnTo>
                  <a:lnTo>
                    <a:pt x="2310159" y="91859"/>
                  </a:lnTo>
                  <a:lnTo>
                    <a:pt x="2446051" y="0"/>
                  </a:lnTo>
                  <a:lnTo>
                    <a:pt x="2581942" y="0"/>
                  </a:lnTo>
                  <a:lnTo>
                    <a:pt x="2717834" y="275579"/>
                  </a:lnTo>
                  <a:lnTo>
                    <a:pt x="2853726" y="459298"/>
                  </a:lnTo>
                  <a:lnTo>
                    <a:pt x="2989618" y="275579"/>
                  </a:lnTo>
                  <a:lnTo>
                    <a:pt x="3125509" y="275579"/>
                  </a:lnTo>
                  <a:lnTo>
                    <a:pt x="3261401" y="183719"/>
                  </a:lnTo>
                  <a:lnTo>
                    <a:pt x="3397293" y="18371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183719"/>
                  </a:lnTo>
                  <a:lnTo>
                    <a:pt x="407675" y="91859"/>
                  </a:lnTo>
                  <a:lnTo>
                    <a:pt x="543566" y="91859"/>
                  </a:lnTo>
                  <a:lnTo>
                    <a:pt x="679458" y="91859"/>
                  </a:lnTo>
                  <a:lnTo>
                    <a:pt x="815350" y="0"/>
                  </a:lnTo>
                  <a:lnTo>
                    <a:pt x="951242" y="91859"/>
                  </a:lnTo>
                  <a:lnTo>
                    <a:pt x="1087133" y="0"/>
                  </a:lnTo>
                  <a:lnTo>
                    <a:pt x="1223025" y="91859"/>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918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551158"/>
            </a:xfrm>
            <a:custGeom>
              <a:avLst/>
              <a:pathLst>
                <a:path w="3397293" h="551158">
                  <a:moveTo>
                    <a:pt x="0" y="183719"/>
                  </a:moveTo>
                  <a:lnTo>
                    <a:pt x="135891" y="367438"/>
                  </a:lnTo>
                  <a:lnTo>
                    <a:pt x="271783" y="91859"/>
                  </a:lnTo>
                  <a:lnTo>
                    <a:pt x="407675" y="0"/>
                  </a:lnTo>
                  <a:lnTo>
                    <a:pt x="543566" y="0"/>
                  </a:lnTo>
                  <a:lnTo>
                    <a:pt x="679458" y="0"/>
                  </a:lnTo>
                  <a:lnTo>
                    <a:pt x="815350" y="0"/>
                  </a:lnTo>
                  <a:lnTo>
                    <a:pt x="951242" y="0"/>
                  </a:lnTo>
                  <a:lnTo>
                    <a:pt x="1087133" y="0"/>
                  </a:lnTo>
                  <a:lnTo>
                    <a:pt x="1223025" y="183719"/>
                  </a:lnTo>
                  <a:lnTo>
                    <a:pt x="1358917" y="0"/>
                  </a:lnTo>
                  <a:lnTo>
                    <a:pt x="1494809" y="0"/>
                  </a:lnTo>
                  <a:lnTo>
                    <a:pt x="1630700" y="91859"/>
                  </a:lnTo>
                  <a:lnTo>
                    <a:pt x="1766592" y="183719"/>
                  </a:lnTo>
                  <a:lnTo>
                    <a:pt x="1902484" y="0"/>
                  </a:lnTo>
                  <a:lnTo>
                    <a:pt x="2038375" y="91859"/>
                  </a:lnTo>
                  <a:lnTo>
                    <a:pt x="2174267" y="183719"/>
                  </a:lnTo>
                  <a:lnTo>
                    <a:pt x="2310159" y="0"/>
                  </a:lnTo>
                  <a:lnTo>
                    <a:pt x="2446051" y="275579"/>
                  </a:lnTo>
                  <a:lnTo>
                    <a:pt x="2581942" y="0"/>
                  </a:lnTo>
                  <a:lnTo>
                    <a:pt x="2717834" y="183719"/>
                  </a:lnTo>
                  <a:lnTo>
                    <a:pt x="2853726" y="459298"/>
                  </a:lnTo>
                  <a:lnTo>
                    <a:pt x="2989618" y="91859"/>
                  </a:lnTo>
                  <a:lnTo>
                    <a:pt x="3125509" y="551158"/>
                  </a:lnTo>
                  <a:lnTo>
                    <a:pt x="3261401" y="183719"/>
                  </a:lnTo>
                  <a:lnTo>
                    <a:pt x="3397293" y="9185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3482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34824"/>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551158"/>
            </a:xfrm>
            <a:custGeom>
              <a:avLst/>
              <a:pathLst>
                <a:path w="3397293" h="551158">
                  <a:moveTo>
                    <a:pt x="0" y="183719"/>
                  </a:moveTo>
                  <a:lnTo>
                    <a:pt x="135891" y="367438"/>
                  </a:lnTo>
                  <a:lnTo>
                    <a:pt x="271783" y="91859"/>
                  </a:lnTo>
                  <a:lnTo>
                    <a:pt x="407675" y="0"/>
                  </a:lnTo>
                  <a:lnTo>
                    <a:pt x="543566" y="0"/>
                  </a:lnTo>
                  <a:lnTo>
                    <a:pt x="679458" y="0"/>
                  </a:lnTo>
                  <a:lnTo>
                    <a:pt x="815350" y="0"/>
                  </a:lnTo>
                  <a:lnTo>
                    <a:pt x="951242" y="0"/>
                  </a:lnTo>
                  <a:lnTo>
                    <a:pt x="1087133" y="0"/>
                  </a:lnTo>
                  <a:lnTo>
                    <a:pt x="1223025" y="183719"/>
                  </a:lnTo>
                  <a:lnTo>
                    <a:pt x="1358917" y="0"/>
                  </a:lnTo>
                  <a:lnTo>
                    <a:pt x="1494809" y="0"/>
                  </a:lnTo>
                  <a:lnTo>
                    <a:pt x="1630700" y="91859"/>
                  </a:lnTo>
                  <a:lnTo>
                    <a:pt x="1766592" y="183719"/>
                  </a:lnTo>
                  <a:lnTo>
                    <a:pt x="1902484" y="0"/>
                  </a:lnTo>
                  <a:lnTo>
                    <a:pt x="2038375" y="91859"/>
                  </a:lnTo>
                  <a:lnTo>
                    <a:pt x="2174267" y="183719"/>
                  </a:lnTo>
                  <a:lnTo>
                    <a:pt x="2310159" y="0"/>
                  </a:lnTo>
                  <a:lnTo>
                    <a:pt x="2446051" y="275579"/>
                  </a:lnTo>
                  <a:lnTo>
                    <a:pt x="2581942" y="0"/>
                  </a:lnTo>
                  <a:lnTo>
                    <a:pt x="2717834" y="183719"/>
                  </a:lnTo>
                  <a:lnTo>
                    <a:pt x="2853726" y="459298"/>
                  </a:lnTo>
                  <a:lnTo>
                    <a:pt x="2989618" y="91859"/>
                  </a:lnTo>
                  <a:lnTo>
                    <a:pt x="3125509" y="551158"/>
                  </a:lnTo>
                  <a:lnTo>
                    <a:pt x="3261401" y="183719"/>
                  </a:lnTo>
                  <a:lnTo>
                    <a:pt x="3397293" y="91859"/>
                  </a:lnTo>
                </a:path>
              </a:pathLst>
            </a:custGeom>
            <a:ln w="27101" cap="flat">
              <a:solidFill>
                <a:srgbClr val="0058AB">
                  <a:alpha val="100000"/>
                </a:srgbClr>
              </a:solidFill>
              <a:prstDash val="solid"/>
              <a:round/>
            </a:ln>
          </p:spPr>
          <p:txBody>
            <a:bodyPr/>
            <a:lstStyle/>
            <a:p/>
          </p:txBody>
        </p:sp>
        <p:sp>
          <p:nvSpPr>
            <p:cNvPr id="94" name="tx94"/>
            <p:cNvSpPr/>
            <p:nvPr/>
          </p:nvSpPr>
          <p:spPr>
            <a:xfrm>
              <a:off x="5389469"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086977"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766436"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27845"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98946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786762"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734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482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09075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17216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068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0687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64108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40354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873971" y="4961275"/>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Seychelles</a:t>
              </a:r>
            </a:p>
          </p:txBody>
        </p:sp>
        <p:sp>
          <p:nvSpPr>
            <p:cNvPr id="122" name="tx122"/>
            <p:cNvSpPr/>
            <p:nvPr/>
          </p:nvSpPr>
          <p:spPr>
            <a:xfrm>
              <a:off x="690818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67064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02117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4291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8371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24515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6531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72517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1331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54115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94915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35714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87395"/>
              <a:ext cx="2534387" cy="114824"/>
            </a:xfrm>
            <a:prstGeom prst="rect">
              <a:avLst/>
            </a:prstGeom>
            <a:solidFill>
              <a:srgbClr val="E2231A">
                <a:alpha val="80000"/>
              </a:srgbClr>
            </a:solidFill>
          </p:spPr>
          <p:txBody>
            <a:bodyPr/>
            <a:lstStyle/>
            <a:p/>
          </p:txBody>
        </p:sp>
        <p:sp>
          <p:nvSpPr>
            <p:cNvPr id="140" name="rc140"/>
            <p:cNvSpPr/>
            <p:nvPr/>
          </p:nvSpPr>
          <p:spPr>
            <a:xfrm>
              <a:off x="1317178" y="5743865"/>
              <a:ext cx="7321564" cy="114824"/>
            </a:xfrm>
            <a:prstGeom prst="rect">
              <a:avLst/>
            </a:prstGeom>
            <a:solidFill>
              <a:srgbClr val="E2231A">
                <a:alpha val="80000"/>
              </a:srgbClr>
            </a:solidFill>
          </p:spPr>
          <p:txBody>
            <a:bodyPr/>
            <a:lstStyle/>
            <a:p/>
          </p:txBody>
        </p:sp>
        <p:sp>
          <p:nvSpPr>
            <p:cNvPr id="141" name="rc141"/>
            <p:cNvSpPr/>
            <p:nvPr/>
          </p:nvSpPr>
          <p:spPr>
            <a:xfrm>
              <a:off x="1317178" y="5600334"/>
              <a:ext cx="4927976" cy="114824"/>
            </a:xfrm>
            <a:prstGeom prst="rect">
              <a:avLst/>
            </a:prstGeom>
            <a:solidFill>
              <a:srgbClr val="E2231A">
                <a:alpha val="80000"/>
              </a:srgbClr>
            </a:solidFill>
          </p:spPr>
          <p:txBody>
            <a:bodyPr/>
            <a:lstStyle/>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569783"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7" name="tx147"/>
            <p:cNvSpPr/>
            <p:nvPr/>
          </p:nvSpPr>
          <p:spPr>
            <a:xfrm>
              <a:off x="3977776"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8" name="tx148"/>
            <p:cNvSpPr/>
            <p:nvPr/>
          </p:nvSpPr>
          <p:spPr>
            <a:xfrm>
              <a:off x="5385769" y="610607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9" name="tx149"/>
            <p:cNvSpPr/>
            <p:nvPr/>
          </p:nvSpPr>
          <p:spPr>
            <a:xfrm>
              <a:off x="6793762"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50" name="tx150"/>
            <p:cNvSpPr/>
            <p:nvPr/>
          </p:nvSpPr>
          <p:spPr>
            <a:xfrm>
              <a:off x="8201756"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51" name="tx15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2" name="tx15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Seychelles (98%) was 14 percentage points higher than the global average (84%) and 5 percentage points higher than the average across all non-programme countries (93%).
National MCV1 coverage was 1 percentage point lower than in 2019 (99%).
The number of unvaccinated children remained approximately the same (&lt;100) as in 2019.</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Seychelles MCV1 coverage was 98% - this is 1 percentage point lower than in 2019 and higher than both the global and regional averages.</a:t>
            </a:r>
          </a:p>
        </p:txBody>
      </p:sp>
      <p:grpSp xmlns:pic="http://schemas.openxmlformats.org/drawingml/2006/picture">
        <p:nvGrpSpPr>
          <p:cNvPr id="156" name=""/>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Seychelles ranked number 35 out of 41 countries for lowest MCV1 coverage (based on tied ranks).
Seychelles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Seychelles had MCV1 coverage of 98%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33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41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348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58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094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601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251536"/>
              <a:ext cx="239888" cy="1056484"/>
            </a:xfrm>
            <a:prstGeom prst="rect">
              <a:avLst/>
            </a:prstGeom>
            <a:solidFill>
              <a:srgbClr val="80BD41">
                <a:alpha val="100000"/>
              </a:srgbClr>
            </a:solidFill>
          </p:spPr>
          <p:txBody>
            <a:bodyPr/>
            <a:lstStyle/>
            <a:p/>
          </p:txBody>
        </p:sp>
        <p:sp>
          <p:nvSpPr>
            <p:cNvPr id="24" name="rc24"/>
            <p:cNvSpPr/>
            <p:nvPr/>
          </p:nvSpPr>
          <p:spPr>
            <a:xfrm>
              <a:off x="1296273" y="3221565"/>
              <a:ext cx="239888" cy="29971"/>
            </a:xfrm>
            <a:prstGeom prst="rect">
              <a:avLst/>
            </a:prstGeom>
            <a:solidFill>
              <a:srgbClr val="E2231A">
                <a:alpha val="100000"/>
              </a:srgbClr>
            </a:solidFill>
          </p:spPr>
          <p:txBody>
            <a:bodyPr/>
            <a:lstStyle/>
            <a:p/>
          </p:txBody>
        </p:sp>
        <p:sp>
          <p:nvSpPr>
            <p:cNvPr id="25" name="rc25"/>
            <p:cNvSpPr/>
            <p:nvPr/>
          </p:nvSpPr>
          <p:spPr>
            <a:xfrm>
              <a:off x="1562816" y="3303986"/>
              <a:ext cx="239888" cy="1004035"/>
            </a:xfrm>
            <a:prstGeom prst="rect">
              <a:avLst/>
            </a:prstGeom>
            <a:solidFill>
              <a:srgbClr val="80BD41">
                <a:alpha val="100000"/>
              </a:srgbClr>
            </a:solidFill>
          </p:spPr>
          <p:txBody>
            <a:bodyPr/>
            <a:lstStyle/>
            <a:p/>
          </p:txBody>
        </p:sp>
        <p:sp>
          <p:nvSpPr>
            <p:cNvPr id="26" name="rc26"/>
            <p:cNvSpPr/>
            <p:nvPr/>
          </p:nvSpPr>
          <p:spPr>
            <a:xfrm>
              <a:off x="1562816" y="3251536"/>
              <a:ext cx="239888" cy="52449"/>
            </a:xfrm>
            <a:prstGeom prst="rect">
              <a:avLst/>
            </a:prstGeom>
            <a:solidFill>
              <a:srgbClr val="E2231A">
                <a:alpha val="100000"/>
              </a:srgbClr>
            </a:solidFill>
          </p:spPr>
          <p:txBody>
            <a:bodyPr/>
            <a:lstStyle/>
            <a:p/>
          </p:txBody>
        </p:sp>
        <p:sp>
          <p:nvSpPr>
            <p:cNvPr id="27" name="rc27"/>
            <p:cNvSpPr/>
            <p:nvPr/>
          </p:nvSpPr>
          <p:spPr>
            <a:xfrm>
              <a:off x="1829360" y="3244044"/>
              <a:ext cx="239888" cy="1063977"/>
            </a:xfrm>
            <a:prstGeom prst="rect">
              <a:avLst/>
            </a:prstGeom>
            <a:solidFill>
              <a:srgbClr val="80BD41">
                <a:alpha val="100000"/>
              </a:srgbClr>
            </a:solidFill>
          </p:spPr>
          <p:txBody>
            <a:bodyPr/>
            <a:lstStyle/>
            <a:p/>
          </p:txBody>
        </p:sp>
        <p:sp>
          <p:nvSpPr>
            <p:cNvPr id="28" name="rc28"/>
            <p:cNvSpPr/>
            <p:nvPr/>
          </p:nvSpPr>
          <p:spPr>
            <a:xfrm>
              <a:off x="1829360" y="3221565"/>
              <a:ext cx="239888" cy="22478"/>
            </a:xfrm>
            <a:prstGeom prst="rect">
              <a:avLst/>
            </a:prstGeom>
            <a:solidFill>
              <a:srgbClr val="E2231A">
                <a:alpha val="100000"/>
              </a:srgbClr>
            </a:solidFill>
          </p:spPr>
          <p:txBody>
            <a:bodyPr/>
            <a:lstStyle/>
            <a:p/>
          </p:txBody>
        </p:sp>
        <p:sp>
          <p:nvSpPr>
            <p:cNvPr id="29" name="rc29"/>
            <p:cNvSpPr/>
            <p:nvPr/>
          </p:nvSpPr>
          <p:spPr>
            <a:xfrm>
              <a:off x="2095903" y="3221565"/>
              <a:ext cx="239888" cy="1086455"/>
            </a:xfrm>
            <a:prstGeom prst="rect">
              <a:avLst/>
            </a:prstGeom>
            <a:solidFill>
              <a:srgbClr val="80BD41">
                <a:alpha val="100000"/>
              </a:srgbClr>
            </a:solidFill>
          </p:spPr>
          <p:txBody>
            <a:bodyPr/>
            <a:lstStyle/>
            <a:p/>
          </p:txBody>
        </p:sp>
        <p:sp>
          <p:nvSpPr>
            <p:cNvPr id="30" name="rc30"/>
            <p:cNvSpPr/>
            <p:nvPr/>
          </p:nvSpPr>
          <p:spPr>
            <a:xfrm>
              <a:off x="2095903" y="3214072"/>
              <a:ext cx="239888" cy="7492"/>
            </a:xfrm>
            <a:prstGeom prst="rect">
              <a:avLst/>
            </a:prstGeom>
            <a:solidFill>
              <a:srgbClr val="E2231A">
                <a:alpha val="100000"/>
              </a:srgbClr>
            </a:solidFill>
          </p:spPr>
          <p:txBody>
            <a:bodyPr/>
            <a:lstStyle/>
            <a:p/>
          </p:txBody>
        </p:sp>
        <p:sp>
          <p:nvSpPr>
            <p:cNvPr id="31" name="rc31"/>
            <p:cNvSpPr/>
            <p:nvPr/>
          </p:nvSpPr>
          <p:spPr>
            <a:xfrm>
              <a:off x="2362446" y="3221565"/>
              <a:ext cx="239888" cy="1086455"/>
            </a:xfrm>
            <a:prstGeom prst="rect">
              <a:avLst/>
            </a:prstGeom>
            <a:solidFill>
              <a:srgbClr val="80BD41">
                <a:alpha val="100000"/>
              </a:srgbClr>
            </a:solidFill>
          </p:spPr>
          <p:txBody>
            <a:bodyPr/>
            <a:lstStyle/>
            <a:p/>
          </p:txBody>
        </p:sp>
        <p:sp>
          <p:nvSpPr>
            <p:cNvPr id="32" name="rc32"/>
            <p:cNvSpPr/>
            <p:nvPr/>
          </p:nvSpPr>
          <p:spPr>
            <a:xfrm>
              <a:off x="2362446" y="3214072"/>
              <a:ext cx="239888" cy="7492"/>
            </a:xfrm>
            <a:prstGeom prst="rect">
              <a:avLst/>
            </a:prstGeom>
            <a:solidFill>
              <a:srgbClr val="E2231A">
                <a:alpha val="100000"/>
              </a:srgbClr>
            </a:solidFill>
          </p:spPr>
          <p:txBody>
            <a:bodyPr/>
            <a:lstStyle/>
            <a:p/>
          </p:txBody>
        </p:sp>
        <p:sp>
          <p:nvSpPr>
            <p:cNvPr id="33" name="rc33"/>
            <p:cNvSpPr/>
            <p:nvPr/>
          </p:nvSpPr>
          <p:spPr>
            <a:xfrm>
              <a:off x="2628989" y="3146637"/>
              <a:ext cx="239888" cy="1161383"/>
            </a:xfrm>
            <a:prstGeom prst="rect">
              <a:avLst/>
            </a:prstGeom>
            <a:solidFill>
              <a:srgbClr val="80BD41">
                <a:alpha val="100000"/>
              </a:srgbClr>
            </a:solidFill>
          </p:spPr>
          <p:txBody>
            <a:bodyPr/>
            <a:lstStyle/>
            <a:p/>
          </p:txBody>
        </p:sp>
        <p:sp>
          <p:nvSpPr>
            <p:cNvPr id="34" name="rc34"/>
            <p:cNvSpPr/>
            <p:nvPr/>
          </p:nvSpPr>
          <p:spPr>
            <a:xfrm>
              <a:off x="2628989" y="3131652"/>
              <a:ext cx="239888" cy="14985"/>
            </a:xfrm>
            <a:prstGeom prst="rect">
              <a:avLst/>
            </a:prstGeom>
            <a:solidFill>
              <a:srgbClr val="E2231A">
                <a:alpha val="100000"/>
              </a:srgbClr>
            </a:solidFill>
          </p:spPr>
          <p:txBody>
            <a:bodyPr/>
            <a:lstStyle/>
            <a:p/>
          </p:txBody>
        </p:sp>
        <p:sp>
          <p:nvSpPr>
            <p:cNvPr id="35" name="rc35"/>
            <p:cNvSpPr/>
            <p:nvPr/>
          </p:nvSpPr>
          <p:spPr>
            <a:xfrm>
              <a:off x="2895532" y="3191594"/>
              <a:ext cx="239888" cy="1116427"/>
            </a:xfrm>
            <a:prstGeom prst="rect">
              <a:avLst/>
            </a:prstGeom>
            <a:solidFill>
              <a:srgbClr val="80BD41">
                <a:alpha val="100000"/>
              </a:srgbClr>
            </a:solidFill>
          </p:spPr>
          <p:txBody>
            <a:bodyPr/>
            <a:lstStyle/>
            <a:p/>
          </p:txBody>
        </p:sp>
        <p:sp>
          <p:nvSpPr>
            <p:cNvPr id="36" name="rc36"/>
            <p:cNvSpPr/>
            <p:nvPr/>
          </p:nvSpPr>
          <p:spPr>
            <a:xfrm>
              <a:off x="2895532" y="3184101"/>
              <a:ext cx="239888" cy="7492"/>
            </a:xfrm>
            <a:prstGeom prst="rect">
              <a:avLst/>
            </a:prstGeom>
            <a:solidFill>
              <a:srgbClr val="E2231A">
                <a:alpha val="100000"/>
              </a:srgbClr>
            </a:solidFill>
          </p:spPr>
          <p:txBody>
            <a:bodyPr/>
            <a:lstStyle/>
            <a:p/>
          </p:txBody>
        </p:sp>
        <p:sp>
          <p:nvSpPr>
            <p:cNvPr id="37" name="rc37"/>
            <p:cNvSpPr/>
            <p:nvPr/>
          </p:nvSpPr>
          <p:spPr>
            <a:xfrm>
              <a:off x="3162075" y="3124159"/>
              <a:ext cx="239888" cy="1183862"/>
            </a:xfrm>
            <a:prstGeom prst="rect">
              <a:avLst/>
            </a:prstGeom>
            <a:solidFill>
              <a:srgbClr val="80BD41">
                <a:alpha val="100000"/>
              </a:srgbClr>
            </a:solidFill>
          </p:spPr>
          <p:txBody>
            <a:bodyPr/>
            <a:lstStyle/>
            <a:p/>
          </p:txBody>
        </p:sp>
        <p:sp>
          <p:nvSpPr>
            <p:cNvPr id="38" name="rc38"/>
            <p:cNvSpPr/>
            <p:nvPr/>
          </p:nvSpPr>
          <p:spPr>
            <a:xfrm>
              <a:off x="3162075" y="3109173"/>
              <a:ext cx="239888" cy="14985"/>
            </a:xfrm>
            <a:prstGeom prst="rect">
              <a:avLst/>
            </a:prstGeom>
            <a:solidFill>
              <a:srgbClr val="E2231A">
                <a:alpha val="100000"/>
              </a:srgbClr>
            </a:solidFill>
          </p:spPr>
          <p:txBody>
            <a:bodyPr/>
            <a:lstStyle/>
            <a:p/>
          </p:txBody>
        </p:sp>
        <p:sp>
          <p:nvSpPr>
            <p:cNvPr id="39" name="rc39"/>
            <p:cNvSpPr/>
            <p:nvPr/>
          </p:nvSpPr>
          <p:spPr>
            <a:xfrm>
              <a:off x="3428618" y="3079202"/>
              <a:ext cx="239888" cy="1228819"/>
            </a:xfrm>
            <a:prstGeom prst="rect">
              <a:avLst/>
            </a:prstGeom>
            <a:solidFill>
              <a:srgbClr val="80BD41">
                <a:alpha val="100000"/>
              </a:srgbClr>
            </a:solidFill>
          </p:spPr>
          <p:txBody>
            <a:bodyPr/>
            <a:lstStyle/>
            <a:p/>
          </p:txBody>
        </p:sp>
        <p:sp>
          <p:nvSpPr>
            <p:cNvPr id="40" name="rc40"/>
            <p:cNvSpPr/>
            <p:nvPr/>
          </p:nvSpPr>
          <p:spPr>
            <a:xfrm>
              <a:off x="3428618" y="3064216"/>
              <a:ext cx="239888" cy="14985"/>
            </a:xfrm>
            <a:prstGeom prst="rect">
              <a:avLst/>
            </a:prstGeom>
            <a:solidFill>
              <a:srgbClr val="E2231A">
                <a:alpha val="100000"/>
              </a:srgbClr>
            </a:solidFill>
          </p:spPr>
          <p:txBody>
            <a:bodyPr/>
            <a:lstStyle/>
            <a:p/>
          </p:txBody>
        </p:sp>
        <p:sp>
          <p:nvSpPr>
            <p:cNvPr id="41" name="rc41"/>
            <p:cNvSpPr/>
            <p:nvPr/>
          </p:nvSpPr>
          <p:spPr>
            <a:xfrm>
              <a:off x="3695161" y="3079202"/>
              <a:ext cx="239888" cy="1228819"/>
            </a:xfrm>
            <a:prstGeom prst="rect">
              <a:avLst/>
            </a:prstGeom>
            <a:solidFill>
              <a:srgbClr val="80BD41">
                <a:alpha val="100000"/>
              </a:srgbClr>
            </a:solidFill>
          </p:spPr>
          <p:txBody>
            <a:bodyPr/>
            <a:lstStyle/>
            <a:p/>
          </p:txBody>
        </p:sp>
        <p:sp>
          <p:nvSpPr>
            <p:cNvPr id="42" name="rc42"/>
            <p:cNvSpPr/>
            <p:nvPr/>
          </p:nvSpPr>
          <p:spPr>
            <a:xfrm>
              <a:off x="3695161" y="3041738"/>
              <a:ext cx="239888" cy="37463"/>
            </a:xfrm>
            <a:prstGeom prst="rect">
              <a:avLst/>
            </a:prstGeom>
            <a:solidFill>
              <a:srgbClr val="E2231A">
                <a:alpha val="100000"/>
              </a:srgbClr>
            </a:solidFill>
          </p:spPr>
          <p:txBody>
            <a:bodyPr/>
            <a:lstStyle/>
            <a:p/>
          </p:txBody>
        </p:sp>
        <p:sp>
          <p:nvSpPr>
            <p:cNvPr id="43" name="rc43"/>
            <p:cNvSpPr/>
            <p:nvPr/>
          </p:nvSpPr>
          <p:spPr>
            <a:xfrm>
              <a:off x="3961705" y="3146637"/>
              <a:ext cx="239888" cy="1161383"/>
            </a:xfrm>
            <a:prstGeom prst="rect">
              <a:avLst/>
            </a:prstGeom>
            <a:solidFill>
              <a:srgbClr val="80BD41">
                <a:alpha val="100000"/>
              </a:srgbClr>
            </a:solidFill>
          </p:spPr>
          <p:txBody>
            <a:bodyPr/>
            <a:lstStyle/>
            <a:p/>
          </p:txBody>
        </p:sp>
        <p:sp>
          <p:nvSpPr>
            <p:cNvPr id="44" name="rc44"/>
            <p:cNvSpPr/>
            <p:nvPr/>
          </p:nvSpPr>
          <p:spPr>
            <a:xfrm>
              <a:off x="3961705" y="3131652"/>
              <a:ext cx="239888" cy="14985"/>
            </a:xfrm>
            <a:prstGeom prst="rect">
              <a:avLst/>
            </a:prstGeom>
            <a:solidFill>
              <a:srgbClr val="E2231A">
                <a:alpha val="100000"/>
              </a:srgbClr>
            </a:solidFill>
          </p:spPr>
          <p:txBody>
            <a:bodyPr/>
            <a:lstStyle/>
            <a:p/>
          </p:txBody>
        </p:sp>
        <p:sp>
          <p:nvSpPr>
            <p:cNvPr id="45" name="rc45"/>
            <p:cNvSpPr/>
            <p:nvPr/>
          </p:nvSpPr>
          <p:spPr>
            <a:xfrm>
              <a:off x="4228248" y="3049231"/>
              <a:ext cx="239888" cy="1258790"/>
            </a:xfrm>
            <a:prstGeom prst="rect">
              <a:avLst/>
            </a:prstGeom>
            <a:solidFill>
              <a:srgbClr val="80BD41">
                <a:alpha val="100000"/>
              </a:srgbClr>
            </a:solidFill>
          </p:spPr>
          <p:txBody>
            <a:bodyPr/>
            <a:lstStyle/>
            <a:p/>
          </p:txBody>
        </p:sp>
        <p:sp>
          <p:nvSpPr>
            <p:cNvPr id="46" name="rc46"/>
            <p:cNvSpPr/>
            <p:nvPr/>
          </p:nvSpPr>
          <p:spPr>
            <a:xfrm>
              <a:off x="4228248" y="3034245"/>
              <a:ext cx="239888" cy="14985"/>
            </a:xfrm>
            <a:prstGeom prst="rect">
              <a:avLst/>
            </a:prstGeom>
            <a:solidFill>
              <a:srgbClr val="E2231A">
                <a:alpha val="100000"/>
              </a:srgbClr>
            </a:solidFill>
          </p:spPr>
          <p:txBody>
            <a:bodyPr/>
            <a:lstStyle/>
            <a:p/>
          </p:txBody>
        </p:sp>
        <p:sp>
          <p:nvSpPr>
            <p:cNvPr id="47" name="rc47"/>
            <p:cNvSpPr/>
            <p:nvPr/>
          </p:nvSpPr>
          <p:spPr>
            <a:xfrm>
              <a:off x="4494791" y="3026752"/>
              <a:ext cx="239888" cy="1281268"/>
            </a:xfrm>
            <a:prstGeom prst="rect">
              <a:avLst/>
            </a:prstGeom>
            <a:solidFill>
              <a:srgbClr val="80BD41">
                <a:alpha val="100000"/>
              </a:srgbClr>
            </a:solidFill>
          </p:spPr>
          <p:txBody>
            <a:bodyPr/>
            <a:lstStyle/>
            <a:p/>
          </p:txBody>
        </p:sp>
        <p:sp>
          <p:nvSpPr>
            <p:cNvPr id="48" name="rc48"/>
            <p:cNvSpPr/>
            <p:nvPr/>
          </p:nvSpPr>
          <p:spPr>
            <a:xfrm>
              <a:off x="4494791" y="2996781"/>
              <a:ext cx="239888" cy="29971"/>
            </a:xfrm>
            <a:prstGeom prst="rect">
              <a:avLst/>
            </a:prstGeom>
            <a:solidFill>
              <a:srgbClr val="E2231A">
                <a:alpha val="100000"/>
              </a:srgbClr>
            </a:solidFill>
          </p:spPr>
          <p:txBody>
            <a:bodyPr/>
            <a:lstStyle/>
            <a:p/>
          </p:txBody>
        </p:sp>
        <p:sp>
          <p:nvSpPr>
            <p:cNvPr id="49" name="rc49"/>
            <p:cNvSpPr/>
            <p:nvPr/>
          </p:nvSpPr>
          <p:spPr>
            <a:xfrm>
              <a:off x="4761334" y="3139144"/>
              <a:ext cx="239888" cy="1168876"/>
            </a:xfrm>
            <a:prstGeom prst="rect">
              <a:avLst/>
            </a:prstGeom>
            <a:solidFill>
              <a:srgbClr val="80BD41">
                <a:alpha val="100000"/>
              </a:srgbClr>
            </a:solidFill>
          </p:spPr>
          <p:txBody>
            <a:bodyPr/>
            <a:lstStyle/>
            <a:p/>
          </p:txBody>
        </p:sp>
        <p:sp>
          <p:nvSpPr>
            <p:cNvPr id="50" name="rc50"/>
            <p:cNvSpPr/>
            <p:nvPr/>
          </p:nvSpPr>
          <p:spPr>
            <a:xfrm>
              <a:off x="4761334" y="3101680"/>
              <a:ext cx="239888" cy="37463"/>
            </a:xfrm>
            <a:prstGeom prst="rect">
              <a:avLst/>
            </a:prstGeom>
            <a:solidFill>
              <a:srgbClr val="E2231A">
                <a:alpha val="100000"/>
              </a:srgbClr>
            </a:solidFill>
          </p:spPr>
          <p:txBody>
            <a:bodyPr/>
            <a:lstStyle/>
            <a:p/>
          </p:txBody>
        </p:sp>
        <p:sp>
          <p:nvSpPr>
            <p:cNvPr id="51" name="rc51"/>
            <p:cNvSpPr/>
            <p:nvPr/>
          </p:nvSpPr>
          <p:spPr>
            <a:xfrm>
              <a:off x="5027877" y="3109173"/>
              <a:ext cx="239888" cy="1198847"/>
            </a:xfrm>
            <a:prstGeom prst="rect">
              <a:avLst/>
            </a:prstGeom>
            <a:solidFill>
              <a:srgbClr val="80BD41">
                <a:alpha val="100000"/>
              </a:srgbClr>
            </a:solidFill>
          </p:spPr>
          <p:txBody>
            <a:bodyPr/>
            <a:lstStyle/>
            <a:p/>
          </p:txBody>
        </p:sp>
        <p:sp>
          <p:nvSpPr>
            <p:cNvPr id="52" name="rc52"/>
            <p:cNvSpPr/>
            <p:nvPr/>
          </p:nvSpPr>
          <p:spPr>
            <a:xfrm>
              <a:off x="5027877" y="3094188"/>
              <a:ext cx="239888" cy="14985"/>
            </a:xfrm>
            <a:prstGeom prst="rect">
              <a:avLst/>
            </a:prstGeom>
            <a:solidFill>
              <a:srgbClr val="E2231A">
                <a:alpha val="100000"/>
              </a:srgbClr>
            </a:solidFill>
          </p:spPr>
          <p:txBody>
            <a:bodyPr/>
            <a:lstStyle/>
            <a:p/>
          </p:txBody>
        </p:sp>
        <p:sp>
          <p:nvSpPr>
            <p:cNvPr id="53" name="rc53"/>
            <p:cNvSpPr/>
            <p:nvPr/>
          </p:nvSpPr>
          <p:spPr>
            <a:xfrm>
              <a:off x="5294420" y="3071709"/>
              <a:ext cx="239888" cy="1236311"/>
            </a:xfrm>
            <a:prstGeom prst="rect">
              <a:avLst/>
            </a:prstGeom>
            <a:solidFill>
              <a:srgbClr val="80BD41">
                <a:alpha val="100000"/>
              </a:srgbClr>
            </a:solidFill>
          </p:spPr>
          <p:txBody>
            <a:bodyPr/>
            <a:lstStyle/>
            <a:p/>
          </p:txBody>
        </p:sp>
        <p:sp>
          <p:nvSpPr>
            <p:cNvPr id="54" name="rc54"/>
            <p:cNvSpPr/>
            <p:nvPr/>
          </p:nvSpPr>
          <p:spPr>
            <a:xfrm>
              <a:off x="5294420" y="3049231"/>
              <a:ext cx="239888" cy="22478"/>
            </a:xfrm>
            <a:prstGeom prst="rect">
              <a:avLst/>
            </a:prstGeom>
            <a:solidFill>
              <a:srgbClr val="E2231A">
                <a:alpha val="100000"/>
              </a:srgbClr>
            </a:solidFill>
          </p:spPr>
          <p:txBody>
            <a:bodyPr/>
            <a:lstStyle/>
            <a:p/>
          </p:txBody>
        </p:sp>
        <p:sp>
          <p:nvSpPr>
            <p:cNvPr id="55" name="rc55"/>
            <p:cNvSpPr/>
            <p:nvPr/>
          </p:nvSpPr>
          <p:spPr>
            <a:xfrm>
              <a:off x="5560963" y="3034245"/>
              <a:ext cx="239888" cy="1273775"/>
            </a:xfrm>
            <a:prstGeom prst="rect">
              <a:avLst/>
            </a:prstGeom>
            <a:solidFill>
              <a:srgbClr val="80BD41">
                <a:alpha val="100000"/>
              </a:srgbClr>
            </a:solidFill>
          </p:spPr>
          <p:txBody>
            <a:bodyPr/>
            <a:lstStyle/>
            <a:p/>
          </p:txBody>
        </p:sp>
        <p:sp>
          <p:nvSpPr>
            <p:cNvPr id="56" name="rc56"/>
            <p:cNvSpPr/>
            <p:nvPr/>
          </p:nvSpPr>
          <p:spPr>
            <a:xfrm>
              <a:off x="5560963" y="2996781"/>
              <a:ext cx="239888" cy="37463"/>
            </a:xfrm>
            <a:prstGeom prst="rect">
              <a:avLst/>
            </a:prstGeom>
            <a:solidFill>
              <a:srgbClr val="E2231A">
                <a:alpha val="100000"/>
              </a:srgbClr>
            </a:solidFill>
          </p:spPr>
          <p:txBody>
            <a:bodyPr/>
            <a:lstStyle/>
            <a:p/>
          </p:txBody>
        </p:sp>
        <p:sp>
          <p:nvSpPr>
            <p:cNvPr id="57" name="rc57"/>
            <p:cNvSpPr/>
            <p:nvPr/>
          </p:nvSpPr>
          <p:spPr>
            <a:xfrm>
              <a:off x="5827506" y="2981796"/>
              <a:ext cx="239888" cy="1326225"/>
            </a:xfrm>
            <a:prstGeom prst="rect">
              <a:avLst/>
            </a:prstGeom>
            <a:solidFill>
              <a:srgbClr val="80BD41">
                <a:alpha val="100000"/>
              </a:srgbClr>
            </a:solidFill>
          </p:spPr>
          <p:txBody>
            <a:bodyPr/>
            <a:lstStyle/>
            <a:p/>
          </p:txBody>
        </p:sp>
        <p:sp>
          <p:nvSpPr>
            <p:cNvPr id="58" name="rc58"/>
            <p:cNvSpPr/>
            <p:nvPr/>
          </p:nvSpPr>
          <p:spPr>
            <a:xfrm>
              <a:off x="5827506" y="2966810"/>
              <a:ext cx="239888" cy="14985"/>
            </a:xfrm>
            <a:prstGeom prst="rect">
              <a:avLst/>
            </a:prstGeom>
            <a:solidFill>
              <a:srgbClr val="E2231A">
                <a:alpha val="100000"/>
              </a:srgbClr>
            </a:solidFill>
          </p:spPr>
          <p:txBody>
            <a:bodyPr/>
            <a:lstStyle/>
            <a:p/>
          </p:txBody>
        </p:sp>
        <p:sp>
          <p:nvSpPr>
            <p:cNvPr id="59" name="rc59"/>
            <p:cNvSpPr/>
            <p:nvPr/>
          </p:nvSpPr>
          <p:spPr>
            <a:xfrm>
              <a:off x="6094049" y="3019260"/>
              <a:ext cx="239888" cy="1288761"/>
            </a:xfrm>
            <a:prstGeom prst="rect">
              <a:avLst/>
            </a:prstGeom>
            <a:solidFill>
              <a:srgbClr val="80BD41">
                <a:alpha val="100000"/>
              </a:srgbClr>
            </a:solidFill>
          </p:spPr>
          <p:txBody>
            <a:bodyPr/>
            <a:lstStyle/>
            <a:p/>
          </p:txBody>
        </p:sp>
        <p:sp>
          <p:nvSpPr>
            <p:cNvPr id="60" name="rc60"/>
            <p:cNvSpPr/>
            <p:nvPr/>
          </p:nvSpPr>
          <p:spPr>
            <a:xfrm>
              <a:off x="6094049" y="2966810"/>
              <a:ext cx="239888" cy="52449"/>
            </a:xfrm>
            <a:prstGeom prst="rect">
              <a:avLst/>
            </a:prstGeom>
            <a:solidFill>
              <a:srgbClr val="E2231A">
                <a:alpha val="100000"/>
              </a:srgbClr>
            </a:solidFill>
          </p:spPr>
          <p:txBody>
            <a:bodyPr/>
            <a:lstStyle/>
            <a:p/>
          </p:txBody>
        </p:sp>
        <p:sp>
          <p:nvSpPr>
            <p:cNvPr id="61" name="rc61"/>
            <p:cNvSpPr/>
            <p:nvPr/>
          </p:nvSpPr>
          <p:spPr>
            <a:xfrm>
              <a:off x="6360593" y="2989288"/>
              <a:ext cx="239888" cy="1318732"/>
            </a:xfrm>
            <a:prstGeom prst="rect">
              <a:avLst/>
            </a:prstGeom>
            <a:solidFill>
              <a:srgbClr val="80BD41">
                <a:alpha val="100000"/>
              </a:srgbClr>
            </a:solidFill>
          </p:spPr>
          <p:txBody>
            <a:bodyPr/>
            <a:lstStyle/>
            <a:p/>
          </p:txBody>
        </p:sp>
        <p:sp>
          <p:nvSpPr>
            <p:cNvPr id="62" name="rc62"/>
            <p:cNvSpPr/>
            <p:nvPr/>
          </p:nvSpPr>
          <p:spPr>
            <a:xfrm>
              <a:off x="6360593" y="2974303"/>
              <a:ext cx="239888" cy="14985"/>
            </a:xfrm>
            <a:prstGeom prst="rect">
              <a:avLst/>
            </a:prstGeom>
            <a:solidFill>
              <a:srgbClr val="E2231A">
                <a:alpha val="100000"/>
              </a:srgbClr>
            </a:solidFill>
          </p:spPr>
          <p:txBody>
            <a:bodyPr/>
            <a:lstStyle/>
            <a:p/>
          </p:txBody>
        </p:sp>
        <p:sp>
          <p:nvSpPr>
            <p:cNvPr id="63" name="rc63"/>
            <p:cNvSpPr/>
            <p:nvPr/>
          </p:nvSpPr>
          <p:spPr>
            <a:xfrm>
              <a:off x="6627136" y="3026752"/>
              <a:ext cx="239888" cy="1281268"/>
            </a:xfrm>
            <a:prstGeom prst="rect">
              <a:avLst/>
            </a:prstGeom>
            <a:solidFill>
              <a:srgbClr val="80BD41">
                <a:alpha val="100000"/>
              </a:srgbClr>
            </a:solidFill>
          </p:spPr>
          <p:txBody>
            <a:bodyPr/>
            <a:lstStyle/>
            <a:p/>
          </p:txBody>
        </p:sp>
        <p:sp>
          <p:nvSpPr>
            <p:cNvPr id="64" name="rc64"/>
            <p:cNvSpPr/>
            <p:nvPr/>
          </p:nvSpPr>
          <p:spPr>
            <a:xfrm>
              <a:off x="6627136" y="2989288"/>
              <a:ext cx="239888" cy="37463"/>
            </a:xfrm>
            <a:prstGeom prst="rect">
              <a:avLst/>
            </a:prstGeom>
            <a:solidFill>
              <a:srgbClr val="E2231A">
                <a:alpha val="100000"/>
              </a:srgbClr>
            </a:solidFill>
          </p:spPr>
          <p:txBody>
            <a:bodyPr/>
            <a:lstStyle/>
            <a:p/>
          </p:txBody>
        </p:sp>
        <p:sp>
          <p:nvSpPr>
            <p:cNvPr id="65" name="rc65"/>
            <p:cNvSpPr/>
            <p:nvPr/>
          </p:nvSpPr>
          <p:spPr>
            <a:xfrm>
              <a:off x="6893679" y="3079202"/>
              <a:ext cx="239888" cy="1228819"/>
            </a:xfrm>
            <a:prstGeom prst="rect">
              <a:avLst/>
            </a:prstGeom>
            <a:solidFill>
              <a:srgbClr val="80BD41">
                <a:alpha val="100000"/>
              </a:srgbClr>
            </a:solidFill>
          </p:spPr>
          <p:txBody>
            <a:bodyPr/>
            <a:lstStyle/>
            <a:p/>
          </p:txBody>
        </p:sp>
        <p:sp>
          <p:nvSpPr>
            <p:cNvPr id="66" name="rc66"/>
            <p:cNvSpPr/>
            <p:nvPr/>
          </p:nvSpPr>
          <p:spPr>
            <a:xfrm>
              <a:off x="6893679" y="3004274"/>
              <a:ext cx="239888" cy="74927"/>
            </a:xfrm>
            <a:prstGeom prst="rect">
              <a:avLst/>
            </a:prstGeom>
            <a:solidFill>
              <a:srgbClr val="E2231A">
                <a:alpha val="100000"/>
              </a:srgbClr>
            </a:solidFill>
          </p:spPr>
          <p:txBody>
            <a:bodyPr/>
            <a:lstStyle/>
            <a:p/>
          </p:txBody>
        </p:sp>
        <p:sp>
          <p:nvSpPr>
            <p:cNvPr id="67" name="rc67"/>
            <p:cNvSpPr/>
            <p:nvPr/>
          </p:nvSpPr>
          <p:spPr>
            <a:xfrm>
              <a:off x="7160222" y="3041738"/>
              <a:ext cx="239888" cy="1266283"/>
            </a:xfrm>
            <a:prstGeom prst="rect">
              <a:avLst/>
            </a:prstGeom>
            <a:solidFill>
              <a:srgbClr val="80BD41">
                <a:alpha val="100000"/>
              </a:srgbClr>
            </a:solidFill>
          </p:spPr>
          <p:txBody>
            <a:bodyPr/>
            <a:lstStyle/>
            <a:p/>
          </p:txBody>
        </p:sp>
        <p:sp>
          <p:nvSpPr>
            <p:cNvPr id="68" name="rc68"/>
            <p:cNvSpPr/>
            <p:nvPr/>
          </p:nvSpPr>
          <p:spPr>
            <a:xfrm>
              <a:off x="7160222" y="3011767"/>
              <a:ext cx="239888" cy="29971"/>
            </a:xfrm>
            <a:prstGeom prst="rect">
              <a:avLst/>
            </a:prstGeom>
            <a:solidFill>
              <a:srgbClr val="E2231A">
                <a:alpha val="100000"/>
              </a:srgbClr>
            </a:solidFill>
          </p:spPr>
          <p:txBody>
            <a:bodyPr/>
            <a:lstStyle/>
            <a:p/>
          </p:txBody>
        </p:sp>
        <p:sp>
          <p:nvSpPr>
            <p:cNvPr id="69" name="rc69"/>
            <p:cNvSpPr/>
            <p:nvPr/>
          </p:nvSpPr>
          <p:spPr>
            <a:xfrm>
              <a:off x="7426765" y="3109173"/>
              <a:ext cx="239888" cy="1198847"/>
            </a:xfrm>
            <a:prstGeom prst="rect">
              <a:avLst/>
            </a:prstGeom>
            <a:solidFill>
              <a:srgbClr val="80BD41">
                <a:alpha val="100000"/>
              </a:srgbClr>
            </a:solidFill>
          </p:spPr>
          <p:txBody>
            <a:bodyPr/>
            <a:lstStyle/>
            <a:p/>
          </p:txBody>
        </p:sp>
        <p:sp>
          <p:nvSpPr>
            <p:cNvPr id="70" name="rc70"/>
            <p:cNvSpPr/>
            <p:nvPr/>
          </p:nvSpPr>
          <p:spPr>
            <a:xfrm>
              <a:off x="7426765" y="3019260"/>
              <a:ext cx="239888" cy="89913"/>
            </a:xfrm>
            <a:prstGeom prst="rect">
              <a:avLst/>
            </a:prstGeom>
            <a:solidFill>
              <a:srgbClr val="E2231A">
                <a:alpha val="100000"/>
              </a:srgbClr>
            </a:solidFill>
          </p:spPr>
          <p:txBody>
            <a:bodyPr/>
            <a:lstStyle/>
            <a:p/>
          </p:txBody>
        </p:sp>
        <p:sp>
          <p:nvSpPr>
            <p:cNvPr id="71" name="rc71"/>
            <p:cNvSpPr/>
            <p:nvPr/>
          </p:nvSpPr>
          <p:spPr>
            <a:xfrm>
              <a:off x="7693308" y="3041738"/>
              <a:ext cx="239888" cy="1266283"/>
            </a:xfrm>
            <a:prstGeom prst="rect">
              <a:avLst/>
            </a:prstGeom>
            <a:solidFill>
              <a:srgbClr val="80BD41">
                <a:alpha val="100000"/>
              </a:srgbClr>
            </a:solidFill>
          </p:spPr>
          <p:txBody>
            <a:bodyPr/>
            <a:lstStyle/>
            <a:p/>
          </p:txBody>
        </p:sp>
        <p:sp>
          <p:nvSpPr>
            <p:cNvPr id="72" name="rc72"/>
            <p:cNvSpPr/>
            <p:nvPr/>
          </p:nvSpPr>
          <p:spPr>
            <a:xfrm>
              <a:off x="7693308" y="3004274"/>
              <a:ext cx="239888" cy="37463"/>
            </a:xfrm>
            <a:prstGeom prst="rect">
              <a:avLst/>
            </a:prstGeom>
            <a:solidFill>
              <a:srgbClr val="E2231A">
                <a:alpha val="100000"/>
              </a:srgbClr>
            </a:solidFill>
          </p:spPr>
          <p:txBody>
            <a:bodyPr/>
            <a:lstStyle/>
            <a:p/>
          </p:txBody>
        </p:sp>
        <p:sp>
          <p:nvSpPr>
            <p:cNvPr id="73" name="rc73"/>
            <p:cNvSpPr/>
            <p:nvPr/>
          </p:nvSpPr>
          <p:spPr>
            <a:xfrm>
              <a:off x="7959851" y="3019260"/>
              <a:ext cx="239888" cy="1288761"/>
            </a:xfrm>
            <a:prstGeom prst="rect">
              <a:avLst/>
            </a:prstGeom>
            <a:solidFill>
              <a:srgbClr val="80BD41">
                <a:alpha val="100000"/>
              </a:srgbClr>
            </a:solidFill>
          </p:spPr>
          <p:txBody>
            <a:bodyPr/>
            <a:lstStyle/>
            <a:p/>
          </p:txBody>
        </p:sp>
        <p:sp>
          <p:nvSpPr>
            <p:cNvPr id="74" name="rc74"/>
            <p:cNvSpPr/>
            <p:nvPr/>
          </p:nvSpPr>
          <p:spPr>
            <a:xfrm>
              <a:off x="7959851" y="2989288"/>
              <a:ext cx="239888" cy="29971"/>
            </a:xfrm>
            <a:prstGeom prst="rect">
              <a:avLst/>
            </a:prstGeom>
            <a:solidFill>
              <a:srgbClr val="E2231A">
                <a:alpha val="100000"/>
              </a:srgbClr>
            </a:solidFill>
          </p:spPr>
          <p:txBody>
            <a:bodyPr/>
            <a:lstStyle/>
            <a:p/>
          </p:txBody>
        </p:sp>
        <p:sp>
          <p:nvSpPr>
            <p:cNvPr id="75" name="pl75"/>
            <p:cNvSpPr/>
            <p:nvPr/>
          </p:nvSpPr>
          <p:spPr>
            <a:xfrm>
              <a:off x="1416218" y="2095023"/>
              <a:ext cx="6663577" cy="134121"/>
            </a:xfrm>
            <a:custGeom>
              <a:avLst/>
              <a:pathLst>
                <a:path w="6663577" h="134121">
                  <a:moveTo>
                    <a:pt x="0" y="44707"/>
                  </a:moveTo>
                  <a:lnTo>
                    <a:pt x="266543" y="89414"/>
                  </a:lnTo>
                  <a:lnTo>
                    <a:pt x="533086" y="22353"/>
                  </a:lnTo>
                  <a:lnTo>
                    <a:pt x="799629" y="0"/>
                  </a:lnTo>
                  <a:lnTo>
                    <a:pt x="1066172" y="0"/>
                  </a:lnTo>
                  <a:lnTo>
                    <a:pt x="1332715" y="0"/>
                  </a:lnTo>
                  <a:lnTo>
                    <a:pt x="1599258" y="0"/>
                  </a:lnTo>
                  <a:lnTo>
                    <a:pt x="1865801" y="0"/>
                  </a:lnTo>
                  <a:lnTo>
                    <a:pt x="2132344" y="0"/>
                  </a:lnTo>
                  <a:lnTo>
                    <a:pt x="2398888" y="44707"/>
                  </a:lnTo>
                  <a:lnTo>
                    <a:pt x="2665431" y="0"/>
                  </a:lnTo>
                  <a:lnTo>
                    <a:pt x="2931974" y="0"/>
                  </a:lnTo>
                  <a:lnTo>
                    <a:pt x="3198517" y="22353"/>
                  </a:lnTo>
                  <a:lnTo>
                    <a:pt x="3465060" y="44707"/>
                  </a:lnTo>
                  <a:lnTo>
                    <a:pt x="3731603" y="0"/>
                  </a:lnTo>
                  <a:lnTo>
                    <a:pt x="3998146" y="22353"/>
                  </a:lnTo>
                  <a:lnTo>
                    <a:pt x="4264689" y="44707"/>
                  </a:lnTo>
                  <a:lnTo>
                    <a:pt x="4531233" y="0"/>
                  </a:lnTo>
                  <a:lnTo>
                    <a:pt x="4797776" y="67060"/>
                  </a:lnTo>
                  <a:lnTo>
                    <a:pt x="5064319" y="0"/>
                  </a:lnTo>
                  <a:lnTo>
                    <a:pt x="5330862" y="44707"/>
                  </a:lnTo>
                  <a:lnTo>
                    <a:pt x="5597405" y="111767"/>
                  </a:lnTo>
                  <a:lnTo>
                    <a:pt x="5863948" y="22353"/>
                  </a:lnTo>
                  <a:lnTo>
                    <a:pt x="6130491" y="134121"/>
                  </a:lnTo>
                  <a:lnTo>
                    <a:pt x="6397034" y="44707"/>
                  </a:lnTo>
                  <a:lnTo>
                    <a:pt x="6663577" y="22353"/>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350915" y="30867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88" name="tx88"/>
            <p:cNvSpPr/>
            <p:nvPr/>
          </p:nvSpPr>
          <p:spPr>
            <a:xfrm>
              <a:off x="2683631" y="29957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89" name="tx89"/>
            <p:cNvSpPr/>
            <p:nvPr/>
          </p:nvSpPr>
          <p:spPr>
            <a:xfrm>
              <a:off x="4016347" y="29957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0" name="tx90"/>
            <p:cNvSpPr/>
            <p:nvPr/>
          </p:nvSpPr>
          <p:spPr>
            <a:xfrm>
              <a:off x="5349062" y="291445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1" name="tx91"/>
            <p:cNvSpPr/>
            <p:nvPr/>
          </p:nvSpPr>
          <p:spPr>
            <a:xfrm>
              <a:off x="6415235" y="28383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2" name="tx92"/>
            <p:cNvSpPr/>
            <p:nvPr/>
          </p:nvSpPr>
          <p:spPr>
            <a:xfrm>
              <a:off x="6681778" y="28533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3" name="tx93"/>
            <p:cNvSpPr/>
            <p:nvPr/>
          </p:nvSpPr>
          <p:spPr>
            <a:xfrm>
              <a:off x="6948321" y="28608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4" name="tx94"/>
            <p:cNvSpPr/>
            <p:nvPr/>
          </p:nvSpPr>
          <p:spPr>
            <a:xfrm>
              <a:off x="7214864" y="28769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5" name="tx95"/>
            <p:cNvSpPr/>
            <p:nvPr/>
          </p:nvSpPr>
          <p:spPr>
            <a:xfrm>
              <a:off x="7481407" y="28769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6" name="tx96"/>
            <p:cNvSpPr/>
            <p:nvPr/>
          </p:nvSpPr>
          <p:spPr>
            <a:xfrm>
              <a:off x="7747950" y="286949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7" name="tx97"/>
            <p:cNvSpPr/>
            <p:nvPr/>
          </p:nvSpPr>
          <p:spPr>
            <a:xfrm>
              <a:off x="8014493" y="28533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8" name="pl98"/>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374587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0" name="tx110"/>
            <p:cNvSpPr/>
            <p:nvPr/>
          </p:nvSpPr>
          <p:spPr>
            <a:xfrm>
              <a:off x="1362659" y="32026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2683631" y="36922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2" name="tx112"/>
            <p:cNvSpPr/>
            <p:nvPr/>
          </p:nvSpPr>
          <p:spPr>
            <a:xfrm>
              <a:off x="2695375" y="31052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4016347" y="36922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4" name="tx114"/>
            <p:cNvSpPr/>
            <p:nvPr/>
          </p:nvSpPr>
          <p:spPr>
            <a:xfrm>
              <a:off x="4028090" y="31052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5349062" y="36548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6" name="tx116"/>
            <p:cNvSpPr/>
            <p:nvPr/>
          </p:nvSpPr>
          <p:spPr>
            <a:xfrm>
              <a:off x="5360806" y="30265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415235" y="361360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8" name="tx118"/>
            <p:cNvSpPr/>
            <p:nvPr/>
          </p:nvSpPr>
          <p:spPr>
            <a:xfrm>
              <a:off x="6426979" y="29478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681778" y="36334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0" name="tx120"/>
            <p:cNvSpPr/>
            <p:nvPr/>
          </p:nvSpPr>
          <p:spPr>
            <a:xfrm>
              <a:off x="6693522" y="29741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948321" y="36585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2" name="tx122"/>
            <p:cNvSpPr/>
            <p:nvPr/>
          </p:nvSpPr>
          <p:spPr>
            <a:xfrm>
              <a:off x="6960065" y="30078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214864" y="364097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4" name="tx124"/>
            <p:cNvSpPr/>
            <p:nvPr/>
          </p:nvSpPr>
          <p:spPr>
            <a:xfrm>
              <a:off x="7226608" y="29928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481407" y="36735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6" name="tx126"/>
            <p:cNvSpPr/>
            <p:nvPr/>
          </p:nvSpPr>
          <p:spPr>
            <a:xfrm>
              <a:off x="7493151" y="30303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747950" y="364097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8" name="tx128"/>
            <p:cNvSpPr/>
            <p:nvPr/>
          </p:nvSpPr>
          <p:spPr>
            <a:xfrm>
              <a:off x="7759694" y="29891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8014493" y="36297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30" name="tx130"/>
            <p:cNvSpPr/>
            <p:nvPr/>
          </p:nvSpPr>
          <p:spPr>
            <a:xfrm>
              <a:off x="8026237" y="29703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10775" y="3508332"/>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3" name="tx133"/>
            <p:cNvSpPr/>
            <p:nvPr/>
          </p:nvSpPr>
          <p:spPr>
            <a:xfrm>
              <a:off x="810775" y="2759052"/>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4" name="tx134"/>
            <p:cNvSpPr/>
            <p:nvPr/>
          </p:nvSpPr>
          <p:spPr>
            <a:xfrm>
              <a:off x="810775" y="2007998"/>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81351"/>
              <a:ext cx="17055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Seychelles, 2000-2025</a:t>
              </a:r>
            </a:p>
          </p:txBody>
        </p:sp>
        <p:sp>
          <p:nvSpPr>
            <p:cNvPr id="161" name="pl161"/>
            <p:cNvSpPr/>
            <p:nvPr/>
          </p:nvSpPr>
          <p:spPr>
            <a:xfrm>
              <a:off x="221969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0665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91335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6019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4310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9899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83677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500856" cy="129091"/>
            </a:xfrm>
            <a:prstGeom prst="rect">
              <a:avLst/>
            </a:prstGeom>
            <a:solidFill>
              <a:srgbClr val="80BD41">
                <a:alpha val="100000"/>
              </a:srgbClr>
            </a:solidFill>
          </p:spPr>
          <p:txBody>
            <a:bodyPr/>
            <a:lstStyle/>
            <a:p/>
          </p:txBody>
        </p:sp>
        <p:sp>
          <p:nvSpPr>
            <p:cNvPr id="173" name="rc173"/>
            <p:cNvSpPr/>
            <p:nvPr/>
          </p:nvSpPr>
          <p:spPr>
            <a:xfrm>
              <a:off x="7797130" y="5954972"/>
              <a:ext cx="73873" cy="129091"/>
            </a:xfrm>
            <a:prstGeom prst="rect">
              <a:avLst/>
            </a:prstGeom>
            <a:solidFill>
              <a:srgbClr val="E2231A">
                <a:alpha val="100000"/>
              </a:srgbClr>
            </a:solidFill>
          </p:spPr>
          <p:txBody>
            <a:bodyPr/>
            <a:lstStyle/>
            <a:p/>
          </p:txBody>
        </p:sp>
        <p:sp>
          <p:nvSpPr>
            <p:cNvPr id="174" name="rc174"/>
            <p:cNvSpPr/>
            <p:nvPr/>
          </p:nvSpPr>
          <p:spPr>
            <a:xfrm>
              <a:off x="1296273" y="5793607"/>
              <a:ext cx="6242300" cy="129091"/>
            </a:xfrm>
            <a:prstGeom prst="rect">
              <a:avLst/>
            </a:prstGeom>
            <a:solidFill>
              <a:srgbClr val="80BD41">
                <a:alpha val="100000"/>
              </a:srgbClr>
            </a:solidFill>
          </p:spPr>
          <p:txBody>
            <a:bodyPr/>
            <a:lstStyle/>
            <a:p/>
          </p:txBody>
        </p:sp>
        <p:sp>
          <p:nvSpPr>
            <p:cNvPr id="175" name="rc175"/>
            <p:cNvSpPr/>
            <p:nvPr/>
          </p:nvSpPr>
          <p:spPr>
            <a:xfrm>
              <a:off x="7538573" y="5793607"/>
              <a:ext cx="184683" cy="129091"/>
            </a:xfrm>
            <a:prstGeom prst="rect">
              <a:avLst/>
            </a:prstGeom>
            <a:solidFill>
              <a:srgbClr val="E2231A">
                <a:alpha val="100000"/>
              </a:srgbClr>
            </a:solidFill>
          </p:spPr>
          <p:txBody>
            <a:bodyPr/>
            <a:lstStyle/>
            <a:p/>
          </p:txBody>
        </p:sp>
        <p:sp>
          <p:nvSpPr>
            <p:cNvPr id="176" name="rc176"/>
            <p:cNvSpPr/>
            <p:nvPr/>
          </p:nvSpPr>
          <p:spPr>
            <a:xfrm>
              <a:off x="1296273" y="5632243"/>
              <a:ext cx="6353110" cy="129091"/>
            </a:xfrm>
            <a:prstGeom prst="rect">
              <a:avLst/>
            </a:prstGeom>
            <a:solidFill>
              <a:srgbClr val="80BD41">
                <a:alpha val="100000"/>
              </a:srgbClr>
            </a:solidFill>
          </p:spPr>
          <p:txBody>
            <a:bodyPr/>
            <a:lstStyle/>
            <a:p/>
          </p:txBody>
        </p:sp>
        <p:sp>
          <p:nvSpPr>
            <p:cNvPr id="177" name="rc177"/>
            <p:cNvSpPr/>
            <p:nvPr/>
          </p:nvSpPr>
          <p:spPr>
            <a:xfrm>
              <a:off x="7649383" y="5632243"/>
              <a:ext cx="147746" cy="129091"/>
            </a:xfrm>
            <a:prstGeom prst="rect">
              <a:avLst/>
            </a:prstGeom>
            <a:solidFill>
              <a:srgbClr val="E2231A">
                <a:alpha val="100000"/>
              </a:srgbClr>
            </a:solidFill>
          </p:spPr>
          <p:txBody>
            <a:bodyPr/>
            <a:lstStyle/>
            <a:p/>
          </p:txBody>
        </p:sp>
        <p:sp>
          <p:nvSpPr>
            <p:cNvPr id="178" name="tx178"/>
            <p:cNvSpPr/>
            <p:nvPr/>
          </p:nvSpPr>
          <p:spPr>
            <a:xfrm>
              <a:off x="8119368"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79" name="tx179"/>
            <p:cNvSpPr/>
            <p:nvPr/>
          </p:nvSpPr>
          <p:spPr>
            <a:xfrm>
              <a:off x="7964234" y="581642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80" name="tx180"/>
            <p:cNvSpPr/>
            <p:nvPr/>
          </p:nvSpPr>
          <p:spPr>
            <a:xfrm>
              <a:off x="8041801"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81" name="tx181"/>
            <p:cNvSpPr/>
            <p:nvPr/>
          </p:nvSpPr>
          <p:spPr>
            <a:xfrm>
              <a:off x="4471353"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2" name="tx182"/>
            <p:cNvSpPr/>
            <p:nvPr/>
          </p:nvSpPr>
          <p:spPr>
            <a:xfrm>
              <a:off x="7772269"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4342075"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84" name="tx184"/>
            <p:cNvSpPr/>
            <p:nvPr/>
          </p:nvSpPr>
          <p:spPr>
            <a:xfrm>
              <a:off x="7569117"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4397480"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86" name="tx186"/>
            <p:cNvSpPr/>
            <p:nvPr/>
          </p:nvSpPr>
          <p:spPr>
            <a:xfrm>
              <a:off x="7661459"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9917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1" name="tx191"/>
            <p:cNvSpPr/>
            <p:nvPr/>
          </p:nvSpPr>
          <p:spPr>
            <a:xfrm>
              <a:off x="3046007"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92" name="tx192"/>
            <p:cNvSpPr/>
            <p:nvPr/>
          </p:nvSpPr>
          <p:spPr>
            <a:xfrm>
              <a:off x="4892841"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3" name="tx193"/>
            <p:cNvSpPr/>
            <p:nvPr/>
          </p:nvSpPr>
          <p:spPr>
            <a:xfrm>
              <a:off x="6739675"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(98%) was relatively constant within 1% compared to 2019 (99%).
The number of children vaccinated with MCV1 decreased 2% compared to in 2019.
The number of surviving infants decreased approximately 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220882"/>
              <a:ext cx="3520101" cy="782545"/>
            </a:xfrm>
            <a:custGeom>
              <a:avLst/>
              <a:pathLst>
                <a:path w="3520101" h="782545">
                  <a:moveTo>
                    <a:pt x="0" y="626036"/>
                  </a:moveTo>
                  <a:lnTo>
                    <a:pt x="140804" y="313018"/>
                  </a:lnTo>
                  <a:lnTo>
                    <a:pt x="281608" y="782545"/>
                  </a:lnTo>
                  <a:lnTo>
                    <a:pt x="422412" y="782545"/>
                  </a:lnTo>
                  <a:lnTo>
                    <a:pt x="563216" y="782545"/>
                  </a:lnTo>
                  <a:lnTo>
                    <a:pt x="704020" y="782545"/>
                  </a:lnTo>
                  <a:lnTo>
                    <a:pt x="844824" y="782545"/>
                  </a:lnTo>
                  <a:lnTo>
                    <a:pt x="985628" y="782545"/>
                  </a:lnTo>
                  <a:lnTo>
                    <a:pt x="1126432" y="782545"/>
                  </a:lnTo>
                  <a:lnTo>
                    <a:pt x="1267236" y="782545"/>
                  </a:lnTo>
                  <a:lnTo>
                    <a:pt x="1408040" y="782545"/>
                  </a:lnTo>
                  <a:lnTo>
                    <a:pt x="1548844" y="782545"/>
                  </a:lnTo>
                  <a:lnTo>
                    <a:pt x="1689648" y="782545"/>
                  </a:lnTo>
                  <a:lnTo>
                    <a:pt x="1830452" y="626036"/>
                  </a:lnTo>
                  <a:lnTo>
                    <a:pt x="1971256" y="782545"/>
                  </a:lnTo>
                  <a:lnTo>
                    <a:pt x="2112061" y="469527"/>
                  </a:lnTo>
                  <a:lnTo>
                    <a:pt x="2252865" y="469527"/>
                  </a:lnTo>
                  <a:lnTo>
                    <a:pt x="2393669" y="626036"/>
                  </a:lnTo>
                  <a:lnTo>
                    <a:pt x="2534473" y="782545"/>
                  </a:lnTo>
                  <a:lnTo>
                    <a:pt x="2675277" y="782545"/>
                  </a:lnTo>
                  <a:lnTo>
                    <a:pt x="2816081" y="469527"/>
                  </a:lnTo>
                  <a:lnTo>
                    <a:pt x="2956885" y="0"/>
                  </a:lnTo>
                  <a:lnTo>
                    <a:pt x="3097689" y="469527"/>
                  </a:lnTo>
                  <a:lnTo>
                    <a:pt x="3238493" y="626036"/>
                  </a:lnTo>
                  <a:lnTo>
                    <a:pt x="3379297" y="0"/>
                  </a:lnTo>
                  <a:lnTo>
                    <a:pt x="3520101" y="626036"/>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4377391"/>
              <a:ext cx="3520101" cy="469527"/>
            </a:xfrm>
            <a:custGeom>
              <a:avLst/>
              <a:pathLst>
                <a:path w="3520101" h="469527">
                  <a:moveTo>
                    <a:pt x="0" y="0"/>
                  </a:moveTo>
                  <a:lnTo>
                    <a:pt x="140804" y="313018"/>
                  </a:lnTo>
                  <a:lnTo>
                    <a:pt x="281608" y="313018"/>
                  </a:lnTo>
                  <a:lnTo>
                    <a:pt x="422412" y="469527"/>
                  </a:lnTo>
                  <a:lnTo>
                    <a:pt x="563216" y="313018"/>
                  </a:lnTo>
                  <a:lnTo>
                    <a:pt x="704020" y="313018"/>
                  </a:lnTo>
                  <a:lnTo>
                    <a:pt x="844824" y="469527"/>
                  </a:lnTo>
                  <a:lnTo>
                    <a:pt x="985628" y="313018"/>
                  </a:lnTo>
                  <a:lnTo>
                    <a:pt x="1126432" y="469527"/>
                  </a:lnTo>
                  <a:lnTo>
                    <a:pt x="1267236" y="313018"/>
                  </a:lnTo>
                  <a:lnTo>
                    <a:pt x="1408040" y="313018"/>
                  </a:lnTo>
                  <a:lnTo>
                    <a:pt x="1548844" y="469527"/>
                  </a:lnTo>
                  <a:lnTo>
                    <a:pt x="1689648" y="313018"/>
                  </a:lnTo>
                  <a:lnTo>
                    <a:pt x="1830452" y="156509"/>
                  </a:lnTo>
                  <a:lnTo>
                    <a:pt x="1971256" y="313018"/>
                  </a:lnTo>
                  <a:lnTo>
                    <a:pt x="2112061" y="313018"/>
                  </a:lnTo>
                  <a:lnTo>
                    <a:pt x="2252865" y="313018"/>
                  </a:lnTo>
                  <a:lnTo>
                    <a:pt x="2393669" y="313018"/>
                  </a:lnTo>
                  <a:lnTo>
                    <a:pt x="2534473" y="313018"/>
                  </a:lnTo>
                  <a:lnTo>
                    <a:pt x="2675277" y="313018"/>
                  </a:lnTo>
                  <a:lnTo>
                    <a:pt x="2816081" y="313018"/>
                  </a:lnTo>
                  <a:lnTo>
                    <a:pt x="2956885" y="313018"/>
                  </a:lnTo>
                  <a:lnTo>
                    <a:pt x="3097689" y="156509"/>
                  </a:lnTo>
                  <a:lnTo>
                    <a:pt x="3238493" y="156509"/>
                  </a:lnTo>
                  <a:lnTo>
                    <a:pt x="3379297" y="156509"/>
                  </a:lnTo>
                  <a:lnTo>
                    <a:pt x="3520101" y="156509"/>
                  </a:lnTo>
                </a:path>
              </a:pathLst>
            </a:custGeom>
            <a:ln w="27101" cap="flat">
              <a:solidFill>
                <a:srgbClr val="00833D">
                  <a:alpha val="80000"/>
                </a:srgbClr>
              </a:solidFill>
              <a:prstDash val="solid"/>
              <a:round/>
            </a:ln>
          </p:spPr>
          <p:txBody>
            <a:bodyPr/>
            <a:lstStyle/>
            <a:p/>
          </p:txBody>
        </p:sp>
        <p:sp>
          <p:nvSpPr>
            <p:cNvPr id="24" name="pl24"/>
            <p:cNvSpPr/>
            <p:nvPr/>
          </p:nvSpPr>
          <p:spPr>
            <a:xfrm>
              <a:off x="943464" y="4220882"/>
              <a:ext cx="3520101" cy="782545"/>
            </a:xfrm>
            <a:custGeom>
              <a:avLst/>
              <a:pathLst>
                <a:path w="3520101" h="782545">
                  <a:moveTo>
                    <a:pt x="0" y="626036"/>
                  </a:moveTo>
                  <a:lnTo>
                    <a:pt x="140804" y="313018"/>
                  </a:lnTo>
                  <a:lnTo>
                    <a:pt x="281608" y="782545"/>
                  </a:lnTo>
                  <a:lnTo>
                    <a:pt x="422412" y="782545"/>
                  </a:lnTo>
                  <a:lnTo>
                    <a:pt x="563216" y="782545"/>
                  </a:lnTo>
                  <a:lnTo>
                    <a:pt x="704020" y="782545"/>
                  </a:lnTo>
                  <a:lnTo>
                    <a:pt x="844824" y="782545"/>
                  </a:lnTo>
                  <a:lnTo>
                    <a:pt x="985628" y="782545"/>
                  </a:lnTo>
                  <a:lnTo>
                    <a:pt x="1126432" y="782545"/>
                  </a:lnTo>
                  <a:lnTo>
                    <a:pt x="1267236" y="782545"/>
                  </a:lnTo>
                  <a:lnTo>
                    <a:pt x="1408040" y="782545"/>
                  </a:lnTo>
                  <a:lnTo>
                    <a:pt x="1548844" y="782545"/>
                  </a:lnTo>
                  <a:lnTo>
                    <a:pt x="1689648" y="782545"/>
                  </a:lnTo>
                  <a:lnTo>
                    <a:pt x="1830452" y="626036"/>
                  </a:lnTo>
                  <a:lnTo>
                    <a:pt x="1971256" y="782545"/>
                  </a:lnTo>
                  <a:lnTo>
                    <a:pt x="2112061" y="469527"/>
                  </a:lnTo>
                  <a:lnTo>
                    <a:pt x="2252865" y="469527"/>
                  </a:lnTo>
                  <a:lnTo>
                    <a:pt x="2393669" y="626036"/>
                  </a:lnTo>
                  <a:lnTo>
                    <a:pt x="2534473" y="782545"/>
                  </a:lnTo>
                  <a:lnTo>
                    <a:pt x="2675277" y="782545"/>
                  </a:lnTo>
                  <a:lnTo>
                    <a:pt x="2816081" y="469527"/>
                  </a:lnTo>
                  <a:lnTo>
                    <a:pt x="2956885" y="0"/>
                  </a:lnTo>
                  <a:lnTo>
                    <a:pt x="3097689" y="469527"/>
                  </a:lnTo>
                  <a:lnTo>
                    <a:pt x="3238493" y="626036"/>
                  </a:lnTo>
                  <a:lnTo>
                    <a:pt x="3379297" y="0"/>
                  </a:lnTo>
                  <a:lnTo>
                    <a:pt x="3520101" y="626036"/>
                  </a:lnTo>
                </a:path>
              </a:pathLst>
            </a:custGeom>
            <a:ln w="43362" cap="flat">
              <a:solidFill>
                <a:srgbClr val="000000">
                  <a:alpha val="100000"/>
                </a:srgbClr>
              </a:solidFill>
              <a:prstDash val="solid"/>
              <a:round/>
            </a:ln>
          </p:spPr>
          <p:txBody>
            <a:bodyPr/>
            <a:lstStyle/>
            <a:p/>
          </p:txBody>
        </p:sp>
        <p:sp>
          <p:nvSpPr>
            <p:cNvPr id="25" name="pl25"/>
            <p:cNvSpPr/>
            <p:nvPr/>
          </p:nvSpPr>
          <p:spPr>
            <a:xfrm>
              <a:off x="943464" y="4220882"/>
              <a:ext cx="3520101" cy="782545"/>
            </a:xfrm>
            <a:custGeom>
              <a:avLst/>
              <a:pathLst>
                <a:path w="3520101" h="782545">
                  <a:moveTo>
                    <a:pt x="0" y="626036"/>
                  </a:moveTo>
                  <a:lnTo>
                    <a:pt x="140804" y="313018"/>
                  </a:lnTo>
                  <a:lnTo>
                    <a:pt x="281608" y="782545"/>
                  </a:lnTo>
                  <a:lnTo>
                    <a:pt x="422412" y="782545"/>
                  </a:lnTo>
                  <a:lnTo>
                    <a:pt x="563216" y="782545"/>
                  </a:lnTo>
                  <a:lnTo>
                    <a:pt x="704020" y="782545"/>
                  </a:lnTo>
                  <a:lnTo>
                    <a:pt x="844824" y="782545"/>
                  </a:lnTo>
                  <a:lnTo>
                    <a:pt x="985628" y="782545"/>
                  </a:lnTo>
                  <a:lnTo>
                    <a:pt x="1126432" y="782545"/>
                  </a:lnTo>
                  <a:lnTo>
                    <a:pt x="1267236" y="782545"/>
                  </a:lnTo>
                  <a:lnTo>
                    <a:pt x="1408040" y="782545"/>
                  </a:lnTo>
                  <a:lnTo>
                    <a:pt x="1548844" y="782545"/>
                  </a:lnTo>
                  <a:lnTo>
                    <a:pt x="1689648" y="782545"/>
                  </a:lnTo>
                  <a:lnTo>
                    <a:pt x="1830452" y="626036"/>
                  </a:lnTo>
                  <a:lnTo>
                    <a:pt x="1971256" y="782545"/>
                  </a:lnTo>
                  <a:lnTo>
                    <a:pt x="2112061" y="469527"/>
                  </a:lnTo>
                  <a:lnTo>
                    <a:pt x="2252865" y="469527"/>
                  </a:lnTo>
                  <a:lnTo>
                    <a:pt x="2393669" y="626036"/>
                  </a:lnTo>
                  <a:lnTo>
                    <a:pt x="2534473" y="782545"/>
                  </a:lnTo>
                  <a:lnTo>
                    <a:pt x="2675277" y="782545"/>
                  </a:lnTo>
                  <a:lnTo>
                    <a:pt x="2816081" y="469527"/>
                  </a:lnTo>
                  <a:lnTo>
                    <a:pt x="2956885" y="0"/>
                  </a:lnTo>
                  <a:lnTo>
                    <a:pt x="3097689" y="469527"/>
                  </a:lnTo>
                  <a:lnTo>
                    <a:pt x="3238493" y="626036"/>
                  </a:lnTo>
                  <a:lnTo>
                    <a:pt x="3379297" y="0"/>
                  </a:lnTo>
                  <a:lnTo>
                    <a:pt x="3520101" y="626036"/>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3751355"/>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6" name="pg36"/>
            <p:cNvSpPr/>
            <p:nvPr/>
          </p:nvSpPr>
          <p:spPr>
            <a:xfrm>
              <a:off x="1588995"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229301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2997036"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2" name="pg42"/>
            <p:cNvSpPr/>
            <p:nvPr/>
          </p:nvSpPr>
          <p:spPr>
            <a:xfrm>
              <a:off x="3560252"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64273" y="36847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371489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6" name="pg46"/>
            <p:cNvSpPr/>
            <p:nvPr/>
          </p:nvSpPr>
          <p:spPr>
            <a:xfrm>
              <a:off x="4405077"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4934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17407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17407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20829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297074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441175" y="6091438"/>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Seychelles</a:t>
              </a:r>
            </a:p>
          </p:txBody>
        </p:sp>
        <p:sp>
          <p:nvSpPr>
            <p:cNvPr id="68" name="tx68"/>
            <p:cNvSpPr/>
            <p:nvPr/>
          </p:nvSpPr>
          <p:spPr>
            <a:xfrm>
              <a:off x="247539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237844"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4220882"/>
              <a:ext cx="3520101" cy="939054"/>
            </a:xfrm>
            <a:custGeom>
              <a:avLst/>
              <a:pathLst>
                <a:path w="3520101" h="939054">
                  <a:moveTo>
                    <a:pt x="0" y="469527"/>
                  </a:moveTo>
                  <a:lnTo>
                    <a:pt x="140804" y="156509"/>
                  </a:lnTo>
                  <a:lnTo>
                    <a:pt x="281608" y="626036"/>
                  </a:lnTo>
                  <a:lnTo>
                    <a:pt x="422412" y="782545"/>
                  </a:lnTo>
                  <a:lnTo>
                    <a:pt x="563216" y="782545"/>
                  </a:lnTo>
                  <a:lnTo>
                    <a:pt x="704020" y="782545"/>
                  </a:lnTo>
                  <a:lnTo>
                    <a:pt x="844824" y="782545"/>
                  </a:lnTo>
                  <a:lnTo>
                    <a:pt x="985628" y="782545"/>
                  </a:lnTo>
                  <a:lnTo>
                    <a:pt x="1126432" y="782545"/>
                  </a:lnTo>
                  <a:lnTo>
                    <a:pt x="1267236" y="469527"/>
                  </a:lnTo>
                  <a:lnTo>
                    <a:pt x="1408040" y="782545"/>
                  </a:lnTo>
                  <a:lnTo>
                    <a:pt x="1548844" y="782545"/>
                  </a:lnTo>
                  <a:lnTo>
                    <a:pt x="1689648" y="782545"/>
                  </a:lnTo>
                  <a:lnTo>
                    <a:pt x="1830452" y="469527"/>
                  </a:lnTo>
                  <a:lnTo>
                    <a:pt x="1971256" y="782545"/>
                  </a:lnTo>
                  <a:lnTo>
                    <a:pt x="2112061" y="626036"/>
                  </a:lnTo>
                  <a:lnTo>
                    <a:pt x="2252865" y="626036"/>
                  </a:lnTo>
                  <a:lnTo>
                    <a:pt x="2393669" y="939054"/>
                  </a:lnTo>
                  <a:lnTo>
                    <a:pt x="2534473" y="313018"/>
                  </a:lnTo>
                  <a:lnTo>
                    <a:pt x="2675277" y="782545"/>
                  </a:lnTo>
                  <a:lnTo>
                    <a:pt x="2816081" y="469527"/>
                  </a:lnTo>
                  <a:lnTo>
                    <a:pt x="2956885" y="0"/>
                  </a:lnTo>
                  <a:lnTo>
                    <a:pt x="3097689" y="626036"/>
                  </a:lnTo>
                  <a:lnTo>
                    <a:pt x="3238493" y="0"/>
                  </a:lnTo>
                  <a:lnTo>
                    <a:pt x="3379297" y="626036"/>
                  </a:lnTo>
                  <a:lnTo>
                    <a:pt x="3520101" y="626036"/>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4220882"/>
              <a:ext cx="3520101" cy="313018"/>
            </a:xfrm>
            <a:custGeom>
              <a:avLst/>
              <a:pathLst>
                <a:path w="3520101" h="313018">
                  <a:moveTo>
                    <a:pt x="0" y="0"/>
                  </a:moveTo>
                  <a:lnTo>
                    <a:pt x="140804" y="0"/>
                  </a:lnTo>
                  <a:lnTo>
                    <a:pt x="281608" y="156509"/>
                  </a:lnTo>
                  <a:lnTo>
                    <a:pt x="422412" y="156509"/>
                  </a:lnTo>
                  <a:lnTo>
                    <a:pt x="563216" y="156509"/>
                  </a:lnTo>
                  <a:lnTo>
                    <a:pt x="704020" y="156509"/>
                  </a:lnTo>
                  <a:lnTo>
                    <a:pt x="844824" y="156509"/>
                  </a:lnTo>
                  <a:lnTo>
                    <a:pt x="985628" y="156509"/>
                  </a:lnTo>
                  <a:lnTo>
                    <a:pt x="1126432" y="156509"/>
                  </a:lnTo>
                  <a:lnTo>
                    <a:pt x="1267236" y="0"/>
                  </a:lnTo>
                  <a:lnTo>
                    <a:pt x="1408040" y="156509"/>
                  </a:lnTo>
                  <a:lnTo>
                    <a:pt x="1548844" y="156509"/>
                  </a:lnTo>
                  <a:lnTo>
                    <a:pt x="1689648" y="156509"/>
                  </a:lnTo>
                  <a:lnTo>
                    <a:pt x="1830452" y="313018"/>
                  </a:lnTo>
                  <a:lnTo>
                    <a:pt x="1971256" y="313018"/>
                  </a:lnTo>
                  <a:lnTo>
                    <a:pt x="2112061" y="313018"/>
                  </a:lnTo>
                  <a:lnTo>
                    <a:pt x="2252865" y="313018"/>
                  </a:lnTo>
                  <a:lnTo>
                    <a:pt x="2393669" y="313018"/>
                  </a:lnTo>
                  <a:lnTo>
                    <a:pt x="2534473" y="313018"/>
                  </a:lnTo>
                  <a:lnTo>
                    <a:pt x="2675277" y="313018"/>
                  </a:lnTo>
                  <a:lnTo>
                    <a:pt x="2816081" y="313018"/>
                  </a:lnTo>
                  <a:lnTo>
                    <a:pt x="2956885" y="313018"/>
                  </a:lnTo>
                  <a:lnTo>
                    <a:pt x="3097689" y="313018"/>
                  </a:lnTo>
                  <a:lnTo>
                    <a:pt x="3238493" y="313018"/>
                  </a:lnTo>
                  <a:lnTo>
                    <a:pt x="3379297" y="313018"/>
                  </a:lnTo>
                  <a:lnTo>
                    <a:pt x="3520101" y="313018"/>
                  </a:lnTo>
                </a:path>
              </a:pathLst>
            </a:custGeom>
            <a:ln w="27101" cap="flat">
              <a:solidFill>
                <a:srgbClr val="00833D">
                  <a:alpha val="80000"/>
                </a:srgbClr>
              </a:solidFill>
              <a:prstDash val="solid"/>
              <a:round/>
            </a:ln>
          </p:spPr>
          <p:txBody>
            <a:bodyPr/>
            <a:lstStyle/>
            <a:p/>
          </p:txBody>
        </p:sp>
        <p:sp>
          <p:nvSpPr>
            <p:cNvPr id="90" name="pl90"/>
            <p:cNvSpPr/>
            <p:nvPr/>
          </p:nvSpPr>
          <p:spPr>
            <a:xfrm>
              <a:off x="5308715" y="4220882"/>
              <a:ext cx="3520101" cy="939054"/>
            </a:xfrm>
            <a:custGeom>
              <a:avLst/>
              <a:pathLst>
                <a:path w="3520101" h="939054">
                  <a:moveTo>
                    <a:pt x="0" y="469527"/>
                  </a:moveTo>
                  <a:lnTo>
                    <a:pt x="140804" y="156509"/>
                  </a:lnTo>
                  <a:lnTo>
                    <a:pt x="281608" y="626036"/>
                  </a:lnTo>
                  <a:lnTo>
                    <a:pt x="422412" y="782545"/>
                  </a:lnTo>
                  <a:lnTo>
                    <a:pt x="563216" y="782545"/>
                  </a:lnTo>
                  <a:lnTo>
                    <a:pt x="704020" y="782545"/>
                  </a:lnTo>
                  <a:lnTo>
                    <a:pt x="844824" y="782545"/>
                  </a:lnTo>
                  <a:lnTo>
                    <a:pt x="985628" y="782545"/>
                  </a:lnTo>
                  <a:lnTo>
                    <a:pt x="1126432" y="782545"/>
                  </a:lnTo>
                  <a:lnTo>
                    <a:pt x="1267236" y="469527"/>
                  </a:lnTo>
                  <a:lnTo>
                    <a:pt x="1408040" y="782545"/>
                  </a:lnTo>
                  <a:lnTo>
                    <a:pt x="1548844" y="782545"/>
                  </a:lnTo>
                  <a:lnTo>
                    <a:pt x="1689648" y="782545"/>
                  </a:lnTo>
                  <a:lnTo>
                    <a:pt x="1830452" y="469527"/>
                  </a:lnTo>
                  <a:lnTo>
                    <a:pt x="1971256" y="782545"/>
                  </a:lnTo>
                  <a:lnTo>
                    <a:pt x="2112061" y="626036"/>
                  </a:lnTo>
                  <a:lnTo>
                    <a:pt x="2252865" y="626036"/>
                  </a:lnTo>
                  <a:lnTo>
                    <a:pt x="2393669" y="939054"/>
                  </a:lnTo>
                  <a:lnTo>
                    <a:pt x="2534473" y="313018"/>
                  </a:lnTo>
                  <a:lnTo>
                    <a:pt x="2675277" y="782545"/>
                  </a:lnTo>
                  <a:lnTo>
                    <a:pt x="2816081" y="469527"/>
                  </a:lnTo>
                  <a:lnTo>
                    <a:pt x="2956885" y="0"/>
                  </a:lnTo>
                  <a:lnTo>
                    <a:pt x="3097689" y="626036"/>
                  </a:lnTo>
                  <a:lnTo>
                    <a:pt x="3238493" y="0"/>
                  </a:lnTo>
                  <a:lnTo>
                    <a:pt x="3379297" y="626036"/>
                  </a:lnTo>
                  <a:lnTo>
                    <a:pt x="3520101" y="626036"/>
                  </a:lnTo>
                </a:path>
              </a:pathLst>
            </a:custGeom>
            <a:ln w="43362" cap="flat">
              <a:solidFill>
                <a:srgbClr val="000000">
                  <a:alpha val="100000"/>
                </a:srgbClr>
              </a:solidFill>
              <a:prstDash val="solid"/>
              <a:round/>
            </a:ln>
          </p:spPr>
          <p:txBody>
            <a:bodyPr/>
            <a:lstStyle/>
            <a:p/>
          </p:txBody>
        </p:sp>
        <p:sp>
          <p:nvSpPr>
            <p:cNvPr id="91" name="pl91"/>
            <p:cNvSpPr/>
            <p:nvPr/>
          </p:nvSpPr>
          <p:spPr>
            <a:xfrm>
              <a:off x="5308715" y="4220882"/>
              <a:ext cx="3520101" cy="939054"/>
            </a:xfrm>
            <a:custGeom>
              <a:avLst/>
              <a:pathLst>
                <a:path w="3520101" h="939054">
                  <a:moveTo>
                    <a:pt x="0" y="469527"/>
                  </a:moveTo>
                  <a:lnTo>
                    <a:pt x="140804" y="156509"/>
                  </a:lnTo>
                  <a:lnTo>
                    <a:pt x="281608" y="626036"/>
                  </a:lnTo>
                  <a:lnTo>
                    <a:pt x="422412" y="782545"/>
                  </a:lnTo>
                  <a:lnTo>
                    <a:pt x="563216" y="782545"/>
                  </a:lnTo>
                  <a:lnTo>
                    <a:pt x="704020" y="782545"/>
                  </a:lnTo>
                  <a:lnTo>
                    <a:pt x="844824" y="782545"/>
                  </a:lnTo>
                  <a:lnTo>
                    <a:pt x="985628" y="782545"/>
                  </a:lnTo>
                  <a:lnTo>
                    <a:pt x="1126432" y="782545"/>
                  </a:lnTo>
                  <a:lnTo>
                    <a:pt x="1267236" y="469527"/>
                  </a:lnTo>
                  <a:lnTo>
                    <a:pt x="1408040" y="782545"/>
                  </a:lnTo>
                  <a:lnTo>
                    <a:pt x="1548844" y="782545"/>
                  </a:lnTo>
                  <a:lnTo>
                    <a:pt x="1689648" y="782545"/>
                  </a:lnTo>
                  <a:lnTo>
                    <a:pt x="1830452" y="469527"/>
                  </a:lnTo>
                  <a:lnTo>
                    <a:pt x="1971256" y="782545"/>
                  </a:lnTo>
                  <a:lnTo>
                    <a:pt x="2112061" y="626036"/>
                  </a:lnTo>
                  <a:lnTo>
                    <a:pt x="2252865" y="626036"/>
                  </a:lnTo>
                  <a:lnTo>
                    <a:pt x="2393669" y="939054"/>
                  </a:lnTo>
                  <a:lnTo>
                    <a:pt x="2534473" y="313018"/>
                  </a:lnTo>
                  <a:lnTo>
                    <a:pt x="2675277" y="782545"/>
                  </a:lnTo>
                  <a:lnTo>
                    <a:pt x="2816081" y="469527"/>
                  </a:lnTo>
                  <a:lnTo>
                    <a:pt x="2956885" y="0"/>
                  </a:lnTo>
                  <a:lnTo>
                    <a:pt x="3097689" y="626036"/>
                  </a:lnTo>
                  <a:lnTo>
                    <a:pt x="3238493" y="0"/>
                  </a:lnTo>
                  <a:lnTo>
                    <a:pt x="3379297" y="626036"/>
                  </a:lnTo>
                  <a:lnTo>
                    <a:pt x="3520101" y="626036"/>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2" name="pg102"/>
            <p:cNvSpPr/>
            <p:nvPr/>
          </p:nvSpPr>
          <p:spPr>
            <a:xfrm>
              <a:off x="595424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4" name="pg104"/>
            <p:cNvSpPr/>
            <p:nvPr/>
          </p:nvSpPr>
          <p:spPr>
            <a:xfrm>
              <a:off x="665826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7362287"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792550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629524"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770328"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4934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53932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53932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57354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33599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806426" y="6091438"/>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Seychelles</a:t>
              </a:r>
            </a:p>
          </p:txBody>
        </p:sp>
        <p:sp>
          <p:nvSpPr>
            <p:cNvPr id="134" name="tx134"/>
            <p:cNvSpPr/>
            <p:nvPr/>
          </p:nvSpPr>
          <p:spPr>
            <a:xfrm>
              <a:off x="684064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603095"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1%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Seychelles DTP drop-out was lower than the global rate, while DTP-MCV drop-out was lower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Seychelles, indicating good retention of children in immunization programmes, and current efforts to ensure follow up are successful.</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25454"/>
            </a:xfrm>
            <a:custGeom>
              <a:avLst/>
              <a:pathLst>
                <a:path w="2135265" h="25454">
                  <a:moveTo>
                    <a:pt x="0" y="0"/>
                  </a:moveTo>
                  <a:lnTo>
                    <a:pt x="85410" y="0"/>
                  </a:lnTo>
                  <a:lnTo>
                    <a:pt x="170821" y="0"/>
                  </a:lnTo>
                  <a:lnTo>
                    <a:pt x="256231" y="0"/>
                  </a:lnTo>
                  <a:lnTo>
                    <a:pt x="341642" y="0"/>
                  </a:lnTo>
                  <a:lnTo>
                    <a:pt x="427053" y="0"/>
                  </a:lnTo>
                  <a:lnTo>
                    <a:pt x="512463" y="0"/>
                  </a:lnTo>
                  <a:lnTo>
                    <a:pt x="597874" y="0"/>
                  </a:lnTo>
                  <a:lnTo>
                    <a:pt x="683284" y="0"/>
                  </a:lnTo>
                  <a:lnTo>
                    <a:pt x="768695" y="25454"/>
                  </a:lnTo>
                  <a:lnTo>
                    <a:pt x="854106" y="0"/>
                  </a:lnTo>
                  <a:lnTo>
                    <a:pt x="939516" y="0"/>
                  </a:lnTo>
                  <a:lnTo>
                    <a:pt x="1024927" y="0"/>
                  </a:lnTo>
                  <a:lnTo>
                    <a:pt x="1110337" y="0"/>
                  </a:lnTo>
                  <a:lnTo>
                    <a:pt x="1195748" y="8484"/>
                  </a:lnTo>
                  <a:lnTo>
                    <a:pt x="1281159" y="0"/>
                  </a:lnTo>
                  <a:lnTo>
                    <a:pt x="1366569" y="0"/>
                  </a:lnTo>
                  <a:lnTo>
                    <a:pt x="1451980" y="0"/>
                  </a:lnTo>
                  <a:lnTo>
                    <a:pt x="1537390" y="16969"/>
                  </a:lnTo>
                  <a:lnTo>
                    <a:pt x="1622801" y="8484"/>
                  </a:lnTo>
                  <a:lnTo>
                    <a:pt x="1708212" y="0"/>
                  </a:lnTo>
                  <a:lnTo>
                    <a:pt x="1793622" y="0"/>
                  </a:lnTo>
                  <a:lnTo>
                    <a:pt x="1879033" y="0"/>
                  </a:lnTo>
                  <a:lnTo>
                    <a:pt x="1964443" y="0"/>
                  </a:lnTo>
                  <a:lnTo>
                    <a:pt x="2049854" y="0"/>
                  </a:lnTo>
                  <a:lnTo>
                    <a:pt x="2135265" y="16969"/>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tx52"/>
            <p:cNvSpPr/>
            <p:nvPr/>
          </p:nvSpPr>
          <p:spPr>
            <a:xfrm>
              <a:off x="262464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543029"/>
            </a:xfrm>
            <a:custGeom>
              <a:avLst/>
              <a:pathLst>
                <a:path w="854106" h="543029">
                  <a:moveTo>
                    <a:pt x="0" y="543029"/>
                  </a:moveTo>
                  <a:lnTo>
                    <a:pt x="85410" y="0"/>
                  </a:lnTo>
                  <a:lnTo>
                    <a:pt x="170821" y="0"/>
                  </a:lnTo>
                  <a:lnTo>
                    <a:pt x="256231" y="0"/>
                  </a:lnTo>
                  <a:lnTo>
                    <a:pt x="341642" y="0"/>
                  </a:lnTo>
                  <a:lnTo>
                    <a:pt x="427053" y="8484"/>
                  </a:lnTo>
                  <a:lnTo>
                    <a:pt x="512463" y="8484"/>
                  </a:lnTo>
                  <a:lnTo>
                    <a:pt x="597874" y="0"/>
                  </a:lnTo>
                  <a:lnTo>
                    <a:pt x="683284" y="16969"/>
                  </a:lnTo>
                  <a:lnTo>
                    <a:pt x="768695" y="8484"/>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78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308790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70959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86" name="tx86"/>
            <p:cNvSpPr/>
            <p:nvPr/>
          </p:nvSpPr>
          <p:spPr>
            <a:xfrm>
              <a:off x="3223926"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508085" y="4570000"/>
              <a:ext cx="683284" cy="772119"/>
            </a:xfrm>
            <a:custGeom>
              <a:avLst/>
              <a:pathLst>
                <a:path w="683284" h="772119">
                  <a:moveTo>
                    <a:pt x="0" y="772119"/>
                  </a:moveTo>
                  <a:lnTo>
                    <a:pt x="85410" y="0"/>
                  </a:lnTo>
                  <a:lnTo>
                    <a:pt x="170821" y="0"/>
                  </a:lnTo>
                  <a:lnTo>
                    <a:pt x="256231" y="8484"/>
                  </a:lnTo>
                  <a:lnTo>
                    <a:pt x="341642" y="8484"/>
                  </a:lnTo>
                  <a:lnTo>
                    <a:pt x="427053" y="0"/>
                  </a:lnTo>
                  <a:lnTo>
                    <a:pt x="512463" y="8484"/>
                  </a:lnTo>
                  <a:lnTo>
                    <a:pt x="597874" y="8484"/>
                  </a:lnTo>
                  <a:lnTo>
                    <a:pt x="683284" y="0"/>
                  </a:lnTo>
                </a:path>
              </a:pathLst>
            </a:custGeom>
            <a:ln w="27101" cap="flat">
              <a:solidFill>
                <a:srgbClr val="1CABE2">
                  <a:alpha val="100000"/>
                </a:srgbClr>
              </a:solidFill>
              <a:prstDash val="solid"/>
              <a:round/>
            </a:ln>
          </p:spPr>
          <p:txBody>
            <a:bodyPr/>
            <a:lstStyle/>
            <a:p/>
          </p:txBody>
        </p:sp>
        <p:sp>
          <p:nvSpPr>
            <p:cNvPr id="109" name="pt109"/>
            <p:cNvSpPr/>
            <p:nvPr/>
          </p:nvSpPr>
          <p:spPr>
            <a:xfrm>
              <a:off x="2490034" y="532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575444"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660855"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746266"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831676"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917087"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002498"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87908"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173319"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tx118"/>
            <p:cNvSpPr/>
            <p:nvPr/>
          </p:nvSpPr>
          <p:spPr>
            <a:xfrm>
              <a:off x="2432120" y="5249853"/>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119" name="tx119"/>
            <p:cNvSpPr/>
            <p:nvPr/>
          </p:nvSpPr>
          <p:spPr>
            <a:xfrm>
              <a:off x="3223926" y="44777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0" name="tx120"/>
            <p:cNvSpPr/>
            <p:nvPr/>
          </p:nvSpPr>
          <p:spPr>
            <a:xfrm>
              <a:off x="2624645" y="4428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tx121"/>
            <p:cNvSpPr/>
            <p:nvPr/>
          </p:nvSpPr>
          <p:spPr>
            <a:xfrm>
              <a:off x="3051698" y="44373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2" name="pl12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1947768"/>
              <a:ext cx="2135265" cy="8484"/>
            </a:xfrm>
            <a:custGeom>
              <a:avLst/>
              <a:pathLst>
                <a:path w="2135265" h="8484">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8484"/>
                  </a:lnTo>
                  <a:lnTo>
                    <a:pt x="1110337" y="0"/>
                  </a:lnTo>
                  <a:lnTo>
                    <a:pt x="1195748" y="0"/>
                  </a:lnTo>
                  <a:lnTo>
                    <a:pt x="1281159" y="0"/>
                  </a:lnTo>
                  <a:lnTo>
                    <a:pt x="1366569" y="8484"/>
                  </a:lnTo>
                  <a:lnTo>
                    <a:pt x="1451980" y="8484"/>
                  </a:lnTo>
                  <a:lnTo>
                    <a:pt x="1537390" y="0"/>
                  </a:lnTo>
                  <a:lnTo>
                    <a:pt x="1622801" y="0"/>
                  </a:lnTo>
                  <a:lnTo>
                    <a:pt x="1708212" y="0"/>
                  </a:lnTo>
                  <a:lnTo>
                    <a:pt x="1793622" y="0"/>
                  </a:lnTo>
                  <a:lnTo>
                    <a:pt x="1879033" y="0"/>
                  </a:lnTo>
                  <a:lnTo>
                    <a:pt x="1964443" y="8484"/>
                  </a:lnTo>
                  <a:lnTo>
                    <a:pt x="2049854" y="8484"/>
                  </a:lnTo>
                  <a:lnTo>
                    <a:pt x="2135265" y="0"/>
                  </a:lnTo>
                </a:path>
              </a:pathLst>
            </a:custGeom>
            <a:ln w="27101" cap="flat">
              <a:solidFill>
                <a:srgbClr val="1CABE2">
                  <a:alpha val="100000"/>
                </a:srgbClr>
              </a:solidFill>
              <a:prstDash val="solid"/>
              <a:round/>
            </a:ln>
          </p:spPr>
          <p:txBody>
            <a:bodyPr/>
            <a:lstStyle/>
            <a:p/>
          </p:txBody>
        </p:sp>
        <p:sp>
          <p:nvSpPr>
            <p:cNvPr id="142" name="pt142"/>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173883"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771758"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4" name="pt154"/>
            <p:cNvSpPr/>
            <p:nvPr/>
          </p:nvSpPr>
          <p:spPr>
            <a:xfrm>
              <a:off x="485716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027989"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9881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28422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9668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88209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96750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tx168"/>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584588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2" name="pl17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258884"/>
              <a:ext cx="2135265" cy="50909"/>
            </a:xfrm>
            <a:custGeom>
              <a:avLst/>
              <a:pathLst>
                <a:path w="2135265" h="50909">
                  <a:moveTo>
                    <a:pt x="0" y="16969"/>
                  </a:moveTo>
                  <a:lnTo>
                    <a:pt x="85410" y="33939"/>
                  </a:lnTo>
                  <a:lnTo>
                    <a:pt x="170821" y="8484"/>
                  </a:lnTo>
                  <a:lnTo>
                    <a:pt x="256231" y="0"/>
                  </a:lnTo>
                  <a:lnTo>
                    <a:pt x="341642" y="0"/>
                  </a:lnTo>
                  <a:lnTo>
                    <a:pt x="427053" y="0"/>
                  </a:lnTo>
                  <a:lnTo>
                    <a:pt x="512463" y="0"/>
                  </a:lnTo>
                  <a:lnTo>
                    <a:pt x="597874" y="0"/>
                  </a:lnTo>
                  <a:lnTo>
                    <a:pt x="683284" y="0"/>
                  </a:lnTo>
                  <a:lnTo>
                    <a:pt x="768695" y="16969"/>
                  </a:lnTo>
                  <a:lnTo>
                    <a:pt x="854106" y="0"/>
                  </a:lnTo>
                  <a:lnTo>
                    <a:pt x="939516" y="0"/>
                  </a:lnTo>
                  <a:lnTo>
                    <a:pt x="1024927" y="8484"/>
                  </a:lnTo>
                  <a:lnTo>
                    <a:pt x="1110337" y="16969"/>
                  </a:lnTo>
                  <a:lnTo>
                    <a:pt x="1195748" y="0"/>
                  </a:lnTo>
                  <a:lnTo>
                    <a:pt x="1281159" y="8484"/>
                  </a:lnTo>
                  <a:lnTo>
                    <a:pt x="1366569" y="16969"/>
                  </a:lnTo>
                  <a:lnTo>
                    <a:pt x="1451980" y="0"/>
                  </a:lnTo>
                  <a:lnTo>
                    <a:pt x="1537390" y="25454"/>
                  </a:lnTo>
                  <a:lnTo>
                    <a:pt x="1622801" y="0"/>
                  </a:lnTo>
                  <a:lnTo>
                    <a:pt x="1708212" y="16969"/>
                  </a:lnTo>
                  <a:lnTo>
                    <a:pt x="1793622" y="42424"/>
                  </a:lnTo>
                  <a:lnTo>
                    <a:pt x="1879033" y="8484"/>
                  </a:lnTo>
                  <a:lnTo>
                    <a:pt x="1964443" y="50909"/>
                  </a:lnTo>
                  <a:lnTo>
                    <a:pt x="2049854" y="16969"/>
                  </a:lnTo>
                  <a:lnTo>
                    <a:pt x="2135265" y="8484"/>
                  </a:lnTo>
                </a:path>
              </a:pathLst>
            </a:custGeom>
            <a:ln w="27101" cap="flat">
              <a:solidFill>
                <a:srgbClr val="1CABE2">
                  <a:alpha val="100000"/>
                </a:srgbClr>
              </a:solidFill>
              <a:prstDash val="solid"/>
              <a:round/>
            </a:ln>
          </p:spPr>
          <p:txBody>
            <a:bodyPr/>
            <a:lstStyle/>
            <a:p/>
          </p:txBody>
        </p:sp>
        <p:sp>
          <p:nvSpPr>
            <p:cNvPr id="192" name="pt192"/>
            <p:cNvSpPr/>
            <p:nvPr/>
          </p:nvSpPr>
          <p:spPr>
            <a:xfrm>
              <a:off x="383224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391765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0306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8847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1738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25929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34470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43011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51552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0093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8634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77175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85716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94257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02798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1340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9881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28422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36963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45504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54045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62586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1127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9668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88209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96750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tx218"/>
            <p:cNvSpPr/>
            <p:nvPr/>
          </p:nvSpPr>
          <p:spPr>
            <a:xfrm>
              <a:off x="3698362"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9" name="tx219"/>
            <p:cNvSpPr/>
            <p:nvPr/>
          </p:nvSpPr>
          <p:spPr>
            <a:xfrm>
              <a:off x="6018113"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20" name="tx220"/>
            <p:cNvSpPr/>
            <p:nvPr/>
          </p:nvSpPr>
          <p:spPr>
            <a:xfrm>
              <a:off x="5418832"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1" name="tx221"/>
            <p:cNvSpPr/>
            <p:nvPr/>
          </p:nvSpPr>
          <p:spPr>
            <a:xfrm>
              <a:off x="5845885"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22" name="pl22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6644479" y="1947768"/>
              <a:ext cx="2135265" cy="50909"/>
            </a:xfrm>
            <a:custGeom>
              <a:avLst/>
              <a:pathLst>
                <a:path w="2135265" h="50909">
                  <a:moveTo>
                    <a:pt x="0" y="8484"/>
                  </a:moveTo>
                  <a:lnTo>
                    <a:pt x="85410" y="25454"/>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8484"/>
                  </a:lnTo>
                  <a:lnTo>
                    <a:pt x="1110337" y="8484"/>
                  </a:lnTo>
                  <a:lnTo>
                    <a:pt x="1195748" y="0"/>
                  </a:lnTo>
                  <a:lnTo>
                    <a:pt x="1281159" y="16969"/>
                  </a:lnTo>
                  <a:lnTo>
                    <a:pt x="1366569" y="25454"/>
                  </a:lnTo>
                  <a:lnTo>
                    <a:pt x="1451980" y="16969"/>
                  </a:lnTo>
                  <a:lnTo>
                    <a:pt x="1537390" y="0"/>
                  </a:lnTo>
                  <a:lnTo>
                    <a:pt x="1622801" y="0"/>
                  </a:lnTo>
                  <a:lnTo>
                    <a:pt x="1708212" y="16969"/>
                  </a:lnTo>
                  <a:lnTo>
                    <a:pt x="1793622" y="42424"/>
                  </a:lnTo>
                  <a:lnTo>
                    <a:pt x="1879033" y="16969"/>
                  </a:lnTo>
                  <a:lnTo>
                    <a:pt x="1964443" y="16969"/>
                  </a:lnTo>
                  <a:lnTo>
                    <a:pt x="2049854" y="50909"/>
                  </a:lnTo>
                  <a:lnTo>
                    <a:pt x="2135265" y="8484"/>
                  </a:lnTo>
                </a:path>
              </a:pathLst>
            </a:custGeom>
            <a:ln w="27101" cap="flat">
              <a:solidFill>
                <a:srgbClr val="1CABE2">
                  <a:alpha val="100000"/>
                </a:srgbClr>
              </a:solidFill>
              <a:prstDash val="solid"/>
              <a:round/>
            </a:ln>
          </p:spPr>
          <p:txBody>
            <a:bodyPr/>
            <a:lstStyle/>
            <a:p/>
          </p:txBody>
        </p:sp>
        <p:sp>
          <p:nvSpPr>
            <p:cNvPr id="242" name="pt242"/>
            <p:cNvSpPr/>
            <p:nvPr/>
          </p:nvSpPr>
          <p:spPr>
            <a:xfrm>
              <a:off x="66264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671183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972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8826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968071"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7" name="pt247"/>
            <p:cNvSpPr/>
            <p:nvPr/>
          </p:nvSpPr>
          <p:spPr>
            <a:xfrm>
              <a:off x="70534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13889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39512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4805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56594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76513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7367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822177"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790758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9299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07840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1638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24923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33464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42005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50546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9087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67628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76169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tx268"/>
            <p:cNvSpPr/>
            <p:nvPr/>
          </p:nvSpPr>
          <p:spPr>
            <a:xfrm>
              <a:off x="6492549"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9" name="tx269"/>
            <p:cNvSpPr/>
            <p:nvPr/>
          </p:nvSpPr>
          <p:spPr>
            <a:xfrm>
              <a:off x="8812300"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0" name="tx270"/>
            <p:cNvSpPr/>
            <p:nvPr/>
          </p:nvSpPr>
          <p:spPr>
            <a:xfrm>
              <a:off x="8213020"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1" name="tx271"/>
            <p:cNvSpPr/>
            <p:nvPr/>
          </p:nvSpPr>
          <p:spPr>
            <a:xfrm>
              <a:off x="8640073"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2" name="pl27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6729889" y="3258884"/>
              <a:ext cx="2049854" cy="110302"/>
            </a:xfrm>
            <a:custGeom>
              <a:avLst/>
              <a:pathLst>
                <a:path w="2049854" h="110302">
                  <a:moveTo>
                    <a:pt x="0" y="8484"/>
                  </a:moveTo>
                  <a:lnTo>
                    <a:pt x="85410" y="0"/>
                  </a:lnTo>
                  <a:lnTo>
                    <a:pt x="170821" y="0"/>
                  </a:lnTo>
                  <a:lnTo>
                    <a:pt x="256231" y="0"/>
                  </a:lnTo>
                  <a:lnTo>
                    <a:pt x="341642" y="0"/>
                  </a:lnTo>
                  <a:lnTo>
                    <a:pt x="427053" y="0"/>
                  </a:lnTo>
                  <a:lnTo>
                    <a:pt x="512463" y="0"/>
                  </a:lnTo>
                  <a:lnTo>
                    <a:pt x="597874" y="8484"/>
                  </a:lnTo>
                  <a:lnTo>
                    <a:pt x="683284" y="0"/>
                  </a:lnTo>
                  <a:lnTo>
                    <a:pt x="768695" y="8484"/>
                  </a:lnTo>
                  <a:lnTo>
                    <a:pt x="854106" y="0"/>
                  </a:lnTo>
                  <a:lnTo>
                    <a:pt x="939516" y="0"/>
                  </a:lnTo>
                  <a:lnTo>
                    <a:pt x="1024927" y="16969"/>
                  </a:lnTo>
                  <a:lnTo>
                    <a:pt x="1110337" y="8484"/>
                  </a:lnTo>
                  <a:lnTo>
                    <a:pt x="1195748" y="8484"/>
                  </a:lnTo>
                  <a:lnTo>
                    <a:pt x="1281159" y="0"/>
                  </a:lnTo>
                  <a:lnTo>
                    <a:pt x="1366569" y="0"/>
                  </a:lnTo>
                  <a:lnTo>
                    <a:pt x="1451980" y="16969"/>
                  </a:lnTo>
                  <a:lnTo>
                    <a:pt x="1537390" y="0"/>
                  </a:lnTo>
                  <a:lnTo>
                    <a:pt x="1622801" y="0"/>
                  </a:lnTo>
                  <a:lnTo>
                    <a:pt x="1708212" y="110302"/>
                  </a:lnTo>
                  <a:lnTo>
                    <a:pt x="1793622" y="8484"/>
                  </a:lnTo>
                  <a:lnTo>
                    <a:pt x="1879033" y="84848"/>
                  </a:lnTo>
                  <a:lnTo>
                    <a:pt x="1964443" y="93333"/>
                  </a:lnTo>
                  <a:lnTo>
                    <a:pt x="2049854" y="16969"/>
                  </a:lnTo>
                </a:path>
              </a:pathLst>
            </a:custGeom>
            <a:ln w="27101" cap="flat">
              <a:solidFill>
                <a:srgbClr val="1CABE2">
                  <a:alpha val="100000"/>
                </a:srgbClr>
              </a:solidFill>
              <a:prstDash val="solid"/>
              <a:round/>
            </a:ln>
          </p:spPr>
          <p:txBody>
            <a:bodyPr/>
            <a:lstStyle/>
            <a:p/>
          </p:txBody>
        </p:sp>
        <p:sp>
          <p:nvSpPr>
            <p:cNvPr id="292" name="pt292"/>
            <p:cNvSpPr/>
            <p:nvPr/>
          </p:nvSpPr>
          <p:spPr>
            <a:xfrm>
              <a:off x="671183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679724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88266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96807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05348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13889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22430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30971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39512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48053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56594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6513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73676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82217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90758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9929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0784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16381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24923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33464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42005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50546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590872"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676283"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76169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tx317"/>
            <p:cNvSpPr/>
            <p:nvPr/>
          </p:nvSpPr>
          <p:spPr>
            <a:xfrm>
              <a:off x="6577959"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18" name="tx318"/>
            <p:cNvSpPr/>
            <p:nvPr/>
          </p:nvSpPr>
          <p:spPr>
            <a:xfrm>
              <a:off x="8812300"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319" name="tx319"/>
            <p:cNvSpPr/>
            <p:nvPr/>
          </p:nvSpPr>
          <p:spPr>
            <a:xfrm>
              <a:off x="8213020"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20" name="tx320"/>
            <p:cNvSpPr/>
            <p:nvPr/>
          </p:nvSpPr>
          <p:spPr>
            <a:xfrm>
              <a:off x="8640073"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321" name="tx32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2" name="tx32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3" name="tx32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4" name="tx32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5" name="tx32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6" name="tx32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7" name="tx32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8" name="tx32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9" name="tx32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0" name="tx33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1" name="tx33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2" name="tx33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3" name="tx33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4" name="tx33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5" name="tx335"/>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6" name="tx336"/>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7" name="tx337"/>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8" name="tx338"/>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9" name="tx339"/>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0" name="tx340"/>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1" name="tx341"/>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2" name="tx34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3" name="tx34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4" name="tx34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5" name="tx34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6" name="tx34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7" name="tx34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8" name="tx34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9" name="tx34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0" name="tx35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1" name="tx35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2" name="tx35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3" name="tx35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4" name="tx35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5" name="tx35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6" name="tx35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7" name="tx35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8" name="tx35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9" name="tx35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0" name="tx36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1" name="tx36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2" name="tx36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3" name="tx36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4" name="tx36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5" name="tx36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6" name="tx36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7" name="tx36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8" name="pt36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9" name="pt36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0" name="tx37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1" name="tx37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2" name="tx372"/>
            <p:cNvSpPr/>
            <p:nvPr/>
          </p:nvSpPr>
          <p:spPr>
            <a:xfrm>
              <a:off x="2271332" y="1330710"/>
              <a:ext cx="529318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Seychelles, 2000-2025</a:t>
              </a:r>
            </a:p>
          </p:txBody>
        </p:sp>
        <p:sp>
          <p:nvSpPr>
            <p:cNvPr id="373" name="tx37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4" name="tx37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BCG and MCV2 had the lowest coverage (97%), followed by DTP3 and MCV1 (98%).
Compared to 2019, coverage of 4 vaccines decreased (BCG, DTP3, MCV1 and MCV2) and 3 vaccines remained constant (DTP1, IPV1 and ROTAC).
Compared to 2024, coverage of one vaccine decreased (BCG) and 6 vaccines increased (DTP1, DTP3, IPV1, MCV1, MCV2 and ROTAC).</a:t>
            </a:r>
          </a:p>
        </p:txBody>
      </p:sp>
      <p:sp>
        <p:nvSpPr>
          <p:cNvPr id="37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Seychelles had its lowest coverage in BCG and MCV2 (97%), while most other routine vaccines clustered around 98-99%; 4 antigens decreased since 2019, and 6 antigens increased since 2024.</a:t>
            </a:r>
          </a:p>
        </p:txBody>
      </p:sp>
      <p:grpSp xmlns:pic="http://schemas.openxmlformats.org/drawingml/2006/picture">
        <p:nvGrpSpPr>
          <p:cNvPr id="377" name=""/>
          <p:cNvGrpSpPr/>
          <p:nvPr/>
        </p:nvGrpSpPr>
        <p:grpSpPr>
          <a:xfrm>
            <a:off x="292608" y="1097280"/>
            <a:ext cx="8595360" cy="28575"/>
            <a:chOff x="292608" y="1097280"/>
            <a:chExt cx="8595360" cy="28575"/>
          </a:xfrm>
        </p:grpSpPr>
        <p:sp>
          <p:nvSpPr>
            <p:cNvPr id="37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284697"/>
            </a:xfrm>
            <a:custGeom>
              <a:avLst/>
              <a:pathLst>
                <a:path w="6518190" h="284697">
                  <a:moveTo>
                    <a:pt x="0" y="47449"/>
                  </a:moveTo>
                  <a:lnTo>
                    <a:pt x="260727" y="142348"/>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47449"/>
                  </a:lnTo>
                  <a:lnTo>
                    <a:pt x="3389458" y="47449"/>
                  </a:lnTo>
                  <a:lnTo>
                    <a:pt x="3650186" y="0"/>
                  </a:lnTo>
                  <a:lnTo>
                    <a:pt x="3910914" y="94899"/>
                  </a:lnTo>
                  <a:lnTo>
                    <a:pt x="4171641" y="142348"/>
                  </a:lnTo>
                  <a:lnTo>
                    <a:pt x="4432369" y="94899"/>
                  </a:lnTo>
                  <a:lnTo>
                    <a:pt x="4693096" y="0"/>
                  </a:lnTo>
                  <a:lnTo>
                    <a:pt x="4953824" y="0"/>
                  </a:lnTo>
                  <a:lnTo>
                    <a:pt x="5214552" y="94899"/>
                  </a:lnTo>
                  <a:lnTo>
                    <a:pt x="5475279" y="237248"/>
                  </a:lnTo>
                  <a:lnTo>
                    <a:pt x="5736007" y="94899"/>
                  </a:lnTo>
                  <a:lnTo>
                    <a:pt x="5996734" y="94899"/>
                  </a:lnTo>
                  <a:lnTo>
                    <a:pt x="6257462" y="284697"/>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284697"/>
            </a:xfrm>
            <a:custGeom>
              <a:avLst/>
              <a:pathLst>
                <a:path w="6518190" h="284697">
                  <a:moveTo>
                    <a:pt x="0" y="94899"/>
                  </a:moveTo>
                  <a:lnTo>
                    <a:pt x="260727" y="189798"/>
                  </a:lnTo>
                  <a:lnTo>
                    <a:pt x="521455" y="47449"/>
                  </a:lnTo>
                  <a:lnTo>
                    <a:pt x="782182" y="0"/>
                  </a:lnTo>
                  <a:lnTo>
                    <a:pt x="1042910" y="0"/>
                  </a:lnTo>
                  <a:lnTo>
                    <a:pt x="1303638" y="0"/>
                  </a:lnTo>
                  <a:lnTo>
                    <a:pt x="1564365" y="0"/>
                  </a:lnTo>
                  <a:lnTo>
                    <a:pt x="1825093" y="0"/>
                  </a:lnTo>
                  <a:lnTo>
                    <a:pt x="2085820" y="0"/>
                  </a:lnTo>
                  <a:lnTo>
                    <a:pt x="2346548" y="47449"/>
                  </a:lnTo>
                  <a:lnTo>
                    <a:pt x="2607276" y="0"/>
                  </a:lnTo>
                  <a:lnTo>
                    <a:pt x="2868003" y="0"/>
                  </a:lnTo>
                  <a:lnTo>
                    <a:pt x="3128731" y="47449"/>
                  </a:lnTo>
                  <a:lnTo>
                    <a:pt x="3389458" y="47449"/>
                  </a:lnTo>
                  <a:lnTo>
                    <a:pt x="3650186" y="0"/>
                  </a:lnTo>
                  <a:lnTo>
                    <a:pt x="3910914" y="94899"/>
                  </a:lnTo>
                  <a:lnTo>
                    <a:pt x="4171641" y="142348"/>
                  </a:lnTo>
                  <a:lnTo>
                    <a:pt x="4432369" y="94899"/>
                  </a:lnTo>
                  <a:lnTo>
                    <a:pt x="4693096" y="0"/>
                  </a:lnTo>
                  <a:lnTo>
                    <a:pt x="4953824" y="0"/>
                  </a:lnTo>
                  <a:lnTo>
                    <a:pt x="5214552" y="94899"/>
                  </a:lnTo>
                  <a:lnTo>
                    <a:pt x="5475279" y="237248"/>
                  </a:lnTo>
                  <a:lnTo>
                    <a:pt x="5736007" y="94899"/>
                  </a:lnTo>
                  <a:lnTo>
                    <a:pt x="5996734" y="94899"/>
                  </a:lnTo>
                  <a:lnTo>
                    <a:pt x="6257462" y="284697"/>
                  </a:lnTo>
                  <a:lnTo>
                    <a:pt x="6518190" y="47449"/>
                  </a:lnTo>
                </a:path>
              </a:pathLst>
            </a:custGeom>
            <a:ln w="27101" cap="flat">
              <a:solidFill>
                <a:srgbClr val="80BD41">
                  <a:alpha val="100000"/>
                </a:srgbClr>
              </a:solidFill>
              <a:prstDash val="solid"/>
              <a:round/>
            </a:ln>
          </p:spPr>
          <p:txBody>
            <a:bodyPr/>
            <a:lstStyle/>
            <a:p/>
          </p:txBody>
        </p:sp>
        <p:sp>
          <p:nvSpPr>
            <p:cNvPr id="40" name="pl40"/>
            <p:cNvSpPr/>
            <p:nvPr/>
          </p:nvSpPr>
          <p:spPr>
            <a:xfrm>
              <a:off x="3742531" y="930799"/>
              <a:ext cx="3910914" cy="284697"/>
            </a:xfrm>
            <a:custGeom>
              <a:avLst/>
              <a:pathLst>
                <a:path w="3910914" h="284697">
                  <a:moveTo>
                    <a:pt x="0" y="0"/>
                  </a:moveTo>
                  <a:lnTo>
                    <a:pt x="260727" y="0"/>
                  </a:lnTo>
                  <a:lnTo>
                    <a:pt x="521455" y="47449"/>
                  </a:lnTo>
                  <a:lnTo>
                    <a:pt x="782182" y="47449"/>
                  </a:lnTo>
                  <a:lnTo>
                    <a:pt x="1042910" y="0"/>
                  </a:lnTo>
                  <a:lnTo>
                    <a:pt x="1303638" y="94899"/>
                  </a:lnTo>
                  <a:lnTo>
                    <a:pt x="1564365" y="142348"/>
                  </a:lnTo>
                  <a:lnTo>
                    <a:pt x="1825093" y="94899"/>
                  </a:lnTo>
                  <a:lnTo>
                    <a:pt x="2085820" y="0"/>
                  </a:lnTo>
                  <a:lnTo>
                    <a:pt x="2346548" y="0"/>
                  </a:lnTo>
                  <a:lnTo>
                    <a:pt x="2607276" y="94899"/>
                  </a:lnTo>
                  <a:lnTo>
                    <a:pt x="2868003" y="237248"/>
                  </a:lnTo>
                  <a:lnTo>
                    <a:pt x="3128731" y="94899"/>
                  </a:lnTo>
                  <a:lnTo>
                    <a:pt x="3389458" y="94899"/>
                  </a:lnTo>
                  <a:lnTo>
                    <a:pt x="3650186" y="284697"/>
                  </a:lnTo>
                  <a:lnTo>
                    <a:pt x="3910914" y="47449"/>
                  </a:lnTo>
                </a:path>
              </a:pathLst>
            </a:custGeom>
            <a:ln w="27101" cap="flat">
              <a:solidFill>
                <a:srgbClr val="EE00EE">
                  <a:alpha val="100000"/>
                </a:srgbClr>
              </a:solidFill>
              <a:prstDash val="solid"/>
              <a:round/>
            </a:ln>
          </p:spPr>
          <p:txBody>
            <a:bodyPr/>
            <a:lstStyle/>
            <a:p/>
          </p:txBody>
        </p:sp>
        <p:sp>
          <p:nvSpPr>
            <p:cNvPr id="41" name="pl41"/>
            <p:cNvSpPr/>
            <p:nvPr/>
          </p:nvSpPr>
          <p:spPr>
            <a:xfrm>
              <a:off x="4785441" y="1168047"/>
              <a:ext cx="2868003" cy="3368922"/>
            </a:xfrm>
            <a:custGeom>
              <a:avLst/>
              <a:pathLst>
                <a:path w="2868003" h="3368922">
                  <a:moveTo>
                    <a:pt x="0" y="806643"/>
                  </a:moveTo>
                  <a:lnTo>
                    <a:pt x="260727" y="332147"/>
                  </a:lnTo>
                  <a:lnTo>
                    <a:pt x="521455" y="0"/>
                  </a:lnTo>
                  <a:lnTo>
                    <a:pt x="782182" y="711744"/>
                  </a:lnTo>
                  <a:lnTo>
                    <a:pt x="1042910" y="94899"/>
                  </a:lnTo>
                  <a:lnTo>
                    <a:pt x="1303638" y="1376038"/>
                  </a:lnTo>
                  <a:lnTo>
                    <a:pt x="1564365" y="3368922"/>
                  </a:lnTo>
                  <a:lnTo>
                    <a:pt x="1825093" y="2752077"/>
                  </a:lnTo>
                  <a:lnTo>
                    <a:pt x="2085820" y="521945"/>
                  </a:lnTo>
                  <a:lnTo>
                    <a:pt x="2346548" y="1897984"/>
                  </a:lnTo>
                  <a:lnTo>
                    <a:pt x="2607276" y="3368922"/>
                  </a:lnTo>
                  <a:lnTo>
                    <a:pt x="2868003" y="1281139"/>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3036775"/>
            </a:xfrm>
            <a:custGeom>
              <a:avLst/>
              <a:pathLst>
                <a:path w="2607276" h="3036775">
                  <a:moveTo>
                    <a:pt x="0" y="3036775"/>
                  </a:moveTo>
                  <a:lnTo>
                    <a:pt x="260727" y="0"/>
                  </a:lnTo>
                  <a:lnTo>
                    <a:pt x="521455" y="0"/>
                  </a:lnTo>
                  <a:lnTo>
                    <a:pt x="782182" y="0"/>
                  </a:lnTo>
                  <a:lnTo>
                    <a:pt x="1042910" y="0"/>
                  </a:lnTo>
                  <a:lnTo>
                    <a:pt x="1303638" y="47449"/>
                  </a:lnTo>
                  <a:lnTo>
                    <a:pt x="1564365" y="47449"/>
                  </a:lnTo>
                  <a:lnTo>
                    <a:pt x="1825093" y="0"/>
                  </a:lnTo>
                  <a:lnTo>
                    <a:pt x="2085820" y="94899"/>
                  </a:lnTo>
                  <a:lnTo>
                    <a:pt x="2346548" y="47449"/>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7392717" y="978248"/>
              <a:ext cx="260727" cy="2372480"/>
            </a:xfrm>
            <a:custGeom>
              <a:avLst/>
              <a:pathLst>
                <a:path w="260727" h="2372480">
                  <a:moveTo>
                    <a:pt x="0" y="2372480"/>
                  </a:moveTo>
                  <a:lnTo>
                    <a:pt x="260727"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284697"/>
            </a:xfrm>
            <a:custGeom>
              <a:avLst/>
              <a:pathLst>
                <a:path w="6518190" h="284697">
                  <a:moveTo>
                    <a:pt x="0" y="94899"/>
                  </a:moveTo>
                  <a:lnTo>
                    <a:pt x="260727" y="189798"/>
                  </a:lnTo>
                  <a:lnTo>
                    <a:pt x="521455" y="47449"/>
                  </a:lnTo>
                  <a:lnTo>
                    <a:pt x="782182" y="0"/>
                  </a:lnTo>
                  <a:lnTo>
                    <a:pt x="1042910" y="0"/>
                  </a:lnTo>
                  <a:lnTo>
                    <a:pt x="1303638" y="0"/>
                  </a:lnTo>
                  <a:lnTo>
                    <a:pt x="1564365" y="0"/>
                  </a:lnTo>
                  <a:lnTo>
                    <a:pt x="1825093" y="0"/>
                  </a:lnTo>
                  <a:lnTo>
                    <a:pt x="2085820" y="0"/>
                  </a:lnTo>
                  <a:lnTo>
                    <a:pt x="2346548" y="94899"/>
                  </a:lnTo>
                  <a:lnTo>
                    <a:pt x="2607276" y="0"/>
                  </a:lnTo>
                  <a:lnTo>
                    <a:pt x="2868003" y="0"/>
                  </a:lnTo>
                  <a:lnTo>
                    <a:pt x="3128731" y="47449"/>
                  </a:lnTo>
                  <a:lnTo>
                    <a:pt x="3389458" y="94899"/>
                  </a:lnTo>
                  <a:lnTo>
                    <a:pt x="3650186" y="0"/>
                  </a:lnTo>
                  <a:lnTo>
                    <a:pt x="3910914" y="47449"/>
                  </a:lnTo>
                  <a:lnTo>
                    <a:pt x="4171641" y="94899"/>
                  </a:lnTo>
                  <a:lnTo>
                    <a:pt x="4432369" y="0"/>
                  </a:lnTo>
                  <a:lnTo>
                    <a:pt x="4693096" y="142348"/>
                  </a:lnTo>
                  <a:lnTo>
                    <a:pt x="4953824" y="0"/>
                  </a:lnTo>
                  <a:lnTo>
                    <a:pt x="5214552" y="94899"/>
                  </a:lnTo>
                  <a:lnTo>
                    <a:pt x="5475279" y="237248"/>
                  </a:lnTo>
                  <a:lnTo>
                    <a:pt x="5736007" y="47449"/>
                  </a:lnTo>
                  <a:lnTo>
                    <a:pt x="5996734" y="284697"/>
                  </a:lnTo>
                  <a:lnTo>
                    <a:pt x="6257462" y="94899"/>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1395982" y="930799"/>
              <a:ext cx="6257462" cy="616844"/>
            </a:xfrm>
            <a:custGeom>
              <a:avLst/>
              <a:pathLst>
                <a:path w="6257462" h="616844">
                  <a:moveTo>
                    <a:pt x="0" y="47449"/>
                  </a:moveTo>
                  <a:lnTo>
                    <a:pt x="260727" y="0"/>
                  </a:lnTo>
                  <a:lnTo>
                    <a:pt x="521455" y="0"/>
                  </a:lnTo>
                  <a:lnTo>
                    <a:pt x="782182" y="0"/>
                  </a:lnTo>
                  <a:lnTo>
                    <a:pt x="1042910" y="0"/>
                  </a:lnTo>
                  <a:lnTo>
                    <a:pt x="1303638" y="0"/>
                  </a:lnTo>
                  <a:lnTo>
                    <a:pt x="1564365" y="0"/>
                  </a:lnTo>
                  <a:lnTo>
                    <a:pt x="1825093" y="47449"/>
                  </a:lnTo>
                  <a:lnTo>
                    <a:pt x="2085820" y="0"/>
                  </a:lnTo>
                  <a:lnTo>
                    <a:pt x="2346548" y="47449"/>
                  </a:lnTo>
                  <a:lnTo>
                    <a:pt x="2607276" y="0"/>
                  </a:lnTo>
                  <a:lnTo>
                    <a:pt x="2868003" y="0"/>
                  </a:lnTo>
                  <a:lnTo>
                    <a:pt x="3128731" y="94899"/>
                  </a:lnTo>
                  <a:lnTo>
                    <a:pt x="3389458" y="47449"/>
                  </a:lnTo>
                  <a:lnTo>
                    <a:pt x="3650186" y="47449"/>
                  </a:lnTo>
                  <a:lnTo>
                    <a:pt x="3910914" y="0"/>
                  </a:lnTo>
                  <a:lnTo>
                    <a:pt x="4171641" y="0"/>
                  </a:lnTo>
                  <a:lnTo>
                    <a:pt x="4432369" y="94899"/>
                  </a:lnTo>
                  <a:lnTo>
                    <a:pt x="4693096" y="0"/>
                  </a:lnTo>
                  <a:lnTo>
                    <a:pt x="4953824" y="0"/>
                  </a:lnTo>
                  <a:lnTo>
                    <a:pt x="5214552" y="616844"/>
                  </a:lnTo>
                  <a:lnTo>
                    <a:pt x="5475279" y="47449"/>
                  </a:lnTo>
                  <a:lnTo>
                    <a:pt x="5736007" y="474496"/>
                  </a:lnTo>
                  <a:lnTo>
                    <a:pt x="5996734" y="521945"/>
                  </a:lnTo>
                  <a:lnTo>
                    <a:pt x="6257462" y="94899"/>
                  </a:lnTo>
                </a:path>
              </a:pathLst>
            </a:custGeom>
            <a:ln w="27101" cap="flat">
              <a:solidFill>
                <a:srgbClr val="008B00">
                  <a:alpha val="100000"/>
                </a:srgbClr>
              </a:solidFill>
              <a:prstDash val="solid"/>
              <a:round/>
            </a:ln>
          </p:spPr>
          <p:txBody>
            <a:bodyPr/>
            <a:lstStyle/>
            <a:p/>
          </p:txBody>
        </p:sp>
        <p:sp>
          <p:nvSpPr>
            <p:cNvPr id="46" name="pl46"/>
            <p:cNvSpPr/>
            <p:nvPr/>
          </p:nvSpPr>
          <p:spPr>
            <a:xfrm>
              <a:off x="5828352" y="930799"/>
              <a:ext cx="1825093" cy="3938317"/>
            </a:xfrm>
            <a:custGeom>
              <a:avLst/>
              <a:pathLst>
                <a:path w="1825093" h="3938317">
                  <a:moveTo>
                    <a:pt x="0" y="3938317"/>
                  </a:moveTo>
                  <a:lnTo>
                    <a:pt x="260727" y="332147"/>
                  </a:lnTo>
                  <a:lnTo>
                    <a:pt x="521455" y="237248"/>
                  </a:lnTo>
                  <a:lnTo>
                    <a:pt x="782182" y="189798"/>
                  </a:lnTo>
                  <a:lnTo>
                    <a:pt x="1042910" y="94899"/>
                  </a:lnTo>
                  <a:lnTo>
                    <a:pt x="1303638" y="94899"/>
                  </a:lnTo>
                  <a:lnTo>
                    <a:pt x="1564365" y="284697"/>
                  </a:lnTo>
                  <a:lnTo>
                    <a:pt x="1825093" y="0"/>
                  </a:lnTo>
                </a:path>
              </a:pathLst>
            </a:custGeom>
            <a:ln w="27101" cap="flat">
              <a:solidFill>
                <a:srgbClr val="9A32CD">
                  <a:alpha val="100000"/>
                </a:srgbClr>
              </a:solidFill>
              <a:prstDash val="solid"/>
              <a:round/>
            </a:ln>
          </p:spPr>
          <p:txBody>
            <a:bodyPr/>
            <a:lstStyle/>
            <a:p/>
          </p:txBody>
        </p:sp>
        <p:sp>
          <p:nvSpPr>
            <p:cNvPr id="47" name="pl47"/>
            <p:cNvSpPr/>
            <p:nvPr/>
          </p:nvSpPr>
          <p:spPr>
            <a:xfrm>
              <a:off x="5567624" y="930799"/>
              <a:ext cx="2085820" cy="4317914"/>
            </a:xfrm>
            <a:custGeom>
              <a:avLst/>
              <a:pathLst>
                <a:path w="2085820" h="4317914">
                  <a:moveTo>
                    <a:pt x="0" y="4317914"/>
                  </a:moveTo>
                  <a:lnTo>
                    <a:pt x="260727" y="0"/>
                  </a:lnTo>
                  <a:lnTo>
                    <a:pt x="521455" y="0"/>
                  </a:lnTo>
                  <a:lnTo>
                    <a:pt x="782182" y="47449"/>
                  </a:lnTo>
                  <a:lnTo>
                    <a:pt x="1042910" y="47449"/>
                  </a:lnTo>
                  <a:lnTo>
                    <a:pt x="1303638" y="0"/>
                  </a:lnTo>
                  <a:lnTo>
                    <a:pt x="1564365" y="47449"/>
                  </a:lnTo>
                  <a:lnTo>
                    <a:pt x="1825093" y="47449"/>
                  </a:lnTo>
                  <a:lnTo>
                    <a:pt x="2085820" y="0"/>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284697"/>
            </a:xfrm>
            <a:custGeom>
              <a:avLst/>
              <a:pathLst>
                <a:path w="6518190" h="284697">
                  <a:moveTo>
                    <a:pt x="0" y="94899"/>
                  </a:moveTo>
                  <a:lnTo>
                    <a:pt x="260727" y="189798"/>
                  </a:lnTo>
                  <a:lnTo>
                    <a:pt x="521455" y="47449"/>
                  </a:lnTo>
                  <a:lnTo>
                    <a:pt x="782182" y="0"/>
                  </a:lnTo>
                  <a:lnTo>
                    <a:pt x="1042910" y="0"/>
                  </a:lnTo>
                  <a:lnTo>
                    <a:pt x="1303638" y="0"/>
                  </a:lnTo>
                  <a:lnTo>
                    <a:pt x="1564365" y="0"/>
                  </a:lnTo>
                  <a:lnTo>
                    <a:pt x="1825093" y="0"/>
                  </a:lnTo>
                  <a:lnTo>
                    <a:pt x="2085820" y="0"/>
                  </a:lnTo>
                  <a:lnTo>
                    <a:pt x="2346548" y="94899"/>
                  </a:lnTo>
                  <a:lnTo>
                    <a:pt x="2607276" y="0"/>
                  </a:lnTo>
                  <a:lnTo>
                    <a:pt x="2868003" y="0"/>
                  </a:lnTo>
                  <a:lnTo>
                    <a:pt x="3128731" y="47449"/>
                  </a:lnTo>
                  <a:lnTo>
                    <a:pt x="3389458" y="94899"/>
                  </a:lnTo>
                  <a:lnTo>
                    <a:pt x="3650186" y="0"/>
                  </a:lnTo>
                  <a:lnTo>
                    <a:pt x="3910914" y="47449"/>
                  </a:lnTo>
                  <a:lnTo>
                    <a:pt x="4171641" y="94899"/>
                  </a:lnTo>
                  <a:lnTo>
                    <a:pt x="4432369" y="0"/>
                  </a:lnTo>
                  <a:lnTo>
                    <a:pt x="4693096" y="142348"/>
                  </a:lnTo>
                  <a:lnTo>
                    <a:pt x="4953824" y="0"/>
                  </a:lnTo>
                  <a:lnTo>
                    <a:pt x="5214552" y="94899"/>
                  </a:lnTo>
                  <a:lnTo>
                    <a:pt x="5475279" y="237248"/>
                  </a:lnTo>
                  <a:lnTo>
                    <a:pt x="5736007" y="47449"/>
                  </a:lnTo>
                  <a:lnTo>
                    <a:pt x="5996734" y="284697"/>
                  </a:lnTo>
                  <a:lnTo>
                    <a:pt x="6257462" y="94899"/>
                  </a:lnTo>
                  <a:lnTo>
                    <a:pt x="6518190" y="47449"/>
                  </a:lnTo>
                </a:path>
              </a:pathLst>
            </a:custGeom>
            <a:ln w="27101" cap="flat">
              <a:solidFill>
                <a:srgbClr val="FB9A99">
                  <a:alpha val="100000"/>
                </a:srgbClr>
              </a:solidFill>
              <a:prstDash val="solid"/>
              <a:round/>
            </a:ln>
          </p:spPr>
          <p:txBody>
            <a:bodyPr/>
            <a:lstStyle/>
            <a:p/>
          </p:txBody>
        </p:sp>
        <p:sp>
          <p:nvSpPr>
            <p:cNvPr id="49" name="pl49"/>
            <p:cNvSpPr/>
            <p:nvPr/>
          </p:nvSpPr>
          <p:spPr>
            <a:xfrm>
              <a:off x="7670760" y="779502"/>
              <a:ext cx="754266" cy="147901"/>
            </a:xfrm>
            <a:custGeom>
              <a:avLst/>
              <a:pathLst>
                <a:path w="754266" h="147901">
                  <a:moveTo>
                    <a:pt x="754266" y="0"/>
                  </a:moveTo>
                  <a:lnTo>
                    <a:pt x="0" y="147901"/>
                  </a:lnTo>
                </a:path>
              </a:pathLst>
            </a:custGeom>
          </p:spPr>
          <p:txBody>
            <a:bodyPr/>
            <a:lstStyle/>
            <a:p/>
          </p:txBody>
        </p:sp>
        <p:sp>
          <p:nvSpPr>
            <p:cNvPr id="50" name="pl50"/>
            <p:cNvSpPr/>
            <p:nvPr/>
          </p:nvSpPr>
          <p:spPr>
            <a:xfrm>
              <a:off x="7671147" y="933285"/>
              <a:ext cx="711797" cy="99976"/>
            </a:xfrm>
            <a:custGeom>
              <a:avLst/>
              <a:pathLst>
                <a:path w="711797" h="99976">
                  <a:moveTo>
                    <a:pt x="711797" y="99976"/>
                  </a:moveTo>
                  <a:lnTo>
                    <a:pt x="0" y="0"/>
                  </a:lnTo>
                </a:path>
              </a:pathLst>
            </a:custGeom>
          </p:spPr>
          <p:txBody>
            <a:bodyPr/>
            <a:lstStyle/>
            <a:p/>
          </p:txBody>
        </p:sp>
        <p:sp>
          <p:nvSpPr>
            <p:cNvPr id="51" name="pl51"/>
            <p:cNvSpPr/>
            <p:nvPr/>
          </p:nvSpPr>
          <p:spPr>
            <a:xfrm>
              <a:off x="7667523" y="937978"/>
              <a:ext cx="685250" cy="349470"/>
            </a:xfrm>
            <a:custGeom>
              <a:avLst/>
              <a:pathLst>
                <a:path w="685250" h="349470">
                  <a:moveTo>
                    <a:pt x="685250" y="349470"/>
                  </a:moveTo>
                  <a:lnTo>
                    <a:pt x="0" y="0"/>
                  </a:lnTo>
                </a:path>
              </a:pathLst>
            </a:custGeom>
          </p:spPr>
          <p:txBody>
            <a:bodyPr/>
            <a:lstStyle/>
            <a:p/>
          </p:txBody>
        </p:sp>
        <p:sp>
          <p:nvSpPr>
            <p:cNvPr id="52" name="pl52"/>
            <p:cNvSpPr/>
            <p:nvPr/>
          </p:nvSpPr>
          <p:spPr>
            <a:xfrm>
              <a:off x="7660551" y="988723"/>
              <a:ext cx="1031836" cy="1520934"/>
            </a:xfrm>
            <a:custGeom>
              <a:avLst/>
              <a:pathLst>
                <a:path w="1031836" h="1520934">
                  <a:moveTo>
                    <a:pt x="1031836" y="1520934"/>
                  </a:moveTo>
                  <a:lnTo>
                    <a:pt x="0" y="0"/>
                  </a:lnTo>
                </a:path>
              </a:pathLst>
            </a:custGeom>
          </p:spPr>
          <p:txBody>
            <a:bodyPr/>
            <a:lstStyle/>
            <a:p/>
          </p:txBody>
        </p:sp>
        <p:sp>
          <p:nvSpPr>
            <p:cNvPr id="53" name="pl53"/>
            <p:cNvSpPr/>
            <p:nvPr/>
          </p:nvSpPr>
          <p:spPr>
            <a:xfrm>
              <a:off x="7659507" y="988978"/>
              <a:ext cx="1007650" cy="1783594"/>
            </a:xfrm>
            <a:custGeom>
              <a:avLst/>
              <a:pathLst>
                <a:path w="1007650" h="1783594">
                  <a:moveTo>
                    <a:pt x="1007650" y="1783594"/>
                  </a:moveTo>
                  <a:lnTo>
                    <a:pt x="0" y="0"/>
                  </a:lnTo>
                </a:path>
              </a:pathLst>
            </a:custGeom>
          </p:spPr>
          <p:txBody>
            <a:bodyPr/>
            <a:lstStyle/>
            <a:p/>
          </p:txBody>
        </p:sp>
        <p:sp>
          <p:nvSpPr>
            <p:cNvPr id="54" name="pl54"/>
            <p:cNvSpPr/>
            <p:nvPr/>
          </p:nvSpPr>
          <p:spPr>
            <a:xfrm>
              <a:off x="7661871" y="988330"/>
              <a:ext cx="1055152" cy="1262532"/>
            </a:xfrm>
            <a:custGeom>
              <a:avLst/>
              <a:pathLst>
                <a:path w="1055152" h="1262532">
                  <a:moveTo>
                    <a:pt x="1055152" y="1262532"/>
                  </a:moveTo>
                  <a:lnTo>
                    <a:pt x="0" y="0"/>
                  </a:lnTo>
                </a:path>
              </a:pathLst>
            </a:custGeom>
          </p:spPr>
          <p:txBody>
            <a:bodyPr/>
            <a:lstStyle/>
            <a:p/>
          </p:txBody>
        </p:sp>
        <p:sp>
          <p:nvSpPr>
            <p:cNvPr id="55" name="pl55"/>
            <p:cNvSpPr/>
            <p:nvPr/>
          </p:nvSpPr>
          <p:spPr>
            <a:xfrm>
              <a:off x="7665013" y="987017"/>
              <a:ext cx="742016" cy="562494"/>
            </a:xfrm>
            <a:custGeom>
              <a:avLst/>
              <a:pathLst>
                <a:path w="742016" h="562494">
                  <a:moveTo>
                    <a:pt x="742016" y="562494"/>
                  </a:moveTo>
                  <a:lnTo>
                    <a:pt x="0" y="0"/>
                  </a:lnTo>
                </a:path>
              </a:pathLst>
            </a:custGeom>
          </p:spPr>
          <p:txBody>
            <a:bodyPr/>
            <a:lstStyle/>
            <a:p/>
          </p:txBody>
        </p:sp>
        <p:sp>
          <p:nvSpPr>
            <p:cNvPr id="56" name="pl56"/>
            <p:cNvSpPr/>
            <p:nvPr/>
          </p:nvSpPr>
          <p:spPr>
            <a:xfrm>
              <a:off x="7661949" y="988304"/>
              <a:ext cx="696912" cy="824059"/>
            </a:xfrm>
            <a:custGeom>
              <a:avLst/>
              <a:pathLst>
                <a:path w="696912" h="824059">
                  <a:moveTo>
                    <a:pt x="696912" y="824059"/>
                  </a:moveTo>
                  <a:lnTo>
                    <a:pt x="0" y="0"/>
                  </a:lnTo>
                </a:path>
              </a:pathLst>
            </a:custGeom>
          </p:spPr>
          <p:txBody>
            <a:bodyPr/>
            <a:lstStyle/>
            <a:p/>
          </p:txBody>
        </p:sp>
        <p:sp>
          <p:nvSpPr>
            <p:cNvPr id="57" name="pl57"/>
            <p:cNvSpPr/>
            <p:nvPr/>
          </p:nvSpPr>
          <p:spPr>
            <a:xfrm>
              <a:off x="7659693" y="988936"/>
              <a:ext cx="632737" cy="1082238"/>
            </a:xfrm>
            <a:custGeom>
              <a:avLst/>
              <a:pathLst>
                <a:path w="632737" h="1082238">
                  <a:moveTo>
                    <a:pt x="632737" y="1082238"/>
                  </a:moveTo>
                  <a:lnTo>
                    <a:pt x="0" y="0"/>
                  </a:lnTo>
                </a:path>
              </a:pathLst>
            </a:custGeom>
          </p:spPr>
          <p:txBody>
            <a:bodyPr/>
            <a:lstStyle/>
            <a:p/>
          </p:txBody>
        </p:sp>
        <p:sp>
          <p:nvSpPr>
            <p:cNvPr id="58" name="pl58"/>
            <p:cNvSpPr/>
            <p:nvPr/>
          </p:nvSpPr>
          <p:spPr>
            <a:xfrm>
              <a:off x="7659033" y="1036528"/>
              <a:ext cx="1025910" cy="1988535"/>
            </a:xfrm>
            <a:custGeom>
              <a:avLst/>
              <a:pathLst>
                <a:path w="1025910" h="1988535">
                  <a:moveTo>
                    <a:pt x="1025910" y="1988535"/>
                  </a:moveTo>
                  <a:lnTo>
                    <a:pt x="0" y="0"/>
                  </a:lnTo>
                </a:path>
              </a:pathLst>
            </a:custGeom>
          </p:spPr>
          <p:txBody>
            <a:bodyPr/>
            <a:lstStyle/>
            <a:p/>
          </p:txBody>
        </p:sp>
        <p:sp>
          <p:nvSpPr>
            <p:cNvPr id="59" name="pl59"/>
            <p:cNvSpPr/>
            <p:nvPr/>
          </p:nvSpPr>
          <p:spPr>
            <a:xfrm>
              <a:off x="7661485" y="2459391"/>
              <a:ext cx="721460" cy="915740"/>
            </a:xfrm>
            <a:custGeom>
              <a:avLst/>
              <a:pathLst>
                <a:path w="721460" h="915740">
                  <a:moveTo>
                    <a:pt x="721460" y="915740"/>
                  </a:moveTo>
                  <a:lnTo>
                    <a:pt x="0" y="0"/>
                  </a:lnTo>
                </a:path>
              </a:pathLst>
            </a:custGeom>
          </p:spPr>
          <p:txBody>
            <a:bodyPr/>
            <a:lstStyle/>
            <a:p/>
          </p:txBody>
        </p:sp>
        <p:sp>
          <p:nvSpPr>
            <p:cNvPr id="60" name="pg60"/>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2" name="pg62"/>
            <p:cNvSpPr/>
            <p:nvPr/>
          </p:nvSpPr>
          <p:spPr>
            <a:xfrm>
              <a:off x="8314365" y="95078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3" name="tx63"/>
            <p:cNvSpPr/>
            <p:nvPr/>
          </p:nvSpPr>
          <p:spPr>
            <a:xfrm>
              <a:off x="8337225" y="99232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99%</a:t>
              </a:r>
            </a:p>
          </p:txBody>
        </p:sp>
        <p:sp>
          <p:nvSpPr>
            <p:cNvPr id="64" name="pg64"/>
            <p:cNvSpPr/>
            <p:nvPr/>
          </p:nvSpPr>
          <p:spPr>
            <a:xfrm>
              <a:off x="8284194" y="121032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5" name="tx65"/>
            <p:cNvSpPr/>
            <p:nvPr/>
          </p:nvSpPr>
          <p:spPr>
            <a:xfrm>
              <a:off x="8307054" y="125186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99%</a:t>
              </a:r>
            </a:p>
          </p:txBody>
        </p:sp>
        <p:sp>
          <p:nvSpPr>
            <p:cNvPr id="66" name="pg66"/>
            <p:cNvSpPr/>
            <p:nvPr/>
          </p:nvSpPr>
          <p:spPr>
            <a:xfrm>
              <a:off x="8314365" y="250965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7" name="tx67"/>
            <p:cNvSpPr/>
            <p:nvPr/>
          </p:nvSpPr>
          <p:spPr>
            <a:xfrm>
              <a:off x="8337225" y="255119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68" name="pg68"/>
            <p:cNvSpPr/>
            <p:nvPr/>
          </p:nvSpPr>
          <p:spPr>
            <a:xfrm>
              <a:off x="8260004" y="277257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279542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98%</a:t>
              </a:r>
            </a:p>
          </p:txBody>
        </p:sp>
        <p:sp>
          <p:nvSpPr>
            <p:cNvPr id="70" name="pg70"/>
            <p:cNvSpPr/>
            <p:nvPr/>
          </p:nvSpPr>
          <p:spPr>
            <a:xfrm>
              <a:off x="8368515" y="225086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229240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72" name="pg72"/>
            <p:cNvSpPr/>
            <p:nvPr/>
          </p:nvSpPr>
          <p:spPr>
            <a:xfrm>
              <a:off x="8338449" y="1472158"/>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61309" y="151369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98%</a:t>
              </a:r>
            </a:p>
          </p:txBody>
        </p:sp>
        <p:sp>
          <p:nvSpPr>
            <p:cNvPr id="74" name="pg74"/>
            <p:cNvSpPr/>
            <p:nvPr/>
          </p:nvSpPr>
          <p:spPr>
            <a:xfrm>
              <a:off x="8290281" y="173441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177595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98%</a:t>
              </a:r>
            </a:p>
          </p:txBody>
        </p:sp>
        <p:sp>
          <p:nvSpPr>
            <p:cNvPr id="76" name="pg76"/>
            <p:cNvSpPr/>
            <p:nvPr/>
          </p:nvSpPr>
          <p:spPr>
            <a:xfrm>
              <a:off x="8223851" y="199236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7" name="tx77"/>
            <p:cNvSpPr/>
            <p:nvPr/>
          </p:nvSpPr>
          <p:spPr>
            <a:xfrm>
              <a:off x="8246711" y="203390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98%</a:t>
              </a:r>
            </a:p>
          </p:txBody>
        </p:sp>
        <p:sp>
          <p:nvSpPr>
            <p:cNvPr id="78" name="pg78"/>
            <p:cNvSpPr/>
            <p:nvPr/>
          </p:nvSpPr>
          <p:spPr>
            <a:xfrm>
              <a:off x="8290281" y="302506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6660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97%</a:t>
              </a:r>
            </a:p>
          </p:txBody>
        </p:sp>
        <p:sp>
          <p:nvSpPr>
            <p:cNvPr id="80" name="pg80"/>
            <p:cNvSpPr/>
            <p:nvPr/>
          </p:nvSpPr>
          <p:spPr>
            <a:xfrm>
              <a:off x="8314365" y="329672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3826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67%</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52812" y="401416"/>
              <a:ext cx="31259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Seychelles,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(67%), followed by MCV2 (97%).
Coverage of 6 vaccines decreased (DTP3, HEPB3, HIB3, MCV1, MCV2 and RUBELLA), 1 vaccine increased (HPVC), and 2 vaccines were the same (IPV1 and ROTAC) compared to respective coverage in 2019.
Coverage of 10 vaccines increased (DTP3, HEPB3, HIB3, HPVC, IPV1, IPVC, MCV1, MCV2, ROTAC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496679" y="907931"/>
              <a:ext cx="144432" cy="0"/>
            </a:xfrm>
            <a:custGeom>
              <a:avLst/>
              <a:pathLst>
                <a:path w="144432" h="0">
                  <a:moveTo>
                    <a:pt x="0" y="0"/>
                  </a:moveTo>
                  <a:lnTo>
                    <a:pt x="72216"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568896" y="1320786"/>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207814" y="1733641"/>
              <a:ext cx="433298" cy="0"/>
            </a:xfrm>
            <a:custGeom>
              <a:avLst/>
              <a:pathLst>
                <a:path w="433298" h="0">
                  <a:moveTo>
                    <a:pt x="0" y="0"/>
                  </a:moveTo>
                  <a:lnTo>
                    <a:pt x="72216" y="0"/>
                  </a:lnTo>
                  <a:lnTo>
                    <a:pt x="288865" y="0"/>
                  </a:lnTo>
                  <a:lnTo>
                    <a:pt x="288865"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2146496"/>
              <a:ext cx="433298" cy="0"/>
            </a:xfrm>
            <a:custGeom>
              <a:avLst/>
              <a:pathLst>
                <a:path w="433298" h="0">
                  <a:moveTo>
                    <a:pt x="0" y="0"/>
                  </a:moveTo>
                  <a:lnTo>
                    <a:pt x="72216" y="0"/>
                  </a:lnTo>
                  <a:lnTo>
                    <a:pt x="288865" y="0"/>
                  </a:lnTo>
                  <a:lnTo>
                    <a:pt x="288865"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2559351"/>
              <a:ext cx="433298" cy="0"/>
            </a:xfrm>
            <a:custGeom>
              <a:avLst/>
              <a:pathLst>
                <a:path w="433298" h="0">
                  <a:moveTo>
                    <a:pt x="0" y="0"/>
                  </a:moveTo>
                  <a:lnTo>
                    <a:pt x="72216" y="0"/>
                  </a:lnTo>
                  <a:lnTo>
                    <a:pt x="288865" y="0"/>
                  </a:lnTo>
                  <a:lnTo>
                    <a:pt x="288865"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5" name="pl25"/>
            <p:cNvSpPr/>
            <p:nvPr/>
          </p:nvSpPr>
          <p:spPr>
            <a:xfrm>
              <a:off x="8496679" y="2972206"/>
              <a:ext cx="144432" cy="0"/>
            </a:xfrm>
            <a:custGeom>
              <a:avLst/>
              <a:pathLst>
                <a:path w="144432" h="0">
                  <a:moveTo>
                    <a:pt x="0" y="0"/>
                  </a:moveTo>
                  <a:lnTo>
                    <a:pt x="72216"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8207814" y="3385062"/>
              <a:ext cx="433298" cy="0"/>
            </a:xfrm>
            <a:custGeom>
              <a:avLst/>
              <a:pathLst>
                <a:path w="433298" h="0">
                  <a:moveTo>
                    <a:pt x="0" y="0"/>
                  </a:moveTo>
                  <a:lnTo>
                    <a:pt x="72216" y="0"/>
                  </a:lnTo>
                  <a:lnTo>
                    <a:pt x="288865" y="0"/>
                  </a:lnTo>
                  <a:lnTo>
                    <a:pt x="288865"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27" name="pl27"/>
            <p:cNvSpPr/>
            <p:nvPr/>
          </p:nvSpPr>
          <p:spPr>
            <a:xfrm>
              <a:off x="7702299" y="3797917"/>
              <a:ext cx="938813" cy="0"/>
            </a:xfrm>
            <a:custGeom>
              <a:avLst/>
              <a:pathLst>
                <a:path w="938813" h="0">
                  <a:moveTo>
                    <a:pt x="0" y="0"/>
                  </a:moveTo>
                  <a:lnTo>
                    <a:pt x="144432" y="0"/>
                  </a:lnTo>
                  <a:lnTo>
                    <a:pt x="216649" y="0"/>
                  </a:lnTo>
                  <a:lnTo>
                    <a:pt x="794380" y="0"/>
                  </a:lnTo>
                  <a:lnTo>
                    <a:pt x="866596" y="0"/>
                  </a:lnTo>
                  <a:lnTo>
                    <a:pt x="938813" y="0"/>
                  </a:lnTo>
                  <a:lnTo>
                    <a:pt x="938813" y="0"/>
                  </a:lnTo>
                </a:path>
              </a:pathLst>
            </a:custGeom>
            <a:ln w="116535" cap="flat">
              <a:solidFill>
                <a:srgbClr val="E8E8E8">
                  <a:alpha val="100000"/>
                </a:srgbClr>
              </a:solidFill>
              <a:prstDash val="solid"/>
              <a:round/>
            </a:ln>
          </p:spPr>
          <p:txBody>
            <a:bodyPr/>
            <a:lstStyle/>
            <a:p/>
          </p:txBody>
        </p:sp>
        <p:sp>
          <p:nvSpPr>
            <p:cNvPr id="28" name="pl28"/>
            <p:cNvSpPr/>
            <p:nvPr/>
          </p:nvSpPr>
          <p:spPr>
            <a:xfrm>
              <a:off x="8135597" y="4210772"/>
              <a:ext cx="505514" cy="0"/>
            </a:xfrm>
            <a:custGeom>
              <a:avLst/>
              <a:pathLst>
                <a:path w="505514" h="0">
                  <a:moveTo>
                    <a:pt x="0" y="0"/>
                  </a:moveTo>
                  <a:lnTo>
                    <a:pt x="72216" y="0"/>
                  </a:lnTo>
                  <a:lnTo>
                    <a:pt x="144432" y="0"/>
                  </a:lnTo>
                  <a:lnTo>
                    <a:pt x="216649" y="0"/>
                  </a:lnTo>
                  <a:lnTo>
                    <a:pt x="361082" y="0"/>
                  </a:lnTo>
                  <a:lnTo>
                    <a:pt x="361082" y="0"/>
                  </a:lnTo>
                  <a:lnTo>
                    <a:pt x="505514" y="0"/>
                  </a:lnTo>
                </a:path>
              </a:pathLst>
            </a:custGeom>
            <a:ln w="116535" cap="flat">
              <a:solidFill>
                <a:srgbClr val="E8E8E8">
                  <a:alpha val="100000"/>
                </a:srgbClr>
              </a:solidFill>
              <a:prstDash val="solid"/>
              <a:round/>
            </a:ln>
          </p:spPr>
          <p:txBody>
            <a:bodyPr/>
            <a:lstStyle/>
            <a:p/>
          </p:txBody>
        </p:sp>
        <p:sp>
          <p:nvSpPr>
            <p:cNvPr id="29" name="pl29"/>
            <p:cNvSpPr/>
            <p:nvPr/>
          </p:nvSpPr>
          <p:spPr>
            <a:xfrm>
              <a:off x="8207814" y="4623627"/>
              <a:ext cx="433298" cy="0"/>
            </a:xfrm>
            <a:custGeom>
              <a:avLst/>
              <a:pathLst>
                <a:path w="433298" h="0">
                  <a:moveTo>
                    <a:pt x="0" y="0"/>
                  </a:moveTo>
                  <a:lnTo>
                    <a:pt x="72216" y="0"/>
                  </a:lnTo>
                  <a:lnTo>
                    <a:pt x="288865" y="0"/>
                  </a:lnTo>
                  <a:lnTo>
                    <a:pt x="288865"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30" name="pl30"/>
            <p:cNvSpPr/>
            <p:nvPr/>
          </p:nvSpPr>
          <p:spPr>
            <a:xfrm>
              <a:off x="8568896" y="5036482"/>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1" name="pt31"/>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9779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1444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4223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06128"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433912"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145046"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06128"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145046"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06128"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145046"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0612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0612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433912"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06128"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7834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783964"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433912"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072830"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145046"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7834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433912"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06128"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78344"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06128"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78344"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4385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Seychelles,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(98%). DTP1 coverage increased in 2025 (99%) compared to 2024, and was the same as in 2019. In 2019-2025, DTP1 coverage was at it's lowest level in 2023 and 2024 (98%).
In 2024, 9 vaccines had lower coverage than in 2019.
In 2025, 7 vaccines had lower coverage than in 2019.
In 2025, 1 vaccine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330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2140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09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981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3865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49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632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2516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400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828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1168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051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233024" y="2353109"/>
              <a:ext cx="3172162" cy="738182"/>
            </a:xfrm>
            <a:custGeom>
              <a:avLst/>
              <a:pathLst>
                <a:path w="3172162" h="738182">
                  <a:moveTo>
                    <a:pt x="0" y="519461"/>
                  </a:moveTo>
                  <a:lnTo>
                    <a:pt x="288378" y="218720"/>
                  </a:lnTo>
                  <a:lnTo>
                    <a:pt x="576756" y="82020"/>
                  </a:lnTo>
                  <a:lnTo>
                    <a:pt x="865135" y="300740"/>
                  </a:lnTo>
                  <a:lnTo>
                    <a:pt x="1153513" y="164040"/>
                  </a:lnTo>
                  <a:lnTo>
                    <a:pt x="1441891" y="136700"/>
                  </a:lnTo>
                  <a:lnTo>
                    <a:pt x="1730270" y="0"/>
                  </a:lnTo>
                  <a:lnTo>
                    <a:pt x="2018648" y="546801"/>
                  </a:lnTo>
                  <a:lnTo>
                    <a:pt x="2307027" y="164040"/>
                  </a:lnTo>
                  <a:lnTo>
                    <a:pt x="2595405" y="437441"/>
                  </a:lnTo>
                  <a:lnTo>
                    <a:pt x="2883783" y="710842"/>
                  </a:lnTo>
                  <a:lnTo>
                    <a:pt x="3172162" y="738182"/>
                  </a:lnTo>
                </a:path>
              </a:pathLst>
            </a:custGeom>
            <a:ln w="29811" cap="flat">
              <a:solidFill>
                <a:srgbClr val="FF0000">
                  <a:alpha val="100000"/>
                </a:srgbClr>
              </a:solidFill>
              <a:prstDash val="solid"/>
              <a:round/>
            </a:ln>
          </p:spPr>
          <p:txBody>
            <a:bodyPr/>
            <a:lstStyle/>
            <a:p/>
          </p:txBody>
        </p:sp>
        <p:sp>
          <p:nvSpPr>
            <p:cNvPr id="30" name="pl30"/>
            <p:cNvSpPr/>
            <p:nvPr/>
          </p:nvSpPr>
          <p:spPr>
            <a:xfrm>
              <a:off x="1233024" y="2435130"/>
              <a:ext cx="3172162" cy="1941146"/>
            </a:xfrm>
            <a:custGeom>
              <a:avLst/>
              <a:pathLst>
                <a:path w="3172162" h="1941146">
                  <a:moveTo>
                    <a:pt x="0" y="464781"/>
                  </a:moveTo>
                  <a:lnTo>
                    <a:pt x="288378" y="191380"/>
                  </a:lnTo>
                  <a:lnTo>
                    <a:pt x="576756" y="0"/>
                  </a:lnTo>
                  <a:lnTo>
                    <a:pt x="865135" y="410101"/>
                  </a:lnTo>
                  <a:lnTo>
                    <a:pt x="1153513" y="54680"/>
                  </a:lnTo>
                  <a:lnTo>
                    <a:pt x="1441891" y="792862"/>
                  </a:lnTo>
                  <a:lnTo>
                    <a:pt x="1730270" y="1941146"/>
                  </a:lnTo>
                  <a:lnTo>
                    <a:pt x="2018648" y="1585725"/>
                  </a:lnTo>
                  <a:lnTo>
                    <a:pt x="2307027" y="300740"/>
                  </a:lnTo>
                  <a:lnTo>
                    <a:pt x="2595405" y="1093603"/>
                  </a:lnTo>
                  <a:lnTo>
                    <a:pt x="2883783" y="1941146"/>
                  </a:lnTo>
                  <a:lnTo>
                    <a:pt x="3172162" y="738182"/>
                  </a:lnTo>
                </a:path>
              </a:pathLst>
            </a:custGeom>
            <a:ln w="29811" cap="flat">
              <a:solidFill>
                <a:srgbClr val="0058AB">
                  <a:alpha val="100000"/>
                </a:srgbClr>
              </a:solidFill>
              <a:prstDash val="solid"/>
              <a:round/>
            </a:ln>
          </p:spPr>
          <p:txBody>
            <a:bodyPr/>
            <a:lstStyle/>
            <a:p/>
          </p:txBody>
        </p:sp>
        <p:sp>
          <p:nvSpPr>
            <p:cNvPr id="31" name="pt31"/>
            <p:cNvSpPr/>
            <p:nvPr/>
          </p:nvSpPr>
          <p:spPr>
            <a:xfrm>
              <a:off x="1208198"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496577"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784955"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073333"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361712"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650090"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938468" y="2328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226847"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515225"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803604"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091982"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4380360"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208198"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1496577" y="26016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1784955" y="2410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073333"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361712" y="24649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650090"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938468" y="43514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226847"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515225" y="27110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803604"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091982" y="43514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4380360"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tx55"/>
            <p:cNvSpPr/>
            <p:nvPr/>
          </p:nvSpPr>
          <p:spPr>
            <a:xfrm>
              <a:off x="1233024"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56" name="tx56"/>
            <p:cNvSpPr/>
            <p:nvPr/>
          </p:nvSpPr>
          <p:spPr>
            <a:xfrm>
              <a:off x="1521403" y="26961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57" name="tx57"/>
            <p:cNvSpPr/>
            <p:nvPr/>
          </p:nvSpPr>
          <p:spPr>
            <a:xfrm>
              <a:off x="1809781" y="25047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58" name="tx58"/>
            <p:cNvSpPr/>
            <p:nvPr/>
          </p:nvSpPr>
          <p:spPr>
            <a:xfrm>
              <a:off x="2098159"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59" name="tx59"/>
            <p:cNvSpPr/>
            <p:nvPr/>
          </p:nvSpPr>
          <p:spPr>
            <a:xfrm>
              <a:off x="2386538" y="25594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60" name="tx60"/>
            <p:cNvSpPr/>
            <p:nvPr/>
          </p:nvSpPr>
          <p:spPr>
            <a:xfrm>
              <a:off x="2674916"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61" name="tx61"/>
            <p:cNvSpPr/>
            <p:nvPr/>
          </p:nvSpPr>
          <p:spPr>
            <a:xfrm>
              <a:off x="2963294" y="44458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62" name="tx62"/>
            <p:cNvSpPr/>
            <p:nvPr/>
          </p:nvSpPr>
          <p:spPr>
            <a:xfrm>
              <a:off x="3251673"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63" name="tx63"/>
            <p:cNvSpPr/>
            <p:nvPr/>
          </p:nvSpPr>
          <p:spPr>
            <a:xfrm>
              <a:off x="3540051" y="280545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64" name="tx64"/>
            <p:cNvSpPr/>
            <p:nvPr/>
          </p:nvSpPr>
          <p:spPr>
            <a:xfrm>
              <a:off x="3828430"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65" name="tx65"/>
            <p:cNvSpPr/>
            <p:nvPr/>
          </p:nvSpPr>
          <p:spPr>
            <a:xfrm>
              <a:off x="4116808" y="44458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66" name="tx66"/>
            <p:cNvSpPr/>
            <p:nvPr/>
          </p:nvSpPr>
          <p:spPr>
            <a:xfrm>
              <a:off x="4405186"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67" name="tx67"/>
            <p:cNvSpPr/>
            <p:nvPr/>
          </p:nvSpPr>
          <p:spPr>
            <a:xfrm>
              <a:off x="1233024"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68" name="tx68"/>
            <p:cNvSpPr/>
            <p:nvPr/>
          </p:nvSpPr>
          <p:spPr>
            <a:xfrm>
              <a:off x="1521403"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69" name="tx69"/>
            <p:cNvSpPr/>
            <p:nvPr/>
          </p:nvSpPr>
          <p:spPr>
            <a:xfrm>
              <a:off x="1809781"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70" name="tx70"/>
            <p:cNvSpPr/>
            <p:nvPr/>
          </p:nvSpPr>
          <p:spPr>
            <a:xfrm>
              <a:off x="2098159"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71" name="tx71"/>
            <p:cNvSpPr/>
            <p:nvPr/>
          </p:nvSpPr>
          <p:spPr>
            <a:xfrm>
              <a:off x="2386538"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72" name="tx72"/>
            <p:cNvSpPr/>
            <p:nvPr/>
          </p:nvSpPr>
          <p:spPr>
            <a:xfrm>
              <a:off x="2674916"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73" name="tx73"/>
            <p:cNvSpPr/>
            <p:nvPr/>
          </p:nvSpPr>
          <p:spPr>
            <a:xfrm>
              <a:off x="2963294" y="21808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74" name="tx74"/>
            <p:cNvSpPr/>
            <p:nvPr/>
          </p:nvSpPr>
          <p:spPr>
            <a:xfrm>
              <a:off x="3251673"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75" name="tx75"/>
            <p:cNvSpPr/>
            <p:nvPr/>
          </p:nvSpPr>
          <p:spPr>
            <a:xfrm>
              <a:off x="3540051"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76" name="tx76"/>
            <p:cNvSpPr/>
            <p:nvPr/>
          </p:nvSpPr>
          <p:spPr>
            <a:xfrm>
              <a:off x="3828430"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77" name="tx77"/>
            <p:cNvSpPr/>
            <p:nvPr/>
          </p:nvSpPr>
          <p:spPr>
            <a:xfrm>
              <a:off x="4116808"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78" name="tx78"/>
            <p:cNvSpPr/>
            <p:nvPr/>
          </p:nvSpPr>
          <p:spPr>
            <a:xfrm>
              <a:off x="4405186"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79" name="pl7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0" name="rc8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81" name="pl8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4" name="pl8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7" name="pl8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8" name="pl8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0" name="pl9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1" name="pl9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3" name="pl9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4" name="pl94"/>
            <p:cNvSpPr/>
            <p:nvPr/>
          </p:nvSpPr>
          <p:spPr>
            <a:xfrm>
              <a:off x="54264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57148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6003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62915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65799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68683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71566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74450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77334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8021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83102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85985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8310208" y="3364693"/>
              <a:ext cx="288378" cy="54680"/>
            </a:xfrm>
            <a:custGeom>
              <a:avLst/>
              <a:pathLst>
                <a:path w="288378" h="54680">
                  <a:moveTo>
                    <a:pt x="0" y="54680"/>
                  </a:moveTo>
                  <a:lnTo>
                    <a:pt x="288378" y="0"/>
                  </a:lnTo>
                </a:path>
              </a:pathLst>
            </a:custGeom>
            <a:ln w="29811" cap="flat">
              <a:solidFill>
                <a:srgbClr val="FF0000">
                  <a:alpha val="100000"/>
                </a:srgbClr>
              </a:solidFill>
              <a:prstDash val="solid"/>
              <a:round/>
            </a:ln>
          </p:spPr>
          <p:txBody>
            <a:bodyPr/>
            <a:lstStyle/>
            <a:p/>
          </p:txBody>
        </p:sp>
        <p:sp>
          <p:nvSpPr>
            <p:cNvPr id="107" name="pl107"/>
            <p:cNvSpPr/>
            <p:nvPr/>
          </p:nvSpPr>
          <p:spPr>
            <a:xfrm>
              <a:off x="8310208" y="3501393"/>
              <a:ext cx="288378" cy="956903"/>
            </a:xfrm>
            <a:custGeom>
              <a:avLst/>
              <a:pathLst>
                <a:path w="288378" h="956903">
                  <a:moveTo>
                    <a:pt x="0" y="956903"/>
                  </a:moveTo>
                  <a:lnTo>
                    <a:pt x="288378" y="0"/>
                  </a:lnTo>
                </a:path>
              </a:pathLst>
            </a:custGeom>
            <a:ln w="29811" cap="flat">
              <a:solidFill>
                <a:srgbClr val="0058AB">
                  <a:alpha val="100000"/>
                </a:srgbClr>
              </a:solidFill>
              <a:prstDash val="solid"/>
              <a:round/>
            </a:ln>
          </p:spPr>
          <p:txBody>
            <a:bodyPr/>
            <a:lstStyle/>
            <a:p/>
          </p:txBody>
        </p:sp>
        <p:sp>
          <p:nvSpPr>
            <p:cNvPr id="108" name="pt108"/>
            <p:cNvSpPr/>
            <p:nvPr/>
          </p:nvSpPr>
          <p:spPr>
            <a:xfrm>
              <a:off x="8285382"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8573760" y="33398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8285382" y="44334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1" name="pt111"/>
            <p:cNvSpPr/>
            <p:nvPr/>
          </p:nvSpPr>
          <p:spPr>
            <a:xfrm>
              <a:off x="8573760"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2" name="tx112"/>
            <p:cNvSpPr/>
            <p:nvPr/>
          </p:nvSpPr>
          <p:spPr>
            <a:xfrm>
              <a:off x="8310208" y="45279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113" name="tx113"/>
            <p:cNvSpPr/>
            <p:nvPr/>
          </p:nvSpPr>
          <p:spPr>
            <a:xfrm>
              <a:off x="8598586"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114" name="tx114"/>
            <p:cNvSpPr/>
            <p:nvPr/>
          </p:nvSpPr>
          <p:spPr>
            <a:xfrm>
              <a:off x="8310208"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115" name="tx115"/>
            <p:cNvSpPr/>
            <p:nvPr/>
          </p:nvSpPr>
          <p:spPr>
            <a:xfrm>
              <a:off x="8598586" y="31924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116" name="pl11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17" name="rc11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18" name="tx11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19" name="tx11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20" name="tx120"/>
            <p:cNvSpPr/>
            <p:nvPr/>
          </p:nvSpPr>
          <p:spPr>
            <a:xfrm rot="-5400000">
              <a:off x="11050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21" name="tx121"/>
            <p:cNvSpPr/>
            <p:nvPr/>
          </p:nvSpPr>
          <p:spPr>
            <a:xfrm rot="-5400000">
              <a:off x="13934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2" name="tx122"/>
            <p:cNvSpPr/>
            <p:nvPr/>
          </p:nvSpPr>
          <p:spPr>
            <a:xfrm rot="-5400000">
              <a:off x="1681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3" name="tx123"/>
            <p:cNvSpPr/>
            <p:nvPr/>
          </p:nvSpPr>
          <p:spPr>
            <a:xfrm rot="-5400000">
              <a:off x="19701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4" name="tx124"/>
            <p:cNvSpPr/>
            <p:nvPr/>
          </p:nvSpPr>
          <p:spPr>
            <a:xfrm rot="-5400000">
              <a:off x="22585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5" name="tx125"/>
            <p:cNvSpPr/>
            <p:nvPr/>
          </p:nvSpPr>
          <p:spPr>
            <a:xfrm rot="-5400000">
              <a:off x="25469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6" name="tx126"/>
            <p:cNvSpPr/>
            <p:nvPr/>
          </p:nvSpPr>
          <p:spPr>
            <a:xfrm rot="-5400000">
              <a:off x="28352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7" name="tx127"/>
            <p:cNvSpPr/>
            <p:nvPr/>
          </p:nvSpPr>
          <p:spPr>
            <a:xfrm rot="-5400000">
              <a:off x="31236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8" name="tx128"/>
            <p:cNvSpPr/>
            <p:nvPr/>
          </p:nvSpPr>
          <p:spPr>
            <a:xfrm rot="-5400000">
              <a:off x="34120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9" name="tx129"/>
            <p:cNvSpPr/>
            <p:nvPr/>
          </p:nvSpPr>
          <p:spPr>
            <a:xfrm rot="-5400000">
              <a:off x="37004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0" name="tx130"/>
            <p:cNvSpPr/>
            <p:nvPr/>
          </p:nvSpPr>
          <p:spPr>
            <a:xfrm rot="-5400000">
              <a:off x="39888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1" name="tx131"/>
            <p:cNvSpPr/>
            <p:nvPr/>
          </p:nvSpPr>
          <p:spPr>
            <a:xfrm rot="-5400000">
              <a:off x="42771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32" name="tx132"/>
            <p:cNvSpPr/>
            <p:nvPr/>
          </p:nvSpPr>
          <p:spPr>
            <a:xfrm rot="-5400000">
              <a:off x="529842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3" name="tx133"/>
            <p:cNvSpPr/>
            <p:nvPr/>
          </p:nvSpPr>
          <p:spPr>
            <a:xfrm rot="-5400000">
              <a:off x="55868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4" name="tx134"/>
            <p:cNvSpPr/>
            <p:nvPr/>
          </p:nvSpPr>
          <p:spPr>
            <a:xfrm rot="-5400000">
              <a:off x="5875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5" name="tx135"/>
            <p:cNvSpPr/>
            <p:nvPr/>
          </p:nvSpPr>
          <p:spPr>
            <a:xfrm rot="-5400000">
              <a:off x="61635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6" name="tx136"/>
            <p:cNvSpPr/>
            <p:nvPr/>
          </p:nvSpPr>
          <p:spPr>
            <a:xfrm rot="-5400000">
              <a:off x="64519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7" name="tx137"/>
            <p:cNvSpPr/>
            <p:nvPr/>
          </p:nvSpPr>
          <p:spPr>
            <a:xfrm rot="-5400000">
              <a:off x="67403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8" name="tx138"/>
            <p:cNvSpPr/>
            <p:nvPr/>
          </p:nvSpPr>
          <p:spPr>
            <a:xfrm rot="-5400000">
              <a:off x="70286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9" name="tx139"/>
            <p:cNvSpPr/>
            <p:nvPr/>
          </p:nvSpPr>
          <p:spPr>
            <a:xfrm rot="-5400000">
              <a:off x="73170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0" name="tx140"/>
            <p:cNvSpPr/>
            <p:nvPr/>
          </p:nvSpPr>
          <p:spPr>
            <a:xfrm rot="-5400000">
              <a:off x="76054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1" name="tx141"/>
            <p:cNvSpPr/>
            <p:nvPr/>
          </p:nvSpPr>
          <p:spPr>
            <a:xfrm rot="-5400000">
              <a:off x="78938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2" name="tx142"/>
            <p:cNvSpPr/>
            <p:nvPr/>
          </p:nvSpPr>
          <p:spPr>
            <a:xfrm rot="-5400000">
              <a:off x="81822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3" name="tx143"/>
            <p:cNvSpPr/>
            <p:nvPr/>
          </p:nvSpPr>
          <p:spPr>
            <a:xfrm rot="-5400000">
              <a:off x="84705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4" name="tx14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5" name="tx14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6" name="tx14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47" name="tx14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48" name="tx14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49" name="tx14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0" name="tx15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52" name="pl15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53" name="tx15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54" name="tx15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55" name="tx155"/>
            <p:cNvSpPr/>
            <p:nvPr/>
          </p:nvSpPr>
          <p:spPr>
            <a:xfrm>
              <a:off x="757200" y="1330710"/>
              <a:ext cx="56185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Seychelles, 2014-2025</a:t>
              </a:r>
            </a:p>
          </p:txBody>
        </p:sp>
        <p:sp>
          <p:nvSpPr>
            <p:cNvPr id="156" name="tx15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7" name="tx15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Seychelles was 2014.
In 2025, first dose (HPV1) programme coverage among girls was 70%. In 2025, last dose (HPVc) programme coverage among girls was 67%.</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67% and coverage among boys increased to 55%.</a:t>
            </a:r>
          </a:p>
        </p:txBody>
      </p:sp>
      <p:grpSp xmlns:pic="http://schemas.openxmlformats.org/drawingml/2006/picture">
        <p:nvGrpSpPr>
          <p:cNvPr id="160" name=""/>
          <p:cNvGrpSpPr/>
          <p:nvPr/>
        </p:nvGrpSpPr>
        <p:grpSpPr>
          <a:xfrm>
            <a:off x="292608" y="1005840"/>
            <a:ext cx="8595360" cy="28575"/>
            <a:chOff x="292608" y="1005840"/>
            <a:chExt cx="8595360" cy="28575"/>
          </a:xfrm>
        </p:grpSpPr>
        <p:sp>
          <p:nvSpPr>
            <p:cNvPr id="1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180563"/>
            </a:xfrm>
            <a:custGeom>
              <a:avLst/>
              <a:pathLst>
                <a:path w="6481656" h="180563">
                  <a:moveTo>
                    <a:pt x="0" y="30093"/>
                  </a:moveTo>
                  <a:lnTo>
                    <a:pt x="259266" y="90281"/>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30093"/>
                  </a:lnTo>
                  <a:lnTo>
                    <a:pt x="3370461" y="30093"/>
                  </a:lnTo>
                  <a:lnTo>
                    <a:pt x="3629727" y="0"/>
                  </a:lnTo>
                  <a:lnTo>
                    <a:pt x="3888994" y="60187"/>
                  </a:lnTo>
                  <a:lnTo>
                    <a:pt x="4148260" y="90281"/>
                  </a:lnTo>
                  <a:lnTo>
                    <a:pt x="4407526" y="60187"/>
                  </a:lnTo>
                  <a:lnTo>
                    <a:pt x="4666792" y="0"/>
                  </a:lnTo>
                  <a:lnTo>
                    <a:pt x="4926059" y="0"/>
                  </a:lnTo>
                  <a:lnTo>
                    <a:pt x="5185325" y="60187"/>
                  </a:lnTo>
                  <a:lnTo>
                    <a:pt x="5444591" y="150469"/>
                  </a:lnTo>
                  <a:lnTo>
                    <a:pt x="5703857" y="60187"/>
                  </a:lnTo>
                  <a:lnTo>
                    <a:pt x="5963124" y="60187"/>
                  </a:lnTo>
                  <a:lnTo>
                    <a:pt x="6222390" y="180563"/>
                  </a:lnTo>
                  <a:lnTo>
                    <a:pt x="6481656" y="30093"/>
                  </a:lnTo>
                </a:path>
              </a:pathLst>
            </a:custGeom>
            <a:ln w="27101" cap="flat">
              <a:solidFill>
                <a:srgbClr val="F8766D">
                  <a:alpha val="100000"/>
                </a:srgbClr>
              </a:solidFill>
              <a:prstDash val="solid"/>
              <a:round/>
            </a:ln>
          </p:spPr>
          <p:txBody>
            <a:bodyPr/>
            <a:lstStyle/>
            <a:p/>
          </p:txBody>
        </p:sp>
        <p:sp>
          <p:nvSpPr>
            <p:cNvPr id="28" name="pl28"/>
            <p:cNvSpPr/>
            <p:nvPr/>
          </p:nvSpPr>
          <p:spPr>
            <a:xfrm>
              <a:off x="1698285" y="2135571"/>
              <a:ext cx="6222390" cy="391220"/>
            </a:xfrm>
            <a:custGeom>
              <a:avLst/>
              <a:pathLst>
                <a:path w="6222390" h="391220">
                  <a:moveTo>
                    <a:pt x="0" y="30093"/>
                  </a:moveTo>
                  <a:lnTo>
                    <a:pt x="259266" y="0"/>
                  </a:lnTo>
                  <a:lnTo>
                    <a:pt x="518532" y="0"/>
                  </a:lnTo>
                  <a:lnTo>
                    <a:pt x="777798" y="0"/>
                  </a:lnTo>
                  <a:lnTo>
                    <a:pt x="1037065" y="0"/>
                  </a:lnTo>
                  <a:lnTo>
                    <a:pt x="1296331" y="0"/>
                  </a:lnTo>
                  <a:lnTo>
                    <a:pt x="1555597" y="0"/>
                  </a:lnTo>
                  <a:lnTo>
                    <a:pt x="1814863" y="30093"/>
                  </a:lnTo>
                  <a:lnTo>
                    <a:pt x="2074130" y="0"/>
                  </a:lnTo>
                  <a:lnTo>
                    <a:pt x="2333396" y="30093"/>
                  </a:lnTo>
                  <a:lnTo>
                    <a:pt x="2592662" y="0"/>
                  </a:lnTo>
                  <a:lnTo>
                    <a:pt x="2851928" y="0"/>
                  </a:lnTo>
                  <a:lnTo>
                    <a:pt x="3111195" y="60187"/>
                  </a:lnTo>
                  <a:lnTo>
                    <a:pt x="3370461" y="30093"/>
                  </a:lnTo>
                  <a:lnTo>
                    <a:pt x="3629727" y="30093"/>
                  </a:lnTo>
                  <a:lnTo>
                    <a:pt x="3888994" y="0"/>
                  </a:lnTo>
                  <a:lnTo>
                    <a:pt x="4148260" y="0"/>
                  </a:lnTo>
                  <a:lnTo>
                    <a:pt x="4407526" y="60187"/>
                  </a:lnTo>
                  <a:lnTo>
                    <a:pt x="4666792" y="0"/>
                  </a:lnTo>
                  <a:lnTo>
                    <a:pt x="4926059" y="0"/>
                  </a:lnTo>
                  <a:lnTo>
                    <a:pt x="5185325" y="391220"/>
                  </a:lnTo>
                  <a:lnTo>
                    <a:pt x="5444591" y="30093"/>
                  </a:lnTo>
                  <a:lnTo>
                    <a:pt x="5703857" y="300938"/>
                  </a:lnTo>
                  <a:lnTo>
                    <a:pt x="5963124" y="331032"/>
                  </a:lnTo>
                  <a:lnTo>
                    <a:pt x="6222390" y="60187"/>
                  </a:lnTo>
                </a:path>
              </a:pathLst>
            </a:custGeom>
            <a:ln w="27101" cap="flat">
              <a:solidFill>
                <a:srgbClr val="7CAE00">
                  <a:alpha val="100000"/>
                </a:srgbClr>
              </a:solidFill>
              <a:prstDash val="solid"/>
              <a:round/>
            </a:ln>
          </p:spPr>
          <p:txBody>
            <a:bodyPr/>
            <a:lstStyle/>
            <a:p/>
          </p:txBody>
        </p:sp>
        <p:sp>
          <p:nvSpPr>
            <p:cNvPr id="29" name="pl29"/>
            <p:cNvSpPr/>
            <p:nvPr/>
          </p:nvSpPr>
          <p:spPr>
            <a:xfrm>
              <a:off x="6105812" y="2135571"/>
              <a:ext cx="1814863" cy="2497791"/>
            </a:xfrm>
            <a:custGeom>
              <a:avLst/>
              <a:pathLst>
                <a:path w="1814863" h="2497791">
                  <a:moveTo>
                    <a:pt x="0" y="2497791"/>
                  </a:moveTo>
                  <a:lnTo>
                    <a:pt x="259266" y="210657"/>
                  </a:lnTo>
                  <a:lnTo>
                    <a:pt x="518532" y="150469"/>
                  </a:lnTo>
                  <a:lnTo>
                    <a:pt x="777798" y="120375"/>
                  </a:lnTo>
                  <a:lnTo>
                    <a:pt x="1037065" y="60187"/>
                  </a:lnTo>
                  <a:lnTo>
                    <a:pt x="1296331" y="60187"/>
                  </a:lnTo>
                  <a:lnTo>
                    <a:pt x="1555597" y="180563"/>
                  </a:lnTo>
                  <a:lnTo>
                    <a:pt x="1814863" y="0"/>
                  </a:lnTo>
                </a:path>
              </a:pathLst>
            </a:custGeom>
            <a:ln w="27101" cap="flat">
              <a:solidFill>
                <a:srgbClr val="00BFC4">
                  <a:alpha val="100000"/>
                </a:srgbClr>
              </a:solidFill>
              <a:prstDash val="solid"/>
              <a:round/>
            </a:ln>
          </p:spPr>
          <p:txBody>
            <a:bodyPr/>
            <a:lstStyle/>
            <a:p/>
          </p:txBody>
        </p:sp>
        <p:sp>
          <p:nvSpPr>
            <p:cNvPr id="30" name="pl30"/>
            <p:cNvSpPr/>
            <p:nvPr/>
          </p:nvSpPr>
          <p:spPr>
            <a:xfrm>
              <a:off x="5068747" y="2286040"/>
              <a:ext cx="2851928" cy="2136664"/>
            </a:xfrm>
            <a:custGeom>
              <a:avLst/>
              <a:pathLst>
                <a:path w="2851928" h="2136664">
                  <a:moveTo>
                    <a:pt x="0" y="511595"/>
                  </a:moveTo>
                  <a:lnTo>
                    <a:pt x="259266" y="210657"/>
                  </a:lnTo>
                  <a:lnTo>
                    <a:pt x="518532" y="0"/>
                  </a:lnTo>
                  <a:lnTo>
                    <a:pt x="777798" y="451408"/>
                  </a:lnTo>
                  <a:lnTo>
                    <a:pt x="1037065" y="60187"/>
                  </a:lnTo>
                  <a:lnTo>
                    <a:pt x="1296331" y="872722"/>
                  </a:lnTo>
                  <a:lnTo>
                    <a:pt x="1555597" y="2136664"/>
                  </a:lnTo>
                  <a:lnTo>
                    <a:pt x="1814863" y="1745444"/>
                  </a:lnTo>
                  <a:lnTo>
                    <a:pt x="2074130" y="331032"/>
                  </a:lnTo>
                  <a:lnTo>
                    <a:pt x="2333396" y="1203754"/>
                  </a:lnTo>
                  <a:lnTo>
                    <a:pt x="2592662" y="2136664"/>
                  </a:lnTo>
                  <a:lnTo>
                    <a:pt x="2851928" y="812534"/>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1573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0971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0601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659909" y="21272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6067435" y="459498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030370" y="27592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744" y="2095834"/>
              <a:ext cx="241197" cy="36967"/>
            </a:xfrm>
            <a:custGeom>
              <a:avLst/>
              <a:pathLst>
                <a:path w="241197" h="36967">
                  <a:moveTo>
                    <a:pt x="241197" y="0"/>
                  </a:moveTo>
                  <a:lnTo>
                    <a:pt x="0" y="36967"/>
                  </a:lnTo>
                </a:path>
              </a:pathLst>
            </a:custGeom>
          </p:spPr>
          <p:txBody>
            <a:bodyPr/>
            <a:lstStyle/>
            <a:p/>
          </p:txBody>
        </p:sp>
        <p:sp>
          <p:nvSpPr>
            <p:cNvPr id="41" name="pl41"/>
            <p:cNvSpPr/>
            <p:nvPr/>
          </p:nvSpPr>
          <p:spPr>
            <a:xfrm>
              <a:off x="7930821" y="2172259"/>
              <a:ext cx="249120" cy="161904"/>
            </a:xfrm>
            <a:custGeom>
              <a:avLst/>
              <a:pathLst>
                <a:path w="249120" h="161904">
                  <a:moveTo>
                    <a:pt x="249120" y="161904"/>
                  </a:moveTo>
                  <a:lnTo>
                    <a:pt x="0" y="0"/>
                  </a:lnTo>
                </a:path>
              </a:pathLst>
            </a:custGeom>
          </p:spPr>
          <p:txBody>
            <a:bodyPr/>
            <a:lstStyle/>
            <a:p/>
          </p:txBody>
        </p:sp>
        <p:sp>
          <p:nvSpPr>
            <p:cNvPr id="42" name="pl42"/>
            <p:cNvSpPr/>
            <p:nvPr/>
          </p:nvSpPr>
          <p:spPr>
            <a:xfrm>
              <a:off x="7931547" y="2202165"/>
              <a:ext cx="581769" cy="342816"/>
            </a:xfrm>
            <a:custGeom>
              <a:avLst/>
              <a:pathLst>
                <a:path w="581769" h="342816">
                  <a:moveTo>
                    <a:pt x="581769" y="342816"/>
                  </a:moveTo>
                  <a:lnTo>
                    <a:pt x="0" y="0"/>
                  </a:lnTo>
                </a:path>
              </a:pathLst>
            </a:custGeom>
          </p:spPr>
          <p:txBody>
            <a:bodyPr/>
            <a:lstStyle/>
            <a:p/>
          </p:txBody>
        </p:sp>
        <p:sp>
          <p:nvSpPr>
            <p:cNvPr id="43" name="pl43"/>
            <p:cNvSpPr/>
            <p:nvPr/>
          </p:nvSpPr>
          <p:spPr>
            <a:xfrm>
              <a:off x="7940023" y="3098575"/>
              <a:ext cx="239918" cy="2"/>
            </a:xfrm>
            <a:custGeom>
              <a:avLst/>
              <a:pathLst>
                <a:path w="239918" h="2">
                  <a:moveTo>
                    <a:pt x="239918" y="2"/>
                  </a:moveTo>
                  <a:lnTo>
                    <a:pt x="0" y="0"/>
                  </a:lnTo>
                </a:path>
              </a:pathLst>
            </a:custGeom>
          </p:spPr>
          <p:txBody>
            <a:bodyPr/>
            <a:lstStyle/>
            <a:p/>
          </p:txBody>
        </p:sp>
        <p:sp>
          <p:nvSpPr>
            <p:cNvPr id="44" name="pg44"/>
            <p:cNvSpPr/>
            <p:nvPr/>
          </p:nvSpPr>
          <p:spPr>
            <a:xfrm>
              <a:off x="8111362" y="200157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04241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99%</a:t>
              </a:r>
            </a:p>
          </p:txBody>
        </p:sp>
        <p:sp>
          <p:nvSpPr>
            <p:cNvPr id="46" name="pg46"/>
            <p:cNvSpPr/>
            <p:nvPr/>
          </p:nvSpPr>
          <p:spPr>
            <a:xfrm>
              <a:off x="8111362" y="227345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31429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48" name="pg48"/>
            <p:cNvSpPr/>
            <p:nvPr/>
          </p:nvSpPr>
          <p:spPr>
            <a:xfrm>
              <a:off x="8111362" y="254498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58582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97%</a:t>
              </a:r>
            </a:p>
          </p:txBody>
        </p:sp>
        <p:sp>
          <p:nvSpPr>
            <p:cNvPr id="50" name="pg50"/>
            <p:cNvSpPr/>
            <p:nvPr/>
          </p:nvSpPr>
          <p:spPr>
            <a:xfrm>
              <a:off x="8111362" y="300759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04843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67%</a:t>
              </a:r>
            </a:p>
          </p:txBody>
        </p:sp>
        <p:sp>
          <p:nvSpPr>
            <p:cNvPr id="52" name="pg52"/>
            <p:cNvSpPr/>
            <p:nvPr/>
          </p:nvSpPr>
          <p:spPr>
            <a:xfrm>
              <a:off x="1140584" y="207340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6304" y="2117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4" name="pg54"/>
            <p:cNvSpPr/>
            <p:nvPr/>
          </p:nvSpPr>
          <p:spPr>
            <a:xfrm>
              <a:off x="1763299" y="207445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809019" y="21182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98</a:t>
              </a:r>
            </a:p>
          </p:txBody>
        </p:sp>
        <p:sp>
          <p:nvSpPr>
            <p:cNvPr id="56" name="pg56"/>
            <p:cNvSpPr/>
            <p:nvPr/>
          </p:nvSpPr>
          <p:spPr>
            <a:xfrm>
              <a:off x="6169985" y="447022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6215705" y="45140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16</a:t>
              </a:r>
            </a:p>
          </p:txBody>
        </p:sp>
        <p:sp>
          <p:nvSpPr>
            <p:cNvPr id="58" name="pg58"/>
            <p:cNvSpPr/>
            <p:nvPr/>
          </p:nvSpPr>
          <p:spPr>
            <a:xfrm>
              <a:off x="5133092" y="263442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178812" y="2681317"/>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77</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086343" y="1692813"/>
              <a:ext cx="17055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Seychelles,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Seychelles has all 4 of the  SDG vaccines.
In 2025, Seychelles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Seychelles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98% in 2024 to 99% in 2025.
• DTP3 coverage increased 5 percentage points from 93% in 2024 to 98% in 2025.
• There were there were approximately the same number of zero-dose children in 2025. This leaves &lt;100 children without vaccination, vulnerable to vaccine-preventable diseases and a further &lt;100 with incomplete protection.
• Seychelles accounted for &lt;0.1% of zero-dose children in Non-programme and &lt;0.1% of zero-dose children globally.
• MCV1 coverage increased 1 percentage point from 97% in 2024 to 98% in 2025. There were &lt;100 children who missed out on the first measles vaccination.
• MCV2 coverage increased 9 percentage points from 88% in 2024 to 97% in 2025.
• Last dose coverage of HPV vaccination (HPVc) among girls increased from 23% to 67%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M18-6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M24-6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Seychelles,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Seychelles.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P7TF5XRZ5TZD-1674051314-8165</_dlc_DocId>
    <_dlc_DocIdUrl xmlns="5ce71423-0d49-4a04-8822-86064e799dcd">
      <Url>https://unicef.sharepoint.com/teams/DAPM-DataComm/_layouts/15/DocIdRedir.aspx?ID=P7TF5XRZ5TZD-1674051314-8165</Url>
      <Description>P7TF5XRZ5TZD-1674051314-8165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D29DA7AF-32FC-4F44-BC07-B5601B7B8AA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2026-07-11T00:10:37Z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82ee1849-0c1a-40fa-8899-1b772fd1b16f</vt:lpwstr>
  </property>
</Properties>
</file>