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cbf26b4e61fc69606307af44996877bc9980b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c8a096b2847ab367deb870773bda77a0bd8fa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37d407ace0a675fa930455f5e305c2202e57c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254485"/>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25448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6865939"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7176991"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7" name="rc107"/>
            <p:cNvSpPr/>
            <p:nvPr/>
          </p:nvSpPr>
          <p:spPr>
            <a:xfrm>
              <a:off x="7488044"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8" name="rc108"/>
            <p:cNvSpPr/>
            <p:nvPr/>
          </p:nvSpPr>
          <p:spPr>
            <a:xfrm>
              <a:off x="7799096"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8110148"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0" name="rc110"/>
            <p:cNvSpPr/>
            <p:nvPr/>
          </p:nvSpPr>
          <p:spPr>
            <a:xfrm>
              <a:off x="8421201"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873225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4037565"/>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29859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29859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29859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29859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82064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82064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4999625"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5310677"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30"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5932782"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34"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6554887"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6865939"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176991"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7488044"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7799096"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8421201"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8" name="rc188"/>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55961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5932782" y="3776538"/>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34"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87"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865939"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17699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377653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5081671"/>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7488044"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1" name="rc221"/>
            <p:cNvSpPr/>
            <p:nvPr/>
          </p:nvSpPr>
          <p:spPr>
            <a:xfrm>
              <a:off x="7799096"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8110148" y="534269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8421201"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8732253" y="534269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tx225"/>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6" name="tx226"/>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5073768"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6" name="tx246"/>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9" name="tx249"/>
            <p:cNvSpPr/>
            <p:nvPr/>
          </p:nvSpPr>
          <p:spPr>
            <a:xfrm>
              <a:off x="849534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0" name="tx250"/>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5" name="tx275"/>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8" name="tx278"/>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2" name="tx302"/>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4" name="tx30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3" name="tx32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7894332"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9" name="tx329"/>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0" name="tx33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1" name="tx33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2" name="tx33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4" name="tx354"/>
            <p:cNvSpPr/>
            <p:nvPr/>
          </p:nvSpPr>
          <p:spPr>
            <a:xfrm>
              <a:off x="8184291"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105118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8" name="tx358"/>
            <p:cNvSpPr/>
            <p:nvPr/>
          </p:nvSpPr>
          <p:spPr>
            <a:xfrm>
              <a:off x="1362234"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9" name="tx359"/>
            <p:cNvSpPr/>
            <p:nvPr/>
          </p:nvSpPr>
          <p:spPr>
            <a:xfrm>
              <a:off x="167328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0" name="tx360"/>
            <p:cNvSpPr/>
            <p:nvPr/>
          </p:nvSpPr>
          <p:spPr>
            <a:xfrm>
              <a:off x="198433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229539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260644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291749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4" name="tx364"/>
            <p:cNvSpPr/>
            <p:nvPr/>
          </p:nvSpPr>
          <p:spPr>
            <a:xfrm>
              <a:off x="322854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5" name="tx365"/>
            <p:cNvSpPr/>
            <p:nvPr/>
          </p:nvSpPr>
          <p:spPr>
            <a:xfrm>
              <a:off x="353960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385065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41617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447275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478380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509486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540591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5716966"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02801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633907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665012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96117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7272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7583280" y="439131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0" name="tx38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5405914"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4" name="tx38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5" name="tx385"/>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6" name="tx38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7" name="tx387"/>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8" name="tx388"/>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7272228"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1" name="tx39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8" name="tx408"/>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7583280" y="46523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4" name="tx41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3" name="tx42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6" name="tx426"/>
            <p:cNvSpPr/>
            <p:nvPr/>
          </p:nvSpPr>
          <p:spPr>
            <a:xfrm>
              <a:off x="258535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7" name="tx427"/>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9" name="tx42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6" name="tx436"/>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7" name="tx437"/>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39" name="tx439"/>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0" name="tx440"/>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41" name="tx441"/>
            <p:cNvSpPr/>
            <p:nvPr/>
          </p:nvSpPr>
          <p:spPr>
            <a:xfrm>
              <a:off x="818429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2" name="tx442"/>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43" name="tx443"/>
            <p:cNvSpPr/>
            <p:nvPr/>
          </p:nvSpPr>
          <p:spPr>
            <a:xfrm>
              <a:off x="227429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4" name="tx444"/>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5" name="tx445"/>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6" name="tx44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7" name="tx44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8" name="tx44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9" name="tx44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0" name="tx45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1" name="tx45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2" name="tx45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3" name="tx45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4" name="tx45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5" name="tx45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6" name="tx45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7" name="tx45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8" name="tx45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9" name="tx45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0" name="tx46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1" name="tx46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2" name="tx46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3" name="tx46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4" name="tx46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2" name="tx472"/>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3" name="tx473"/>
            <p:cNvSpPr/>
            <p:nvPr/>
          </p:nvSpPr>
          <p:spPr>
            <a:xfrm>
              <a:off x="644856"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74" name="tx474"/>
            <p:cNvSpPr/>
            <p:nvPr/>
          </p:nvSpPr>
          <p:spPr>
            <a:xfrm>
              <a:off x="551705"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5" name="tx475"/>
            <p:cNvSpPr/>
            <p:nvPr/>
          </p:nvSpPr>
          <p:spPr>
            <a:xfrm>
              <a:off x="564092"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6" name="tx476"/>
            <p:cNvSpPr/>
            <p:nvPr/>
          </p:nvSpPr>
          <p:spPr>
            <a:xfrm>
              <a:off x="551705"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7" name="tx477"/>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85" name="tx485"/>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6" name="tx486"/>
            <p:cNvSpPr/>
            <p:nvPr/>
          </p:nvSpPr>
          <p:spPr>
            <a:xfrm>
              <a:off x="3209352"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487" name="pic487"/>
            <p:cNvPicPr/>
            <p:nvPr/>
          </p:nvPicPr>
          <p:blipFill>
            <a:blip r:embed="rId2" cstate="print"/>
            <a:stretch>
              <a:fillRect/>
            </a:stretch>
          </p:blipFill>
          <p:spPr>
            <a:xfrm>
              <a:off x="4629898" y="5838594"/>
              <a:ext cx="2160000" cy="219455"/>
            </a:xfrm>
            <a:prstGeom prst="rect">
              <a:avLst/>
            </a:prstGeom>
          </p:spPr>
        </p:pic>
        <p:sp>
          <p:nvSpPr>
            <p:cNvPr id="488" name="pl488"/>
            <p:cNvSpPr/>
            <p:nvPr/>
          </p:nvSpPr>
          <p:spPr>
            <a:xfrm>
              <a:off x="46334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2517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4045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5573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7101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7862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334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2517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4045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5573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7101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7862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02420"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1" name="tx501"/>
            <p:cNvSpPr/>
            <p:nvPr/>
          </p:nvSpPr>
          <p:spPr>
            <a:xfrm>
              <a:off x="586302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2" name="tx502"/>
            <p:cNvSpPr/>
            <p:nvPr/>
          </p:nvSpPr>
          <p:spPr>
            <a:xfrm>
              <a:off x="607830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3" name="tx503"/>
            <p:cNvSpPr/>
            <p:nvPr/>
          </p:nvSpPr>
          <p:spPr>
            <a:xfrm>
              <a:off x="629358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4" name="tx504"/>
            <p:cNvSpPr/>
            <p:nvPr/>
          </p:nvSpPr>
          <p:spPr>
            <a:xfrm>
              <a:off x="650886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5" name="tx505"/>
            <p:cNvSpPr/>
            <p:nvPr/>
          </p:nvSpPr>
          <p:spPr>
            <a:xfrm>
              <a:off x="669306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6" name="tx506"/>
            <p:cNvSpPr/>
            <p:nvPr/>
          </p:nvSpPr>
          <p:spPr>
            <a:xfrm>
              <a:off x="924840" y="1332675"/>
              <a:ext cx="387659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São Tomé e Príncipe, 2000-2025</a:t>
              </a:r>
            </a:p>
          </p:txBody>
        </p:sp>
        <p:sp>
          <p:nvSpPr>
            <p:cNvPr id="507" name="tx507"/>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508" name="tx508"/>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509" name="tx509"/>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todas as 14 (8 %) vacinas do calendário atingiram uma cobertura de 90 % ou mais. A cobertura vacinal variou entre 78 % e 87 %.
Desde 2003, foram feitas estimativas para 10 novas vacinas. A vacina contra o HPVc é a mais recente a ser registada (2021), tendo atingido uma cobertura de 97% em 2025.
Em 2025, São Tomé e Príncipe registou rupturas de stock de vacinas/suprimentos (HPV e OPV) (mais informações no slide 8).</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um antígeno, manteve-se inalterada para 12 e não diminuiu para nenhum, o que indica um progresso geral no desempenho da imunização de rotina; um deles atingiu uma cobertura de, pelo menos, 90%.</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399027"/>
                  </a:moveTo>
                  <a:lnTo>
                    <a:pt x="259266" y="79805"/>
                  </a:lnTo>
                  <a:lnTo>
                    <a:pt x="518532" y="199513"/>
                  </a:lnTo>
                  <a:lnTo>
                    <a:pt x="777798" y="39902"/>
                  </a:lnTo>
                  <a:lnTo>
                    <a:pt x="1037065" y="0"/>
                  </a:lnTo>
                  <a:lnTo>
                    <a:pt x="1296331" y="0"/>
                  </a:lnTo>
                  <a:lnTo>
                    <a:pt x="1555597" y="0"/>
                  </a:lnTo>
                  <a:lnTo>
                    <a:pt x="1814863" y="0"/>
                  </a:lnTo>
                  <a:lnTo>
                    <a:pt x="2074130" y="0"/>
                  </a:lnTo>
                  <a:lnTo>
                    <a:pt x="2333396" y="0"/>
                  </a:lnTo>
                  <a:lnTo>
                    <a:pt x="2592662" y="39902"/>
                  </a:lnTo>
                  <a:lnTo>
                    <a:pt x="2851928" y="39902"/>
                  </a:lnTo>
                  <a:lnTo>
                    <a:pt x="3111195" y="39902"/>
                  </a:lnTo>
                  <a:lnTo>
                    <a:pt x="3370461" y="0"/>
                  </a:lnTo>
                  <a:lnTo>
                    <a:pt x="3629727" y="39902"/>
                  </a:lnTo>
                  <a:lnTo>
                    <a:pt x="3888994" y="39902"/>
                  </a:lnTo>
                  <a:lnTo>
                    <a:pt x="4148260" y="79805"/>
                  </a:lnTo>
                  <a:lnTo>
                    <a:pt x="4407526" y="119708"/>
                  </a:lnTo>
                  <a:lnTo>
                    <a:pt x="4666792" y="79805"/>
                  </a:lnTo>
                  <a:lnTo>
                    <a:pt x="4926059" y="79805"/>
                  </a:lnTo>
                  <a:lnTo>
                    <a:pt x="5185325" y="79805"/>
                  </a:lnTo>
                  <a:lnTo>
                    <a:pt x="5444591" y="79805"/>
                  </a:lnTo>
                  <a:lnTo>
                    <a:pt x="5703857" y="279319"/>
                  </a:lnTo>
                  <a:lnTo>
                    <a:pt x="5963124" y="478832"/>
                  </a:lnTo>
                  <a:lnTo>
                    <a:pt x="6222390" y="478832"/>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78346"/>
            </a:xfrm>
            <a:custGeom>
              <a:avLst/>
              <a:pathLst>
                <a:path w="6481656" h="678346">
                  <a:moveTo>
                    <a:pt x="0" y="678346"/>
                  </a:moveTo>
                  <a:lnTo>
                    <a:pt x="259266" y="279319"/>
                  </a:lnTo>
                  <a:lnTo>
                    <a:pt x="518532" y="279319"/>
                  </a:lnTo>
                  <a:lnTo>
                    <a:pt x="777798" y="199513"/>
                  </a:lnTo>
                  <a:lnTo>
                    <a:pt x="1037065" y="119708"/>
                  </a:lnTo>
                  <a:lnTo>
                    <a:pt x="1296331" y="79805"/>
                  </a:lnTo>
                  <a:lnTo>
                    <a:pt x="1555597" y="79805"/>
                  </a:lnTo>
                  <a:lnTo>
                    <a:pt x="1814863" y="79805"/>
                  </a:lnTo>
                  <a:lnTo>
                    <a:pt x="2074130" y="0"/>
                  </a:lnTo>
                  <a:lnTo>
                    <a:pt x="2333396" y="39902"/>
                  </a:lnTo>
                  <a:lnTo>
                    <a:pt x="2592662" y="39902"/>
                  </a:lnTo>
                  <a:lnTo>
                    <a:pt x="2851928" y="119708"/>
                  </a:lnTo>
                  <a:lnTo>
                    <a:pt x="3111195" y="119708"/>
                  </a:lnTo>
                  <a:lnTo>
                    <a:pt x="3370461" y="79805"/>
                  </a:lnTo>
                  <a:lnTo>
                    <a:pt x="3629727" y="159610"/>
                  </a:lnTo>
                  <a:lnTo>
                    <a:pt x="3888994" y="119708"/>
                  </a:lnTo>
                  <a:lnTo>
                    <a:pt x="4148260" y="119708"/>
                  </a:lnTo>
                  <a:lnTo>
                    <a:pt x="4407526" y="159610"/>
                  </a:lnTo>
                  <a:lnTo>
                    <a:pt x="4666792" y="159610"/>
                  </a:lnTo>
                  <a:lnTo>
                    <a:pt x="4926059" y="159610"/>
                  </a:lnTo>
                  <a:lnTo>
                    <a:pt x="5185325" y="119708"/>
                  </a:lnTo>
                  <a:lnTo>
                    <a:pt x="5444591" y="79805"/>
                  </a:lnTo>
                  <a:lnTo>
                    <a:pt x="5703857" y="279319"/>
                  </a:lnTo>
                  <a:lnTo>
                    <a:pt x="5963124" y="478832"/>
                  </a:lnTo>
                  <a:lnTo>
                    <a:pt x="6222390" y="478832"/>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1037470"/>
            </a:xfrm>
            <a:custGeom>
              <a:avLst/>
              <a:pathLst>
                <a:path w="6481656" h="1037470">
                  <a:moveTo>
                    <a:pt x="0" y="1037470"/>
                  </a:moveTo>
                  <a:lnTo>
                    <a:pt x="259266" y="798054"/>
                  </a:lnTo>
                  <a:lnTo>
                    <a:pt x="518532" y="399027"/>
                  </a:lnTo>
                  <a:lnTo>
                    <a:pt x="777798" y="319221"/>
                  </a:lnTo>
                  <a:lnTo>
                    <a:pt x="1037065" y="159610"/>
                  </a:lnTo>
                  <a:lnTo>
                    <a:pt x="1296331" y="279319"/>
                  </a:lnTo>
                  <a:lnTo>
                    <a:pt x="1555597" y="399027"/>
                  </a:lnTo>
                  <a:lnTo>
                    <a:pt x="1814863" y="359124"/>
                  </a:lnTo>
                  <a:lnTo>
                    <a:pt x="2074130" y="79805"/>
                  </a:lnTo>
                  <a:lnTo>
                    <a:pt x="2333396" y="199513"/>
                  </a:lnTo>
                  <a:lnTo>
                    <a:pt x="2592662" y="119708"/>
                  </a:lnTo>
                  <a:lnTo>
                    <a:pt x="2851928" y="159610"/>
                  </a:lnTo>
                  <a:lnTo>
                    <a:pt x="3111195" y="119708"/>
                  </a:lnTo>
                  <a:lnTo>
                    <a:pt x="3370461" y="159610"/>
                  </a:lnTo>
                  <a:lnTo>
                    <a:pt x="3629727" y="119708"/>
                  </a:lnTo>
                  <a:lnTo>
                    <a:pt x="3888994" y="79805"/>
                  </a:lnTo>
                  <a:lnTo>
                    <a:pt x="4148260" y="79805"/>
                  </a:lnTo>
                  <a:lnTo>
                    <a:pt x="4407526" y="199513"/>
                  </a:lnTo>
                  <a:lnTo>
                    <a:pt x="4666792" y="0"/>
                  </a:lnTo>
                  <a:lnTo>
                    <a:pt x="4926059" y="0"/>
                  </a:lnTo>
                  <a:lnTo>
                    <a:pt x="5185325" y="359124"/>
                  </a:lnTo>
                  <a:lnTo>
                    <a:pt x="5444591" y="718249"/>
                  </a:lnTo>
                  <a:lnTo>
                    <a:pt x="5703857" y="518735"/>
                  </a:lnTo>
                  <a:lnTo>
                    <a:pt x="5963124" y="319221"/>
                  </a:lnTo>
                  <a:lnTo>
                    <a:pt x="6222390" y="319221"/>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5068747" y="1797445"/>
              <a:ext cx="2851928" cy="718249"/>
            </a:xfrm>
            <a:custGeom>
              <a:avLst/>
              <a:pathLst>
                <a:path w="2851928" h="718249">
                  <a:moveTo>
                    <a:pt x="0" y="638443"/>
                  </a:moveTo>
                  <a:lnTo>
                    <a:pt x="259266" y="438929"/>
                  </a:lnTo>
                  <a:lnTo>
                    <a:pt x="518532" y="438929"/>
                  </a:lnTo>
                  <a:lnTo>
                    <a:pt x="777798" y="438929"/>
                  </a:lnTo>
                  <a:lnTo>
                    <a:pt x="1037065" y="438929"/>
                  </a:lnTo>
                  <a:lnTo>
                    <a:pt x="1296331" y="239416"/>
                  </a:lnTo>
                  <a:lnTo>
                    <a:pt x="1555597" y="478832"/>
                  </a:lnTo>
                  <a:lnTo>
                    <a:pt x="1814863" y="718249"/>
                  </a:lnTo>
                  <a:lnTo>
                    <a:pt x="2074130" y="279319"/>
                  </a:lnTo>
                  <a:lnTo>
                    <a:pt x="2333396" y="0"/>
                  </a:lnTo>
                  <a:lnTo>
                    <a:pt x="2592662" y="0"/>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583" y="1730501"/>
              <a:ext cx="242358" cy="62578"/>
            </a:xfrm>
            <a:custGeom>
              <a:avLst/>
              <a:pathLst>
                <a:path w="242358" h="62578">
                  <a:moveTo>
                    <a:pt x="242358" y="0"/>
                  </a:moveTo>
                  <a:lnTo>
                    <a:pt x="0" y="62578"/>
                  </a:lnTo>
                </a:path>
              </a:pathLst>
            </a:custGeom>
          </p:spPr>
          <p:txBody>
            <a:bodyPr/>
            <a:lstStyle/>
            <a:p/>
          </p:txBody>
        </p:sp>
        <p:sp>
          <p:nvSpPr>
            <p:cNvPr id="42" name="pl42"/>
            <p:cNvSpPr/>
            <p:nvPr/>
          </p:nvSpPr>
          <p:spPr>
            <a:xfrm>
              <a:off x="7928422" y="1469432"/>
              <a:ext cx="251520" cy="318212"/>
            </a:xfrm>
            <a:custGeom>
              <a:avLst/>
              <a:pathLst>
                <a:path w="251520" h="318212">
                  <a:moveTo>
                    <a:pt x="251520" y="0"/>
                  </a:moveTo>
                  <a:lnTo>
                    <a:pt x="0" y="318212"/>
                  </a:lnTo>
                </a:path>
              </a:pathLst>
            </a:custGeom>
          </p:spPr>
          <p:txBody>
            <a:bodyPr/>
            <a:lstStyle/>
            <a:p/>
          </p:txBody>
        </p:sp>
        <p:sp>
          <p:nvSpPr>
            <p:cNvPr id="43" name="pl43"/>
            <p:cNvSpPr/>
            <p:nvPr/>
          </p:nvSpPr>
          <p:spPr>
            <a:xfrm>
              <a:off x="7926490" y="1807690"/>
              <a:ext cx="253451" cy="446569"/>
            </a:xfrm>
            <a:custGeom>
              <a:avLst/>
              <a:pathLst>
                <a:path w="253451" h="446569">
                  <a:moveTo>
                    <a:pt x="253451" y="446569"/>
                  </a:moveTo>
                  <a:lnTo>
                    <a:pt x="0" y="0"/>
                  </a:lnTo>
                </a:path>
              </a:pathLst>
            </a:custGeom>
          </p:spPr>
          <p:txBody>
            <a:bodyPr/>
            <a:lstStyle/>
            <a:p/>
          </p:txBody>
        </p:sp>
        <p:sp>
          <p:nvSpPr>
            <p:cNvPr id="44" name="pl44"/>
            <p:cNvSpPr/>
            <p:nvPr/>
          </p:nvSpPr>
          <p:spPr>
            <a:xfrm>
              <a:off x="7932823" y="1805581"/>
              <a:ext cx="247118" cy="165515"/>
            </a:xfrm>
            <a:custGeom>
              <a:avLst/>
              <a:pathLst>
                <a:path w="247118" h="165515">
                  <a:moveTo>
                    <a:pt x="247118" y="165515"/>
                  </a:moveTo>
                  <a:lnTo>
                    <a:pt x="0" y="0"/>
                  </a:lnTo>
                </a:path>
              </a:pathLst>
            </a:custGeom>
          </p:spPr>
          <p:txBody>
            <a:bodyPr/>
            <a:lstStyle/>
            <a:p/>
          </p:txBody>
        </p:sp>
        <p:sp>
          <p:nvSpPr>
            <p:cNvPr id="45" name="pg45"/>
            <p:cNvSpPr/>
            <p:nvPr/>
          </p:nvSpPr>
          <p:spPr>
            <a:xfrm>
              <a:off x="8111362" y="16318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726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7" name="pg47"/>
            <p:cNvSpPr/>
            <p:nvPr/>
          </p:nvSpPr>
          <p:spPr>
            <a:xfrm>
              <a:off x="8111362" y="13589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997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21789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21983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1" name="pg51"/>
            <p:cNvSpPr/>
            <p:nvPr/>
          </p:nvSpPr>
          <p:spPr>
            <a:xfrm>
              <a:off x="8111362" y="19034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442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8797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São Tomé e Príncipe,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situou-se nos 87%.
A cobertura da DTP3 — um indicador do desempenho dos países na prestação de serviços de vacinação às crianças — ficou aquém da meta de 90%, mas aproximou-se dela.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da meta de 95% e a cobertura da MCV2 ficou abaixo da meta de 95%.
Entre 2024 e 2025, 0 vacinas registaram um aumento na cobertura, 0 registaram um declínio e 4 mantiveram-se inalteradas.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173966"/>
              <a:ext cx="1585983" cy="181730"/>
            </a:xfrm>
            <a:prstGeom prst="rect">
              <a:avLst/>
            </a:prstGeom>
            <a:solidFill>
              <a:srgbClr val="D9D9D9">
                <a:alpha val="60000"/>
              </a:srgbClr>
            </a:solidFill>
          </p:spPr>
          <p:txBody>
            <a:bodyPr/>
            <a:lstStyle/>
            <a:p/>
          </p:txBody>
        </p:sp>
        <p:sp>
          <p:nvSpPr>
            <p:cNvPr id="10" name="pl10"/>
            <p:cNvSpPr/>
            <p:nvPr/>
          </p:nvSpPr>
          <p:spPr>
            <a:xfrm>
              <a:off x="15107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5653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04658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15987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54274"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0532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8084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8084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18605"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18605"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518605"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556366"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556366"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575247"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31889"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31889"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65077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669651"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688532"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688532"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0741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72629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2629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2629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2629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18976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30305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397455"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548501"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27175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258561"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340457"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291897"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291897"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329698"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347359"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375013"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41399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45374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450497"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473764"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479447"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461824"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498328"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52605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508475"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512822"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508436"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58392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999482" y="2083585"/>
              <a:ext cx="1585983" cy="181730"/>
            </a:xfrm>
            <a:prstGeom prst="rect">
              <a:avLst/>
            </a:prstGeom>
            <a:solidFill>
              <a:srgbClr val="D9D9D9">
                <a:alpha val="60000"/>
              </a:srgbClr>
            </a:solidFill>
          </p:spPr>
          <p:txBody>
            <a:bodyPr/>
            <a:lstStyle/>
            <a:p/>
          </p:txBody>
        </p:sp>
        <p:sp>
          <p:nvSpPr>
            <p:cNvPr id="67" name="pl67"/>
            <p:cNvSpPr/>
            <p:nvPr/>
          </p:nvSpPr>
          <p:spPr>
            <a:xfrm>
              <a:off x="2977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52330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4567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758801"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75880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81544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81544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89096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9098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92872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06089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136416"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155297"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155297"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174178"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17417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9305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211939"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230820"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30820"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8746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30634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30634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0634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44105"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59989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9019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901982"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9586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9586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03414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053028"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071909"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204074"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909709"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92862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9550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956282"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996030"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966351"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9941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01734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03058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069605"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10610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097258"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110456"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135020"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23949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655055" y="2083585"/>
              <a:ext cx="1585983" cy="181730"/>
            </a:xfrm>
            <a:prstGeom prst="rect">
              <a:avLst/>
            </a:prstGeom>
            <a:solidFill>
              <a:srgbClr val="D9D9D9">
                <a:alpha val="60000"/>
              </a:srgbClr>
            </a:solidFill>
          </p:spPr>
          <p:txBody>
            <a:bodyPr/>
            <a:lstStyle/>
            <a:p/>
          </p:txBody>
        </p:sp>
        <p:sp>
          <p:nvSpPr>
            <p:cNvPr id="124" name="pl124"/>
            <p:cNvSpPr/>
            <p:nvPr/>
          </p:nvSpPr>
          <p:spPr>
            <a:xfrm>
              <a:off x="470860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25439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09340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4395493"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4471016"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452765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54653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546539"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54653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65982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678705"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75422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773108"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79198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81087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81087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82975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82975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88639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88639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943035"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96191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96191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018558"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018558"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07520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23658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53867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614197"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670839"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68972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689720"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689720"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803005"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821886"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4527520"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454644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591716"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632722"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584162"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60304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611932"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67292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686159"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7251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76168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766029"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809474"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8094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85730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5310628" y="2083585"/>
              <a:ext cx="1585983" cy="181730"/>
            </a:xfrm>
            <a:prstGeom prst="rect">
              <a:avLst/>
            </a:prstGeom>
            <a:solidFill>
              <a:srgbClr val="D9D9D9">
                <a:alpha val="60000"/>
              </a:srgbClr>
            </a:solidFill>
          </p:spPr>
          <p:txBody>
            <a:bodyPr/>
            <a:lstStyle/>
            <a:p/>
          </p:txBody>
        </p:sp>
        <p:sp>
          <p:nvSpPr>
            <p:cNvPr id="181" name="pl181"/>
            <p:cNvSpPr/>
            <p:nvPr/>
          </p:nvSpPr>
          <p:spPr>
            <a:xfrm>
              <a:off x="6156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570228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73009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824497"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937782"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95666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95666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99442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6069947"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6069947"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6183231"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6183231"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6202112"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6315397"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6372039"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642868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64475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64475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650420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65419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656084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6598608"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6636370"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6655251"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665525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6693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87327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9676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6080963"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609984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609984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6137605"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6213128"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6213128"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6326412"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6326412"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6345293"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645857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651522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6210824"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6247289"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6234091"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627749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634173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636061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6402721"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6427285"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643735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6437432"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648392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966201" y="1183588"/>
              <a:ext cx="1585983" cy="199037"/>
            </a:xfrm>
            <a:prstGeom prst="rect">
              <a:avLst/>
            </a:prstGeom>
            <a:solidFill>
              <a:srgbClr val="D9D9D9">
                <a:alpha val="60000"/>
              </a:srgbClr>
            </a:solidFill>
          </p:spPr>
          <p:txBody>
            <a:bodyPr/>
            <a:lstStyle/>
            <a:p/>
          </p:txBody>
        </p:sp>
        <p:sp>
          <p:nvSpPr>
            <p:cNvPr id="238" name="pl238"/>
            <p:cNvSpPr/>
            <p:nvPr/>
          </p:nvSpPr>
          <p:spPr>
            <a:xfrm>
              <a:off x="75477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709352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98917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7215739"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7234620"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7442308"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7480070"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7517832"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753671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753671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755559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764999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66887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7687758"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7744401"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7782162"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7801043"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7933208"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8027612"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8027612"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8065374"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8178658"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8197539"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829194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713235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7358920"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7377801"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758548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762325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766101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767989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767989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769877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7793178"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7812059"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7830939"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7887582"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7925343"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7944224"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8076389"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817079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817079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7851903"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796957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997305"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807404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8621774" y="2513999"/>
              <a:ext cx="1585983" cy="219989"/>
            </a:xfrm>
            <a:prstGeom prst="rect">
              <a:avLst/>
            </a:prstGeom>
            <a:solidFill>
              <a:srgbClr val="D9D9D9">
                <a:alpha val="60000"/>
              </a:srgbClr>
            </a:solidFill>
          </p:spPr>
          <p:txBody>
            <a:bodyPr/>
            <a:lstStyle/>
            <a:p/>
          </p:txBody>
        </p:sp>
        <p:sp>
          <p:nvSpPr>
            <p:cNvPr id="291" name="pl291"/>
            <p:cNvSpPr/>
            <p:nvPr/>
          </p:nvSpPr>
          <p:spPr>
            <a:xfrm>
              <a:off x="9524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90700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906012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913564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9324451"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9381093"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9399974"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9418854"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9720947"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973982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975870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975870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81535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981535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983423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985311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9890873"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9909754"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9928635"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9928635"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9966397"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1004192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920330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9278824"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9467632"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9524274"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954315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9562035"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9520673"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9561680"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9532040"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9532001"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9588643"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9597532"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9633997"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963964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967301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969185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972840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9719550"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977051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98240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10277347" y="2129018"/>
              <a:ext cx="1585983" cy="232210"/>
            </a:xfrm>
            <a:prstGeom prst="rect">
              <a:avLst/>
            </a:prstGeom>
            <a:solidFill>
              <a:srgbClr val="D9D9D9">
                <a:alpha val="60000"/>
              </a:srgbClr>
            </a:solidFill>
          </p:spPr>
          <p:txBody>
            <a:bodyPr/>
            <a:lstStyle/>
            <a:p/>
          </p:txBody>
        </p:sp>
        <p:sp>
          <p:nvSpPr>
            <p:cNvPr id="340" name="pl340"/>
            <p:cNvSpPr/>
            <p:nvPr/>
          </p:nvSpPr>
          <p:spPr>
            <a:xfrm>
              <a:off x="1104768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105934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103380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10753454"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1098002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11055547"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11074427"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11263235"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1137652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37652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1433162"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1433162"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1489804"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1489804"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1489804"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1508685"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1527566"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1565327"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158420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158420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1621970"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10481259"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1089663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11123205"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11198728"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11217608"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1406416"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11149851"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11198372"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11206454"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11232889"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11289570"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11271908"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1127198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11308451"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11331679"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11356243"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11370737"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11366351"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1140407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381" name="rc381"/>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2" name="tx382"/>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(87%)</a:t>
              </a:r>
            </a:p>
          </p:txBody>
        </p:sp>
        <p:sp>
          <p:nvSpPr>
            <p:cNvPr id="383" name="rc383"/>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4" name="tx384"/>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385" name="rc385"/>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6" name="tx386"/>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387" name="rc387"/>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8" name="tx388"/>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389" name="rc389"/>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0" name="tx390"/>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(87%)</a:t>
              </a:r>
            </a:p>
          </p:txBody>
        </p:sp>
        <p:sp>
          <p:nvSpPr>
            <p:cNvPr id="391" name="rc391"/>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2" name="tx392"/>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393" name="rc393"/>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4" name="tx394"/>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395" name="pl395"/>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6" name="pl396"/>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1" name="tx401"/>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2" name="tx402"/>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3" name="tx403"/>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4" name="tx404"/>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5" name="tx405"/>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6" name="pl406"/>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7" name="pl407"/>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2" name="tx412"/>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3" name="tx413"/>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4" name="tx414"/>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5" name="tx415"/>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6" name="tx416"/>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7" name="pl417"/>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8" name="pl418"/>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3" name="tx423"/>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24" name="tx424"/>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25" name="tx425"/>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26" name="tx426"/>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7" name="tx427"/>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8" name="pl428"/>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9" name="pl429"/>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tx434"/>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5" name="tx435"/>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6" name="tx436"/>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7" name="tx437"/>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8" name="tx438"/>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9" name="pl439"/>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0" name="pl440"/>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tx445"/>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6" name="tx446"/>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7" name="tx447"/>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8" name="tx448"/>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49" name="tx449"/>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0" name="pl450"/>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1" name="pl451"/>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2" name="pl462"/>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tx467"/>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8" name="tx468"/>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9" name="tx469"/>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0" name="tx470"/>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1" name="tx471"/>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2" name="tx472"/>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73" name="tx473"/>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74" name="pt474"/>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5" name="pt475"/>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6" name="pt476"/>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7" name="pt477"/>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0" name="tx480"/>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81" name="tx481"/>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82" name="tx482"/>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83" name="tx483"/>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84" name="tx484"/>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85" name="tx485"/>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86" name="tx486"/>
            <p:cNvSpPr/>
            <p:nvPr/>
          </p:nvSpPr>
          <p:spPr>
            <a:xfrm>
              <a:off x="343909" y="398022"/>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WCAR, 2025</a:t>
              </a:r>
            </a:p>
          </p:txBody>
        </p:sp>
        <p:sp>
          <p:nvSpPr>
            <p:cNvPr id="487" name="tx487"/>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88" name="tx488"/>
            <p:cNvSpPr/>
            <p:nvPr/>
          </p:nvSpPr>
          <p:spPr>
            <a:xfrm>
              <a:off x="4129025" y="6568512"/>
              <a:ext cx="773430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stp é mostrada nos cabeçalhos. A cobertura média regional é mostrada pela linha tracejada.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11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14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417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0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4863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856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269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60371"/>
              <a:ext cx="238662" cy="755626"/>
            </a:xfrm>
            <a:prstGeom prst="rect">
              <a:avLst/>
            </a:prstGeom>
            <a:solidFill>
              <a:srgbClr val="1CABE2">
                <a:alpha val="85098"/>
              </a:srgbClr>
            </a:solidFill>
          </p:spPr>
          <p:txBody>
            <a:bodyPr/>
            <a:lstStyle/>
            <a:p/>
          </p:txBody>
        </p:sp>
        <p:sp>
          <p:nvSpPr>
            <p:cNvPr id="25" name="rc25"/>
            <p:cNvSpPr/>
            <p:nvPr/>
          </p:nvSpPr>
          <p:spPr>
            <a:xfrm>
              <a:off x="1598503" y="3904422"/>
              <a:ext cx="238662" cy="211575"/>
            </a:xfrm>
            <a:prstGeom prst="rect">
              <a:avLst/>
            </a:prstGeom>
            <a:solidFill>
              <a:srgbClr val="1CABE2">
                <a:alpha val="85098"/>
              </a:srgbClr>
            </a:solidFill>
          </p:spPr>
          <p:txBody>
            <a:bodyPr/>
            <a:lstStyle/>
            <a:p/>
          </p:txBody>
        </p:sp>
        <p:sp>
          <p:nvSpPr>
            <p:cNvPr id="26" name="rc26"/>
            <p:cNvSpPr/>
            <p:nvPr/>
          </p:nvSpPr>
          <p:spPr>
            <a:xfrm>
              <a:off x="1863684" y="3684031"/>
              <a:ext cx="238662" cy="431966"/>
            </a:xfrm>
            <a:prstGeom prst="rect">
              <a:avLst/>
            </a:prstGeom>
            <a:solidFill>
              <a:srgbClr val="1CABE2">
                <a:alpha val="85098"/>
              </a:srgbClr>
            </a:solidFill>
          </p:spPr>
          <p:txBody>
            <a:bodyPr/>
            <a:lstStyle/>
            <a:p/>
          </p:txBody>
        </p:sp>
        <p:sp>
          <p:nvSpPr>
            <p:cNvPr id="27" name="rc27"/>
            <p:cNvSpPr/>
            <p:nvPr/>
          </p:nvSpPr>
          <p:spPr>
            <a:xfrm>
              <a:off x="2128865" y="3968650"/>
              <a:ext cx="238662" cy="147347"/>
            </a:xfrm>
            <a:prstGeom prst="rect">
              <a:avLst/>
            </a:prstGeom>
            <a:solidFill>
              <a:srgbClr val="1CABE2">
                <a:alpha val="85098"/>
              </a:srgbClr>
            </a:solidFill>
          </p:spPr>
          <p:txBody>
            <a:bodyPr/>
            <a:lstStyle/>
            <a:p/>
          </p:txBody>
        </p:sp>
        <p:sp>
          <p:nvSpPr>
            <p:cNvPr id="28" name="rc28"/>
            <p:cNvSpPr/>
            <p:nvPr/>
          </p:nvSpPr>
          <p:spPr>
            <a:xfrm>
              <a:off x="2394045" y="4041694"/>
              <a:ext cx="238662" cy="74303"/>
            </a:xfrm>
            <a:prstGeom prst="rect">
              <a:avLst/>
            </a:prstGeom>
            <a:solidFill>
              <a:srgbClr val="1CABE2">
                <a:alpha val="85098"/>
              </a:srgbClr>
            </a:solidFill>
          </p:spPr>
          <p:txBody>
            <a:bodyPr/>
            <a:lstStyle/>
            <a:p/>
          </p:txBody>
        </p:sp>
        <p:sp>
          <p:nvSpPr>
            <p:cNvPr id="29" name="rc29"/>
            <p:cNvSpPr/>
            <p:nvPr/>
          </p:nvSpPr>
          <p:spPr>
            <a:xfrm>
              <a:off x="2659226" y="4039175"/>
              <a:ext cx="238662" cy="76822"/>
            </a:xfrm>
            <a:prstGeom prst="rect">
              <a:avLst/>
            </a:prstGeom>
            <a:solidFill>
              <a:srgbClr val="1CABE2">
                <a:alpha val="85098"/>
              </a:srgbClr>
            </a:solidFill>
          </p:spPr>
          <p:txBody>
            <a:bodyPr/>
            <a:lstStyle/>
            <a:p/>
          </p:txBody>
        </p:sp>
        <p:sp>
          <p:nvSpPr>
            <p:cNvPr id="30" name="rc30"/>
            <p:cNvSpPr/>
            <p:nvPr/>
          </p:nvSpPr>
          <p:spPr>
            <a:xfrm>
              <a:off x="2924407" y="4037916"/>
              <a:ext cx="238662" cy="78081"/>
            </a:xfrm>
            <a:prstGeom prst="rect">
              <a:avLst/>
            </a:prstGeom>
            <a:solidFill>
              <a:srgbClr val="1CABE2">
                <a:alpha val="85098"/>
              </a:srgbClr>
            </a:solidFill>
          </p:spPr>
          <p:txBody>
            <a:bodyPr/>
            <a:lstStyle/>
            <a:p/>
          </p:txBody>
        </p:sp>
        <p:sp>
          <p:nvSpPr>
            <p:cNvPr id="31" name="rc31"/>
            <p:cNvSpPr/>
            <p:nvPr/>
          </p:nvSpPr>
          <p:spPr>
            <a:xfrm>
              <a:off x="3189588" y="4035397"/>
              <a:ext cx="238662" cy="80600"/>
            </a:xfrm>
            <a:prstGeom prst="rect">
              <a:avLst/>
            </a:prstGeom>
            <a:solidFill>
              <a:srgbClr val="1CABE2">
                <a:alpha val="85098"/>
              </a:srgbClr>
            </a:solidFill>
          </p:spPr>
          <p:txBody>
            <a:bodyPr/>
            <a:lstStyle/>
            <a:p/>
          </p:txBody>
        </p:sp>
        <p:sp>
          <p:nvSpPr>
            <p:cNvPr id="32" name="rc32"/>
            <p:cNvSpPr/>
            <p:nvPr/>
          </p:nvSpPr>
          <p:spPr>
            <a:xfrm>
              <a:off x="3454768" y="4034138"/>
              <a:ext cx="238662" cy="81859"/>
            </a:xfrm>
            <a:prstGeom prst="rect">
              <a:avLst/>
            </a:prstGeom>
            <a:solidFill>
              <a:srgbClr val="1CABE2">
                <a:alpha val="85098"/>
              </a:srgbClr>
            </a:solidFill>
          </p:spPr>
          <p:txBody>
            <a:bodyPr/>
            <a:lstStyle/>
            <a:p/>
          </p:txBody>
        </p:sp>
        <p:sp>
          <p:nvSpPr>
            <p:cNvPr id="33" name="rc33"/>
            <p:cNvSpPr/>
            <p:nvPr/>
          </p:nvSpPr>
          <p:spPr>
            <a:xfrm>
              <a:off x="3719949" y="4032878"/>
              <a:ext cx="238662" cy="83118"/>
            </a:xfrm>
            <a:prstGeom prst="rect">
              <a:avLst/>
            </a:prstGeom>
            <a:solidFill>
              <a:srgbClr val="1CABE2">
                <a:alpha val="85098"/>
              </a:srgbClr>
            </a:solidFill>
          </p:spPr>
          <p:txBody>
            <a:bodyPr/>
            <a:lstStyle/>
            <a:p/>
          </p:txBody>
        </p:sp>
        <p:sp>
          <p:nvSpPr>
            <p:cNvPr id="34" name="rc34"/>
            <p:cNvSpPr/>
            <p:nvPr/>
          </p:nvSpPr>
          <p:spPr>
            <a:xfrm>
              <a:off x="3985130" y="3949759"/>
              <a:ext cx="238662" cy="166237"/>
            </a:xfrm>
            <a:prstGeom prst="rect">
              <a:avLst/>
            </a:prstGeom>
            <a:solidFill>
              <a:srgbClr val="1CABE2">
                <a:alpha val="85098"/>
              </a:srgbClr>
            </a:solidFill>
          </p:spPr>
          <p:txBody>
            <a:bodyPr/>
            <a:lstStyle/>
            <a:p/>
          </p:txBody>
        </p:sp>
        <p:sp>
          <p:nvSpPr>
            <p:cNvPr id="35" name="rc35"/>
            <p:cNvSpPr/>
            <p:nvPr/>
          </p:nvSpPr>
          <p:spPr>
            <a:xfrm>
              <a:off x="4250311" y="3947241"/>
              <a:ext cx="238662" cy="168756"/>
            </a:xfrm>
            <a:prstGeom prst="rect">
              <a:avLst/>
            </a:prstGeom>
            <a:solidFill>
              <a:srgbClr val="1CABE2">
                <a:alpha val="85098"/>
              </a:srgbClr>
            </a:solidFill>
          </p:spPr>
          <p:txBody>
            <a:bodyPr/>
            <a:lstStyle/>
            <a:p/>
          </p:txBody>
        </p:sp>
        <p:sp>
          <p:nvSpPr>
            <p:cNvPr id="36" name="rc36"/>
            <p:cNvSpPr/>
            <p:nvPr/>
          </p:nvSpPr>
          <p:spPr>
            <a:xfrm>
              <a:off x="4515492" y="3945981"/>
              <a:ext cx="238662" cy="170015"/>
            </a:xfrm>
            <a:prstGeom prst="rect">
              <a:avLst/>
            </a:prstGeom>
            <a:solidFill>
              <a:srgbClr val="1CABE2">
                <a:alpha val="85098"/>
              </a:srgbClr>
            </a:solidFill>
          </p:spPr>
          <p:txBody>
            <a:bodyPr/>
            <a:lstStyle/>
            <a:p/>
          </p:txBody>
        </p:sp>
        <p:sp>
          <p:nvSpPr>
            <p:cNvPr id="37" name="rc37"/>
            <p:cNvSpPr/>
            <p:nvPr/>
          </p:nvSpPr>
          <p:spPr>
            <a:xfrm>
              <a:off x="4780672" y="4031619"/>
              <a:ext cx="238662" cy="84378"/>
            </a:xfrm>
            <a:prstGeom prst="rect">
              <a:avLst/>
            </a:prstGeom>
            <a:solidFill>
              <a:srgbClr val="1CABE2">
                <a:alpha val="85098"/>
              </a:srgbClr>
            </a:solidFill>
          </p:spPr>
          <p:txBody>
            <a:bodyPr/>
            <a:lstStyle/>
            <a:p/>
          </p:txBody>
        </p:sp>
        <p:sp>
          <p:nvSpPr>
            <p:cNvPr id="38" name="rc38"/>
            <p:cNvSpPr/>
            <p:nvPr/>
          </p:nvSpPr>
          <p:spPr>
            <a:xfrm>
              <a:off x="5045853" y="3949759"/>
              <a:ext cx="238662" cy="166237"/>
            </a:xfrm>
            <a:prstGeom prst="rect">
              <a:avLst/>
            </a:prstGeom>
            <a:solidFill>
              <a:srgbClr val="1CABE2">
                <a:alpha val="85098"/>
              </a:srgbClr>
            </a:solidFill>
          </p:spPr>
          <p:txBody>
            <a:bodyPr/>
            <a:lstStyle/>
            <a:p/>
          </p:txBody>
        </p:sp>
        <p:sp>
          <p:nvSpPr>
            <p:cNvPr id="39" name="rc39"/>
            <p:cNvSpPr/>
            <p:nvPr/>
          </p:nvSpPr>
          <p:spPr>
            <a:xfrm>
              <a:off x="5311034" y="3952278"/>
              <a:ext cx="238662" cy="163719"/>
            </a:xfrm>
            <a:prstGeom prst="rect">
              <a:avLst/>
            </a:prstGeom>
            <a:solidFill>
              <a:srgbClr val="1CABE2">
                <a:alpha val="85098"/>
              </a:srgbClr>
            </a:solidFill>
          </p:spPr>
          <p:txBody>
            <a:bodyPr/>
            <a:lstStyle/>
            <a:p/>
          </p:txBody>
        </p:sp>
        <p:sp>
          <p:nvSpPr>
            <p:cNvPr id="40" name="rc40"/>
            <p:cNvSpPr/>
            <p:nvPr/>
          </p:nvSpPr>
          <p:spPr>
            <a:xfrm>
              <a:off x="5576215" y="3875456"/>
              <a:ext cx="238662" cy="240541"/>
            </a:xfrm>
            <a:prstGeom prst="rect">
              <a:avLst/>
            </a:prstGeom>
            <a:solidFill>
              <a:srgbClr val="1CABE2">
                <a:alpha val="85098"/>
              </a:srgbClr>
            </a:solidFill>
          </p:spPr>
          <p:txBody>
            <a:bodyPr/>
            <a:lstStyle/>
            <a:p/>
          </p:txBody>
        </p:sp>
        <p:sp>
          <p:nvSpPr>
            <p:cNvPr id="41" name="rc41"/>
            <p:cNvSpPr/>
            <p:nvPr/>
          </p:nvSpPr>
          <p:spPr>
            <a:xfrm>
              <a:off x="5841395" y="3802412"/>
              <a:ext cx="238662" cy="313584"/>
            </a:xfrm>
            <a:prstGeom prst="rect">
              <a:avLst/>
            </a:prstGeom>
            <a:solidFill>
              <a:srgbClr val="1CABE2">
                <a:alpha val="85098"/>
              </a:srgbClr>
            </a:solidFill>
          </p:spPr>
          <p:txBody>
            <a:bodyPr/>
            <a:lstStyle/>
            <a:p/>
          </p:txBody>
        </p:sp>
        <p:sp>
          <p:nvSpPr>
            <p:cNvPr id="42" name="rc42"/>
            <p:cNvSpPr/>
            <p:nvPr/>
          </p:nvSpPr>
          <p:spPr>
            <a:xfrm>
              <a:off x="6106576" y="3883012"/>
              <a:ext cx="238662" cy="232984"/>
            </a:xfrm>
            <a:prstGeom prst="rect">
              <a:avLst/>
            </a:prstGeom>
            <a:solidFill>
              <a:srgbClr val="1CABE2">
                <a:alpha val="85098"/>
              </a:srgbClr>
            </a:solidFill>
          </p:spPr>
          <p:txBody>
            <a:bodyPr/>
            <a:lstStyle/>
            <a:p/>
          </p:txBody>
        </p:sp>
        <p:sp>
          <p:nvSpPr>
            <p:cNvPr id="43" name="rc43"/>
            <p:cNvSpPr/>
            <p:nvPr/>
          </p:nvSpPr>
          <p:spPr>
            <a:xfrm>
              <a:off x="6371757" y="3883012"/>
              <a:ext cx="238662" cy="232984"/>
            </a:xfrm>
            <a:prstGeom prst="rect">
              <a:avLst/>
            </a:prstGeom>
            <a:solidFill>
              <a:srgbClr val="1CABE2">
                <a:alpha val="85098"/>
              </a:srgbClr>
            </a:solidFill>
          </p:spPr>
          <p:txBody>
            <a:bodyPr/>
            <a:lstStyle/>
            <a:p/>
          </p:txBody>
        </p:sp>
        <p:sp>
          <p:nvSpPr>
            <p:cNvPr id="44" name="rc44"/>
            <p:cNvSpPr/>
            <p:nvPr/>
          </p:nvSpPr>
          <p:spPr>
            <a:xfrm>
              <a:off x="6636938" y="3883012"/>
              <a:ext cx="238662" cy="232984"/>
            </a:xfrm>
            <a:prstGeom prst="rect">
              <a:avLst/>
            </a:prstGeom>
            <a:solidFill>
              <a:srgbClr val="1CABE2">
                <a:alpha val="85098"/>
              </a:srgbClr>
            </a:solidFill>
          </p:spPr>
          <p:txBody>
            <a:bodyPr/>
            <a:lstStyle/>
            <a:p/>
          </p:txBody>
        </p:sp>
        <p:sp>
          <p:nvSpPr>
            <p:cNvPr id="45" name="rc45"/>
            <p:cNvSpPr/>
            <p:nvPr/>
          </p:nvSpPr>
          <p:spPr>
            <a:xfrm>
              <a:off x="6902119" y="3879234"/>
              <a:ext cx="238662" cy="236762"/>
            </a:xfrm>
            <a:prstGeom prst="rect">
              <a:avLst/>
            </a:prstGeom>
            <a:solidFill>
              <a:srgbClr val="1CABE2">
                <a:alpha val="85098"/>
              </a:srgbClr>
            </a:solidFill>
          </p:spPr>
          <p:txBody>
            <a:bodyPr/>
            <a:lstStyle/>
            <a:p/>
          </p:txBody>
        </p:sp>
        <p:sp>
          <p:nvSpPr>
            <p:cNvPr id="46" name="rc46"/>
            <p:cNvSpPr/>
            <p:nvPr/>
          </p:nvSpPr>
          <p:spPr>
            <a:xfrm>
              <a:off x="7167299" y="3478752"/>
              <a:ext cx="238662" cy="637244"/>
            </a:xfrm>
            <a:prstGeom prst="rect">
              <a:avLst/>
            </a:prstGeom>
            <a:solidFill>
              <a:srgbClr val="1CABE2">
                <a:alpha val="85098"/>
              </a:srgbClr>
            </a:solidFill>
          </p:spPr>
          <p:txBody>
            <a:bodyPr/>
            <a:lstStyle/>
            <a:p/>
          </p:txBody>
        </p:sp>
        <p:sp>
          <p:nvSpPr>
            <p:cNvPr id="47" name="rc47"/>
            <p:cNvSpPr/>
            <p:nvPr/>
          </p:nvSpPr>
          <p:spPr>
            <a:xfrm>
              <a:off x="7432480" y="3061899"/>
              <a:ext cx="238662" cy="1054098"/>
            </a:xfrm>
            <a:prstGeom prst="rect">
              <a:avLst/>
            </a:prstGeom>
            <a:solidFill>
              <a:srgbClr val="1CABE2">
                <a:alpha val="85098"/>
              </a:srgbClr>
            </a:solidFill>
          </p:spPr>
          <p:txBody>
            <a:bodyPr/>
            <a:lstStyle/>
            <a:p/>
          </p:txBody>
        </p:sp>
        <p:sp>
          <p:nvSpPr>
            <p:cNvPr id="48" name="rc48"/>
            <p:cNvSpPr/>
            <p:nvPr/>
          </p:nvSpPr>
          <p:spPr>
            <a:xfrm>
              <a:off x="7697661" y="3043008"/>
              <a:ext cx="238662" cy="1072989"/>
            </a:xfrm>
            <a:prstGeom prst="rect">
              <a:avLst/>
            </a:prstGeom>
            <a:solidFill>
              <a:srgbClr val="1CABE2">
                <a:alpha val="85098"/>
              </a:srgbClr>
            </a:solidFill>
          </p:spPr>
          <p:txBody>
            <a:bodyPr/>
            <a:lstStyle/>
            <a:p/>
          </p:txBody>
        </p:sp>
        <p:sp>
          <p:nvSpPr>
            <p:cNvPr id="49" name="rc49"/>
            <p:cNvSpPr/>
            <p:nvPr/>
          </p:nvSpPr>
          <p:spPr>
            <a:xfrm>
              <a:off x="7962842" y="3031673"/>
              <a:ext cx="238662" cy="1084323"/>
            </a:xfrm>
            <a:prstGeom prst="rect">
              <a:avLst/>
            </a:prstGeom>
            <a:solidFill>
              <a:srgbClr val="1CABE2">
                <a:alpha val="85098"/>
              </a:srgbClr>
            </a:solidFill>
          </p:spPr>
          <p:txBody>
            <a:bodyPr/>
            <a:lstStyle/>
            <a:p/>
          </p:txBody>
        </p:sp>
        <p:sp>
          <p:nvSpPr>
            <p:cNvPr id="50" name="rc50"/>
            <p:cNvSpPr/>
            <p:nvPr/>
          </p:nvSpPr>
          <p:spPr>
            <a:xfrm>
              <a:off x="1333322" y="2879289"/>
              <a:ext cx="238662" cy="481082"/>
            </a:xfrm>
            <a:prstGeom prst="rect">
              <a:avLst/>
            </a:prstGeom>
            <a:solidFill>
              <a:srgbClr val="B3B3B3">
                <a:alpha val="85098"/>
              </a:srgbClr>
            </a:solidFill>
          </p:spPr>
          <p:txBody>
            <a:bodyPr/>
            <a:lstStyle/>
            <a:p/>
          </p:txBody>
        </p:sp>
        <p:sp>
          <p:nvSpPr>
            <p:cNvPr id="51" name="rc51"/>
            <p:cNvSpPr/>
            <p:nvPr/>
          </p:nvSpPr>
          <p:spPr>
            <a:xfrm>
              <a:off x="1598503" y="3553056"/>
              <a:ext cx="238662" cy="351366"/>
            </a:xfrm>
            <a:prstGeom prst="rect">
              <a:avLst/>
            </a:prstGeom>
            <a:solidFill>
              <a:srgbClr val="B3B3B3">
                <a:alpha val="85098"/>
              </a:srgbClr>
            </a:solidFill>
          </p:spPr>
          <p:txBody>
            <a:bodyPr/>
            <a:lstStyle/>
            <a:p/>
          </p:txBody>
        </p:sp>
        <p:sp>
          <p:nvSpPr>
            <p:cNvPr id="52" name="rc52"/>
            <p:cNvSpPr/>
            <p:nvPr/>
          </p:nvSpPr>
          <p:spPr>
            <a:xfrm>
              <a:off x="1863684" y="3539202"/>
              <a:ext cx="238662" cy="144828"/>
            </a:xfrm>
            <a:prstGeom prst="rect">
              <a:avLst/>
            </a:prstGeom>
            <a:solidFill>
              <a:srgbClr val="B3B3B3">
                <a:alpha val="85098"/>
              </a:srgbClr>
            </a:solidFill>
          </p:spPr>
          <p:txBody>
            <a:bodyPr/>
            <a:lstStyle/>
            <a:p/>
          </p:txBody>
        </p:sp>
        <p:sp>
          <p:nvSpPr>
            <p:cNvPr id="53" name="rc53"/>
            <p:cNvSpPr/>
            <p:nvPr/>
          </p:nvSpPr>
          <p:spPr>
            <a:xfrm>
              <a:off x="2128865" y="3675215"/>
              <a:ext cx="238662" cy="293434"/>
            </a:xfrm>
            <a:prstGeom prst="rect">
              <a:avLst/>
            </a:prstGeom>
            <a:solidFill>
              <a:srgbClr val="B3B3B3">
                <a:alpha val="85098"/>
              </a:srgbClr>
            </a:solidFill>
          </p:spPr>
          <p:txBody>
            <a:bodyPr/>
            <a:lstStyle/>
            <a:p/>
          </p:txBody>
        </p:sp>
        <p:sp>
          <p:nvSpPr>
            <p:cNvPr id="54" name="rc54"/>
            <p:cNvSpPr/>
            <p:nvPr/>
          </p:nvSpPr>
          <p:spPr>
            <a:xfrm>
              <a:off x="2394045" y="3816265"/>
              <a:ext cx="238662" cy="225428"/>
            </a:xfrm>
            <a:prstGeom prst="rect">
              <a:avLst/>
            </a:prstGeom>
            <a:solidFill>
              <a:srgbClr val="B3B3B3">
                <a:alpha val="85098"/>
              </a:srgbClr>
            </a:solidFill>
          </p:spPr>
          <p:txBody>
            <a:bodyPr/>
            <a:lstStyle/>
            <a:p/>
          </p:txBody>
        </p:sp>
        <p:sp>
          <p:nvSpPr>
            <p:cNvPr id="55" name="rc55"/>
            <p:cNvSpPr/>
            <p:nvPr/>
          </p:nvSpPr>
          <p:spPr>
            <a:xfrm>
              <a:off x="2659226" y="3886791"/>
              <a:ext cx="238662" cy="152384"/>
            </a:xfrm>
            <a:prstGeom prst="rect">
              <a:avLst/>
            </a:prstGeom>
            <a:solidFill>
              <a:srgbClr val="B3B3B3">
                <a:alpha val="85098"/>
              </a:srgbClr>
            </a:solidFill>
          </p:spPr>
          <p:txBody>
            <a:bodyPr/>
            <a:lstStyle/>
            <a:p/>
          </p:txBody>
        </p:sp>
        <p:sp>
          <p:nvSpPr>
            <p:cNvPr id="56" name="rc56"/>
            <p:cNvSpPr/>
            <p:nvPr/>
          </p:nvSpPr>
          <p:spPr>
            <a:xfrm>
              <a:off x="2924407" y="3880494"/>
              <a:ext cx="238662" cy="157422"/>
            </a:xfrm>
            <a:prstGeom prst="rect">
              <a:avLst/>
            </a:prstGeom>
            <a:solidFill>
              <a:srgbClr val="B3B3B3">
                <a:alpha val="85098"/>
              </a:srgbClr>
            </a:solidFill>
          </p:spPr>
          <p:txBody>
            <a:bodyPr/>
            <a:lstStyle/>
            <a:p/>
          </p:txBody>
        </p:sp>
        <p:sp>
          <p:nvSpPr>
            <p:cNvPr id="57" name="rc57"/>
            <p:cNvSpPr/>
            <p:nvPr/>
          </p:nvSpPr>
          <p:spPr>
            <a:xfrm>
              <a:off x="3189588" y="3874197"/>
              <a:ext cx="238662" cy="161200"/>
            </a:xfrm>
            <a:prstGeom prst="rect">
              <a:avLst/>
            </a:prstGeom>
            <a:solidFill>
              <a:srgbClr val="B3B3B3">
                <a:alpha val="85098"/>
              </a:srgbClr>
            </a:solidFill>
          </p:spPr>
          <p:txBody>
            <a:bodyPr/>
            <a:lstStyle/>
            <a:p/>
          </p:txBody>
        </p:sp>
        <p:sp>
          <p:nvSpPr>
            <p:cNvPr id="58" name="rc58"/>
            <p:cNvSpPr/>
            <p:nvPr/>
          </p:nvSpPr>
          <p:spPr>
            <a:xfrm>
              <a:off x="3454768" y="4034138"/>
              <a:ext cx="238662" cy="0"/>
            </a:xfrm>
            <a:prstGeom prst="rect">
              <a:avLst/>
            </a:prstGeom>
            <a:solidFill>
              <a:srgbClr val="B3B3B3">
                <a:alpha val="85098"/>
              </a:srgbClr>
            </a:solidFill>
          </p:spPr>
          <p:txBody>
            <a:bodyPr/>
            <a:lstStyle/>
            <a:p/>
          </p:txBody>
        </p:sp>
        <p:sp>
          <p:nvSpPr>
            <p:cNvPr id="59" name="rc59"/>
            <p:cNvSpPr/>
            <p:nvPr/>
          </p:nvSpPr>
          <p:spPr>
            <a:xfrm>
              <a:off x="3719949" y="3951019"/>
              <a:ext cx="238662" cy="81859"/>
            </a:xfrm>
            <a:prstGeom prst="rect">
              <a:avLst/>
            </a:prstGeom>
            <a:solidFill>
              <a:srgbClr val="B3B3B3">
                <a:alpha val="85098"/>
              </a:srgbClr>
            </a:solidFill>
          </p:spPr>
          <p:txBody>
            <a:bodyPr/>
            <a:lstStyle/>
            <a:p/>
          </p:txBody>
        </p:sp>
        <p:sp>
          <p:nvSpPr>
            <p:cNvPr id="60" name="rc60"/>
            <p:cNvSpPr/>
            <p:nvPr/>
          </p:nvSpPr>
          <p:spPr>
            <a:xfrm>
              <a:off x="3985130" y="3949759"/>
              <a:ext cx="238662" cy="0"/>
            </a:xfrm>
            <a:prstGeom prst="rect">
              <a:avLst/>
            </a:prstGeom>
            <a:solidFill>
              <a:srgbClr val="B3B3B3">
                <a:alpha val="85098"/>
              </a:srgbClr>
            </a:solidFill>
          </p:spPr>
          <p:txBody>
            <a:bodyPr/>
            <a:lstStyle/>
            <a:p/>
          </p:txBody>
        </p:sp>
        <p:sp>
          <p:nvSpPr>
            <p:cNvPr id="61" name="rc61"/>
            <p:cNvSpPr/>
            <p:nvPr/>
          </p:nvSpPr>
          <p:spPr>
            <a:xfrm>
              <a:off x="4250311" y="3779743"/>
              <a:ext cx="238662" cy="167497"/>
            </a:xfrm>
            <a:prstGeom prst="rect">
              <a:avLst/>
            </a:prstGeom>
            <a:solidFill>
              <a:srgbClr val="B3B3B3">
                <a:alpha val="85098"/>
              </a:srgbClr>
            </a:solidFill>
          </p:spPr>
          <p:txBody>
            <a:bodyPr/>
            <a:lstStyle/>
            <a:p/>
          </p:txBody>
        </p:sp>
        <p:sp>
          <p:nvSpPr>
            <p:cNvPr id="62" name="rc62"/>
            <p:cNvSpPr/>
            <p:nvPr/>
          </p:nvSpPr>
          <p:spPr>
            <a:xfrm>
              <a:off x="4515492" y="3777225"/>
              <a:ext cx="238662" cy="168756"/>
            </a:xfrm>
            <a:prstGeom prst="rect">
              <a:avLst/>
            </a:prstGeom>
            <a:solidFill>
              <a:srgbClr val="B3B3B3">
                <a:alpha val="85098"/>
              </a:srgbClr>
            </a:solidFill>
          </p:spPr>
          <p:txBody>
            <a:bodyPr/>
            <a:lstStyle/>
            <a:p/>
          </p:txBody>
        </p:sp>
        <p:sp>
          <p:nvSpPr>
            <p:cNvPr id="63" name="rc63"/>
            <p:cNvSpPr/>
            <p:nvPr/>
          </p:nvSpPr>
          <p:spPr>
            <a:xfrm>
              <a:off x="4780672" y="3862862"/>
              <a:ext cx="238662" cy="168756"/>
            </a:xfrm>
            <a:prstGeom prst="rect">
              <a:avLst/>
            </a:prstGeom>
            <a:solidFill>
              <a:srgbClr val="B3B3B3">
                <a:alpha val="85098"/>
              </a:srgbClr>
            </a:solidFill>
          </p:spPr>
          <p:txBody>
            <a:bodyPr/>
            <a:lstStyle/>
            <a:p/>
          </p:txBody>
        </p:sp>
        <p:sp>
          <p:nvSpPr>
            <p:cNvPr id="64" name="rc64"/>
            <p:cNvSpPr/>
            <p:nvPr/>
          </p:nvSpPr>
          <p:spPr>
            <a:xfrm>
              <a:off x="5045853" y="3699143"/>
              <a:ext cx="238662" cy="250616"/>
            </a:xfrm>
            <a:prstGeom prst="rect">
              <a:avLst/>
            </a:prstGeom>
            <a:solidFill>
              <a:srgbClr val="B3B3B3">
                <a:alpha val="85098"/>
              </a:srgbClr>
            </a:solidFill>
          </p:spPr>
          <p:txBody>
            <a:bodyPr/>
            <a:lstStyle/>
            <a:p/>
          </p:txBody>
        </p:sp>
        <p:sp>
          <p:nvSpPr>
            <p:cNvPr id="65" name="rc65"/>
            <p:cNvSpPr/>
            <p:nvPr/>
          </p:nvSpPr>
          <p:spPr>
            <a:xfrm>
              <a:off x="5311034" y="3788559"/>
              <a:ext cx="238662" cy="163719"/>
            </a:xfrm>
            <a:prstGeom prst="rect">
              <a:avLst/>
            </a:prstGeom>
            <a:solidFill>
              <a:srgbClr val="B3B3B3">
                <a:alpha val="85098"/>
              </a:srgbClr>
            </a:solidFill>
          </p:spPr>
          <p:txBody>
            <a:bodyPr/>
            <a:lstStyle/>
            <a:p/>
          </p:txBody>
        </p:sp>
        <p:sp>
          <p:nvSpPr>
            <p:cNvPr id="66" name="rc66"/>
            <p:cNvSpPr/>
            <p:nvPr/>
          </p:nvSpPr>
          <p:spPr>
            <a:xfrm>
              <a:off x="5576215" y="3796115"/>
              <a:ext cx="238662" cy="79340"/>
            </a:xfrm>
            <a:prstGeom prst="rect">
              <a:avLst/>
            </a:prstGeom>
            <a:solidFill>
              <a:srgbClr val="B3B3B3">
                <a:alpha val="85098"/>
              </a:srgbClr>
            </a:solidFill>
          </p:spPr>
          <p:txBody>
            <a:bodyPr/>
            <a:lstStyle/>
            <a:p/>
          </p:txBody>
        </p:sp>
        <p:sp>
          <p:nvSpPr>
            <p:cNvPr id="67" name="rc67"/>
            <p:cNvSpPr/>
            <p:nvPr/>
          </p:nvSpPr>
          <p:spPr>
            <a:xfrm>
              <a:off x="5841395" y="3723072"/>
              <a:ext cx="238662" cy="79340"/>
            </a:xfrm>
            <a:prstGeom prst="rect">
              <a:avLst/>
            </a:prstGeom>
            <a:solidFill>
              <a:srgbClr val="B3B3B3">
                <a:alpha val="85098"/>
              </a:srgbClr>
            </a:solidFill>
          </p:spPr>
          <p:txBody>
            <a:bodyPr/>
            <a:lstStyle/>
            <a:p/>
          </p:txBody>
        </p:sp>
        <p:sp>
          <p:nvSpPr>
            <p:cNvPr id="68" name="rc68"/>
            <p:cNvSpPr/>
            <p:nvPr/>
          </p:nvSpPr>
          <p:spPr>
            <a:xfrm>
              <a:off x="6106576" y="3726850"/>
              <a:ext cx="238662" cy="156162"/>
            </a:xfrm>
            <a:prstGeom prst="rect">
              <a:avLst/>
            </a:prstGeom>
            <a:solidFill>
              <a:srgbClr val="B3B3B3">
                <a:alpha val="85098"/>
              </a:srgbClr>
            </a:solidFill>
          </p:spPr>
          <p:txBody>
            <a:bodyPr/>
            <a:lstStyle/>
            <a:p/>
          </p:txBody>
        </p:sp>
        <p:sp>
          <p:nvSpPr>
            <p:cNvPr id="69" name="rc69"/>
            <p:cNvSpPr/>
            <p:nvPr/>
          </p:nvSpPr>
          <p:spPr>
            <a:xfrm>
              <a:off x="6371757" y="3728109"/>
              <a:ext cx="238662" cy="154903"/>
            </a:xfrm>
            <a:prstGeom prst="rect">
              <a:avLst/>
            </a:prstGeom>
            <a:solidFill>
              <a:srgbClr val="B3B3B3">
                <a:alpha val="85098"/>
              </a:srgbClr>
            </a:solidFill>
          </p:spPr>
          <p:txBody>
            <a:bodyPr/>
            <a:lstStyle/>
            <a:p/>
          </p:txBody>
        </p:sp>
        <p:sp>
          <p:nvSpPr>
            <p:cNvPr id="70" name="rc70"/>
            <p:cNvSpPr/>
            <p:nvPr/>
          </p:nvSpPr>
          <p:spPr>
            <a:xfrm>
              <a:off x="6636938" y="3806190"/>
              <a:ext cx="238662" cy="76822"/>
            </a:xfrm>
            <a:prstGeom prst="rect">
              <a:avLst/>
            </a:prstGeom>
            <a:solidFill>
              <a:srgbClr val="B3B3B3">
                <a:alpha val="85098"/>
              </a:srgbClr>
            </a:solidFill>
          </p:spPr>
          <p:txBody>
            <a:bodyPr/>
            <a:lstStyle/>
            <a:p/>
          </p:txBody>
        </p:sp>
        <p:sp>
          <p:nvSpPr>
            <p:cNvPr id="71" name="rc71"/>
            <p:cNvSpPr/>
            <p:nvPr/>
          </p:nvSpPr>
          <p:spPr>
            <a:xfrm>
              <a:off x="6902119" y="3879234"/>
              <a:ext cx="238662" cy="0"/>
            </a:xfrm>
            <a:prstGeom prst="rect">
              <a:avLst/>
            </a:prstGeom>
            <a:solidFill>
              <a:srgbClr val="B3B3B3">
                <a:alpha val="85098"/>
              </a:srgbClr>
            </a:solidFill>
          </p:spPr>
          <p:txBody>
            <a:bodyPr/>
            <a:lstStyle/>
            <a:p/>
          </p:txBody>
        </p:sp>
        <p:sp>
          <p:nvSpPr>
            <p:cNvPr id="72" name="rc72"/>
            <p:cNvSpPr/>
            <p:nvPr/>
          </p:nvSpPr>
          <p:spPr>
            <a:xfrm>
              <a:off x="7167299" y="3478752"/>
              <a:ext cx="238662" cy="0"/>
            </a:xfrm>
            <a:prstGeom prst="rect">
              <a:avLst/>
            </a:prstGeom>
            <a:solidFill>
              <a:srgbClr val="B3B3B3">
                <a:alpha val="85098"/>
              </a:srgbClr>
            </a:solidFill>
          </p:spPr>
          <p:txBody>
            <a:bodyPr/>
            <a:lstStyle/>
            <a:p/>
          </p:txBody>
        </p:sp>
        <p:sp>
          <p:nvSpPr>
            <p:cNvPr id="73" name="rc73"/>
            <p:cNvSpPr/>
            <p:nvPr/>
          </p:nvSpPr>
          <p:spPr>
            <a:xfrm>
              <a:off x="7432480" y="3061899"/>
              <a:ext cx="238662" cy="0"/>
            </a:xfrm>
            <a:prstGeom prst="rect">
              <a:avLst/>
            </a:prstGeom>
            <a:solidFill>
              <a:srgbClr val="B3B3B3">
                <a:alpha val="85098"/>
              </a:srgbClr>
            </a:solidFill>
          </p:spPr>
          <p:txBody>
            <a:bodyPr/>
            <a:lstStyle/>
            <a:p/>
          </p:txBody>
        </p:sp>
        <p:sp>
          <p:nvSpPr>
            <p:cNvPr id="74" name="rc74"/>
            <p:cNvSpPr/>
            <p:nvPr/>
          </p:nvSpPr>
          <p:spPr>
            <a:xfrm>
              <a:off x="7697661" y="3043008"/>
              <a:ext cx="238662" cy="0"/>
            </a:xfrm>
            <a:prstGeom prst="rect">
              <a:avLst/>
            </a:prstGeom>
            <a:solidFill>
              <a:srgbClr val="B3B3B3">
                <a:alpha val="85098"/>
              </a:srgbClr>
            </a:solidFill>
          </p:spPr>
          <p:txBody>
            <a:bodyPr/>
            <a:lstStyle/>
            <a:p/>
          </p:txBody>
        </p:sp>
        <p:sp>
          <p:nvSpPr>
            <p:cNvPr id="75" name="rc75"/>
            <p:cNvSpPr/>
            <p:nvPr/>
          </p:nvSpPr>
          <p:spPr>
            <a:xfrm>
              <a:off x="7962842" y="3031673"/>
              <a:ext cx="238662" cy="0"/>
            </a:xfrm>
            <a:prstGeom prst="rect">
              <a:avLst/>
            </a:prstGeom>
            <a:solidFill>
              <a:srgbClr val="B3B3B3">
                <a:alpha val="85098"/>
              </a:srgbClr>
            </a:solidFill>
          </p:spPr>
          <p:txBody>
            <a:bodyPr/>
            <a:lstStyle/>
            <a:p/>
          </p:txBody>
        </p:sp>
        <p:sp>
          <p:nvSpPr>
            <p:cNvPr id="76" name="pl76"/>
            <p:cNvSpPr/>
            <p:nvPr/>
          </p:nvSpPr>
          <p:spPr>
            <a:xfrm>
              <a:off x="1452654" y="2075428"/>
              <a:ext cx="6629519" cy="247341"/>
            </a:xfrm>
            <a:custGeom>
              <a:avLst/>
              <a:pathLst>
                <a:path w="6629519" h="247341">
                  <a:moveTo>
                    <a:pt x="0" y="206118"/>
                  </a:moveTo>
                  <a:lnTo>
                    <a:pt x="265180" y="41223"/>
                  </a:lnTo>
                  <a:lnTo>
                    <a:pt x="530361" y="103059"/>
                  </a:lnTo>
                  <a:lnTo>
                    <a:pt x="795542" y="20611"/>
                  </a:lnTo>
                  <a:lnTo>
                    <a:pt x="1060723" y="0"/>
                  </a:lnTo>
                  <a:lnTo>
                    <a:pt x="1325903" y="0"/>
                  </a:lnTo>
                  <a:lnTo>
                    <a:pt x="1591084" y="0"/>
                  </a:lnTo>
                  <a:lnTo>
                    <a:pt x="1856265" y="0"/>
                  </a:lnTo>
                  <a:lnTo>
                    <a:pt x="2121446" y="0"/>
                  </a:lnTo>
                  <a:lnTo>
                    <a:pt x="2386626" y="0"/>
                  </a:lnTo>
                  <a:lnTo>
                    <a:pt x="2651807" y="20611"/>
                  </a:lnTo>
                  <a:lnTo>
                    <a:pt x="2916988" y="20611"/>
                  </a:lnTo>
                  <a:lnTo>
                    <a:pt x="3182169" y="20611"/>
                  </a:lnTo>
                  <a:lnTo>
                    <a:pt x="3447350" y="0"/>
                  </a:lnTo>
                  <a:lnTo>
                    <a:pt x="3712530" y="20611"/>
                  </a:lnTo>
                  <a:lnTo>
                    <a:pt x="3977711" y="20611"/>
                  </a:lnTo>
                  <a:lnTo>
                    <a:pt x="4242892" y="41223"/>
                  </a:lnTo>
                  <a:lnTo>
                    <a:pt x="4508073" y="61835"/>
                  </a:lnTo>
                  <a:lnTo>
                    <a:pt x="4773253" y="41223"/>
                  </a:lnTo>
                  <a:lnTo>
                    <a:pt x="5038434" y="41223"/>
                  </a:lnTo>
                  <a:lnTo>
                    <a:pt x="5303615" y="41223"/>
                  </a:lnTo>
                  <a:lnTo>
                    <a:pt x="5568796" y="41223"/>
                  </a:lnTo>
                  <a:lnTo>
                    <a:pt x="5833977" y="144282"/>
                  </a:lnTo>
                  <a:lnTo>
                    <a:pt x="6099157" y="247341"/>
                  </a:lnTo>
                  <a:lnTo>
                    <a:pt x="6364338" y="247341"/>
                  </a:lnTo>
                  <a:lnTo>
                    <a:pt x="6629519" y="247341"/>
                  </a:lnTo>
                </a:path>
              </a:pathLst>
            </a:custGeom>
            <a:ln w="27101" cap="flat">
              <a:solidFill>
                <a:srgbClr val="0058AB">
                  <a:alpha val="100000"/>
                </a:srgbClr>
              </a:solidFill>
              <a:prstDash val="solid"/>
              <a:round/>
            </a:ln>
          </p:spPr>
          <p:txBody>
            <a:bodyPr/>
            <a:lstStyle/>
            <a:p/>
          </p:txBody>
        </p:sp>
        <p:sp>
          <p:nvSpPr>
            <p:cNvPr id="77" name="pl77"/>
            <p:cNvSpPr/>
            <p:nvPr/>
          </p:nvSpPr>
          <p:spPr>
            <a:xfrm>
              <a:off x="1452654" y="2075428"/>
              <a:ext cx="6629519" cy="350400"/>
            </a:xfrm>
            <a:custGeom>
              <a:avLst/>
              <a:pathLst>
                <a:path w="6629519" h="350400">
                  <a:moveTo>
                    <a:pt x="0" y="350400"/>
                  </a:moveTo>
                  <a:lnTo>
                    <a:pt x="265180" y="144282"/>
                  </a:lnTo>
                  <a:lnTo>
                    <a:pt x="530361" y="144282"/>
                  </a:lnTo>
                  <a:lnTo>
                    <a:pt x="795542" y="103059"/>
                  </a:lnTo>
                  <a:lnTo>
                    <a:pt x="1060723" y="61835"/>
                  </a:lnTo>
                  <a:lnTo>
                    <a:pt x="1325903" y="41223"/>
                  </a:lnTo>
                  <a:lnTo>
                    <a:pt x="1591084" y="41223"/>
                  </a:lnTo>
                  <a:lnTo>
                    <a:pt x="1856265" y="41223"/>
                  </a:lnTo>
                  <a:lnTo>
                    <a:pt x="2121446" y="0"/>
                  </a:lnTo>
                  <a:lnTo>
                    <a:pt x="2386626" y="20611"/>
                  </a:lnTo>
                  <a:lnTo>
                    <a:pt x="2651807" y="20611"/>
                  </a:lnTo>
                  <a:lnTo>
                    <a:pt x="2916988" y="61835"/>
                  </a:lnTo>
                  <a:lnTo>
                    <a:pt x="3182169" y="61835"/>
                  </a:lnTo>
                  <a:lnTo>
                    <a:pt x="3447350" y="41223"/>
                  </a:lnTo>
                  <a:lnTo>
                    <a:pt x="3712530" y="82447"/>
                  </a:lnTo>
                  <a:lnTo>
                    <a:pt x="3977711" y="61835"/>
                  </a:lnTo>
                  <a:lnTo>
                    <a:pt x="4242892" y="61835"/>
                  </a:lnTo>
                  <a:lnTo>
                    <a:pt x="4508073" y="82447"/>
                  </a:lnTo>
                  <a:lnTo>
                    <a:pt x="4773253" y="82447"/>
                  </a:lnTo>
                  <a:lnTo>
                    <a:pt x="5038434" y="82447"/>
                  </a:lnTo>
                  <a:lnTo>
                    <a:pt x="5303615" y="61835"/>
                  </a:lnTo>
                  <a:lnTo>
                    <a:pt x="5568796" y="41223"/>
                  </a:lnTo>
                  <a:lnTo>
                    <a:pt x="5833977" y="144282"/>
                  </a:lnTo>
                  <a:lnTo>
                    <a:pt x="6099157" y="247341"/>
                  </a:lnTo>
                  <a:lnTo>
                    <a:pt x="6364338" y="247341"/>
                  </a:lnTo>
                  <a:lnTo>
                    <a:pt x="6629519" y="247341"/>
                  </a:lnTo>
                </a:path>
              </a:pathLst>
            </a:custGeom>
            <a:ln w="27101" cap="flat">
              <a:solidFill>
                <a:srgbClr val="F26A21">
                  <a:alpha val="100000"/>
                </a:srgbClr>
              </a:solidFill>
              <a:prstDash val="solid"/>
              <a:round/>
            </a:ln>
          </p:spPr>
          <p:txBody>
            <a:bodyPr/>
            <a:lstStyle/>
            <a:p/>
          </p:txBody>
        </p:sp>
        <p:sp>
          <p:nvSpPr>
            <p:cNvPr id="78" name="tx78"/>
            <p:cNvSpPr/>
            <p:nvPr/>
          </p:nvSpPr>
          <p:spPr>
            <a:xfrm>
              <a:off x="139236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7007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9597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611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26341"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91522"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6703"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21883"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9236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0" name="tx90"/>
            <p:cNvSpPr/>
            <p:nvPr/>
          </p:nvSpPr>
          <p:spPr>
            <a:xfrm>
              <a:off x="271826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404417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7007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43079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9597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9611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226341"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49152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8" name="tx98"/>
            <p:cNvSpPr/>
            <p:nvPr/>
          </p:nvSpPr>
          <p:spPr>
            <a:xfrm>
              <a:off x="775670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9" name="tx99"/>
            <p:cNvSpPr/>
            <p:nvPr/>
          </p:nvSpPr>
          <p:spPr>
            <a:xfrm>
              <a:off x="802188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1285362" y="274722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1" name="tx101"/>
            <p:cNvSpPr/>
            <p:nvPr/>
          </p:nvSpPr>
          <p:spPr>
            <a:xfrm>
              <a:off x="2656470" y="37687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3982373" y="38317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5308277" y="36705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6369000" y="36100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6634181" y="36881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99362" y="37611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7" name="tx107"/>
            <p:cNvSpPr/>
            <p:nvPr/>
          </p:nvSpPr>
          <p:spPr>
            <a:xfrm>
              <a:off x="7119339" y="334668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384519" y="292983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7649700" y="291094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0" name="tx110"/>
            <p:cNvSpPr/>
            <p:nvPr/>
          </p:nvSpPr>
          <p:spPr>
            <a:xfrm>
              <a:off x="7914881" y="289960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1" name="tx111"/>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434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577692" y="2786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4" name="tx114"/>
            <p:cNvSpPr/>
            <p:nvPr/>
          </p:nvSpPr>
          <p:spPr>
            <a:xfrm>
              <a:off x="577692" y="215674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524565" y="2982172"/>
              <a:ext cx="197271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a:t>
              </a:r>
            </a:p>
          </p:txBody>
        </p:sp>
        <p:sp>
          <p:nvSpPr>
            <p:cNvPr id="132" name="tx132"/>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3" name="pl133"/>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82576" y="4979579"/>
              <a:ext cx="201456" cy="201456"/>
            </a:xfrm>
            <a:prstGeom prst="rect">
              <a:avLst/>
            </a:prstGeom>
            <a:solidFill>
              <a:srgbClr val="B3B3B3">
                <a:alpha val="85098"/>
              </a:srgbClr>
            </a:solidFill>
          </p:spPr>
          <p:txBody>
            <a:bodyPr/>
            <a:lstStyle/>
            <a:p/>
          </p:txBody>
        </p:sp>
        <p:sp>
          <p:nvSpPr>
            <p:cNvPr id="138" name="rc138"/>
            <p:cNvSpPr/>
            <p:nvPr/>
          </p:nvSpPr>
          <p:spPr>
            <a:xfrm>
              <a:off x="5584731" y="4979579"/>
              <a:ext cx="201456" cy="201456"/>
            </a:xfrm>
            <a:prstGeom prst="rect">
              <a:avLst/>
            </a:prstGeom>
            <a:solidFill>
              <a:srgbClr val="1CABE2">
                <a:alpha val="85098"/>
              </a:srgbClr>
            </a:solidFill>
          </p:spPr>
          <p:txBody>
            <a:bodyPr/>
            <a:lstStyle/>
            <a:p/>
          </p:txBody>
        </p:sp>
        <p:sp>
          <p:nvSpPr>
            <p:cNvPr id="139" name="tx139"/>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89913"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42" name="tx142"/>
            <p:cNvSpPr/>
            <p:nvPr/>
          </p:nvSpPr>
          <p:spPr>
            <a:xfrm>
              <a:off x="989913" y="1583315"/>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143" name="pl143"/>
            <p:cNvSpPr/>
            <p:nvPr/>
          </p:nvSpPr>
          <p:spPr>
            <a:xfrm>
              <a:off x="23304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3246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3189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83131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0" name="pl150"/>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3275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3218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3160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33322" y="5726143"/>
              <a:ext cx="1475741" cy="119033"/>
            </a:xfrm>
            <a:prstGeom prst="rect">
              <a:avLst/>
            </a:prstGeom>
            <a:solidFill>
              <a:srgbClr val="1CABE2">
                <a:alpha val="85098"/>
              </a:srgbClr>
            </a:solidFill>
          </p:spPr>
          <p:txBody>
            <a:bodyPr/>
            <a:lstStyle/>
            <a:p/>
          </p:txBody>
        </p:sp>
        <p:sp>
          <p:nvSpPr>
            <p:cNvPr id="155" name="rc155"/>
            <p:cNvSpPr/>
            <p:nvPr/>
          </p:nvSpPr>
          <p:spPr>
            <a:xfrm>
              <a:off x="1333322" y="5577352"/>
              <a:ext cx="6796389" cy="119033"/>
            </a:xfrm>
            <a:prstGeom prst="rect">
              <a:avLst/>
            </a:prstGeom>
            <a:solidFill>
              <a:srgbClr val="1CABE2">
                <a:alpha val="85098"/>
              </a:srgbClr>
            </a:solidFill>
          </p:spPr>
          <p:txBody>
            <a:bodyPr/>
            <a:lstStyle/>
            <a:p/>
          </p:txBody>
        </p:sp>
        <p:sp>
          <p:nvSpPr>
            <p:cNvPr id="156" name="rc156"/>
            <p:cNvSpPr/>
            <p:nvPr/>
          </p:nvSpPr>
          <p:spPr>
            <a:xfrm>
              <a:off x="1333322" y="5428560"/>
              <a:ext cx="6868182" cy="119033"/>
            </a:xfrm>
            <a:prstGeom prst="rect">
              <a:avLst/>
            </a:prstGeom>
            <a:solidFill>
              <a:srgbClr val="1CABE2">
                <a:alpha val="85098"/>
              </a:srgbClr>
            </a:solidFill>
          </p:spPr>
          <p:txBody>
            <a:bodyPr/>
            <a:lstStyle/>
            <a:p/>
          </p:txBody>
        </p:sp>
        <p:sp>
          <p:nvSpPr>
            <p:cNvPr id="157" name="rc157"/>
            <p:cNvSpPr/>
            <p:nvPr/>
          </p:nvSpPr>
          <p:spPr>
            <a:xfrm>
              <a:off x="2809064" y="5726143"/>
              <a:ext cx="981168" cy="119033"/>
            </a:xfrm>
            <a:prstGeom prst="rect">
              <a:avLst/>
            </a:prstGeom>
            <a:solidFill>
              <a:srgbClr val="B3B3B3">
                <a:alpha val="85098"/>
              </a:srgbClr>
            </a:solidFill>
          </p:spPr>
          <p:txBody>
            <a:bodyPr/>
            <a:lstStyle/>
            <a:p/>
          </p:txBody>
        </p:sp>
        <p:sp>
          <p:nvSpPr>
            <p:cNvPr id="158" name="rc158"/>
            <p:cNvSpPr/>
            <p:nvPr/>
          </p:nvSpPr>
          <p:spPr>
            <a:xfrm>
              <a:off x="8129712" y="5577352"/>
              <a:ext cx="0" cy="119033"/>
            </a:xfrm>
            <a:prstGeom prst="rect">
              <a:avLst/>
            </a:prstGeom>
            <a:solidFill>
              <a:srgbClr val="B3B3B3">
                <a:alpha val="85098"/>
              </a:srgbClr>
            </a:solidFill>
          </p:spPr>
          <p:txBody>
            <a:bodyPr/>
            <a:lstStyle/>
            <a:p/>
          </p:txBody>
        </p:sp>
        <p:sp>
          <p:nvSpPr>
            <p:cNvPr id="159" name="rc159"/>
            <p:cNvSpPr/>
            <p:nvPr/>
          </p:nvSpPr>
          <p:spPr>
            <a:xfrm>
              <a:off x="8201504" y="5428560"/>
              <a:ext cx="0" cy="119033"/>
            </a:xfrm>
            <a:prstGeom prst="rect">
              <a:avLst/>
            </a:prstGeom>
            <a:solidFill>
              <a:srgbClr val="B3B3B3">
                <a:alpha val="85098"/>
              </a:srgbClr>
            </a:solidFill>
          </p:spPr>
          <p:txBody>
            <a:bodyPr/>
            <a:lstStyle/>
            <a:p/>
          </p:txBody>
        </p:sp>
        <p:sp>
          <p:nvSpPr>
            <p:cNvPr id="160" name="tx160"/>
            <p:cNvSpPr/>
            <p:nvPr/>
          </p:nvSpPr>
          <p:spPr>
            <a:xfrm>
              <a:off x="3920460"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8308156"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2" name="tx162"/>
            <p:cNvSpPr/>
            <p:nvPr/>
          </p:nvSpPr>
          <p:spPr>
            <a:xfrm>
              <a:off x="8379949"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3" name="tx163"/>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21102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68" name="tx168"/>
            <p:cNvSpPr/>
            <p:nvPr/>
          </p:nvSpPr>
          <p:spPr>
            <a:xfrm>
              <a:off x="520527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69" name="tx169"/>
            <p:cNvSpPr/>
            <p:nvPr/>
          </p:nvSpPr>
          <p:spPr>
            <a:xfrm>
              <a:off x="7199518"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0" name="tx170"/>
            <p:cNvSpPr/>
            <p:nvPr/>
          </p:nvSpPr>
          <p:spPr>
            <a:xfrm>
              <a:off x="3781055" y="6098348"/>
              <a:ext cx="197271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a:t>
              </a:r>
            </a:p>
          </p:txBody>
        </p:sp>
        <p:sp>
          <p:nvSpPr>
            <p:cNvPr id="171" name="tx171"/>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2" name="tx172"/>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173" name="tx173"/>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São Tomé e Príncipe.
Em 2025, a cobertura da vacina DTP1 em São Tomé e Príncipe manteve-se constante nos 87%. Houve menos de 1 000 crianças que não receberam nenhuma dose da vacina DTP (crianças com zero doses).
A cobertura da DTP3 manteve-se constante nos 87% em 2025, deixando menos de 1 000 crianças vulneráveis a doenças evitáveis por vacinação.</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87% e a da DTP3 foi de 87%, o que deixou &lt;1 000 crianças sem vacinação ou com vacinação incompleta, incluindo &lt;1 000 sem nenhuma dose e &lt;100 com proteção apenas parcial.</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78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003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46"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60" name="tx60"/>
            <p:cNvSpPr/>
            <p:nvPr/>
          </p:nvSpPr>
          <p:spPr>
            <a:xfrm>
              <a:off x="32049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741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5347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878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86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206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50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4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50571"/>
              <a:ext cx="3397293" cy="590526"/>
            </a:xfrm>
            <a:custGeom>
              <a:avLst/>
              <a:pathLst>
                <a:path w="3397293" h="590526">
                  <a:moveTo>
                    <a:pt x="0" y="590526"/>
                  </a:moveTo>
                  <a:lnTo>
                    <a:pt x="135891" y="524912"/>
                  </a:lnTo>
                  <a:lnTo>
                    <a:pt x="271783" y="524912"/>
                  </a:lnTo>
                  <a:lnTo>
                    <a:pt x="407675" y="459298"/>
                  </a:lnTo>
                  <a:lnTo>
                    <a:pt x="543566" y="393684"/>
                  </a:lnTo>
                  <a:lnTo>
                    <a:pt x="679458" y="328070"/>
                  </a:lnTo>
                  <a:lnTo>
                    <a:pt x="815350" y="262456"/>
                  </a:lnTo>
                  <a:lnTo>
                    <a:pt x="951242" y="262456"/>
                  </a:lnTo>
                  <a:lnTo>
                    <a:pt x="1087133" y="196842"/>
                  </a:lnTo>
                  <a:lnTo>
                    <a:pt x="1223025" y="131228"/>
                  </a:lnTo>
                  <a:lnTo>
                    <a:pt x="1358917" y="131228"/>
                  </a:lnTo>
                  <a:lnTo>
                    <a:pt x="1494809" y="65614"/>
                  </a:lnTo>
                  <a:lnTo>
                    <a:pt x="1630700" y="131228"/>
                  </a:lnTo>
                  <a:lnTo>
                    <a:pt x="1766592" y="131228"/>
                  </a:lnTo>
                  <a:lnTo>
                    <a:pt x="1902484" y="131228"/>
                  </a:lnTo>
                  <a:lnTo>
                    <a:pt x="2038375" y="131228"/>
                  </a:lnTo>
                  <a:lnTo>
                    <a:pt x="2174267" y="65614"/>
                  </a:lnTo>
                  <a:lnTo>
                    <a:pt x="2310159" y="65614"/>
                  </a:lnTo>
                  <a:lnTo>
                    <a:pt x="2446051" y="65614"/>
                  </a:lnTo>
                  <a:lnTo>
                    <a:pt x="2581942" y="0"/>
                  </a:lnTo>
                  <a:lnTo>
                    <a:pt x="2717834" y="196842"/>
                  </a:lnTo>
                  <a:lnTo>
                    <a:pt x="2853726" y="328070"/>
                  </a:lnTo>
                  <a:lnTo>
                    <a:pt x="2989618" y="131228"/>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84957"/>
              <a:ext cx="3397293" cy="1574737"/>
            </a:xfrm>
            <a:custGeom>
              <a:avLst/>
              <a:pathLst>
                <a:path w="3397293" h="1574737">
                  <a:moveTo>
                    <a:pt x="0" y="1574737"/>
                  </a:moveTo>
                  <a:lnTo>
                    <a:pt x="135891" y="1574737"/>
                  </a:lnTo>
                  <a:lnTo>
                    <a:pt x="271783" y="1509123"/>
                  </a:lnTo>
                  <a:lnTo>
                    <a:pt x="407675" y="1377895"/>
                  </a:lnTo>
                  <a:lnTo>
                    <a:pt x="543566" y="1181052"/>
                  </a:lnTo>
                  <a:lnTo>
                    <a:pt x="679458" y="984210"/>
                  </a:lnTo>
                  <a:lnTo>
                    <a:pt x="815350" y="852982"/>
                  </a:lnTo>
                  <a:lnTo>
                    <a:pt x="951242" y="721754"/>
                  </a:lnTo>
                  <a:lnTo>
                    <a:pt x="1087133" y="393684"/>
                  </a:lnTo>
                  <a:lnTo>
                    <a:pt x="1223025" y="131228"/>
                  </a:lnTo>
                  <a:lnTo>
                    <a:pt x="1358917" y="524912"/>
                  </a:lnTo>
                  <a:lnTo>
                    <a:pt x="1494809" y="590526"/>
                  </a:lnTo>
                  <a:lnTo>
                    <a:pt x="1630700" y="656140"/>
                  </a:lnTo>
                  <a:lnTo>
                    <a:pt x="1766592" y="787368"/>
                  </a:lnTo>
                  <a:lnTo>
                    <a:pt x="1902484" y="721754"/>
                  </a:lnTo>
                  <a:lnTo>
                    <a:pt x="2038375" y="656140"/>
                  </a:lnTo>
                  <a:lnTo>
                    <a:pt x="2174267" y="328070"/>
                  </a:lnTo>
                  <a:lnTo>
                    <a:pt x="2310159" y="262456"/>
                  </a:lnTo>
                  <a:lnTo>
                    <a:pt x="2446051" y="131228"/>
                  </a:lnTo>
                  <a:lnTo>
                    <a:pt x="2581942" y="65614"/>
                  </a:lnTo>
                  <a:lnTo>
                    <a:pt x="2717834" y="131228"/>
                  </a:lnTo>
                  <a:lnTo>
                    <a:pt x="2853726" y="459298"/>
                  </a:lnTo>
                  <a:lnTo>
                    <a:pt x="2989618" y="262456"/>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5057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48747"/>
              <a:ext cx="0" cy="826737"/>
            </a:xfrm>
            <a:custGeom>
              <a:avLst/>
              <a:pathLst>
                <a:path w="0" h="826737">
                  <a:moveTo>
                    <a:pt x="0" y="82673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248747"/>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48747"/>
              <a:ext cx="0" cy="236210"/>
            </a:xfrm>
            <a:custGeom>
              <a:avLst/>
              <a:pathLst>
                <a:path w="0" h="236210">
                  <a:moveTo>
                    <a:pt x="0" y="2362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48747"/>
              <a:ext cx="0" cy="236210"/>
            </a:xfrm>
            <a:custGeom>
              <a:avLst/>
              <a:pathLst>
                <a:path w="0" h="236210">
                  <a:moveTo>
                    <a:pt x="0" y="2362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48747"/>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48747"/>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48747"/>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89" name="tx89"/>
            <p:cNvSpPr/>
            <p:nvPr/>
          </p:nvSpPr>
          <p:spPr>
            <a:xfrm>
              <a:off x="5389469" y="21820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0" name="tx90"/>
            <p:cNvSpPr/>
            <p:nvPr/>
          </p:nvSpPr>
          <p:spPr>
            <a:xfrm>
              <a:off x="6086977"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66436"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56617"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902429" y="25770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458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8107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03259" y="3154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984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423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0" name="pl110"/>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2545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0170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850745"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115" name="tx115"/>
            <p:cNvSpPr/>
            <p:nvPr/>
          </p:nvSpPr>
          <p:spPr>
            <a:xfrm>
              <a:off x="7521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2841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8" name="pl118"/>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1573158" cy="114824"/>
            </a:xfrm>
            <a:prstGeom prst="rect">
              <a:avLst/>
            </a:prstGeom>
            <a:solidFill>
              <a:srgbClr val="1CABE2">
                <a:alpha val="80000"/>
              </a:srgbClr>
            </a:solidFill>
          </p:spPr>
          <p:txBody>
            <a:bodyPr/>
            <a:lstStyle/>
            <a:p/>
          </p:txBody>
        </p:sp>
        <p:sp>
          <p:nvSpPr>
            <p:cNvPr id="130" name="rc130"/>
            <p:cNvSpPr/>
            <p:nvPr/>
          </p:nvSpPr>
          <p:spPr>
            <a:xfrm>
              <a:off x="1317178" y="5743865"/>
              <a:ext cx="7245032" cy="114824"/>
            </a:xfrm>
            <a:prstGeom prst="rect">
              <a:avLst/>
            </a:prstGeom>
            <a:solidFill>
              <a:srgbClr val="1CABE2">
                <a:alpha val="80000"/>
              </a:srgbClr>
            </a:solidFill>
          </p:spPr>
          <p:txBody>
            <a:bodyPr/>
            <a:lstStyle/>
            <a:p/>
          </p:txBody>
        </p:sp>
        <p:sp>
          <p:nvSpPr>
            <p:cNvPr id="131" name="rc131"/>
            <p:cNvSpPr/>
            <p:nvPr/>
          </p:nvSpPr>
          <p:spPr>
            <a:xfrm>
              <a:off x="1317178" y="5600334"/>
              <a:ext cx="7321564"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0" name="tx140"/>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1" name="tx141"/>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em São Tomé e Príncipe (87 %) foi 3 pontos percentuais inferior à média global (90 %) e 6 pontos percentuais superior à média de todos os países do programa « WCAR » (81 %).
A cobertura nacional da DTP1 foi 10 pontos percentuais inferior à de 2019 (97 %).
O número de crianças sem nenhuma dose aumentou (ou seja, a situação agravou-se) em comparação com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em São Tomé e Príncipe situou-se nos 87% — o que representa uma redução de 10 pontos percentuais em relação a 2019 e de 3 pontos percentuais em relação à média mundial (90%).</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WCAR, da cobertura mais baixa à mais alta, e a classificação dos 10 países com o maior número de crianças sem nenhuma dose, com base em números absolutos.
Em 2025, São Tomé e Príncipe ocupou o 12.º lugar entre 24 países com a cobertura mais baixa da DTP1 (com base em classificações empatadas).
São Tomé e Príncipe não figurava entre os 10 países com o maior número de crianças sem nenhuma dose.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São Tomé e Príncipe figurava entre os países com maior cobertura e não se encontrava entre os 10 países com o maior número de crianças sem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6" name="pl36"/>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3" name="pl43"/>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4" name="pl44"/>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205130" y="1257470"/>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860788" y="1896212"/>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(141,000)</a:t>
              </a:r>
            </a:p>
          </p:txBody>
        </p:sp>
        <p:sp>
          <p:nvSpPr>
            <p:cNvPr id="178" name="tx178"/>
            <p:cNvSpPr/>
            <p:nvPr/>
          </p:nvSpPr>
          <p:spPr>
            <a:xfrm>
              <a:off x="1451035" y="2109125"/>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(136,000)</a:t>
              </a:r>
            </a:p>
          </p:txBody>
        </p:sp>
        <p:sp>
          <p:nvSpPr>
            <p:cNvPr id="179" name="tx179"/>
            <p:cNvSpPr/>
            <p:nvPr/>
          </p:nvSpPr>
          <p:spPr>
            <a:xfrm>
              <a:off x="305248" y="2322039"/>
              <a:ext cx="2059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(116,000)</a:t>
              </a:r>
            </a:p>
          </p:txBody>
        </p:sp>
        <p:sp>
          <p:nvSpPr>
            <p:cNvPr id="180" name="tx180"/>
            <p:cNvSpPr/>
            <p:nvPr/>
          </p:nvSpPr>
          <p:spPr>
            <a:xfrm>
              <a:off x="1500376"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(89,000)</a:t>
              </a:r>
            </a:p>
          </p:txBody>
        </p:sp>
        <p:sp>
          <p:nvSpPr>
            <p:cNvPr id="181" name="tx181"/>
            <p:cNvSpPr/>
            <p:nvPr/>
          </p:nvSpPr>
          <p:spPr>
            <a:xfrm>
              <a:off x="1549594"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(16,000)</a:t>
              </a:r>
            </a:p>
          </p:txBody>
        </p:sp>
        <p:sp>
          <p:nvSpPr>
            <p:cNvPr id="189" name="tx189"/>
            <p:cNvSpPr/>
            <p:nvPr/>
          </p:nvSpPr>
          <p:spPr>
            <a:xfrm>
              <a:off x="1233104" y="4451177"/>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(14,000)</a:t>
              </a:r>
            </a:p>
          </p:txBody>
        </p:sp>
        <p:sp>
          <p:nvSpPr>
            <p:cNvPr id="191" name="tx191"/>
            <p:cNvSpPr/>
            <p:nvPr/>
          </p:nvSpPr>
          <p:spPr>
            <a:xfrm>
              <a:off x="916738" y="4877005"/>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(12,000)</a:t>
              </a:r>
            </a:p>
          </p:txBody>
        </p:sp>
        <p:sp>
          <p:nvSpPr>
            <p:cNvPr id="192" name="tx192"/>
            <p:cNvSpPr/>
            <p:nvPr/>
          </p:nvSpPr>
          <p:spPr>
            <a:xfrm>
              <a:off x="1619809" y="5089918"/>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193" name="tx193"/>
            <p:cNvSpPr/>
            <p:nvPr/>
          </p:nvSpPr>
          <p:spPr>
            <a:xfrm>
              <a:off x="1169991"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72789" y="5728660"/>
              <a:ext cx="1592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57470"/>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(156,000)</a:t>
              </a:r>
            </a:p>
          </p:txBody>
        </p:sp>
        <p:sp>
          <p:nvSpPr>
            <p:cNvPr id="199" name="tx199"/>
            <p:cNvSpPr/>
            <p:nvPr/>
          </p:nvSpPr>
          <p:spPr>
            <a:xfrm>
              <a:off x="7287203" y="1470384"/>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(103,000)</a:t>
              </a:r>
            </a:p>
          </p:txBody>
        </p:sp>
        <p:sp>
          <p:nvSpPr>
            <p:cNvPr id="202" name="tx202"/>
            <p:cNvSpPr/>
            <p:nvPr/>
          </p:nvSpPr>
          <p:spPr>
            <a:xfrm>
              <a:off x="7287203" y="2109125"/>
              <a:ext cx="19894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(84,000)</a:t>
              </a:r>
            </a:p>
          </p:txBody>
        </p:sp>
        <p:sp>
          <p:nvSpPr>
            <p:cNvPr id="205" name="tx205"/>
            <p:cNvSpPr/>
            <p:nvPr/>
          </p:nvSpPr>
          <p:spPr>
            <a:xfrm>
              <a:off x="7287203"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(24,000)</a:t>
              </a:r>
            </a:p>
          </p:txBody>
        </p:sp>
        <p:sp>
          <p:nvSpPr>
            <p:cNvPr id="209" name="tx209"/>
            <p:cNvSpPr/>
            <p:nvPr/>
          </p:nvSpPr>
          <p:spPr>
            <a:xfrm>
              <a:off x="7287203" y="3599522"/>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(13,000)</a:t>
              </a:r>
            </a:p>
          </p:txBody>
        </p:sp>
        <p:sp>
          <p:nvSpPr>
            <p:cNvPr id="214" name="tx214"/>
            <p:cNvSpPr/>
            <p:nvPr/>
          </p:nvSpPr>
          <p:spPr>
            <a:xfrm>
              <a:off x="7287203" y="4664091"/>
              <a:ext cx="1377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(9,000)</a:t>
              </a:r>
            </a:p>
          </p:txBody>
        </p:sp>
        <p:sp>
          <p:nvSpPr>
            <p:cNvPr id="215" name="tx215"/>
            <p:cNvSpPr/>
            <p:nvPr/>
          </p:nvSpPr>
          <p:spPr>
            <a:xfrm>
              <a:off x="7287203" y="4877005"/>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(9,000)</a:t>
              </a:r>
            </a:p>
          </p:txBody>
        </p:sp>
        <p:sp>
          <p:nvSpPr>
            <p:cNvPr id="217" name="tx217"/>
            <p:cNvSpPr/>
            <p:nvPr/>
          </p:nvSpPr>
          <p:spPr>
            <a:xfrm>
              <a:off x="7287203"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218" name="tx218"/>
            <p:cNvSpPr/>
            <p:nvPr/>
          </p:nvSpPr>
          <p:spPr>
            <a:xfrm>
              <a:off x="7287203" y="5515746"/>
              <a:ext cx="16977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9987"/>
              <a:ext cx="633626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WCAR, 2021-2025</a:t>
              </a:r>
            </a:p>
          </p:txBody>
        </p:sp>
        <p:sp>
          <p:nvSpPr>
            <p:cNvPr id="250" name="tx25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51" name="tx25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São Tomé e Príncipe ocupou o 24.º lugar entre 24 países com menos de 200 crianças sem nenhuma dose.
Em 2025, São Tomé e Príncipe ocupou o 23.º lugar entre 24 países com menos de 1 000 crianças sem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073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14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1214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3609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8679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3749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835577"/>
              <a:ext cx="204851" cy="849810"/>
            </a:xfrm>
            <a:prstGeom prst="rect">
              <a:avLst/>
            </a:prstGeom>
            <a:solidFill>
              <a:srgbClr val="80BD41">
                <a:alpha val="100000"/>
              </a:srgbClr>
            </a:solidFill>
          </p:spPr>
          <p:txBody>
            <a:bodyPr/>
            <a:lstStyle/>
            <a:p/>
          </p:txBody>
        </p:sp>
        <p:sp>
          <p:nvSpPr>
            <p:cNvPr id="26" name="rc26"/>
            <p:cNvSpPr/>
            <p:nvPr/>
          </p:nvSpPr>
          <p:spPr>
            <a:xfrm>
              <a:off x="1271992" y="3649135"/>
              <a:ext cx="204851" cy="113915"/>
            </a:xfrm>
            <a:prstGeom prst="rect">
              <a:avLst/>
            </a:prstGeom>
            <a:solidFill>
              <a:srgbClr val="0058AB">
                <a:alpha val="100000"/>
              </a:srgbClr>
            </a:solidFill>
          </p:spPr>
          <p:txBody>
            <a:bodyPr/>
            <a:lstStyle/>
            <a:p/>
          </p:txBody>
        </p:sp>
        <p:sp>
          <p:nvSpPr>
            <p:cNvPr id="27" name="rc27"/>
            <p:cNvSpPr/>
            <p:nvPr/>
          </p:nvSpPr>
          <p:spPr>
            <a:xfrm>
              <a:off x="1271992" y="3763050"/>
              <a:ext cx="204851" cy="72526"/>
            </a:xfrm>
            <a:prstGeom prst="rect">
              <a:avLst/>
            </a:prstGeom>
            <a:solidFill>
              <a:srgbClr val="1CABE2">
                <a:alpha val="100000"/>
              </a:srgbClr>
            </a:solidFill>
          </p:spPr>
          <p:txBody>
            <a:bodyPr/>
            <a:lstStyle/>
            <a:p/>
          </p:txBody>
        </p:sp>
        <p:sp>
          <p:nvSpPr>
            <p:cNvPr id="28" name="rc28"/>
            <p:cNvSpPr/>
            <p:nvPr/>
          </p:nvSpPr>
          <p:spPr>
            <a:xfrm>
              <a:off x="1499604" y="3708940"/>
              <a:ext cx="204851" cy="976446"/>
            </a:xfrm>
            <a:prstGeom prst="rect">
              <a:avLst/>
            </a:prstGeom>
            <a:solidFill>
              <a:srgbClr val="80BD41">
                <a:alpha val="100000"/>
              </a:srgbClr>
            </a:solidFill>
          </p:spPr>
          <p:txBody>
            <a:bodyPr/>
            <a:lstStyle/>
            <a:p/>
          </p:txBody>
        </p:sp>
        <p:sp>
          <p:nvSpPr>
            <p:cNvPr id="29" name="rc29"/>
            <p:cNvSpPr/>
            <p:nvPr/>
          </p:nvSpPr>
          <p:spPr>
            <a:xfrm>
              <a:off x="1499604" y="3624073"/>
              <a:ext cx="204851" cy="31896"/>
            </a:xfrm>
            <a:prstGeom prst="rect">
              <a:avLst/>
            </a:prstGeom>
            <a:solidFill>
              <a:srgbClr val="0058AB">
                <a:alpha val="100000"/>
              </a:srgbClr>
            </a:solidFill>
          </p:spPr>
          <p:txBody>
            <a:bodyPr/>
            <a:lstStyle/>
            <a:p/>
          </p:txBody>
        </p:sp>
        <p:sp>
          <p:nvSpPr>
            <p:cNvPr id="30" name="rc30"/>
            <p:cNvSpPr/>
            <p:nvPr/>
          </p:nvSpPr>
          <p:spPr>
            <a:xfrm>
              <a:off x="1499604" y="3655970"/>
              <a:ext cx="204851" cy="52970"/>
            </a:xfrm>
            <a:prstGeom prst="rect">
              <a:avLst/>
            </a:prstGeom>
            <a:solidFill>
              <a:srgbClr val="1CABE2">
                <a:alpha val="100000"/>
              </a:srgbClr>
            </a:solidFill>
          </p:spPr>
          <p:txBody>
            <a:bodyPr/>
            <a:lstStyle/>
            <a:p/>
          </p:txBody>
        </p:sp>
        <p:sp>
          <p:nvSpPr>
            <p:cNvPr id="31" name="rc31"/>
            <p:cNvSpPr/>
            <p:nvPr/>
          </p:nvSpPr>
          <p:spPr>
            <a:xfrm>
              <a:off x="1727217" y="3686347"/>
              <a:ext cx="204851" cy="999039"/>
            </a:xfrm>
            <a:prstGeom prst="rect">
              <a:avLst/>
            </a:prstGeom>
            <a:solidFill>
              <a:srgbClr val="80BD41">
                <a:alpha val="100000"/>
              </a:srgbClr>
            </a:solidFill>
          </p:spPr>
          <p:txBody>
            <a:bodyPr/>
            <a:lstStyle/>
            <a:p/>
          </p:txBody>
        </p:sp>
        <p:sp>
          <p:nvSpPr>
            <p:cNvPr id="32" name="rc32"/>
            <p:cNvSpPr/>
            <p:nvPr/>
          </p:nvSpPr>
          <p:spPr>
            <a:xfrm>
              <a:off x="1727217" y="3599392"/>
              <a:ext cx="204851" cy="65121"/>
            </a:xfrm>
            <a:prstGeom prst="rect">
              <a:avLst/>
            </a:prstGeom>
            <a:solidFill>
              <a:srgbClr val="0058AB">
                <a:alpha val="100000"/>
              </a:srgbClr>
            </a:solidFill>
          </p:spPr>
          <p:txBody>
            <a:bodyPr/>
            <a:lstStyle/>
            <a:p/>
          </p:txBody>
        </p:sp>
        <p:sp>
          <p:nvSpPr>
            <p:cNvPr id="33" name="rc33"/>
            <p:cNvSpPr/>
            <p:nvPr/>
          </p:nvSpPr>
          <p:spPr>
            <a:xfrm>
              <a:off x="1727217" y="3664513"/>
              <a:ext cx="204851" cy="21833"/>
            </a:xfrm>
            <a:prstGeom prst="rect">
              <a:avLst/>
            </a:prstGeom>
            <a:solidFill>
              <a:srgbClr val="1CABE2">
                <a:alpha val="100000"/>
              </a:srgbClr>
            </a:solidFill>
          </p:spPr>
          <p:txBody>
            <a:bodyPr/>
            <a:lstStyle/>
            <a:p/>
          </p:txBody>
        </p:sp>
        <p:sp>
          <p:nvSpPr>
            <p:cNvPr id="34" name="rc34"/>
            <p:cNvSpPr/>
            <p:nvPr/>
          </p:nvSpPr>
          <p:spPr>
            <a:xfrm>
              <a:off x="1954829" y="3643059"/>
              <a:ext cx="204851" cy="1042327"/>
            </a:xfrm>
            <a:prstGeom prst="rect">
              <a:avLst/>
            </a:prstGeom>
            <a:solidFill>
              <a:srgbClr val="80BD41">
                <a:alpha val="100000"/>
              </a:srgbClr>
            </a:solidFill>
          </p:spPr>
          <p:txBody>
            <a:bodyPr/>
            <a:lstStyle/>
            <a:p/>
          </p:txBody>
        </p:sp>
        <p:sp>
          <p:nvSpPr>
            <p:cNvPr id="35" name="rc35"/>
            <p:cNvSpPr/>
            <p:nvPr/>
          </p:nvSpPr>
          <p:spPr>
            <a:xfrm>
              <a:off x="1954829" y="3576608"/>
              <a:ext cx="204851" cy="22213"/>
            </a:xfrm>
            <a:prstGeom prst="rect">
              <a:avLst/>
            </a:prstGeom>
            <a:solidFill>
              <a:srgbClr val="0058AB">
                <a:alpha val="100000"/>
              </a:srgbClr>
            </a:solidFill>
          </p:spPr>
          <p:txBody>
            <a:bodyPr/>
            <a:lstStyle/>
            <a:p/>
          </p:txBody>
        </p:sp>
        <p:sp>
          <p:nvSpPr>
            <p:cNvPr id="36" name="rc36"/>
            <p:cNvSpPr/>
            <p:nvPr/>
          </p:nvSpPr>
          <p:spPr>
            <a:xfrm>
              <a:off x="1954829" y="3598822"/>
              <a:ext cx="204851" cy="44237"/>
            </a:xfrm>
            <a:prstGeom prst="rect">
              <a:avLst/>
            </a:prstGeom>
            <a:solidFill>
              <a:srgbClr val="1CABE2">
                <a:alpha val="100000"/>
              </a:srgbClr>
            </a:solidFill>
          </p:spPr>
          <p:txBody>
            <a:bodyPr/>
            <a:lstStyle/>
            <a:p/>
          </p:txBody>
        </p:sp>
        <p:sp>
          <p:nvSpPr>
            <p:cNvPr id="37" name="rc37"/>
            <p:cNvSpPr/>
            <p:nvPr/>
          </p:nvSpPr>
          <p:spPr>
            <a:xfrm>
              <a:off x="2182442" y="3601290"/>
              <a:ext cx="204851" cy="1084096"/>
            </a:xfrm>
            <a:prstGeom prst="rect">
              <a:avLst/>
            </a:prstGeom>
            <a:solidFill>
              <a:srgbClr val="80BD41">
                <a:alpha val="100000"/>
              </a:srgbClr>
            </a:solidFill>
          </p:spPr>
          <p:txBody>
            <a:bodyPr/>
            <a:lstStyle/>
            <a:p/>
          </p:txBody>
        </p:sp>
        <p:sp>
          <p:nvSpPr>
            <p:cNvPr id="38" name="rc38"/>
            <p:cNvSpPr/>
            <p:nvPr/>
          </p:nvSpPr>
          <p:spPr>
            <a:xfrm>
              <a:off x="2182442" y="3556104"/>
              <a:ext cx="204851" cy="11201"/>
            </a:xfrm>
            <a:prstGeom prst="rect">
              <a:avLst/>
            </a:prstGeom>
            <a:solidFill>
              <a:srgbClr val="0058AB">
                <a:alpha val="100000"/>
              </a:srgbClr>
            </a:solidFill>
          </p:spPr>
          <p:txBody>
            <a:bodyPr/>
            <a:lstStyle/>
            <a:p/>
          </p:txBody>
        </p:sp>
        <p:sp>
          <p:nvSpPr>
            <p:cNvPr id="39" name="rc39"/>
            <p:cNvSpPr/>
            <p:nvPr/>
          </p:nvSpPr>
          <p:spPr>
            <a:xfrm>
              <a:off x="2182442" y="3567305"/>
              <a:ext cx="204851" cy="33984"/>
            </a:xfrm>
            <a:prstGeom prst="rect">
              <a:avLst/>
            </a:prstGeom>
            <a:solidFill>
              <a:srgbClr val="1CABE2">
                <a:alpha val="100000"/>
              </a:srgbClr>
            </a:solidFill>
          </p:spPr>
          <p:txBody>
            <a:bodyPr/>
            <a:lstStyle/>
            <a:p/>
          </p:txBody>
        </p:sp>
        <p:sp>
          <p:nvSpPr>
            <p:cNvPr id="40" name="rc40"/>
            <p:cNvSpPr/>
            <p:nvPr/>
          </p:nvSpPr>
          <p:spPr>
            <a:xfrm>
              <a:off x="2410055" y="3567115"/>
              <a:ext cx="204851" cy="1118271"/>
            </a:xfrm>
            <a:prstGeom prst="rect">
              <a:avLst/>
            </a:prstGeom>
            <a:solidFill>
              <a:srgbClr val="80BD41">
                <a:alpha val="100000"/>
              </a:srgbClr>
            </a:solidFill>
          </p:spPr>
          <p:txBody>
            <a:bodyPr/>
            <a:lstStyle/>
            <a:p/>
          </p:txBody>
        </p:sp>
        <p:sp>
          <p:nvSpPr>
            <p:cNvPr id="41" name="rc41"/>
            <p:cNvSpPr/>
            <p:nvPr/>
          </p:nvSpPr>
          <p:spPr>
            <a:xfrm>
              <a:off x="2410055" y="3532561"/>
              <a:ext cx="204851" cy="11581"/>
            </a:xfrm>
            <a:prstGeom prst="rect">
              <a:avLst/>
            </a:prstGeom>
            <a:solidFill>
              <a:srgbClr val="0058AB">
                <a:alpha val="100000"/>
              </a:srgbClr>
            </a:solidFill>
          </p:spPr>
          <p:txBody>
            <a:bodyPr/>
            <a:lstStyle/>
            <a:p/>
          </p:txBody>
        </p:sp>
        <p:sp>
          <p:nvSpPr>
            <p:cNvPr id="42" name="rc42"/>
            <p:cNvSpPr/>
            <p:nvPr/>
          </p:nvSpPr>
          <p:spPr>
            <a:xfrm>
              <a:off x="2410055" y="3544142"/>
              <a:ext cx="204851" cy="22972"/>
            </a:xfrm>
            <a:prstGeom prst="rect">
              <a:avLst/>
            </a:prstGeom>
            <a:solidFill>
              <a:srgbClr val="1CABE2">
                <a:alpha val="100000"/>
              </a:srgbClr>
            </a:solidFill>
          </p:spPr>
          <p:txBody>
            <a:bodyPr/>
            <a:lstStyle/>
            <a:p/>
          </p:txBody>
        </p:sp>
        <p:sp>
          <p:nvSpPr>
            <p:cNvPr id="43" name="rc43"/>
            <p:cNvSpPr/>
            <p:nvPr/>
          </p:nvSpPr>
          <p:spPr>
            <a:xfrm>
              <a:off x="2637667" y="3540345"/>
              <a:ext cx="204851" cy="1145041"/>
            </a:xfrm>
            <a:prstGeom prst="rect">
              <a:avLst/>
            </a:prstGeom>
            <a:solidFill>
              <a:srgbClr val="80BD41">
                <a:alpha val="100000"/>
              </a:srgbClr>
            </a:solidFill>
          </p:spPr>
          <p:txBody>
            <a:bodyPr/>
            <a:lstStyle/>
            <a:p/>
          </p:txBody>
        </p:sp>
        <p:sp>
          <p:nvSpPr>
            <p:cNvPr id="44" name="rc44"/>
            <p:cNvSpPr/>
            <p:nvPr/>
          </p:nvSpPr>
          <p:spPr>
            <a:xfrm>
              <a:off x="2637667" y="3504842"/>
              <a:ext cx="204851" cy="11771"/>
            </a:xfrm>
            <a:prstGeom prst="rect">
              <a:avLst/>
            </a:prstGeom>
            <a:solidFill>
              <a:srgbClr val="0058AB">
                <a:alpha val="100000"/>
              </a:srgbClr>
            </a:solidFill>
          </p:spPr>
          <p:txBody>
            <a:bodyPr/>
            <a:lstStyle/>
            <a:p/>
          </p:txBody>
        </p:sp>
        <p:sp>
          <p:nvSpPr>
            <p:cNvPr id="45" name="rc45"/>
            <p:cNvSpPr/>
            <p:nvPr/>
          </p:nvSpPr>
          <p:spPr>
            <a:xfrm>
              <a:off x="2637667" y="3516613"/>
              <a:ext cx="204851" cy="23732"/>
            </a:xfrm>
            <a:prstGeom prst="rect">
              <a:avLst/>
            </a:prstGeom>
            <a:solidFill>
              <a:srgbClr val="1CABE2">
                <a:alpha val="100000"/>
              </a:srgbClr>
            </a:solidFill>
          </p:spPr>
          <p:txBody>
            <a:bodyPr/>
            <a:lstStyle/>
            <a:p/>
          </p:txBody>
        </p:sp>
        <p:sp>
          <p:nvSpPr>
            <p:cNvPr id="46" name="rc46"/>
            <p:cNvSpPr/>
            <p:nvPr/>
          </p:nvSpPr>
          <p:spPr>
            <a:xfrm>
              <a:off x="2865280" y="3507500"/>
              <a:ext cx="204851" cy="1177887"/>
            </a:xfrm>
            <a:prstGeom prst="rect">
              <a:avLst/>
            </a:prstGeom>
            <a:solidFill>
              <a:srgbClr val="80BD41">
                <a:alpha val="100000"/>
              </a:srgbClr>
            </a:solidFill>
          </p:spPr>
          <p:txBody>
            <a:bodyPr/>
            <a:lstStyle/>
            <a:p/>
          </p:txBody>
        </p:sp>
        <p:sp>
          <p:nvSpPr>
            <p:cNvPr id="47" name="rc47"/>
            <p:cNvSpPr/>
            <p:nvPr/>
          </p:nvSpPr>
          <p:spPr>
            <a:xfrm>
              <a:off x="2865280" y="3471047"/>
              <a:ext cx="204851" cy="12150"/>
            </a:xfrm>
            <a:prstGeom prst="rect">
              <a:avLst/>
            </a:prstGeom>
            <a:solidFill>
              <a:srgbClr val="0058AB">
                <a:alpha val="100000"/>
              </a:srgbClr>
            </a:solidFill>
          </p:spPr>
          <p:txBody>
            <a:bodyPr/>
            <a:lstStyle/>
            <a:p/>
          </p:txBody>
        </p:sp>
        <p:sp>
          <p:nvSpPr>
            <p:cNvPr id="48" name="rc48"/>
            <p:cNvSpPr/>
            <p:nvPr/>
          </p:nvSpPr>
          <p:spPr>
            <a:xfrm>
              <a:off x="2865280" y="3483198"/>
              <a:ext cx="204851" cy="24301"/>
            </a:xfrm>
            <a:prstGeom prst="rect">
              <a:avLst/>
            </a:prstGeom>
            <a:solidFill>
              <a:srgbClr val="1CABE2">
                <a:alpha val="100000"/>
              </a:srgbClr>
            </a:solidFill>
          </p:spPr>
          <p:txBody>
            <a:bodyPr/>
            <a:lstStyle/>
            <a:p/>
          </p:txBody>
        </p:sp>
        <p:sp>
          <p:nvSpPr>
            <p:cNvPr id="49" name="rc49"/>
            <p:cNvSpPr/>
            <p:nvPr/>
          </p:nvSpPr>
          <p:spPr>
            <a:xfrm>
              <a:off x="3092892" y="3465920"/>
              <a:ext cx="204851" cy="1219466"/>
            </a:xfrm>
            <a:prstGeom prst="rect">
              <a:avLst/>
            </a:prstGeom>
            <a:solidFill>
              <a:srgbClr val="80BD41">
                <a:alpha val="100000"/>
              </a:srgbClr>
            </a:solidFill>
          </p:spPr>
          <p:txBody>
            <a:bodyPr/>
            <a:lstStyle/>
            <a:p/>
          </p:txBody>
        </p:sp>
        <p:sp>
          <p:nvSpPr>
            <p:cNvPr id="50" name="rc50"/>
            <p:cNvSpPr/>
            <p:nvPr/>
          </p:nvSpPr>
          <p:spPr>
            <a:xfrm>
              <a:off x="3092892" y="3453580"/>
              <a:ext cx="204851" cy="12340"/>
            </a:xfrm>
            <a:prstGeom prst="rect">
              <a:avLst/>
            </a:prstGeom>
            <a:solidFill>
              <a:srgbClr val="0058AB">
                <a:alpha val="100000"/>
              </a:srgbClr>
            </a:solidFill>
          </p:spPr>
          <p:txBody>
            <a:bodyPr/>
            <a:lstStyle/>
            <a:p/>
          </p:txBody>
        </p:sp>
        <p:sp>
          <p:nvSpPr>
            <p:cNvPr id="51" name="rc51"/>
            <p:cNvSpPr/>
            <p:nvPr/>
          </p:nvSpPr>
          <p:spPr>
            <a:xfrm>
              <a:off x="3092892" y="3465920"/>
              <a:ext cx="204851" cy="0"/>
            </a:xfrm>
            <a:prstGeom prst="rect">
              <a:avLst/>
            </a:prstGeom>
            <a:solidFill>
              <a:srgbClr val="1CABE2">
                <a:alpha val="100000"/>
              </a:srgbClr>
            </a:solidFill>
          </p:spPr>
          <p:txBody>
            <a:bodyPr/>
            <a:lstStyle/>
            <a:p/>
          </p:txBody>
        </p:sp>
        <p:sp>
          <p:nvSpPr>
            <p:cNvPr id="52" name="rc52"/>
            <p:cNvSpPr/>
            <p:nvPr/>
          </p:nvSpPr>
          <p:spPr>
            <a:xfrm>
              <a:off x="3320505" y="3465920"/>
              <a:ext cx="204851" cy="1219466"/>
            </a:xfrm>
            <a:prstGeom prst="rect">
              <a:avLst/>
            </a:prstGeom>
            <a:solidFill>
              <a:srgbClr val="80BD41">
                <a:alpha val="100000"/>
              </a:srgbClr>
            </a:solidFill>
          </p:spPr>
          <p:txBody>
            <a:bodyPr/>
            <a:lstStyle/>
            <a:p/>
          </p:txBody>
        </p:sp>
        <p:sp>
          <p:nvSpPr>
            <p:cNvPr id="53" name="rc53"/>
            <p:cNvSpPr/>
            <p:nvPr/>
          </p:nvSpPr>
          <p:spPr>
            <a:xfrm>
              <a:off x="3320505" y="3441049"/>
              <a:ext cx="204851" cy="12530"/>
            </a:xfrm>
            <a:prstGeom prst="rect">
              <a:avLst/>
            </a:prstGeom>
            <a:solidFill>
              <a:srgbClr val="0058AB">
                <a:alpha val="100000"/>
              </a:srgbClr>
            </a:solidFill>
          </p:spPr>
          <p:txBody>
            <a:bodyPr/>
            <a:lstStyle/>
            <a:p/>
          </p:txBody>
        </p:sp>
        <p:sp>
          <p:nvSpPr>
            <p:cNvPr id="54" name="rc54"/>
            <p:cNvSpPr/>
            <p:nvPr/>
          </p:nvSpPr>
          <p:spPr>
            <a:xfrm>
              <a:off x="3320505" y="3453580"/>
              <a:ext cx="204851" cy="12340"/>
            </a:xfrm>
            <a:prstGeom prst="rect">
              <a:avLst/>
            </a:prstGeom>
            <a:solidFill>
              <a:srgbClr val="1CABE2">
                <a:alpha val="100000"/>
              </a:srgbClr>
            </a:solidFill>
          </p:spPr>
          <p:txBody>
            <a:bodyPr/>
            <a:lstStyle/>
            <a:p/>
          </p:txBody>
        </p:sp>
        <p:sp>
          <p:nvSpPr>
            <p:cNvPr id="55" name="rc55"/>
            <p:cNvSpPr/>
            <p:nvPr/>
          </p:nvSpPr>
          <p:spPr>
            <a:xfrm>
              <a:off x="3548117" y="3455098"/>
              <a:ext cx="204851" cy="1230288"/>
            </a:xfrm>
            <a:prstGeom prst="rect">
              <a:avLst/>
            </a:prstGeom>
            <a:solidFill>
              <a:srgbClr val="80BD41">
                <a:alpha val="100000"/>
              </a:srgbClr>
            </a:solidFill>
          </p:spPr>
          <p:txBody>
            <a:bodyPr/>
            <a:lstStyle/>
            <a:p/>
          </p:txBody>
        </p:sp>
        <p:sp>
          <p:nvSpPr>
            <p:cNvPr id="56" name="rc56"/>
            <p:cNvSpPr/>
            <p:nvPr/>
          </p:nvSpPr>
          <p:spPr>
            <a:xfrm>
              <a:off x="3548117" y="3430037"/>
              <a:ext cx="204851" cy="25061"/>
            </a:xfrm>
            <a:prstGeom prst="rect">
              <a:avLst/>
            </a:prstGeom>
            <a:solidFill>
              <a:srgbClr val="0058AB">
                <a:alpha val="100000"/>
              </a:srgbClr>
            </a:solidFill>
          </p:spPr>
          <p:txBody>
            <a:bodyPr/>
            <a:lstStyle/>
            <a:p/>
          </p:txBody>
        </p:sp>
        <p:sp>
          <p:nvSpPr>
            <p:cNvPr id="57" name="rc57"/>
            <p:cNvSpPr/>
            <p:nvPr/>
          </p:nvSpPr>
          <p:spPr>
            <a:xfrm>
              <a:off x="3548117" y="3455098"/>
              <a:ext cx="204851" cy="0"/>
            </a:xfrm>
            <a:prstGeom prst="rect">
              <a:avLst/>
            </a:prstGeom>
            <a:solidFill>
              <a:srgbClr val="1CABE2">
                <a:alpha val="100000"/>
              </a:srgbClr>
            </a:solidFill>
          </p:spPr>
          <p:txBody>
            <a:bodyPr/>
            <a:lstStyle/>
            <a:p/>
          </p:txBody>
        </p:sp>
        <p:sp>
          <p:nvSpPr>
            <p:cNvPr id="58" name="rc58"/>
            <p:cNvSpPr/>
            <p:nvPr/>
          </p:nvSpPr>
          <p:spPr>
            <a:xfrm>
              <a:off x="3775730" y="3468009"/>
              <a:ext cx="204851" cy="1217377"/>
            </a:xfrm>
            <a:prstGeom prst="rect">
              <a:avLst/>
            </a:prstGeom>
            <a:solidFill>
              <a:srgbClr val="80BD41">
                <a:alpha val="100000"/>
              </a:srgbClr>
            </a:solidFill>
          </p:spPr>
          <p:txBody>
            <a:bodyPr/>
            <a:lstStyle/>
            <a:p/>
          </p:txBody>
        </p:sp>
        <p:sp>
          <p:nvSpPr>
            <p:cNvPr id="59" name="rc59"/>
            <p:cNvSpPr/>
            <p:nvPr/>
          </p:nvSpPr>
          <p:spPr>
            <a:xfrm>
              <a:off x="3775730" y="3417316"/>
              <a:ext cx="204851" cy="25441"/>
            </a:xfrm>
            <a:prstGeom prst="rect">
              <a:avLst/>
            </a:prstGeom>
            <a:solidFill>
              <a:srgbClr val="0058AB">
                <a:alpha val="100000"/>
              </a:srgbClr>
            </a:solidFill>
          </p:spPr>
          <p:txBody>
            <a:bodyPr/>
            <a:lstStyle/>
            <a:p/>
          </p:txBody>
        </p:sp>
        <p:sp>
          <p:nvSpPr>
            <p:cNvPr id="60" name="rc60"/>
            <p:cNvSpPr/>
            <p:nvPr/>
          </p:nvSpPr>
          <p:spPr>
            <a:xfrm>
              <a:off x="3775730" y="3442758"/>
              <a:ext cx="204851" cy="25251"/>
            </a:xfrm>
            <a:prstGeom prst="rect">
              <a:avLst/>
            </a:prstGeom>
            <a:solidFill>
              <a:srgbClr val="1CABE2">
                <a:alpha val="100000"/>
              </a:srgbClr>
            </a:solidFill>
          </p:spPr>
          <p:txBody>
            <a:bodyPr/>
            <a:lstStyle/>
            <a:p/>
          </p:txBody>
        </p:sp>
        <p:sp>
          <p:nvSpPr>
            <p:cNvPr id="61" name="rc61"/>
            <p:cNvSpPr/>
            <p:nvPr/>
          </p:nvSpPr>
          <p:spPr>
            <a:xfrm>
              <a:off x="4003342" y="3457377"/>
              <a:ext cx="204851" cy="1228009"/>
            </a:xfrm>
            <a:prstGeom prst="rect">
              <a:avLst/>
            </a:prstGeom>
            <a:solidFill>
              <a:srgbClr val="80BD41">
                <a:alpha val="100000"/>
              </a:srgbClr>
            </a:solidFill>
          </p:spPr>
          <p:txBody>
            <a:bodyPr/>
            <a:lstStyle/>
            <a:p/>
          </p:txBody>
        </p:sp>
        <p:sp>
          <p:nvSpPr>
            <p:cNvPr id="62" name="rc62"/>
            <p:cNvSpPr/>
            <p:nvPr/>
          </p:nvSpPr>
          <p:spPr>
            <a:xfrm>
              <a:off x="4003342" y="3406305"/>
              <a:ext cx="204851" cy="25631"/>
            </a:xfrm>
            <a:prstGeom prst="rect">
              <a:avLst/>
            </a:prstGeom>
            <a:solidFill>
              <a:srgbClr val="0058AB">
                <a:alpha val="100000"/>
              </a:srgbClr>
            </a:solidFill>
          </p:spPr>
          <p:txBody>
            <a:bodyPr/>
            <a:lstStyle/>
            <a:p/>
          </p:txBody>
        </p:sp>
        <p:sp>
          <p:nvSpPr>
            <p:cNvPr id="63" name="rc63"/>
            <p:cNvSpPr/>
            <p:nvPr/>
          </p:nvSpPr>
          <p:spPr>
            <a:xfrm>
              <a:off x="4003342" y="3431936"/>
              <a:ext cx="204851" cy="25441"/>
            </a:xfrm>
            <a:prstGeom prst="rect">
              <a:avLst/>
            </a:prstGeom>
            <a:solidFill>
              <a:srgbClr val="1CABE2">
                <a:alpha val="100000"/>
              </a:srgbClr>
            </a:solidFill>
          </p:spPr>
          <p:txBody>
            <a:bodyPr/>
            <a:lstStyle/>
            <a:p/>
          </p:txBody>
        </p:sp>
        <p:sp>
          <p:nvSpPr>
            <p:cNvPr id="64" name="rc64"/>
            <p:cNvSpPr/>
            <p:nvPr/>
          </p:nvSpPr>
          <p:spPr>
            <a:xfrm>
              <a:off x="4230955" y="3453200"/>
              <a:ext cx="204851" cy="1232186"/>
            </a:xfrm>
            <a:prstGeom prst="rect">
              <a:avLst/>
            </a:prstGeom>
            <a:solidFill>
              <a:srgbClr val="80BD41">
                <a:alpha val="100000"/>
              </a:srgbClr>
            </a:solidFill>
          </p:spPr>
          <p:txBody>
            <a:bodyPr/>
            <a:lstStyle/>
            <a:p/>
          </p:txBody>
        </p:sp>
        <p:sp>
          <p:nvSpPr>
            <p:cNvPr id="65" name="rc65"/>
            <p:cNvSpPr/>
            <p:nvPr/>
          </p:nvSpPr>
          <p:spPr>
            <a:xfrm>
              <a:off x="4230955" y="3415038"/>
              <a:ext cx="204851" cy="12720"/>
            </a:xfrm>
            <a:prstGeom prst="rect">
              <a:avLst/>
            </a:prstGeom>
            <a:solidFill>
              <a:srgbClr val="0058AB">
                <a:alpha val="100000"/>
              </a:srgbClr>
            </a:solidFill>
          </p:spPr>
          <p:txBody>
            <a:bodyPr/>
            <a:lstStyle/>
            <a:p/>
          </p:txBody>
        </p:sp>
        <p:sp>
          <p:nvSpPr>
            <p:cNvPr id="66" name="rc66"/>
            <p:cNvSpPr/>
            <p:nvPr/>
          </p:nvSpPr>
          <p:spPr>
            <a:xfrm>
              <a:off x="4230955" y="3427759"/>
              <a:ext cx="204851" cy="25441"/>
            </a:xfrm>
            <a:prstGeom prst="rect">
              <a:avLst/>
            </a:prstGeom>
            <a:solidFill>
              <a:srgbClr val="1CABE2">
                <a:alpha val="100000"/>
              </a:srgbClr>
            </a:solidFill>
          </p:spPr>
          <p:txBody>
            <a:bodyPr/>
            <a:lstStyle/>
            <a:p/>
          </p:txBody>
        </p:sp>
        <p:sp>
          <p:nvSpPr>
            <p:cNvPr id="67" name="rc67"/>
            <p:cNvSpPr/>
            <p:nvPr/>
          </p:nvSpPr>
          <p:spPr>
            <a:xfrm>
              <a:off x="4458568" y="3491931"/>
              <a:ext cx="204851" cy="1193455"/>
            </a:xfrm>
            <a:prstGeom prst="rect">
              <a:avLst/>
            </a:prstGeom>
            <a:solidFill>
              <a:srgbClr val="80BD41">
                <a:alpha val="100000"/>
              </a:srgbClr>
            </a:solidFill>
          </p:spPr>
          <p:txBody>
            <a:bodyPr/>
            <a:lstStyle/>
            <a:p/>
          </p:txBody>
        </p:sp>
        <p:sp>
          <p:nvSpPr>
            <p:cNvPr id="68" name="rc68"/>
            <p:cNvSpPr/>
            <p:nvPr/>
          </p:nvSpPr>
          <p:spPr>
            <a:xfrm>
              <a:off x="4458568" y="3429088"/>
              <a:ext cx="204851" cy="25061"/>
            </a:xfrm>
            <a:prstGeom prst="rect">
              <a:avLst/>
            </a:prstGeom>
            <a:solidFill>
              <a:srgbClr val="0058AB">
                <a:alpha val="100000"/>
              </a:srgbClr>
            </a:solidFill>
          </p:spPr>
          <p:txBody>
            <a:bodyPr/>
            <a:lstStyle/>
            <a:p/>
          </p:txBody>
        </p:sp>
        <p:sp>
          <p:nvSpPr>
            <p:cNvPr id="69" name="rc69"/>
            <p:cNvSpPr/>
            <p:nvPr/>
          </p:nvSpPr>
          <p:spPr>
            <a:xfrm>
              <a:off x="4458568" y="3454149"/>
              <a:ext cx="204851" cy="37781"/>
            </a:xfrm>
            <a:prstGeom prst="rect">
              <a:avLst/>
            </a:prstGeom>
            <a:solidFill>
              <a:srgbClr val="1CABE2">
                <a:alpha val="100000"/>
              </a:srgbClr>
            </a:solidFill>
          </p:spPr>
          <p:txBody>
            <a:bodyPr/>
            <a:lstStyle/>
            <a:p/>
          </p:txBody>
        </p:sp>
        <p:sp>
          <p:nvSpPr>
            <p:cNvPr id="70" name="rc70"/>
            <p:cNvSpPr/>
            <p:nvPr/>
          </p:nvSpPr>
          <p:spPr>
            <a:xfrm>
              <a:off x="4686180" y="3500475"/>
              <a:ext cx="204851" cy="1184911"/>
            </a:xfrm>
            <a:prstGeom prst="rect">
              <a:avLst/>
            </a:prstGeom>
            <a:solidFill>
              <a:srgbClr val="80BD41">
                <a:alpha val="100000"/>
              </a:srgbClr>
            </a:solidFill>
          </p:spPr>
          <p:txBody>
            <a:bodyPr/>
            <a:lstStyle/>
            <a:p/>
          </p:txBody>
        </p:sp>
        <p:sp>
          <p:nvSpPr>
            <p:cNvPr id="71" name="rc71"/>
            <p:cNvSpPr/>
            <p:nvPr/>
          </p:nvSpPr>
          <p:spPr>
            <a:xfrm>
              <a:off x="4686180" y="3451111"/>
              <a:ext cx="204851" cy="24681"/>
            </a:xfrm>
            <a:prstGeom prst="rect">
              <a:avLst/>
            </a:prstGeom>
            <a:solidFill>
              <a:srgbClr val="0058AB">
                <a:alpha val="100000"/>
              </a:srgbClr>
            </a:solidFill>
          </p:spPr>
          <p:txBody>
            <a:bodyPr/>
            <a:lstStyle/>
            <a:p/>
          </p:txBody>
        </p:sp>
        <p:sp>
          <p:nvSpPr>
            <p:cNvPr id="72" name="rc72"/>
            <p:cNvSpPr/>
            <p:nvPr/>
          </p:nvSpPr>
          <p:spPr>
            <a:xfrm>
              <a:off x="4686180" y="3475793"/>
              <a:ext cx="204851" cy="24681"/>
            </a:xfrm>
            <a:prstGeom prst="rect">
              <a:avLst/>
            </a:prstGeom>
            <a:solidFill>
              <a:srgbClr val="1CABE2">
                <a:alpha val="100000"/>
              </a:srgbClr>
            </a:solidFill>
          </p:spPr>
          <p:txBody>
            <a:bodyPr/>
            <a:lstStyle/>
            <a:p/>
          </p:txBody>
        </p:sp>
        <p:sp>
          <p:nvSpPr>
            <p:cNvPr id="73" name="rc73"/>
            <p:cNvSpPr/>
            <p:nvPr/>
          </p:nvSpPr>
          <p:spPr>
            <a:xfrm>
              <a:off x="4913793" y="3527435"/>
              <a:ext cx="204851" cy="1157951"/>
            </a:xfrm>
            <a:prstGeom prst="rect">
              <a:avLst/>
            </a:prstGeom>
            <a:solidFill>
              <a:srgbClr val="80BD41">
                <a:alpha val="100000"/>
              </a:srgbClr>
            </a:solidFill>
          </p:spPr>
          <p:txBody>
            <a:bodyPr/>
            <a:lstStyle/>
            <a:p/>
          </p:txBody>
        </p:sp>
        <p:sp>
          <p:nvSpPr>
            <p:cNvPr id="74" name="rc74"/>
            <p:cNvSpPr/>
            <p:nvPr/>
          </p:nvSpPr>
          <p:spPr>
            <a:xfrm>
              <a:off x="4913793" y="3479211"/>
              <a:ext cx="204851" cy="36263"/>
            </a:xfrm>
            <a:prstGeom prst="rect">
              <a:avLst/>
            </a:prstGeom>
            <a:solidFill>
              <a:srgbClr val="0058AB">
                <a:alpha val="100000"/>
              </a:srgbClr>
            </a:solidFill>
          </p:spPr>
          <p:txBody>
            <a:bodyPr/>
            <a:lstStyle/>
            <a:p/>
          </p:txBody>
        </p:sp>
        <p:sp>
          <p:nvSpPr>
            <p:cNvPr id="75" name="rc75"/>
            <p:cNvSpPr/>
            <p:nvPr/>
          </p:nvSpPr>
          <p:spPr>
            <a:xfrm>
              <a:off x="4913793" y="3515474"/>
              <a:ext cx="204851" cy="11961"/>
            </a:xfrm>
            <a:prstGeom prst="rect">
              <a:avLst/>
            </a:prstGeom>
            <a:solidFill>
              <a:srgbClr val="1CABE2">
                <a:alpha val="100000"/>
              </a:srgbClr>
            </a:solidFill>
          </p:spPr>
          <p:txBody>
            <a:bodyPr/>
            <a:lstStyle/>
            <a:p/>
          </p:txBody>
        </p:sp>
        <p:sp>
          <p:nvSpPr>
            <p:cNvPr id="76" name="rc76"/>
            <p:cNvSpPr/>
            <p:nvPr/>
          </p:nvSpPr>
          <p:spPr>
            <a:xfrm>
              <a:off x="5141405" y="3561230"/>
              <a:ext cx="204851" cy="1124156"/>
            </a:xfrm>
            <a:prstGeom prst="rect">
              <a:avLst/>
            </a:prstGeom>
            <a:solidFill>
              <a:srgbClr val="80BD41">
                <a:alpha val="100000"/>
              </a:srgbClr>
            </a:solidFill>
          </p:spPr>
          <p:txBody>
            <a:bodyPr/>
            <a:lstStyle/>
            <a:p/>
          </p:txBody>
        </p:sp>
        <p:sp>
          <p:nvSpPr>
            <p:cNvPr id="77" name="rc77"/>
            <p:cNvSpPr/>
            <p:nvPr/>
          </p:nvSpPr>
          <p:spPr>
            <a:xfrm>
              <a:off x="5141405" y="3501994"/>
              <a:ext cx="204851" cy="47274"/>
            </a:xfrm>
            <a:prstGeom prst="rect">
              <a:avLst/>
            </a:prstGeom>
            <a:solidFill>
              <a:srgbClr val="0058AB">
                <a:alpha val="100000"/>
              </a:srgbClr>
            </a:solidFill>
          </p:spPr>
          <p:txBody>
            <a:bodyPr/>
            <a:lstStyle/>
            <a:p/>
          </p:txBody>
        </p:sp>
        <p:sp>
          <p:nvSpPr>
            <p:cNvPr id="78" name="rc78"/>
            <p:cNvSpPr/>
            <p:nvPr/>
          </p:nvSpPr>
          <p:spPr>
            <a:xfrm>
              <a:off x="5141405" y="3549269"/>
              <a:ext cx="204851" cy="11961"/>
            </a:xfrm>
            <a:prstGeom prst="rect">
              <a:avLst/>
            </a:prstGeom>
            <a:solidFill>
              <a:srgbClr val="1CABE2">
                <a:alpha val="100000"/>
              </a:srgbClr>
            </a:solidFill>
          </p:spPr>
          <p:txBody>
            <a:bodyPr/>
            <a:lstStyle/>
            <a:p/>
          </p:txBody>
        </p:sp>
        <p:sp>
          <p:nvSpPr>
            <p:cNvPr id="79" name="rc79"/>
            <p:cNvSpPr/>
            <p:nvPr/>
          </p:nvSpPr>
          <p:spPr>
            <a:xfrm>
              <a:off x="5369018" y="3570913"/>
              <a:ext cx="204851" cy="1114474"/>
            </a:xfrm>
            <a:prstGeom prst="rect">
              <a:avLst/>
            </a:prstGeom>
            <a:solidFill>
              <a:srgbClr val="80BD41">
                <a:alpha val="100000"/>
              </a:srgbClr>
            </a:solidFill>
          </p:spPr>
          <p:txBody>
            <a:bodyPr/>
            <a:lstStyle/>
            <a:p/>
          </p:txBody>
        </p:sp>
        <p:sp>
          <p:nvSpPr>
            <p:cNvPr id="80" name="rc80"/>
            <p:cNvSpPr/>
            <p:nvPr/>
          </p:nvSpPr>
          <p:spPr>
            <a:xfrm>
              <a:off x="5369018" y="3512246"/>
              <a:ext cx="204851" cy="35123"/>
            </a:xfrm>
            <a:prstGeom prst="rect">
              <a:avLst/>
            </a:prstGeom>
            <a:solidFill>
              <a:srgbClr val="0058AB">
                <a:alpha val="100000"/>
              </a:srgbClr>
            </a:solidFill>
          </p:spPr>
          <p:txBody>
            <a:bodyPr/>
            <a:lstStyle/>
            <a:p/>
          </p:txBody>
        </p:sp>
        <p:sp>
          <p:nvSpPr>
            <p:cNvPr id="81" name="rc81"/>
            <p:cNvSpPr/>
            <p:nvPr/>
          </p:nvSpPr>
          <p:spPr>
            <a:xfrm>
              <a:off x="5369018" y="3547370"/>
              <a:ext cx="204851" cy="23542"/>
            </a:xfrm>
            <a:prstGeom prst="rect">
              <a:avLst/>
            </a:prstGeom>
            <a:solidFill>
              <a:srgbClr val="1CABE2">
                <a:alpha val="100000"/>
              </a:srgbClr>
            </a:solidFill>
          </p:spPr>
          <p:txBody>
            <a:bodyPr/>
            <a:lstStyle/>
            <a:p/>
          </p:txBody>
        </p:sp>
        <p:sp>
          <p:nvSpPr>
            <p:cNvPr id="82" name="rc82"/>
            <p:cNvSpPr/>
            <p:nvPr/>
          </p:nvSpPr>
          <p:spPr>
            <a:xfrm>
              <a:off x="5596630" y="3574710"/>
              <a:ext cx="204851" cy="1110676"/>
            </a:xfrm>
            <a:prstGeom prst="rect">
              <a:avLst/>
            </a:prstGeom>
            <a:solidFill>
              <a:srgbClr val="80BD41">
                <a:alpha val="100000"/>
              </a:srgbClr>
            </a:solidFill>
          </p:spPr>
          <p:txBody>
            <a:bodyPr/>
            <a:lstStyle/>
            <a:p/>
          </p:txBody>
        </p:sp>
        <p:sp>
          <p:nvSpPr>
            <p:cNvPr id="83" name="rc83"/>
            <p:cNvSpPr/>
            <p:nvPr/>
          </p:nvSpPr>
          <p:spPr>
            <a:xfrm>
              <a:off x="5596630" y="3516233"/>
              <a:ext cx="204851" cy="35123"/>
            </a:xfrm>
            <a:prstGeom prst="rect">
              <a:avLst/>
            </a:prstGeom>
            <a:solidFill>
              <a:srgbClr val="0058AB">
                <a:alpha val="100000"/>
              </a:srgbClr>
            </a:solidFill>
          </p:spPr>
          <p:txBody>
            <a:bodyPr/>
            <a:lstStyle/>
            <a:p/>
          </p:txBody>
        </p:sp>
        <p:sp>
          <p:nvSpPr>
            <p:cNvPr id="84" name="rc84"/>
            <p:cNvSpPr/>
            <p:nvPr/>
          </p:nvSpPr>
          <p:spPr>
            <a:xfrm>
              <a:off x="5596630" y="3551357"/>
              <a:ext cx="204851" cy="23352"/>
            </a:xfrm>
            <a:prstGeom prst="rect">
              <a:avLst/>
            </a:prstGeom>
            <a:solidFill>
              <a:srgbClr val="1CABE2">
                <a:alpha val="100000"/>
              </a:srgbClr>
            </a:solidFill>
          </p:spPr>
          <p:txBody>
            <a:bodyPr/>
            <a:lstStyle/>
            <a:p/>
          </p:txBody>
        </p:sp>
        <p:sp>
          <p:nvSpPr>
            <p:cNvPr id="85" name="rc85"/>
            <p:cNvSpPr/>
            <p:nvPr/>
          </p:nvSpPr>
          <p:spPr>
            <a:xfrm>
              <a:off x="5824243" y="3563698"/>
              <a:ext cx="204851" cy="1121688"/>
            </a:xfrm>
            <a:prstGeom prst="rect">
              <a:avLst/>
            </a:prstGeom>
            <a:solidFill>
              <a:srgbClr val="80BD41">
                <a:alpha val="100000"/>
              </a:srgbClr>
            </a:solidFill>
          </p:spPr>
          <p:txBody>
            <a:bodyPr/>
            <a:lstStyle/>
            <a:p/>
          </p:txBody>
        </p:sp>
        <p:sp>
          <p:nvSpPr>
            <p:cNvPr id="86" name="rc86"/>
            <p:cNvSpPr/>
            <p:nvPr/>
          </p:nvSpPr>
          <p:spPr>
            <a:xfrm>
              <a:off x="5824243" y="3516993"/>
              <a:ext cx="204851" cy="35123"/>
            </a:xfrm>
            <a:prstGeom prst="rect">
              <a:avLst/>
            </a:prstGeom>
            <a:solidFill>
              <a:srgbClr val="0058AB">
                <a:alpha val="100000"/>
              </a:srgbClr>
            </a:solidFill>
          </p:spPr>
          <p:txBody>
            <a:bodyPr/>
            <a:lstStyle/>
            <a:p/>
          </p:txBody>
        </p:sp>
        <p:sp>
          <p:nvSpPr>
            <p:cNvPr id="87" name="rc87"/>
            <p:cNvSpPr/>
            <p:nvPr/>
          </p:nvSpPr>
          <p:spPr>
            <a:xfrm>
              <a:off x="5824243" y="3552117"/>
              <a:ext cx="204851" cy="11581"/>
            </a:xfrm>
            <a:prstGeom prst="rect">
              <a:avLst/>
            </a:prstGeom>
            <a:solidFill>
              <a:srgbClr val="1CABE2">
                <a:alpha val="100000"/>
              </a:srgbClr>
            </a:solidFill>
          </p:spPr>
          <p:txBody>
            <a:bodyPr/>
            <a:lstStyle/>
            <a:p/>
          </p:txBody>
        </p:sp>
        <p:sp>
          <p:nvSpPr>
            <p:cNvPr id="88" name="rc88"/>
            <p:cNvSpPr/>
            <p:nvPr/>
          </p:nvSpPr>
          <p:spPr>
            <a:xfrm>
              <a:off x="6051856" y="3533131"/>
              <a:ext cx="204851" cy="1152256"/>
            </a:xfrm>
            <a:prstGeom prst="rect">
              <a:avLst/>
            </a:prstGeom>
            <a:solidFill>
              <a:srgbClr val="80BD41">
                <a:alpha val="100000"/>
              </a:srgbClr>
            </a:solidFill>
          </p:spPr>
          <p:txBody>
            <a:bodyPr/>
            <a:lstStyle/>
            <a:p/>
          </p:txBody>
        </p:sp>
        <p:sp>
          <p:nvSpPr>
            <p:cNvPr id="89" name="rc89"/>
            <p:cNvSpPr/>
            <p:nvPr/>
          </p:nvSpPr>
          <p:spPr>
            <a:xfrm>
              <a:off x="6051856" y="3497437"/>
              <a:ext cx="204851" cy="35693"/>
            </a:xfrm>
            <a:prstGeom prst="rect">
              <a:avLst/>
            </a:prstGeom>
            <a:solidFill>
              <a:srgbClr val="0058AB">
                <a:alpha val="100000"/>
              </a:srgbClr>
            </a:solidFill>
          </p:spPr>
          <p:txBody>
            <a:bodyPr/>
            <a:lstStyle/>
            <a:p/>
          </p:txBody>
        </p:sp>
        <p:sp>
          <p:nvSpPr>
            <p:cNvPr id="90" name="rc90"/>
            <p:cNvSpPr/>
            <p:nvPr/>
          </p:nvSpPr>
          <p:spPr>
            <a:xfrm>
              <a:off x="6051856" y="3533131"/>
              <a:ext cx="204851" cy="0"/>
            </a:xfrm>
            <a:prstGeom prst="rect">
              <a:avLst/>
            </a:prstGeom>
            <a:solidFill>
              <a:srgbClr val="1CABE2">
                <a:alpha val="100000"/>
              </a:srgbClr>
            </a:solidFill>
          </p:spPr>
          <p:txBody>
            <a:bodyPr/>
            <a:lstStyle/>
            <a:p/>
          </p:txBody>
        </p:sp>
        <p:sp>
          <p:nvSpPr>
            <p:cNvPr id="91" name="rc91"/>
            <p:cNvSpPr/>
            <p:nvPr/>
          </p:nvSpPr>
          <p:spPr>
            <a:xfrm>
              <a:off x="6279468" y="3579456"/>
              <a:ext cx="204851" cy="1105930"/>
            </a:xfrm>
            <a:prstGeom prst="rect">
              <a:avLst/>
            </a:prstGeom>
            <a:solidFill>
              <a:srgbClr val="80BD41">
                <a:alpha val="100000"/>
              </a:srgbClr>
            </a:solidFill>
          </p:spPr>
          <p:txBody>
            <a:bodyPr/>
            <a:lstStyle/>
            <a:p/>
          </p:txBody>
        </p:sp>
        <p:sp>
          <p:nvSpPr>
            <p:cNvPr id="92" name="rc92"/>
            <p:cNvSpPr/>
            <p:nvPr/>
          </p:nvSpPr>
          <p:spPr>
            <a:xfrm>
              <a:off x="6279468" y="3483388"/>
              <a:ext cx="204851" cy="96068"/>
            </a:xfrm>
            <a:prstGeom prst="rect">
              <a:avLst/>
            </a:prstGeom>
            <a:solidFill>
              <a:srgbClr val="0058AB">
                <a:alpha val="100000"/>
              </a:srgbClr>
            </a:solidFill>
          </p:spPr>
          <p:txBody>
            <a:bodyPr/>
            <a:lstStyle/>
            <a:p/>
          </p:txBody>
        </p:sp>
        <p:sp>
          <p:nvSpPr>
            <p:cNvPr id="93" name="rc93"/>
            <p:cNvSpPr/>
            <p:nvPr/>
          </p:nvSpPr>
          <p:spPr>
            <a:xfrm>
              <a:off x="6279468" y="3579456"/>
              <a:ext cx="204851" cy="0"/>
            </a:xfrm>
            <a:prstGeom prst="rect">
              <a:avLst/>
            </a:prstGeom>
            <a:solidFill>
              <a:srgbClr val="1CABE2">
                <a:alpha val="100000"/>
              </a:srgbClr>
            </a:solidFill>
          </p:spPr>
          <p:txBody>
            <a:bodyPr/>
            <a:lstStyle/>
            <a:p/>
          </p:txBody>
        </p:sp>
        <p:sp>
          <p:nvSpPr>
            <p:cNvPr id="94" name="rc94"/>
            <p:cNvSpPr/>
            <p:nvPr/>
          </p:nvSpPr>
          <p:spPr>
            <a:xfrm>
              <a:off x="6507081" y="3621225"/>
              <a:ext cx="204851" cy="1064161"/>
            </a:xfrm>
            <a:prstGeom prst="rect">
              <a:avLst/>
            </a:prstGeom>
            <a:solidFill>
              <a:srgbClr val="80BD41">
                <a:alpha val="100000"/>
              </a:srgbClr>
            </a:solidFill>
          </p:spPr>
          <p:txBody>
            <a:bodyPr/>
            <a:lstStyle/>
            <a:p/>
          </p:txBody>
        </p:sp>
        <p:sp>
          <p:nvSpPr>
            <p:cNvPr id="95" name="rc95"/>
            <p:cNvSpPr/>
            <p:nvPr/>
          </p:nvSpPr>
          <p:spPr>
            <a:xfrm>
              <a:off x="6507081" y="3462313"/>
              <a:ext cx="204851" cy="158912"/>
            </a:xfrm>
            <a:prstGeom prst="rect">
              <a:avLst/>
            </a:prstGeom>
            <a:solidFill>
              <a:srgbClr val="0058AB">
                <a:alpha val="100000"/>
              </a:srgbClr>
            </a:solidFill>
          </p:spPr>
          <p:txBody>
            <a:bodyPr/>
            <a:lstStyle/>
            <a:p/>
          </p:txBody>
        </p:sp>
        <p:sp>
          <p:nvSpPr>
            <p:cNvPr id="96" name="rc96"/>
            <p:cNvSpPr/>
            <p:nvPr/>
          </p:nvSpPr>
          <p:spPr>
            <a:xfrm>
              <a:off x="6507081" y="3621225"/>
              <a:ext cx="204851" cy="0"/>
            </a:xfrm>
            <a:prstGeom prst="rect">
              <a:avLst/>
            </a:prstGeom>
            <a:solidFill>
              <a:srgbClr val="1CABE2">
                <a:alpha val="100000"/>
              </a:srgbClr>
            </a:solidFill>
          </p:spPr>
          <p:txBody>
            <a:bodyPr/>
            <a:lstStyle/>
            <a:p/>
          </p:txBody>
        </p:sp>
        <p:sp>
          <p:nvSpPr>
            <p:cNvPr id="97" name="rc97"/>
            <p:cNvSpPr/>
            <p:nvPr/>
          </p:nvSpPr>
          <p:spPr>
            <a:xfrm>
              <a:off x="6734693" y="3602999"/>
              <a:ext cx="204851" cy="1082387"/>
            </a:xfrm>
            <a:prstGeom prst="rect">
              <a:avLst/>
            </a:prstGeom>
            <a:solidFill>
              <a:srgbClr val="80BD41">
                <a:alpha val="100000"/>
              </a:srgbClr>
            </a:solidFill>
          </p:spPr>
          <p:txBody>
            <a:bodyPr/>
            <a:lstStyle/>
            <a:p/>
          </p:txBody>
        </p:sp>
        <p:sp>
          <p:nvSpPr>
            <p:cNvPr id="98" name="rc98"/>
            <p:cNvSpPr/>
            <p:nvPr/>
          </p:nvSpPr>
          <p:spPr>
            <a:xfrm>
              <a:off x="6734693" y="3441239"/>
              <a:ext cx="204851" cy="161760"/>
            </a:xfrm>
            <a:prstGeom prst="rect">
              <a:avLst/>
            </a:prstGeom>
            <a:solidFill>
              <a:srgbClr val="0058AB">
                <a:alpha val="100000"/>
              </a:srgbClr>
            </a:solidFill>
          </p:spPr>
          <p:txBody>
            <a:bodyPr/>
            <a:lstStyle/>
            <a:p/>
          </p:txBody>
        </p:sp>
        <p:sp>
          <p:nvSpPr>
            <p:cNvPr id="99" name="rc99"/>
            <p:cNvSpPr/>
            <p:nvPr/>
          </p:nvSpPr>
          <p:spPr>
            <a:xfrm>
              <a:off x="6734693" y="3602999"/>
              <a:ext cx="204851" cy="0"/>
            </a:xfrm>
            <a:prstGeom prst="rect">
              <a:avLst/>
            </a:prstGeom>
            <a:solidFill>
              <a:srgbClr val="1CABE2">
                <a:alpha val="100000"/>
              </a:srgbClr>
            </a:solidFill>
          </p:spPr>
          <p:txBody>
            <a:bodyPr/>
            <a:lstStyle/>
            <a:p/>
          </p:txBody>
        </p:sp>
        <p:sp>
          <p:nvSpPr>
            <p:cNvPr id="100" name="rc100"/>
            <p:cNvSpPr/>
            <p:nvPr/>
          </p:nvSpPr>
          <p:spPr>
            <a:xfrm>
              <a:off x="6962306" y="3590848"/>
              <a:ext cx="204851" cy="1094538"/>
            </a:xfrm>
            <a:prstGeom prst="rect">
              <a:avLst/>
            </a:prstGeom>
            <a:solidFill>
              <a:srgbClr val="80BD41">
                <a:alpha val="100000"/>
              </a:srgbClr>
            </a:solidFill>
          </p:spPr>
          <p:txBody>
            <a:bodyPr/>
            <a:lstStyle/>
            <a:p/>
          </p:txBody>
        </p:sp>
        <p:sp>
          <p:nvSpPr>
            <p:cNvPr id="101" name="rc101"/>
            <p:cNvSpPr/>
            <p:nvPr/>
          </p:nvSpPr>
          <p:spPr>
            <a:xfrm>
              <a:off x="6962306" y="3427379"/>
              <a:ext cx="204851" cy="163468"/>
            </a:xfrm>
            <a:prstGeom prst="rect">
              <a:avLst/>
            </a:prstGeom>
            <a:solidFill>
              <a:srgbClr val="0058AB">
                <a:alpha val="100000"/>
              </a:srgbClr>
            </a:solidFill>
          </p:spPr>
          <p:txBody>
            <a:bodyPr/>
            <a:lstStyle/>
            <a:p/>
          </p:txBody>
        </p:sp>
        <p:sp>
          <p:nvSpPr>
            <p:cNvPr id="102" name="rc102"/>
            <p:cNvSpPr/>
            <p:nvPr/>
          </p:nvSpPr>
          <p:spPr>
            <a:xfrm>
              <a:off x="6962306" y="3590848"/>
              <a:ext cx="204851" cy="0"/>
            </a:xfrm>
            <a:prstGeom prst="rect">
              <a:avLst/>
            </a:prstGeom>
            <a:solidFill>
              <a:srgbClr val="1CABE2">
                <a:alpha val="100000"/>
              </a:srgbClr>
            </a:solidFill>
          </p:spPr>
          <p:txBody>
            <a:bodyPr/>
            <a:lstStyle/>
            <a:p/>
          </p:txBody>
        </p:sp>
        <p:sp>
          <p:nvSpPr>
            <p:cNvPr id="103" name="rc103"/>
            <p:cNvSpPr/>
            <p:nvPr/>
          </p:nvSpPr>
          <p:spPr>
            <a:xfrm>
              <a:off x="7189918" y="3410292"/>
              <a:ext cx="204851" cy="104631"/>
            </a:xfrm>
            <a:prstGeom prst="rect">
              <a:avLst/>
            </a:prstGeom>
            <a:solidFill>
              <a:srgbClr val="F26A21">
                <a:alpha val="100000"/>
              </a:srgbClr>
            </a:solidFill>
          </p:spPr>
          <p:txBody>
            <a:bodyPr/>
            <a:lstStyle/>
            <a:p/>
          </p:txBody>
        </p:sp>
        <p:sp>
          <p:nvSpPr>
            <p:cNvPr id="104" name="rc104"/>
            <p:cNvSpPr/>
            <p:nvPr/>
          </p:nvSpPr>
          <p:spPr>
            <a:xfrm>
              <a:off x="7189918" y="3514923"/>
              <a:ext cx="204851" cy="1170463"/>
            </a:xfrm>
            <a:prstGeom prst="rect">
              <a:avLst/>
            </a:prstGeom>
            <a:solidFill>
              <a:srgbClr val="FFC20E">
                <a:alpha val="100000"/>
              </a:srgbClr>
            </a:solidFill>
          </p:spPr>
          <p:txBody>
            <a:bodyPr/>
            <a:lstStyle/>
            <a:p/>
          </p:txBody>
        </p:sp>
        <p:sp>
          <p:nvSpPr>
            <p:cNvPr id="105" name="rc105"/>
            <p:cNvSpPr/>
            <p:nvPr/>
          </p:nvSpPr>
          <p:spPr>
            <a:xfrm>
              <a:off x="7417531" y="3393014"/>
              <a:ext cx="204851" cy="66971"/>
            </a:xfrm>
            <a:prstGeom prst="rect">
              <a:avLst/>
            </a:prstGeom>
            <a:solidFill>
              <a:srgbClr val="F26A21">
                <a:alpha val="100000"/>
              </a:srgbClr>
            </a:solidFill>
          </p:spPr>
          <p:txBody>
            <a:bodyPr/>
            <a:lstStyle/>
            <a:p/>
          </p:txBody>
        </p:sp>
        <p:sp>
          <p:nvSpPr>
            <p:cNvPr id="106" name="rc106"/>
            <p:cNvSpPr/>
            <p:nvPr/>
          </p:nvSpPr>
          <p:spPr>
            <a:xfrm>
              <a:off x="7417531" y="3459986"/>
              <a:ext cx="204851" cy="1225400"/>
            </a:xfrm>
            <a:prstGeom prst="rect">
              <a:avLst/>
            </a:prstGeom>
            <a:solidFill>
              <a:srgbClr val="FFC20E">
                <a:alpha val="100000"/>
              </a:srgbClr>
            </a:solidFill>
          </p:spPr>
          <p:txBody>
            <a:bodyPr/>
            <a:lstStyle/>
            <a:p/>
          </p:txBody>
        </p:sp>
        <p:sp>
          <p:nvSpPr>
            <p:cNvPr id="107" name="rc107"/>
            <p:cNvSpPr/>
            <p:nvPr/>
          </p:nvSpPr>
          <p:spPr>
            <a:xfrm>
              <a:off x="7645143" y="3379345"/>
              <a:ext cx="204851" cy="42866"/>
            </a:xfrm>
            <a:prstGeom prst="rect">
              <a:avLst/>
            </a:prstGeom>
            <a:solidFill>
              <a:srgbClr val="F26A21">
                <a:alpha val="100000"/>
              </a:srgbClr>
            </a:solidFill>
          </p:spPr>
          <p:txBody>
            <a:bodyPr/>
            <a:lstStyle/>
            <a:p/>
          </p:txBody>
        </p:sp>
        <p:sp>
          <p:nvSpPr>
            <p:cNvPr id="108" name="rc108"/>
            <p:cNvSpPr/>
            <p:nvPr/>
          </p:nvSpPr>
          <p:spPr>
            <a:xfrm>
              <a:off x="7645143" y="3422211"/>
              <a:ext cx="204851" cy="1263175"/>
            </a:xfrm>
            <a:prstGeom prst="rect">
              <a:avLst/>
            </a:prstGeom>
            <a:solidFill>
              <a:srgbClr val="FFC20E">
                <a:alpha val="100000"/>
              </a:srgbClr>
            </a:solidFill>
          </p:spPr>
          <p:txBody>
            <a:bodyPr/>
            <a:lstStyle/>
            <a:p/>
          </p:txBody>
        </p:sp>
        <p:sp>
          <p:nvSpPr>
            <p:cNvPr id="109" name="rc109"/>
            <p:cNvSpPr/>
            <p:nvPr/>
          </p:nvSpPr>
          <p:spPr>
            <a:xfrm>
              <a:off x="7872756" y="3359789"/>
              <a:ext cx="204851" cy="27437"/>
            </a:xfrm>
            <a:prstGeom prst="rect">
              <a:avLst/>
            </a:prstGeom>
            <a:solidFill>
              <a:srgbClr val="F26A21">
                <a:alpha val="100000"/>
              </a:srgbClr>
            </a:solidFill>
          </p:spPr>
          <p:txBody>
            <a:bodyPr/>
            <a:lstStyle/>
            <a:p/>
          </p:txBody>
        </p:sp>
        <p:sp>
          <p:nvSpPr>
            <p:cNvPr id="110" name="rc110"/>
            <p:cNvSpPr/>
            <p:nvPr/>
          </p:nvSpPr>
          <p:spPr>
            <a:xfrm>
              <a:off x="7872756" y="3387227"/>
              <a:ext cx="204851" cy="1298160"/>
            </a:xfrm>
            <a:prstGeom prst="rect">
              <a:avLst/>
            </a:prstGeom>
            <a:solidFill>
              <a:srgbClr val="FFC20E">
                <a:alpha val="100000"/>
              </a:srgbClr>
            </a:solidFill>
          </p:spPr>
          <p:txBody>
            <a:bodyPr/>
            <a:lstStyle/>
            <a:p/>
          </p:txBody>
        </p:sp>
        <p:sp>
          <p:nvSpPr>
            <p:cNvPr id="111" name="rc111"/>
            <p:cNvSpPr/>
            <p:nvPr/>
          </p:nvSpPr>
          <p:spPr>
            <a:xfrm>
              <a:off x="8100369" y="3347448"/>
              <a:ext cx="204851" cy="17561"/>
            </a:xfrm>
            <a:prstGeom prst="rect">
              <a:avLst/>
            </a:prstGeom>
            <a:solidFill>
              <a:srgbClr val="F26A21">
                <a:alpha val="100000"/>
              </a:srgbClr>
            </a:solidFill>
          </p:spPr>
          <p:txBody>
            <a:bodyPr/>
            <a:lstStyle/>
            <a:p/>
          </p:txBody>
        </p:sp>
        <p:sp>
          <p:nvSpPr>
            <p:cNvPr id="112" name="rc112"/>
            <p:cNvSpPr/>
            <p:nvPr/>
          </p:nvSpPr>
          <p:spPr>
            <a:xfrm>
              <a:off x="8100369" y="3365010"/>
              <a:ext cx="204851" cy="1320376"/>
            </a:xfrm>
            <a:prstGeom prst="rect">
              <a:avLst/>
            </a:prstGeom>
            <a:solidFill>
              <a:srgbClr val="FFC20E">
                <a:alpha val="100000"/>
              </a:srgbClr>
            </a:solidFill>
          </p:spPr>
          <p:txBody>
            <a:bodyPr/>
            <a:lstStyle/>
            <a:p/>
          </p:txBody>
        </p:sp>
        <p:sp>
          <p:nvSpPr>
            <p:cNvPr id="113" name="pl113"/>
            <p:cNvSpPr/>
            <p:nvPr/>
          </p:nvSpPr>
          <p:spPr>
            <a:xfrm>
              <a:off x="1374417" y="2071041"/>
              <a:ext cx="5690314" cy="316890"/>
            </a:xfrm>
            <a:custGeom>
              <a:avLst/>
              <a:pathLst>
                <a:path w="5690314" h="316890">
                  <a:moveTo>
                    <a:pt x="0" y="264075"/>
                  </a:moveTo>
                  <a:lnTo>
                    <a:pt x="227612" y="52815"/>
                  </a:lnTo>
                  <a:lnTo>
                    <a:pt x="455225" y="132037"/>
                  </a:lnTo>
                  <a:lnTo>
                    <a:pt x="682837" y="26407"/>
                  </a:lnTo>
                  <a:lnTo>
                    <a:pt x="910450" y="0"/>
                  </a:lnTo>
                  <a:lnTo>
                    <a:pt x="1138062" y="0"/>
                  </a:lnTo>
                  <a:lnTo>
                    <a:pt x="1365675" y="0"/>
                  </a:lnTo>
                  <a:lnTo>
                    <a:pt x="1593287" y="0"/>
                  </a:lnTo>
                  <a:lnTo>
                    <a:pt x="1820900" y="0"/>
                  </a:lnTo>
                  <a:lnTo>
                    <a:pt x="2048513" y="0"/>
                  </a:lnTo>
                  <a:lnTo>
                    <a:pt x="2276125" y="26407"/>
                  </a:lnTo>
                  <a:lnTo>
                    <a:pt x="2503738" y="26407"/>
                  </a:lnTo>
                  <a:lnTo>
                    <a:pt x="2731350" y="26407"/>
                  </a:lnTo>
                  <a:lnTo>
                    <a:pt x="2958963" y="0"/>
                  </a:lnTo>
                  <a:lnTo>
                    <a:pt x="3186575" y="26407"/>
                  </a:lnTo>
                  <a:lnTo>
                    <a:pt x="3414188" y="26407"/>
                  </a:lnTo>
                  <a:lnTo>
                    <a:pt x="3641800" y="52815"/>
                  </a:lnTo>
                  <a:lnTo>
                    <a:pt x="3869413" y="79222"/>
                  </a:lnTo>
                  <a:lnTo>
                    <a:pt x="4097026" y="52815"/>
                  </a:lnTo>
                  <a:lnTo>
                    <a:pt x="4324638" y="52815"/>
                  </a:lnTo>
                  <a:lnTo>
                    <a:pt x="4552251" y="52815"/>
                  </a:lnTo>
                  <a:lnTo>
                    <a:pt x="4779863" y="52815"/>
                  </a:lnTo>
                  <a:lnTo>
                    <a:pt x="5007476" y="184852"/>
                  </a:lnTo>
                  <a:lnTo>
                    <a:pt x="5235088" y="316890"/>
                  </a:lnTo>
                  <a:lnTo>
                    <a:pt x="5462701" y="316890"/>
                  </a:lnTo>
                  <a:lnTo>
                    <a:pt x="5690314" y="31689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448927"/>
            </a:xfrm>
            <a:custGeom>
              <a:avLst/>
              <a:pathLst>
                <a:path w="5690314" h="448927">
                  <a:moveTo>
                    <a:pt x="0" y="448927"/>
                  </a:moveTo>
                  <a:lnTo>
                    <a:pt x="227612" y="184852"/>
                  </a:lnTo>
                  <a:lnTo>
                    <a:pt x="455225" y="184852"/>
                  </a:lnTo>
                  <a:lnTo>
                    <a:pt x="682837" y="132037"/>
                  </a:lnTo>
                  <a:lnTo>
                    <a:pt x="910450" y="79222"/>
                  </a:lnTo>
                  <a:lnTo>
                    <a:pt x="1138062" y="52815"/>
                  </a:lnTo>
                  <a:lnTo>
                    <a:pt x="1365675" y="52815"/>
                  </a:lnTo>
                  <a:lnTo>
                    <a:pt x="1593287" y="52815"/>
                  </a:lnTo>
                  <a:lnTo>
                    <a:pt x="1820900" y="0"/>
                  </a:lnTo>
                  <a:lnTo>
                    <a:pt x="2048513" y="26407"/>
                  </a:lnTo>
                  <a:lnTo>
                    <a:pt x="2276125" y="26407"/>
                  </a:lnTo>
                  <a:lnTo>
                    <a:pt x="2503738" y="79222"/>
                  </a:lnTo>
                  <a:lnTo>
                    <a:pt x="2731350" y="79222"/>
                  </a:lnTo>
                  <a:lnTo>
                    <a:pt x="2958963" y="52815"/>
                  </a:lnTo>
                  <a:lnTo>
                    <a:pt x="3186575" y="105630"/>
                  </a:lnTo>
                  <a:lnTo>
                    <a:pt x="3414188" y="79222"/>
                  </a:lnTo>
                  <a:lnTo>
                    <a:pt x="3641800" y="79222"/>
                  </a:lnTo>
                  <a:lnTo>
                    <a:pt x="3869413" y="105630"/>
                  </a:lnTo>
                  <a:lnTo>
                    <a:pt x="4097026" y="105630"/>
                  </a:lnTo>
                  <a:lnTo>
                    <a:pt x="4324638" y="105630"/>
                  </a:lnTo>
                  <a:lnTo>
                    <a:pt x="4552251" y="79222"/>
                  </a:lnTo>
                  <a:lnTo>
                    <a:pt x="4779863" y="52815"/>
                  </a:lnTo>
                  <a:lnTo>
                    <a:pt x="5007476" y="184852"/>
                  </a:lnTo>
                  <a:lnTo>
                    <a:pt x="5235088" y="316890"/>
                  </a:lnTo>
                  <a:lnTo>
                    <a:pt x="5462701" y="316890"/>
                  </a:lnTo>
                  <a:lnTo>
                    <a:pt x="5690314" y="31689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3072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5834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08595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135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41178"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768791"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699640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1306089"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7" name="tx127"/>
            <p:cNvSpPr/>
            <p:nvPr/>
          </p:nvSpPr>
          <p:spPr>
            <a:xfrm>
              <a:off x="24441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358221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2027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63072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5834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08595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135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54117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5" name="tx135"/>
            <p:cNvSpPr/>
            <p:nvPr/>
          </p:nvSpPr>
          <p:spPr>
            <a:xfrm>
              <a:off x="676879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99640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786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7293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17800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474353" y="5522891"/>
              <a:ext cx="201455" cy="201456"/>
            </a:xfrm>
            <a:prstGeom prst="rect">
              <a:avLst/>
            </a:prstGeom>
            <a:solidFill>
              <a:srgbClr val="80BD41">
                <a:alpha val="100000"/>
              </a:srgbClr>
            </a:solidFill>
          </p:spPr>
          <p:txBody>
            <a:bodyPr/>
            <a:lstStyle/>
            <a:p/>
          </p:txBody>
        </p:sp>
        <p:sp>
          <p:nvSpPr>
            <p:cNvPr id="163" name="rc163"/>
            <p:cNvSpPr/>
            <p:nvPr/>
          </p:nvSpPr>
          <p:spPr>
            <a:xfrm>
              <a:off x="2718049" y="5522891"/>
              <a:ext cx="201456" cy="201456"/>
            </a:xfrm>
            <a:prstGeom prst="rect">
              <a:avLst/>
            </a:prstGeom>
            <a:solidFill>
              <a:srgbClr val="1CABE2">
                <a:alpha val="100000"/>
              </a:srgbClr>
            </a:solidFill>
          </p:spPr>
          <p:txBody>
            <a:bodyPr/>
            <a:lstStyle/>
            <a:p/>
          </p:txBody>
        </p:sp>
        <p:sp>
          <p:nvSpPr>
            <p:cNvPr id="164" name="rc164"/>
            <p:cNvSpPr/>
            <p:nvPr/>
          </p:nvSpPr>
          <p:spPr>
            <a:xfrm>
              <a:off x="3806425" y="5522891"/>
              <a:ext cx="201456" cy="201456"/>
            </a:xfrm>
            <a:prstGeom prst="rect">
              <a:avLst/>
            </a:prstGeom>
            <a:solidFill>
              <a:srgbClr val="0058AB">
                <a:alpha val="100000"/>
              </a:srgbClr>
            </a:solidFill>
          </p:spPr>
          <p:txBody>
            <a:bodyPr/>
            <a:lstStyle/>
            <a:p/>
          </p:txBody>
        </p:sp>
        <p:sp>
          <p:nvSpPr>
            <p:cNvPr id="165" name="rc165"/>
            <p:cNvSpPr/>
            <p:nvPr/>
          </p:nvSpPr>
          <p:spPr>
            <a:xfrm>
              <a:off x="4801758" y="5522891"/>
              <a:ext cx="201456" cy="201456"/>
            </a:xfrm>
            <a:prstGeom prst="rect">
              <a:avLst/>
            </a:prstGeom>
            <a:solidFill>
              <a:srgbClr val="FFC20E">
                <a:alpha val="100000"/>
              </a:srgbClr>
            </a:solidFill>
          </p:spPr>
          <p:txBody>
            <a:bodyPr/>
            <a:lstStyle/>
            <a:p/>
          </p:txBody>
        </p:sp>
        <p:sp>
          <p:nvSpPr>
            <p:cNvPr id="166" name="rc166"/>
            <p:cNvSpPr/>
            <p:nvPr/>
          </p:nvSpPr>
          <p:spPr>
            <a:xfrm>
              <a:off x="6814623" y="5522891"/>
              <a:ext cx="201455" cy="201456"/>
            </a:xfrm>
            <a:prstGeom prst="rect">
              <a:avLst/>
            </a:prstGeom>
            <a:solidFill>
              <a:srgbClr val="F26A21">
                <a:alpha val="100000"/>
              </a:srgbClr>
            </a:solidFill>
          </p:spPr>
          <p:txBody>
            <a:bodyPr/>
            <a:lstStyle/>
            <a:p/>
          </p:txBody>
        </p:sp>
        <p:sp>
          <p:nvSpPr>
            <p:cNvPr id="167" name="tx167"/>
            <p:cNvSpPr/>
            <p:nvPr/>
          </p:nvSpPr>
          <p:spPr>
            <a:xfrm>
              <a:off x="1754398"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8" name="tx168"/>
            <p:cNvSpPr/>
            <p:nvPr/>
          </p:nvSpPr>
          <p:spPr>
            <a:xfrm>
              <a:off x="2998094"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086470"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70" name="tx170"/>
            <p:cNvSpPr/>
            <p:nvPr/>
          </p:nvSpPr>
          <p:spPr>
            <a:xfrm>
              <a:off x="5081803"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71" name="tx171"/>
            <p:cNvSpPr/>
            <p:nvPr/>
          </p:nvSpPr>
          <p:spPr>
            <a:xfrm>
              <a:off x="7094668"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2" name="pl172"/>
            <p:cNvSpPr/>
            <p:nvPr/>
          </p:nvSpPr>
          <p:spPr>
            <a:xfrm>
              <a:off x="3500626"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67726"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12445"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20330"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7" name="tx177"/>
            <p:cNvSpPr/>
            <p:nvPr/>
          </p:nvSpPr>
          <p:spPr>
            <a:xfrm>
              <a:off x="920330" y="1511762"/>
              <a:ext cx="71756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São Tomé e Príncipe</a:t>
              </a:r>
            </a:p>
          </p:txBody>
        </p:sp>
        <p:sp>
          <p:nvSpPr>
            <p:cNvPr id="178" name="tx178"/>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79" name="tx179"/>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80" name="tx180"/>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ZD.
Prevê-se que São Tomé e Príncipe registe um pequeno aumento (&lt;10 000) no número de bebés sobreviventes até 2030. Por conseguinte, para atingir a meta «ZD» da IA2030, é necessário vacinar mais (~3,82 %) crianças com a DTP1 todos os anos.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É necessário vacinar mais crianças todos os anos para atingir a meta da IA2030 de reduzir para metade o número de crianças que não receberam nenhuma dose até 2030, prevendo-se um ligeiro aumento no número de bebés que sobrevivem.</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77109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75120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73130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71141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28104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26114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24125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22136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2833298"/>
              <a:ext cx="220114" cy="2447741"/>
            </a:xfrm>
            <a:prstGeom prst="rect">
              <a:avLst/>
            </a:prstGeom>
            <a:solidFill>
              <a:srgbClr val="0058AB">
                <a:alpha val="100000"/>
              </a:srgbClr>
            </a:solidFill>
          </p:spPr>
          <p:txBody>
            <a:bodyPr/>
            <a:lstStyle/>
            <a:p/>
          </p:txBody>
        </p:sp>
        <p:sp>
          <p:nvSpPr>
            <p:cNvPr id="41" name="rc41"/>
            <p:cNvSpPr/>
            <p:nvPr/>
          </p:nvSpPr>
          <p:spPr>
            <a:xfrm>
              <a:off x="1383871" y="4595672"/>
              <a:ext cx="220114" cy="685367"/>
            </a:xfrm>
            <a:prstGeom prst="rect">
              <a:avLst/>
            </a:prstGeom>
            <a:solidFill>
              <a:srgbClr val="0058AB">
                <a:alpha val="100000"/>
              </a:srgbClr>
            </a:solidFill>
          </p:spPr>
          <p:txBody>
            <a:bodyPr/>
            <a:lstStyle/>
            <a:p/>
          </p:txBody>
        </p:sp>
        <p:sp>
          <p:nvSpPr>
            <p:cNvPr id="42" name="rc42"/>
            <p:cNvSpPr/>
            <p:nvPr/>
          </p:nvSpPr>
          <p:spPr>
            <a:xfrm>
              <a:off x="1628442" y="3881748"/>
              <a:ext cx="220114" cy="1399292"/>
            </a:xfrm>
            <a:prstGeom prst="rect">
              <a:avLst/>
            </a:prstGeom>
            <a:solidFill>
              <a:srgbClr val="0058AB">
                <a:alpha val="100000"/>
              </a:srgbClr>
            </a:solidFill>
          </p:spPr>
          <p:txBody>
            <a:bodyPr/>
            <a:lstStyle/>
            <a:p/>
          </p:txBody>
        </p:sp>
        <p:sp>
          <p:nvSpPr>
            <p:cNvPr id="43" name="rc43"/>
            <p:cNvSpPr/>
            <p:nvPr/>
          </p:nvSpPr>
          <p:spPr>
            <a:xfrm>
              <a:off x="1873013" y="4803730"/>
              <a:ext cx="220114" cy="477309"/>
            </a:xfrm>
            <a:prstGeom prst="rect">
              <a:avLst/>
            </a:prstGeom>
            <a:solidFill>
              <a:srgbClr val="0058AB">
                <a:alpha val="100000"/>
              </a:srgbClr>
            </a:solidFill>
          </p:spPr>
          <p:txBody>
            <a:bodyPr/>
            <a:lstStyle/>
            <a:p/>
          </p:txBody>
        </p:sp>
        <p:sp>
          <p:nvSpPr>
            <p:cNvPr id="44" name="rc44"/>
            <p:cNvSpPr/>
            <p:nvPr/>
          </p:nvSpPr>
          <p:spPr>
            <a:xfrm>
              <a:off x="2117585" y="5040345"/>
              <a:ext cx="220114" cy="240694"/>
            </a:xfrm>
            <a:prstGeom prst="rect">
              <a:avLst/>
            </a:prstGeom>
            <a:solidFill>
              <a:srgbClr val="0058AB">
                <a:alpha val="100000"/>
              </a:srgbClr>
            </a:solidFill>
          </p:spPr>
          <p:txBody>
            <a:bodyPr/>
            <a:lstStyle/>
            <a:p/>
          </p:txBody>
        </p:sp>
        <p:sp>
          <p:nvSpPr>
            <p:cNvPr id="45" name="rc45"/>
            <p:cNvSpPr/>
            <p:nvPr/>
          </p:nvSpPr>
          <p:spPr>
            <a:xfrm>
              <a:off x="2362156" y="5032186"/>
              <a:ext cx="220114" cy="248853"/>
            </a:xfrm>
            <a:prstGeom prst="rect">
              <a:avLst/>
            </a:prstGeom>
            <a:solidFill>
              <a:srgbClr val="0058AB">
                <a:alpha val="100000"/>
              </a:srgbClr>
            </a:solidFill>
          </p:spPr>
          <p:txBody>
            <a:bodyPr/>
            <a:lstStyle/>
            <a:p/>
          </p:txBody>
        </p:sp>
        <p:sp>
          <p:nvSpPr>
            <p:cNvPr id="46" name="rc46"/>
            <p:cNvSpPr/>
            <p:nvPr/>
          </p:nvSpPr>
          <p:spPr>
            <a:xfrm>
              <a:off x="2606727" y="5028107"/>
              <a:ext cx="220114" cy="252933"/>
            </a:xfrm>
            <a:prstGeom prst="rect">
              <a:avLst/>
            </a:prstGeom>
            <a:solidFill>
              <a:srgbClr val="0058AB">
                <a:alpha val="100000"/>
              </a:srgbClr>
            </a:solidFill>
          </p:spPr>
          <p:txBody>
            <a:bodyPr/>
            <a:lstStyle/>
            <a:p/>
          </p:txBody>
        </p:sp>
        <p:sp>
          <p:nvSpPr>
            <p:cNvPr id="47" name="rc47"/>
            <p:cNvSpPr/>
            <p:nvPr/>
          </p:nvSpPr>
          <p:spPr>
            <a:xfrm>
              <a:off x="2851298" y="5019948"/>
              <a:ext cx="220114" cy="261092"/>
            </a:xfrm>
            <a:prstGeom prst="rect">
              <a:avLst/>
            </a:prstGeom>
            <a:solidFill>
              <a:srgbClr val="0058AB">
                <a:alpha val="100000"/>
              </a:srgbClr>
            </a:solidFill>
          </p:spPr>
          <p:txBody>
            <a:bodyPr/>
            <a:lstStyle/>
            <a:p/>
          </p:txBody>
        </p:sp>
        <p:sp>
          <p:nvSpPr>
            <p:cNvPr id="48" name="rc48"/>
            <p:cNvSpPr/>
            <p:nvPr/>
          </p:nvSpPr>
          <p:spPr>
            <a:xfrm>
              <a:off x="3095869" y="5015868"/>
              <a:ext cx="220114" cy="265172"/>
            </a:xfrm>
            <a:prstGeom prst="rect">
              <a:avLst/>
            </a:prstGeom>
            <a:solidFill>
              <a:srgbClr val="0058AB">
                <a:alpha val="100000"/>
              </a:srgbClr>
            </a:solidFill>
          </p:spPr>
          <p:txBody>
            <a:bodyPr/>
            <a:lstStyle/>
            <a:p/>
          </p:txBody>
        </p:sp>
        <p:sp>
          <p:nvSpPr>
            <p:cNvPr id="49" name="rc49"/>
            <p:cNvSpPr/>
            <p:nvPr/>
          </p:nvSpPr>
          <p:spPr>
            <a:xfrm>
              <a:off x="3340440" y="5011788"/>
              <a:ext cx="220114" cy="269251"/>
            </a:xfrm>
            <a:prstGeom prst="rect">
              <a:avLst/>
            </a:prstGeom>
            <a:solidFill>
              <a:srgbClr val="0058AB">
                <a:alpha val="100000"/>
              </a:srgbClr>
            </a:solidFill>
          </p:spPr>
          <p:txBody>
            <a:bodyPr/>
            <a:lstStyle/>
            <a:p/>
          </p:txBody>
        </p:sp>
        <p:sp>
          <p:nvSpPr>
            <p:cNvPr id="50" name="rc50"/>
            <p:cNvSpPr/>
            <p:nvPr/>
          </p:nvSpPr>
          <p:spPr>
            <a:xfrm>
              <a:off x="3585011" y="4742537"/>
              <a:ext cx="220114" cy="538503"/>
            </a:xfrm>
            <a:prstGeom prst="rect">
              <a:avLst/>
            </a:prstGeom>
            <a:solidFill>
              <a:srgbClr val="0058AB">
                <a:alpha val="100000"/>
              </a:srgbClr>
            </a:solidFill>
          </p:spPr>
          <p:txBody>
            <a:bodyPr/>
            <a:lstStyle/>
            <a:p/>
          </p:txBody>
        </p:sp>
        <p:sp>
          <p:nvSpPr>
            <p:cNvPr id="51" name="rc51"/>
            <p:cNvSpPr/>
            <p:nvPr/>
          </p:nvSpPr>
          <p:spPr>
            <a:xfrm>
              <a:off x="3829583" y="4734378"/>
              <a:ext cx="220114" cy="546662"/>
            </a:xfrm>
            <a:prstGeom prst="rect">
              <a:avLst/>
            </a:prstGeom>
            <a:solidFill>
              <a:srgbClr val="0058AB">
                <a:alpha val="100000"/>
              </a:srgbClr>
            </a:solidFill>
          </p:spPr>
          <p:txBody>
            <a:bodyPr/>
            <a:lstStyle/>
            <a:p/>
          </p:txBody>
        </p:sp>
        <p:sp>
          <p:nvSpPr>
            <p:cNvPr id="52" name="rc52"/>
            <p:cNvSpPr/>
            <p:nvPr/>
          </p:nvSpPr>
          <p:spPr>
            <a:xfrm>
              <a:off x="4074154" y="4730298"/>
              <a:ext cx="220114" cy="550741"/>
            </a:xfrm>
            <a:prstGeom prst="rect">
              <a:avLst/>
            </a:prstGeom>
            <a:solidFill>
              <a:srgbClr val="0058AB">
                <a:alpha val="100000"/>
              </a:srgbClr>
            </a:solidFill>
          </p:spPr>
          <p:txBody>
            <a:bodyPr/>
            <a:lstStyle/>
            <a:p/>
          </p:txBody>
        </p:sp>
        <p:sp>
          <p:nvSpPr>
            <p:cNvPr id="53" name="rc53"/>
            <p:cNvSpPr/>
            <p:nvPr/>
          </p:nvSpPr>
          <p:spPr>
            <a:xfrm>
              <a:off x="4318725" y="5007709"/>
              <a:ext cx="220114" cy="273331"/>
            </a:xfrm>
            <a:prstGeom prst="rect">
              <a:avLst/>
            </a:prstGeom>
            <a:solidFill>
              <a:srgbClr val="0058AB">
                <a:alpha val="100000"/>
              </a:srgbClr>
            </a:solidFill>
          </p:spPr>
          <p:txBody>
            <a:bodyPr/>
            <a:lstStyle/>
            <a:p/>
          </p:txBody>
        </p:sp>
        <p:sp>
          <p:nvSpPr>
            <p:cNvPr id="54" name="rc54"/>
            <p:cNvSpPr/>
            <p:nvPr/>
          </p:nvSpPr>
          <p:spPr>
            <a:xfrm>
              <a:off x="4563296" y="4742537"/>
              <a:ext cx="220114" cy="538503"/>
            </a:xfrm>
            <a:prstGeom prst="rect">
              <a:avLst/>
            </a:prstGeom>
            <a:solidFill>
              <a:srgbClr val="0058AB">
                <a:alpha val="100000"/>
              </a:srgbClr>
            </a:solidFill>
          </p:spPr>
          <p:txBody>
            <a:bodyPr/>
            <a:lstStyle/>
            <a:p/>
          </p:txBody>
        </p:sp>
        <p:sp>
          <p:nvSpPr>
            <p:cNvPr id="55" name="rc55"/>
            <p:cNvSpPr/>
            <p:nvPr/>
          </p:nvSpPr>
          <p:spPr>
            <a:xfrm>
              <a:off x="4807867" y="4750696"/>
              <a:ext cx="220114" cy="530344"/>
            </a:xfrm>
            <a:prstGeom prst="rect">
              <a:avLst/>
            </a:prstGeom>
            <a:solidFill>
              <a:srgbClr val="0058AB">
                <a:alpha val="100000"/>
              </a:srgbClr>
            </a:solidFill>
          </p:spPr>
          <p:txBody>
            <a:bodyPr/>
            <a:lstStyle/>
            <a:p/>
          </p:txBody>
        </p:sp>
        <p:sp>
          <p:nvSpPr>
            <p:cNvPr id="56" name="rc56"/>
            <p:cNvSpPr/>
            <p:nvPr/>
          </p:nvSpPr>
          <p:spPr>
            <a:xfrm>
              <a:off x="5052438" y="4501842"/>
              <a:ext cx="220114" cy="779197"/>
            </a:xfrm>
            <a:prstGeom prst="rect">
              <a:avLst/>
            </a:prstGeom>
            <a:solidFill>
              <a:srgbClr val="0058AB">
                <a:alpha val="100000"/>
              </a:srgbClr>
            </a:solidFill>
          </p:spPr>
          <p:txBody>
            <a:bodyPr/>
            <a:lstStyle/>
            <a:p/>
          </p:txBody>
        </p:sp>
        <p:sp>
          <p:nvSpPr>
            <p:cNvPr id="57" name="rc57"/>
            <p:cNvSpPr/>
            <p:nvPr/>
          </p:nvSpPr>
          <p:spPr>
            <a:xfrm>
              <a:off x="5297009" y="4265227"/>
              <a:ext cx="220114" cy="1015812"/>
            </a:xfrm>
            <a:prstGeom prst="rect">
              <a:avLst/>
            </a:prstGeom>
            <a:solidFill>
              <a:srgbClr val="0058AB">
                <a:alpha val="100000"/>
              </a:srgbClr>
            </a:solidFill>
          </p:spPr>
          <p:txBody>
            <a:bodyPr/>
            <a:lstStyle/>
            <a:p/>
          </p:txBody>
        </p:sp>
        <p:sp>
          <p:nvSpPr>
            <p:cNvPr id="58" name="rc58"/>
            <p:cNvSpPr/>
            <p:nvPr/>
          </p:nvSpPr>
          <p:spPr>
            <a:xfrm>
              <a:off x="5541580" y="4526320"/>
              <a:ext cx="220114" cy="754720"/>
            </a:xfrm>
            <a:prstGeom prst="rect">
              <a:avLst/>
            </a:prstGeom>
            <a:solidFill>
              <a:srgbClr val="0058AB">
                <a:alpha val="100000"/>
              </a:srgbClr>
            </a:solidFill>
          </p:spPr>
          <p:txBody>
            <a:bodyPr/>
            <a:lstStyle/>
            <a:p/>
          </p:txBody>
        </p:sp>
        <p:sp>
          <p:nvSpPr>
            <p:cNvPr id="59" name="rc59"/>
            <p:cNvSpPr/>
            <p:nvPr/>
          </p:nvSpPr>
          <p:spPr>
            <a:xfrm>
              <a:off x="5786152" y="4526320"/>
              <a:ext cx="220114" cy="754720"/>
            </a:xfrm>
            <a:prstGeom prst="rect">
              <a:avLst/>
            </a:prstGeom>
            <a:solidFill>
              <a:srgbClr val="0058AB">
                <a:alpha val="100000"/>
              </a:srgbClr>
            </a:solidFill>
          </p:spPr>
          <p:txBody>
            <a:bodyPr/>
            <a:lstStyle/>
            <a:p/>
          </p:txBody>
        </p:sp>
        <p:sp>
          <p:nvSpPr>
            <p:cNvPr id="60" name="rc60"/>
            <p:cNvSpPr/>
            <p:nvPr/>
          </p:nvSpPr>
          <p:spPr>
            <a:xfrm>
              <a:off x="6030723" y="4526320"/>
              <a:ext cx="220114" cy="754720"/>
            </a:xfrm>
            <a:prstGeom prst="rect">
              <a:avLst/>
            </a:prstGeom>
            <a:solidFill>
              <a:srgbClr val="0058AB">
                <a:alpha val="100000"/>
              </a:srgbClr>
            </a:solidFill>
          </p:spPr>
          <p:txBody>
            <a:bodyPr/>
            <a:lstStyle/>
            <a:p/>
          </p:txBody>
        </p:sp>
        <p:sp>
          <p:nvSpPr>
            <p:cNvPr id="61" name="rc61"/>
            <p:cNvSpPr/>
            <p:nvPr/>
          </p:nvSpPr>
          <p:spPr>
            <a:xfrm>
              <a:off x="6275294" y="4514081"/>
              <a:ext cx="220114" cy="766959"/>
            </a:xfrm>
            <a:prstGeom prst="rect">
              <a:avLst/>
            </a:prstGeom>
            <a:solidFill>
              <a:srgbClr val="0058AB">
                <a:alpha val="100000"/>
              </a:srgbClr>
            </a:solidFill>
          </p:spPr>
          <p:txBody>
            <a:bodyPr/>
            <a:lstStyle/>
            <a:p/>
          </p:txBody>
        </p:sp>
        <p:sp>
          <p:nvSpPr>
            <p:cNvPr id="62" name="rc62"/>
            <p:cNvSpPr/>
            <p:nvPr/>
          </p:nvSpPr>
          <p:spPr>
            <a:xfrm>
              <a:off x="6519865" y="3216778"/>
              <a:ext cx="220114" cy="2064262"/>
            </a:xfrm>
            <a:prstGeom prst="rect">
              <a:avLst/>
            </a:prstGeom>
            <a:solidFill>
              <a:srgbClr val="0058AB">
                <a:alpha val="100000"/>
              </a:srgbClr>
            </a:solidFill>
          </p:spPr>
          <p:txBody>
            <a:bodyPr/>
            <a:lstStyle/>
            <a:p/>
          </p:txBody>
        </p:sp>
        <p:sp>
          <p:nvSpPr>
            <p:cNvPr id="63" name="rc63"/>
            <p:cNvSpPr/>
            <p:nvPr/>
          </p:nvSpPr>
          <p:spPr>
            <a:xfrm>
              <a:off x="6764436" y="1866441"/>
              <a:ext cx="220114" cy="3414599"/>
            </a:xfrm>
            <a:prstGeom prst="rect">
              <a:avLst/>
            </a:prstGeom>
            <a:solidFill>
              <a:srgbClr val="0058AB">
                <a:alpha val="100000"/>
              </a:srgbClr>
            </a:solidFill>
          </p:spPr>
          <p:txBody>
            <a:bodyPr/>
            <a:lstStyle/>
            <a:p/>
          </p:txBody>
        </p:sp>
        <p:sp>
          <p:nvSpPr>
            <p:cNvPr id="64" name="rc64"/>
            <p:cNvSpPr/>
            <p:nvPr/>
          </p:nvSpPr>
          <p:spPr>
            <a:xfrm>
              <a:off x="7009007" y="1805247"/>
              <a:ext cx="220114" cy="3475793"/>
            </a:xfrm>
            <a:prstGeom prst="rect">
              <a:avLst/>
            </a:prstGeom>
            <a:solidFill>
              <a:srgbClr val="0058AB">
                <a:alpha val="100000"/>
              </a:srgbClr>
            </a:solidFill>
          </p:spPr>
          <p:txBody>
            <a:bodyPr/>
            <a:lstStyle/>
            <a:p/>
          </p:txBody>
        </p:sp>
        <p:sp>
          <p:nvSpPr>
            <p:cNvPr id="65" name="rc65"/>
            <p:cNvSpPr/>
            <p:nvPr/>
          </p:nvSpPr>
          <p:spPr>
            <a:xfrm>
              <a:off x="7253578" y="1768531"/>
              <a:ext cx="220114" cy="3512509"/>
            </a:xfrm>
            <a:prstGeom prst="rect">
              <a:avLst/>
            </a:prstGeom>
            <a:solidFill>
              <a:srgbClr val="0058AB">
                <a:alpha val="100000"/>
              </a:srgbClr>
            </a:solidFill>
          </p:spPr>
          <p:txBody>
            <a:bodyPr/>
            <a:lstStyle/>
            <a:p/>
          </p:txBody>
        </p:sp>
        <p:sp>
          <p:nvSpPr>
            <p:cNvPr id="66" name="rc66"/>
            <p:cNvSpPr/>
            <p:nvPr/>
          </p:nvSpPr>
          <p:spPr>
            <a:xfrm>
              <a:off x="8476434" y="4905720"/>
              <a:ext cx="220114" cy="375320"/>
            </a:xfrm>
            <a:prstGeom prst="rect">
              <a:avLst/>
            </a:prstGeom>
            <a:solidFill>
              <a:srgbClr val="69DBFF">
                <a:alpha val="100000"/>
              </a:srgbClr>
            </a:solidFill>
          </p:spPr>
          <p:txBody>
            <a:bodyPr/>
            <a:lstStyle/>
            <a:p/>
          </p:txBody>
        </p:sp>
        <p:sp>
          <p:nvSpPr>
            <p:cNvPr id="67" name="pl67"/>
            <p:cNvSpPr/>
            <p:nvPr/>
          </p:nvSpPr>
          <p:spPr>
            <a:xfrm>
              <a:off x="6140780" y="4526320"/>
              <a:ext cx="2445711" cy="377360"/>
            </a:xfrm>
            <a:custGeom>
              <a:avLst/>
              <a:pathLst>
                <a:path w="2445711" h="377360">
                  <a:moveTo>
                    <a:pt x="0" y="0"/>
                  </a:moveTo>
                  <a:lnTo>
                    <a:pt x="244571" y="37736"/>
                  </a:lnTo>
                  <a:lnTo>
                    <a:pt x="489142" y="75472"/>
                  </a:lnTo>
                  <a:lnTo>
                    <a:pt x="733713" y="113208"/>
                  </a:lnTo>
                  <a:lnTo>
                    <a:pt x="978284" y="150944"/>
                  </a:lnTo>
                  <a:lnTo>
                    <a:pt x="1222855" y="188680"/>
                  </a:lnTo>
                  <a:lnTo>
                    <a:pt x="1467426" y="226416"/>
                  </a:lnTo>
                  <a:lnTo>
                    <a:pt x="1711997" y="264152"/>
                  </a:lnTo>
                  <a:lnTo>
                    <a:pt x="1956569" y="301888"/>
                  </a:lnTo>
                  <a:lnTo>
                    <a:pt x="2201140" y="339624"/>
                  </a:lnTo>
                  <a:lnTo>
                    <a:pt x="2445711" y="377360"/>
                  </a:lnTo>
                </a:path>
              </a:pathLst>
            </a:custGeom>
            <a:ln w="13550" cap="flat">
              <a:solidFill>
                <a:srgbClr val="000000">
                  <a:alpha val="100000"/>
                </a:srgbClr>
              </a:solidFill>
              <a:prstDash val="solid"/>
              <a:round/>
            </a:ln>
          </p:spPr>
          <p:txBody>
            <a:bodyPr/>
            <a:lstStyle/>
            <a:p/>
          </p:txBody>
        </p:sp>
        <p:sp>
          <p:nvSpPr>
            <p:cNvPr id="68" name="pt68"/>
            <p:cNvSpPr/>
            <p:nvPr/>
          </p:nvSpPr>
          <p:spPr>
            <a:xfrm>
              <a:off x="6115954" y="45014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5392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576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614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652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690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7279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7656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803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8411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878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21850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1" name="tx81"/>
            <p:cNvSpPr/>
            <p:nvPr/>
          </p:nvSpPr>
          <p:spPr>
            <a:xfrm>
              <a:off x="508103" y="319861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217872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3" name="tx83"/>
            <p:cNvSpPr/>
            <p:nvPr/>
          </p:nvSpPr>
          <p:spPr>
            <a:xfrm rot="-5400000">
              <a:off x="11284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2" name="rc112"/>
            <p:cNvSpPr/>
            <p:nvPr/>
          </p:nvSpPr>
          <p:spPr>
            <a:xfrm>
              <a:off x="3581938" y="6141404"/>
              <a:ext cx="201456" cy="201456"/>
            </a:xfrm>
            <a:prstGeom prst="rect">
              <a:avLst/>
            </a:prstGeom>
            <a:solidFill>
              <a:srgbClr val="0058AB">
                <a:alpha val="100000"/>
              </a:srgbClr>
            </a:solidFill>
          </p:spPr>
          <p:txBody>
            <a:bodyPr/>
            <a:lstStyle/>
            <a:p/>
          </p:txBody>
        </p:sp>
        <p:sp>
          <p:nvSpPr>
            <p:cNvPr id="113" name="rc113"/>
            <p:cNvSpPr/>
            <p:nvPr/>
          </p:nvSpPr>
          <p:spPr>
            <a:xfrm>
              <a:off x="4484024" y="6141404"/>
              <a:ext cx="201456" cy="201456"/>
            </a:xfrm>
            <a:prstGeom prst="rect">
              <a:avLst/>
            </a:prstGeom>
            <a:solidFill>
              <a:srgbClr val="69DBFF">
                <a:alpha val="100000"/>
              </a:srgbClr>
            </a:solidFill>
          </p:spPr>
          <p:txBody>
            <a:bodyPr/>
            <a:lstStyle/>
            <a:p/>
          </p:txBody>
        </p:sp>
        <p:sp>
          <p:nvSpPr>
            <p:cNvPr id="114" name="tx114"/>
            <p:cNvSpPr/>
            <p:nvPr/>
          </p:nvSpPr>
          <p:spPr>
            <a:xfrm>
              <a:off x="3861983"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260417" y="1332675"/>
              <a:ext cx="73150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São Tomé e Príncipe</a:t>
              </a:r>
            </a:p>
          </p:txBody>
        </p:sp>
        <p:sp>
          <p:nvSpPr>
            <p:cNvPr id="117" name="tx117"/>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8" name="tx118"/>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521 % superior ao número anual proposto para atingir a meta, com base numa trajetória linear de diminuição.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estava 521% acima da meta anual da IA2030, o que coloca a meta para 2030 em sério risco, a menos que se tomem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São Tomé e Príncipe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4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17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9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0486"/>
              <a:ext cx="239888" cy="967535"/>
            </a:xfrm>
            <a:prstGeom prst="rect">
              <a:avLst/>
            </a:prstGeom>
            <a:solidFill>
              <a:srgbClr val="80BD41">
                <a:alpha val="100000"/>
              </a:srgbClr>
            </a:solidFill>
          </p:spPr>
          <p:txBody>
            <a:bodyPr/>
            <a:lstStyle/>
            <a:p/>
          </p:txBody>
        </p:sp>
        <p:sp>
          <p:nvSpPr>
            <p:cNvPr id="26" name="rc26"/>
            <p:cNvSpPr/>
            <p:nvPr/>
          </p:nvSpPr>
          <p:spPr>
            <a:xfrm>
              <a:off x="1296273" y="3221037"/>
              <a:ext cx="239888" cy="119448"/>
            </a:xfrm>
            <a:prstGeom prst="rect">
              <a:avLst/>
            </a:prstGeom>
            <a:solidFill>
              <a:srgbClr val="1CABE2">
                <a:alpha val="100000"/>
              </a:srgbClr>
            </a:solidFill>
          </p:spPr>
          <p:txBody>
            <a:bodyPr/>
            <a:lstStyle/>
            <a:p/>
          </p:txBody>
        </p:sp>
        <p:sp>
          <p:nvSpPr>
            <p:cNvPr id="27" name="rc27"/>
            <p:cNvSpPr/>
            <p:nvPr/>
          </p:nvSpPr>
          <p:spPr>
            <a:xfrm>
              <a:off x="1562816" y="3229000"/>
              <a:ext cx="239888" cy="1079021"/>
            </a:xfrm>
            <a:prstGeom prst="rect">
              <a:avLst/>
            </a:prstGeom>
            <a:solidFill>
              <a:srgbClr val="80BD41">
                <a:alpha val="100000"/>
              </a:srgbClr>
            </a:solidFill>
          </p:spPr>
          <p:txBody>
            <a:bodyPr/>
            <a:lstStyle/>
            <a:p/>
          </p:txBody>
        </p:sp>
        <p:sp>
          <p:nvSpPr>
            <p:cNvPr id="28" name="rc28"/>
            <p:cNvSpPr/>
            <p:nvPr/>
          </p:nvSpPr>
          <p:spPr>
            <a:xfrm>
              <a:off x="1562816" y="3195156"/>
              <a:ext cx="239888" cy="33843"/>
            </a:xfrm>
            <a:prstGeom prst="rect">
              <a:avLst/>
            </a:prstGeom>
            <a:solidFill>
              <a:srgbClr val="1CABE2">
                <a:alpha val="100000"/>
              </a:srgbClr>
            </a:solidFill>
          </p:spPr>
          <p:txBody>
            <a:bodyPr/>
            <a:lstStyle/>
            <a:p/>
          </p:txBody>
        </p:sp>
        <p:sp>
          <p:nvSpPr>
            <p:cNvPr id="29" name="rc29"/>
            <p:cNvSpPr/>
            <p:nvPr/>
          </p:nvSpPr>
          <p:spPr>
            <a:xfrm>
              <a:off x="1829360" y="3236963"/>
              <a:ext cx="239888" cy="1071057"/>
            </a:xfrm>
            <a:prstGeom prst="rect">
              <a:avLst/>
            </a:prstGeom>
            <a:solidFill>
              <a:srgbClr val="80BD41">
                <a:alpha val="100000"/>
              </a:srgbClr>
            </a:solidFill>
          </p:spPr>
          <p:txBody>
            <a:bodyPr/>
            <a:lstStyle/>
            <a:p/>
          </p:txBody>
        </p:sp>
        <p:sp>
          <p:nvSpPr>
            <p:cNvPr id="30" name="rc30"/>
            <p:cNvSpPr/>
            <p:nvPr/>
          </p:nvSpPr>
          <p:spPr>
            <a:xfrm>
              <a:off x="1829360" y="3169276"/>
              <a:ext cx="239888" cy="67687"/>
            </a:xfrm>
            <a:prstGeom prst="rect">
              <a:avLst/>
            </a:prstGeom>
            <a:solidFill>
              <a:srgbClr val="1CABE2">
                <a:alpha val="100000"/>
              </a:srgbClr>
            </a:solidFill>
          </p:spPr>
          <p:txBody>
            <a:bodyPr/>
            <a:lstStyle/>
            <a:p/>
          </p:txBody>
        </p:sp>
        <p:sp>
          <p:nvSpPr>
            <p:cNvPr id="31" name="rc31"/>
            <p:cNvSpPr/>
            <p:nvPr/>
          </p:nvSpPr>
          <p:spPr>
            <a:xfrm>
              <a:off x="2095903" y="3169276"/>
              <a:ext cx="239888" cy="1138745"/>
            </a:xfrm>
            <a:prstGeom prst="rect">
              <a:avLst/>
            </a:prstGeom>
            <a:solidFill>
              <a:srgbClr val="80BD41">
                <a:alpha val="100000"/>
              </a:srgbClr>
            </a:solidFill>
          </p:spPr>
          <p:txBody>
            <a:bodyPr/>
            <a:lstStyle/>
            <a:p/>
          </p:txBody>
        </p:sp>
        <p:sp>
          <p:nvSpPr>
            <p:cNvPr id="32" name="rc32"/>
            <p:cNvSpPr/>
            <p:nvPr/>
          </p:nvSpPr>
          <p:spPr>
            <a:xfrm>
              <a:off x="2095903" y="3145386"/>
              <a:ext cx="239888" cy="23889"/>
            </a:xfrm>
            <a:prstGeom prst="rect">
              <a:avLst/>
            </a:prstGeom>
            <a:solidFill>
              <a:srgbClr val="1CABE2">
                <a:alpha val="100000"/>
              </a:srgbClr>
            </a:solidFill>
          </p:spPr>
          <p:txBody>
            <a:bodyPr/>
            <a:lstStyle/>
            <a:p/>
          </p:txBody>
        </p:sp>
        <p:sp>
          <p:nvSpPr>
            <p:cNvPr id="33" name="rc33"/>
            <p:cNvSpPr/>
            <p:nvPr/>
          </p:nvSpPr>
          <p:spPr>
            <a:xfrm>
              <a:off x="2362446" y="3135432"/>
              <a:ext cx="239888" cy="1172589"/>
            </a:xfrm>
            <a:prstGeom prst="rect">
              <a:avLst/>
            </a:prstGeom>
            <a:solidFill>
              <a:srgbClr val="80BD41">
                <a:alpha val="100000"/>
              </a:srgbClr>
            </a:solidFill>
          </p:spPr>
          <p:txBody>
            <a:bodyPr/>
            <a:lstStyle/>
            <a:p/>
          </p:txBody>
        </p:sp>
        <p:sp>
          <p:nvSpPr>
            <p:cNvPr id="34" name="rc34"/>
            <p:cNvSpPr/>
            <p:nvPr/>
          </p:nvSpPr>
          <p:spPr>
            <a:xfrm>
              <a:off x="2362446" y="3123487"/>
              <a:ext cx="239888" cy="11944"/>
            </a:xfrm>
            <a:prstGeom prst="rect">
              <a:avLst/>
            </a:prstGeom>
            <a:solidFill>
              <a:srgbClr val="1CABE2">
                <a:alpha val="100000"/>
              </a:srgbClr>
            </a:solidFill>
          </p:spPr>
          <p:txBody>
            <a:bodyPr/>
            <a:lstStyle/>
            <a:p/>
          </p:txBody>
        </p:sp>
        <p:sp>
          <p:nvSpPr>
            <p:cNvPr id="35" name="rc35"/>
            <p:cNvSpPr/>
            <p:nvPr/>
          </p:nvSpPr>
          <p:spPr>
            <a:xfrm>
              <a:off x="2628989" y="3111542"/>
              <a:ext cx="239888" cy="1196479"/>
            </a:xfrm>
            <a:prstGeom prst="rect">
              <a:avLst/>
            </a:prstGeom>
            <a:solidFill>
              <a:srgbClr val="80BD41">
                <a:alpha val="100000"/>
              </a:srgbClr>
            </a:solidFill>
          </p:spPr>
          <p:txBody>
            <a:bodyPr/>
            <a:lstStyle/>
            <a:p/>
          </p:txBody>
        </p:sp>
        <p:sp>
          <p:nvSpPr>
            <p:cNvPr id="36" name="rc36"/>
            <p:cNvSpPr/>
            <p:nvPr/>
          </p:nvSpPr>
          <p:spPr>
            <a:xfrm>
              <a:off x="2628989" y="3099597"/>
              <a:ext cx="239888" cy="11944"/>
            </a:xfrm>
            <a:prstGeom prst="rect">
              <a:avLst/>
            </a:prstGeom>
            <a:solidFill>
              <a:srgbClr val="1CABE2">
                <a:alpha val="100000"/>
              </a:srgbClr>
            </a:solidFill>
          </p:spPr>
          <p:txBody>
            <a:bodyPr/>
            <a:lstStyle/>
            <a:p/>
          </p:txBody>
        </p:sp>
        <p:sp>
          <p:nvSpPr>
            <p:cNvPr id="37" name="rc37"/>
            <p:cNvSpPr/>
            <p:nvPr/>
          </p:nvSpPr>
          <p:spPr>
            <a:xfrm>
              <a:off x="2895532" y="3081680"/>
              <a:ext cx="239888" cy="1226341"/>
            </a:xfrm>
            <a:prstGeom prst="rect">
              <a:avLst/>
            </a:prstGeom>
            <a:solidFill>
              <a:srgbClr val="80BD41">
                <a:alpha val="100000"/>
              </a:srgbClr>
            </a:solidFill>
          </p:spPr>
          <p:txBody>
            <a:bodyPr/>
            <a:lstStyle/>
            <a:p/>
          </p:txBody>
        </p:sp>
        <p:sp>
          <p:nvSpPr>
            <p:cNvPr id="38" name="rc38"/>
            <p:cNvSpPr/>
            <p:nvPr/>
          </p:nvSpPr>
          <p:spPr>
            <a:xfrm>
              <a:off x="2895532" y="3069735"/>
              <a:ext cx="239888" cy="11944"/>
            </a:xfrm>
            <a:prstGeom prst="rect">
              <a:avLst/>
            </a:prstGeom>
            <a:solidFill>
              <a:srgbClr val="1CABE2">
                <a:alpha val="100000"/>
              </a:srgbClr>
            </a:solidFill>
          </p:spPr>
          <p:txBody>
            <a:bodyPr/>
            <a:lstStyle/>
            <a:p/>
          </p:txBody>
        </p:sp>
        <p:sp>
          <p:nvSpPr>
            <p:cNvPr id="39" name="rc39"/>
            <p:cNvSpPr/>
            <p:nvPr/>
          </p:nvSpPr>
          <p:spPr>
            <a:xfrm>
              <a:off x="3162075" y="3047836"/>
              <a:ext cx="239888" cy="1260185"/>
            </a:xfrm>
            <a:prstGeom prst="rect">
              <a:avLst/>
            </a:prstGeom>
            <a:solidFill>
              <a:srgbClr val="80BD41">
                <a:alpha val="100000"/>
              </a:srgbClr>
            </a:solidFill>
          </p:spPr>
          <p:txBody>
            <a:bodyPr/>
            <a:lstStyle/>
            <a:p/>
          </p:txBody>
        </p:sp>
        <p:sp>
          <p:nvSpPr>
            <p:cNvPr id="40" name="rc40"/>
            <p:cNvSpPr/>
            <p:nvPr/>
          </p:nvSpPr>
          <p:spPr>
            <a:xfrm>
              <a:off x="3162075" y="3035891"/>
              <a:ext cx="239888" cy="11944"/>
            </a:xfrm>
            <a:prstGeom prst="rect">
              <a:avLst/>
            </a:prstGeom>
            <a:solidFill>
              <a:srgbClr val="1CABE2">
                <a:alpha val="100000"/>
              </a:srgbClr>
            </a:solidFill>
          </p:spPr>
          <p:txBody>
            <a:bodyPr/>
            <a:lstStyle/>
            <a:p/>
          </p:txBody>
        </p:sp>
        <p:sp>
          <p:nvSpPr>
            <p:cNvPr id="41" name="rc41"/>
            <p:cNvSpPr/>
            <p:nvPr/>
          </p:nvSpPr>
          <p:spPr>
            <a:xfrm>
              <a:off x="3428618" y="3029919"/>
              <a:ext cx="239888" cy="1278102"/>
            </a:xfrm>
            <a:prstGeom prst="rect">
              <a:avLst/>
            </a:prstGeom>
            <a:solidFill>
              <a:srgbClr val="80BD41">
                <a:alpha val="100000"/>
              </a:srgbClr>
            </a:solidFill>
          </p:spPr>
          <p:txBody>
            <a:bodyPr/>
            <a:lstStyle/>
            <a:p/>
          </p:txBody>
        </p:sp>
        <p:sp>
          <p:nvSpPr>
            <p:cNvPr id="42" name="rc42"/>
            <p:cNvSpPr/>
            <p:nvPr/>
          </p:nvSpPr>
          <p:spPr>
            <a:xfrm>
              <a:off x="3428618" y="3017974"/>
              <a:ext cx="239888" cy="11944"/>
            </a:xfrm>
            <a:prstGeom prst="rect">
              <a:avLst/>
            </a:prstGeom>
            <a:solidFill>
              <a:srgbClr val="1CABE2">
                <a:alpha val="100000"/>
              </a:srgbClr>
            </a:solidFill>
          </p:spPr>
          <p:txBody>
            <a:bodyPr/>
            <a:lstStyle/>
            <a:p/>
          </p:txBody>
        </p:sp>
        <p:sp>
          <p:nvSpPr>
            <p:cNvPr id="43" name="rc43"/>
            <p:cNvSpPr/>
            <p:nvPr/>
          </p:nvSpPr>
          <p:spPr>
            <a:xfrm>
              <a:off x="3695161" y="3015983"/>
              <a:ext cx="239888" cy="1292038"/>
            </a:xfrm>
            <a:prstGeom prst="rect">
              <a:avLst/>
            </a:prstGeom>
            <a:solidFill>
              <a:srgbClr val="80BD41">
                <a:alpha val="100000"/>
              </a:srgbClr>
            </a:solidFill>
          </p:spPr>
          <p:txBody>
            <a:bodyPr/>
            <a:lstStyle/>
            <a:p/>
          </p:txBody>
        </p:sp>
        <p:sp>
          <p:nvSpPr>
            <p:cNvPr id="44" name="rc44"/>
            <p:cNvSpPr/>
            <p:nvPr/>
          </p:nvSpPr>
          <p:spPr>
            <a:xfrm>
              <a:off x="3695161" y="3002047"/>
              <a:ext cx="239888" cy="13935"/>
            </a:xfrm>
            <a:prstGeom prst="rect">
              <a:avLst/>
            </a:prstGeom>
            <a:solidFill>
              <a:srgbClr val="1CABE2">
                <a:alpha val="100000"/>
              </a:srgbClr>
            </a:solidFill>
          </p:spPr>
          <p:txBody>
            <a:bodyPr/>
            <a:lstStyle/>
            <a:p/>
          </p:txBody>
        </p:sp>
        <p:sp>
          <p:nvSpPr>
            <p:cNvPr id="45" name="rc45"/>
            <p:cNvSpPr/>
            <p:nvPr/>
          </p:nvSpPr>
          <p:spPr>
            <a:xfrm>
              <a:off x="3961705" y="3017974"/>
              <a:ext cx="239888" cy="1290047"/>
            </a:xfrm>
            <a:prstGeom prst="rect">
              <a:avLst/>
            </a:prstGeom>
            <a:solidFill>
              <a:srgbClr val="80BD41">
                <a:alpha val="100000"/>
              </a:srgbClr>
            </a:solidFill>
          </p:spPr>
          <p:txBody>
            <a:bodyPr/>
            <a:lstStyle/>
            <a:p/>
          </p:txBody>
        </p:sp>
        <p:sp>
          <p:nvSpPr>
            <p:cNvPr id="46" name="rc46"/>
            <p:cNvSpPr/>
            <p:nvPr/>
          </p:nvSpPr>
          <p:spPr>
            <a:xfrm>
              <a:off x="3961705" y="2992093"/>
              <a:ext cx="239888" cy="25880"/>
            </a:xfrm>
            <a:prstGeom prst="rect">
              <a:avLst/>
            </a:prstGeom>
            <a:solidFill>
              <a:srgbClr val="1CABE2">
                <a:alpha val="100000"/>
              </a:srgbClr>
            </a:solidFill>
          </p:spPr>
          <p:txBody>
            <a:bodyPr/>
            <a:lstStyle/>
            <a:p/>
          </p:txBody>
        </p:sp>
        <p:sp>
          <p:nvSpPr>
            <p:cNvPr id="47" name="rc47"/>
            <p:cNvSpPr/>
            <p:nvPr/>
          </p:nvSpPr>
          <p:spPr>
            <a:xfrm>
              <a:off x="4228248" y="3006029"/>
              <a:ext cx="239888" cy="1301992"/>
            </a:xfrm>
            <a:prstGeom prst="rect">
              <a:avLst/>
            </a:prstGeom>
            <a:solidFill>
              <a:srgbClr val="80BD41">
                <a:alpha val="100000"/>
              </a:srgbClr>
            </a:solidFill>
          </p:spPr>
          <p:txBody>
            <a:bodyPr/>
            <a:lstStyle/>
            <a:p/>
          </p:txBody>
        </p:sp>
        <p:sp>
          <p:nvSpPr>
            <p:cNvPr id="48" name="rc48"/>
            <p:cNvSpPr/>
            <p:nvPr/>
          </p:nvSpPr>
          <p:spPr>
            <a:xfrm>
              <a:off x="4228248" y="2980148"/>
              <a:ext cx="239888" cy="25880"/>
            </a:xfrm>
            <a:prstGeom prst="rect">
              <a:avLst/>
            </a:prstGeom>
            <a:solidFill>
              <a:srgbClr val="1CABE2">
                <a:alpha val="100000"/>
              </a:srgbClr>
            </a:solidFill>
          </p:spPr>
          <p:txBody>
            <a:bodyPr/>
            <a:lstStyle/>
            <a:p/>
          </p:txBody>
        </p:sp>
        <p:sp>
          <p:nvSpPr>
            <p:cNvPr id="49" name="rc49"/>
            <p:cNvSpPr/>
            <p:nvPr/>
          </p:nvSpPr>
          <p:spPr>
            <a:xfrm>
              <a:off x="4494791" y="2994084"/>
              <a:ext cx="239888" cy="1313937"/>
            </a:xfrm>
            <a:prstGeom prst="rect">
              <a:avLst/>
            </a:prstGeom>
            <a:solidFill>
              <a:srgbClr val="80BD41">
                <a:alpha val="100000"/>
              </a:srgbClr>
            </a:solidFill>
          </p:spPr>
          <p:txBody>
            <a:bodyPr/>
            <a:lstStyle/>
            <a:p/>
          </p:txBody>
        </p:sp>
        <p:sp>
          <p:nvSpPr>
            <p:cNvPr id="50" name="rc50"/>
            <p:cNvSpPr/>
            <p:nvPr/>
          </p:nvSpPr>
          <p:spPr>
            <a:xfrm>
              <a:off x="4494791" y="2966213"/>
              <a:ext cx="239888" cy="27871"/>
            </a:xfrm>
            <a:prstGeom prst="rect">
              <a:avLst/>
            </a:prstGeom>
            <a:solidFill>
              <a:srgbClr val="1CABE2">
                <a:alpha val="100000"/>
              </a:srgbClr>
            </a:solidFill>
          </p:spPr>
          <p:txBody>
            <a:bodyPr/>
            <a:lstStyle/>
            <a:p/>
          </p:txBody>
        </p:sp>
        <p:sp>
          <p:nvSpPr>
            <p:cNvPr id="51" name="rc51"/>
            <p:cNvSpPr/>
            <p:nvPr/>
          </p:nvSpPr>
          <p:spPr>
            <a:xfrm>
              <a:off x="4761334" y="2990103"/>
              <a:ext cx="239888" cy="1317918"/>
            </a:xfrm>
            <a:prstGeom prst="rect">
              <a:avLst/>
            </a:prstGeom>
            <a:solidFill>
              <a:srgbClr val="80BD41">
                <a:alpha val="100000"/>
              </a:srgbClr>
            </a:solidFill>
          </p:spPr>
          <p:txBody>
            <a:bodyPr/>
            <a:lstStyle/>
            <a:p/>
          </p:txBody>
        </p:sp>
        <p:sp>
          <p:nvSpPr>
            <p:cNvPr id="52" name="rc52"/>
            <p:cNvSpPr/>
            <p:nvPr/>
          </p:nvSpPr>
          <p:spPr>
            <a:xfrm>
              <a:off x="4761334" y="2976167"/>
              <a:ext cx="239888" cy="13935"/>
            </a:xfrm>
            <a:prstGeom prst="rect">
              <a:avLst/>
            </a:prstGeom>
            <a:solidFill>
              <a:srgbClr val="1CABE2">
                <a:alpha val="100000"/>
              </a:srgbClr>
            </a:solidFill>
          </p:spPr>
          <p:txBody>
            <a:bodyPr/>
            <a:lstStyle/>
            <a:p/>
          </p:txBody>
        </p:sp>
        <p:sp>
          <p:nvSpPr>
            <p:cNvPr id="53" name="rc53"/>
            <p:cNvSpPr/>
            <p:nvPr/>
          </p:nvSpPr>
          <p:spPr>
            <a:xfrm>
              <a:off x="5027877" y="3017974"/>
              <a:ext cx="239888" cy="1290047"/>
            </a:xfrm>
            <a:prstGeom prst="rect">
              <a:avLst/>
            </a:prstGeom>
            <a:solidFill>
              <a:srgbClr val="80BD41">
                <a:alpha val="100000"/>
              </a:srgbClr>
            </a:solidFill>
          </p:spPr>
          <p:txBody>
            <a:bodyPr/>
            <a:lstStyle/>
            <a:p/>
          </p:txBody>
        </p:sp>
        <p:sp>
          <p:nvSpPr>
            <p:cNvPr id="54" name="rc54"/>
            <p:cNvSpPr/>
            <p:nvPr/>
          </p:nvSpPr>
          <p:spPr>
            <a:xfrm>
              <a:off x="5027877" y="2992093"/>
              <a:ext cx="239888" cy="25880"/>
            </a:xfrm>
            <a:prstGeom prst="rect">
              <a:avLst/>
            </a:prstGeom>
            <a:solidFill>
              <a:srgbClr val="1CABE2">
                <a:alpha val="100000"/>
              </a:srgbClr>
            </a:solidFill>
          </p:spPr>
          <p:txBody>
            <a:bodyPr/>
            <a:lstStyle/>
            <a:p/>
          </p:txBody>
        </p:sp>
        <p:sp>
          <p:nvSpPr>
            <p:cNvPr id="55" name="rc55"/>
            <p:cNvSpPr/>
            <p:nvPr/>
          </p:nvSpPr>
          <p:spPr>
            <a:xfrm>
              <a:off x="5294420" y="3039873"/>
              <a:ext cx="239888" cy="1268148"/>
            </a:xfrm>
            <a:prstGeom prst="rect">
              <a:avLst/>
            </a:prstGeom>
            <a:solidFill>
              <a:srgbClr val="80BD41">
                <a:alpha val="100000"/>
              </a:srgbClr>
            </a:solidFill>
          </p:spPr>
          <p:txBody>
            <a:bodyPr/>
            <a:lstStyle/>
            <a:p/>
          </p:txBody>
        </p:sp>
        <p:sp>
          <p:nvSpPr>
            <p:cNvPr id="56" name="rc56"/>
            <p:cNvSpPr/>
            <p:nvPr/>
          </p:nvSpPr>
          <p:spPr>
            <a:xfrm>
              <a:off x="5294420" y="3013992"/>
              <a:ext cx="239888" cy="25880"/>
            </a:xfrm>
            <a:prstGeom prst="rect">
              <a:avLst/>
            </a:prstGeom>
            <a:solidFill>
              <a:srgbClr val="1CABE2">
                <a:alpha val="100000"/>
              </a:srgbClr>
            </a:solidFill>
          </p:spPr>
          <p:txBody>
            <a:bodyPr/>
            <a:lstStyle/>
            <a:p/>
          </p:txBody>
        </p:sp>
        <p:sp>
          <p:nvSpPr>
            <p:cNvPr id="57" name="rc57"/>
            <p:cNvSpPr/>
            <p:nvPr/>
          </p:nvSpPr>
          <p:spPr>
            <a:xfrm>
              <a:off x="5560963" y="3081680"/>
              <a:ext cx="239888" cy="1226341"/>
            </a:xfrm>
            <a:prstGeom prst="rect">
              <a:avLst/>
            </a:prstGeom>
            <a:solidFill>
              <a:srgbClr val="80BD41">
                <a:alpha val="100000"/>
              </a:srgbClr>
            </a:solidFill>
          </p:spPr>
          <p:txBody>
            <a:bodyPr/>
            <a:lstStyle/>
            <a:p/>
          </p:txBody>
        </p:sp>
        <p:sp>
          <p:nvSpPr>
            <p:cNvPr id="58" name="rc58"/>
            <p:cNvSpPr/>
            <p:nvPr/>
          </p:nvSpPr>
          <p:spPr>
            <a:xfrm>
              <a:off x="5560963" y="3043854"/>
              <a:ext cx="239888" cy="37825"/>
            </a:xfrm>
            <a:prstGeom prst="rect">
              <a:avLst/>
            </a:prstGeom>
            <a:solidFill>
              <a:srgbClr val="1CABE2">
                <a:alpha val="100000"/>
              </a:srgbClr>
            </a:solidFill>
          </p:spPr>
          <p:txBody>
            <a:bodyPr/>
            <a:lstStyle/>
            <a:p/>
          </p:txBody>
        </p:sp>
        <p:sp>
          <p:nvSpPr>
            <p:cNvPr id="59" name="rc59"/>
            <p:cNvSpPr/>
            <p:nvPr/>
          </p:nvSpPr>
          <p:spPr>
            <a:xfrm>
              <a:off x="5827506" y="3117515"/>
              <a:ext cx="239888" cy="1190506"/>
            </a:xfrm>
            <a:prstGeom prst="rect">
              <a:avLst/>
            </a:prstGeom>
            <a:solidFill>
              <a:srgbClr val="80BD41">
                <a:alpha val="100000"/>
              </a:srgbClr>
            </a:solidFill>
          </p:spPr>
          <p:txBody>
            <a:bodyPr/>
            <a:lstStyle/>
            <a:p/>
          </p:txBody>
        </p:sp>
        <p:sp>
          <p:nvSpPr>
            <p:cNvPr id="60" name="rc60"/>
            <p:cNvSpPr/>
            <p:nvPr/>
          </p:nvSpPr>
          <p:spPr>
            <a:xfrm>
              <a:off x="5827506" y="3067744"/>
              <a:ext cx="239888" cy="49770"/>
            </a:xfrm>
            <a:prstGeom prst="rect">
              <a:avLst/>
            </a:prstGeom>
            <a:solidFill>
              <a:srgbClr val="1CABE2">
                <a:alpha val="100000"/>
              </a:srgbClr>
            </a:solidFill>
          </p:spPr>
          <p:txBody>
            <a:bodyPr/>
            <a:lstStyle/>
            <a:p/>
          </p:txBody>
        </p:sp>
        <p:sp>
          <p:nvSpPr>
            <p:cNvPr id="61" name="rc61"/>
            <p:cNvSpPr/>
            <p:nvPr/>
          </p:nvSpPr>
          <p:spPr>
            <a:xfrm>
              <a:off x="6094049" y="3115524"/>
              <a:ext cx="239888" cy="1192497"/>
            </a:xfrm>
            <a:prstGeom prst="rect">
              <a:avLst/>
            </a:prstGeom>
            <a:solidFill>
              <a:srgbClr val="80BD41">
                <a:alpha val="100000"/>
              </a:srgbClr>
            </a:solidFill>
          </p:spPr>
          <p:txBody>
            <a:bodyPr/>
            <a:lstStyle/>
            <a:p/>
          </p:txBody>
        </p:sp>
        <p:sp>
          <p:nvSpPr>
            <p:cNvPr id="62" name="rc62"/>
            <p:cNvSpPr/>
            <p:nvPr/>
          </p:nvSpPr>
          <p:spPr>
            <a:xfrm>
              <a:off x="6094049" y="3079689"/>
              <a:ext cx="239888" cy="35834"/>
            </a:xfrm>
            <a:prstGeom prst="rect">
              <a:avLst/>
            </a:prstGeom>
            <a:solidFill>
              <a:srgbClr val="1CABE2">
                <a:alpha val="100000"/>
              </a:srgbClr>
            </a:solidFill>
          </p:spPr>
          <p:txBody>
            <a:bodyPr/>
            <a:lstStyle/>
            <a:p/>
          </p:txBody>
        </p:sp>
        <p:sp>
          <p:nvSpPr>
            <p:cNvPr id="63" name="rc63"/>
            <p:cNvSpPr/>
            <p:nvPr/>
          </p:nvSpPr>
          <p:spPr>
            <a:xfrm>
              <a:off x="6360593" y="3119505"/>
              <a:ext cx="239888" cy="1188515"/>
            </a:xfrm>
            <a:prstGeom prst="rect">
              <a:avLst/>
            </a:prstGeom>
            <a:solidFill>
              <a:srgbClr val="80BD41">
                <a:alpha val="100000"/>
              </a:srgbClr>
            </a:solidFill>
          </p:spPr>
          <p:txBody>
            <a:bodyPr/>
            <a:lstStyle/>
            <a:p/>
          </p:txBody>
        </p:sp>
        <p:sp>
          <p:nvSpPr>
            <p:cNvPr id="64" name="rc64"/>
            <p:cNvSpPr/>
            <p:nvPr/>
          </p:nvSpPr>
          <p:spPr>
            <a:xfrm>
              <a:off x="6360593" y="3083671"/>
              <a:ext cx="239888" cy="35834"/>
            </a:xfrm>
            <a:prstGeom prst="rect">
              <a:avLst/>
            </a:prstGeom>
            <a:solidFill>
              <a:srgbClr val="1CABE2">
                <a:alpha val="100000"/>
              </a:srgbClr>
            </a:solidFill>
          </p:spPr>
          <p:txBody>
            <a:bodyPr/>
            <a:lstStyle/>
            <a:p/>
          </p:txBody>
        </p:sp>
        <p:sp>
          <p:nvSpPr>
            <p:cNvPr id="65" name="rc65"/>
            <p:cNvSpPr/>
            <p:nvPr/>
          </p:nvSpPr>
          <p:spPr>
            <a:xfrm>
              <a:off x="6627136" y="3119505"/>
              <a:ext cx="239888" cy="1188515"/>
            </a:xfrm>
            <a:prstGeom prst="rect">
              <a:avLst/>
            </a:prstGeom>
            <a:solidFill>
              <a:srgbClr val="80BD41">
                <a:alpha val="100000"/>
              </a:srgbClr>
            </a:solidFill>
          </p:spPr>
          <p:txBody>
            <a:bodyPr/>
            <a:lstStyle/>
            <a:p/>
          </p:txBody>
        </p:sp>
        <p:sp>
          <p:nvSpPr>
            <p:cNvPr id="66" name="rc66"/>
            <p:cNvSpPr/>
            <p:nvPr/>
          </p:nvSpPr>
          <p:spPr>
            <a:xfrm>
              <a:off x="6627136" y="3083671"/>
              <a:ext cx="239888" cy="35834"/>
            </a:xfrm>
            <a:prstGeom prst="rect">
              <a:avLst/>
            </a:prstGeom>
            <a:solidFill>
              <a:srgbClr val="1CABE2">
                <a:alpha val="100000"/>
              </a:srgbClr>
            </a:solidFill>
          </p:spPr>
          <p:txBody>
            <a:bodyPr/>
            <a:lstStyle/>
            <a:p/>
          </p:txBody>
        </p:sp>
        <p:sp>
          <p:nvSpPr>
            <p:cNvPr id="67" name="rc67"/>
            <p:cNvSpPr/>
            <p:nvPr/>
          </p:nvSpPr>
          <p:spPr>
            <a:xfrm>
              <a:off x="6893679" y="3099597"/>
              <a:ext cx="239888" cy="1208423"/>
            </a:xfrm>
            <a:prstGeom prst="rect">
              <a:avLst/>
            </a:prstGeom>
            <a:solidFill>
              <a:srgbClr val="80BD41">
                <a:alpha val="100000"/>
              </a:srgbClr>
            </a:solidFill>
          </p:spPr>
          <p:txBody>
            <a:bodyPr/>
            <a:lstStyle/>
            <a:p/>
          </p:txBody>
        </p:sp>
        <p:sp>
          <p:nvSpPr>
            <p:cNvPr id="68" name="rc68"/>
            <p:cNvSpPr/>
            <p:nvPr/>
          </p:nvSpPr>
          <p:spPr>
            <a:xfrm>
              <a:off x="6893679" y="3061772"/>
              <a:ext cx="239888" cy="37825"/>
            </a:xfrm>
            <a:prstGeom prst="rect">
              <a:avLst/>
            </a:prstGeom>
            <a:solidFill>
              <a:srgbClr val="1CABE2">
                <a:alpha val="100000"/>
              </a:srgbClr>
            </a:solidFill>
          </p:spPr>
          <p:txBody>
            <a:bodyPr/>
            <a:lstStyle/>
            <a:p/>
          </p:txBody>
        </p:sp>
        <p:sp>
          <p:nvSpPr>
            <p:cNvPr id="69" name="rc69"/>
            <p:cNvSpPr/>
            <p:nvPr/>
          </p:nvSpPr>
          <p:spPr>
            <a:xfrm>
              <a:off x="7160222" y="3149368"/>
              <a:ext cx="239888" cy="1158653"/>
            </a:xfrm>
            <a:prstGeom prst="rect">
              <a:avLst/>
            </a:prstGeom>
            <a:solidFill>
              <a:srgbClr val="80BD41">
                <a:alpha val="100000"/>
              </a:srgbClr>
            </a:solidFill>
          </p:spPr>
          <p:txBody>
            <a:bodyPr/>
            <a:lstStyle/>
            <a:p/>
          </p:txBody>
        </p:sp>
        <p:sp>
          <p:nvSpPr>
            <p:cNvPr id="70" name="rc70"/>
            <p:cNvSpPr/>
            <p:nvPr/>
          </p:nvSpPr>
          <p:spPr>
            <a:xfrm>
              <a:off x="7160222" y="3047836"/>
              <a:ext cx="239888" cy="101531"/>
            </a:xfrm>
            <a:prstGeom prst="rect">
              <a:avLst/>
            </a:prstGeom>
            <a:solidFill>
              <a:srgbClr val="1CABE2">
                <a:alpha val="100000"/>
              </a:srgbClr>
            </a:solidFill>
          </p:spPr>
          <p:txBody>
            <a:bodyPr/>
            <a:lstStyle/>
            <a:p/>
          </p:txBody>
        </p:sp>
        <p:sp>
          <p:nvSpPr>
            <p:cNvPr id="71" name="rc71"/>
            <p:cNvSpPr/>
            <p:nvPr/>
          </p:nvSpPr>
          <p:spPr>
            <a:xfrm>
              <a:off x="7426765" y="3191175"/>
              <a:ext cx="239888" cy="1116846"/>
            </a:xfrm>
            <a:prstGeom prst="rect">
              <a:avLst/>
            </a:prstGeom>
            <a:solidFill>
              <a:srgbClr val="80BD41">
                <a:alpha val="100000"/>
              </a:srgbClr>
            </a:solidFill>
          </p:spPr>
          <p:txBody>
            <a:bodyPr/>
            <a:lstStyle/>
            <a:p/>
          </p:txBody>
        </p:sp>
        <p:sp>
          <p:nvSpPr>
            <p:cNvPr id="72" name="rc72"/>
            <p:cNvSpPr/>
            <p:nvPr/>
          </p:nvSpPr>
          <p:spPr>
            <a:xfrm>
              <a:off x="7426765" y="3023946"/>
              <a:ext cx="239888" cy="167228"/>
            </a:xfrm>
            <a:prstGeom prst="rect">
              <a:avLst/>
            </a:prstGeom>
            <a:solidFill>
              <a:srgbClr val="1CABE2">
                <a:alpha val="100000"/>
              </a:srgbClr>
            </a:solidFill>
          </p:spPr>
          <p:txBody>
            <a:bodyPr/>
            <a:lstStyle/>
            <a:p/>
          </p:txBody>
        </p:sp>
        <p:sp>
          <p:nvSpPr>
            <p:cNvPr id="73" name="rc73"/>
            <p:cNvSpPr/>
            <p:nvPr/>
          </p:nvSpPr>
          <p:spPr>
            <a:xfrm>
              <a:off x="7693308" y="3173257"/>
              <a:ext cx="239888" cy="1134763"/>
            </a:xfrm>
            <a:prstGeom prst="rect">
              <a:avLst/>
            </a:prstGeom>
            <a:solidFill>
              <a:srgbClr val="80BD41">
                <a:alpha val="100000"/>
              </a:srgbClr>
            </a:solidFill>
          </p:spPr>
          <p:txBody>
            <a:bodyPr/>
            <a:lstStyle/>
            <a:p/>
          </p:txBody>
        </p:sp>
        <p:sp>
          <p:nvSpPr>
            <p:cNvPr id="74" name="rc74"/>
            <p:cNvSpPr/>
            <p:nvPr/>
          </p:nvSpPr>
          <p:spPr>
            <a:xfrm>
              <a:off x="7693308" y="3004038"/>
              <a:ext cx="239888" cy="169219"/>
            </a:xfrm>
            <a:prstGeom prst="rect">
              <a:avLst/>
            </a:prstGeom>
            <a:solidFill>
              <a:srgbClr val="1CABE2">
                <a:alpha val="100000"/>
              </a:srgbClr>
            </a:solidFill>
          </p:spPr>
          <p:txBody>
            <a:bodyPr/>
            <a:lstStyle/>
            <a:p/>
          </p:txBody>
        </p:sp>
        <p:sp>
          <p:nvSpPr>
            <p:cNvPr id="75" name="rc75"/>
            <p:cNvSpPr/>
            <p:nvPr/>
          </p:nvSpPr>
          <p:spPr>
            <a:xfrm>
              <a:off x="7959851" y="3161312"/>
              <a:ext cx="239888" cy="1146708"/>
            </a:xfrm>
            <a:prstGeom prst="rect">
              <a:avLst/>
            </a:prstGeom>
            <a:solidFill>
              <a:srgbClr val="80BD41">
                <a:alpha val="100000"/>
              </a:srgbClr>
            </a:solidFill>
          </p:spPr>
          <p:txBody>
            <a:bodyPr/>
            <a:lstStyle/>
            <a:p/>
          </p:txBody>
        </p:sp>
        <p:sp>
          <p:nvSpPr>
            <p:cNvPr id="76" name="rc76"/>
            <p:cNvSpPr/>
            <p:nvPr/>
          </p:nvSpPr>
          <p:spPr>
            <a:xfrm>
              <a:off x="7959851" y="2990103"/>
              <a:ext cx="239888" cy="171209"/>
            </a:xfrm>
            <a:prstGeom prst="rect">
              <a:avLst/>
            </a:prstGeom>
            <a:solidFill>
              <a:srgbClr val="1CABE2">
                <a:alpha val="100000"/>
              </a:srgbClr>
            </a:solidFill>
          </p:spPr>
          <p:txBody>
            <a:bodyPr/>
            <a:lstStyle/>
            <a:p/>
          </p:txBody>
        </p:sp>
        <p:sp>
          <p:nvSpPr>
            <p:cNvPr id="77" name="pl77"/>
            <p:cNvSpPr/>
            <p:nvPr/>
          </p:nvSpPr>
          <p:spPr>
            <a:xfrm>
              <a:off x="1416218" y="2095023"/>
              <a:ext cx="6663577" cy="268242"/>
            </a:xfrm>
            <a:custGeom>
              <a:avLst/>
              <a:pathLst>
                <a:path w="6663577" h="268242">
                  <a:moveTo>
                    <a:pt x="0" y="223535"/>
                  </a:moveTo>
                  <a:lnTo>
                    <a:pt x="266543" y="44707"/>
                  </a:lnTo>
                  <a:lnTo>
                    <a:pt x="533086" y="111767"/>
                  </a:lnTo>
                  <a:lnTo>
                    <a:pt x="799629" y="22353"/>
                  </a:lnTo>
                  <a:lnTo>
                    <a:pt x="1066172" y="0"/>
                  </a:lnTo>
                  <a:lnTo>
                    <a:pt x="1332715" y="0"/>
                  </a:lnTo>
                  <a:lnTo>
                    <a:pt x="1599258" y="0"/>
                  </a:lnTo>
                  <a:lnTo>
                    <a:pt x="1865801" y="0"/>
                  </a:lnTo>
                  <a:lnTo>
                    <a:pt x="2132344" y="0"/>
                  </a:lnTo>
                  <a:lnTo>
                    <a:pt x="2398888" y="0"/>
                  </a:lnTo>
                  <a:lnTo>
                    <a:pt x="2665431" y="22353"/>
                  </a:lnTo>
                  <a:lnTo>
                    <a:pt x="2931974" y="22353"/>
                  </a:lnTo>
                  <a:lnTo>
                    <a:pt x="3198517" y="22353"/>
                  </a:lnTo>
                  <a:lnTo>
                    <a:pt x="3465060" y="0"/>
                  </a:lnTo>
                  <a:lnTo>
                    <a:pt x="3731603" y="22353"/>
                  </a:lnTo>
                  <a:lnTo>
                    <a:pt x="3998146" y="22353"/>
                  </a:lnTo>
                  <a:lnTo>
                    <a:pt x="4264689" y="44707"/>
                  </a:lnTo>
                  <a:lnTo>
                    <a:pt x="4531233" y="67060"/>
                  </a:lnTo>
                  <a:lnTo>
                    <a:pt x="4797776" y="44707"/>
                  </a:lnTo>
                  <a:lnTo>
                    <a:pt x="5064319" y="44707"/>
                  </a:lnTo>
                  <a:lnTo>
                    <a:pt x="5330862" y="44707"/>
                  </a:lnTo>
                  <a:lnTo>
                    <a:pt x="5597405" y="44707"/>
                  </a:lnTo>
                  <a:lnTo>
                    <a:pt x="5863948" y="156474"/>
                  </a:lnTo>
                  <a:lnTo>
                    <a:pt x="6130491" y="268242"/>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8630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63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56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78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945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9477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925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91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90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681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52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789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2" name="tx112"/>
            <p:cNvSpPr/>
            <p:nvPr/>
          </p:nvSpPr>
          <p:spPr>
            <a:xfrm>
              <a:off x="1362659" y="32468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722808" y="367473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4" name="tx114"/>
            <p:cNvSpPr/>
            <p:nvPr/>
          </p:nvSpPr>
          <p:spPr>
            <a:xfrm>
              <a:off x="2695375" y="3071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279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4028090" y="2971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6388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8" name="tx118"/>
            <p:cNvSpPr/>
            <p:nvPr/>
          </p:nvSpPr>
          <p:spPr>
            <a:xfrm>
              <a:off x="5360806" y="29930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54411" y="36787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0" name="tx120"/>
            <p:cNvSpPr/>
            <p:nvPr/>
          </p:nvSpPr>
          <p:spPr>
            <a:xfrm>
              <a:off x="6426979" y="3067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720955" y="36787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6693522" y="3067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668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6960065" y="30467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936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6" name="tx126"/>
            <p:cNvSpPr/>
            <p:nvPr/>
          </p:nvSpPr>
          <p:spPr>
            <a:xfrm>
              <a:off x="7226608" y="30647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7145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736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06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54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996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3041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85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614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64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86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8" name="rc158"/>
            <p:cNvSpPr/>
            <p:nvPr/>
          </p:nvSpPr>
          <p:spPr>
            <a:xfrm>
              <a:off x="4111069" y="5180747"/>
              <a:ext cx="201456" cy="201456"/>
            </a:xfrm>
            <a:prstGeom prst="rect">
              <a:avLst/>
            </a:prstGeom>
            <a:solidFill>
              <a:srgbClr val="1CABE2">
                <a:alpha val="100000"/>
              </a:srgbClr>
            </a:solidFill>
          </p:spPr>
          <p:txBody>
            <a:bodyPr/>
            <a:lstStyle/>
            <a:p/>
          </p:txBody>
        </p:sp>
        <p:sp>
          <p:nvSpPr>
            <p:cNvPr id="159" name="rc159"/>
            <p:cNvSpPr/>
            <p:nvPr/>
          </p:nvSpPr>
          <p:spPr>
            <a:xfrm>
              <a:off x="6092692" y="5180747"/>
              <a:ext cx="201456" cy="201456"/>
            </a:xfrm>
            <a:prstGeom prst="rect">
              <a:avLst/>
            </a:prstGeom>
            <a:solidFill>
              <a:srgbClr val="80BD41">
                <a:alpha val="100000"/>
              </a:srgbClr>
            </a:solidFill>
          </p:spPr>
          <p:txBody>
            <a:bodyPr/>
            <a:lstStyle/>
            <a:p/>
          </p:txBody>
        </p:sp>
        <p:sp>
          <p:nvSpPr>
            <p:cNvPr id="160" name="tx160"/>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61" name="tx161"/>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3" name="tx163"/>
            <p:cNvSpPr/>
            <p:nvPr/>
          </p:nvSpPr>
          <p:spPr>
            <a:xfrm>
              <a:off x="951100" y="1583315"/>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164" name="pl164"/>
            <p:cNvSpPr/>
            <p:nvPr/>
          </p:nvSpPr>
          <p:spPr>
            <a:xfrm>
              <a:off x="22879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920232" cy="129091"/>
            </a:xfrm>
            <a:prstGeom prst="rect">
              <a:avLst/>
            </a:prstGeom>
            <a:solidFill>
              <a:srgbClr val="80BD41">
                <a:alpha val="100000"/>
              </a:srgbClr>
            </a:solidFill>
          </p:spPr>
          <p:txBody>
            <a:bodyPr/>
            <a:lstStyle/>
            <a:p/>
          </p:txBody>
        </p:sp>
        <p:sp>
          <p:nvSpPr>
            <p:cNvPr id="176" name="rc176"/>
            <p:cNvSpPr/>
            <p:nvPr/>
          </p:nvSpPr>
          <p:spPr>
            <a:xfrm>
              <a:off x="7216506" y="5954972"/>
              <a:ext cx="178499" cy="129091"/>
            </a:xfrm>
            <a:prstGeom prst="rect">
              <a:avLst/>
            </a:prstGeom>
            <a:solidFill>
              <a:srgbClr val="1CABE2">
                <a:alpha val="100000"/>
              </a:srgbClr>
            </a:solidFill>
          </p:spPr>
          <p:txBody>
            <a:bodyPr/>
            <a:lstStyle/>
            <a:p/>
          </p:txBody>
        </p:sp>
        <p:sp>
          <p:nvSpPr>
            <p:cNvPr id="177" name="rc177"/>
            <p:cNvSpPr/>
            <p:nvPr/>
          </p:nvSpPr>
          <p:spPr>
            <a:xfrm>
              <a:off x="1296273" y="5793607"/>
              <a:ext cx="5652483" cy="129091"/>
            </a:xfrm>
            <a:prstGeom prst="rect">
              <a:avLst/>
            </a:prstGeom>
            <a:solidFill>
              <a:srgbClr val="80BD41">
                <a:alpha val="100000"/>
              </a:srgbClr>
            </a:solidFill>
          </p:spPr>
          <p:txBody>
            <a:bodyPr/>
            <a:lstStyle/>
            <a:p/>
          </p:txBody>
        </p:sp>
        <p:sp>
          <p:nvSpPr>
            <p:cNvPr id="178" name="rc178"/>
            <p:cNvSpPr/>
            <p:nvPr/>
          </p:nvSpPr>
          <p:spPr>
            <a:xfrm>
              <a:off x="6948756" y="5793607"/>
              <a:ext cx="842914" cy="129091"/>
            </a:xfrm>
            <a:prstGeom prst="rect">
              <a:avLst/>
            </a:prstGeom>
            <a:solidFill>
              <a:srgbClr val="1CABE2">
                <a:alpha val="100000"/>
              </a:srgbClr>
            </a:solidFill>
          </p:spPr>
          <p:txBody>
            <a:bodyPr/>
            <a:lstStyle/>
            <a:p/>
          </p:txBody>
        </p:sp>
        <p:sp>
          <p:nvSpPr>
            <p:cNvPr id="179" name="rc179"/>
            <p:cNvSpPr/>
            <p:nvPr/>
          </p:nvSpPr>
          <p:spPr>
            <a:xfrm>
              <a:off x="1296273" y="5632243"/>
              <a:ext cx="5711982" cy="129091"/>
            </a:xfrm>
            <a:prstGeom prst="rect">
              <a:avLst/>
            </a:prstGeom>
            <a:solidFill>
              <a:srgbClr val="80BD41">
                <a:alpha val="100000"/>
              </a:srgbClr>
            </a:solidFill>
          </p:spPr>
          <p:txBody>
            <a:bodyPr/>
            <a:lstStyle/>
            <a:p/>
          </p:txBody>
        </p:sp>
        <p:sp>
          <p:nvSpPr>
            <p:cNvPr id="180" name="rc180"/>
            <p:cNvSpPr/>
            <p:nvPr/>
          </p:nvSpPr>
          <p:spPr>
            <a:xfrm>
              <a:off x="7008256" y="5632243"/>
              <a:ext cx="852830" cy="129091"/>
            </a:xfrm>
            <a:prstGeom prst="rect">
              <a:avLst/>
            </a:prstGeom>
            <a:solidFill>
              <a:srgbClr val="1CABE2">
                <a:alpha val="100000"/>
              </a:srgbClr>
            </a:solidFill>
          </p:spPr>
          <p:txBody>
            <a:bodyPr/>
            <a:lstStyle/>
            <a:p/>
          </p:txBody>
        </p:sp>
        <p:sp>
          <p:nvSpPr>
            <p:cNvPr id="181" name="tx181"/>
            <p:cNvSpPr/>
            <p:nvPr/>
          </p:nvSpPr>
          <p:spPr>
            <a:xfrm>
              <a:off x="7629982"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226245"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5" name="tx185"/>
            <p:cNvSpPr/>
            <p:nvPr/>
          </p:nvSpPr>
          <p:spPr>
            <a:xfrm>
              <a:off x="724395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(87 %) foi inferior à de 2019 (97 %).
O número de crianças vacinadas com a DTP1 diminuiu 3% em comparação com 2019.
O número de bebés sobreviventes aumentou aproximadamente 8% em comparação com 2019.
Em 2025, foram vacinadas menos crianças do que em 2019.
Em 2025, houve mais bebés sobreviventes (população-alvo) do que em 2019.
Para que a cobertura vacinal aumente, o número de crianças vacinadas deve crescer a um ritmo mais rápido do que o crescimento da população.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78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003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46"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60" name="tx60"/>
            <p:cNvSpPr/>
            <p:nvPr/>
          </p:nvSpPr>
          <p:spPr>
            <a:xfrm>
              <a:off x="32049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741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710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2109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11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1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13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9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60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61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62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62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62135"/>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62135"/>
              <a:ext cx="3397293" cy="1597559"/>
            </a:xfrm>
            <a:custGeom>
              <a:avLst/>
              <a:pathLst>
                <a:path w="3397293" h="1597559">
                  <a:moveTo>
                    <a:pt x="0" y="1547635"/>
                  </a:moveTo>
                  <a:lnTo>
                    <a:pt x="135891" y="1597559"/>
                  </a:lnTo>
                  <a:lnTo>
                    <a:pt x="271783" y="1497712"/>
                  </a:lnTo>
                  <a:lnTo>
                    <a:pt x="407675" y="1298017"/>
                  </a:lnTo>
                  <a:lnTo>
                    <a:pt x="543566" y="1048398"/>
                  </a:lnTo>
                  <a:lnTo>
                    <a:pt x="679458" y="848703"/>
                  </a:lnTo>
                  <a:lnTo>
                    <a:pt x="815350" y="698932"/>
                  </a:lnTo>
                  <a:lnTo>
                    <a:pt x="951242" y="599084"/>
                  </a:lnTo>
                  <a:lnTo>
                    <a:pt x="1087133" y="349466"/>
                  </a:lnTo>
                  <a:lnTo>
                    <a:pt x="1223025" y="99847"/>
                  </a:lnTo>
                  <a:lnTo>
                    <a:pt x="1358917" y="299542"/>
                  </a:lnTo>
                  <a:lnTo>
                    <a:pt x="1494809" y="399389"/>
                  </a:lnTo>
                  <a:lnTo>
                    <a:pt x="1630700" y="499237"/>
                  </a:lnTo>
                  <a:lnTo>
                    <a:pt x="1766592" y="499237"/>
                  </a:lnTo>
                  <a:lnTo>
                    <a:pt x="1902484" y="449313"/>
                  </a:lnTo>
                  <a:lnTo>
                    <a:pt x="2038375" y="499237"/>
                  </a:lnTo>
                  <a:lnTo>
                    <a:pt x="2174267" y="249618"/>
                  </a:lnTo>
                  <a:lnTo>
                    <a:pt x="2310159" y="199694"/>
                  </a:lnTo>
                  <a:lnTo>
                    <a:pt x="2446051" y="99847"/>
                  </a:lnTo>
                  <a:lnTo>
                    <a:pt x="2581942" y="0"/>
                  </a:lnTo>
                  <a:lnTo>
                    <a:pt x="2717834" y="149771"/>
                  </a:lnTo>
                  <a:lnTo>
                    <a:pt x="2853726" y="349466"/>
                  </a:lnTo>
                  <a:lnTo>
                    <a:pt x="2989618" y="249618"/>
                  </a:lnTo>
                  <a:lnTo>
                    <a:pt x="3125509" y="99847"/>
                  </a:lnTo>
                  <a:lnTo>
                    <a:pt x="3261401" y="49923"/>
                  </a:lnTo>
                  <a:lnTo>
                    <a:pt x="3397293" y="4992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621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32486"/>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32486"/>
              <a:ext cx="0" cy="129801"/>
            </a:xfrm>
            <a:custGeom>
              <a:avLst/>
              <a:pathLst>
                <a:path w="0" h="129801">
                  <a:moveTo>
                    <a:pt x="0" y="1298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32486"/>
              <a:ext cx="0" cy="79877"/>
            </a:xfrm>
            <a:custGeom>
              <a:avLst/>
              <a:pathLst>
                <a:path w="0" h="79877">
                  <a:moveTo>
                    <a:pt x="0" y="79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32486"/>
              <a:ext cx="0" cy="179725"/>
            </a:xfrm>
            <a:custGeom>
              <a:avLst/>
              <a:pathLst>
                <a:path w="0" h="179725">
                  <a:moveTo>
                    <a:pt x="0" y="1797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3248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32486"/>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32486"/>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720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3" name="tx93"/>
            <p:cNvSpPr/>
            <p:nvPr/>
          </p:nvSpPr>
          <p:spPr>
            <a:xfrm>
              <a:off x="6086977" y="2173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1720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45895" y="2173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1720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720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786762" y="21720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4729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4729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0766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408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09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100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9107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4" name="pl114"/>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72545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80170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50745"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119" name="tx119"/>
            <p:cNvSpPr/>
            <p:nvPr/>
          </p:nvSpPr>
          <p:spPr>
            <a:xfrm>
              <a:off x="7521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2841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2" name="pl122"/>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2619096" cy="114824"/>
            </a:xfrm>
            <a:prstGeom prst="rect">
              <a:avLst/>
            </a:prstGeom>
            <a:solidFill>
              <a:srgbClr val="1CABE2">
                <a:alpha val="80000"/>
              </a:srgbClr>
            </a:solidFill>
          </p:spPr>
          <p:txBody>
            <a:bodyPr/>
            <a:lstStyle/>
            <a:p/>
          </p:txBody>
        </p:sp>
        <p:sp>
          <p:nvSpPr>
            <p:cNvPr id="134" name="rc134"/>
            <p:cNvSpPr/>
            <p:nvPr/>
          </p:nvSpPr>
          <p:spPr>
            <a:xfrm>
              <a:off x="1317178" y="5743865"/>
              <a:ext cx="7245032"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3" name="tx143"/>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4" name="tx144"/>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5" name="tx145"/>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em São Tomé e Príncipe (87 %) era 2 pontos percentuais superior à média global (85 %) e 16 pontos percentuais superior à média de todos os países da « WCAR » (71 %).
A cobertura nacional da DTP3 foi 8 pontos percentuais inferior à de 2019 (95%).
O número de crianças não vacinadas e sub-vacinadas aumentou (ou seja, a situação agravou-se) em comparação com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em São Tomé e Príncipe situou-se nos 87% — um valor 8 pontos percentuais inferior ao de 2019 e superior às médias globais e regionais.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WCAR, da cobertura mais baixa à mais alta, e a classificação dos 10 países com o maior número de crianças não vacinadas e sub-vacinadas, com base em números absolutos.
Em 2025, São Tomé e Príncipe ocupou o 17.º lugar entre 24 países no que diz respeito à cobertura mais baixa da DTP3 (com base em classificações empatadas).
São Tomé e Príncipe não figurava entre os 10 países com o maior número de crianças não vacinadas ou com vacinação incompleta.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São Tomé e Príncipe figurava entre os países com maior cobertura e não se encontrava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5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7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8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64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6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54871"/>
              <a:ext cx="239888" cy="857138"/>
            </a:xfrm>
            <a:prstGeom prst="rect">
              <a:avLst/>
            </a:prstGeom>
            <a:solidFill>
              <a:srgbClr val="80BD41">
                <a:alpha val="100000"/>
              </a:srgbClr>
            </a:solidFill>
          </p:spPr>
          <p:txBody>
            <a:bodyPr/>
            <a:lstStyle/>
            <a:p/>
          </p:txBody>
        </p:sp>
        <p:sp>
          <p:nvSpPr>
            <p:cNvPr id="26" name="rc26"/>
            <p:cNvSpPr/>
            <p:nvPr/>
          </p:nvSpPr>
          <p:spPr>
            <a:xfrm>
              <a:off x="1296273" y="3167372"/>
              <a:ext cx="239888" cy="187498"/>
            </a:xfrm>
            <a:prstGeom prst="rect">
              <a:avLst/>
            </a:prstGeom>
            <a:solidFill>
              <a:srgbClr val="1CABE2">
                <a:alpha val="100000"/>
              </a:srgbClr>
            </a:solidFill>
          </p:spPr>
          <p:txBody>
            <a:bodyPr/>
            <a:lstStyle/>
            <a:p/>
          </p:txBody>
        </p:sp>
        <p:sp>
          <p:nvSpPr>
            <p:cNvPr id="27" name="rc27"/>
            <p:cNvSpPr/>
            <p:nvPr/>
          </p:nvSpPr>
          <p:spPr>
            <a:xfrm>
              <a:off x="1562816" y="3228596"/>
              <a:ext cx="239888" cy="983412"/>
            </a:xfrm>
            <a:prstGeom prst="rect">
              <a:avLst/>
            </a:prstGeom>
            <a:solidFill>
              <a:srgbClr val="80BD41">
                <a:alpha val="100000"/>
              </a:srgbClr>
            </a:solidFill>
          </p:spPr>
          <p:txBody>
            <a:bodyPr/>
            <a:lstStyle/>
            <a:p/>
          </p:txBody>
        </p:sp>
        <p:sp>
          <p:nvSpPr>
            <p:cNvPr id="28" name="rc28"/>
            <p:cNvSpPr/>
            <p:nvPr/>
          </p:nvSpPr>
          <p:spPr>
            <a:xfrm>
              <a:off x="1562816" y="3142500"/>
              <a:ext cx="239888" cy="86096"/>
            </a:xfrm>
            <a:prstGeom prst="rect">
              <a:avLst/>
            </a:prstGeom>
            <a:solidFill>
              <a:srgbClr val="1CABE2">
                <a:alpha val="100000"/>
              </a:srgbClr>
            </a:solidFill>
          </p:spPr>
          <p:txBody>
            <a:bodyPr/>
            <a:lstStyle/>
            <a:p/>
          </p:txBody>
        </p:sp>
        <p:sp>
          <p:nvSpPr>
            <p:cNvPr id="29" name="rc29"/>
            <p:cNvSpPr/>
            <p:nvPr/>
          </p:nvSpPr>
          <p:spPr>
            <a:xfrm>
              <a:off x="1829360" y="3205637"/>
              <a:ext cx="239888" cy="1006372"/>
            </a:xfrm>
            <a:prstGeom prst="rect">
              <a:avLst/>
            </a:prstGeom>
            <a:solidFill>
              <a:srgbClr val="80BD41">
                <a:alpha val="100000"/>
              </a:srgbClr>
            </a:solidFill>
          </p:spPr>
          <p:txBody>
            <a:bodyPr/>
            <a:lstStyle/>
            <a:p/>
          </p:txBody>
        </p:sp>
        <p:sp>
          <p:nvSpPr>
            <p:cNvPr id="30" name="rc30"/>
            <p:cNvSpPr/>
            <p:nvPr/>
          </p:nvSpPr>
          <p:spPr>
            <a:xfrm>
              <a:off x="1829360" y="3117627"/>
              <a:ext cx="239888" cy="88009"/>
            </a:xfrm>
            <a:prstGeom prst="rect">
              <a:avLst/>
            </a:prstGeom>
            <a:solidFill>
              <a:srgbClr val="1CABE2">
                <a:alpha val="100000"/>
              </a:srgbClr>
            </a:solidFill>
          </p:spPr>
          <p:txBody>
            <a:bodyPr/>
            <a:lstStyle/>
            <a:p/>
          </p:txBody>
        </p:sp>
        <p:sp>
          <p:nvSpPr>
            <p:cNvPr id="31" name="rc31"/>
            <p:cNvSpPr/>
            <p:nvPr/>
          </p:nvSpPr>
          <p:spPr>
            <a:xfrm>
              <a:off x="2095903" y="3161632"/>
              <a:ext cx="239888" cy="1050376"/>
            </a:xfrm>
            <a:prstGeom prst="rect">
              <a:avLst/>
            </a:prstGeom>
            <a:solidFill>
              <a:srgbClr val="80BD41">
                <a:alpha val="100000"/>
              </a:srgbClr>
            </a:solidFill>
          </p:spPr>
          <p:txBody>
            <a:bodyPr/>
            <a:lstStyle/>
            <a:p/>
          </p:txBody>
        </p:sp>
        <p:sp>
          <p:nvSpPr>
            <p:cNvPr id="32" name="rc32"/>
            <p:cNvSpPr/>
            <p:nvPr/>
          </p:nvSpPr>
          <p:spPr>
            <a:xfrm>
              <a:off x="2095903" y="3094668"/>
              <a:ext cx="239888" cy="66963"/>
            </a:xfrm>
            <a:prstGeom prst="rect">
              <a:avLst/>
            </a:prstGeom>
            <a:solidFill>
              <a:srgbClr val="1CABE2">
                <a:alpha val="100000"/>
              </a:srgbClr>
            </a:solidFill>
          </p:spPr>
          <p:txBody>
            <a:bodyPr/>
            <a:lstStyle/>
            <a:p/>
          </p:txBody>
        </p:sp>
        <p:sp>
          <p:nvSpPr>
            <p:cNvPr id="33" name="rc33"/>
            <p:cNvSpPr/>
            <p:nvPr/>
          </p:nvSpPr>
          <p:spPr>
            <a:xfrm>
              <a:off x="2362446" y="3119541"/>
              <a:ext cx="239888" cy="1092468"/>
            </a:xfrm>
            <a:prstGeom prst="rect">
              <a:avLst/>
            </a:prstGeom>
            <a:solidFill>
              <a:srgbClr val="80BD41">
                <a:alpha val="100000"/>
              </a:srgbClr>
            </a:solidFill>
          </p:spPr>
          <p:txBody>
            <a:bodyPr/>
            <a:lstStyle/>
            <a:p/>
          </p:txBody>
        </p:sp>
        <p:sp>
          <p:nvSpPr>
            <p:cNvPr id="34" name="rc34"/>
            <p:cNvSpPr/>
            <p:nvPr/>
          </p:nvSpPr>
          <p:spPr>
            <a:xfrm>
              <a:off x="2362446" y="3073623"/>
              <a:ext cx="239888" cy="45918"/>
            </a:xfrm>
            <a:prstGeom prst="rect">
              <a:avLst/>
            </a:prstGeom>
            <a:solidFill>
              <a:srgbClr val="1CABE2">
                <a:alpha val="100000"/>
              </a:srgbClr>
            </a:solidFill>
          </p:spPr>
          <p:txBody>
            <a:bodyPr/>
            <a:lstStyle/>
            <a:p/>
          </p:txBody>
        </p:sp>
        <p:sp>
          <p:nvSpPr>
            <p:cNvPr id="35" name="rc35"/>
            <p:cNvSpPr/>
            <p:nvPr/>
          </p:nvSpPr>
          <p:spPr>
            <a:xfrm>
              <a:off x="2628989" y="3085102"/>
              <a:ext cx="239888" cy="1126907"/>
            </a:xfrm>
            <a:prstGeom prst="rect">
              <a:avLst/>
            </a:prstGeom>
            <a:solidFill>
              <a:srgbClr val="80BD41">
                <a:alpha val="100000"/>
              </a:srgbClr>
            </a:solidFill>
          </p:spPr>
          <p:txBody>
            <a:bodyPr/>
            <a:lstStyle/>
            <a:p/>
          </p:txBody>
        </p:sp>
        <p:sp>
          <p:nvSpPr>
            <p:cNvPr id="36" name="rc36"/>
            <p:cNvSpPr/>
            <p:nvPr/>
          </p:nvSpPr>
          <p:spPr>
            <a:xfrm>
              <a:off x="2628989" y="3050664"/>
              <a:ext cx="239888" cy="34438"/>
            </a:xfrm>
            <a:prstGeom prst="rect">
              <a:avLst/>
            </a:prstGeom>
            <a:solidFill>
              <a:srgbClr val="1CABE2">
                <a:alpha val="100000"/>
              </a:srgbClr>
            </a:solidFill>
          </p:spPr>
          <p:txBody>
            <a:bodyPr/>
            <a:lstStyle/>
            <a:p/>
          </p:txBody>
        </p:sp>
        <p:sp>
          <p:nvSpPr>
            <p:cNvPr id="37" name="rc37"/>
            <p:cNvSpPr/>
            <p:nvPr/>
          </p:nvSpPr>
          <p:spPr>
            <a:xfrm>
              <a:off x="2895532" y="3058317"/>
              <a:ext cx="239888" cy="1153692"/>
            </a:xfrm>
            <a:prstGeom prst="rect">
              <a:avLst/>
            </a:prstGeom>
            <a:solidFill>
              <a:srgbClr val="80BD41">
                <a:alpha val="100000"/>
              </a:srgbClr>
            </a:solidFill>
          </p:spPr>
          <p:txBody>
            <a:bodyPr/>
            <a:lstStyle/>
            <a:p/>
          </p:txBody>
        </p:sp>
        <p:sp>
          <p:nvSpPr>
            <p:cNvPr id="38" name="rc38"/>
            <p:cNvSpPr/>
            <p:nvPr/>
          </p:nvSpPr>
          <p:spPr>
            <a:xfrm>
              <a:off x="2895532" y="3021965"/>
              <a:ext cx="239888" cy="36351"/>
            </a:xfrm>
            <a:prstGeom prst="rect">
              <a:avLst/>
            </a:prstGeom>
            <a:solidFill>
              <a:srgbClr val="1CABE2">
                <a:alpha val="100000"/>
              </a:srgbClr>
            </a:solidFill>
          </p:spPr>
          <p:txBody>
            <a:bodyPr/>
            <a:lstStyle/>
            <a:p/>
          </p:txBody>
        </p:sp>
        <p:sp>
          <p:nvSpPr>
            <p:cNvPr id="39" name="rc39"/>
            <p:cNvSpPr/>
            <p:nvPr/>
          </p:nvSpPr>
          <p:spPr>
            <a:xfrm>
              <a:off x="3162075" y="3025791"/>
              <a:ext cx="239888" cy="1186217"/>
            </a:xfrm>
            <a:prstGeom prst="rect">
              <a:avLst/>
            </a:prstGeom>
            <a:solidFill>
              <a:srgbClr val="80BD41">
                <a:alpha val="100000"/>
              </a:srgbClr>
            </a:solidFill>
          </p:spPr>
          <p:txBody>
            <a:bodyPr/>
            <a:lstStyle/>
            <a:p/>
          </p:txBody>
        </p:sp>
        <p:sp>
          <p:nvSpPr>
            <p:cNvPr id="40" name="rc40"/>
            <p:cNvSpPr/>
            <p:nvPr/>
          </p:nvSpPr>
          <p:spPr>
            <a:xfrm>
              <a:off x="3162075" y="2989439"/>
              <a:ext cx="239888" cy="36351"/>
            </a:xfrm>
            <a:prstGeom prst="rect">
              <a:avLst/>
            </a:prstGeom>
            <a:solidFill>
              <a:srgbClr val="1CABE2">
                <a:alpha val="100000"/>
              </a:srgbClr>
            </a:solidFill>
          </p:spPr>
          <p:txBody>
            <a:bodyPr/>
            <a:lstStyle/>
            <a:p/>
          </p:txBody>
        </p:sp>
        <p:sp>
          <p:nvSpPr>
            <p:cNvPr id="41" name="rc41"/>
            <p:cNvSpPr/>
            <p:nvPr/>
          </p:nvSpPr>
          <p:spPr>
            <a:xfrm>
              <a:off x="3428618" y="2983700"/>
              <a:ext cx="239888" cy="1228309"/>
            </a:xfrm>
            <a:prstGeom prst="rect">
              <a:avLst/>
            </a:prstGeom>
            <a:solidFill>
              <a:srgbClr val="80BD41">
                <a:alpha val="100000"/>
              </a:srgbClr>
            </a:solidFill>
          </p:spPr>
          <p:txBody>
            <a:bodyPr/>
            <a:lstStyle/>
            <a:p/>
          </p:txBody>
        </p:sp>
        <p:sp>
          <p:nvSpPr>
            <p:cNvPr id="42" name="rc42"/>
            <p:cNvSpPr/>
            <p:nvPr/>
          </p:nvSpPr>
          <p:spPr>
            <a:xfrm>
              <a:off x="3428618" y="2972220"/>
              <a:ext cx="239888" cy="11479"/>
            </a:xfrm>
            <a:prstGeom prst="rect">
              <a:avLst/>
            </a:prstGeom>
            <a:solidFill>
              <a:srgbClr val="1CABE2">
                <a:alpha val="100000"/>
              </a:srgbClr>
            </a:solidFill>
          </p:spPr>
          <p:txBody>
            <a:bodyPr/>
            <a:lstStyle/>
            <a:p/>
          </p:txBody>
        </p:sp>
        <p:sp>
          <p:nvSpPr>
            <p:cNvPr id="43" name="rc43"/>
            <p:cNvSpPr/>
            <p:nvPr/>
          </p:nvSpPr>
          <p:spPr>
            <a:xfrm>
              <a:off x="3695161" y="2983700"/>
              <a:ext cx="239888" cy="1228309"/>
            </a:xfrm>
            <a:prstGeom prst="rect">
              <a:avLst/>
            </a:prstGeom>
            <a:solidFill>
              <a:srgbClr val="80BD41">
                <a:alpha val="100000"/>
              </a:srgbClr>
            </a:solidFill>
          </p:spPr>
          <p:txBody>
            <a:bodyPr/>
            <a:lstStyle/>
            <a:p/>
          </p:txBody>
        </p:sp>
        <p:sp>
          <p:nvSpPr>
            <p:cNvPr id="44" name="rc44"/>
            <p:cNvSpPr/>
            <p:nvPr/>
          </p:nvSpPr>
          <p:spPr>
            <a:xfrm>
              <a:off x="3695161" y="2958827"/>
              <a:ext cx="239888" cy="24872"/>
            </a:xfrm>
            <a:prstGeom prst="rect">
              <a:avLst/>
            </a:prstGeom>
            <a:solidFill>
              <a:srgbClr val="1CABE2">
                <a:alpha val="100000"/>
              </a:srgbClr>
            </a:solidFill>
          </p:spPr>
          <p:txBody>
            <a:bodyPr/>
            <a:lstStyle/>
            <a:p/>
          </p:txBody>
        </p:sp>
        <p:sp>
          <p:nvSpPr>
            <p:cNvPr id="45" name="rc45"/>
            <p:cNvSpPr/>
            <p:nvPr/>
          </p:nvSpPr>
          <p:spPr>
            <a:xfrm>
              <a:off x="3961705" y="2972220"/>
              <a:ext cx="239888" cy="1239789"/>
            </a:xfrm>
            <a:prstGeom prst="rect">
              <a:avLst/>
            </a:prstGeom>
            <a:solidFill>
              <a:srgbClr val="80BD41">
                <a:alpha val="100000"/>
              </a:srgbClr>
            </a:solidFill>
          </p:spPr>
          <p:txBody>
            <a:bodyPr/>
            <a:lstStyle/>
            <a:p/>
          </p:txBody>
        </p:sp>
        <p:sp>
          <p:nvSpPr>
            <p:cNvPr id="46" name="rc46"/>
            <p:cNvSpPr/>
            <p:nvPr/>
          </p:nvSpPr>
          <p:spPr>
            <a:xfrm>
              <a:off x="3961705" y="2947348"/>
              <a:ext cx="239888" cy="24872"/>
            </a:xfrm>
            <a:prstGeom prst="rect">
              <a:avLst/>
            </a:prstGeom>
            <a:solidFill>
              <a:srgbClr val="1CABE2">
                <a:alpha val="100000"/>
              </a:srgbClr>
            </a:solidFill>
          </p:spPr>
          <p:txBody>
            <a:bodyPr/>
            <a:lstStyle/>
            <a:p/>
          </p:txBody>
        </p:sp>
        <p:sp>
          <p:nvSpPr>
            <p:cNvPr id="47" name="rc47"/>
            <p:cNvSpPr/>
            <p:nvPr/>
          </p:nvSpPr>
          <p:spPr>
            <a:xfrm>
              <a:off x="4228248" y="2985613"/>
              <a:ext cx="239888" cy="1226396"/>
            </a:xfrm>
            <a:prstGeom prst="rect">
              <a:avLst/>
            </a:prstGeom>
            <a:solidFill>
              <a:srgbClr val="80BD41">
                <a:alpha val="100000"/>
              </a:srgbClr>
            </a:solidFill>
          </p:spPr>
          <p:txBody>
            <a:bodyPr/>
            <a:lstStyle/>
            <a:p/>
          </p:txBody>
        </p:sp>
        <p:sp>
          <p:nvSpPr>
            <p:cNvPr id="48" name="rc48"/>
            <p:cNvSpPr/>
            <p:nvPr/>
          </p:nvSpPr>
          <p:spPr>
            <a:xfrm>
              <a:off x="4228248" y="2933955"/>
              <a:ext cx="239888" cy="51657"/>
            </a:xfrm>
            <a:prstGeom prst="rect">
              <a:avLst/>
            </a:prstGeom>
            <a:solidFill>
              <a:srgbClr val="1CABE2">
                <a:alpha val="100000"/>
              </a:srgbClr>
            </a:solidFill>
          </p:spPr>
          <p:txBody>
            <a:bodyPr/>
            <a:lstStyle/>
            <a:p/>
          </p:txBody>
        </p:sp>
        <p:sp>
          <p:nvSpPr>
            <p:cNvPr id="49" name="rc49"/>
            <p:cNvSpPr/>
            <p:nvPr/>
          </p:nvSpPr>
          <p:spPr>
            <a:xfrm>
              <a:off x="4494791" y="2974133"/>
              <a:ext cx="239888" cy="1237875"/>
            </a:xfrm>
            <a:prstGeom prst="rect">
              <a:avLst/>
            </a:prstGeom>
            <a:solidFill>
              <a:srgbClr val="80BD41">
                <a:alpha val="100000"/>
              </a:srgbClr>
            </a:solidFill>
          </p:spPr>
          <p:txBody>
            <a:bodyPr/>
            <a:lstStyle/>
            <a:p/>
          </p:txBody>
        </p:sp>
        <p:sp>
          <p:nvSpPr>
            <p:cNvPr id="50" name="rc50"/>
            <p:cNvSpPr/>
            <p:nvPr/>
          </p:nvSpPr>
          <p:spPr>
            <a:xfrm>
              <a:off x="4494791" y="2922475"/>
              <a:ext cx="239888" cy="51657"/>
            </a:xfrm>
            <a:prstGeom prst="rect">
              <a:avLst/>
            </a:prstGeom>
            <a:solidFill>
              <a:srgbClr val="1CABE2">
                <a:alpha val="100000"/>
              </a:srgbClr>
            </a:solidFill>
          </p:spPr>
          <p:txBody>
            <a:bodyPr/>
            <a:lstStyle/>
            <a:p/>
          </p:txBody>
        </p:sp>
        <p:sp>
          <p:nvSpPr>
            <p:cNvPr id="51" name="rc51"/>
            <p:cNvSpPr/>
            <p:nvPr/>
          </p:nvSpPr>
          <p:spPr>
            <a:xfrm>
              <a:off x="4761334" y="2970307"/>
              <a:ext cx="239888" cy="1241702"/>
            </a:xfrm>
            <a:prstGeom prst="rect">
              <a:avLst/>
            </a:prstGeom>
            <a:solidFill>
              <a:srgbClr val="80BD41">
                <a:alpha val="100000"/>
              </a:srgbClr>
            </a:solidFill>
          </p:spPr>
          <p:txBody>
            <a:bodyPr/>
            <a:lstStyle/>
            <a:p/>
          </p:txBody>
        </p:sp>
        <p:sp>
          <p:nvSpPr>
            <p:cNvPr id="52" name="rc52"/>
            <p:cNvSpPr/>
            <p:nvPr/>
          </p:nvSpPr>
          <p:spPr>
            <a:xfrm>
              <a:off x="4761334" y="2932042"/>
              <a:ext cx="239888" cy="38265"/>
            </a:xfrm>
            <a:prstGeom prst="rect">
              <a:avLst/>
            </a:prstGeom>
            <a:solidFill>
              <a:srgbClr val="1CABE2">
                <a:alpha val="100000"/>
              </a:srgbClr>
            </a:solidFill>
          </p:spPr>
          <p:txBody>
            <a:bodyPr/>
            <a:lstStyle/>
            <a:p/>
          </p:txBody>
        </p:sp>
        <p:sp>
          <p:nvSpPr>
            <p:cNvPr id="53" name="rc53"/>
            <p:cNvSpPr/>
            <p:nvPr/>
          </p:nvSpPr>
          <p:spPr>
            <a:xfrm>
              <a:off x="5027877" y="3008572"/>
              <a:ext cx="239888" cy="1203437"/>
            </a:xfrm>
            <a:prstGeom prst="rect">
              <a:avLst/>
            </a:prstGeom>
            <a:solidFill>
              <a:srgbClr val="80BD41">
                <a:alpha val="100000"/>
              </a:srgbClr>
            </a:solidFill>
          </p:spPr>
          <p:txBody>
            <a:bodyPr/>
            <a:lstStyle/>
            <a:p/>
          </p:txBody>
        </p:sp>
        <p:sp>
          <p:nvSpPr>
            <p:cNvPr id="54" name="rc54"/>
            <p:cNvSpPr/>
            <p:nvPr/>
          </p:nvSpPr>
          <p:spPr>
            <a:xfrm>
              <a:off x="5027877" y="2945435"/>
              <a:ext cx="239888" cy="63137"/>
            </a:xfrm>
            <a:prstGeom prst="rect">
              <a:avLst/>
            </a:prstGeom>
            <a:solidFill>
              <a:srgbClr val="1CABE2">
                <a:alpha val="100000"/>
              </a:srgbClr>
            </a:solidFill>
          </p:spPr>
          <p:txBody>
            <a:bodyPr/>
            <a:lstStyle/>
            <a:p/>
          </p:txBody>
        </p:sp>
        <p:sp>
          <p:nvSpPr>
            <p:cNvPr id="55" name="rc55"/>
            <p:cNvSpPr/>
            <p:nvPr/>
          </p:nvSpPr>
          <p:spPr>
            <a:xfrm>
              <a:off x="5294420" y="3018138"/>
              <a:ext cx="239888" cy="1193870"/>
            </a:xfrm>
            <a:prstGeom prst="rect">
              <a:avLst/>
            </a:prstGeom>
            <a:solidFill>
              <a:srgbClr val="80BD41">
                <a:alpha val="100000"/>
              </a:srgbClr>
            </a:solidFill>
          </p:spPr>
          <p:txBody>
            <a:bodyPr/>
            <a:lstStyle/>
            <a:p/>
          </p:txBody>
        </p:sp>
        <p:sp>
          <p:nvSpPr>
            <p:cNvPr id="56" name="rc56"/>
            <p:cNvSpPr/>
            <p:nvPr/>
          </p:nvSpPr>
          <p:spPr>
            <a:xfrm>
              <a:off x="5294420" y="2968394"/>
              <a:ext cx="239888" cy="49744"/>
            </a:xfrm>
            <a:prstGeom prst="rect">
              <a:avLst/>
            </a:prstGeom>
            <a:solidFill>
              <a:srgbClr val="1CABE2">
                <a:alpha val="100000"/>
              </a:srgbClr>
            </a:solidFill>
          </p:spPr>
          <p:txBody>
            <a:bodyPr/>
            <a:lstStyle/>
            <a:p/>
          </p:txBody>
        </p:sp>
        <p:sp>
          <p:nvSpPr>
            <p:cNvPr id="57" name="rc57"/>
            <p:cNvSpPr/>
            <p:nvPr/>
          </p:nvSpPr>
          <p:spPr>
            <a:xfrm>
              <a:off x="5560963" y="3044924"/>
              <a:ext cx="239888" cy="1167085"/>
            </a:xfrm>
            <a:prstGeom prst="rect">
              <a:avLst/>
            </a:prstGeom>
            <a:solidFill>
              <a:srgbClr val="80BD41">
                <a:alpha val="100000"/>
              </a:srgbClr>
            </a:solidFill>
          </p:spPr>
          <p:txBody>
            <a:bodyPr/>
            <a:lstStyle/>
            <a:p/>
          </p:txBody>
        </p:sp>
        <p:sp>
          <p:nvSpPr>
            <p:cNvPr id="58" name="rc58"/>
            <p:cNvSpPr/>
            <p:nvPr/>
          </p:nvSpPr>
          <p:spPr>
            <a:xfrm>
              <a:off x="5560963" y="2997092"/>
              <a:ext cx="239888" cy="47831"/>
            </a:xfrm>
            <a:prstGeom prst="rect">
              <a:avLst/>
            </a:prstGeom>
            <a:solidFill>
              <a:srgbClr val="1CABE2">
                <a:alpha val="100000"/>
              </a:srgbClr>
            </a:solidFill>
          </p:spPr>
          <p:txBody>
            <a:bodyPr/>
            <a:lstStyle/>
            <a:p/>
          </p:txBody>
        </p:sp>
        <p:sp>
          <p:nvSpPr>
            <p:cNvPr id="59" name="rc59"/>
            <p:cNvSpPr/>
            <p:nvPr/>
          </p:nvSpPr>
          <p:spPr>
            <a:xfrm>
              <a:off x="5827506" y="3079362"/>
              <a:ext cx="239888" cy="1132646"/>
            </a:xfrm>
            <a:prstGeom prst="rect">
              <a:avLst/>
            </a:prstGeom>
            <a:solidFill>
              <a:srgbClr val="80BD41">
                <a:alpha val="100000"/>
              </a:srgbClr>
            </a:solidFill>
          </p:spPr>
          <p:txBody>
            <a:bodyPr/>
            <a:lstStyle/>
            <a:p/>
          </p:txBody>
        </p:sp>
        <p:sp>
          <p:nvSpPr>
            <p:cNvPr id="60" name="rc60"/>
            <p:cNvSpPr/>
            <p:nvPr/>
          </p:nvSpPr>
          <p:spPr>
            <a:xfrm>
              <a:off x="5827506" y="3020051"/>
              <a:ext cx="239888" cy="59310"/>
            </a:xfrm>
            <a:prstGeom prst="rect">
              <a:avLst/>
            </a:prstGeom>
            <a:solidFill>
              <a:srgbClr val="1CABE2">
                <a:alpha val="100000"/>
              </a:srgbClr>
            </a:solidFill>
          </p:spPr>
          <p:txBody>
            <a:bodyPr/>
            <a:lstStyle/>
            <a:p/>
          </p:txBody>
        </p:sp>
        <p:sp>
          <p:nvSpPr>
            <p:cNvPr id="61" name="rc61"/>
            <p:cNvSpPr/>
            <p:nvPr/>
          </p:nvSpPr>
          <p:spPr>
            <a:xfrm>
              <a:off x="6094049" y="3088929"/>
              <a:ext cx="239888" cy="1123080"/>
            </a:xfrm>
            <a:prstGeom prst="rect">
              <a:avLst/>
            </a:prstGeom>
            <a:solidFill>
              <a:srgbClr val="80BD41">
                <a:alpha val="100000"/>
              </a:srgbClr>
            </a:solidFill>
          </p:spPr>
          <p:txBody>
            <a:bodyPr/>
            <a:lstStyle/>
            <a:p/>
          </p:txBody>
        </p:sp>
        <p:sp>
          <p:nvSpPr>
            <p:cNvPr id="62" name="rc62"/>
            <p:cNvSpPr/>
            <p:nvPr/>
          </p:nvSpPr>
          <p:spPr>
            <a:xfrm>
              <a:off x="6094049" y="3029618"/>
              <a:ext cx="239888" cy="59310"/>
            </a:xfrm>
            <a:prstGeom prst="rect">
              <a:avLst/>
            </a:prstGeom>
            <a:solidFill>
              <a:srgbClr val="1CABE2">
                <a:alpha val="100000"/>
              </a:srgbClr>
            </a:solidFill>
          </p:spPr>
          <p:txBody>
            <a:bodyPr/>
            <a:lstStyle/>
            <a:p/>
          </p:txBody>
        </p:sp>
        <p:sp>
          <p:nvSpPr>
            <p:cNvPr id="63" name="rc63"/>
            <p:cNvSpPr/>
            <p:nvPr/>
          </p:nvSpPr>
          <p:spPr>
            <a:xfrm>
              <a:off x="6360593" y="3092755"/>
              <a:ext cx="239888" cy="1119254"/>
            </a:xfrm>
            <a:prstGeom prst="rect">
              <a:avLst/>
            </a:prstGeom>
            <a:solidFill>
              <a:srgbClr val="80BD41">
                <a:alpha val="100000"/>
              </a:srgbClr>
            </a:solidFill>
          </p:spPr>
          <p:txBody>
            <a:bodyPr/>
            <a:lstStyle/>
            <a:p/>
          </p:txBody>
        </p:sp>
        <p:sp>
          <p:nvSpPr>
            <p:cNvPr id="64" name="rc64"/>
            <p:cNvSpPr/>
            <p:nvPr/>
          </p:nvSpPr>
          <p:spPr>
            <a:xfrm>
              <a:off x="6360593" y="3033444"/>
              <a:ext cx="239888" cy="59310"/>
            </a:xfrm>
            <a:prstGeom prst="rect">
              <a:avLst/>
            </a:prstGeom>
            <a:solidFill>
              <a:srgbClr val="1CABE2">
                <a:alpha val="100000"/>
              </a:srgbClr>
            </a:solidFill>
          </p:spPr>
          <p:txBody>
            <a:bodyPr/>
            <a:lstStyle/>
            <a:p/>
          </p:txBody>
        </p:sp>
        <p:sp>
          <p:nvSpPr>
            <p:cNvPr id="65" name="rc65"/>
            <p:cNvSpPr/>
            <p:nvPr/>
          </p:nvSpPr>
          <p:spPr>
            <a:xfrm>
              <a:off x="6627136" y="3081276"/>
              <a:ext cx="239888" cy="1130733"/>
            </a:xfrm>
            <a:prstGeom prst="rect">
              <a:avLst/>
            </a:prstGeom>
            <a:solidFill>
              <a:srgbClr val="80BD41">
                <a:alpha val="100000"/>
              </a:srgbClr>
            </a:solidFill>
          </p:spPr>
          <p:txBody>
            <a:bodyPr/>
            <a:lstStyle/>
            <a:p/>
          </p:txBody>
        </p:sp>
        <p:sp>
          <p:nvSpPr>
            <p:cNvPr id="66" name="rc66"/>
            <p:cNvSpPr/>
            <p:nvPr/>
          </p:nvSpPr>
          <p:spPr>
            <a:xfrm>
              <a:off x="6627136" y="3033444"/>
              <a:ext cx="239888" cy="47831"/>
            </a:xfrm>
            <a:prstGeom prst="rect">
              <a:avLst/>
            </a:prstGeom>
            <a:solidFill>
              <a:srgbClr val="1CABE2">
                <a:alpha val="100000"/>
              </a:srgbClr>
            </a:solidFill>
          </p:spPr>
          <p:txBody>
            <a:bodyPr/>
            <a:lstStyle/>
            <a:p/>
          </p:txBody>
        </p:sp>
        <p:sp>
          <p:nvSpPr>
            <p:cNvPr id="67" name="rc67"/>
            <p:cNvSpPr/>
            <p:nvPr/>
          </p:nvSpPr>
          <p:spPr>
            <a:xfrm>
              <a:off x="6893679" y="3050664"/>
              <a:ext cx="239888" cy="1161345"/>
            </a:xfrm>
            <a:prstGeom prst="rect">
              <a:avLst/>
            </a:prstGeom>
            <a:solidFill>
              <a:srgbClr val="80BD41">
                <a:alpha val="100000"/>
              </a:srgbClr>
            </a:solidFill>
          </p:spPr>
          <p:txBody>
            <a:bodyPr/>
            <a:lstStyle/>
            <a:p/>
          </p:txBody>
        </p:sp>
        <p:sp>
          <p:nvSpPr>
            <p:cNvPr id="68" name="rc68"/>
            <p:cNvSpPr/>
            <p:nvPr/>
          </p:nvSpPr>
          <p:spPr>
            <a:xfrm>
              <a:off x="6893679" y="3014312"/>
              <a:ext cx="239888" cy="36351"/>
            </a:xfrm>
            <a:prstGeom prst="rect">
              <a:avLst/>
            </a:prstGeom>
            <a:solidFill>
              <a:srgbClr val="1CABE2">
                <a:alpha val="100000"/>
              </a:srgbClr>
            </a:solidFill>
          </p:spPr>
          <p:txBody>
            <a:bodyPr/>
            <a:lstStyle/>
            <a:p/>
          </p:txBody>
        </p:sp>
        <p:sp>
          <p:nvSpPr>
            <p:cNvPr id="69" name="rc69"/>
            <p:cNvSpPr/>
            <p:nvPr/>
          </p:nvSpPr>
          <p:spPr>
            <a:xfrm>
              <a:off x="7160222" y="3098495"/>
              <a:ext cx="239888" cy="1113514"/>
            </a:xfrm>
            <a:prstGeom prst="rect">
              <a:avLst/>
            </a:prstGeom>
            <a:solidFill>
              <a:srgbClr val="80BD41">
                <a:alpha val="100000"/>
              </a:srgbClr>
            </a:solidFill>
          </p:spPr>
          <p:txBody>
            <a:bodyPr/>
            <a:lstStyle/>
            <a:p/>
          </p:txBody>
        </p:sp>
        <p:sp>
          <p:nvSpPr>
            <p:cNvPr id="70" name="rc70"/>
            <p:cNvSpPr/>
            <p:nvPr/>
          </p:nvSpPr>
          <p:spPr>
            <a:xfrm>
              <a:off x="7160222" y="3000919"/>
              <a:ext cx="239888" cy="97575"/>
            </a:xfrm>
            <a:prstGeom prst="rect">
              <a:avLst/>
            </a:prstGeom>
            <a:solidFill>
              <a:srgbClr val="1CABE2">
                <a:alpha val="100000"/>
              </a:srgbClr>
            </a:solidFill>
          </p:spPr>
          <p:txBody>
            <a:bodyPr/>
            <a:lstStyle/>
            <a:p/>
          </p:txBody>
        </p:sp>
        <p:sp>
          <p:nvSpPr>
            <p:cNvPr id="71" name="rc71"/>
            <p:cNvSpPr/>
            <p:nvPr/>
          </p:nvSpPr>
          <p:spPr>
            <a:xfrm>
              <a:off x="7426765" y="3138673"/>
              <a:ext cx="239888" cy="1073335"/>
            </a:xfrm>
            <a:prstGeom prst="rect">
              <a:avLst/>
            </a:prstGeom>
            <a:solidFill>
              <a:srgbClr val="80BD41">
                <a:alpha val="100000"/>
              </a:srgbClr>
            </a:solidFill>
          </p:spPr>
          <p:txBody>
            <a:bodyPr/>
            <a:lstStyle/>
            <a:p/>
          </p:txBody>
        </p:sp>
        <p:sp>
          <p:nvSpPr>
            <p:cNvPr id="72" name="rc72"/>
            <p:cNvSpPr/>
            <p:nvPr/>
          </p:nvSpPr>
          <p:spPr>
            <a:xfrm>
              <a:off x="7426765" y="2977960"/>
              <a:ext cx="239888" cy="160713"/>
            </a:xfrm>
            <a:prstGeom prst="rect">
              <a:avLst/>
            </a:prstGeom>
            <a:solidFill>
              <a:srgbClr val="1CABE2">
                <a:alpha val="100000"/>
              </a:srgbClr>
            </a:solidFill>
          </p:spPr>
          <p:txBody>
            <a:bodyPr/>
            <a:lstStyle/>
            <a:p/>
          </p:txBody>
        </p:sp>
        <p:sp>
          <p:nvSpPr>
            <p:cNvPr id="73" name="rc73"/>
            <p:cNvSpPr/>
            <p:nvPr/>
          </p:nvSpPr>
          <p:spPr>
            <a:xfrm>
              <a:off x="7693308" y="3121454"/>
              <a:ext cx="239888" cy="1090555"/>
            </a:xfrm>
            <a:prstGeom prst="rect">
              <a:avLst/>
            </a:prstGeom>
            <a:solidFill>
              <a:srgbClr val="80BD41">
                <a:alpha val="100000"/>
              </a:srgbClr>
            </a:solidFill>
          </p:spPr>
          <p:txBody>
            <a:bodyPr/>
            <a:lstStyle/>
            <a:p/>
          </p:txBody>
        </p:sp>
        <p:sp>
          <p:nvSpPr>
            <p:cNvPr id="74" name="rc74"/>
            <p:cNvSpPr/>
            <p:nvPr/>
          </p:nvSpPr>
          <p:spPr>
            <a:xfrm>
              <a:off x="7693308" y="2958827"/>
              <a:ext cx="239888" cy="162626"/>
            </a:xfrm>
            <a:prstGeom prst="rect">
              <a:avLst/>
            </a:prstGeom>
            <a:solidFill>
              <a:srgbClr val="1CABE2">
                <a:alpha val="100000"/>
              </a:srgbClr>
            </a:solidFill>
          </p:spPr>
          <p:txBody>
            <a:bodyPr/>
            <a:lstStyle/>
            <a:p/>
          </p:txBody>
        </p:sp>
        <p:sp>
          <p:nvSpPr>
            <p:cNvPr id="75" name="rc75"/>
            <p:cNvSpPr/>
            <p:nvPr/>
          </p:nvSpPr>
          <p:spPr>
            <a:xfrm>
              <a:off x="7959851" y="3109974"/>
              <a:ext cx="239888" cy="1102034"/>
            </a:xfrm>
            <a:prstGeom prst="rect">
              <a:avLst/>
            </a:prstGeom>
            <a:solidFill>
              <a:srgbClr val="80BD41">
                <a:alpha val="100000"/>
              </a:srgbClr>
            </a:solidFill>
          </p:spPr>
          <p:txBody>
            <a:bodyPr/>
            <a:lstStyle/>
            <a:p/>
          </p:txBody>
        </p:sp>
        <p:sp>
          <p:nvSpPr>
            <p:cNvPr id="76" name="rc76"/>
            <p:cNvSpPr/>
            <p:nvPr/>
          </p:nvSpPr>
          <p:spPr>
            <a:xfrm>
              <a:off x="7959851" y="2945435"/>
              <a:ext cx="239888" cy="164539"/>
            </a:xfrm>
            <a:prstGeom prst="rect">
              <a:avLst/>
            </a:prstGeom>
            <a:solidFill>
              <a:srgbClr val="1CABE2">
                <a:alpha val="100000"/>
              </a:srgbClr>
            </a:solidFill>
          </p:spPr>
          <p:txBody>
            <a:bodyPr/>
            <a:lstStyle/>
            <a:p/>
          </p:txBody>
        </p:sp>
        <p:sp>
          <p:nvSpPr>
            <p:cNvPr id="77" name="pl77"/>
            <p:cNvSpPr/>
            <p:nvPr/>
          </p:nvSpPr>
          <p:spPr>
            <a:xfrm>
              <a:off x="1416218" y="2085226"/>
              <a:ext cx="6663577" cy="365205"/>
            </a:xfrm>
            <a:custGeom>
              <a:avLst/>
              <a:pathLst>
                <a:path w="6663577" h="365205">
                  <a:moveTo>
                    <a:pt x="0" y="365205"/>
                  </a:moveTo>
                  <a:lnTo>
                    <a:pt x="266543" y="150378"/>
                  </a:lnTo>
                  <a:lnTo>
                    <a:pt x="533086" y="150378"/>
                  </a:lnTo>
                  <a:lnTo>
                    <a:pt x="799629" y="107413"/>
                  </a:lnTo>
                  <a:lnTo>
                    <a:pt x="1066172" y="64447"/>
                  </a:lnTo>
                  <a:lnTo>
                    <a:pt x="1332715" y="42965"/>
                  </a:lnTo>
                  <a:lnTo>
                    <a:pt x="1599258" y="42965"/>
                  </a:lnTo>
                  <a:lnTo>
                    <a:pt x="1865801" y="42965"/>
                  </a:lnTo>
                  <a:lnTo>
                    <a:pt x="2132344" y="0"/>
                  </a:lnTo>
                  <a:lnTo>
                    <a:pt x="2398888" y="21482"/>
                  </a:lnTo>
                  <a:lnTo>
                    <a:pt x="2665431" y="21482"/>
                  </a:lnTo>
                  <a:lnTo>
                    <a:pt x="2931974" y="64447"/>
                  </a:lnTo>
                  <a:lnTo>
                    <a:pt x="3198517" y="64447"/>
                  </a:lnTo>
                  <a:lnTo>
                    <a:pt x="3465060" y="42965"/>
                  </a:lnTo>
                  <a:lnTo>
                    <a:pt x="3731603" y="85930"/>
                  </a:lnTo>
                  <a:lnTo>
                    <a:pt x="3998146" y="64447"/>
                  </a:lnTo>
                  <a:lnTo>
                    <a:pt x="4264689" y="64447"/>
                  </a:lnTo>
                  <a:lnTo>
                    <a:pt x="4531233" y="85930"/>
                  </a:lnTo>
                  <a:lnTo>
                    <a:pt x="4797776" y="85930"/>
                  </a:lnTo>
                  <a:lnTo>
                    <a:pt x="5064319" y="85930"/>
                  </a:lnTo>
                  <a:lnTo>
                    <a:pt x="5330862" y="64447"/>
                  </a:lnTo>
                  <a:lnTo>
                    <a:pt x="5597405" y="42965"/>
                  </a:lnTo>
                  <a:lnTo>
                    <a:pt x="5863948" y="150378"/>
                  </a:lnTo>
                  <a:lnTo>
                    <a:pt x="6130491" y="257791"/>
                  </a:lnTo>
                  <a:lnTo>
                    <a:pt x="6397034" y="257791"/>
                  </a:lnTo>
                  <a:lnTo>
                    <a:pt x="6663577" y="25779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3263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147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11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324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8975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8994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878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8649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43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229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075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7486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2" name="tx112"/>
            <p:cNvSpPr/>
            <p:nvPr/>
          </p:nvSpPr>
          <p:spPr>
            <a:xfrm>
              <a:off x="1362659" y="32272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613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4" name="tx114"/>
            <p:cNvSpPr/>
            <p:nvPr/>
          </p:nvSpPr>
          <p:spPr>
            <a:xfrm>
              <a:off x="2695375" y="3033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557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4028090" y="29258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580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8" name="tx118"/>
            <p:cNvSpPr/>
            <p:nvPr/>
          </p:nvSpPr>
          <p:spPr>
            <a:xfrm>
              <a:off x="5360806" y="2959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617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6426979" y="3029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6115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693522" y="3023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596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6960065" y="29985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20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6" name="tx126"/>
            <p:cNvSpPr/>
            <p:nvPr/>
          </p:nvSpPr>
          <p:spPr>
            <a:xfrm>
              <a:off x="7226608" y="3015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640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24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6328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062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25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2993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58585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119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379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569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18617"/>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8" name="rc158"/>
            <p:cNvSpPr/>
            <p:nvPr/>
          </p:nvSpPr>
          <p:spPr>
            <a:xfrm>
              <a:off x="4483750" y="5080163"/>
              <a:ext cx="201456" cy="201456"/>
            </a:xfrm>
            <a:prstGeom prst="rect">
              <a:avLst/>
            </a:prstGeom>
            <a:solidFill>
              <a:srgbClr val="1CABE2">
                <a:alpha val="100000"/>
              </a:srgbClr>
            </a:solidFill>
          </p:spPr>
          <p:txBody>
            <a:bodyPr/>
            <a:lstStyle/>
            <a:p/>
          </p:txBody>
        </p:sp>
        <p:sp>
          <p:nvSpPr>
            <p:cNvPr id="159" name="rc159"/>
            <p:cNvSpPr/>
            <p:nvPr/>
          </p:nvSpPr>
          <p:spPr>
            <a:xfrm>
              <a:off x="5720011" y="5080163"/>
              <a:ext cx="201456" cy="201456"/>
            </a:xfrm>
            <a:prstGeom prst="rect">
              <a:avLst/>
            </a:prstGeom>
            <a:solidFill>
              <a:srgbClr val="80BD41">
                <a:alpha val="100000"/>
              </a:srgbClr>
            </a:solidFill>
          </p:spPr>
          <p:txBody>
            <a:bodyPr/>
            <a:lstStyle/>
            <a:p/>
          </p:txBody>
        </p:sp>
        <p:sp>
          <p:nvSpPr>
            <p:cNvPr id="160" name="tx160"/>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3" name="tx163"/>
            <p:cNvSpPr/>
            <p:nvPr/>
          </p:nvSpPr>
          <p:spPr>
            <a:xfrm>
              <a:off x="951100" y="1583315"/>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164" name="pl164"/>
            <p:cNvSpPr/>
            <p:nvPr/>
          </p:nvSpPr>
          <p:spPr>
            <a:xfrm>
              <a:off x="22879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801232" cy="124062"/>
            </a:xfrm>
            <a:prstGeom prst="rect">
              <a:avLst/>
            </a:prstGeom>
            <a:solidFill>
              <a:srgbClr val="80BD41">
                <a:alpha val="100000"/>
              </a:srgbClr>
            </a:solidFill>
          </p:spPr>
          <p:txBody>
            <a:bodyPr/>
            <a:lstStyle/>
            <a:p/>
          </p:txBody>
        </p:sp>
        <p:sp>
          <p:nvSpPr>
            <p:cNvPr id="176" name="rc176"/>
            <p:cNvSpPr/>
            <p:nvPr/>
          </p:nvSpPr>
          <p:spPr>
            <a:xfrm>
              <a:off x="7097506" y="5840557"/>
              <a:ext cx="307415" cy="124062"/>
            </a:xfrm>
            <a:prstGeom prst="rect">
              <a:avLst/>
            </a:prstGeom>
            <a:solidFill>
              <a:srgbClr val="1CABE2">
                <a:alpha val="100000"/>
              </a:srgbClr>
            </a:solidFill>
          </p:spPr>
          <p:txBody>
            <a:bodyPr/>
            <a:lstStyle/>
            <a:p/>
          </p:txBody>
        </p:sp>
        <p:sp>
          <p:nvSpPr>
            <p:cNvPr id="177" name="rc177"/>
            <p:cNvSpPr/>
            <p:nvPr/>
          </p:nvSpPr>
          <p:spPr>
            <a:xfrm>
              <a:off x="1296273" y="5685479"/>
              <a:ext cx="5652483" cy="124062"/>
            </a:xfrm>
            <a:prstGeom prst="rect">
              <a:avLst/>
            </a:prstGeom>
            <a:solidFill>
              <a:srgbClr val="80BD41">
                <a:alpha val="100000"/>
              </a:srgbClr>
            </a:solidFill>
          </p:spPr>
          <p:txBody>
            <a:bodyPr/>
            <a:lstStyle/>
            <a:p/>
          </p:txBody>
        </p:sp>
        <p:sp>
          <p:nvSpPr>
            <p:cNvPr id="178" name="rc178"/>
            <p:cNvSpPr/>
            <p:nvPr/>
          </p:nvSpPr>
          <p:spPr>
            <a:xfrm>
              <a:off x="6948756" y="5685479"/>
              <a:ext cx="842914" cy="124062"/>
            </a:xfrm>
            <a:prstGeom prst="rect">
              <a:avLst/>
            </a:prstGeom>
            <a:solidFill>
              <a:srgbClr val="1CABE2">
                <a:alpha val="100000"/>
              </a:srgbClr>
            </a:solidFill>
          </p:spPr>
          <p:txBody>
            <a:bodyPr/>
            <a:lstStyle/>
            <a:p/>
          </p:txBody>
        </p:sp>
        <p:sp>
          <p:nvSpPr>
            <p:cNvPr id="179" name="rc179"/>
            <p:cNvSpPr/>
            <p:nvPr/>
          </p:nvSpPr>
          <p:spPr>
            <a:xfrm>
              <a:off x="1296273" y="5530401"/>
              <a:ext cx="5711982" cy="124062"/>
            </a:xfrm>
            <a:prstGeom prst="rect">
              <a:avLst/>
            </a:prstGeom>
            <a:solidFill>
              <a:srgbClr val="80BD41">
                <a:alpha val="100000"/>
              </a:srgbClr>
            </a:solidFill>
          </p:spPr>
          <p:txBody>
            <a:bodyPr/>
            <a:lstStyle/>
            <a:p/>
          </p:txBody>
        </p:sp>
        <p:sp>
          <p:nvSpPr>
            <p:cNvPr id="180" name="rc180"/>
            <p:cNvSpPr/>
            <p:nvPr/>
          </p:nvSpPr>
          <p:spPr>
            <a:xfrm>
              <a:off x="7008256" y="5530401"/>
              <a:ext cx="852830" cy="124062"/>
            </a:xfrm>
            <a:prstGeom prst="rect">
              <a:avLst/>
            </a:prstGeom>
            <a:solidFill>
              <a:srgbClr val="1CABE2">
                <a:alpha val="100000"/>
              </a:srgbClr>
            </a:solidFill>
          </p:spPr>
          <p:txBody>
            <a:bodyPr/>
            <a:lstStyle/>
            <a:p/>
          </p:txBody>
        </p:sp>
        <p:sp>
          <p:nvSpPr>
            <p:cNvPr id="181" name="tx181"/>
            <p:cNvSpPr/>
            <p:nvPr/>
          </p:nvSpPr>
          <p:spPr>
            <a:xfrm>
              <a:off x="762998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12154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5" name="tx185"/>
            <p:cNvSpPr/>
            <p:nvPr/>
          </p:nvSpPr>
          <p:spPr>
            <a:xfrm>
              <a:off x="718941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60967" y="6191355"/>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9" name="tx199"/>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(87 %) foi inferior à de 2019 (95 %).
O número de crianças vacinadas com a DTP3 diminuiu 1% em comparação com 2019.
O número de bebés sobreviventes aumentou aproximadamente 8% em comparação com 2019.
Em 2025, foram vacinadas menos crianças do que em 2019.
Em 2025, havia mais bebés sobreviventes (população-alvo) do que em 2019.
Para que a cobertura vacinal aumente, o número de crianças vacinadas deve crescer a um ritmo mais rápido do que o crescimento da população.</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8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1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3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6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4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7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0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42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56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21391"/>
              <a:ext cx="239888" cy="790618"/>
            </a:xfrm>
            <a:prstGeom prst="rect">
              <a:avLst/>
            </a:prstGeom>
            <a:solidFill>
              <a:srgbClr val="E2231A">
                <a:alpha val="90196"/>
              </a:srgbClr>
            </a:solidFill>
          </p:spPr>
          <p:txBody>
            <a:bodyPr/>
            <a:lstStyle/>
            <a:p/>
          </p:txBody>
        </p:sp>
        <p:sp>
          <p:nvSpPr>
            <p:cNvPr id="28" name="rc28"/>
            <p:cNvSpPr/>
            <p:nvPr/>
          </p:nvSpPr>
          <p:spPr>
            <a:xfrm>
              <a:off x="1562816" y="3559235"/>
              <a:ext cx="239888" cy="652773"/>
            </a:xfrm>
            <a:prstGeom prst="rect">
              <a:avLst/>
            </a:prstGeom>
            <a:solidFill>
              <a:srgbClr val="E2231A">
                <a:alpha val="90196"/>
              </a:srgbClr>
            </a:solidFill>
          </p:spPr>
          <p:txBody>
            <a:bodyPr/>
            <a:lstStyle/>
            <a:p/>
          </p:txBody>
        </p:sp>
        <p:sp>
          <p:nvSpPr>
            <p:cNvPr id="29" name="rc29"/>
            <p:cNvSpPr/>
            <p:nvPr/>
          </p:nvSpPr>
          <p:spPr>
            <a:xfrm>
              <a:off x="1829360" y="3811093"/>
              <a:ext cx="239888" cy="400916"/>
            </a:xfrm>
            <a:prstGeom prst="rect">
              <a:avLst/>
            </a:prstGeom>
            <a:solidFill>
              <a:srgbClr val="E2231A">
                <a:alpha val="90196"/>
              </a:srgbClr>
            </a:solidFill>
          </p:spPr>
          <p:txBody>
            <a:bodyPr/>
            <a:lstStyle/>
            <a:p/>
          </p:txBody>
        </p:sp>
        <p:sp>
          <p:nvSpPr>
            <p:cNvPr id="30" name="rc30"/>
            <p:cNvSpPr/>
            <p:nvPr/>
          </p:nvSpPr>
          <p:spPr>
            <a:xfrm>
              <a:off x="2095903" y="3857352"/>
              <a:ext cx="239888" cy="354656"/>
            </a:xfrm>
            <a:prstGeom prst="rect">
              <a:avLst/>
            </a:prstGeom>
            <a:solidFill>
              <a:srgbClr val="E2231A">
                <a:alpha val="90196"/>
              </a:srgbClr>
            </a:solidFill>
          </p:spPr>
          <p:txBody>
            <a:bodyPr/>
            <a:lstStyle/>
            <a:p/>
          </p:txBody>
        </p:sp>
        <p:sp>
          <p:nvSpPr>
            <p:cNvPr id="31" name="rc31"/>
            <p:cNvSpPr/>
            <p:nvPr/>
          </p:nvSpPr>
          <p:spPr>
            <a:xfrm>
              <a:off x="2362446" y="3962021"/>
              <a:ext cx="239888" cy="249988"/>
            </a:xfrm>
            <a:prstGeom prst="rect">
              <a:avLst/>
            </a:prstGeom>
            <a:solidFill>
              <a:srgbClr val="E2231A">
                <a:alpha val="90196"/>
              </a:srgbClr>
            </a:solidFill>
          </p:spPr>
          <p:txBody>
            <a:bodyPr/>
            <a:lstStyle/>
            <a:p/>
          </p:txBody>
        </p:sp>
        <p:sp>
          <p:nvSpPr>
            <p:cNvPr id="32" name="rc32"/>
            <p:cNvSpPr/>
            <p:nvPr/>
          </p:nvSpPr>
          <p:spPr>
            <a:xfrm>
              <a:off x="2628989" y="3871371"/>
              <a:ext cx="239888" cy="340638"/>
            </a:xfrm>
            <a:prstGeom prst="rect">
              <a:avLst/>
            </a:prstGeom>
            <a:solidFill>
              <a:srgbClr val="E2231A">
                <a:alpha val="90196"/>
              </a:srgbClr>
            </a:solidFill>
          </p:spPr>
          <p:txBody>
            <a:bodyPr/>
            <a:lstStyle/>
            <a:p/>
          </p:txBody>
        </p:sp>
        <p:sp>
          <p:nvSpPr>
            <p:cNvPr id="33" name="rc33"/>
            <p:cNvSpPr/>
            <p:nvPr/>
          </p:nvSpPr>
          <p:spPr>
            <a:xfrm>
              <a:off x="2895532" y="3776048"/>
              <a:ext cx="239888" cy="435961"/>
            </a:xfrm>
            <a:prstGeom prst="rect">
              <a:avLst/>
            </a:prstGeom>
            <a:solidFill>
              <a:srgbClr val="E2231A">
                <a:alpha val="90196"/>
              </a:srgbClr>
            </a:solidFill>
          </p:spPr>
          <p:txBody>
            <a:bodyPr/>
            <a:lstStyle/>
            <a:p/>
          </p:txBody>
        </p:sp>
        <p:sp>
          <p:nvSpPr>
            <p:cNvPr id="34" name="rc34"/>
            <p:cNvSpPr/>
            <p:nvPr/>
          </p:nvSpPr>
          <p:spPr>
            <a:xfrm>
              <a:off x="3162075" y="3793804"/>
              <a:ext cx="239888" cy="418205"/>
            </a:xfrm>
            <a:prstGeom prst="rect">
              <a:avLst/>
            </a:prstGeom>
            <a:solidFill>
              <a:srgbClr val="E2231A">
                <a:alpha val="90196"/>
              </a:srgbClr>
            </a:solidFill>
          </p:spPr>
          <p:txBody>
            <a:bodyPr/>
            <a:lstStyle/>
            <a:p/>
          </p:txBody>
        </p:sp>
        <p:sp>
          <p:nvSpPr>
            <p:cNvPr id="35" name="rc35"/>
            <p:cNvSpPr/>
            <p:nvPr/>
          </p:nvSpPr>
          <p:spPr>
            <a:xfrm>
              <a:off x="3428618" y="3999869"/>
              <a:ext cx="239888" cy="212139"/>
            </a:xfrm>
            <a:prstGeom prst="rect">
              <a:avLst/>
            </a:prstGeom>
            <a:solidFill>
              <a:srgbClr val="E2231A">
                <a:alpha val="90196"/>
              </a:srgbClr>
            </a:solidFill>
          </p:spPr>
          <p:txBody>
            <a:bodyPr/>
            <a:lstStyle/>
            <a:p/>
          </p:txBody>
        </p:sp>
        <p:sp>
          <p:nvSpPr>
            <p:cNvPr id="36" name="rc36"/>
            <p:cNvSpPr/>
            <p:nvPr/>
          </p:nvSpPr>
          <p:spPr>
            <a:xfrm>
              <a:off x="3695161" y="3905948"/>
              <a:ext cx="239888" cy="306060"/>
            </a:xfrm>
            <a:prstGeom prst="rect">
              <a:avLst/>
            </a:prstGeom>
            <a:solidFill>
              <a:srgbClr val="E2231A">
                <a:alpha val="90196"/>
              </a:srgbClr>
            </a:solidFill>
          </p:spPr>
          <p:txBody>
            <a:bodyPr/>
            <a:lstStyle/>
            <a:p/>
          </p:txBody>
        </p:sp>
        <p:sp>
          <p:nvSpPr>
            <p:cNvPr id="37" name="rc37"/>
            <p:cNvSpPr/>
            <p:nvPr/>
          </p:nvSpPr>
          <p:spPr>
            <a:xfrm>
              <a:off x="3961705" y="3964824"/>
              <a:ext cx="239888" cy="247184"/>
            </a:xfrm>
            <a:prstGeom prst="rect">
              <a:avLst/>
            </a:prstGeom>
            <a:solidFill>
              <a:srgbClr val="E2231A">
                <a:alpha val="90196"/>
              </a:srgbClr>
            </a:solidFill>
          </p:spPr>
          <p:txBody>
            <a:bodyPr/>
            <a:lstStyle/>
            <a:p/>
          </p:txBody>
        </p:sp>
        <p:sp>
          <p:nvSpPr>
            <p:cNvPr id="38" name="rc38"/>
            <p:cNvSpPr/>
            <p:nvPr/>
          </p:nvSpPr>
          <p:spPr>
            <a:xfrm>
              <a:off x="4228248" y="3931181"/>
              <a:ext cx="239888" cy="280828"/>
            </a:xfrm>
            <a:prstGeom prst="rect">
              <a:avLst/>
            </a:prstGeom>
            <a:solidFill>
              <a:srgbClr val="E2231A">
                <a:alpha val="90196"/>
              </a:srgbClr>
            </a:solidFill>
          </p:spPr>
          <p:txBody>
            <a:bodyPr/>
            <a:lstStyle/>
            <a:p/>
          </p:txBody>
        </p:sp>
        <p:sp>
          <p:nvSpPr>
            <p:cNvPr id="39" name="rc39"/>
            <p:cNvSpPr/>
            <p:nvPr/>
          </p:nvSpPr>
          <p:spPr>
            <a:xfrm>
              <a:off x="4494791" y="3960152"/>
              <a:ext cx="239888" cy="251857"/>
            </a:xfrm>
            <a:prstGeom prst="rect">
              <a:avLst/>
            </a:prstGeom>
            <a:solidFill>
              <a:srgbClr val="E2231A">
                <a:alpha val="90196"/>
              </a:srgbClr>
            </a:solidFill>
          </p:spPr>
          <p:txBody>
            <a:bodyPr/>
            <a:lstStyle/>
            <a:p/>
          </p:txBody>
        </p:sp>
        <p:sp>
          <p:nvSpPr>
            <p:cNvPr id="40" name="rc40"/>
            <p:cNvSpPr/>
            <p:nvPr/>
          </p:nvSpPr>
          <p:spPr>
            <a:xfrm>
              <a:off x="4761334" y="3930714"/>
              <a:ext cx="239888" cy="281295"/>
            </a:xfrm>
            <a:prstGeom prst="rect">
              <a:avLst/>
            </a:prstGeom>
            <a:solidFill>
              <a:srgbClr val="E2231A">
                <a:alpha val="90196"/>
              </a:srgbClr>
            </a:solidFill>
          </p:spPr>
          <p:txBody>
            <a:bodyPr/>
            <a:lstStyle/>
            <a:p/>
          </p:txBody>
        </p:sp>
        <p:sp>
          <p:nvSpPr>
            <p:cNvPr id="41" name="rc41"/>
            <p:cNvSpPr/>
            <p:nvPr/>
          </p:nvSpPr>
          <p:spPr>
            <a:xfrm>
              <a:off x="5027877" y="3964824"/>
              <a:ext cx="239888" cy="247184"/>
            </a:xfrm>
            <a:prstGeom prst="rect">
              <a:avLst/>
            </a:prstGeom>
            <a:solidFill>
              <a:srgbClr val="E2231A">
                <a:alpha val="90196"/>
              </a:srgbClr>
            </a:solidFill>
          </p:spPr>
          <p:txBody>
            <a:bodyPr/>
            <a:lstStyle/>
            <a:p/>
          </p:txBody>
        </p:sp>
        <p:sp>
          <p:nvSpPr>
            <p:cNvPr id="42" name="rc42"/>
            <p:cNvSpPr/>
            <p:nvPr/>
          </p:nvSpPr>
          <p:spPr>
            <a:xfrm>
              <a:off x="5294420" y="3999402"/>
              <a:ext cx="239888" cy="212607"/>
            </a:xfrm>
            <a:prstGeom prst="rect">
              <a:avLst/>
            </a:prstGeom>
            <a:solidFill>
              <a:srgbClr val="E2231A">
                <a:alpha val="90196"/>
              </a:srgbClr>
            </a:solidFill>
          </p:spPr>
          <p:txBody>
            <a:bodyPr/>
            <a:lstStyle/>
            <a:p/>
          </p:txBody>
        </p:sp>
        <p:sp>
          <p:nvSpPr>
            <p:cNvPr id="43" name="rc43"/>
            <p:cNvSpPr/>
            <p:nvPr/>
          </p:nvSpPr>
          <p:spPr>
            <a:xfrm>
              <a:off x="5560963" y="4004075"/>
              <a:ext cx="239888" cy="207934"/>
            </a:xfrm>
            <a:prstGeom prst="rect">
              <a:avLst/>
            </a:prstGeom>
            <a:solidFill>
              <a:srgbClr val="E2231A">
                <a:alpha val="90196"/>
              </a:srgbClr>
            </a:solidFill>
          </p:spPr>
          <p:txBody>
            <a:bodyPr/>
            <a:lstStyle/>
            <a:p/>
          </p:txBody>
        </p:sp>
        <p:sp>
          <p:nvSpPr>
            <p:cNvPr id="44" name="rc44"/>
            <p:cNvSpPr/>
            <p:nvPr/>
          </p:nvSpPr>
          <p:spPr>
            <a:xfrm>
              <a:off x="5827506" y="3920901"/>
              <a:ext cx="239888" cy="291108"/>
            </a:xfrm>
            <a:prstGeom prst="rect">
              <a:avLst/>
            </a:prstGeom>
            <a:solidFill>
              <a:srgbClr val="E2231A">
                <a:alpha val="90196"/>
              </a:srgbClr>
            </a:solidFill>
          </p:spPr>
          <p:txBody>
            <a:bodyPr/>
            <a:lstStyle/>
            <a:p/>
          </p:txBody>
        </p:sp>
        <p:sp>
          <p:nvSpPr>
            <p:cNvPr id="45" name="rc45"/>
            <p:cNvSpPr/>
            <p:nvPr/>
          </p:nvSpPr>
          <p:spPr>
            <a:xfrm>
              <a:off x="6094049" y="4067623"/>
              <a:ext cx="239888" cy="144385"/>
            </a:xfrm>
            <a:prstGeom prst="rect">
              <a:avLst/>
            </a:prstGeom>
            <a:solidFill>
              <a:srgbClr val="E2231A">
                <a:alpha val="90196"/>
              </a:srgbClr>
            </a:solidFill>
          </p:spPr>
          <p:txBody>
            <a:bodyPr/>
            <a:lstStyle/>
            <a:p/>
          </p:txBody>
        </p:sp>
        <p:sp>
          <p:nvSpPr>
            <p:cNvPr id="46" name="rc46"/>
            <p:cNvSpPr/>
            <p:nvPr/>
          </p:nvSpPr>
          <p:spPr>
            <a:xfrm>
              <a:off x="6360593" y="4068091"/>
              <a:ext cx="239888" cy="143918"/>
            </a:xfrm>
            <a:prstGeom prst="rect">
              <a:avLst/>
            </a:prstGeom>
            <a:solidFill>
              <a:srgbClr val="E2231A">
                <a:alpha val="90196"/>
              </a:srgbClr>
            </a:solidFill>
          </p:spPr>
          <p:txBody>
            <a:bodyPr/>
            <a:lstStyle/>
            <a:p/>
          </p:txBody>
        </p:sp>
        <p:sp>
          <p:nvSpPr>
            <p:cNvPr id="47" name="rc47"/>
            <p:cNvSpPr/>
            <p:nvPr/>
          </p:nvSpPr>
          <p:spPr>
            <a:xfrm>
              <a:off x="6627136" y="3809224"/>
              <a:ext cx="239888" cy="402785"/>
            </a:xfrm>
            <a:prstGeom prst="rect">
              <a:avLst/>
            </a:prstGeom>
            <a:solidFill>
              <a:srgbClr val="E2231A">
                <a:alpha val="90196"/>
              </a:srgbClr>
            </a:solidFill>
          </p:spPr>
          <p:txBody>
            <a:bodyPr/>
            <a:lstStyle/>
            <a:p/>
          </p:txBody>
        </p:sp>
        <p:sp>
          <p:nvSpPr>
            <p:cNvPr id="48" name="rc48"/>
            <p:cNvSpPr/>
            <p:nvPr/>
          </p:nvSpPr>
          <p:spPr>
            <a:xfrm>
              <a:off x="6893679" y="3539610"/>
              <a:ext cx="239888" cy="672399"/>
            </a:xfrm>
            <a:prstGeom prst="rect">
              <a:avLst/>
            </a:prstGeom>
            <a:solidFill>
              <a:srgbClr val="E2231A">
                <a:alpha val="90196"/>
              </a:srgbClr>
            </a:solidFill>
          </p:spPr>
          <p:txBody>
            <a:bodyPr/>
            <a:lstStyle/>
            <a:p/>
          </p:txBody>
        </p:sp>
        <p:sp>
          <p:nvSpPr>
            <p:cNvPr id="49" name="rc49"/>
            <p:cNvSpPr/>
            <p:nvPr/>
          </p:nvSpPr>
          <p:spPr>
            <a:xfrm>
              <a:off x="7160222" y="3679323"/>
              <a:ext cx="239888" cy="532685"/>
            </a:xfrm>
            <a:prstGeom prst="rect">
              <a:avLst/>
            </a:prstGeom>
            <a:solidFill>
              <a:srgbClr val="E2231A">
                <a:alpha val="90196"/>
              </a:srgbClr>
            </a:solidFill>
          </p:spPr>
          <p:txBody>
            <a:bodyPr/>
            <a:lstStyle/>
            <a:p/>
          </p:txBody>
        </p:sp>
        <p:sp>
          <p:nvSpPr>
            <p:cNvPr id="50" name="rc50"/>
            <p:cNvSpPr/>
            <p:nvPr/>
          </p:nvSpPr>
          <p:spPr>
            <a:xfrm>
              <a:off x="7426765" y="3820906"/>
              <a:ext cx="239888" cy="391103"/>
            </a:xfrm>
            <a:prstGeom prst="rect">
              <a:avLst/>
            </a:prstGeom>
            <a:solidFill>
              <a:srgbClr val="E2231A">
                <a:alpha val="90196"/>
              </a:srgbClr>
            </a:solidFill>
          </p:spPr>
          <p:txBody>
            <a:bodyPr/>
            <a:lstStyle/>
            <a:p/>
          </p:txBody>
        </p:sp>
        <p:sp>
          <p:nvSpPr>
            <p:cNvPr id="51" name="rc51"/>
            <p:cNvSpPr/>
            <p:nvPr/>
          </p:nvSpPr>
          <p:spPr>
            <a:xfrm>
              <a:off x="7693308" y="3813897"/>
              <a:ext cx="239888" cy="398112"/>
            </a:xfrm>
            <a:prstGeom prst="rect">
              <a:avLst/>
            </a:prstGeom>
            <a:solidFill>
              <a:srgbClr val="E2231A">
                <a:alpha val="90196"/>
              </a:srgbClr>
            </a:solidFill>
          </p:spPr>
          <p:txBody>
            <a:bodyPr/>
            <a:lstStyle/>
            <a:p/>
          </p:txBody>
        </p:sp>
        <p:sp>
          <p:nvSpPr>
            <p:cNvPr id="52" name="rc52"/>
            <p:cNvSpPr/>
            <p:nvPr/>
          </p:nvSpPr>
          <p:spPr>
            <a:xfrm>
              <a:off x="7959851" y="3809691"/>
              <a:ext cx="239888" cy="402318"/>
            </a:xfrm>
            <a:prstGeom prst="rect">
              <a:avLst/>
            </a:prstGeom>
            <a:solidFill>
              <a:srgbClr val="E2231A">
                <a:alpha val="90196"/>
              </a:srgbClr>
            </a:solidFill>
          </p:spPr>
          <p:txBody>
            <a:bodyPr/>
            <a:lstStyle/>
            <a:p/>
          </p:txBody>
        </p:sp>
        <p:sp>
          <p:nvSpPr>
            <p:cNvPr id="53" name="rc53"/>
            <p:cNvSpPr/>
            <p:nvPr/>
          </p:nvSpPr>
          <p:spPr>
            <a:xfrm>
              <a:off x="5027877" y="3402700"/>
              <a:ext cx="239888" cy="562123"/>
            </a:xfrm>
            <a:prstGeom prst="rect">
              <a:avLst/>
            </a:prstGeom>
            <a:solidFill>
              <a:srgbClr val="B3B3B3">
                <a:alpha val="90196"/>
              </a:srgbClr>
            </a:solidFill>
          </p:spPr>
          <p:txBody>
            <a:bodyPr/>
            <a:lstStyle/>
            <a:p/>
          </p:txBody>
        </p:sp>
        <p:sp>
          <p:nvSpPr>
            <p:cNvPr id="54" name="rc54"/>
            <p:cNvSpPr/>
            <p:nvPr/>
          </p:nvSpPr>
          <p:spPr>
            <a:xfrm>
              <a:off x="5294420" y="3509705"/>
              <a:ext cx="239888" cy="489697"/>
            </a:xfrm>
            <a:prstGeom prst="rect">
              <a:avLst/>
            </a:prstGeom>
            <a:solidFill>
              <a:srgbClr val="B3B3B3">
                <a:alpha val="90196"/>
              </a:srgbClr>
            </a:solidFill>
          </p:spPr>
          <p:txBody>
            <a:bodyPr/>
            <a:lstStyle/>
            <a:p/>
          </p:txBody>
        </p:sp>
        <p:sp>
          <p:nvSpPr>
            <p:cNvPr id="55" name="rc55"/>
            <p:cNvSpPr/>
            <p:nvPr/>
          </p:nvSpPr>
          <p:spPr>
            <a:xfrm>
              <a:off x="5560963" y="3516714"/>
              <a:ext cx="239888" cy="487360"/>
            </a:xfrm>
            <a:prstGeom prst="rect">
              <a:avLst/>
            </a:prstGeom>
            <a:solidFill>
              <a:srgbClr val="B3B3B3">
                <a:alpha val="90196"/>
              </a:srgbClr>
            </a:solidFill>
          </p:spPr>
          <p:txBody>
            <a:bodyPr/>
            <a:lstStyle/>
            <a:p/>
          </p:txBody>
        </p:sp>
        <p:sp>
          <p:nvSpPr>
            <p:cNvPr id="56" name="rc56"/>
            <p:cNvSpPr/>
            <p:nvPr/>
          </p:nvSpPr>
          <p:spPr>
            <a:xfrm>
              <a:off x="5827506" y="3526994"/>
              <a:ext cx="239888" cy="393907"/>
            </a:xfrm>
            <a:prstGeom prst="rect">
              <a:avLst/>
            </a:prstGeom>
            <a:solidFill>
              <a:srgbClr val="B3B3B3">
                <a:alpha val="90196"/>
              </a:srgbClr>
            </a:solidFill>
          </p:spPr>
          <p:txBody>
            <a:bodyPr/>
            <a:lstStyle/>
            <a:p/>
          </p:txBody>
        </p:sp>
        <p:sp>
          <p:nvSpPr>
            <p:cNvPr id="57" name="rc57"/>
            <p:cNvSpPr/>
            <p:nvPr/>
          </p:nvSpPr>
          <p:spPr>
            <a:xfrm>
              <a:off x="6094049" y="3541479"/>
              <a:ext cx="239888" cy="526144"/>
            </a:xfrm>
            <a:prstGeom prst="rect">
              <a:avLst/>
            </a:prstGeom>
            <a:solidFill>
              <a:srgbClr val="B3B3B3">
                <a:alpha val="90196"/>
              </a:srgbClr>
            </a:solidFill>
          </p:spPr>
          <p:txBody>
            <a:bodyPr/>
            <a:lstStyle/>
            <a:p/>
          </p:txBody>
        </p:sp>
        <p:sp>
          <p:nvSpPr>
            <p:cNvPr id="58" name="rc58"/>
            <p:cNvSpPr/>
            <p:nvPr/>
          </p:nvSpPr>
          <p:spPr>
            <a:xfrm>
              <a:off x="6360593" y="3692407"/>
              <a:ext cx="239888" cy="375683"/>
            </a:xfrm>
            <a:prstGeom prst="rect">
              <a:avLst/>
            </a:prstGeom>
            <a:solidFill>
              <a:srgbClr val="B3B3B3">
                <a:alpha val="90196"/>
              </a:srgbClr>
            </a:solidFill>
          </p:spPr>
          <p:txBody>
            <a:bodyPr/>
            <a:lstStyle/>
            <a:p/>
          </p:txBody>
        </p:sp>
        <p:sp>
          <p:nvSpPr>
            <p:cNvPr id="59" name="rc59"/>
            <p:cNvSpPr/>
            <p:nvPr/>
          </p:nvSpPr>
          <p:spPr>
            <a:xfrm>
              <a:off x="6627136" y="3532134"/>
              <a:ext cx="239888" cy="277090"/>
            </a:xfrm>
            <a:prstGeom prst="rect">
              <a:avLst/>
            </a:prstGeom>
            <a:solidFill>
              <a:srgbClr val="B3B3B3">
                <a:alpha val="90196"/>
              </a:srgbClr>
            </a:solidFill>
          </p:spPr>
          <p:txBody>
            <a:bodyPr/>
            <a:lstStyle/>
            <a:p/>
          </p:txBody>
        </p:sp>
        <p:sp>
          <p:nvSpPr>
            <p:cNvPr id="60" name="rc60"/>
            <p:cNvSpPr/>
            <p:nvPr/>
          </p:nvSpPr>
          <p:spPr>
            <a:xfrm>
              <a:off x="6893679" y="3352703"/>
              <a:ext cx="239888" cy="186907"/>
            </a:xfrm>
            <a:prstGeom prst="rect">
              <a:avLst/>
            </a:prstGeom>
            <a:solidFill>
              <a:srgbClr val="B3B3B3">
                <a:alpha val="90196"/>
              </a:srgbClr>
            </a:solidFill>
          </p:spPr>
          <p:txBody>
            <a:bodyPr/>
            <a:lstStyle/>
            <a:p/>
          </p:txBody>
        </p:sp>
        <p:sp>
          <p:nvSpPr>
            <p:cNvPr id="61" name="rc61"/>
            <p:cNvSpPr/>
            <p:nvPr/>
          </p:nvSpPr>
          <p:spPr>
            <a:xfrm>
              <a:off x="7160222" y="3649418"/>
              <a:ext cx="239888" cy="29905"/>
            </a:xfrm>
            <a:prstGeom prst="rect">
              <a:avLst/>
            </a:prstGeom>
            <a:solidFill>
              <a:srgbClr val="B3B3B3">
                <a:alpha val="90196"/>
              </a:srgbClr>
            </a:solidFill>
          </p:spPr>
          <p:txBody>
            <a:bodyPr/>
            <a:lstStyle/>
            <a:p/>
          </p:txBody>
        </p:sp>
        <p:sp>
          <p:nvSpPr>
            <p:cNvPr id="62" name="pl62"/>
            <p:cNvSpPr/>
            <p:nvPr/>
          </p:nvSpPr>
          <p:spPr>
            <a:xfrm>
              <a:off x="1416218" y="2171156"/>
              <a:ext cx="6663577" cy="558549"/>
            </a:xfrm>
            <a:custGeom>
              <a:avLst/>
              <a:pathLst>
                <a:path w="6663577" h="558549">
                  <a:moveTo>
                    <a:pt x="0" y="558549"/>
                  </a:moveTo>
                  <a:lnTo>
                    <a:pt x="266543" y="429653"/>
                  </a:lnTo>
                  <a:lnTo>
                    <a:pt x="533086" y="214826"/>
                  </a:lnTo>
                  <a:lnTo>
                    <a:pt x="799629" y="171861"/>
                  </a:lnTo>
                  <a:lnTo>
                    <a:pt x="1066172" y="85930"/>
                  </a:lnTo>
                  <a:lnTo>
                    <a:pt x="1332715" y="150378"/>
                  </a:lnTo>
                  <a:lnTo>
                    <a:pt x="1599258" y="214826"/>
                  </a:lnTo>
                  <a:lnTo>
                    <a:pt x="1865801" y="193343"/>
                  </a:lnTo>
                  <a:lnTo>
                    <a:pt x="2132344" y="42965"/>
                  </a:lnTo>
                  <a:lnTo>
                    <a:pt x="2398888" y="107413"/>
                  </a:lnTo>
                  <a:lnTo>
                    <a:pt x="2665431" y="64447"/>
                  </a:lnTo>
                  <a:lnTo>
                    <a:pt x="2931974" y="85930"/>
                  </a:lnTo>
                  <a:lnTo>
                    <a:pt x="3198517" y="64447"/>
                  </a:lnTo>
                  <a:lnTo>
                    <a:pt x="3465060" y="85930"/>
                  </a:lnTo>
                  <a:lnTo>
                    <a:pt x="3731603" y="64447"/>
                  </a:lnTo>
                  <a:lnTo>
                    <a:pt x="3998146" y="42965"/>
                  </a:lnTo>
                  <a:lnTo>
                    <a:pt x="4264689" y="42965"/>
                  </a:lnTo>
                  <a:lnTo>
                    <a:pt x="4531233" y="107413"/>
                  </a:lnTo>
                  <a:lnTo>
                    <a:pt x="4797776" y="0"/>
                  </a:lnTo>
                  <a:lnTo>
                    <a:pt x="5064319" y="0"/>
                  </a:lnTo>
                  <a:lnTo>
                    <a:pt x="5330862" y="193343"/>
                  </a:lnTo>
                  <a:lnTo>
                    <a:pt x="5597405" y="386687"/>
                  </a:lnTo>
                  <a:lnTo>
                    <a:pt x="5863948" y="279274"/>
                  </a:lnTo>
                  <a:lnTo>
                    <a:pt x="6130491" y="171861"/>
                  </a:lnTo>
                  <a:lnTo>
                    <a:pt x="6397034" y="171861"/>
                  </a:lnTo>
                  <a:lnTo>
                    <a:pt x="6663577" y="171861"/>
                  </a:lnTo>
                </a:path>
              </a:pathLst>
            </a:custGeom>
            <a:ln w="27101" cap="flat">
              <a:solidFill>
                <a:srgbClr val="3283FE">
                  <a:alpha val="100000"/>
                </a:srgbClr>
              </a:solidFill>
              <a:prstDash val="solid"/>
              <a:round/>
            </a:ln>
          </p:spPr>
          <p:txBody>
            <a:bodyPr/>
            <a:lstStyle/>
            <a:p/>
          </p:txBody>
        </p:sp>
        <p:sp>
          <p:nvSpPr>
            <p:cNvPr id="63" name="pl63"/>
            <p:cNvSpPr/>
            <p:nvPr/>
          </p:nvSpPr>
          <p:spPr>
            <a:xfrm>
              <a:off x="5147821" y="2343018"/>
              <a:ext cx="2931974" cy="386687"/>
            </a:xfrm>
            <a:custGeom>
              <a:avLst/>
              <a:pathLst>
                <a:path w="2931974" h="386687">
                  <a:moveTo>
                    <a:pt x="0" y="343722"/>
                  </a:moveTo>
                  <a:lnTo>
                    <a:pt x="266543" y="236309"/>
                  </a:lnTo>
                  <a:lnTo>
                    <a:pt x="533086" y="236309"/>
                  </a:lnTo>
                  <a:lnTo>
                    <a:pt x="799629" y="236309"/>
                  </a:lnTo>
                  <a:lnTo>
                    <a:pt x="1066172" y="236309"/>
                  </a:lnTo>
                  <a:lnTo>
                    <a:pt x="1332715" y="128895"/>
                  </a:lnTo>
                  <a:lnTo>
                    <a:pt x="1599258" y="257791"/>
                  </a:lnTo>
                  <a:lnTo>
                    <a:pt x="1865801" y="386687"/>
                  </a:lnTo>
                  <a:lnTo>
                    <a:pt x="2132344" y="150378"/>
                  </a:lnTo>
                  <a:lnTo>
                    <a:pt x="2398888" y="0"/>
                  </a:lnTo>
                  <a:lnTo>
                    <a:pt x="2665431" y="0"/>
                  </a:lnTo>
                  <a:lnTo>
                    <a:pt x="2931974" y="0"/>
                  </a:lnTo>
                </a:path>
              </a:pathLst>
            </a:custGeom>
            <a:ln w="27101" cap="flat">
              <a:solidFill>
                <a:srgbClr val="FFA500">
                  <a:alpha val="100000"/>
                </a:srgbClr>
              </a:solidFill>
              <a:prstDash val="solid"/>
              <a:round/>
            </a:ln>
          </p:spPr>
          <p:txBody>
            <a:bodyPr/>
            <a:lstStyle/>
            <a:p/>
          </p:txBody>
        </p:sp>
        <p:sp>
          <p:nvSpPr>
            <p:cNvPr id="64" name="tx64"/>
            <p:cNvSpPr/>
            <p:nvPr/>
          </p:nvSpPr>
          <p:spPr>
            <a:xfrm>
              <a:off x="1345880"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5" name="tx65"/>
            <p:cNvSpPr/>
            <p:nvPr/>
          </p:nvSpPr>
          <p:spPr>
            <a:xfrm>
              <a:off x="267859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6" name="tx66"/>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7" name="tx67"/>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5344027"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69" name="tx69"/>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6410199"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1" name="tx71"/>
            <p:cNvSpPr/>
            <p:nvPr/>
          </p:nvSpPr>
          <p:spPr>
            <a:xfrm>
              <a:off x="667674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2" name="tx72"/>
            <p:cNvSpPr/>
            <p:nvPr/>
          </p:nvSpPr>
          <p:spPr>
            <a:xfrm>
              <a:off x="667674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3" name="tx73"/>
            <p:cNvSpPr/>
            <p:nvPr/>
          </p:nvSpPr>
          <p:spPr>
            <a:xfrm>
              <a:off x="6943285"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4" name="tx74"/>
            <p:cNvSpPr/>
            <p:nvPr/>
          </p:nvSpPr>
          <p:spPr>
            <a:xfrm>
              <a:off x="694328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5" name="tx75"/>
            <p:cNvSpPr/>
            <p:nvPr/>
          </p:nvSpPr>
          <p:spPr>
            <a:xfrm>
              <a:off x="720982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6" name="tx76"/>
            <p:cNvSpPr/>
            <p:nvPr/>
          </p:nvSpPr>
          <p:spPr>
            <a:xfrm>
              <a:off x="720982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7" name="tx77"/>
            <p:cNvSpPr/>
            <p:nvPr/>
          </p:nvSpPr>
          <p:spPr>
            <a:xfrm>
              <a:off x="747637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8" name="tx78"/>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9" name="tx79"/>
            <p:cNvSpPr/>
            <p:nvPr/>
          </p:nvSpPr>
          <p:spPr>
            <a:xfrm>
              <a:off x="7742915"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0" name="tx80"/>
            <p:cNvSpPr/>
            <p:nvPr/>
          </p:nvSpPr>
          <p:spPr>
            <a:xfrm>
              <a:off x="774291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1" name="tx81"/>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800945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1340869" y="37775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6938274" y="38366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5" name="tx85"/>
            <p:cNvSpPr/>
            <p:nvPr/>
          </p:nvSpPr>
          <p:spPr>
            <a:xfrm>
              <a:off x="7204817" y="39065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5384220" y="39280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5346551" y="340347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8" name="tx88"/>
            <p:cNvSpPr/>
            <p:nvPr/>
          </p:nvSpPr>
          <p:spPr>
            <a:xfrm>
              <a:off x="6412723" y="358736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9" name="tx89"/>
            <p:cNvSpPr/>
            <p:nvPr/>
          </p:nvSpPr>
          <p:spPr>
            <a:xfrm>
              <a:off x="6679266" y="342589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0" name="tx90"/>
            <p:cNvSpPr/>
            <p:nvPr/>
          </p:nvSpPr>
          <p:spPr>
            <a:xfrm>
              <a:off x="6945809" y="324646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1" name="tx91"/>
            <p:cNvSpPr/>
            <p:nvPr/>
          </p:nvSpPr>
          <p:spPr>
            <a:xfrm>
              <a:off x="7212352" y="354437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717597" y="36943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4" name="tx94"/>
            <p:cNvSpPr/>
            <p:nvPr/>
          </p:nvSpPr>
          <p:spPr>
            <a:xfrm>
              <a:off x="717597" y="322706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5" name="tx95"/>
            <p:cNvSpPr/>
            <p:nvPr/>
          </p:nvSpPr>
          <p:spPr>
            <a:xfrm>
              <a:off x="717597" y="275802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6" name="tx96"/>
            <p:cNvSpPr/>
            <p:nvPr/>
          </p:nvSpPr>
          <p:spPr>
            <a:xfrm>
              <a:off x="717597" y="229293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7" name="tx97"/>
            <p:cNvSpPr/>
            <p:nvPr/>
          </p:nvSpPr>
          <p:spPr>
            <a:xfrm>
              <a:off x="717597" y="182396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8" name="tx9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15" name="tx115"/>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6" name="pl11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7" name="pl11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8" name="tx11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5080163"/>
              <a:ext cx="201456" cy="201456"/>
            </a:xfrm>
            <a:prstGeom prst="rect">
              <a:avLst/>
            </a:prstGeom>
            <a:solidFill>
              <a:srgbClr val="E2231A">
                <a:alpha val="90196"/>
              </a:srgbClr>
            </a:solidFill>
          </p:spPr>
          <p:txBody>
            <a:bodyPr/>
            <a:lstStyle/>
            <a:p/>
          </p:txBody>
        </p:sp>
        <p:sp>
          <p:nvSpPr>
            <p:cNvPr id="121" name="rc121"/>
            <p:cNvSpPr/>
            <p:nvPr/>
          </p:nvSpPr>
          <p:spPr>
            <a:xfrm>
              <a:off x="5642950" y="5080163"/>
              <a:ext cx="201456" cy="201456"/>
            </a:xfrm>
            <a:prstGeom prst="rect">
              <a:avLst/>
            </a:prstGeom>
            <a:solidFill>
              <a:srgbClr val="B3B3B3">
                <a:alpha val="90196"/>
              </a:srgbClr>
            </a:solidFill>
          </p:spPr>
          <p:txBody>
            <a:bodyPr/>
            <a:lstStyle/>
            <a:p/>
          </p:txBody>
        </p:sp>
        <p:sp>
          <p:nvSpPr>
            <p:cNvPr id="122" name="tx12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25" name="tx125"/>
            <p:cNvSpPr/>
            <p:nvPr/>
          </p:nvSpPr>
          <p:spPr>
            <a:xfrm>
              <a:off x="951100" y="1583315"/>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126" name="pl126"/>
            <p:cNvSpPr/>
            <p:nvPr/>
          </p:nvSpPr>
          <p:spPr>
            <a:xfrm>
              <a:off x="2227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899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523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148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58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211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836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840557"/>
              <a:ext cx="1912111" cy="124062"/>
            </a:xfrm>
            <a:prstGeom prst="rect">
              <a:avLst/>
            </a:prstGeom>
            <a:solidFill>
              <a:srgbClr val="E2231A">
                <a:alpha val="90196"/>
              </a:srgbClr>
            </a:solidFill>
          </p:spPr>
          <p:txBody>
            <a:bodyPr/>
            <a:lstStyle/>
            <a:p/>
          </p:txBody>
        </p:sp>
        <p:sp>
          <p:nvSpPr>
            <p:cNvPr id="138" name="rc138"/>
            <p:cNvSpPr/>
            <p:nvPr/>
          </p:nvSpPr>
          <p:spPr>
            <a:xfrm>
              <a:off x="1296273" y="5685479"/>
              <a:ext cx="5289346" cy="124062"/>
            </a:xfrm>
            <a:prstGeom prst="rect">
              <a:avLst/>
            </a:prstGeom>
            <a:solidFill>
              <a:srgbClr val="E2231A">
                <a:alpha val="90196"/>
              </a:srgbClr>
            </a:solidFill>
          </p:spPr>
          <p:txBody>
            <a:bodyPr/>
            <a:lstStyle/>
            <a:p/>
          </p:txBody>
        </p:sp>
        <p:sp>
          <p:nvSpPr>
            <p:cNvPr id="139" name="rc139"/>
            <p:cNvSpPr/>
            <p:nvPr/>
          </p:nvSpPr>
          <p:spPr>
            <a:xfrm>
              <a:off x="1296273" y="5530401"/>
              <a:ext cx="5345220" cy="124062"/>
            </a:xfrm>
            <a:prstGeom prst="rect">
              <a:avLst/>
            </a:prstGeom>
            <a:solidFill>
              <a:srgbClr val="E2231A">
                <a:alpha val="90196"/>
              </a:srgbClr>
            </a:solidFill>
          </p:spPr>
          <p:txBody>
            <a:bodyPr/>
            <a:lstStyle/>
            <a:p/>
          </p:txBody>
        </p:sp>
        <p:sp>
          <p:nvSpPr>
            <p:cNvPr id="140" name="rc140"/>
            <p:cNvSpPr/>
            <p:nvPr/>
          </p:nvSpPr>
          <p:spPr>
            <a:xfrm>
              <a:off x="3208385" y="5840557"/>
              <a:ext cx="4991355" cy="124062"/>
            </a:xfrm>
            <a:prstGeom prst="rect">
              <a:avLst/>
            </a:prstGeom>
            <a:solidFill>
              <a:srgbClr val="B3B3B3">
                <a:alpha val="90196"/>
              </a:srgbClr>
            </a:solidFill>
          </p:spPr>
          <p:txBody>
            <a:bodyPr/>
            <a:lstStyle/>
            <a:p/>
          </p:txBody>
        </p:sp>
        <p:sp>
          <p:nvSpPr>
            <p:cNvPr id="141" name="tx141"/>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2" name="tx142"/>
            <p:cNvSpPr/>
            <p:nvPr/>
          </p:nvSpPr>
          <p:spPr>
            <a:xfrm>
              <a:off x="2138193"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3" name="tx143"/>
            <p:cNvSpPr/>
            <p:nvPr/>
          </p:nvSpPr>
          <p:spPr>
            <a:xfrm>
              <a:off x="3875029"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4" name="tx144"/>
            <p:cNvSpPr/>
            <p:nvPr/>
          </p:nvSpPr>
          <p:spPr>
            <a:xfrm>
              <a:off x="3902965"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5" name="tx145"/>
            <p:cNvSpPr/>
            <p:nvPr/>
          </p:nvSpPr>
          <p:spPr>
            <a:xfrm>
              <a:off x="5638144"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6" name="tx14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0" name="tx150"/>
            <p:cNvSpPr/>
            <p:nvPr/>
          </p:nvSpPr>
          <p:spPr>
            <a:xfrm>
              <a:off x="3015029" y="6056083"/>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51" name="tx151"/>
            <p:cNvSpPr/>
            <p:nvPr/>
          </p:nvSpPr>
          <p:spPr>
            <a:xfrm>
              <a:off x="487747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52" name="tx152"/>
            <p:cNvSpPr/>
            <p:nvPr/>
          </p:nvSpPr>
          <p:spPr>
            <a:xfrm>
              <a:off x="673992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53" name="tx153"/>
            <p:cNvSpPr/>
            <p:nvPr/>
          </p:nvSpPr>
          <p:spPr>
            <a:xfrm>
              <a:off x="3439581"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4" name="tx154"/>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5" name="tx155"/>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manteve-se constante nos 87%. Este valor é inferior ao de 2019, ano em que a cobertura foi de 95%.
Menos de 1 000 crianças não receberam a sua primeira dose de rotina da vacina contra o sarampo.
A MCV2 é normalmente administrada a crianças com idades compreendidas entre os 18 meses e os cinco anos. A cobertura da MCV2 manteve-se constante nos 87% em 2025.</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manteve-se constante nos 87 % em 2025 — abaixo do nível de 95 % necessário para prevenir surtos, deixando menos de 1 000 crianças sem qualquer proteção contra o sarampo. A cobertura da MCV2 também se manteve constante nos 87% — abaixo da meta da IA2030 de 90%.</a:t>
            </a:r>
          </a:p>
        </p:txBody>
      </p:sp>
      <p:grpSp xmlns:pic="http://schemas.openxmlformats.org/drawingml/2006/picture">
        <p:nvGrpSpPr>
          <p:cNvPr id="158" name=""/>
          <p:cNvGrpSpPr/>
          <p:nvPr/>
        </p:nvGrpSpPr>
        <p:grpSpPr>
          <a:xfrm>
            <a:off x="292608" y="1097280"/>
            <a:ext cx="8595360" cy="28575"/>
            <a:chOff x="292608" y="1097280"/>
            <a:chExt cx="8595360" cy="28575"/>
          </a:xfrm>
        </p:grpSpPr>
        <p:sp>
          <p:nvSpPr>
            <p:cNvPr id="15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78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003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46"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60" name="tx60"/>
            <p:cNvSpPr/>
            <p:nvPr/>
          </p:nvSpPr>
          <p:spPr>
            <a:xfrm>
              <a:off x="32049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741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0008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411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42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17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28700"/>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52047"/>
              <a:ext cx="3397293" cy="1589878"/>
            </a:xfrm>
            <a:custGeom>
              <a:avLst/>
              <a:pathLst>
                <a:path w="3397293" h="1589878">
                  <a:moveTo>
                    <a:pt x="0" y="1589878"/>
                  </a:moveTo>
                  <a:lnTo>
                    <a:pt x="135891" y="1472110"/>
                  </a:lnTo>
                  <a:lnTo>
                    <a:pt x="271783" y="1413225"/>
                  </a:lnTo>
                  <a:lnTo>
                    <a:pt x="407675" y="1177688"/>
                  </a:lnTo>
                  <a:lnTo>
                    <a:pt x="543566" y="942150"/>
                  </a:lnTo>
                  <a:lnTo>
                    <a:pt x="679458" y="706612"/>
                  </a:lnTo>
                  <a:lnTo>
                    <a:pt x="815350" y="588844"/>
                  </a:lnTo>
                  <a:lnTo>
                    <a:pt x="951242" y="588844"/>
                  </a:lnTo>
                  <a:lnTo>
                    <a:pt x="1087133" y="353306"/>
                  </a:lnTo>
                  <a:lnTo>
                    <a:pt x="1223025" y="0"/>
                  </a:lnTo>
                  <a:lnTo>
                    <a:pt x="1358917" y="176653"/>
                  </a:lnTo>
                  <a:lnTo>
                    <a:pt x="1494809" y="353306"/>
                  </a:lnTo>
                  <a:lnTo>
                    <a:pt x="1630700" y="412190"/>
                  </a:lnTo>
                  <a:lnTo>
                    <a:pt x="1766592" y="412190"/>
                  </a:lnTo>
                  <a:lnTo>
                    <a:pt x="1902484" y="471075"/>
                  </a:lnTo>
                  <a:lnTo>
                    <a:pt x="2038375" y="471075"/>
                  </a:lnTo>
                  <a:lnTo>
                    <a:pt x="2174267" y="353306"/>
                  </a:lnTo>
                  <a:lnTo>
                    <a:pt x="2310159" y="235537"/>
                  </a:lnTo>
                  <a:lnTo>
                    <a:pt x="2446051" y="235537"/>
                  </a:lnTo>
                  <a:lnTo>
                    <a:pt x="2581942" y="176653"/>
                  </a:lnTo>
                  <a:lnTo>
                    <a:pt x="2717834" y="235537"/>
                  </a:lnTo>
                  <a:lnTo>
                    <a:pt x="2853726" y="471075"/>
                  </a:lnTo>
                  <a:lnTo>
                    <a:pt x="2989618" y="471075"/>
                  </a:lnTo>
                  <a:lnTo>
                    <a:pt x="3125509" y="353306"/>
                  </a:lnTo>
                  <a:lnTo>
                    <a:pt x="3261401" y="176653"/>
                  </a:lnTo>
                  <a:lnTo>
                    <a:pt x="3397293" y="235537"/>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57832"/>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57832"/>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57832"/>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57832"/>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57832"/>
              <a:ext cx="0" cy="270868"/>
            </a:xfrm>
            <a:custGeom>
              <a:avLst/>
              <a:pathLst>
                <a:path w="0" h="270868">
                  <a:moveTo>
                    <a:pt x="0" y="2708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57832"/>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57832"/>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27101" cap="flat">
              <a:solidFill>
                <a:srgbClr val="0058AB">
                  <a:alpha val="100000"/>
                </a:srgbClr>
              </a:solidFill>
              <a:prstDash val="solid"/>
              <a:round/>
            </a:ln>
          </p:spPr>
          <p:txBody>
            <a:bodyPr/>
            <a:lstStyle/>
            <a:p/>
          </p:txBody>
        </p:sp>
        <p:sp>
          <p:nvSpPr>
            <p:cNvPr id="90" name="tx90"/>
            <p:cNvSpPr/>
            <p:nvPr/>
          </p:nvSpPr>
          <p:spPr>
            <a:xfrm>
              <a:off x="5359324"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1" name="tx91"/>
            <p:cNvSpPr/>
            <p:nvPr/>
          </p:nvSpPr>
          <p:spPr>
            <a:xfrm>
              <a:off x="6068928"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1937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21951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786762"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2429" y="2607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484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0654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1" name="pl111"/>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836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545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170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50745" y="4962912"/>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116" name="tx116"/>
            <p:cNvSpPr/>
            <p:nvPr/>
          </p:nvSpPr>
          <p:spPr>
            <a:xfrm>
              <a:off x="7521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2841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9" name="pl119"/>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2619096" cy="114824"/>
            </a:xfrm>
            <a:prstGeom prst="rect">
              <a:avLst/>
            </a:prstGeom>
            <a:solidFill>
              <a:srgbClr val="E2231A">
                <a:alpha val="80000"/>
              </a:srgbClr>
            </a:solidFill>
          </p:spPr>
          <p:txBody>
            <a:bodyPr/>
            <a:lstStyle/>
            <a:p/>
          </p:txBody>
        </p:sp>
        <p:sp>
          <p:nvSpPr>
            <p:cNvPr id="131" name="rc131"/>
            <p:cNvSpPr/>
            <p:nvPr/>
          </p:nvSpPr>
          <p:spPr>
            <a:xfrm>
              <a:off x="1317178" y="5743865"/>
              <a:ext cx="7245032"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8" name="tx138"/>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0" name="tx140"/>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1" name="tx141"/>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2" name="tx142"/>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em São Tomé e Príncipe (87 %) era 3 pontos percentuais superior à média global (84 %) e 23 pontos percentuais superior à média de todos os países da rede « WCAR » (64 %).
A cobertura nacional da MCV1 foi 8 pontos percentuais inferior à de 2019 (95%).
O número de crianças não vacinadas aumentou (ou seja, a situação agravou-se) em comparação com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em São Tomé e Príncipe foi de 87% — um valor 8 pontos percentuais inferior ao de 2019 e superior às médias globais e regionais.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WCAR, da cobertura mais baixa à mais alta, e a classificação dos 10 países com o maior número de crianças não vacinadas, com base em números absolutos.
Em 2025, São Tomé e Príncipe ocupou o 18.º lugar entre 24 países no que diz respeito à menor cobertura da vacina MCV1 (com base em classificações empatadas).
São Tomé e Príncipe não figurou entre os 10 países com o maior número de crianças não vacinadas.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São Tomé e Príncipe figurava entre os países com maior cobertura e não se encontrava entre os 10 países com o maior número de crianças não vacinadas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4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17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9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57484"/>
              <a:ext cx="239888" cy="750536"/>
            </a:xfrm>
            <a:prstGeom prst="rect">
              <a:avLst/>
            </a:prstGeom>
            <a:solidFill>
              <a:srgbClr val="80BD41">
                <a:alpha val="100000"/>
              </a:srgbClr>
            </a:solidFill>
          </p:spPr>
          <p:txBody>
            <a:bodyPr/>
            <a:lstStyle/>
            <a:p/>
          </p:txBody>
        </p:sp>
        <p:sp>
          <p:nvSpPr>
            <p:cNvPr id="26" name="rc26"/>
            <p:cNvSpPr/>
            <p:nvPr/>
          </p:nvSpPr>
          <p:spPr>
            <a:xfrm>
              <a:off x="1296273" y="3221037"/>
              <a:ext cx="239888" cy="336447"/>
            </a:xfrm>
            <a:prstGeom prst="rect">
              <a:avLst/>
            </a:prstGeom>
            <a:solidFill>
              <a:srgbClr val="E2231A">
                <a:alpha val="100000"/>
              </a:srgbClr>
            </a:solidFill>
          </p:spPr>
          <p:txBody>
            <a:bodyPr/>
            <a:lstStyle/>
            <a:p/>
          </p:txBody>
        </p:sp>
        <p:sp>
          <p:nvSpPr>
            <p:cNvPr id="27" name="rc27"/>
            <p:cNvSpPr/>
            <p:nvPr/>
          </p:nvSpPr>
          <p:spPr>
            <a:xfrm>
              <a:off x="1562816" y="3473870"/>
              <a:ext cx="239888" cy="834150"/>
            </a:xfrm>
            <a:prstGeom prst="rect">
              <a:avLst/>
            </a:prstGeom>
            <a:solidFill>
              <a:srgbClr val="80BD41">
                <a:alpha val="100000"/>
              </a:srgbClr>
            </a:solidFill>
          </p:spPr>
          <p:txBody>
            <a:bodyPr/>
            <a:lstStyle/>
            <a:p/>
          </p:txBody>
        </p:sp>
        <p:sp>
          <p:nvSpPr>
            <p:cNvPr id="28" name="rc28"/>
            <p:cNvSpPr/>
            <p:nvPr/>
          </p:nvSpPr>
          <p:spPr>
            <a:xfrm>
              <a:off x="1562816" y="3195156"/>
              <a:ext cx="239888" cy="278713"/>
            </a:xfrm>
            <a:prstGeom prst="rect">
              <a:avLst/>
            </a:prstGeom>
            <a:solidFill>
              <a:srgbClr val="E2231A">
                <a:alpha val="100000"/>
              </a:srgbClr>
            </a:solidFill>
          </p:spPr>
          <p:txBody>
            <a:bodyPr/>
            <a:lstStyle/>
            <a:p/>
          </p:txBody>
        </p:sp>
        <p:sp>
          <p:nvSpPr>
            <p:cNvPr id="29" name="rc29"/>
            <p:cNvSpPr/>
            <p:nvPr/>
          </p:nvSpPr>
          <p:spPr>
            <a:xfrm>
              <a:off x="1829360" y="3340486"/>
              <a:ext cx="239888" cy="967535"/>
            </a:xfrm>
            <a:prstGeom prst="rect">
              <a:avLst/>
            </a:prstGeom>
            <a:solidFill>
              <a:srgbClr val="80BD41">
                <a:alpha val="100000"/>
              </a:srgbClr>
            </a:solidFill>
          </p:spPr>
          <p:txBody>
            <a:bodyPr/>
            <a:lstStyle/>
            <a:p/>
          </p:txBody>
        </p:sp>
        <p:sp>
          <p:nvSpPr>
            <p:cNvPr id="30" name="rc30"/>
            <p:cNvSpPr/>
            <p:nvPr/>
          </p:nvSpPr>
          <p:spPr>
            <a:xfrm>
              <a:off x="1829360" y="3169276"/>
              <a:ext cx="239888" cy="171209"/>
            </a:xfrm>
            <a:prstGeom prst="rect">
              <a:avLst/>
            </a:prstGeom>
            <a:solidFill>
              <a:srgbClr val="E2231A">
                <a:alpha val="100000"/>
              </a:srgbClr>
            </a:solidFill>
          </p:spPr>
          <p:txBody>
            <a:bodyPr/>
            <a:lstStyle/>
            <a:p/>
          </p:txBody>
        </p:sp>
        <p:sp>
          <p:nvSpPr>
            <p:cNvPr id="31" name="rc31"/>
            <p:cNvSpPr/>
            <p:nvPr/>
          </p:nvSpPr>
          <p:spPr>
            <a:xfrm>
              <a:off x="2095903" y="3296688"/>
              <a:ext cx="239888" cy="1011333"/>
            </a:xfrm>
            <a:prstGeom prst="rect">
              <a:avLst/>
            </a:prstGeom>
            <a:solidFill>
              <a:srgbClr val="80BD41">
                <a:alpha val="100000"/>
              </a:srgbClr>
            </a:solidFill>
          </p:spPr>
          <p:txBody>
            <a:bodyPr/>
            <a:lstStyle/>
            <a:p/>
          </p:txBody>
        </p:sp>
        <p:sp>
          <p:nvSpPr>
            <p:cNvPr id="32" name="rc32"/>
            <p:cNvSpPr/>
            <p:nvPr/>
          </p:nvSpPr>
          <p:spPr>
            <a:xfrm>
              <a:off x="2095903" y="3145386"/>
              <a:ext cx="239888" cy="151301"/>
            </a:xfrm>
            <a:prstGeom prst="rect">
              <a:avLst/>
            </a:prstGeom>
            <a:solidFill>
              <a:srgbClr val="E2231A">
                <a:alpha val="100000"/>
              </a:srgbClr>
            </a:solidFill>
          </p:spPr>
          <p:txBody>
            <a:bodyPr/>
            <a:lstStyle/>
            <a:p/>
          </p:txBody>
        </p:sp>
        <p:sp>
          <p:nvSpPr>
            <p:cNvPr id="33" name="rc33"/>
            <p:cNvSpPr/>
            <p:nvPr/>
          </p:nvSpPr>
          <p:spPr>
            <a:xfrm>
              <a:off x="2362446" y="3230991"/>
              <a:ext cx="239888" cy="1077030"/>
            </a:xfrm>
            <a:prstGeom prst="rect">
              <a:avLst/>
            </a:prstGeom>
            <a:solidFill>
              <a:srgbClr val="80BD41">
                <a:alpha val="100000"/>
              </a:srgbClr>
            </a:solidFill>
          </p:spPr>
          <p:txBody>
            <a:bodyPr/>
            <a:lstStyle/>
            <a:p/>
          </p:txBody>
        </p:sp>
        <p:sp>
          <p:nvSpPr>
            <p:cNvPr id="34" name="rc34"/>
            <p:cNvSpPr/>
            <p:nvPr/>
          </p:nvSpPr>
          <p:spPr>
            <a:xfrm>
              <a:off x="2362446" y="3123487"/>
              <a:ext cx="239888" cy="107503"/>
            </a:xfrm>
            <a:prstGeom prst="rect">
              <a:avLst/>
            </a:prstGeom>
            <a:solidFill>
              <a:srgbClr val="E2231A">
                <a:alpha val="100000"/>
              </a:srgbClr>
            </a:solidFill>
          </p:spPr>
          <p:txBody>
            <a:bodyPr/>
            <a:lstStyle/>
            <a:p/>
          </p:txBody>
        </p:sp>
        <p:sp>
          <p:nvSpPr>
            <p:cNvPr id="35" name="rc35"/>
            <p:cNvSpPr/>
            <p:nvPr/>
          </p:nvSpPr>
          <p:spPr>
            <a:xfrm>
              <a:off x="2628989" y="3244927"/>
              <a:ext cx="239888" cy="1063094"/>
            </a:xfrm>
            <a:prstGeom prst="rect">
              <a:avLst/>
            </a:prstGeom>
            <a:solidFill>
              <a:srgbClr val="80BD41">
                <a:alpha val="100000"/>
              </a:srgbClr>
            </a:solidFill>
          </p:spPr>
          <p:txBody>
            <a:bodyPr/>
            <a:lstStyle/>
            <a:p/>
          </p:txBody>
        </p:sp>
        <p:sp>
          <p:nvSpPr>
            <p:cNvPr id="36" name="rc36"/>
            <p:cNvSpPr/>
            <p:nvPr/>
          </p:nvSpPr>
          <p:spPr>
            <a:xfrm>
              <a:off x="2628989" y="3099597"/>
              <a:ext cx="239888" cy="145329"/>
            </a:xfrm>
            <a:prstGeom prst="rect">
              <a:avLst/>
            </a:prstGeom>
            <a:solidFill>
              <a:srgbClr val="E2231A">
                <a:alpha val="100000"/>
              </a:srgbClr>
            </a:solidFill>
          </p:spPr>
          <p:txBody>
            <a:bodyPr/>
            <a:lstStyle/>
            <a:p/>
          </p:txBody>
        </p:sp>
        <p:sp>
          <p:nvSpPr>
            <p:cNvPr id="37" name="rc37"/>
            <p:cNvSpPr/>
            <p:nvPr/>
          </p:nvSpPr>
          <p:spPr>
            <a:xfrm>
              <a:off x="2895532" y="3256872"/>
              <a:ext cx="239888" cy="1051149"/>
            </a:xfrm>
            <a:prstGeom prst="rect">
              <a:avLst/>
            </a:prstGeom>
            <a:solidFill>
              <a:srgbClr val="80BD41">
                <a:alpha val="100000"/>
              </a:srgbClr>
            </a:solidFill>
          </p:spPr>
          <p:txBody>
            <a:bodyPr/>
            <a:lstStyle/>
            <a:p/>
          </p:txBody>
        </p:sp>
        <p:sp>
          <p:nvSpPr>
            <p:cNvPr id="38" name="rc38"/>
            <p:cNvSpPr/>
            <p:nvPr/>
          </p:nvSpPr>
          <p:spPr>
            <a:xfrm>
              <a:off x="2895532" y="3071726"/>
              <a:ext cx="239888" cy="185145"/>
            </a:xfrm>
            <a:prstGeom prst="rect">
              <a:avLst/>
            </a:prstGeom>
            <a:solidFill>
              <a:srgbClr val="E2231A">
                <a:alpha val="100000"/>
              </a:srgbClr>
            </a:solidFill>
          </p:spPr>
          <p:txBody>
            <a:bodyPr/>
            <a:lstStyle/>
            <a:p/>
          </p:txBody>
        </p:sp>
        <p:sp>
          <p:nvSpPr>
            <p:cNvPr id="39" name="rc39"/>
            <p:cNvSpPr/>
            <p:nvPr/>
          </p:nvSpPr>
          <p:spPr>
            <a:xfrm>
              <a:off x="3162075" y="3213074"/>
              <a:ext cx="239888" cy="1094947"/>
            </a:xfrm>
            <a:prstGeom prst="rect">
              <a:avLst/>
            </a:prstGeom>
            <a:solidFill>
              <a:srgbClr val="80BD41">
                <a:alpha val="100000"/>
              </a:srgbClr>
            </a:solidFill>
          </p:spPr>
          <p:txBody>
            <a:bodyPr/>
            <a:lstStyle/>
            <a:p/>
          </p:txBody>
        </p:sp>
        <p:sp>
          <p:nvSpPr>
            <p:cNvPr id="40" name="rc40"/>
            <p:cNvSpPr/>
            <p:nvPr/>
          </p:nvSpPr>
          <p:spPr>
            <a:xfrm>
              <a:off x="3162075" y="3033900"/>
              <a:ext cx="239888" cy="179173"/>
            </a:xfrm>
            <a:prstGeom prst="rect">
              <a:avLst/>
            </a:prstGeom>
            <a:solidFill>
              <a:srgbClr val="E2231A">
                <a:alpha val="100000"/>
              </a:srgbClr>
            </a:solidFill>
          </p:spPr>
          <p:txBody>
            <a:bodyPr/>
            <a:lstStyle/>
            <a:p/>
          </p:txBody>
        </p:sp>
        <p:sp>
          <p:nvSpPr>
            <p:cNvPr id="41" name="rc41"/>
            <p:cNvSpPr/>
            <p:nvPr/>
          </p:nvSpPr>
          <p:spPr>
            <a:xfrm>
              <a:off x="3428618" y="3107561"/>
              <a:ext cx="239888" cy="1200460"/>
            </a:xfrm>
            <a:prstGeom prst="rect">
              <a:avLst/>
            </a:prstGeom>
            <a:solidFill>
              <a:srgbClr val="80BD41">
                <a:alpha val="100000"/>
              </a:srgbClr>
            </a:solidFill>
          </p:spPr>
          <p:txBody>
            <a:bodyPr/>
            <a:lstStyle/>
            <a:p/>
          </p:txBody>
        </p:sp>
        <p:sp>
          <p:nvSpPr>
            <p:cNvPr id="42" name="rc42"/>
            <p:cNvSpPr/>
            <p:nvPr/>
          </p:nvSpPr>
          <p:spPr>
            <a:xfrm>
              <a:off x="3428618" y="3017974"/>
              <a:ext cx="239888" cy="89586"/>
            </a:xfrm>
            <a:prstGeom prst="rect">
              <a:avLst/>
            </a:prstGeom>
            <a:solidFill>
              <a:srgbClr val="E2231A">
                <a:alpha val="100000"/>
              </a:srgbClr>
            </a:solidFill>
          </p:spPr>
          <p:txBody>
            <a:bodyPr/>
            <a:lstStyle/>
            <a:p/>
          </p:txBody>
        </p:sp>
        <p:sp>
          <p:nvSpPr>
            <p:cNvPr id="43" name="rc43"/>
            <p:cNvSpPr/>
            <p:nvPr/>
          </p:nvSpPr>
          <p:spPr>
            <a:xfrm>
              <a:off x="3695161" y="3133441"/>
              <a:ext cx="239888" cy="1174580"/>
            </a:xfrm>
            <a:prstGeom prst="rect">
              <a:avLst/>
            </a:prstGeom>
            <a:solidFill>
              <a:srgbClr val="80BD41">
                <a:alpha val="100000"/>
              </a:srgbClr>
            </a:solidFill>
          </p:spPr>
          <p:txBody>
            <a:bodyPr/>
            <a:lstStyle/>
            <a:p/>
          </p:txBody>
        </p:sp>
        <p:sp>
          <p:nvSpPr>
            <p:cNvPr id="44" name="rc44"/>
            <p:cNvSpPr/>
            <p:nvPr/>
          </p:nvSpPr>
          <p:spPr>
            <a:xfrm>
              <a:off x="3695161" y="3002047"/>
              <a:ext cx="239888" cy="131393"/>
            </a:xfrm>
            <a:prstGeom prst="rect">
              <a:avLst/>
            </a:prstGeom>
            <a:solidFill>
              <a:srgbClr val="E2231A">
                <a:alpha val="100000"/>
              </a:srgbClr>
            </a:solidFill>
          </p:spPr>
          <p:txBody>
            <a:bodyPr/>
            <a:lstStyle/>
            <a:p/>
          </p:txBody>
        </p:sp>
        <p:sp>
          <p:nvSpPr>
            <p:cNvPr id="45" name="rc45"/>
            <p:cNvSpPr/>
            <p:nvPr/>
          </p:nvSpPr>
          <p:spPr>
            <a:xfrm>
              <a:off x="3961705" y="3097606"/>
              <a:ext cx="239888" cy="1210414"/>
            </a:xfrm>
            <a:prstGeom prst="rect">
              <a:avLst/>
            </a:prstGeom>
            <a:solidFill>
              <a:srgbClr val="80BD41">
                <a:alpha val="100000"/>
              </a:srgbClr>
            </a:solidFill>
          </p:spPr>
          <p:txBody>
            <a:bodyPr/>
            <a:lstStyle/>
            <a:p/>
          </p:txBody>
        </p:sp>
        <p:sp>
          <p:nvSpPr>
            <p:cNvPr id="46" name="rc46"/>
            <p:cNvSpPr/>
            <p:nvPr/>
          </p:nvSpPr>
          <p:spPr>
            <a:xfrm>
              <a:off x="3961705" y="2992093"/>
              <a:ext cx="239888" cy="105513"/>
            </a:xfrm>
            <a:prstGeom prst="rect">
              <a:avLst/>
            </a:prstGeom>
            <a:solidFill>
              <a:srgbClr val="E2231A">
                <a:alpha val="100000"/>
              </a:srgbClr>
            </a:solidFill>
          </p:spPr>
          <p:txBody>
            <a:bodyPr/>
            <a:lstStyle/>
            <a:p/>
          </p:txBody>
        </p:sp>
        <p:sp>
          <p:nvSpPr>
            <p:cNvPr id="47" name="rc47"/>
            <p:cNvSpPr/>
            <p:nvPr/>
          </p:nvSpPr>
          <p:spPr>
            <a:xfrm>
              <a:off x="4228248" y="3097606"/>
              <a:ext cx="239888" cy="1210414"/>
            </a:xfrm>
            <a:prstGeom prst="rect">
              <a:avLst/>
            </a:prstGeom>
            <a:solidFill>
              <a:srgbClr val="80BD41">
                <a:alpha val="100000"/>
              </a:srgbClr>
            </a:solidFill>
          </p:spPr>
          <p:txBody>
            <a:bodyPr/>
            <a:lstStyle/>
            <a:p/>
          </p:txBody>
        </p:sp>
        <p:sp>
          <p:nvSpPr>
            <p:cNvPr id="48" name="rc48"/>
            <p:cNvSpPr/>
            <p:nvPr/>
          </p:nvSpPr>
          <p:spPr>
            <a:xfrm>
              <a:off x="4228248" y="2978158"/>
              <a:ext cx="239888" cy="119448"/>
            </a:xfrm>
            <a:prstGeom prst="rect">
              <a:avLst/>
            </a:prstGeom>
            <a:solidFill>
              <a:srgbClr val="E2231A">
                <a:alpha val="100000"/>
              </a:srgbClr>
            </a:solidFill>
          </p:spPr>
          <p:txBody>
            <a:bodyPr/>
            <a:lstStyle/>
            <a:p/>
          </p:txBody>
        </p:sp>
        <p:sp>
          <p:nvSpPr>
            <p:cNvPr id="49" name="rc49"/>
            <p:cNvSpPr/>
            <p:nvPr/>
          </p:nvSpPr>
          <p:spPr>
            <a:xfrm>
              <a:off x="4494791" y="3073717"/>
              <a:ext cx="239888" cy="1234304"/>
            </a:xfrm>
            <a:prstGeom prst="rect">
              <a:avLst/>
            </a:prstGeom>
            <a:solidFill>
              <a:srgbClr val="80BD41">
                <a:alpha val="100000"/>
              </a:srgbClr>
            </a:solidFill>
          </p:spPr>
          <p:txBody>
            <a:bodyPr/>
            <a:lstStyle/>
            <a:p/>
          </p:txBody>
        </p:sp>
        <p:sp>
          <p:nvSpPr>
            <p:cNvPr id="50" name="rc50"/>
            <p:cNvSpPr/>
            <p:nvPr/>
          </p:nvSpPr>
          <p:spPr>
            <a:xfrm>
              <a:off x="4494791" y="2966213"/>
              <a:ext cx="239888" cy="107503"/>
            </a:xfrm>
            <a:prstGeom prst="rect">
              <a:avLst/>
            </a:prstGeom>
            <a:solidFill>
              <a:srgbClr val="E2231A">
                <a:alpha val="100000"/>
              </a:srgbClr>
            </a:solidFill>
          </p:spPr>
          <p:txBody>
            <a:bodyPr/>
            <a:lstStyle/>
            <a:p/>
          </p:txBody>
        </p:sp>
        <p:sp>
          <p:nvSpPr>
            <p:cNvPr id="51" name="rc51"/>
            <p:cNvSpPr/>
            <p:nvPr/>
          </p:nvSpPr>
          <p:spPr>
            <a:xfrm>
              <a:off x="4761334" y="3095616"/>
              <a:ext cx="239888" cy="1212405"/>
            </a:xfrm>
            <a:prstGeom prst="rect">
              <a:avLst/>
            </a:prstGeom>
            <a:solidFill>
              <a:srgbClr val="80BD41">
                <a:alpha val="100000"/>
              </a:srgbClr>
            </a:solidFill>
          </p:spPr>
          <p:txBody>
            <a:bodyPr/>
            <a:lstStyle/>
            <a:p/>
          </p:txBody>
        </p:sp>
        <p:sp>
          <p:nvSpPr>
            <p:cNvPr id="52" name="rc52"/>
            <p:cNvSpPr/>
            <p:nvPr/>
          </p:nvSpPr>
          <p:spPr>
            <a:xfrm>
              <a:off x="4761334" y="2976167"/>
              <a:ext cx="239888" cy="119448"/>
            </a:xfrm>
            <a:prstGeom prst="rect">
              <a:avLst/>
            </a:prstGeom>
            <a:solidFill>
              <a:srgbClr val="E2231A">
                <a:alpha val="100000"/>
              </a:srgbClr>
            </a:solidFill>
          </p:spPr>
          <p:txBody>
            <a:bodyPr/>
            <a:lstStyle/>
            <a:p/>
          </p:txBody>
        </p:sp>
        <p:sp>
          <p:nvSpPr>
            <p:cNvPr id="53" name="rc53"/>
            <p:cNvSpPr/>
            <p:nvPr/>
          </p:nvSpPr>
          <p:spPr>
            <a:xfrm>
              <a:off x="5027877" y="3095616"/>
              <a:ext cx="239888" cy="1212405"/>
            </a:xfrm>
            <a:prstGeom prst="rect">
              <a:avLst/>
            </a:prstGeom>
            <a:solidFill>
              <a:srgbClr val="80BD41">
                <a:alpha val="100000"/>
              </a:srgbClr>
            </a:solidFill>
          </p:spPr>
          <p:txBody>
            <a:bodyPr/>
            <a:lstStyle/>
            <a:p/>
          </p:txBody>
        </p:sp>
        <p:sp>
          <p:nvSpPr>
            <p:cNvPr id="54" name="rc54"/>
            <p:cNvSpPr/>
            <p:nvPr/>
          </p:nvSpPr>
          <p:spPr>
            <a:xfrm>
              <a:off x="5027877" y="2990103"/>
              <a:ext cx="239888" cy="105513"/>
            </a:xfrm>
            <a:prstGeom prst="rect">
              <a:avLst/>
            </a:prstGeom>
            <a:solidFill>
              <a:srgbClr val="E2231A">
                <a:alpha val="100000"/>
              </a:srgbClr>
            </a:solidFill>
          </p:spPr>
          <p:txBody>
            <a:bodyPr/>
            <a:lstStyle/>
            <a:p/>
          </p:txBody>
        </p:sp>
        <p:sp>
          <p:nvSpPr>
            <p:cNvPr id="55" name="rc55"/>
            <p:cNvSpPr/>
            <p:nvPr/>
          </p:nvSpPr>
          <p:spPr>
            <a:xfrm>
              <a:off x="5294420" y="3103579"/>
              <a:ext cx="239888" cy="1204442"/>
            </a:xfrm>
            <a:prstGeom prst="rect">
              <a:avLst/>
            </a:prstGeom>
            <a:solidFill>
              <a:srgbClr val="80BD41">
                <a:alpha val="100000"/>
              </a:srgbClr>
            </a:solidFill>
          </p:spPr>
          <p:txBody>
            <a:bodyPr/>
            <a:lstStyle/>
            <a:p/>
          </p:txBody>
        </p:sp>
        <p:sp>
          <p:nvSpPr>
            <p:cNvPr id="56" name="rc56"/>
            <p:cNvSpPr/>
            <p:nvPr/>
          </p:nvSpPr>
          <p:spPr>
            <a:xfrm>
              <a:off x="5294420" y="3012001"/>
              <a:ext cx="239888" cy="91577"/>
            </a:xfrm>
            <a:prstGeom prst="rect">
              <a:avLst/>
            </a:prstGeom>
            <a:solidFill>
              <a:srgbClr val="E2231A">
                <a:alpha val="100000"/>
              </a:srgbClr>
            </a:solidFill>
          </p:spPr>
          <p:txBody>
            <a:bodyPr/>
            <a:lstStyle/>
            <a:p/>
          </p:txBody>
        </p:sp>
        <p:sp>
          <p:nvSpPr>
            <p:cNvPr id="57" name="rc57"/>
            <p:cNvSpPr/>
            <p:nvPr/>
          </p:nvSpPr>
          <p:spPr>
            <a:xfrm>
              <a:off x="5560963" y="3131450"/>
              <a:ext cx="239888" cy="1176570"/>
            </a:xfrm>
            <a:prstGeom prst="rect">
              <a:avLst/>
            </a:prstGeom>
            <a:solidFill>
              <a:srgbClr val="80BD41">
                <a:alpha val="100000"/>
              </a:srgbClr>
            </a:solidFill>
          </p:spPr>
          <p:txBody>
            <a:bodyPr/>
            <a:lstStyle/>
            <a:p/>
          </p:txBody>
        </p:sp>
        <p:sp>
          <p:nvSpPr>
            <p:cNvPr id="58" name="rc58"/>
            <p:cNvSpPr/>
            <p:nvPr/>
          </p:nvSpPr>
          <p:spPr>
            <a:xfrm>
              <a:off x="5560963" y="3043854"/>
              <a:ext cx="239888" cy="87595"/>
            </a:xfrm>
            <a:prstGeom prst="rect">
              <a:avLst/>
            </a:prstGeom>
            <a:solidFill>
              <a:srgbClr val="E2231A">
                <a:alpha val="100000"/>
              </a:srgbClr>
            </a:solidFill>
          </p:spPr>
          <p:txBody>
            <a:bodyPr/>
            <a:lstStyle/>
            <a:p/>
          </p:txBody>
        </p:sp>
        <p:sp>
          <p:nvSpPr>
            <p:cNvPr id="59" name="rc59"/>
            <p:cNvSpPr/>
            <p:nvPr/>
          </p:nvSpPr>
          <p:spPr>
            <a:xfrm>
              <a:off x="5827506" y="3191175"/>
              <a:ext cx="239888" cy="1116846"/>
            </a:xfrm>
            <a:prstGeom prst="rect">
              <a:avLst/>
            </a:prstGeom>
            <a:solidFill>
              <a:srgbClr val="80BD41">
                <a:alpha val="100000"/>
              </a:srgbClr>
            </a:solidFill>
          </p:spPr>
          <p:txBody>
            <a:bodyPr/>
            <a:lstStyle/>
            <a:p/>
          </p:txBody>
        </p:sp>
        <p:sp>
          <p:nvSpPr>
            <p:cNvPr id="60" name="rc60"/>
            <p:cNvSpPr/>
            <p:nvPr/>
          </p:nvSpPr>
          <p:spPr>
            <a:xfrm>
              <a:off x="5827506" y="3067744"/>
              <a:ext cx="239888" cy="123430"/>
            </a:xfrm>
            <a:prstGeom prst="rect">
              <a:avLst/>
            </a:prstGeom>
            <a:solidFill>
              <a:srgbClr val="E2231A">
                <a:alpha val="100000"/>
              </a:srgbClr>
            </a:solidFill>
          </p:spPr>
          <p:txBody>
            <a:bodyPr/>
            <a:lstStyle/>
            <a:p/>
          </p:txBody>
        </p:sp>
        <p:sp>
          <p:nvSpPr>
            <p:cNvPr id="61" name="rc61"/>
            <p:cNvSpPr/>
            <p:nvPr/>
          </p:nvSpPr>
          <p:spPr>
            <a:xfrm>
              <a:off x="6094049" y="3139414"/>
              <a:ext cx="239888" cy="1168607"/>
            </a:xfrm>
            <a:prstGeom prst="rect">
              <a:avLst/>
            </a:prstGeom>
            <a:solidFill>
              <a:srgbClr val="80BD41">
                <a:alpha val="100000"/>
              </a:srgbClr>
            </a:solidFill>
          </p:spPr>
          <p:txBody>
            <a:bodyPr/>
            <a:lstStyle/>
            <a:p/>
          </p:txBody>
        </p:sp>
        <p:sp>
          <p:nvSpPr>
            <p:cNvPr id="62" name="rc62"/>
            <p:cNvSpPr/>
            <p:nvPr/>
          </p:nvSpPr>
          <p:spPr>
            <a:xfrm>
              <a:off x="6094049" y="3077698"/>
              <a:ext cx="239888" cy="61715"/>
            </a:xfrm>
            <a:prstGeom prst="rect">
              <a:avLst/>
            </a:prstGeom>
            <a:solidFill>
              <a:srgbClr val="E2231A">
                <a:alpha val="100000"/>
              </a:srgbClr>
            </a:solidFill>
          </p:spPr>
          <p:txBody>
            <a:bodyPr/>
            <a:lstStyle/>
            <a:p/>
          </p:txBody>
        </p:sp>
        <p:sp>
          <p:nvSpPr>
            <p:cNvPr id="63" name="rc63"/>
            <p:cNvSpPr/>
            <p:nvPr/>
          </p:nvSpPr>
          <p:spPr>
            <a:xfrm>
              <a:off x="6360593" y="3143395"/>
              <a:ext cx="239888" cy="1164625"/>
            </a:xfrm>
            <a:prstGeom prst="rect">
              <a:avLst/>
            </a:prstGeom>
            <a:solidFill>
              <a:srgbClr val="80BD41">
                <a:alpha val="100000"/>
              </a:srgbClr>
            </a:solidFill>
          </p:spPr>
          <p:txBody>
            <a:bodyPr/>
            <a:lstStyle/>
            <a:p/>
          </p:txBody>
        </p:sp>
        <p:sp>
          <p:nvSpPr>
            <p:cNvPr id="64" name="rc64"/>
            <p:cNvSpPr/>
            <p:nvPr/>
          </p:nvSpPr>
          <p:spPr>
            <a:xfrm>
              <a:off x="6360593" y="3081680"/>
              <a:ext cx="239888" cy="61715"/>
            </a:xfrm>
            <a:prstGeom prst="rect">
              <a:avLst/>
            </a:prstGeom>
            <a:solidFill>
              <a:srgbClr val="E2231A">
                <a:alpha val="100000"/>
              </a:srgbClr>
            </a:solidFill>
          </p:spPr>
          <p:txBody>
            <a:bodyPr/>
            <a:lstStyle/>
            <a:p/>
          </p:txBody>
        </p:sp>
        <p:sp>
          <p:nvSpPr>
            <p:cNvPr id="65" name="rc65"/>
            <p:cNvSpPr/>
            <p:nvPr/>
          </p:nvSpPr>
          <p:spPr>
            <a:xfrm>
              <a:off x="6627136" y="3254881"/>
              <a:ext cx="239888" cy="1053140"/>
            </a:xfrm>
            <a:prstGeom prst="rect">
              <a:avLst/>
            </a:prstGeom>
            <a:solidFill>
              <a:srgbClr val="80BD41">
                <a:alpha val="100000"/>
              </a:srgbClr>
            </a:solidFill>
          </p:spPr>
          <p:txBody>
            <a:bodyPr/>
            <a:lstStyle/>
            <a:p/>
          </p:txBody>
        </p:sp>
        <p:sp>
          <p:nvSpPr>
            <p:cNvPr id="66" name="rc66"/>
            <p:cNvSpPr/>
            <p:nvPr/>
          </p:nvSpPr>
          <p:spPr>
            <a:xfrm>
              <a:off x="6627136" y="3083671"/>
              <a:ext cx="239888" cy="171209"/>
            </a:xfrm>
            <a:prstGeom prst="rect">
              <a:avLst/>
            </a:prstGeom>
            <a:solidFill>
              <a:srgbClr val="E2231A">
                <a:alpha val="100000"/>
              </a:srgbClr>
            </a:solidFill>
          </p:spPr>
          <p:txBody>
            <a:bodyPr/>
            <a:lstStyle/>
            <a:p/>
          </p:txBody>
        </p:sp>
        <p:sp>
          <p:nvSpPr>
            <p:cNvPr id="67" name="rc67"/>
            <p:cNvSpPr/>
            <p:nvPr/>
          </p:nvSpPr>
          <p:spPr>
            <a:xfrm>
              <a:off x="6893679" y="3348449"/>
              <a:ext cx="239888" cy="959572"/>
            </a:xfrm>
            <a:prstGeom prst="rect">
              <a:avLst/>
            </a:prstGeom>
            <a:solidFill>
              <a:srgbClr val="80BD41">
                <a:alpha val="100000"/>
              </a:srgbClr>
            </a:solidFill>
          </p:spPr>
          <p:txBody>
            <a:bodyPr/>
            <a:lstStyle/>
            <a:p/>
          </p:txBody>
        </p:sp>
        <p:sp>
          <p:nvSpPr>
            <p:cNvPr id="68" name="rc68"/>
            <p:cNvSpPr/>
            <p:nvPr/>
          </p:nvSpPr>
          <p:spPr>
            <a:xfrm>
              <a:off x="6893679" y="3061772"/>
              <a:ext cx="239888" cy="286677"/>
            </a:xfrm>
            <a:prstGeom prst="rect">
              <a:avLst/>
            </a:prstGeom>
            <a:solidFill>
              <a:srgbClr val="E2231A">
                <a:alpha val="100000"/>
              </a:srgbClr>
            </a:solidFill>
          </p:spPr>
          <p:txBody>
            <a:bodyPr/>
            <a:lstStyle/>
            <a:p/>
          </p:txBody>
        </p:sp>
        <p:sp>
          <p:nvSpPr>
            <p:cNvPr id="69" name="rc69"/>
            <p:cNvSpPr/>
            <p:nvPr/>
          </p:nvSpPr>
          <p:spPr>
            <a:xfrm>
              <a:off x="7160222" y="3274789"/>
              <a:ext cx="239888" cy="1033232"/>
            </a:xfrm>
            <a:prstGeom prst="rect">
              <a:avLst/>
            </a:prstGeom>
            <a:solidFill>
              <a:srgbClr val="80BD41">
                <a:alpha val="100000"/>
              </a:srgbClr>
            </a:solidFill>
          </p:spPr>
          <p:txBody>
            <a:bodyPr/>
            <a:lstStyle/>
            <a:p/>
          </p:txBody>
        </p:sp>
        <p:sp>
          <p:nvSpPr>
            <p:cNvPr id="70" name="rc70"/>
            <p:cNvSpPr/>
            <p:nvPr/>
          </p:nvSpPr>
          <p:spPr>
            <a:xfrm>
              <a:off x="7160222" y="3047836"/>
              <a:ext cx="239888" cy="226952"/>
            </a:xfrm>
            <a:prstGeom prst="rect">
              <a:avLst/>
            </a:prstGeom>
            <a:solidFill>
              <a:srgbClr val="E2231A">
                <a:alpha val="100000"/>
              </a:srgbClr>
            </a:solidFill>
          </p:spPr>
          <p:txBody>
            <a:bodyPr/>
            <a:lstStyle/>
            <a:p/>
          </p:txBody>
        </p:sp>
        <p:sp>
          <p:nvSpPr>
            <p:cNvPr id="71" name="rc71"/>
            <p:cNvSpPr/>
            <p:nvPr/>
          </p:nvSpPr>
          <p:spPr>
            <a:xfrm>
              <a:off x="7426765" y="3191175"/>
              <a:ext cx="239888" cy="1116846"/>
            </a:xfrm>
            <a:prstGeom prst="rect">
              <a:avLst/>
            </a:prstGeom>
            <a:solidFill>
              <a:srgbClr val="80BD41">
                <a:alpha val="100000"/>
              </a:srgbClr>
            </a:solidFill>
          </p:spPr>
          <p:txBody>
            <a:bodyPr/>
            <a:lstStyle/>
            <a:p/>
          </p:txBody>
        </p:sp>
        <p:sp>
          <p:nvSpPr>
            <p:cNvPr id="72" name="rc72"/>
            <p:cNvSpPr/>
            <p:nvPr/>
          </p:nvSpPr>
          <p:spPr>
            <a:xfrm>
              <a:off x="7426765" y="3023946"/>
              <a:ext cx="239888" cy="167228"/>
            </a:xfrm>
            <a:prstGeom prst="rect">
              <a:avLst/>
            </a:prstGeom>
            <a:solidFill>
              <a:srgbClr val="E2231A">
                <a:alpha val="100000"/>
              </a:srgbClr>
            </a:solidFill>
          </p:spPr>
          <p:txBody>
            <a:bodyPr/>
            <a:lstStyle/>
            <a:p/>
          </p:txBody>
        </p:sp>
        <p:sp>
          <p:nvSpPr>
            <p:cNvPr id="73" name="rc73"/>
            <p:cNvSpPr/>
            <p:nvPr/>
          </p:nvSpPr>
          <p:spPr>
            <a:xfrm>
              <a:off x="7693308" y="3173257"/>
              <a:ext cx="239888" cy="1134763"/>
            </a:xfrm>
            <a:prstGeom prst="rect">
              <a:avLst/>
            </a:prstGeom>
            <a:solidFill>
              <a:srgbClr val="80BD41">
                <a:alpha val="100000"/>
              </a:srgbClr>
            </a:solidFill>
          </p:spPr>
          <p:txBody>
            <a:bodyPr/>
            <a:lstStyle/>
            <a:p/>
          </p:txBody>
        </p:sp>
        <p:sp>
          <p:nvSpPr>
            <p:cNvPr id="74" name="rc74"/>
            <p:cNvSpPr/>
            <p:nvPr/>
          </p:nvSpPr>
          <p:spPr>
            <a:xfrm>
              <a:off x="7693308" y="3004038"/>
              <a:ext cx="239888" cy="169219"/>
            </a:xfrm>
            <a:prstGeom prst="rect">
              <a:avLst/>
            </a:prstGeom>
            <a:solidFill>
              <a:srgbClr val="E2231A">
                <a:alpha val="100000"/>
              </a:srgbClr>
            </a:solidFill>
          </p:spPr>
          <p:txBody>
            <a:bodyPr/>
            <a:lstStyle/>
            <a:p/>
          </p:txBody>
        </p:sp>
        <p:sp>
          <p:nvSpPr>
            <p:cNvPr id="75" name="rc75"/>
            <p:cNvSpPr/>
            <p:nvPr/>
          </p:nvSpPr>
          <p:spPr>
            <a:xfrm>
              <a:off x="7959851" y="3161312"/>
              <a:ext cx="239888" cy="1146708"/>
            </a:xfrm>
            <a:prstGeom prst="rect">
              <a:avLst/>
            </a:prstGeom>
            <a:solidFill>
              <a:srgbClr val="80BD41">
                <a:alpha val="100000"/>
              </a:srgbClr>
            </a:solidFill>
          </p:spPr>
          <p:txBody>
            <a:bodyPr/>
            <a:lstStyle/>
            <a:p/>
          </p:txBody>
        </p:sp>
        <p:sp>
          <p:nvSpPr>
            <p:cNvPr id="76" name="rc76"/>
            <p:cNvSpPr/>
            <p:nvPr/>
          </p:nvSpPr>
          <p:spPr>
            <a:xfrm>
              <a:off x="7959851" y="2990103"/>
              <a:ext cx="239888" cy="171209"/>
            </a:xfrm>
            <a:prstGeom prst="rect">
              <a:avLst/>
            </a:prstGeom>
            <a:solidFill>
              <a:srgbClr val="E2231A">
                <a:alpha val="100000"/>
              </a:srgbClr>
            </a:solidFill>
          </p:spPr>
          <p:txBody>
            <a:bodyPr/>
            <a:lstStyle/>
            <a:p/>
          </p:txBody>
        </p:sp>
        <p:sp>
          <p:nvSpPr>
            <p:cNvPr id="77" name="pl77"/>
            <p:cNvSpPr/>
            <p:nvPr/>
          </p:nvSpPr>
          <p:spPr>
            <a:xfrm>
              <a:off x="1416218" y="2184437"/>
              <a:ext cx="6663577" cy="581191"/>
            </a:xfrm>
            <a:custGeom>
              <a:avLst/>
              <a:pathLst>
                <a:path w="6663577" h="581191">
                  <a:moveTo>
                    <a:pt x="0" y="581191"/>
                  </a:moveTo>
                  <a:lnTo>
                    <a:pt x="266543" y="447070"/>
                  </a:lnTo>
                  <a:lnTo>
                    <a:pt x="533086" y="223535"/>
                  </a:lnTo>
                  <a:lnTo>
                    <a:pt x="799629" y="178828"/>
                  </a:lnTo>
                  <a:lnTo>
                    <a:pt x="1066172" y="89414"/>
                  </a:lnTo>
                  <a:lnTo>
                    <a:pt x="1332715" y="156474"/>
                  </a:lnTo>
                  <a:lnTo>
                    <a:pt x="1599258" y="223535"/>
                  </a:lnTo>
                  <a:lnTo>
                    <a:pt x="1865801" y="201181"/>
                  </a:lnTo>
                  <a:lnTo>
                    <a:pt x="2132344" y="44707"/>
                  </a:lnTo>
                  <a:lnTo>
                    <a:pt x="2398888" y="111767"/>
                  </a:lnTo>
                  <a:lnTo>
                    <a:pt x="2665431" y="67060"/>
                  </a:lnTo>
                  <a:lnTo>
                    <a:pt x="2931974" y="89414"/>
                  </a:lnTo>
                  <a:lnTo>
                    <a:pt x="3198517" y="67060"/>
                  </a:lnTo>
                  <a:lnTo>
                    <a:pt x="3465060" y="89414"/>
                  </a:lnTo>
                  <a:lnTo>
                    <a:pt x="3731603" y="67060"/>
                  </a:lnTo>
                  <a:lnTo>
                    <a:pt x="3998146" y="44707"/>
                  </a:lnTo>
                  <a:lnTo>
                    <a:pt x="4264689" y="44707"/>
                  </a:lnTo>
                  <a:lnTo>
                    <a:pt x="4531233" y="111767"/>
                  </a:lnTo>
                  <a:lnTo>
                    <a:pt x="4797776" y="0"/>
                  </a:lnTo>
                  <a:lnTo>
                    <a:pt x="5064319" y="0"/>
                  </a:lnTo>
                  <a:lnTo>
                    <a:pt x="5330862" y="201181"/>
                  </a:lnTo>
                  <a:lnTo>
                    <a:pt x="5597405" y="402363"/>
                  </a:lnTo>
                  <a:lnTo>
                    <a:pt x="5863948" y="290595"/>
                  </a:lnTo>
                  <a:lnTo>
                    <a:pt x="6130491" y="178828"/>
                  </a:lnTo>
                  <a:lnTo>
                    <a:pt x="6397034" y="178828"/>
                  </a:lnTo>
                  <a:lnTo>
                    <a:pt x="6663577" y="17882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8630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63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56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78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945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9477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925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91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90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681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52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8976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1350915" y="33553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2683631" y="37413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4" name="tx114"/>
            <p:cNvSpPr/>
            <p:nvPr/>
          </p:nvSpPr>
          <p:spPr>
            <a:xfrm>
              <a:off x="2695375" y="3138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677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6" name="tx116"/>
            <p:cNvSpPr/>
            <p:nvPr/>
          </p:nvSpPr>
          <p:spPr>
            <a:xfrm>
              <a:off x="4028090" y="30109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88239" y="367075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8" name="tx118"/>
            <p:cNvSpPr/>
            <p:nvPr/>
          </p:nvSpPr>
          <p:spPr>
            <a:xfrm>
              <a:off x="5360806" y="3023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6906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6426979" y="3078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7463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6693522" y="31353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793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4" name="tx124"/>
            <p:cNvSpPr/>
            <p:nvPr/>
          </p:nvSpPr>
          <p:spPr>
            <a:xfrm>
              <a:off x="6948321" y="31712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214864" y="3756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6" name="tx126"/>
            <p:cNvSpPr/>
            <p:nvPr/>
          </p:nvSpPr>
          <p:spPr>
            <a:xfrm>
              <a:off x="7214864" y="31274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481407" y="37145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736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06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54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996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3041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85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614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64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86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8" name="rc158"/>
            <p:cNvSpPr/>
            <p:nvPr/>
          </p:nvSpPr>
          <p:spPr>
            <a:xfrm>
              <a:off x="4499269" y="5180747"/>
              <a:ext cx="201456" cy="201456"/>
            </a:xfrm>
            <a:prstGeom prst="rect">
              <a:avLst/>
            </a:prstGeom>
            <a:solidFill>
              <a:srgbClr val="E2231A">
                <a:alpha val="100000"/>
              </a:srgbClr>
            </a:solidFill>
          </p:spPr>
          <p:txBody>
            <a:bodyPr/>
            <a:lstStyle/>
            <a:p/>
          </p:txBody>
        </p:sp>
        <p:sp>
          <p:nvSpPr>
            <p:cNvPr id="159" name="rc159"/>
            <p:cNvSpPr/>
            <p:nvPr/>
          </p:nvSpPr>
          <p:spPr>
            <a:xfrm>
              <a:off x="5735530" y="5180747"/>
              <a:ext cx="201456" cy="201456"/>
            </a:xfrm>
            <a:prstGeom prst="rect">
              <a:avLst/>
            </a:prstGeom>
            <a:solidFill>
              <a:srgbClr val="80BD41">
                <a:alpha val="100000"/>
              </a:srgbClr>
            </a:solidFill>
          </p:spPr>
          <p:txBody>
            <a:bodyPr/>
            <a:lstStyle/>
            <a:p/>
          </p:txBody>
        </p:sp>
        <p:sp>
          <p:nvSpPr>
            <p:cNvPr id="160" name="tx160"/>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3" name="tx163"/>
            <p:cNvSpPr/>
            <p:nvPr/>
          </p:nvSpPr>
          <p:spPr>
            <a:xfrm>
              <a:off x="951100" y="1583315"/>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164" name="pl164"/>
            <p:cNvSpPr/>
            <p:nvPr/>
          </p:nvSpPr>
          <p:spPr>
            <a:xfrm>
              <a:off x="22879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801232" cy="129091"/>
            </a:xfrm>
            <a:prstGeom prst="rect">
              <a:avLst/>
            </a:prstGeom>
            <a:solidFill>
              <a:srgbClr val="80BD41">
                <a:alpha val="100000"/>
              </a:srgbClr>
            </a:solidFill>
          </p:spPr>
          <p:txBody>
            <a:bodyPr/>
            <a:lstStyle/>
            <a:p/>
          </p:txBody>
        </p:sp>
        <p:sp>
          <p:nvSpPr>
            <p:cNvPr id="176" name="rc176"/>
            <p:cNvSpPr/>
            <p:nvPr/>
          </p:nvSpPr>
          <p:spPr>
            <a:xfrm>
              <a:off x="7097506" y="5954972"/>
              <a:ext cx="307415" cy="129091"/>
            </a:xfrm>
            <a:prstGeom prst="rect">
              <a:avLst/>
            </a:prstGeom>
            <a:solidFill>
              <a:srgbClr val="E2231A">
                <a:alpha val="100000"/>
              </a:srgbClr>
            </a:solidFill>
          </p:spPr>
          <p:txBody>
            <a:bodyPr/>
            <a:lstStyle/>
            <a:p/>
          </p:txBody>
        </p:sp>
        <p:sp>
          <p:nvSpPr>
            <p:cNvPr id="177" name="rc177"/>
            <p:cNvSpPr/>
            <p:nvPr/>
          </p:nvSpPr>
          <p:spPr>
            <a:xfrm>
              <a:off x="1296273" y="5793607"/>
              <a:ext cx="5652483" cy="129091"/>
            </a:xfrm>
            <a:prstGeom prst="rect">
              <a:avLst/>
            </a:prstGeom>
            <a:solidFill>
              <a:srgbClr val="80BD41">
                <a:alpha val="100000"/>
              </a:srgbClr>
            </a:solidFill>
          </p:spPr>
          <p:txBody>
            <a:bodyPr/>
            <a:lstStyle/>
            <a:p/>
          </p:txBody>
        </p:sp>
        <p:sp>
          <p:nvSpPr>
            <p:cNvPr id="178" name="rc178"/>
            <p:cNvSpPr/>
            <p:nvPr/>
          </p:nvSpPr>
          <p:spPr>
            <a:xfrm>
              <a:off x="6948756" y="5793607"/>
              <a:ext cx="842914" cy="129091"/>
            </a:xfrm>
            <a:prstGeom prst="rect">
              <a:avLst/>
            </a:prstGeom>
            <a:solidFill>
              <a:srgbClr val="E2231A">
                <a:alpha val="100000"/>
              </a:srgbClr>
            </a:solidFill>
          </p:spPr>
          <p:txBody>
            <a:bodyPr/>
            <a:lstStyle/>
            <a:p/>
          </p:txBody>
        </p:sp>
        <p:sp>
          <p:nvSpPr>
            <p:cNvPr id="179" name="rc179"/>
            <p:cNvSpPr/>
            <p:nvPr/>
          </p:nvSpPr>
          <p:spPr>
            <a:xfrm>
              <a:off x="1296273" y="5632243"/>
              <a:ext cx="5711982" cy="129091"/>
            </a:xfrm>
            <a:prstGeom prst="rect">
              <a:avLst/>
            </a:prstGeom>
            <a:solidFill>
              <a:srgbClr val="80BD41">
                <a:alpha val="100000"/>
              </a:srgbClr>
            </a:solidFill>
          </p:spPr>
          <p:txBody>
            <a:bodyPr/>
            <a:lstStyle/>
            <a:p/>
          </p:txBody>
        </p:sp>
        <p:sp>
          <p:nvSpPr>
            <p:cNvPr id="180" name="rc180"/>
            <p:cNvSpPr/>
            <p:nvPr/>
          </p:nvSpPr>
          <p:spPr>
            <a:xfrm>
              <a:off x="7008256" y="5632243"/>
              <a:ext cx="852830" cy="129091"/>
            </a:xfrm>
            <a:prstGeom prst="rect">
              <a:avLst/>
            </a:prstGeom>
            <a:solidFill>
              <a:srgbClr val="E2231A">
                <a:alpha val="100000"/>
              </a:srgbClr>
            </a:solidFill>
          </p:spPr>
          <p:txBody>
            <a:bodyPr/>
            <a:lstStyle/>
            <a:p/>
          </p:txBody>
        </p:sp>
        <p:sp>
          <p:nvSpPr>
            <p:cNvPr id="181" name="tx181"/>
            <p:cNvSpPr/>
            <p:nvPr/>
          </p:nvSpPr>
          <p:spPr>
            <a:xfrm>
              <a:off x="7629982"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12154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5" name="tx185"/>
            <p:cNvSpPr/>
            <p:nvPr/>
          </p:nvSpPr>
          <p:spPr>
            <a:xfrm>
              <a:off x="718941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8" name="tx198"/>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(87 %) foi inferior à de 2019 (95 %).
O número de crianças vacinadas com a MCV1 diminuiu 1% em comparação com 2019.
O número de bebés sobreviventes aumentou aproximadamente 8% em comparação com 2019.
Em 2025, foram vacinadas menos crianças do que em 2019.
Em 2025, houve mais bebés sobreviventes (população-alvo) do que em 2019.
Para que a cobertura vacinal aumente, o número de crianças vacinadas deve crescer a um ritmo mais rápido do que o crescimento da população.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996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89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58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37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3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3186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98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27101" cap="flat">
              <a:solidFill>
                <a:srgbClr val="0058AB">
                  <a:alpha val="80000"/>
                </a:srgbClr>
              </a:solidFill>
              <a:prstDash val="solid"/>
              <a:round/>
            </a:ln>
          </p:spPr>
          <p:txBody>
            <a:bodyPr/>
            <a:lstStyle/>
            <a:p/>
          </p:txBody>
        </p:sp>
        <p:sp>
          <p:nvSpPr>
            <p:cNvPr id="21" name="pl21"/>
            <p:cNvSpPr/>
            <p:nvPr/>
          </p:nvSpPr>
          <p:spPr>
            <a:xfrm>
              <a:off x="943464" y="3963103"/>
              <a:ext cx="3520101" cy="828577"/>
            </a:xfrm>
            <a:custGeom>
              <a:avLst/>
              <a:pathLst>
                <a:path w="3520101" h="828577">
                  <a:moveTo>
                    <a:pt x="0" y="0"/>
                  </a:moveTo>
                  <a:lnTo>
                    <a:pt x="140804" y="92064"/>
                  </a:lnTo>
                  <a:lnTo>
                    <a:pt x="281608" y="0"/>
                  </a:lnTo>
                  <a:lnTo>
                    <a:pt x="422412" y="184128"/>
                  </a:lnTo>
                  <a:lnTo>
                    <a:pt x="563216" y="276192"/>
                  </a:lnTo>
                  <a:lnTo>
                    <a:pt x="704020" y="184128"/>
                  </a:lnTo>
                  <a:lnTo>
                    <a:pt x="844824" y="276192"/>
                  </a:lnTo>
                  <a:lnTo>
                    <a:pt x="985628" y="276192"/>
                  </a:lnTo>
                  <a:lnTo>
                    <a:pt x="1126432" y="460320"/>
                  </a:lnTo>
                  <a:lnTo>
                    <a:pt x="1267236" y="552384"/>
                  </a:lnTo>
                  <a:lnTo>
                    <a:pt x="1408040" y="644448"/>
                  </a:lnTo>
                  <a:lnTo>
                    <a:pt x="1548844" y="644448"/>
                  </a:lnTo>
                  <a:lnTo>
                    <a:pt x="1689648" y="644448"/>
                  </a:lnTo>
                  <a:lnTo>
                    <a:pt x="1830452" y="644448"/>
                  </a:lnTo>
                  <a:lnTo>
                    <a:pt x="1971256" y="736512"/>
                  </a:lnTo>
                  <a:lnTo>
                    <a:pt x="2112061" y="736512"/>
                  </a:lnTo>
                  <a:lnTo>
                    <a:pt x="2252865" y="736512"/>
                  </a:lnTo>
                  <a:lnTo>
                    <a:pt x="2393669" y="736512"/>
                  </a:lnTo>
                  <a:lnTo>
                    <a:pt x="2534473" y="828577"/>
                  </a:lnTo>
                  <a:lnTo>
                    <a:pt x="2675277" y="828577"/>
                  </a:lnTo>
                  <a:lnTo>
                    <a:pt x="2816081" y="736512"/>
                  </a:lnTo>
                  <a:lnTo>
                    <a:pt x="2956885" y="644448"/>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22" name="pl22"/>
            <p:cNvSpPr/>
            <p:nvPr/>
          </p:nvSpPr>
          <p:spPr>
            <a:xfrm>
              <a:off x="943464" y="2490077"/>
              <a:ext cx="3520101" cy="1749218"/>
            </a:xfrm>
            <a:custGeom>
              <a:avLst/>
              <a:pathLst>
                <a:path w="3520101" h="1749218">
                  <a:moveTo>
                    <a:pt x="0" y="92064"/>
                  </a:moveTo>
                  <a:lnTo>
                    <a:pt x="140804" y="0"/>
                  </a:lnTo>
                  <a:lnTo>
                    <a:pt x="281608" y="276192"/>
                  </a:lnTo>
                  <a:lnTo>
                    <a:pt x="422412" y="552384"/>
                  </a:lnTo>
                  <a:lnTo>
                    <a:pt x="563216" y="828577"/>
                  </a:lnTo>
                  <a:lnTo>
                    <a:pt x="704020" y="1196833"/>
                  </a:lnTo>
                  <a:lnTo>
                    <a:pt x="844824" y="1288897"/>
                  </a:lnTo>
                  <a:lnTo>
                    <a:pt x="985628" y="1380961"/>
                  </a:lnTo>
                  <a:lnTo>
                    <a:pt x="1126432" y="1473025"/>
                  </a:lnTo>
                  <a:lnTo>
                    <a:pt x="1267236" y="1565090"/>
                  </a:lnTo>
                  <a:lnTo>
                    <a:pt x="1408040" y="1749218"/>
                  </a:lnTo>
                  <a:lnTo>
                    <a:pt x="1548844" y="1565090"/>
                  </a:lnTo>
                  <a:lnTo>
                    <a:pt x="1689648" y="1565090"/>
                  </a:lnTo>
                  <a:lnTo>
                    <a:pt x="1830452" y="1657154"/>
                  </a:lnTo>
                  <a:lnTo>
                    <a:pt x="1971256" y="1657154"/>
                  </a:lnTo>
                  <a:lnTo>
                    <a:pt x="2112061" y="1473025"/>
                  </a:lnTo>
                  <a:lnTo>
                    <a:pt x="2252865" y="1565090"/>
                  </a:lnTo>
                  <a:lnTo>
                    <a:pt x="2393669" y="1565090"/>
                  </a:lnTo>
                  <a:lnTo>
                    <a:pt x="2534473" y="1657154"/>
                  </a:lnTo>
                  <a:lnTo>
                    <a:pt x="2675277" y="1749218"/>
                  </a:lnTo>
                  <a:lnTo>
                    <a:pt x="2816081" y="1565090"/>
                  </a:lnTo>
                  <a:lnTo>
                    <a:pt x="2956885" y="1473025"/>
                  </a:lnTo>
                  <a:lnTo>
                    <a:pt x="3097689" y="1473025"/>
                  </a:lnTo>
                  <a:lnTo>
                    <a:pt x="3238493" y="1473025"/>
                  </a:lnTo>
                  <a:lnTo>
                    <a:pt x="3379297" y="1565090"/>
                  </a:lnTo>
                  <a:lnTo>
                    <a:pt x="3520101" y="1565090"/>
                  </a:lnTo>
                </a:path>
              </a:pathLst>
            </a:custGeom>
            <a:ln w="27101" cap="flat">
              <a:solidFill>
                <a:srgbClr val="00833D">
                  <a:alpha val="80000"/>
                </a:srgbClr>
              </a:solidFill>
              <a:prstDash val="solid"/>
              <a:round/>
            </a:ln>
          </p:spPr>
          <p:txBody>
            <a:bodyPr/>
            <a:lstStyle/>
            <a:p/>
          </p:txBody>
        </p:sp>
        <p:sp>
          <p:nvSpPr>
            <p:cNvPr id="23" name="pl23"/>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43362" cap="flat">
              <a:solidFill>
                <a:srgbClr val="000000">
                  <a:alpha val="100000"/>
                </a:srgbClr>
              </a:solidFill>
              <a:prstDash val="solid"/>
              <a:round/>
            </a:ln>
          </p:spPr>
          <p:txBody>
            <a:bodyPr/>
            <a:lstStyle/>
            <a:p/>
          </p:txBody>
        </p:sp>
        <p:sp>
          <p:nvSpPr>
            <p:cNvPr id="24" name="pl24"/>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4723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806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094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588995"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6605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0160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966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760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55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1" name="pl61"/>
            <p:cNvSpPr/>
            <p:nvPr/>
          </p:nvSpPr>
          <p:spPr>
            <a:xfrm>
              <a:off x="11508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508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82176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58421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17949" y="6093075"/>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66" name="tx66"/>
            <p:cNvSpPr/>
            <p:nvPr/>
          </p:nvSpPr>
          <p:spPr>
            <a:xfrm>
              <a:off x="308886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5131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9" name="pl69"/>
            <p:cNvSpPr/>
            <p:nvPr/>
          </p:nvSpPr>
          <p:spPr>
            <a:xfrm>
              <a:off x="5132709" y="46996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789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58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37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23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3186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98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27101" cap="flat">
              <a:solidFill>
                <a:srgbClr val="0058AB">
                  <a:alpha val="80000"/>
                </a:srgbClr>
              </a:solidFill>
              <a:prstDash val="solid"/>
              <a:round/>
            </a:ln>
          </p:spPr>
          <p:txBody>
            <a:bodyPr/>
            <a:lstStyle/>
            <a:p/>
          </p:txBody>
        </p:sp>
        <p:sp>
          <p:nvSpPr>
            <p:cNvPr id="85" name="pl85"/>
            <p:cNvSpPr/>
            <p:nvPr/>
          </p:nvSpPr>
          <p:spPr>
            <a:xfrm>
              <a:off x="5308715" y="3871038"/>
              <a:ext cx="3520101" cy="828577"/>
            </a:xfrm>
            <a:custGeom>
              <a:avLst/>
              <a:pathLst>
                <a:path w="3520101" h="828577">
                  <a:moveTo>
                    <a:pt x="0" y="0"/>
                  </a:moveTo>
                  <a:lnTo>
                    <a:pt x="140804" y="92064"/>
                  </a:lnTo>
                  <a:lnTo>
                    <a:pt x="281608" y="92064"/>
                  </a:lnTo>
                  <a:lnTo>
                    <a:pt x="422412" y="184128"/>
                  </a:lnTo>
                  <a:lnTo>
                    <a:pt x="563216" y="276192"/>
                  </a:lnTo>
                  <a:lnTo>
                    <a:pt x="704020" y="276192"/>
                  </a:lnTo>
                  <a:lnTo>
                    <a:pt x="844824" y="368256"/>
                  </a:lnTo>
                  <a:lnTo>
                    <a:pt x="985628" y="460320"/>
                  </a:lnTo>
                  <a:lnTo>
                    <a:pt x="1126432" y="552384"/>
                  </a:lnTo>
                  <a:lnTo>
                    <a:pt x="1267236" y="644448"/>
                  </a:lnTo>
                  <a:lnTo>
                    <a:pt x="1408040" y="736512"/>
                  </a:lnTo>
                  <a:lnTo>
                    <a:pt x="1548844" y="736512"/>
                  </a:lnTo>
                  <a:lnTo>
                    <a:pt x="1689648" y="736512"/>
                  </a:lnTo>
                  <a:lnTo>
                    <a:pt x="1830452" y="736512"/>
                  </a:lnTo>
                  <a:lnTo>
                    <a:pt x="1971256" y="736512"/>
                  </a:lnTo>
                  <a:lnTo>
                    <a:pt x="2112061" y="828577"/>
                  </a:lnTo>
                  <a:lnTo>
                    <a:pt x="2252865" y="736512"/>
                  </a:lnTo>
                  <a:lnTo>
                    <a:pt x="2393669" y="736512"/>
                  </a:lnTo>
                  <a:lnTo>
                    <a:pt x="2534473" y="828577"/>
                  </a:lnTo>
                  <a:lnTo>
                    <a:pt x="2675277" y="828577"/>
                  </a:lnTo>
                  <a:lnTo>
                    <a:pt x="2816081" y="828577"/>
                  </a:lnTo>
                  <a:lnTo>
                    <a:pt x="2956885" y="736512"/>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86" name="pl86"/>
            <p:cNvSpPr/>
            <p:nvPr/>
          </p:nvSpPr>
          <p:spPr>
            <a:xfrm>
              <a:off x="5308715" y="2674205"/>
              <a:ext cx="3520101" cy="1473025"/>
            </a:xfrm>
            <a:custGeom>
              <a:avLst/>
              <a:pathLst>
                <a:path w="3520101" h="1473025">
                  <a:moveTo>
                    <a:pt x="0" y="0"/>
                  </a:moveTo>
                  <a:lnTo>
                    <a:pt x="140804" y="184128"/>
                  </a:lnTo>
                  <a:lnTo>
                    <a:pt x="281608" y="276192"/>
                  </a:lnTo>
                  <a:lnTo>
                    <a:pt x="422412" y="644448"/>
                  </a:lnTo>
                  <a:lnTo>
                    <a:pt x="563216" y="828577"/>
                  </a:lnTo>
                  <a:lnTo>
                    <a:pt x="704020" y="1104769"/>
                  </a:lnTo>
                  <a:lnTo>
                    <a:pt x="844824" y="1196833"/>
                  </a:lnTo>
                  <a:lnTo>
                    <a:pt x="985628" y="828577"/>
                  </a:lnTo>
                  <a:lnTo>
                    <a:pt x="1126432" y="920641"/>
                  </a:lnTo>
                  <a:lnTo>
                    <a:pt x="1267236" y="1104769"/>
                  </a:lnTo>
                  <a:lnTo>
                    <a:pt x="1408040" y="1473025"/>
                  </a:lnTo>
                  <a:lnTo>
                    <a:pt x="1548844" y="1196833"/>
                  </a:lnTo>
                  <a:lnTo>
                    <a:pt x="1689648" y="1196833"/>
                  </a:lnTo>
                  <a:lnTo>
                    <a:pt x="1830452" y="1380961"/>
                  </a:lnTo>
                  <a:lnTo>
                    <a:pt x="1971256" y="1196833"/>
                  </a:lnTo>
                  <a:lnTo>
                    <a:pt x="2112061" y="1012705"/>
                  </a:lnTo>
                  <a:lnTo>
                    <a:pt x="2252865" y="736512"/>
                  </a:lnTo>
                  <a:lnTo>
                    <a:pt x="2393669" y="920641"/>
                  </a:lnTo>
                  <a:lnTo>
                    <a:pt x="2534473" y="828577"/>
                  </a:lnTo>
                  <a:lnTo>
                    <a:pt x="2675277" y="828577"/>
                  </a:lnTo>
                  <a:lnTo>
                    <a:pt x="2816081" y="828577"/>
                  </a:lnTo>
                  <a:lnTo>
                    <a:pt x="2956885" y="644448"/>
                  </a:lnTo>
                  <a:lnTo>
                    <a:pt x="3097689" y="460320"/>
                  </a:lnTo>
                  <a:lnTo>
                    <a:pt x="3238493" y="460320"/>
                  </a:lnTo>
                  <a:lnTo>
                    <a:pt x="3379297" y="644448"/>
                  </a:lnTo>
                  <a:lnTo>
                    <a:pt x="3520101" y="552384"/>
                  </a:lnTo>
                </a:path>
              </a:pathLst>
            </a:custGeom>
            <a:ln w="27101" cap="flat">
              <a:solidFill>
                <a:srgbClr val="00833D">
                  <a:alpha val="80000"/>
                </a:srgbClr>
              </a:solidFill>
              <a:prstDash val="solid"/>
              <a:round/>
            </a:ln>
          </p:spPr>
          <p:txBody>
            <a:bodyPr/>
            <a:lstStyle/>
            <a:p/>
          </p:txBody>
        </p:sp>
        <p:sp>
          <p:nvSpPr>
            <p:cNvPr id="87" name="pl87"/>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43362" cap="flat">
              <a:solidFill>
                <a:srgbClr val="000000">
                  <a:alpha val="100000"/>
                </a:srgbClr>
              </a:solidFill>
              <a:prstDash val="solid"/>
              <a:round/>
            </a:ln>
          </p:spPr>
          <p:txBody>
            <a:bodyPr/>
            <a:lstStyle/>
            <a:p/>
          </p:txBody>
        </p:sp>
        <p:sp>
          <p:nvSpPr>
            <p:cNvPr id="88" name="pl88"/>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87103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33135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821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5926111" y="38044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83452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658267" y="42647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936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362287"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38696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7925503"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567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87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966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760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55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5" name="pl125"/>
            <p:cNvSpPr/>
            <p:nvPr/>
          </p:nvSpPr>
          <p:spPr>
            <a:xfrm>
              <a:off x="551610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1610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1870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4946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83200" y="6093075"/>
              <a:ext cx="131227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São Tomé e Príncipe</a:t>
              </a:r>
            </a:p>
          </p:txBody>
        </p:sp>
        <p:sp>
          <p:nvSpPr>
            <p:cNvPr id="130" name="tx130"/>
            <p:cNvSpPr/>
            <p:nvPr/>
          </p:nvSpPr>
          <p:spPr>
            <a:xfrm>
              <a:off x="745411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21656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3" name="tx13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4" name="tx134"/>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5" name="tx135"/>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praticamente todas as crianças que receberam a DTP1 também receberam a DTP3 (à esquerda), e praticamente todas as crianças que receberam a DTP1 também receberam a MCV1 (à direita).
A ausência de desistência da DTP implica uma capacidade muito boa de administrar uma série completa de vacinas numa fase precoce da vida. A ausência de desistência da DTP-MCV implica uma retenção muito boa nos programas de imunização e a capacidade de administrar um ciclo completo de vacinas na infância (até um ano).
Em 2025, a desistência da vacina DTP em São Tomé e Príncipe foi inferior à taxa global, enquanto a desistência da combinação DTP-MCV foi inferior à taxa global.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não se registaram casos de abandono das vacinas DTP1 e DTP3/MCV1 em São Tomé e Príncipe, o que indica uma retenção muito boa das crianças nos programas de vacinação</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1211"/>
            </a:xfrm>
            <a:custGeom>
              <a:avLst/>
              <a:pathLst>
                <a:path w="2135265" h="161211">
                  <a:moveTo>
                    <a:pt x="0" y="152727"/>
                  </a:moveTo>
                  <a:lnTo>
                    <a:pt x="85410" y="59393"/>
                  </a:lnTo>
                  <a:lnTo>
                    <a:pt x="170821" y="25454"/>
                  </a:lnTo>
                  <a:lnTo>
                    <a:pt x="256231" y="0"/>
                  </a:lnTo>
                  <a:lnTo>
                    <a:pt x="341642" y="0"/>
                  </a:lnTo>
                  <a:lnTo>
                    <a:pt x="427053" y="8484"/>
                  </a:lnTo>
                  <a:lnTo>
                    <a:pt x="512463" y="8484"/>
                  </a:lnTo>
                  <a:lnTo>
                    <a:pt x="597874" y="8484"/>
                  </a:lnTo>
                  <a:lnTo>
                    <a:pt x="683284" y="0"/>
                  </a:lnTo>
                  <a:lnTo>
                    <a:pt x="768695" y="0"/>
                  </a:lnTo>
                  <a:lnTo>
                    <a:pt x="854106" y="0"/>
                  </a:lnTo>
                  <a:lnTo>
                    <a:pt x="939516" y="0"/>
                  </a:lnTo>
                  <a:lnTo>
                    <a:pt x="1024927" y="0"/>
                  </a:lnTo>
                  <a:lnTo>
                    <a:pt x="1110337" y="16969"/>
                  </a:lnTo>
                  <a:lnTo>
                    <a:pt x="1195748" y="33939"/>
                  </a:lnTo>
                  <a:lnTo>
                    <a:pt x="1281159" y="16969"/>
                  </a:lnTo>
                  <a:lnTo>
                    <a:pt x="1366569" y="59393"/>
                  </a:lnTo>
                  <a:lnTo>
                    <a:pt x="1451980" y="42424"/>
                  </a:lnTo>
                  <a:lnTo>
                    <a:pt x="1537390" y="25454"/>
                  </a:lnTo>
                  <a:lnTo>
                    <a:pt x="1622801" y="33939"/>
                  </a:lnTo>
                  <a:lnTo>
                    <a:pt x="1708212" y="42424"/>
                  </a:lnTo>
                  <a:lnTo>
                    <a:pt x="1793622" y="50909"/>
                  </a:lnTo>
                  <a:lnTo>
                    <a:pt x="1879033" y="101818"/>
                  </a:lnTo>
                  <a:lnTo>
                    <a:pt x="1964443" y="161211"/>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75854"/>
              <a:ext cx="768695" cy="432726"/>
            </a:xfrm>
            <a:custGeom>
              <a:avLst/>
              <a:pathLst>
                <a:path w="768695" h="432726">
                  <a:moveTo>
                    <a:pt x="0" y="254545"/>
                  </a:moveTo>
                  <a:lnTo>
                    <a:pt x="85410" y="432726"/>
                  </a:lnTo>
                  <a:lnTo>
                    <a:pt x="170821" y="0"/>
                  </a:lnTo>
                  <a:lnTo>
                    <a:pt x="256231" y="16969"/>
                  </a:lnTo>
                  <a:lnTo>
                    <a:pt x="341642" y="25454"/>
                  </a:lnTo>
                  <a:lnTo>
                    <a:pt x="427053" y="33939"/>
                  </a:lnTo>
                  <a:lnTo>
                    <a:pt x="512463" y="84848"/>
                  </a:lnTo>
                  <a:lnTo>
                    <a:pt x="597874" y="135757"/>
                  </a:lnTo>
                  <a:lnTo>
                    <a:pt x="683284" y="84848"/>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5" name="tx85"/>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6" name="tx86"/>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422674" y="4603940"/>
              <a:ext cx="768695" cy="602423"/>
            </a:xfrm>
            <a:custGeom>
              <a:avLst/>
              <a:pathLst>
                <a:path w="768695" h="602423">
                  <a:moveTo>
                    <a:pt x="0" y="602423"/>
                  </a:moveTo>
                  <a:lnTo>
                    <a:pt x="85410" y="0"/>
                  </a:lnTo>
                  <a:lnTo>
                    <a:pt x="170821" y="0"/>
                  </a:lnTo>
                  <a:lnTo>
                    <a:pt x="256231" y="0"/>
                  </a:lnTo>
                  <a:lnTo>
                    <a:pt x="341642" y="67878"/>
                  </a:lnTo>
                  <a:lnTo>
                    <a:pt x="427053" y="144242"/>
                  </a:lnTo>
                  <a:lnTo>
                    <a:pt x="512463" y="118787"/>
                  </a:lnTo>
                  <a:lnTo>
                    <a:pt x="597874" y="373332"/>
                  </a:lnTo>
                  <a:lnTo>
                    <a:pt x="683284" y="67878"/>
                  </a:lnTo>
                  <a:lnTo>
                    <a:pt x="768695" y="67878"/>
                  </a:lnTo>
                </a:path>
              </a:pathLst>
            </a:custGeom>
            <a:ln w="27101" cap="flat">
              <a:solidFill>
                <a:srgbClr val="1CABE2">
                  <a:alpha val="100000"/>
                </a:srgbClr>
              </a:solidFill>
              <a:prstDash val="solid"/>
              <a:round/>
            </a:ln>
          </p:spPr>
          <p:txBody>
            <a:bodyPr/>
            <a:lstStyle/>
            <a:p/>
          </p:txBody>
        </p:sp>
        <p:sp>
          <p:nvSpPr>
            <p:cNvPr id="108" name="pt108"/>
            <p:cNvSpPr/>
            <p:nvPr/>
          </p:nvSpPr>
          <p:spPr>
            <a:xfrm>
              <a:off x="2404623" y="51883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270744" y="51152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19" name="tx119"/>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0" name="tx120"/>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101818"/>
            </a:xfrm>
            <a:custGeom>
              <a:avLst/>
              <a:pathLst>
                <a:path w="2135265" h="101818">
                  <a:moveTo>
                    <a:pt x="0" y="84848"/>
                  </a:moveTo>
                  <a:lnTo>
                    <a:pt x="85410" y="16969"/>
                  </a:lnTo>
                  <a:lnTo>
                    <a:pt x="170821" y="42424"/>
                  </a:lnTo>
                  <a:lnTo>
                    <a:pt x="256231" y="8484"/>
                  </a:lnTo>
                  <a:lnTo>
                    <a:pt x="341642" y="0"/>
                  </a:lnTo>
                  <a:lnTo>
                    <a:pt x="427053" y="0"/>
                  </a:lnTo>
                  <a:lnTo>
                    <a:pt x="512463" y="0"/>
                  </a:lnTo>
                  <a:lnTo>
                    <a:pt x="597874" y="0"/>
                  </a:lnTo>
                  <a:lnTo>
                    <a:pt x="683284" y="0"/>
                  </a:lnTo>
                  <a:lnTo>
                    <a:pt x="768695" y="0"/>
                  </a:lnTo>
                  <a:lnTo>
                    <a:pt x="854106" y="8484"/>
                  </a:lnTo>
                  <a:lnTo>
                    <a:pt x="939516" y="8484"/>
                  </a:lnTo>
                  <a:lnTo>
                    <a:pt x="1024927" y="8484"/>
                  </a:lnTo>
                  <a:lnTo>
                    <a:pt x="1110337" y="0"/>
                  </a:lnTo>
                  <a:lnTo>
                    <a:pt x="1195748" y="8484"/>
                  </a:lnTo>
                  <a:lnTo>
                    <a:pt x="1281159" y="8484"/>
                  </a:lnTo>
                  <a:lnTo>
                    <a:pt x="1366569" y="16969"/>
                  </a:lnTo>
                  <a:lnTo>
                    <a:pt x="1451980" y="25454"/>
                  </a:lnTo>
                  <a:lnTo>
                    <a:pt x="1537390" y="16969"/>
                  </a:lnTo>
                  <a:lnTo>
                    <a:pt x="1622801" y="16969"/>
                  </a:lnTo>
                  <a:lnTo>
                    <a:pt x="1708212" y="16969"/>
                  </a:lnTo>
                  <a:lnTo>
                    <a:pt x="1793622" y="16969"/>
                  </a:lnTo>
                  <a:lnTo>
                    <a:pt x="1879033" y="5939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9" name="tx169"/>
            <p:cNvSpPr/>
            <p:nvPr/>
          </p:nvSpPr>
          <p:spPr>
            <a:xfrm>
              <a:off x="6018113"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92823"/>
              <a:ext cx="2135265" cy="220605"/>
            </a:xfrm>
            <a:custGeom>
              <a:avLst/>
              <a:pathLst>
                <a:path w="2135265" h="220605">
                  <a:moveTo>
                    <a:pt x="0" y="220605"/>
                  </a:moveTo>
                  <a:lnTo>
                    <a:pt x="85410" y="169696"/>
                  </a:lnTo>
                  <a:lnTo>
                    <a:pt x="170821" y="84848"/>
                  </a:lnTo>
                  <a:lnTo>
                    <a:pt x="256231" y="67878"/>
                  </a:lnTo>
                  <a:lnTo>
                    <a:pt x="341642" y="33939"/>
                  </a:lnTo>
                  <a:lnTo>
                    <a:pt x="427053" y="59393"/>
                  </a:lnTo>
                  <a:lnTo>
                    <a:pt x="512463" y="84848"/>
                  </a:lnTo>
                  <a:lnTo>
                    <a:pt x="597874" y="76363"/>
                  </a:lnTo>
                  <a:lnTo>
                    <a:pt x="683284" y="16969"/>
                  </a:lnTo>
                  <a:lnTo>
                    <a:pt x="768695" y="42424"/>
                  </a:lnTo>
                  <a:lnTo>
                    <a:pt x="854106" y="25454"/>
                  </a:lnTo>
                  <a:lnTo>
                    <a:pt x="939516" y="33939"/>
                  </a:lnTo>
                  <a:lnTo>
                    <a:pt x="1024927" y="25454"/>
                  </a:lnTo>
                  <a:lnTo>
                    <a:pt x="1110337" y="33939"/>
                  </a:lnTo>
                  <a:lnTo>
                    <a:pt x="1195748" y="25454"/>
                  </a:lnTo>
                  <a:lnTo>
                    <a:pt x="1281159" y="16969"/>
                  </a:lnTo>
                  <a:lnTo>
                    <a:pt x="1366569" y="16969"/>
                  </a:lnTo>
                  <a:lnTo>
                    <a:pt x="1451980" y="42424"/>
                  </a:lnTo>
                  <a:lnTo>
                    <a:pt x="1537390" y="0"/>
                  </a:lnTo>
                  <a:lnTo>
                    <a:pt x="1622801" y="0"/>
                  </a:lnTo>
                  <a:lnTo>
                    <a:pt x="1708212" y="76363"/>
                  </a:lnTo>
                  <a:lnTo>
                    <a:pt x="1793622" y="152727"/>
                  </a:lnTo>
                  <a:lnTo>
                    <a:pt x="1879033" y="110302"/>
                  </a:lnTo>
                  <a:lnTo>
                    <a:pt x="1964443" y="67878"/>
                  </a:lnTo>
                  <a:lnTo>
                    <a:pt x="2049854" y="67878"/>
                  </a:lnTo>
                  <a:lnTo>
                    <a:pt x="2135265" y="67878"/>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19" name="tx219"/>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0" name="tx220"/>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1" name="tx221"/>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106523" y="4612424"/>
              <a:ext cx="854106" cy="509090"/>
            </a:xfrm>
            <a:custGeom>
              <a:avLst/>
              <a:pathLst>
                <a:path w="854106" h="509090">
                  <a:moveTo>
                    <a:pt x="0" y="509090"/>
                  </a:moveTo>
                  <a:lnTo>
                    <a:pt x="85410" y="364847"/>
                  </a:lnTo>
                  <a:lnTo>
                    <a:pt x="170821" y="220605"/>
                  </a:lnTo>
                  <a:lnTo>
                    <a:pt x="256231" y="76363"/>
                  </a:lnTo>
                  <a:lnTo>
                    <a:pt x="341642" y="67878"/>
                  </a:lnTo>
                  <a:lnTo>
                    <a:pt x="427053" y="0"/>
                  </a:lnTo>
                  <a:lnTo>
                    <a:pt x="512463" y="33939"/>
                  </a:lnTo>
                  <a:lnTo>
                    <a:pt x="597874" y="16969"/>
                  </a:lnTo>
                  <a:lnTo>
                    <a:pt x="683284" y="25454"/>
                  </a:lnTo>
                  <a:lnTo>
                    <a:pt x="768695" y="16969"/>
                  </a:lnTo>
                  <a:lnTo>
                    <a:pt x="854106" y="25454"/>
                  </a:lnTo>
                </a:path>
              </a:pathLst>
            </a:custGeom>
            <a:ln w="27101" cap="flat">
              <a:solidFill>
                <a:srgbClr val="1CABE2">
                  <a:alpha val="100000"/>
                </a:srgbClr>
              </a:solidFill>
              <a:prstDash val="solid"/>
              <a:round/>
            </a:ln>
          </p:spPr>
          <p:txBody>
            <a:bodyPr/>
            <a:lstStyle/>
            <a:p/>
          </p:txBody>
        </p:sp>
        <p:sp>
          <p:nvSpPr>
            <p:cNvPr id="242" name="pt242"/>
            <p:cNvSpPr/>
            <p:nvPr/>
          </p:nvSpPr>
          <p:spPr>
            <a:xfrm>
              <a:off x="4088473"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17388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259294"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34470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43011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515526"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60093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8634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77175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85716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94257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tx253"/>
            <p:cNvSpPr/>
            <p:nvPr/>
          </p:nvSpPr>
          <p:spPr>
            <a:xfrm>
              <a:off x="3954593" y="5029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54" name="pl25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5" name="pl25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6" name="pl25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7" name="pl25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8" name="pl25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1" name="pl26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2" name="pl26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3" name="pl26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4" name="pl26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1947768"/>
              <a:ext cx="2135265" cy="144242"/>
            </a:xfrm>
            <a:custGeom>
              <a:avLst/>
              <a:pathLst>
                <a:path w="2135265" h="144242">
                  <a:moveTo>
                    <a:pt x="0" y="144242"/>
                  </a:moveTo>
                  <a:lnTo>
                    <a:pt x="85410" y="59393"/>
                  </a:lnTo>
                  <a:lnTo>
                    <a:pt x="170821" y="59393"/>
                  </a:lnTo>
                  <a:lnTo>
                    <a:pt x="256231" y="42424"/>
                  </a:lnTo>
                  <a:lnTo>
                    <a:pt x="341642" y="25454"/>
                  </a:lnTo>
                  <a:lnTo>
                    <a:pt x="427053" y="16969"/>
                  </a:lnTo>
                  <a:lnTo>
                    <a:pt x="512463" y="16969"/>
                  </a:lnTo>
                  <a:lnTo>
                    <a:pt x="597874" y="16969"/>
                  </a:lnTo>
                  <a:lnTo>
                    <a:pt x="683284" y="0"/>
                  </a:lnTo>
                  <a:lnTo>
                    <a:pt x="768695" y="8484"/>
                  </a:lnTo>
                  <a:lnTo>
                    <a:pt x="854106" y="8484"/>
                  </a:lnTo>
                  <a:lnTo>
                    <a:pt x="939516" y="25454"/>
                  </a:lnTo>
                  <a:lnTo>
                    <a:pt x="1024927" y="25454"/>
                  </a:lnTo>
                  <a:lnTo>
                    <a:pt x="1110337" y="16969"/>
                  </a:lnTo>
                  <a:lnTo>
                    <a:pt x="1195748" y="33939"/>
                  </a:lnTo>
                  <a:lnTo>
                    <a:pt x="1281159" y="25454"/>
                  </a:lnTo>
                  <a:lnTo>
                    <a:pt x="1366569" y="25454"/>
                  </a:lnTo>
                  <a:lnTo>
                    <a:pt x="1451980" y="33939"/>
                  </a:lnTo>
                  <a:lnTo>
                    <a:pt x="1537390" y="33939"/>
                  </a:lnTo>
                  <a:lnTo>
                    <a:pt x="1622801" y="33939"/>
                  </a:lnTo>
                  <a:lnTo>
                    <a:pt x="1708212" y="25454"/>
                  </a:lnTo>
                  <a:lnTo>
                    <a:pt x="1793622" y="16969"/>
                  </a:lnTo>
                  <a:lnTo>
                    <a:pt x="1879033" y="5939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274" name="pt274"/>
            <p:cNvSpPr/>
            <p:nvPr/>
          </p:nvSpPr>
          <p:spPr>
            <a:xfrm>
              <a:off x="66264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671183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67972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696807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72243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9929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33464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0546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9087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tx300"/>
            <p:cNvSpPr/>
            <p:nvPr/>
          </p:nvSpPr>
          <p:spPr>
            <a:xfrm>
              <a:off x="6492549"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01" name="tx301"/>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2" name="tx302"/>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03" name="tx303"/>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4" name="pl30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5" name="pl30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6" name="pl30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7" name="pl30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8" name="pl30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9" name="pl30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0" name="pl31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1" name="pl31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2" name="pl31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3" name="pl31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4" name="pl31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5" name="pl31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6" name="pl31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7840227" y="3360702"/>
              <a:ext cx="939516" cy="152727"/>
            </a:xfrm>
            <a:custGeom>
              <a:avLst/>
              <a:pathLst>
                <a:path w="939516" h="152727">
                  <a:moveTo>
                    <a:pt x="0" y="135757"/>
                  </a:moveTo>
                  <a:lnTo>
                    <a:pt x="85410" y="93333"/>
                  </a:lnTo>
                  <a:lnTo>
                    <a:pt x="170821" y="93333"/>
                  </a:lnTo>
                  <a:lnTo>
                    <a:pt x="256231" y="93333"/>
                  </a:lnTo>
                  <a:lnTo>
                    <a:pt x="341642" y="93333"/>
                  </a:lnTo>
                  <a:lnTo>
                    <a:pt x="427053" y="50909"/>
                  </a:lnTo>
                  <a:lnTo>
                    <a:pt x="512463" y="101818"/>
                  </a:lnTo>
                  <a:lnTo>
                    <a:pt x="597874" y="152727"/>
                  </a:lnTo>
                  <a:lnTo>
                    <a:pt x="683284" y="59393"/>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324" name="pt324"/>
            <p:cNvSpPr/>
            <p:nvPr/>
          </p:nvSpPr>
          <p:spPr>
            <a:xfrm>
              <a:off x="7822177"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79075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799299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0784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81638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824923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833464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1" name="pt331"/>
            <p:cNvSpPr/>
            <p:nvPr/>
          </p:nvSpPr>
          <p:spPr>
            <a:xfrm>
              <a:off x="842005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2" name="pt332"/>
            <p:cNvSpPr/>
            <p:nvPr/>
          </p:nvSpPr>
          <p:spPr>
            <a:xfrm>
              <a:off x="850546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3" name="pt333"/>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86762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876169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tx336"/>
            <p:cNvSpPr/>
            <p:nvPr/>
          </p:nvSpPr>
          <p:spPr>
            <a:xfrm>
              <a:off x="7688297"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37" name="tx337"/>
            <p:cNvSpPr/>
            <p:nvPr/>
          </p:nvSpPr>
          <p:spPr>
            <a:xfrm>
              <a:off x="8812300"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38" name="tx338"/>
            <p:cNvSpPr/>
            <p:nvPr/>
          </p:nvSpPr>
          <p:spPr>
            <a:xfrm>
              <a:off x="8213020"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39" name="tx339"/>
            <p:cNvSpPr/>
            <p:nvPr/>
          </p:nvSpPr>
          <p:spPr>
            <a:xfrm>
              <a:off x="8640073"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40" name="tx34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1" name="tx34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2" name="tx34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3" name="tx34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4" name="tx34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5" name="tx34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6" name="tx34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7" name="tx34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8" name="tx34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9" name="tx34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0" name="tx35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1" name="tx35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2" name="tx35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3" name="tx35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4" name="tx35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5" name="tx35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6" name="tx35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7" name="tx35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8" name="tx35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9" name="tx35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0" name="tx36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1" name="tx36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2" name="tx36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3" name="tx36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4" name="tx36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5" name="tx36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6" name="tx36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7" name="tx36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8" name="tx36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9" name="tx36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0" name="tx37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1" name="tx37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2" name="tx37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3" name="tx37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4" name="tx37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5" name="tx37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6" name="tx37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7" name="tx37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8" name="tx37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9" name="tx37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0" name="tx38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1" name="tx38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2" name="tx38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3" name="tx38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4" name="tx38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5" name="tx38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6" name="tx38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7" name="tx387"/>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88" name="pt38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9" name="pt38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0" name="tx39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1" name="tx39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2" name="tx392"/>
            <p:cNvSpPr/>
            <p:nvPr/>
          </p:nvSpPr>
          <p:spPr>
            <a:xfrm>
              <a:off x="1931264" y="1332675"/>
              <a:ext cx="597332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São Tomé e Príncipe, 2000-2025</a:t>
              </a:r>
            </a:p>
          </p:txBody>
        </p:sp>
        <p:sp>
          <p:nvSpPr>
            <p:cNvPr id="393" name="tx393"/>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94" name="tx394"/>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BCG registou a cobertura mais baixa (80 %), seguida da DTP1, DTP3, IPV1, MCV1, MCV2 e ROTAC (87 %).
Em comparação com 2019, a cobertura de seis vacinas diminuiu (BCG, DTP1, DTP3, IPV1, MCV1 e ROTAC) e a de uma vacina aumentou (MCV2).
Em comparação com 2024, a cobertura de 7 vacinas manteve-se constante (BCG, DTP1, DTP3, IPV1, MCV1, MCV2 e ROTAC).</a:t>
            </a:r>
          </a:p>
        </p:txBody>
      </p:sp>
      <p:sp>
        <p:nvSpPr>
          <p:cNvPr id="3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São Tomé e Príncipe registou a sua cobertura mais baixa na vacina BCG (80 %), enquanto a maioria das outras vacinas de rotina se situou em torno dos 87 %; 6 antigénios registaram uma diminuição desde 2019 e 7 antigénios mantiveram-se constantes desde 2024.</a:t>
            </a:r>
          </a:p>
        </p:txBody>
      </p:sp>
      <p:grpSp xmlns:pic="http://schemas.openxmlformats.org/drawingml/2006/picture">
        <p:nvGrpSpPr>
          <p:cNvPr id="397" name=""/>
          <p:cNvGrpSpPr/>
          <p:nvPr/>
        </p:nvGrpSpPr>
        <p:grpSpPr>
          <a:xfrm>
            <a:off x="292608" y="1097280"/>
            <a:ext cx="8595360" cy="28575"/>
            <a:chOff x="292608" y="1097280"/>
            <a:chExt cx="8595360" cy="28575"/>
          </a:xfrm>
        </p:grpSpPr>
        <p:sp>
          <p:nvSpPr>
            <p:cNvPr id="39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06643"/>
            </a:xfrm>
            <a:custGeom>
              <a:avLst/>
              <a:pathLst>
                <a:path w="6518190" h="806643">
                  <a:moveTo>
                    <a:pt x="0" y="806643"/>
                  </a:moveTo>
                  <a:lnTo>
                    <a:pt x="260727" y="332147"/>
                  </a:lnTo>
                  <a:lnTo>
                    <a:pt x="521455" y="332147"/>
                  </a:lnTo>
                  <a:lnTo>
                    <a:pt x="782182" y="237248"/>
                  </a:lnTo>
                  <a:lnTo>
                    <a:pt x="1042910" y="142348"/>
                  </a:lnTo>
                  <a:lnTo>
                    <a:pt x="1303638" y="94899"/>
                  </a:lnTo>
                  <a:lnTo>
                    <a:pt x="1564365" y="94899"/>
                  </a:lnTo>
                  <a:lnTo>
                    <a:pt x="1825093" y="94899"/>
                  </a:lnTo>
                  <a:lnTo>
                    <a:pt x="2085820" y="0"/>
                  </a:lnTo>
                  <a:lnTo>
                    <a:pt x="2346548" y="47449"/>
                  </a:lnTo>
                  <a:lnTo>
                    <a:pt x="2607276" y="47449"/>
                  </a:lnTo>
                  <a:lnTo>
                    <a:pt x="2868003" y="142348"/>
                  </a:lnTo>
                  <a:lnTo>
                    <a:pt x="3128731" y="142348"/>
                  </a:lnTo>
                  <a:lnTo>
                    <a:pt x="3389458" y="94899"/>
                  </a:lnTo>
                  <a:lnTo>
                    <a:pt x="3650186" y="189798"/>
                  </a:lnTo>
                  <a:lnTo>
                    <a:pt x="3910914" y="142348"/>
                  </a:lnTo>
                  <a:lnTo>
                    <a:pt x="4171641" y="142348"/>
                  </a:lnTo>
                  <a:lnTo>
                    <a:pt x="4432369" y="189798"/>
                  </a:lnTo>
                  <a:lnTo>
                    <a:pt x="4693096" y="189798"/>
                  </a:lnTo>
                  <a:lnTo>
                    <a:pt x="4953824" y="189798"/>
                  </a:lnTo>
                  <a:lnTo>
                    <a:pt x="5214552" y="142348"/>
                  </a:lnTo>
                  <a:lnTo>
                    <a:pt x="5475279" y="94899"/>
                  </a:lnTo>
                  <a:lnTo>
                    <a:pt x="5736007" y="332147"/>
                  </a:lnTo>
                  <a:lnTo>
                    <a:pt x="5996734" y="569395"/>
                  </a:lnTo>
                  <a:lnTo>
                    <a:pt x="6257462" y="569395"/>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2657178"/>
            </a:xfrm>
            <a:custGeom>
              <a:avLst/>
              <a:pathLst>
                <a:path w="5736007" h="2657178">
                  <a:moveTo>
                    <a:pt x="0" y="2657178"/>
                  </a:moveTo>
                  <a:lnTo>
                    <a:pt x="260727" y="1376038"/>
                  </a:lnTo>
                  <a:lnTo>
                    <a:pt x="521455" y="142348"/>
                  </a:lnTo>
                  <a:lnTo>
                    <a:pt x="782182" y="1138790"/>
                  </a:lnTo>
                  <a:lnTo>
                    <a:pt x="1042910" y="569395"/>
                  </a:lnTo>
                  <a:lnTo>
                    <a:pt x="1303638" y="0"/>
                  </a:lnTo>
                  <a:lnTo>
                    <a:pt x="1564365" y="47449"/>
                  </a:lnTo>
                  <a:lnTo>
                    <a:pt x="1825093" y="47449"/>
                  </a:lnTo>
                  <a:lnTo>
                    <a:pt x="2085820" y="142348"/>
                  </a:lnTo>
                  <a:lnTo>
                    <a:pt x="2346548" y="142348"/>
                  </a:lnTo>
                  <a:lnTo>
                    <a:pt x="2607276" y="94899"/>
                  </a:lnTo>
                  <a:lnTo>
                    <a:pt x="2868003" y="189798"/>
                  </a:lnTo>
                  <a:lnTo>
                    <a:pt x="3128731" y="142348"/>
                  </a:lnTo>
                  <a:lnTo>
                    <a:pt x="3389458" y="142348"/>
                  </a:lnTo>
                  <a:lnTo>
                    <a:pt x="3650186" y="189798"/>
                  </a:lnTo>
                  <a:lnTo>
                    <a:pt x="3910914" y="189798"/>
                  </a:lnTo>
                  <a:lnTo>
                    <a:pt x="4171641" y="189798"/>
                  </a:lnTo>
                  <a:lnTo>
                    <a:pt x="4432369" y="142348"/>
                  </a:lnTo>
                  <a:lnTo>
                    <a:pt x="4693096" y="94899"/>
                  </a:lnTo>
                  <a:lnTo>
                    <a:pt x="4953824" y="332147"/>
                  </a:lnTo>
                  <a:lnTo>
                    <a:pt x="5214552" y="569395"/>
                  </a:lnTo>
                  <a:lnTo>
                    <a:pt x="5475279" y="569395"/>
                  </a:lnTo>
                  <a:lnTo>
                    <a:pt x="5736007" y="569395"/>
                  </a:lnTo>
                </a:path>
              </a:pathLst>
            </a:custGeom>
            <a:ln w="27101" cap="flat">
              <a:solidFill>
                <a:srgbClr val="80BD41">
                  <a:alpha val="100000"/>
                </a:srgbClr>
              </a:solidFill>
              <a:prstDash val="solid"/>
              <a:round/>
            </a:ln>
          </p:spPr>
          <p:txBody>
            <a:bodyPr/>
            <a:lstStyle/>
            <a:p/>
          </p:txBody>
        </p:sp>
        <p:sp>
          <p:nvSpPr>
            <p:cNvPr id="40" name="pl40"/>
            <p:cNvSpPr/>
            <p:nvPr/>
          </p:nvSpPr>
          <p:spPr>
            <a:xfrm>
              <a:off x="3742531" y="978248"/>
              <a:ext cx="3910914" cy="521945"/>
            </a:xfrm>
            <a:custGeom>
              <a:avLst/>
              <a:pathLst>
                <a:path w="3910914" h="521945">
                  <a:moveTo>
                    <a:pt x="0" y="0"/>
                  </a:moveTo>
                  <a:lnTo>
                    <a:pt x="260727" y="94899"/>
                  </a:lnTo>
                  <a:lnTo>
                    <a:pt x="521455" y="94899"/>
                  </a:lnTo>
                  <a:lnTo>
                    <a:pt x="782182" y="47449"/>
                  </a:lnTo>
                  <a:lnTo>
                    <a:pt x="1042910" y="142348"/>
                  </a:lnTo>
                  <a:lnTo>
                    <a:pt x="1303638" y="94899"/>
                  </a:lnTo>
                  <a:lnTo>
                    <a:pt x="1564365" y="94899"/>
                  </a:lnTo>
                  <a:lnTo>
                    <a:pt x="1825093" y="142348"/>
                  </a:lnTo>
                  <a:lnTo>
                    <a:pt x="2085820" y="142348"/>
                  </a:lnTo>
                  <a:lnTo>
                    <a:pt x="2346548" y="142348"/>
                  </a:lnTo>
                  <a:lnTo>
                    <a:pt x="2607276" y="94899"/>
                  </a:lnTo>
                  <a:lnTo>
                    <a:pt x="2868003" y="47449"/>
                  </a:lnTo>
                  <a:lnTo>
                    <a:pt x="3128731" y="284697"/>
                  </a:lnTo>
                  <a:lnTo>
                    <a:pt x="3389458" y="521945"/>
                  </a:lnTo>
                  <a:lnTo>
                    <a:pt x="3650186" y="521945"/>
                  </a:lnTo>
                  <a:lnTo>
                    <a:pt x="3910914" y="521945"/>
                  </a:lnTo>
                </a:path>
              </a:pathLst>
            </a:custGeom>
            <a:ln w="27101" cap="flat">
              <a:solidFill>
                <a:srgbClr val="EE00EE">
                  <a:alpha val="100000"/>
                </a:srgbClr>
              </a:solidFill>
              <a:prstDash val="solid"/>
              <a:round/>
            </a:ln>
          </p:spPr>
          <p:txBody>
            <a:bodyPr/>
            <a:lstStyle/>
            <a:p/>
          </p:txBody>
        </p:sp>
        <p:sp>
          <p:nvSpPr>
            <p:cNvPr id="41" name="pl41"/>
            <p:cNvSpPr/>
            <p:nvPr/>
          </p:nvSpPr>
          <p:spPr>
            <a:xfrm>
              <a:off x="6610535" y="1025698"/>
              <a:ext cx="1042910" cy="1897984"/>
            </a:xfrm>
            <a:custGeom>
              <a:avLst/>
              <a:pathLst>
                <a:path w="1042910" h="1897984">
                  <a:moveTo>
                    <a:pt x="0" y="1897984"/>
                  </a:moveTo>
                  <a:lnTo>
                    <a:pt x="260727" y="1897984"/>
                  </a:lnTo>
                  <a:lnTo>
                    <a:pt x="521455" y="996441"/>
                  </a:lnTo>
                  <a:lnTo>
                    <a:pt x="782182" y="1043891"/>
                  </a:lnTo>
                  <a:lnTo>
                    <a:pt x="1042910"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025698"/>
              <a:ext cx="2346548" cy="2419930"/>
            </a:xfrm>
            <a:custGeom>
              <a:avLst/>
              <a:pathLst>
                <a:path w="2346548" h="2419930">
                  <a:moveTo>
                    <a:pt x="0" y="1423488"/>
                  </a:moveTo>
                  <a:lnTo>
                    <a:pt x="260727" y="2419930"/>
                  </a:lnTo>
                  <a:lnTo>
                    <a:pt x="521455" y="0"/>
                  </a:lnTo>
                  <a:lnTo>
                    <a:pt x="782182" y="94899"/>
                  </a:lnTo>
                  <a:lnTo>
                    <a:pt x="1042910" y="142348"/>
                  </a:lnTo>
                  <a:lnTo>
                    <a:pt x="1303638" y="189798"/>
                  </a:lnTo>
                  <a:lnTo>
                    <a:pt x="1564365" y="474496"/>
                  </a:lnTo>
                  <a:lnTo>
                    <a:pt x="1825093" y="759193"/>
                  </a:lnTo>
                  <a:lnTo>
                    <a:pt x="2085820" y="474496"/>
                  </a:lnTo>
                  <a:lnTo>
                    <a:pt x="2346548" y="4744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120597"/>
              <a:ext cx="6518190" cy="1233689"/>
            </a:xfrm>
            <a:custGeom>
              <a:avLst/>
              <a:pathLst>
                <a:path w="6518190" h="1233689">
                  <a:moveTo>
                    <a:pt x="0" y="1233689"/>
                  </a:moveTo>
                  <a:lnTo>
                    <a:pt x="260727" y="948992"/>
                  </a:lnTo>
                  <a:lnTo>
                    <a:pt x="521455" y="474496"/>
                  </a:lnTo>
                  <a:lnTo>
                    <a:pt x="782182" y="379596"/>
                  </a:lnTo>
                  <a:lnTo>
                    <a:pt x="1042910" y="189798"/>
                  </a:lnTo>
                  <a:lnTo>
                    <a:pt x="1303638" y="332147"/>
                  </a:lnTo>
                  <a:lnTo>
                    <a:pt x="1564365" y="474496"/>
                  </a:lnTo>
                  <a:lnTo>
                    <a:pt x="1825093" y="427046"/>
                  </a:lnTo>
                  <a:lnTo>
                    <a:pt x="2085820" y="94899"/>
                  </a:lnTo>
                  <a:lnTo>
                    <a:pt x="2346548" y="237248"/>
                  </a:lnTo>
                  <a:lnTo>
                    <a:pt x="2607276" y="142348"/>
                  </a:lnTo>
                  <a:lnTo>
                    <a:pt x="2868003" y="189798"/>
                  </a:lnTo>
                  <a:lnTo>
                    <a:pt x="3128731" y="142348"/>
                  </a:lnTo>
                  <a:lnTo>
                    <a:pt x="3389458" y="189798"/>
                  </a:lnTo>
                  <a:lnTo>
                    <a:pt x="3650186" y="142348"/>
                  </a:lnTo>
                  <a:lnTo>
                    <a:pt x="3910914" y="94899"/>
                  </a:lnTo>
                  <a:lnTo>
                    <a:pt x="4171641" y="94899"/>
                  </a:lnTo>
                  <a:lnTo>
                    <a:pt x="4432369" y="237248"/>
                  </a:lnTo>
                  <a:lnTo>
                    <a:pt x="4693096" y="0"/>
                  </a:lnTo>
                  <a:lnTo>
                    <a:pt x="4953824" y="0"/>
                  </a:lnTo>
                  <a:lnTo>
                    <a:pt x="5214552" y="427046"/>
                  </a:lnTo>
                  <a:lnTo>
                    <a:pt x="5475279" y="854093"/>
                  </a:lnTo>
                  <a:lnTo>
                    <a:pt x="5736007" y="616844"/>
                  </a:lnTo>
                  <a:lnTo>
                    <a:pt x="5996734" y="379596"/>
                  </a:lnTo>
                  <a:lnTo>
                    <a:pt x="6257462" y="379596"/>
                  </a:lnTo>
                  <a:lnTo>
                    <a:pt x="6518190" y="379596"/>
                  </a:lnTo>
                </a:path>
              </a:pathLst>
            </a:custGeom>
            <a:ln w="27101" cap="flat">
              <a:solidFill>
                <a:srgbClr val="FF7F00">
                  <a:alpha val="100000"/>
                </a:srgbClr>
              </a:solidFill>
              <a:prstDash val="solid"/>
              <a:round/>
            </a:ln>
          </p:spPr>
          <p:txBody>
            <a:bodyPr/>
            <a:lstStyle/>
            <a:p/>
          </p:txBody>
        </p:sp>
        <p:sp>
          <p:nvSpPr>
            <p:cNvPr id="44" name="pl44"/>
            <p:cNvSpPr/>
            <p:nvPr/>
          </p:nvSpPr>
          <p:spPr>
            <a:xfrm>
              <a:off x="4785441" y="1500194"/>
              <a:ext cx="2868003" cy="854093"/>
            </a:xfrm>
            <a:custGeom>
              <a:avLst/>
              <a:pathLst>
                <a:path w="2868003" h="854093">
                  <a:moveTo>
                    <a:pt x="0" y="759193"/>
                  </a:moveTo>
                  <a:lnTo>
                    <a:pt x="260727" y="521945"/>
                  </a:lnTo>
                  <a:lnTo>
                    <a:pt x="521455" y="521945"/>
                  </a:lnTo>
                  <a:lnTo>
                    <a:pt x="782182" y="521945"/>
                  </a:lnTo>
                  <a:lnTo>
                    <a:pt x="1042910" y="521945"/>
                  </a:lnTo>
                  <a:lnTo>
                    <a:pt x="1303638" y="284697"/>
                  </a:lnTo>
                  <a:lnTo>
                    <a:pt x="1564365" y="569395"/>
                  </a:lnTo>
                  <a:lnTo>
                    <a:pt x="1825093" y="854093"/>
                  </a:lnTo>
                  <a:lnTo>
                    <a:pt x="2085820" y="332147"/>
                  </a:lnTo>
                  <a:lnTo>
                    <a:pt x="2346548" y="0"/>
                  </a:lnTo>
                  <a:lnTo>
                    <a:pt x="2607276" y="0"/>
                  </a:lnTo>
                  <a:lnTo>
                    <a:pt x="2868003" y="0"/>
                  </a:lnTo>
                </a:path>
              </a:pathLst>
            </a:custGeom>
            <a:ln w="27101" cap="flat">
              <a:solidFill>
                <a:srgbClr val="FFC20E">
                  <a:alpha val="100000"/>
                </a:srgbClr>
              </a:solidFill>
              <a:prstDash val="solid"/>
              <a:round/>
            </a:ln>
          </p:spPr>
          <p:txBody>
            <a:bodyPr/>
            <a:lstStyle/>
            <a:p/>
          </p:txBody>
        </p:sp>
        <p:sp>
          <p:nvSpPr>
            <p:cNvPr id="45" name="pl45"/>
            <p:cNvSpPr/>
            <p:nvPr/>
          </p:nvSpPr>
          <p:spPr>
            <a:xfrm>
              <a:off x="4524714" y="1025698"/>
              <a:ext cx="3128731" cy="521945"/>
            </a:xfrm>
            <a:custGeom>
              <a:avLst/>
              <a:pathLst>
                <a:path w="3128731" h="521945">
                  <a:moveTo>
                    <a:pt x="0" y="0"/>
                  </a:moveTo>
                  <a:lnTo>
                    <a:pt x="260727" y="94899"/>
                  </a:lnTo>
                  <a:lnTo>
                    <a:pt x="521455" y="47449"/>
                  </a:lnTo>
                  <a:lnTo>
                    <a:pt x="782182" y="47449"/>
                  </a:lnTo>
                  <a:lnTo>
                    <a:pt x="1042910" y="94899"/>
                  </a:lnTo>
                  <a:lnTo>
                    <a:pt x="1303638" y="94899"/>
                  </a:lnTo>
                  <a:lnTo>
                    <a:pt x="1564365" y="94899"/>
                  </a:lnTo>
                  <a:lnTo>
                    <a:pt x="1825093" y="47449"/>
                  </a:lnTo>
                  <a:lnTo>
                    <a:pt x="2085820" y="0"/>
                  </a:lnTo>
                  <a:lnTo>
                    <a:pt x="2346548" y="237248"/>
                  </a:lnTo>
                  <a:lnTo>
                    <a:pt x="2607276" y="521945"/>
                  </a:lnTo>
                  <a:lnTo>
                    <a:pt x="2868003" y="521945"/>
                  </a:lnTo>
                  <a:lnTo>
                    <a:pt x="3128731" y="521945"/>
                  </a:lnTo>
                </a:path>
              </a:pathLst>
            </a:custGeom>
            <a:ln w="27101" cap="flat">
              <a:solidFill>
                <a:srgbClr val="008B00">
                  <a:alpha val="100000"/>
                </a:srgbClr>
              </a:solidFill>
              <a:prstDash val="solid"/>
              <a:round/>
            </a:ln>
          </p:spPr>
          <p:txBody>
            <a:bodyPr/>
            <a:lstStyle/>
            <a:p/>
          </p:txBody>
        </p:sp>
        <p:sp>
          <p:nvSpPr>
            <p:cNvPr id="46" name="pl46"/>
            <p:cNvSpPr/>
            <p:nvPr/>
          </p:nvSpPr>
          <p:spPr>
            <a:xfrm>
              <a:off x="5306897" y="1120597"/>
              <a:ext cx="2346548" cy="3368922"/>
            </a:xfrm>
            <a:custGeom>
              <a:avLst/>
              <a:pathLst>
                <a:path w="2346548" h="3368922">
                  <a:moveTo>
                    <a:pt x="0" y="3368922"/>
                  </a:moveTo>
                  <a:lnTo>
                    <a:pt x="260727" y="0"/>
                  </a:lnTo>
                  <a:lnTo>
                    <a:pt x="521455" y="0"/>
                  </a:lnTo>
                  <a:lnTo>
                    <a:pt x="782182" y="0"/>
                  </a:lnTo>
                  <a:lnTo>
                    <a:pt x="1042910" y="379596"/>
                  </a:lnTo>
                  <a:lnTo>
                    <a:pt x="1303638" y="806643"/>
                  </a:lnTo>
                  <a:lnTo>
                    <a:pt x="1564365" y="664294"/>
                  </a:lnTo>
                  <a:lnTo>
                    <a:pt x="1825093" y="2087782"/>
                  </a:lnTo>
                  <a:lnTo>
                    <a:pt x="2085820" y="379596"/>
                  </a:lnTo>
                  <a:lnTo>
                    <a:pt x="2346548" y="379596"/>
                  </a:lnTo>
                </a:path>
              </a:pathLst>
            </a:custGeom>
            <a:ln w="27101" cap="flat">
              <a:solidFill>
                <a:srgbClr val="9A32CD">
                  <a:alpha val="100000"/>
                </a:srgbClr>
              </a:solidFill>
              <a:prstDash val="solid"/>
              <a:round/>
            </a:ln>
          </p:spPr>
          <p:txBody>
            <a:bodyPr/>
            <a:lstStyle/>
            <a:p/>
          </p:txBody>
        </p:sp>
        <p:sp>
          <p:nvSpPr>
            <p:cNvPr id="47" name="pl47"/>
            <p:cNvSpPr/>
            <p:nvPr/>
          </p:nvSpPr>
          <p:spPr>
            <a:xfrm>
              <a:off x="5306897" y="1120597"/>
              <a:ext cx="2346548" cy="854093"/>
            </a:xfrm>
            <a:custGeom>
              <a:avLst/>
              <a:pathLst>
                <a:path w="2346548" h="854093">
                  <a:moveTo>
                    <a:pt x="0" y="94899"/>
                  </a:moveTo>
                  <a:lnTo>
                    <a:pt x="260727" y="237248"/>
                  </a:lnTo>
                  <a:lnTo>
                    <a:pt x="521455" y="0"/>
                  </a:lnTo>
                  <a:lnTo>
                    <a:pt x="782182" y="0"/>
                  </a:lnTo>
                  <a:lnTo>
                    <a:pt x="1042910" y="427046"/>
                  </a:lnTo>
                  <a:lnTo>
                    <a:pt x="1303638" y="854093"/>
                  </a:lnTo>
                  <a:lnTo>
                    <a:pt x="1564365" y="616844"/>
                  </a:lnTo>
                  <a:lnTo>
                    <a:pt x="1825093" y="379596"/>
                  </a:lnTo>
                  <a:lnTo>
                    <a:pt x="2085820" y="379596"/>
                  </a:lnTo>
                  <a:lnTo>
                    <a:pt x="2346548" y="379596"/>
                  </a:lnTo>
                </a:path>
              </a:pathLst>
            </a:custGeom>
            <a:ln w="27101" cap="flat">
              <a:solidFill>
                <a:srgbClr val="836FFF">
                  <a:alpha val="100000"/>
                </a:srgbClr>
              </a:solidFill>
              <a:prstDash val="solid"/>
              <a:round/>
            </a:ln>
          </p:spPr>
          <p:txBody>
            <a:bodyPr/>
            <a:lstStyle/>
            <a:p/>
          </p:txBody>
        </p:sp>
        <p:sp>
          <p:nvSpPr>
            <p:cNvPr id="48" name="pl48"/>
            <p:cNvSpPr/>
            <p:nvPr/>
          </p:nvSpPr>
          <p:spPr>
            <a:xfrm>
              <a:off x="7669458" y="781972"/>
              <a:ext cx="713487" cy="238376"/>
            </a:xfrm>
            <a:custGeom>
              <a:avLst/>
              <a:pathLst>
                <a:path w="713487" h="238376">
                  <a:moveTo>
                    <a:pt x="713487" y="0"/>
                  </a:moveTo>
                  <a:lnTo>
                    <a:pt x="0" y="238376"/>
                  </a:lnTo>
                </a:path>
              </a:pathLst>
            </a:custGeom>
          </p:spPr>
          <p:txBody>
            <a:bodyPr/>
            <a:lstStyle/>
            <a:p/>
          </p:txBody>
        </p:sp>
        <p:sp>
          <p:nvSpPr>
            <p:cNvPr id="49" name="pl49"/>
            <p:cNvSpPr/>
            <p:nvPr/>
          </p:nvSpPr>
          <p:spPr>
            <a:xfrm>
              <a:off x="7666288" y="1043543"/>
              <a:ext cx="716656" cy="448611"/>
            </a:xfrm>
            <a:custGeom>
              <a:avLst/>
              <a:pathLst>
                <a:path w="716656" h="448611">
                  <a:moveTo>
                    <a:pt x="716656" y="0"/>
                  </a:moveTo>
                  <a:lnTo>
                    <a:pt x="0" y="448611"/>
                  </a:lnTo>
                </a:path>
              </a:pathLst>
            </a:custGeom>
          </p:spPr>
          <p:txBody>
            <a:bodyPr/>
            <a:lstStyle/>
            <a:p/>
          </p:txBody>
        </p:sp>
        <p:sp>
          <p:nvSpPr>
            <p:cNvPr id="50" name="pl50"/>
            <p:cNvSpPr/>
            <p:nvPr/>
          </p:nvSpPr>
          <p:spPr>
            <a:xfrm>
              <a:off x="7658876" y="1511056"/>
              <a:ext cx="669708" cy="1339426"/>
            </a:xfrm>
            <a:custGeom>
              <a:avLst/>
              <a:pathLst>
                <a:path w="669708" h="1339426">
                  <a:moveTo>
                    <a:pt x="669708" y="1339426"/>
                  </a:moveTo>
                  <a:lnTo>
                    <a:pt x="0" y="0"/>
                  </a:lnTo>
                </a:path>
              </a:pathLst>
            </a:custGeom>
          </p:spPr>
          <p:txBody>
            <a:bodyPr/>
            <a:lstStyle/>
            <a:p/>
          </p:txBody>
        </p:sp>
        <p:sp>
          <p:nvSpPr>
            <p:cNvPr id="51" name="pl51"/>
            <p:cNvSpPr/>
            <p:nvPr/>
          </p:nvSpPr>
          <p:spPr>
            <a:xfrm>
              <a:off x="7671469" y="1501481"/>
              <a:ext cx="765625" cy="54664"/>
            </a:xfrm>
            <a:custGeom>
              <a:avLst/>
              <a:pathLst>
                <a:path w="765625" h="54664">
                  <a:moveTo>
                    <a:pt x="765625" y="54664"/>
                  </a:moveTo>
                  <a:lnTo>
                    <a:pt x="0" y="0"/>
                  </a:lnTo>
                </a:path>
              </a:pathLst>
            </a:custGeom>
          </p:spPr>
          <p:txBody>
            <a:bodyPr/>
            <a:lstStyle/>
            <a:p/>
          </p:txBody>
        </p:sp>
        <p:sp>
          <p:nvSpPr>
            <p:cNvPr id="52" name="pl52"/>
            <p:cNvSpPr/>
            <p:nvPr/>
          </p:nvSpPr>
          <p:spPr>
            <a:xfrm>
              <a:off x="7670237" y="1302251"/>
              <a:ext cx="754789" cy="193634"/>
            </a:xfrm>
            <a:custGeom>
              <a:avLst/>
              <a:pathLst>
                <a:path w="754789" h="193634">
                  <a:moveTo>
                    <a:pt x="754789" y="0"/>
                  </a:moveTo>
                  <a:lnTo>
                    <a:pt x="0" y="193634"/>
                  </a:lnTo>
                </a:path>
              </a:pathLst>
            </a:custGeom>
          </p:spPr>
          <p:txBody>
            <a:bodyPr/>
            <a:lstStyle/>
            <a:p/>
          </p:txBody>
        </p:sp>
        <p:sp>
          <p:nvSpPr>
            <p:cNvPr id="53" name="pl53"/>
            <p:cNvSpPr/>
            <p:nvPr/>
          </p:nvSpPr>
          <p:spPr>
            <a:xfrm>
              <a:off x="7660260" y="1510744"/>
              <a:ext cx="698601" cy="1081545"/>
            </a:xfrm>
            <a:custGeom>
              <a:avLst/>
              <a:pathLst>
                <a:path w="698601" h="1081545">
                  <a:moveTo>
                    <a:pt x="698601" y="1081545"/>
                  </a:moveTo>
                  <a:lnTo>
                    <a:pt x="0" y="0"/>
                  </a:lnTo>
                </a:path>
              </a:pathLst>
            </a:custGeom>
          </p:spPr>
          <p:txBody>
            <a:bodyPr/>
            <a:lstStyle/>
            <a:p/>
          </p:txBody>
        </p:sp>
        <p:sp>
          <p:nvSpPr>
            <p:cNvPr id="54" name="pl54"/>
            <p:cNvSpPr/>
            <p:nvPr/>
          </p:nvSpPr>
          <p:spPr>
            <a:xfrm>
              <a:off x="7668259" y="1506764"/>
              <a:ext cx="690601" cy="306289"/>
            </a:xfrm>
            <a:custGeom>
              <a:avLst/>
              <a:pathLst>
                <a:path w="690601" h="306289">
                  <a:moveTo>
                    <a:pt x="690601" y="306289"/>
                  </a:moveTo>
                  <a:lnTo>
                    <a:pt x="0" y="0"/>
                  </a:lnTo>
                </a:path>
              </a:pathLst>
            </a:custGeom>
          </p:spPr>
          <p:txBody>
            <a:bodyPr/>
            <a:lstStyle/>
            <a:p/>
          </p:txBody>
        </p:sp>
        <p:sp>
          <p:nvSpPr>
            <p:cNvPr id="55" name="pl55"/>
            <p:cNvSpPr/>
            <p:nvPr/>
          </p:nvSpPr>
          <p:spPr>
            <a:xfrm>
              <a:off x="7663887" y="1509503"/>
              <a:ext cx="628544" cy="560358"/>
            </a:xfrm>
            <a:custGeom>
              <a:avLst/>
              <a:pathLst>
                <a:path w="628544" h="560358">
                  <a:moveTo>
                    <a:pt x="628544" y="560358"/>
                  </a:moveTo>
                  <a:lnTo>
                    <a:pt x="0" y="0"/>
                  </a:lnTo>
                </a:path>
              </a:pathLst>
            </a:custGeom>
          </p:spPr>
          <p:txBody>
            <a:bodyPr/>
            <a:lstStyle/>
            <a:p/>
          </p:txBody>
        </p:sp>
        <p:sp>
          <p:nvSpPr>
            <p:cNvPr id="56" name="pl56"/>
            <p:cNvSpPr/>
            <p:nvPr/>
          </p:nvSpPr>
          <p:spPr>
            <a:xfrm>
              <a:off x="7661912" y="1510262"/>
              <a:ext cx="690862" cy="821550"/>
            </a:xfrm>
            <a:custGeom>
              <a:avLst/>
              <a:pathLst>
                <a:path w="690862" h="821550">
                  <a:moveTo>
                    <a:pt x="690862" y="821550"/>
                  </a:moveTo>
                  <a:lnTo>
                    <a:pt x="0" y="0"/>
                  </a:lnTo>
                </a:path>
              </a:pathLst>
            </a:custGeom>
          </p:spPr>
          <p:txBody>
            <a:bodyPr/>
            <a:lstStyle/>
            <a:p/>
          </p:txBody>
        </p:sp>
        <p:sp>
          <p:nvSpPr>
            <p:cNvPr id="57" name="pl57"/>
            <p:cNvSpPr/>
            <p:nvPr/>
          </p:nvSpPr>
          <p:spPr>
            <a:xfrm>
              <a:off x="7660726" y="1558070"/>
              <a:ext cx="1030962" cy="1476370"/>
            </a:xfrm>
            <a:custGeom>
              <a:avLst/>
              <a:pathLst>
                <a:path w="1030962" h="1476370">
                  <a:moveTo>
                    <a:pt x="1030962" y="1476370"/>
                  </a:moveTo>
                  <a:lnTo>
                    <a:pt x="0" y="0"/>
                  </a:lnTo>
                </a:path>
              </a:pathLst>
            </a:custGeom>
          </p:spPr>
          <p:txBody>
            <a:bodyPr/>
            <a:lstStyle/>
            <a:p/>
          </p:txBody>
        </p:sp>
        <p:sp>
          <p:nvSpPr>
            <p:cNvPr id="58" name="pg58"/>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97%</a:t>
              </a:r>
            </a:p>
          </p:txBody>
        </p:sp>
        <p:sp>
          <p:nvSpPr>
            <p:cNvPr id="60" name="pg60"/>
            <p:cNvSpPr/>
            <p:nvPr/>
          </p:nvSpPr>
          <p:spPr>
            <a:xfrm>
              <a:off x="8314365" y="9516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31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2" name="pg62"/>
            <p:cNvSpPr/>
            <p:nvPr/>
          </p:nvSpPr>
          <p:spPr>
            <a:xfrm>
              <a:off x="8260004" y="27707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79360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4" name="pg64"/>
            <p:cNvSpPr/>
            <p:nvPr/>
          </p:nvSpPr>
          <p:spPr>
            <a:xfrm>
              <a:off x="8368515" y="147199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135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6" name="pg66"/>
            <p:cNvSpPr/>
            <p:nvPr/>
          </p:nvSpPr>
          <p:spPr>
            <a:xfrm>
              <a:off x="8356446" y="121347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25501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8" name="pg68"/>
            <p:cNvSpPr/>
            <p:nvPr/>
          </p:nvSpPr>
          <p:spPr>
            <a:xfrm>
              <a:off x="8290281" y="251333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255487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70" name="pg70"/>
            <p:cNvSpPr/>
            <p:nvPr/>
          </p:nvSpPr>
          <p:spPr>
            <a:xfrm>
              <a:off x="8290281" y="17354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17770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2" name="pg72"/>
            <p:cNvSpPr/>
            <p:nvPr/>
          </p:nvSpPr>
          <p:spPr>
            <a:xfrm>
              <a:off x="8223851" y="199346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03500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87%</a:t>
              </a:r>
            </a:p>
          </p:txBody>
        </p:sp>
        <p:sp>
          <p:nvSpPr>
            <p:cNvPr id="74" name="pg74"/>
            <p:cNvSpPr/>
            <p:nvPr/>
          </p:nvSpPr>
          <p:spPr>
            <a:xfrm>
              <a:off x="8284194" y="225390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29544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87%</a:t>
              </a:r>
            </a:p>
          </p:txBody>
        </p:sp>
        <p:sp>
          <p:nvSpPr>
            <p:cNvPr id="76" name="pg76"/>
            <p:cNvSpPr/>
            <p:nvPr/>
          </p:nvSpPr>
          <p:spPr>
            <a:xfrm>
              <a:off x="8314365" y="30344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37225" y="30759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86%</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014042" y="401416"/>
              <a:ext cx="38035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São Tomé e Príncipe, 2000-2025</a:t>
              </a:r>
            </a:p>
          </p:txBody>
        </p:sp>
        <p:sp>
          <p:nvSpPr>
            <p:cNvPr id="104" name="tx104"/>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5" name="tx105"/>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9 vacinas (série completa).
Em 2025, a DTP3, a HepB3, a Hib3, a IPV1, a MCV1, a MCV2, a RotaC e a rubéola apresentaram a cobertura mais baixa de todas as vacinas (87 %), seguidas pela HPVc (97 %).
A cobertura de 7 vacinas diminuiu (DTP3, HEPB3, HIB3, IPV1, MCV1, ROTAC e RUBELLA) e a de 1 vacina aumentou (MCV2) em comparação com a respetiva cobertura em 2019.
A cobertura de 8 vacinas manteve-se igual (DTP3, HEPB3, HIB3, IPV1, MCV1, MCV2, ROTAC e RUBELLA) e a de 1 vacina aumentou (HPVC) em comparação com a respetiva cobertura em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9000" y="887626"/>
              <a:ext cx="1083246" cy="0"/>
            </a:xfrm>
            <a:custGeom>
              <a:avLst/>
              <a:pathLst>
                <a:path w="1083246" h="0">
                  <a:moveTo>
                    <a:pt x="0" y="0"/>
                  </a:moveTo>
                  <a:lnTo>
                    <a:pt x="0" y="0"/>
                  </a:lnTo>
                  <a:lnTo>
                    <a:pt x="0" y="0"/>
                  </a:lnTo>
                  <a:lnTo>
                    <a:pt x="505514"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7774515" y="1266641"/>
              <a:ext cx="722164" cy="0"/>
            </a:xfrm>
            <a:custGeom>
              <a:avLst/>
              <a:pathLst>
                <a:path w="722164" h="0">
                  <a:moveTo>
                    <a:pt x="0" y="0"/>
                  </a:moveTo>
                  <a:lnTo>
                    <a:pt x="0" y="0"/>
                  </a:lnTo>
                  <a:lnTo>
                    <a:pt x="0" y="0"/>
                  </a:lnTo>
                  <a:lnTo>
                    <a:pt x="361082"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645655"/>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2403685"/>
              <a:ext cx="1877626" cy="0"/>
            </a:xfrm>
            <a:custGeom>
              <a:avLst/>
              <a:pathLst>
                <a:path w="1877626" h="0">
                  <a:moveTo>
                    <a:pt x="0" y="0"/>
                  </a:moveTo>
                  <a:lnTo>
                    <a:pt x="361082" y="0"/>
                  </a:lnTo>
                  <a:lnTo>
                    <a:pt x="649947" y="0"/>
                  </a:lnTo>
                  <a:lnTo>
                    <a:pt x="649947" y="0"/>
                  </a:lnTo>
                  <a:lnTo>
                    <a:pt x="649947" y="0"/>
                  </a:lnTo>
                  <a:lnTo>
                    <a:pt x="938813" y="0"/>
                  </a:lnTo>
                  <a:lnTo>
                    <a:pt x="1877626"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161714"/>
              <a:ext cx="1011029" cy="0"/>
            </a:xfrm>
            <a:custGeom>
              <a:avLst/>
              <a:pathLst>
                <a:path w="1011029" h="0">
                  <a:moveTo>
                    <a:pt x="0" y="0"/>
                  </a:moveTo>
                  <a:lnTo>
                    <a:pt x="433298" y="0"/>
                  </a:lnTo>
                  <a:lnTo>
                    <a:pt x="433298" y="0"/>
                  </a:lnTo>
                  <a:lnTo>
                    <a:pt x="433298"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3540728"/>
              <a:ext cx="1299895" cy="0"/>
            </a:xfrm>
            <a:custGeom>
              <a:avLst/>
              <a:pathLst>
                <a:path w="1299895" h="0">
                  <a:moveTo>
                    <a:pt x="0" y="0"/>
                  </a:moveTo>
                  <a:lnTo>
                    <a:pt x="361082" y="0"/>
                  </a:lnTo>
                  <a:lnTo>
                    <a:pt x="649947" y="0"/>
                  </a:lnTo>
                  <a:lnTo>
                    <a:pt x="722164"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6474620" y="3919743"/>
              <a:ext cx="1299895" cy="0"/>
            </a:xfrm>
            <a:custGeom>
              <a:avLst/>
              <a:pathLst>
                <a:path w="1299895" h="0">
                  <a:moveTo>
                    <a:pt x="0" y="0"/>
                  </a:moveTo>
                  <a:lnTo>
                    <a:pt x="433298" y="0"/>
                  </a:lnTo>
                  <a:lnTo>
                    <a:pt x="794380" y="0"/>
                  </a:lnTo>
                  <a:lnTo>
                    <a:pt x="866596" y="0"/>
                  </a:lnTo>
                  <a:lnTo>
                    <a:pt x="1299895" y="0"/>
                  </a:lnTo>
                  <a:lnTo>
                    <a:pt x="1299895"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794380" cy="0"/>
            </a:xfrm>
            <a:custGeom>
              <a:avLst/>
              <a:pathLst>
                <a:path w="794380" h="0">
                  <a:moveTo>
                    <a:pt x="0" y="0"/>
                  </a:moveTo>
                  <a:lnTo>
                    <a:pt x="0" y="0"/>
                  </a:lnTo>
                  <a:lnTo>
                    <a:pt x="0"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677772"/>
              <a:ext cx="1299895" cy="0"/>
            </a:xfrm>
            <a:custGeom>
              <a:avLst/>
              <a:pathLst>
                <a:path w="1299895" h="0">
                  <a:moveTo>
                    <a:pt x="0" y="0"/>
                  </a:moveTo>
                  <a:lnTo>
                    <a:pt x="361082" y="0"/>
                  </a:lnTo>
                  <a:lnTo>
                    <a:pt x="649947" y="0"/>
                  </a:lnTo>
                  <a:lnTo>
                    <a:pt x="722164"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5174725" y="5056787"/>
              <a:ext cx="3177521" cy="0"/>
            </a:xfrm>
            <a:custGeom>
              <a:avLst/>
              <a:pathLst>
                <a:path w="3177521" h="0">
                  <a:moveTo>
                    <a:pt x="0" y="0"/>
                  </a:moveTo>
                  <a:lnTo>
                    <a:pt x="1949842" y="0"/>
                  </a:lnTo>
                  <a:lnTo>
                    <a:pt x="2166492" y="0"/>
                  </a:lnTo>
                  <a:lnTo>
                    <a:pt x="2599790" y="0"/>
                  </a:lnTo>
                  <a:lnTo>
                    <a:pt x="2599790" y="0"/>
                  </a:lnTo>
                  <a:lnTo>
                    <a:pt x="2599790" y="0"/>
                  </a:lnTo>
                  <a:lnTo>
                    <a:pt x="3177521" y="0"/>
                  </a:lnTo>
                </a:path>
              </a:pathLst>
            </a:custGeom>
            <a:ln w="116535" cap="flat">
              <a:solidFill>
                <a:srgbClr val="E8E8E8">
                  <a:alpha val="100000"/>
                </a:srgbClr>
              </a:solidFill>
              <a:prstDash val="solid"/>
              <a:round/>
            </a:ln>
          </p:spPr>
          <p:txBody>
            <a:bodyPr/>
            <a:lstStyle/>
            <a:p/>
          </p:txBody>
        </p:sp>
        <p:sp>
          <p:nvSpPr>
            <p:cNvPr id="33" name="pt33"/>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17022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8947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20623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20623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1174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06180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1174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1174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1174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27844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71174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639531"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71174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711747"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183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São Tomé e Príncipe, 2019-2025</a:t>
              </a:r>
            </a:p>
          </p:txBody>
        </p:sp>
        <p:sp>
          <p:nvSpPr>
            <p:cNvPr id="178" name="tx178"/>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9" name="tx179"/>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80" name="tx180"/>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81" name="tx181"/>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diminuiu entre 2019 (97 %) e 2024 (87 %). A cobertura da DTP1 manteve-se inalterada em 2025 (87 %) em comparação com 2024, tendo sido inferior à de 2019. Entre 2019 e 2025, a cobertura da DTP1 atingiu o seu nível mais baixo em 2023, 2024 e 2025 (87%).
Em 2024, 11 vacinas apresentaram uma cobertura inferior à de 2019.
Em 2025, 11 vacinas apresentaram uma cobertura inferior à de 2019.
Em 2025, nenhuma vacina apresentou uma cobertura inferior à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2353109"/>
              <a:ext cx="5040733" cy="628822"/>
            </a:xfrm>
            <a:custGeom>
              <a:avLst/>
              <a:pathLst>
                <a:path w="5040733" h="628822">
                  <a:moveTo>
                    <a:pt x="0" y="628822"/>
                  </a:moveTo>
                  <a:lnTo>
                    <a:pt x="1260183" y="546801"/>
                  </a:lnTo>
                  <a:lnTo>
                    <a:pt x="2520366" y="574141"/>
                  </a:lnTo>
                  <a:lnTo>
                    <a:pt x="3780550" y="601481"/>
                  </a:lnTo>
                  <a:lnTo>
                    <a:pt x="5040733" y="0"/>
                  </a:lnTo>
                </a:path>
              </a:pathLst>
            </a:custGeom>
            <a:ln w="29811" cap="flat">
              <a:solidFill>
                <a:srgbClr val="FF0000">
                  <a:alpha val="100000"/>
                </a:srgbClr>
              </a:solidFill>
              <a:prstDash val="solid"/>
              <a:round/>
            </a:ln>
          </p:spPr>
          <p:txBody>
            <a:bodyPr/>
            <a:lstStyle/>
            <a:p/>
          </p:txBody>
        </p:sp>
        <p:sp>
          <p:nvSpPr>
            <p:cNvPr id="23" name="pl23"/>
            <p:cNvSpPr/>
            <p:nvPr/>
          </p:nvSpPr>
          <p:spPr>
            <a:xfrm>
              <a:off x="2395438" y="2353109"/>
              <a:ext cx="5040733" cy="1093603"/>
            </a:xfrm>
            <a:custGeom>
              <a:avLst/>
              <a:pathLst>
                <a:path w="5040733" h="1093603">
                  <a:moveTo>
                    <a:pt x="0" y="1093603"/>
                  </a:moveTo>
                  <a:lnTo>
                    <a:pt x="1260183" y="1093603"/>
                  </a:lnTo>
                  <a:lnTo>
                    <a:pt x="2520366" y="574141"/>
                  </a:lnTo>
                  <a:lnTo>
                    <a:pt x="3780550" y="601481"/>
                  </a:lnTo>
                  <a:lnTo>
                    <a:pt x="5040733" y="0"/>
                  </a:lnTo>
                </a:path>
              </a:pathLst>
            </a:custGeom>
            <a:ln w="29811" cap="flat">
              <a:solidFill>
                <a:srgbClr val="0058AB">
                  <a:alpha val="100000"/>
                </a:srgbClr>
              </a:solidFill>
              <a:prstDash val="solid"/>
              <a:round/>
            </a:ln>
          </p:spPr>
          <p:txBody>
            <a:bodyPr/>
            <a:lstStyle/>
            <a:p/>
          </p:txBody>
        </p:sp>
        <p:sp>
          <p:nvSpPr>
            <p:cNvPr id="24" name="pt24"/>
            <p:cNvSpPr/>
            <p:nvPr/>
          </p:nvSpPr>
          <p:spPr>
            <a:xfrm>
              <a:off x="237061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370612"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63079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4890979"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6151163"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7411346"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2395438"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5" name="tx35"/>
            <p:cNvSpPr/>
            <p:nvPr/>
          </p:nvSpPr>
          <p:spPr>
            <a:xfrm>
              <a:off x="365562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6" name="tx36"/>
            <p:cNvSpPr/>
            <p:nvPr/>
          </p:nvSpPr>
          <p:spPr>
            <a:xfrm>
              <a:off x="4915805"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7" name="tx37"/>
            <p:cNvSpPr/>
            <p:nvPr/>
          </p:nvSpPr>
          <p:spPr>
            <a:xfrm>
              <a:off x="6175989"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38" name="tx38"/>
            <p:cNvSpPr/>
            <p:nvPr/>
          </p:nvSpPr>
          <p:spPr>
            <a:xfrm>
              <a:off x="7436172"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39" name="tx39"/>
            <p:cNvSpPr/>
            <p:nvPr/>
          </p:nvSpPr>
          <p:spPr>
            <a:xfrm>
              <a:off x="239543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0" name="tx40"/>
            <p:cNvSpPr/>
            <p:nvPr/>
          </p:nvSpPr>
          <p:spPr>
            <a:xfrm>
              <a:off x="3655622"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1" name="tx41"/>
            <p:cNvSpPr/>
            <p:nvPr/>
          </p:nvSpPr>
          <p:spPr>
            <a:xfrm>
              <a:off x="491580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2" name="tx42"/>
            <p:cNvSpPr/>
            <p:nvPr/>
          </p:nvSpPr>
          <p:spPr>
            <a:xfrm>
              <a:off x="617598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43" name="tx43"/>
            <p:cNvSpPr/>
            <p:nvPr/>
          </p:nvSpPr>
          <p:spPr>
            <a:xfrm>
              <a:off x="7436172"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44" name="pl4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5" name="tx45"/>
            <p:cNvSpPr/>
            <p:nvPr/>
          </p:nvSpPr>
          <p:spPr>
            <a:xfrm>
              <a:off x="3833070"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46" name="rc4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7" name="tx47"/>
            <p:cNvSpPr/>
            <p:nvPr/>
          </p:nvSpPr>
          <p:spPr>
            <a:xfrm>
              <a:off x="46634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48" name="tx48"/>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9" name="tx49"/>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0" name="tx50"/>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1" name="tx51"/>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2" name="tx52"/>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3" name="tx53"/>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 name="tx54"/>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 name="tx55"/>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 name="tx56"/>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 name="tx57"/>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 name="tx58"/>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 name="tx59"/>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0" name="pl60"/>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1" name="pl61"/>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2" name="tx62"/>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3" name="tx63"/>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4" name="tx64"/>
            <p:cNvSpPr/>
            <p:nvPr/>
          </p:nvSpPr>
          <p:spPr>
            <a:xfrm>
              <a:off x="757200" y="1330710"/>
              <a:ext cx="72774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São Tomé e Príncipe, 2021-2025</a:t>
              </a:r>
            </a:p>
          </p:txBody>
        </p:sp>
        <p:sp>
          <p:nvSpPr>
            <p:cNvPr id="65" name="tx65"/>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66" name="tx66"/>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de vacinação contra o HPV em São Tomé e Príncipe foi 2021.
Em 2025, a cobertura do programa para a primeira dose (HPV1) entre as raparigas foi de 97%. Em 2025, a cobertura do programa para a última dose (HPVc) entre as raparigas foi de 97%.</a:t>
            </a:r>
          </a:p>
        </p:txBody>
      </p:sp>
      <p:sp>
        <p:nvSpPr>
          <p:cNvPr id="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última dose da vacina contra o HPV entre as raparigas aumentou para 97 %, na sequência da mudança para uma dose única em 2023.</a:t>
            </a:r>
          </a:p>
        </p:txBody>
      </p:sp>
      <p:grpSp xmlns:pic="http://schemas.openxmlformats.org/drawingml/2006/picture">
        <p:nvGrpSpPr>
          <p:cNvPr id="69" name=""/>
          <p:cNvGrpSpPr/>
          <p:nvPr/>
        </p:nvGrpSpPr>
        <p:grpSpPr>
          <a:xfrm>
            <a:off x="292608" y="1005840"/>
            <a:ext cx="8595360" cy="28575"/>
            <a:chOff x="292608" y="1005840"/>
            <a:chExt cx="8595360" cy="28575"/>
          </a:xfrm>
        </p:grpSpPr>
        <p:sp>
          <p:nvSpPr>
            <p:cNvPr id="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539576"/>
            </a:xfrm>
            <a:custGeom>
              <a:avLst/>
              <a:pathLst>
                <a:path w="6481656" h="539576">
                  <a:moveTo>
                    <a:pt x="0" y="539576"/>
                  </a:moveTo>
                  <a:lnTo>
                    <a:pt x="259266" y="222178"/>
                  </a:lnTo>
                  <a:lnTo>
                    <a:pt x="518532" y="222178"/>
                  </a:lnTo>
                  <a:lnTo>
                    <a:pt x="777798" y="158698"/>
                  </a:lnTo>
                  <a:lnTo>
                    <a:pt x="1037065" y="95219"/>
                  </a:lnTo>
                  <a:lnTo>
                    <a:pt x="1296331" y="63479"/>
                  </a:lnTo>
                  <a:lnTo>
                    <a:pt x="1555597" y="63479"/>
                  </a:lnTo>
                  <a:lnTo>
                    <a:pt x="1814863" y="63479"/>
                  </a:lnTo>
                  <a:lnTo>
                    <a:pt x="2074130" y="0"/>
                  </a:lnTo>
                  <a:lnTo>
                    <a:pt x="2333396" y="31739"/>
                  </a:lnTo>
                  <a:lnTo>
                    <a:pt x="2592662" y="31739"/>
                  </a:lnTo>
                  <a:lnTo>
                    <a:pt x="2851928" y="95219"/>
                  </a:lnTo>
                  <a:lnTo>
                    <a:pt x="3111195" y="95219"/>
                  </a:lnTo>
                  <a:lnTo>
                    <a:pt x="3370461" y="63479"/>
                  </a:lnTo>
                  <a:lnTo>
                    <a:pt x="3629727" y="126959"/>
                  </a:lnTo>
                  <a:lnTo>
                    <a:pt x="3888994" y="95219"/>
                  </a:lnTo>
                  <a:lnTo>
                    <a:pt x="4148260" y="95219"/>
                  </a:lnTo>
                  <a:lnTo>
                    <a:pt x="4407526" y="126959"/>
                  </a:lnTo>
                  <a:lnTo>
                    <a:pt x="4666792" y="126959"/>
                  </a:lnTo>
                  <a:lnTo>
                    <a:pt x="4926059" y="126959"/>
                  </a:lnTo>
                  <a:lnTo>
                    <a:pt x="5185325" y="95219"/>
                  </a:lnTo>
                  <a:lnTo>
                    <a:pt x="5444591" y="63479"/>
                  </a:lnTo>
                  <a:lnTo>
                    <a:pt x="5703857" y="222178"/>
                  </a:lnTo>
                  <a:lnTo>
                    <a:pt x="5963124" y="380877"/>
                  </a:lnTo>
                  <a:lnTo>
                    <a:pt x="6222390" y="380877"/>
                  </a:lnTo>
                  <a:lnTo>
                    <a:pt x="6481656" y="380877"/>
                  </a:lnTo>
                </a:path>
              </a:pathLst>
            </a:custGeom>
            <a:ln w="27101" cap="flat">
              <a:solidFill>
                <a:srgbClr val="F8766D">
                  <a:alpha val="100000"/>
                </a:srgbClr>
              </a:solidFill>
              <a:prstDash val="solid"/>
              <a:round/>
            </a:ln>
          </p:spPr>
          <p:txBody>
            <a:bodyPr/>
            <a:lstStyle/>
            <a:p/>
          </p:txBody>
        </p:sp>
        <p:sp>
          <p:nvSpPr>
            <p:cNvPr id="28" name="pl28"/>
            <p:cNvSpPr/>
            <p:nvPr/>
          </p:nvSpPr>
          <p:spPr>
            <a:xfrm>
              <a:off x="5068747" y="2345273"/>
              <a:ext cx="2851928" cy="571316"/>
            </a:xfrm>
            <a:custGeom>
              <a:avLst/>
              <a:pathLst>
                <a:path w="2851928" h="571316">
                  <a:moveTo>
                    <a:pt x="0" y="507836"/>
                  </a:moveTo>
                  <a:lnTo>
                    <a:pt x="259266" y="349137"/>
                  </a:lnTo>
                  <a:lnTo>
                    <a:pt x="518532" y="349137"/>
                  </a:lnTo>
                  <a:lnTo>
                    <a:pt x="777798" y="349137"/>
                  </a:lnTo>
                  <a:lnTo>
                    <a:pt x="1037065" y="349137"/>
                  </a:lnTo>
                  <a:lnTo>
                    <a:pt x="1296331" y="190438"/>
                  </a:lnTo>
                  <a:lnTo>
                    <a:pt x="1555597" y="380877"/>
                  </a:lnTo>
                  <a:lnTo>
                    <a:pt x="1814863" y="571316"/>
                  </a:lnTo>
                  <a:lnTo>
                    <a:pt x="2074130" y="222178"/>
                  </a:lnTo>
                  <a:lnTo>
                    <a:pt x="2333396" y="0"/>
                  </a:lnTo>
                  <a:lnTo>
                    <a:pt x="2592662" y="0"/>
                  </a:lnTo>
                  <a:lnTo>
                    <a:pt x="2851928"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027875"/>
              <a:ext cx="3111195" cy="349137"/>
            </a:xfrm>
            <a:custGeom>
              <a:avLst/>
              <a:pathLst>
                <a:path w="3111195" h="349137">
                  <a:moveTo>
                    <a:pt x="0" y="0"/>
                  </a:moveTo>
                  <a:lnTo>
                    <a:pt x="259266" y="63479"/>
                  </a:lnTo>
                  <a:lnTo>
                    <a:pt x="518532" y="31739"/>
                  </a:lnTo>
                  <a:lnTo>
                    <a:pt x="777798" y="31739"/>
                  </a:lnTo>
                  <a:lnTo>
                    <a:pt x="1037065" y="63479"/>
                  </a:lnTo>
                  <a:lnTo>
                    <a:pt x="1296331" y="63479"/>
                  </a:lnTo>
                  <a:lnTo>
                    <a:pt x="1555597" y="63479"/>
                  </a:lnTo>
                  <a:lnTo>
                    <a:pt x="1814863" y="31739"/>
                  </a:lnTo>
                  <a:lnTo>
                    <a:pt x="2074130" y="0"/>
                  </a:lnTo>
                  <a:lnTo>
                    <a:pt x="2333396" y="158698"/>
                  </a:lnTo>
                  <a:lnTo>
                    <a:pt x="2592662" y="349137"/>
                  </a:lnTo>
                  <a:lnTo>
                    <a:pt x="2851928" y="349137"/>
                  </a:lnTo>
                  <a:lnTo>
                    <a:pt x="3111195" y="349137"/>
                  </a:lnTo>
                </a:path>
              </a:pathLst>
            </a:custGeom>
            <a:ln w="27101" cap="flat">
              <a:solidFill>
                <a:srgbClr val="00BFC4">
                  <a:alpha val="100000"/>
                </a:srgbClr>
              </a:solidFill>
              <a:prstDash val="solid"/>
              <a:round/>
            </a:ln>
          </p:spPr>
          <p:txBody>
            <a:bodyPr/>
            <a:lstStyle/>
            <a:p/>
          </p:txBody>
        </p:sp>
        <p:sp>
          <p:nvSpPr>
            <p:cNvPr id="30" name="pl30"/>
            <p:cNvSpPr/>
            <p:nvPr/>
          </p:nvSpPr>
          <p:spPr>
            <a:xfrm>
              <a:off x="6883610" y="2027875"/>
              <a:ext cx="1037065" cy="1269591"/>
            </a:xfrm>
            <a:custGeom>
              <a:avLst/>
              <a:pathLst>
                <a:path w="1037065" h="1269591">
                  <a:moveTo>
                    <a:pt x="0" y="1269591"/>
                  </a:moveTo>
                  <a:lnTo>
                    <a:pt x="259266" y="1269591"/>
                  </a:lnTo>
                  <a:lnTo>
                    <a:pt x="518532" y="666535"/>
                  </a:lnTo>
                  <a:lnTo>
                    <a:pt x="777798" y="698275"/>
                  </a:lnTo>
                  <a:lnTo>
                    <a:pt x="103706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68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68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86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19894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655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28147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19894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32590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115" y="1960479"/>
              <a:ext cx="242826" cy="63122"/>
            </a:xfrm>
            <a:custGeom>
              <a:avLst/>
              <a:pathLst>
                <a:path w="242826" h="63122">
                  <a:moveTo>
                    <a:pt x="242826" y="0"/>
                  </a:moveTo>
                  <a:lnTo>
                    <a:pt x="0" y="63122"/>
                  </a:lnTo>
                </a:path>
              </a:pathLst>
            </a:custGeom>
          </p:spPr>
          <p:txBody>
            <a:bodyPr/>
            <a:lstStyle/>
            <a:p/>
          </p:txBody>
        </p:sp>
        <p:sp>
          <p:nvSpPr>
            <p:cNvPr id="41" name="pl41"/>
            <p:cNvSpPr/>
            <p:nvPr/>
          </p:nvSpPr>
          <p:spPr>
            <a:xfrm>
              <a:off x="7935392" y="2252330"/>
              <a:ext cx="244549" cy="87667"/>
            </a:xfrm>
            <a:custGeom>
              <a:avLst/>
              <a:pathLst>
                <a:path w="244549" h="87667">
                  <a:moveTo>
                    <a:pt x="244549" y="0"/>
                  </a:moveTo>
                  <a:lnTo>
                    <a:pt x="0" y="87667"/>
                  </a:lnTo>
                </a:path>
              </a:pathLst>
            </a:custGeom>
          </p:spPr>
          <p:txBody>
            <a:bodyPr/>
            <a:lstStyle/>
            <a:p/>
          </p:txBody>
        </p:sp>
        <p:sp>
          <p:nvSpPr>
            <p:cNvPr id="42" name="pl42"/>
            <p:cNvSpPr/>
            <p:nvPr/>
          </p:nvSpPr>
          <p:spPr>
            <a:xfrm>
              <a:off x="7933598" y="2351328"/>
              <a:ext cx="246343" cy="115434"/>
            </a:xfrm>
            <a:custGeom>
              <a:avLst/>
              <a:pathLst>
                <a:path w="246343" h="115434">
                  <a:moveTo>
                    <a:pt x="246343" y="115434"/>
                  </a:moveTo>
                  <a:lnTo>
                    <a:pt x="0" y="0"/>
                  </a:lnTo>
                </a:path>
              </a:pathLst>
            </a:custGeom>
          </p:spPr>
          <p:txBody>
            <a:bodyPr/>
            <a:lstStyle/>
            <a:p/>
          </p:txBody>
        </p:sp>
        <p:sp>
          <p:nvSpPr>
            <p:cNvPr id="43" name="pl43"/>
            <p:cNvSpPr/>
            <p:nvPr/>
          </p:nvSpPr>
          <p:spPr>
            <a:xfrm>
              <a:off x="7926116" y="2384833"/>
              <a:ext cx="253825" cy="364837"/>
            </a:xfrm>
            <a:custGeom>
              <a:avLst/>
              <a:pathLst>
                <a:path w="253825" h="364837">
                  <a:moveTo>
                    <a:pt x="253825" y="364837"/>
                  </a:moveTo>
                  <a:lnTo>
                    <a:pt x="0" y="0"/>
                  </a:lnTo>
                </a:path>
              </a:pathLst>
            </a:custGeom>
          </p:spPr>
          <p:txBody>
            <a:bodyPr/>
            <a:lstStyle/>
            <a:p/>
          </p:txBody>
        </p:sp>
        <p:sp>
          <p:nvSpPr>
            <p:cNvPr id="44" name="pg44"/>
            <p:cNvSpPr/>
            <p:nvPr/>
          </p:nvSpPr>
          <p:spPr>
            <a:xfrm>
              <a:off x="8111362" y="18513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189219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97%</a:t>
              </a:r>
            </a:p>
          </p:txBody>
        </p:sp>
        <p:sp>
          <p:nvSpPr>
            <p:cNvPr id="46" name="pg46"/>
            <p:cNvSpPr/>
            <p:nvPr/>
          </p:nvSpPr>
          <p:spPr>
            <a:xfrm>
              <a:off x="8111362" y="21337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1745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8" name="pg48"/>
            <p:cNvSpPr/>
            <p:nvPr/>
          </p:nvSpPr>
          <p:spPr>
            <a:xfrm>
              <a:off x="8111362" y="24058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467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50" name="pg50"/>
            <p:cNvSpPr/>
            <p:nvPr/>
          </p:nvSpPr>
          <p:spPr>
            <a:xfrm>
              <a:off x="8111362" y="26780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27189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52" name="pg52"/>
            <p:cNvSpPr/>
            <p:nvPr/>
          </p:nvSpPr>
          <p:spPr>
            <a:xfrm>
              <a:off x="1142202" y="24893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922" y="25331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5132301" y="26858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178021" y="273120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6" name="pg56"/>
            <p:cNvSpPr/>
            <p:nvPr/>
          </p:nvSpPr>
          <p:spPr>
            <a:xfrm>
              <a:off x="4872827" y="18616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18547" y="19054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8" name="pg58"/>
            <p:cNvSpPr/>
            <p:nvPr/>
          </p:nvSpPr>
          <p:spPr>
            <a:xfrm>
              <a:off x="6947967" y="312975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3687" y="31750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88" name="tx88"/>
            <p:cNvSpPr/>
            <p:nvPr/>
          </p:nvSpPr>
          <p:spPr>
            <a:xfrm>
              <a:off x="3704324" y="1513726"/>
              <a:ext cx="246957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São Tomé e Príncipe, 2000-2025</a:t>
              </a:r>
            </a:p>
          </p:txBody>
        </p:sp>
        <p:sp>
          <p:nvSpPr>
            <p:cNvPr id="89" name="tx8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90" name="tx9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91" name="tx91"/>
            <p:cNvSpPr/>
            <p:nvPr/>
          </p:nvSpPr>
          <p:spPr>
            <a:xfrm>
              <a:off x="2991731" y="6586855"/>
              <a:ext cx="6082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São Tomé e Príncipe dispõe das 4 vacinas relacionadas com os ODS.
Em 2025, São Tomé e Príncipe tinha alcançado uma cobertura de, pelo menos, 90% relativamente a 1 das 4 vacinas.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São Tomé e Príncipe atingiu a meta de cobertura de 90 % dos ODS para a vacina contra o HPVc, mas não para as restantes vacinas.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manteve-se constante nos 87% entre 2024 e 2025.
• A cobertura da DTP3 manteve-se constante nos 87% entre 2024 e 2025.
• Em 2025, verificou-se aproximadamente o mesmo número de crianças sem nenhuma dose. Isto deixa &lt;1 000 crianças sem vacinação, vulneráveis a doenças evitáveis por vacinação, e outras &lt;100 com proteção incompleta.
• São Tomé e Príncipe representou &lt;0,1% das crianças sem nenhuma dose na África Ocidental e Central (WCAR) e &lt;0,1% das crianças sem nenhuma dose a nível global.
• A cobertura da MCV1 manteve-se constante nos 87% entre 2024 e 2025. Houve menos de 1 000 crianças que não receberam a primeira vacina contra o sarampo.
• A cobertura da segunda dose da vacina contra o sarampo (MCV2) manteve-se constante nos 87% entre 2024 e 2025.
• A cobertura da última dose da vacina contra o HPV (HPVc) entre as raparigas aumentou de 75% para 97% em 2025, devido à melhoria do desempenho do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São Tomé e Príncipe,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São Tomé e Príncipe.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Falta de vacinas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apresenta os casos relatados de ruptura de estoque de vacinas infantis relevantes para a WUENIC nos níveis nacional e subnacional nos últimos 5 anos (2021 a 2025). Quando disponível, a duração das rupturas de estoque em nível nacional é indicada em meses. As rupturas de estoque em nível subnacional são indicadas sem especificar a duração. Apenas as vacinas que tiveram ruptura de estoque durante o período especificado são exibidas.
Uma falta de vacinas refere-se a um período em que os pontos de armazenamento e distribuição de vacinas (por exemplo, armazéns nacionais ou distritais) estão totalmente esgotados, incluindo o stock de reserva, e não conseguem fornecer vacinas a armazéns ou instalações de nível inferior. É importante notar que ainda podem ocorrer faltas de vacinas ao nível das instalações, mesmo quando os armazéns de nível superior têm stock. As faltas de vacinas, especialmente as prolongadas, podem ter um impacto negativo na cobertura vacinal.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P7TF5XRZ5TZD-1674051314-8276</_dlc_DocId>
    <_dlc_DocIdUrl xmlns="5ce71423-0d49-4a04-8822-86064e799dcd">
      <Url>https://unicef.sharepoint.com/teams/DAPM-DataComm/_layouts/15/DocIdRedir.aspx?ID=P7TF5XRZ5TZD-1674051314-8276</Url>
      <Description>P7TF5XRZ5TZD-1674051314-8276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4CC48C8-3FA9-4A49-9246-F4A73AD36CE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3e39501c-f0f9-41bf-a67e-b038c43686a3</vt:lpwstr>
  </property>
</Properties>
</file>