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15acc697f183cdf7cb8788de5bde977b668dc7b.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50acac70dd12a7c6957e1d2fd360aa341a97c6a.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d79e4ec3867115536a693ca70a1de4e0fd2eb5a.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66149" y="1956344"/>
              <a:ext cx="536970"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 name="rc5"/>
            <p:cNvSpPr/>
            <p:nvPr/>
          </p:nvSpPr>
          <p:spPr>
            <a:xfrm>
              <a:off x="1503120" y="1956344"/>
              <a:ext cx="536970"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 name="rc6"/>
            <p:cNvSpPr/>
            <p:nvPr/>
          </p:nvSpPr>
          <p:spPr>
            <a:xfrm>
              <a:off x="2040091" y="1956344"/>
              <a:ext cx="536970"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 name="rc7"/>
            <p:cNvSpPr/>
            <p:nvPr/>
          </p:nvSpPr>
          <p:spPr>
            <a:xfrm>
              <a:off x="2577062" y="1956344"/>
              <a:ext cx="536970"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 name="rc8"/>
            <p:cNvSpPr/>
            <p:nvPr/>
          </p:nvSpPr>
          <p:spPr>
            <a:xfrm>
              <a:off x="3114033" y="1956344"/>
              <a:ext cx="536970"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 name="rc9"/>
            <p:cNvSpPr/>
            <p:nvPr/>
          </p:nvSpPr>
          <p:spPr>
            <a:xfrm>
              <a:off x="3651004" y="1956344"/>
              <a:ext cx="536970"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 name="rc10"/>
            <p:cNvSpPr/>
            <p:nvPr/>
          </p:nvSpPr>
          <p:spPr>
            <a:xfrm>
              <a:off x="4187975" y="1956344"/>
              <a:ext cx="536970"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 name="rc11"/>
            <p:cNvSpPr/>
            <p:nvPr/>
          </p:nvSpPr>
          <p:spPr>
            <a:xfrm>
              <a:off x="4724946" y="1956344"/>
              <a:ext cx="536970"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 name="rc12"/>
            <p:cNvSpPr/>
            <p:nvPr/>
          </p:nvSpPr>
          <p:spPr>
            <a:xfrm>
              <a:off x="5261917" y="1956344"/>
              <a:ext cx="536970"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5798888" y="1956344"/>
              <a:ext cx="536970"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 name="rc14"/>
            <p:cNvSpPr/>
            <p:nvPr/>
          </p:nvSpPr>
          <p:spPr>
            <a:xfrm>
              <a:off x="6335859" y="1956344"/>
              <a:ext cx="536970"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 name="rc15"/>
            <p:cNvSpPr/>
            <p:nvPr/>
          </p:nvSpPr>
          <p:spPr>
            <a:xfrm>
              <a:off x="6872830" y="1956344"/>
              <a:ext cx="536970"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 name="rc16"/>
            <p:cNvSpPr/>
            <p:nvPr/>
          </p:nvSpPr>
          <p:spPr>
            <a:xfrm>
              <a:off x="7409801" y="1956344"/>
              <a:ext cx="536970"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 name="rc17"/>
            <p:cNvSpPr/>
            <p:nvPr/>
          </p:nvSpPr>
          <p:spPr>
            <a:xfrm>
              <a:off x="7946772" y="1956344"/>
              <a:ext cx="536970"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 name="rc18"/>
            <p:cNvSpPr/>
            <p:nvPr/>
          </p:nvSpPr>
          <p:spPr>
            <a:xfrm>
              <a:off x="8483742" y="1956344"/>
              <a:ext cx="536970"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 name="rc19"/>
            <p:cNvSpPr/>
            <p:nvPr/>
          </p:nvSpPr>
          <p:spPr>
            <a:xfrm>
              <a:off x="966149" y="2287289"/>
              <a:ext cx="536970"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 name="rc20"/>
            <p:cNvSpPr/>
            <p:nvPr/>
          </p:nvSpPr>
          <p:spPr>
            <a:xfrm>
              <a:off x="1503120" y="2287289"/>
              <a:ext cx="536970"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 name="rc21"/>
            <p:cNvSpPr/>
            <p:nvPr/>
          </p:nvSpPr>
          <p:spPr>
            <a:xfrm>
              <a:off x="2040091" y="2287289"/>
              <a:ext cx="536970"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 name="rc22"/>
            <p:cNvSpPr/>
            <p:nvPr/>
          </p:nvSpPr>
          <p:spPr>
            <a:xfrm>
              <a:off x="2577062" y="2287289"/>
              <a:ext cx="536970"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 name="rc23"/>
            <p:cNvSpPr/>
            <p:nvPr/>
          </p:nvSpPr>
          <p:spPr>
            <a:xfrm>
              <a:off x="3114033" y="2287289"/>
              <a:ext cx="536970"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 name="rc24"/>
            <p:cNvSpPr/>
            <p:nvPr/>
          </p:nvSpPr>
          <p:spPr>
            <a:xfrm>
              <a:off x="3651004" y="2287289"/>
              <a:ext cx="536970"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 name="rc25"/>
            <p:cNvSpPr/>
            <p:nvPr/>
          </p:nvSpPr>
          <p:spPr>
            <a:xfrm>
              <a:off x="4187975" y="2287289"/>
              <a:ext cx="536970"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 name="rc26"/>
            <p:cNvSpPr/>
            <p:nvPr/>
          </p:nvSpPr>
          <p:spPr>
            <a:xfrm>
              <a:off x="4724946" y="2287289"/>
              <a:ext cx="536970"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5261917" y="2287289"/>
              <a:ext cx="536970"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 name="rc28"/>
            <p:cNvSpPr/>
            <p:nvPr/>
          </p:nvSpPr>
          <p:spPr>
            <a:xfrm>
              <a:off x="5798888" y="2287289"/>
              <a:ext cx="536970"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 name="rc29"/>
            <p:cNvSpPr/>
            <p:nvPr/>
          </p:nvSpPr>
          <p:spPr>
            <a:xfrm>
              <a:off x="6335859" y="2287289"/>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 name="rc30"/>
            <p:cNvSpPr/>
            <p:nvPr/>
          </p:nvSpPr>
          <p:spPr>
            <a:xfrm>
              <a:off x="6872830" y="2287289"/>
              <a:ext cx="536970"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 name="rc31"/>
            <p:cNvSpPr/>
            <p:nvPr/>
          </p:nvSpPr>
          <p:spPr>
            <a:xfrm>
              <a:off x="7409801" y="2287289"/>
              <a:ext cx="536970"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7946772" y="2287289"/>
              <a:ext cx="536970"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 name="rc33"/>
            <p:cNvSpPr/>
            <p:nvPr/>
          </p:nvSpPr>
          <p:spPr>
            <a:xfrm>
              <a:off x="8483742" y="2287289"/>
              <a:ext cx="536970"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966149" y="2618233"/>
              <a:ext cx="536970"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5" name="rc35"/>
            <p:cNvSpPr/>
            <p:nvPr/>
          </p:nvSpPr>
          <p:spPr>
            <a:xfrm>
              <a:off x="1503120" y="2618233"/>
              <a:ext cx="536970"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6" name="rc36"/>
            <p:cNvSpPr/>
            <p:nvPr/>
          </p:nvSpPr>
          <p:spPr>
            <a:xfrm>
              <a:off x="2040091" y="2618233"/>
              <a:ext cx="536970"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7" name="rc37"/>
            <p:cNvSpPr/>
            <p:nvPr/>
          </p:nvSpPr>
          <p:spPr>
            <a:xfrm>
              <a:off x="2577062" y="2618233"/>
              <a:ext cx="536970"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 name="rc38"/>
            <p:cNvSpPr/>
            <p:nvPr/>
          </p:nvSpPr>
          <p:spPr>
            <a:xfrm>
              <a:off x="3114033" y="2618233"/>
              <a:ext cx="536970"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9" name="rc39"/>
            <p:cNvSpPr/>
            <p:nvPr/>
          </p:nvSpPr>
          <p:spPr>
            <a:xfrm>
              <a:off x="3651004" y="2618233"/>
              <a:ext cx="536970"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0" name="rc40"/>
            <p:cNvSpPr/>
            <p:nvPr/>
          </p:nvSpPr>
          <p:spPr>
            <a:xfrm>
              <a:off x="4187975" y="2618233"/>
              <a:ext cx="536970"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 name="rc41"/>
            <p:cNvSpPr/>
            <p:nvPr/>
          </p:nvSpPr>
          <p:spPr>
            <a:xfrm>
              <a:off x="4724946" y="2618233"/>
              <a:ext cx="536970"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2" name="rc42"/>
            <p:cNvSpPr/>
            <p:nvPr/>
          </p:nvSpPr>
          <p:spPr>
            <a:xfrm>
              <a:off x="5261917" y="2618233"/>
              <a:ext cx="536970"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3" name="rc43"/>
            <p:cNvSpPr/>
            <p:nvPr/>
          </p:nvSpPr>
          <p:spPr>
            <a:xfrm>
              <a:off x="5798888" y="2618233"/>
              <a:ext cx="536970"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4" name="rc44"/>
            <p:cNvSpPr/>
            <p:nvPr/>
          </p:nvSpPr>
          <p:spPr>
            <a:xfrm>
              <a:off x="6335859" y="2618233"/>
              <a:ext cx="536970"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 name="rc45"/>
            <p:cNvSpPr/>
            <p:nvPr/>
          </p:nvSpPr>
          <p:spPr>
            <a:xfrm>
              <a:off x="6872830" y="2618233"/>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 name="rc46"/>
            <p:cNvSpPr/>
            <p:nvPr/>
          </p:nvSpPr>
          <p:spPr>
            <a:xfrm>
              <a:off x="7409801" y="2618233"/>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 name="rc47"/>
            <p:cNvSpPr/>
            <p:nvPr/>
          </p:nvSpPr>
          <p:spPr>
            <a:xfrm>
              <a:off x="7946772" y="2618233"/>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 name="rc48"/>
            <p:cNvSpPr/>
            <p:nvPr/>
          </p:nvSpPr>
          <p:spPr>
            <a:xfrm>
              <a:off x="8483742" y="2618233"/>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9" name="rc49"/>
            <p:cNvSpPr/>
            <p:nvPr/>
          </p:nvSpPr>
          <p:spPr>
            <a:xfrm>
              <a:off x="3114033" y="3280122"/>
              <a:ext cx="536970"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0" name="rc50"/>
            <p:cNvSpPr/>
            <p:nvPr/>
          </p:nvSpPr>
          <p:spPr>
            <a:xfrm>
              <a:off x="3651004" y="3280122"/>
              <a:ext cx="536970"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1" name="rc51"/>
            <p:cNvSpPr/>
            <p:nvPr/>
          </p:nvSpPr>
          <p:spPr>
            <a:xfrm>
              <a:off x="4187975" y="3280122"/>
              <a:ext cx="536970"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2" name="rc52"/>
            <p:cNvSpPr/>
            <p:nvPr/>
          </p:nvSpPr>
          <p:spPr>
            <a:xfrm>
              <a:off x="4724946" y="3280122"/>
              <a:ext cx="536970"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3" name="rc53"/>
            <p:cNvSpPr/>
            <p:nvPr/>
          </p:nvSpPr>
          <p:spPr>
            <a:xfrm>
              <a:off x="5261917" y="3280122"/>
              <a:ext cx="536970"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4" name="rc54"/>
            <p:cNvSpPr/>
            <p:nvPr/>
          </p:nvSpPr>
          <p:spPr>
            <a:xfrm>
              <a:off x="5798888" y="3280122"/>
              <a:ext cx="536970"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5" name="rc55"/>
            <p:cNvSpPr/>
            <p:nvPr/>
          </p:nvSpPr>
          <p:spPr>
            <a:xfrm>
              <a:off x="6335859" y="3280122"/>
              <a:ext cx="536970"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6" name="rc56"/>
            <p:cNvSpPr/>
            <p:nvPr/>
          </p:nvSpPr>
          <p:spPr>
            <a:xfrm>
              <a:off x="6872830" y="3280122"/>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7" name="rc57"/>
            <p:cNvSpPr/>
            <p:nvPr/>
          </p:nvSpPr>
          <p:spPr>
            <a:xfrm>
              <a:off x="7409801" y="3280122"/>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 name="rc58"/>
            <p:cNvSpPr/>
            <p:nvPr/>
          </p:nvSpPr>
          <p:spPr>
            <a:xfrm>
              <a:off x="7946772" y="3280122"/>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9" name="rc59"/>
            <p:cNvSpPr/>
            <p:nvPr/>
          </p:nvSpPr>
          <p:spPr>
            <a:xfrm>
              <a:off x="8483742" y="3280122"/>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3114033" y="2949177"/>
              <a:ext cx="536970"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1" name="rc61"/>
            <p:cNvSpPr/>
            <p:nvPr/>
          </p:nvSpPr>
          <p:spPr>
            <a:xfrm>
              <a:off x="3651004" y="2949177"/>
              <a:ext cx="536970"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2" name="rc62"/>
            <p:cNvSpPr/>
            <p:nvPr/>
          </p:nvSpPr>
          <p:spPr>
            <a:xfrm>
              <a:off x="4187975" y="2949177"/>
              <a:ext cx="536970"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3" name="rc63"/>
            <p:cNvSpPr/>
            <p:nvPr/>
          </p:nvSpPr>
          <p:spPr>
            <a:xfrm>
              <a:off x="4724946" y="2949177"/>
              <a:ext cx="536970"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4" name="rc64"/>
            <p:cNvSpPr/>
            <p:nvPr/>
          </p:nvSpPr>
          <p:spPr>
            <a:xfrm>
              <a:off x="5261917" y="2949177"/>
              <a:ext cx="536970"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5" name="rc65"/>
            <p:cNvSpPr/>
            <p:nvPr/>
          </p:nvSpPr>
          <p:spPr>
            <a:xfrm>
              <a:off x="5798888" y="2949177"/>
              <a:ext cx="536970"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6" name="rc66"/>
            <p:cNvSpPr/>
            <p:nvPr/>
          </p:nvSpPr>
          <p:spPr>
            <a:xfrm>
              <a:off x="6335859" y="2949177"/>
              <a:ext cx="536970"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7" name="rc67"/>
            <p:cNvSpPr/>
            <p:nvPr/>
          </p:nvSpPr>
          <p:spPr>
            <a:xfrm>
              <a:off x="6872830" y="2949177"/>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8" name="rc68"/>
            <p:cNvSpPr/>
            <p:nvPr/>
          </p:nvSpPr>
          <p:spPr>
            <a:xfrm>
              <a:off x="7409801" y="2949177"/>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9" name="rc69"/>
            <p:cNvSpPr/>
            <p:nvPr/>
          </p:nvSpPr>
          <p:spPr>
            <a:xfrm>
              <a:off x="7946772" y="2949177"/>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0" name="rc70"/>
            <p:cNvSpPr/>
            <p:nvPr/>
          </p:nvSpPr>
          <p:spPr>
            <a:xfrm>
              <a:off x="8483742" y="2949177"/>
              <a:ext cx="536970"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 name="rc71"/>
            <p:cNvSpPr/>
            <p:nvPr/>
          </p:nvSpPr>
          <p:spPr>
            <a:xfrm>
              <a:off x="3114033" y="4272955"/>
              <a:ext cx="536970" cy="330944"/>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72" name="rc72"/>
            <p:cNvSpPr/>
            <p:nvPr/>
          </p:nvSpPr>
          <p:spPr>
            <a:xfrm>
              <a:off x="3651004" y="4272955"/>
              <a:ext cx="536970"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3" name="rc73"/>
            <p:cNvSpPr/>
            <p:nvPr/>
          </p:nvSpPr>
          <p:spPr>
            <a:xfrm>
              <a:off x="4187975" y="4272955"/>
              <a:ext cx="536970"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4" name="rc74"/>
            <p:cNvSpPr/>
            <p:nvPr/>
          </p:nvSpPr>
          <p:spPr>
            <a:xfrm>
              <a:off x="4724946" y="4272955"/>
              <a:ext cx="536970"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5" name="rc75"/>
            <p:cNvSpPr/>
            <p:nvPr/>
          </p:nvSpPr>
          <p:spPr>
            <a:xfrm>
              <a:off x="5261917" y="4272955"/>
              <a:ext cx="536970"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6" name="rc76"/>
            <p:cNvSpPr/>
            <p:nvPr/>
          </p:nvSpPr>
          <p:spPr>
            <a:xfrm>
              <a:off x="5798888" y="4272955"/>
              <a:ext cx="536970"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7" name="rc77"/>
            <p:cNvSpPr/>
            <p:nvPr/>
          </p:nvSpPr>
          <p:spPr>
            <a:xfrm>
              <a:off x="6335859" y="4272955"/>
              <a:ext cx="536970"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8" name="rc78"/>
            <p:cNvSpPr/>
            <p:nvPr/>
          </p:nvSpPr>
          <p:spPr>
            <a:xfrm>
              <a:off x="6872830" y="4272955"/>
              <a:ext cx="536970"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9" name="rc79"/>
            <p:cNvSpPr/>
            <p:nvPr/>
          </p:nvSpPr>
          <p:spPr>
            <a:xfrm>
              <a:off x="7409801" y="4272955"/>
              <a:ext cx="536970"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0" name="rc80"/>
            <p:cNvSpPr/>
            <p:nvPr/>
          </p:nvSpPr>
          <p:spPr>
            <a:xfrm>
              <a:off x="7946772" y="4272955"/>
              <a:ext cx="536970"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1" name="rc81"/>
            <p:cNvSpPr/>
            <p:nvPr/>
          </p:nvSpPr>
          <p:spPr>
            <a:xfrm>
              <a:off x="8483742" y="4272955"/>
              <a:ext cx="536970"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2" name="rc82"/>
            <p:cNvSpPr/>
            <p:nvPr/>
          </p:nvSpPr>
          <p:spPr>
            <a:xfrm>
              <a:off x="6335859" y="4603899"/>
              <a:ext cx="536970" cy="33094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83" name="rc83"/>
            <p:cNvSpPr/>
            <p:nvPr/>
          </p:nvSpPr>
          <p:spPr>
            <a:xfrm>
              <a:off x="6872830" y="4603899"/>
              <a:ext cx="536970"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4" name="rc84"/>
            <p:cNvSpPr/>
            <p:nvPr/>
          </p:nvSpPr>
          <p:spPr>
            <a:xfrm>
              <a:off x="7409801" y="4603899"/>
              <a:ext cx="536970"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5" name="rc85"/>
            <p:cNvSpPr/>
            <p:nvPr/>
          </p:nvSpPr>
          <p:spPr>
            <a:xfrm>
              <a:off x="7946772" y="4603899"/>
              <a:ext cx="536970"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6" name="rc86"/>
            <p:cNvSpPr/>
            <p:nvPr/>
          </p:nvSpPr>
          <p:spPr>
            <a:xfrm>
              <a:off x="8483742" y="4603899"/>
              <a:ext cx="536970"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7" name="rc87"/>
            <p:cNvSpPr/>
            <p:nvPr/>
          </p:nvSpPr>
          <p:spPr>
            <a:xfrm>
              <a:off x="966149" y="4934844"/>
              <a:ext cx="536970"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1503120" y="4934844"/>
              <a:ext cx="536970"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9" name="rc89"/>
            <p:cNvSpPr/>
            <p:nvPr/>
          </p:nvSpPr>
          <p:spPr>
            <a:xfrm>
              <a:off x="2040091" y="4934844"/>
              <a:ext cx="536970"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0" name="rc90"/>
            <p:cNvSpPr/>
            <p:nvPr/>
          </p:nvSpPr>
          <p:spPr>
            <a:xfrm>
              <a:off x="2577062" y="4934844"/>
              <a:ext cx="536970"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1" name="rc91"/>
            <p:cNvSpPr/>
            <p:nvPr/>
          </p:nvSpPr>
          <p:spPr>
            <a:xfrm>
              <a:off x="3114033" y="4934844"/>
              <a:ext cx="536970"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2" name="rc92"/>
            <p:cNvSpPr/>
            <p:nvPr/>
          </p:nvSpPr>
          <p:spPr>
            <a:xfrm>
              <a:off x="3651004" y="4934844"/>
              <a:ext cx="536970"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3" name="rc93"/>
            <p:cNvSpPr/>
            <p:nvPr/>
          </p:nvSpPr>
          <p:spPr>
            <a:xfrm>
              <a:off x="4187975" y="4934844"/>
              <a:ext cx="536970"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4" name="rc94"/>
            <p:cNvSpPr/>
            <p:nvPr/>
          </p:nvSpPr>
          <p:spPr>
            <a:xfrm>
              <a:off x="4724946" y="4934844"/>
              <a:ext cx="536970"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5" name="rc95"/>
            <p:cNvSpPr/>
            <p:nvPr/>
          </p:nvSpPr>
          <p:spPr>
            <a:xfrm>
              <a:off x="5261917" y="4934844"/>
              <a:ext cx="536970"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6" name="rc96"/>
            <p:cNvSpPr/>
            <p:nvPr/>
          </p:nvSpPr>
          <p:spPr>
            <a:xfrm>
              <a:off x="5798888" y="4934844"/>
              <a:ext cx="536970"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7" name="rc97"/>
            <p:cNvSpPr/>
            <p:nvPr/>
          </p:nvSpPr>
          <p:spPr>
            <a:xfrm>
              <a:off x="6335859" y="4934844"/>
              <a:ext cx="536970"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8" name="rc98"/>
            <p:cNvSpPr/>
            <p:nvPr/>
          </p:nvSpPr>
          <p:spPr>
            <a:xfrm>
              <a:off x="6872830" y="4934844"/>
              <a:ext cx="536970"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9" name="rc99"/>
            <p:cNvSpPr/>
            <p:nvPr/>
          </p:nvSpPr>
          <p:spPr>
            <a:xfrm>
              <a:off x="7409801" y="4934844"/>
              <a:ext cx="536970"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0" name="rc100"/>
            <p:cNvSpPr/>
            <p:nvPr/>
          </p:nvSpPr>
          <p:spPr>
            <a:xfrm>
              <a:off x="7946772" y="4934844"/>
              <a:ext cx="536970"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1" name="rc101"/>
            <p:cNvSpPr/>
            <p:nvPr/>
          </p:nvSpPr>
          <p:spPr>
            <a:xfrm>
              <a:off x="8483742" y="4934844"/>
              <a:ext cx="536970"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8483742" y="5265788"/>
              <a:ext cx="536970" cy="33094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3" name="rc103"/>
            <p:cNvSpPr/>
            <p:nvPr/>
          </p:nvSpPr>
          <p:spPr>
            <a:xfrm>
              <a:off x="8483742" y="3611066"/>
              <a:ext cx="536970" cy="33094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04" name="rc104"/>
            <p:cNvSpPr/>
            <p:nvPr/>
          </p:nvSpPr>
          <p:spPr>
            <a:xfrm>
              <a:off x="8483742" y="3942011"/>
              <a:ext cx="536970" cy="330944"/>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05" name="tx105"/>
            <p:cNvSpPr/>
            <p:nvPr/>
          </p:nvSpPr>
          <p:spPr>
            <a:xfrm>
              <a:off x="115325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6" name="tx106"/>
            <p:cNvSpPr/>
            <p:nvPr/>
          </p:nvSpPr>
          <p:spPr>
            <a:xfrm>
              <a:off x="171131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7" name="tx107"/>
            <p:cNvSpPr/>
            <p:nvPr/>
          </p:nvSpPr>
          <p:spPr>
            <a:xfrm>
              <a:off x="439617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8" name="tx108"/>
            <p:cNvSpPr/>
            <p:nvPr/>
          </p:nvSpPr>
          <p:spPr>
            <a:xfrm>
              <a:off x="493314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9" name="tx109"/>
            <p:cNvSpPr/>
            <p:nvPr/>
          </p:nvSpPr>
          <p:spPr>
            <a:xfrm>
              <a:off x="547011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0" name="tx110"/>
            <p:cNvSpPr/>
            <p:nvPr/>
          </p:nvSpPr>
          <p:spPr>
            <a:xfrm>
              <a:off x="600708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11" name="tx111"/>
            <p:cNvSpPr/>
            <p:nvPr/>
          </p:nvSpPr>
          <p:spPr>
            <a:xfrm>
              <a:off x="6544054"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2" name="tx112"/>
            <p:cNvSpPr/>
            <p:nvPr/>
          </p:nvSpPr>
          <p:spPr>
            <a:xfrm>
              <a:off x="7081025"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3" name="tx113"/>
            <p:cNvSpPr/>
            <p:nvPr/>
          </p:nvSpPr>
          <p:spPr>
            <a:xfrm>
              <a:off x="7617996"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4" name="tx114"/>
            <p:cNvSpPr/>
            <p:nvPr/>
          </p:nvSpPr>
          <p:spPr>
            <a:xfrm>
              <a:off x="8133874" y="208169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5" name="tx115"/>
            <p:cNvSpPr/>
            <p:nvPr/>
          </p:nvSpPr>
          <p:spPr>
            <a:xfrm>
              <a:off x="8670845" y="208169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6" name="tx116"/>
            <p:cNvSpPr/>
            <p:nvPr/>
          </p:nvSpPr>
          <p:spPr>
            <a:xfrm>
              <a:off x="115325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7" name="tx117"/>
            <p:cNvSpPr/>
            <p:nvPr/>
          </p:nvSpPr>
          <p:spPr>
            <a:xfrm>
              <a:off x="171131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8" name="tx118"/>
            <p:cNvSpPr/>
            <p:nvPr/>
          </p:nvSpPr>
          <p:spPr>
            <a:xfrm>
              <a:off x="224828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19" name="tx119"/>
            <p:cNvSpPr/>
            <p:nvPr/>
          </p:nvSpPr>
          <p:spPr>
            <a:xfrm>
              <a:off x="278525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0" name="tx120"/>
            <p:cNvSpPr/>
            <p:nvPr/>
          </p:nvSpPr>
          <p:spPr>
            <a:xfrm>
              <a:off x="493314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1" name="tx121"/>
            <p:cNvSpPr/>
            <p:nvPr/>
          </p:nvSpPr>
          <p:spPr>
            <a:xfrm>
              <a:off x="547011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22" name="tx122"/>
            <p:cNvSpPr/>
            <p:nvPr/>
          </p:nvSpPr>
          <p:spPr>
            <a:xfrm>
              <a:off x="6007084" y="2413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3" name="tx123"/>
            <p:cNvSpPr/>
            <p:nvPr/>
          </p:nvSpPr>
          <p:spPr>
            <a:xfrm>
              <a:off x="6544054"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24" name="tx124"/>
            <p:cNvSpPr/>
            <p:nvPr/>
          </p:nvSpPr>
          <p:spPr>
            <a:xfrm>
              <a:off x="708102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5" name="tx125"/>
            <p:cNvSpPr/>
            <p:nvPr/>
          </p:nvSpPr>
          <p:spPr>
            <a:xfrm>
              <a:off x="761799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6" name="tx126"/>
            <p:cNvSpPr/>
            <p:nvPr/>
          </p:nvSpPr>
          <p:spPr>
            <a:xfrm>
              <a:off x="815496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7" name="tx127"/>
            <p:cNvSpPr/>
            <p:nvPr/>
          </p:nvSpPr>
          <p:spPr>
            <a:xfrm>
              <a:off x="869193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8" name="tx128"/>
            <p:cNvSpPr/>
            <p:nvPr/>
          </p:nvSpPr>
          <p:spPr>
            <a:xfrm>
              <a:off x="115325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29" name="tx129"/>
            <p:cNvSpPr/>
            <p:nvPr/>
          </p:nvSpPr>
          <p:spPr>
            <a:xfrm>
              <a:off x="1711316"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30" name="tx130"/>
            <p:cNvSpPr/>
            <p:nvPr/>
          </p:nvSpPr>
          <p:spPr>
            <a:xfrm>
              <a:off x="547011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31" name="tx131"/>
            <p:cNvSpPr/>
            <p:nvPr/>
          </p:nvSpPr>
          <p:spPr>
            <a:xfrm>
              <a:off x="600708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32" name="tx132"/>
            <p:cNvSpPr/>
            <p:nvPr/>
          </p:nvSpPr>
          <p:spPr>
            <a:xfrm>
              <a:off x="65440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33" name="tx133"/>
            <p:cNvSpPr/>
            <p:nvPr/>
          </p:nvSpPr>
          <p:spPr>
            <a:xfrm>
              <a:off x="7081025"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34" name="tx134"/>
            <p:cNvSpPr/>
            <p:nvPr/>
          </p:nvSpPr>
          <p:spPr>
            <a:xfrm>
              <a:off x="7617996"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35" name="tx135"/>
            <p:cNvSpPr/>
            <p:nvPr/>
          </p:nvSpPr>
          <p:spPr>
            <a:xfrm>
              <a:off x="8154967"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36" name="tx136"/>
            <p:cNvSpPr/>
            <p:nvPr/>
          </p:nvSpPr>
          <p:spPr>
            <a:xfrm>
              <a:off x="869193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37" name="tx137"/>
            <p:cNvSpPr/>
            <p:nvPr/>
          </p:nvSpPr>
          <p:spPr>
            <a:xfrm>
              <a:off x="547011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38" name="tx138"/>
            <p:cNvSpPr/>
            <p:nvPr/>
          </p:nvSpPr>
          <p:spPr>
            <a:xfrm>
              <a:off x="600708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39" name="tx139"/>
            <p:cNvSpPr/>
            <p:nvPr/>
          </p:nvSpPr>
          <p:spPr>
            <a:xfrm>
              <a:off x="65440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40" name="tx140"/>
            <p:cNvSpPr/>
            <p:nvPr/>
          </p:nvSpPr>
          <p:spPr>
            <a:xfrm>
              <a:off x="7081025"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1" name="tx141"/>
            <p:cNvSpPr/>
            <p:nvPr/>
          </p:nvSpPr>
          <p:spPr>
            <a:xfrm>
              <a:off x="7617996"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2" name="tx142"/>
            <p:cNvSpPr/>
            <p:nvPr/>
          </p:nvSpPr>
          <p:spPr>
            <a:xfrm>
              <a:off x="8154967"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3" name="tx143"/>
            <p:cNvSpPr/>
            <p:nvPr/>
          </p:nvSpPr>
          <p:spPr>
            <a:xfrm>
              <a:off x="8691938"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4" name="tx144"/>
            <p:cNvSpPr/>
            <p:nvPr/>
          </p:nvSpPr>
          <p:spPr>
            <a:xfrm>
              <a:off x="547011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45" name="tx145"/>
            <p:cNvSpPr/>
            <p:nvPr/>
          </p:nvSpPr>
          <p:spPr>
            <a:xfrm>
              <a:off x="600708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46" name="tx146"/>
            <p:cNvSpPr/>
            <p:nvPr/>
          </p:nvSpPr>
          <p:spPr>
            <a:xfrm>
              <a:off x="65440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47" name="tx147"/>
            <p:cNvSpPr/>
            <p:nvPr/>
          </p:nvSpPr>
          <p:spPr>
            <a:xfrm>
              <a:off x="7081025"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8" name="tx148"/>
            <p:cNvSpPr/>
            <p:nvPr/>
          </p:nvSpPr>
          <p:spPr>
            <a:xfrm>
              <a:off x="7617996"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9" name="tx149"/>
            <p:cNvSpPr/>
            <p:nvPr/>
          </p:nvSpPr>
          <p:spPr>
            <a:xfrm>
              <a:off x="8154967"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50" name="tx150"/>
            <p:cNvSpPr/>
            <p:nvPr/>
          </p:nvSpPr>
          <p:spPr>
            <a:xfrm>
              <a:off x="8691938"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51" name="tx151"/>
            <p:cNvSpPr/>
            <p:nvPr/>
          </p:nvSpPr>
          <p:spPr>
            <a:xfrm>
              <a:off x="600708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52" name="tx152"/>
            <p:cNvSpPr/>
            <p:nvPr/>
          </p:nvSpPr>
          <p:spPr>
            <a:xfrm>
              <a:off x="65440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53" name="tx153"/>
            <p:cNvSpPr/>
            <p:nvPr/>
          </p:nvSpPr>
          <p:spPr>
            <a:xfrm>
              <a:off x="708102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54" name="tx154"/>
            <p:cNvSpPr/>
            <p:nvPr/>
          </p:nvSpPr>
          <p:spPr>
            <a:xfrm>
              <a:off x="761799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55" name="tx155"/>
            <p:cNvSpPr/>
            <p:nvPr/>
          </p:nvSpPr>
          <p:spPr>
            <a:xfrm>
              <a:off x="815496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56" name="tx156"/>
            <p:cNvSpPr/>
            <p:nvPr/>
          </p:nvSpPr>
          <p:spPr>
            <a:xfrm>
              <a:off x="869193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57" name="tx157"/>
            <p:cNvSpPr/>
            <p:nvPr/>
          </p:nvSpPr>
          <p:spPr>
            <a:xfrm>
              <a:off x="1153252"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58" name="tx158"/>
            <p:cNvSpPr/>
            <p:nvPr/>
          </p:nvSpPr>
          <p:spPr>
            <a:xfrm>
              <a:off x="493314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59" name="tx159"/>
            <p:cNvSpPr/>
            <p:nvPr/>
          </p:nvSpPr>
          <p:spPr>
            <a:xfrm>
              <a:off x="547011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60" name="tx160"/>
            <p:cNvSpPr/>
            <p:nvPr/>
          </p:nvSpPr>
          <p:spPr>
            <a:xfrm>
              <a:off x="600708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61" name="tx161"/>
            <p:cNvSpPr/>
            <p:nvPr/>
          </p:nvSpPr>
          <p:spPr>
            <a:xfrm>
              <a:off x="6544054"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62" name="tx162"/>
            <p:cNvSpPr/>
            <p:nvPr/>
          </p:nvSpPr>
          <p:spPr>
            <a:xfrm>
              <a:off x="7081025"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3" name="tx163"/>
            <p:cNvSpPr/>
            <p:nvPr/>
          </p:nvSpPr>
          <p:spPr>
            <a:xfrm>
              <a:off x="7617996"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4" name="tx164"/>
            <p:cNvSpPr/>
            <p:nvPr/>
          </p:nvSpPr>
          <p:spPr>
            <a:xfrm>
              <a:off x="8154967"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5" name="tx165"/>
            <p:cNvSpPr/>
            <p:nvPr/>
          </p:nvSpPr>
          <p:spPr>
            <a:xfrm>
              <a:off x="8691938"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6" name="tx166"/>
            <p:cNvSpPr/>
            <p:nvPr/>
          </p:nvSpPr>
          <p:spPr>
            <a:xfrm>
              <a:off x="224828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67" name="tx167"/>
            <p:cNvSpPr/>
            <p:nvPr/>
          </p:nvSpPr>
          <p:spPr>
            <a:xfrm>
              <a:off x="2785258" y="208275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68" name="tx168"/>
            <p:cNvSpPr/>
            <p:nvPr/>
          </p:nvSpPr>
          <p:spPr>
            <a:xfrm>
              <a:off x="3322229" y="208275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69" name="tx169"/>
            <p:cNvSpPr/>
            <p:nvPr/>
          </p:nvSpPr>
          <p:spPr>
            <a:xfrm>
              <a:off x="385920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70" name="tx170"/>
            <p:cNvSpPr/>
            <p:nvPr/>
          </p:nvSpPr>
          <p:spPr>
            <a:xfrm>
              <a:off x="3322229" y="241369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71" name="tx171"/>
            <p:cNvSpPr/>
            <p:nvPr/>
          </p:nvSpPr>
          <p:spPr>
            <a:xfrm>
              <a:off x="385920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72" name="tx172"/>
            <p:cNvSpPr/>
            <p:nvPr/>
          </p:nvSpPr>
          <p:spPr>
            <a:xfrm>
              <a:off x="439617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73" name="tx173"/>
            <p:cNvSpPr/>
            <p:nvPr/>
          </p:nvSpPr>
          <p:spPr>
            <a:xfrm>
              <a:off x="2248287"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174" name="tx174"/>
            <p:cNvSpPr/>
            <p:nvPr/>
          </p:nvSpPr>
          <p:spPr>
            <a:xfrm>
              <a:off x="278525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75" name="tx175"/>
            <p:cNvSpPr/>
            <p:nvPr/>
          </p:nvSpPr>
          <p:spPr>
            <a:xfrm>
              <a:off x="33222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76" name="tx176"/>
            <p:cNvSpPr/>
            <p:nvPr/>
          </p:nvSpPr>
          <p:spPr>
            <a:xfrm>
              <a:off x="3859200" y="2743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77" name="tx177"/>
            <p:cNvSpPr/>
            <p:nvPr/>
          </p:nvSpPr>
          <p:spPr>
            <a:xfrm>
              <a:off x="439617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78" name="tx178"/>
            <p:cNvSpPr/>
            <p:nvPr/>
          </p:nvSpPr>
          <p:spPr>
            <a:xfrm>
              <a:off x="493314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79" name="tx179"/>
            <p:cNvSpPr/>
            <p:nvPr/>
          </p:nvSpPr>
          <p:spPr>
            <a:xfrm>
              <a:off x="33222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80" name="tx180"/>
            <p:cNvSpPr/>
            <p:nvPr/>
          </p:nvSpPr>
          <p:spPr>
            <a:xfrm>
              <a:off x="3859200" y="34054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81" name="tx181"/>
            <p:cNvSpPr/>
            <p:nvPr/>
          </p:nvSpPr>
          <p:spPr>
            <a:xfrm>
              <a:off x="439617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82" name="tx182"/>
            <p:cNvSpPr/>
            <p:nvPr/>
          </p:nvSpPr>
          <p:spPr>
            <a:xfrm>
              <a:off x="493314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83" name="tx183"/>
            <p:cNvSpPr/>
            <p:nvPr/>
          </p:nvSpPr>
          <p:spPr>
            <a:xfrm>
              <a:off x="33222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84" name="tx184"/>
            <p:cNvSpPr/>
            <p:nvPr/>
          </p:nvSpPr>
          <p:spPr>
            <a:xfrm>
              <a:off x="3859200" y="30745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85" name="tx185"/>
            <p:cNvSpPr/>
            <p:nvPr/>
          </p:nvSpPr>
          <p:spPr>
            <a:xfrm>
              <a:off x="439617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86" name="tx186"/>
            <p:cNvSpPr/>
            <p:nvPr/>
          </p:nvSpPr>
          <p:spPr>
            <a:xfrm>
              <a:off x="493314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87" name="tx187"/>
            <p:cNvSpPr/>
            <p:nvPr/>
          </p:nvSpPr>
          <p:spPr>
            <a:xfrm>
              <a:off x="3352374" y="43979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88" name="tx188"/>
            <p:cNvSpPr/>
            <p:nvPr/>
          </p:nvSpPr>
          <p:spPr>
            <a:xfrm>
              <a:off x="3859200"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89" name="tx189"/>
            <p:cNvSpPr/>
            <p:nvPr/>
          </p:nvSpPr>
          <p:spPr>
            <a:xfrm>
              <a:off x="439617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90" name="tx190"/>
            <p:cNvSpPr/>
            <p:nvPr/>
          </p:nvSpPr>
          <p:spPr>
            <a:xfrm>
              <a:off x="493314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91" name="tx191"/>
            <p:cNvSpPr/>
            <p:nvPr/>
          </p:nvSpPr>
          <p:spPr>
            <a:xfrm>
              <a:off x="547011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92" name="tx192"/>
            <p:cNvSpPr/>
            <p:nvPr/>
          </p:nvSpPr>
          <p:spPr>
            <a:xfrm>
              <a:off x="6574199" y="47289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93" name="tx193"/>
            <p:cNvSpPr/>
            <p:nvPr/>
          </p:nvSpPr>
          <p:spPr>
            <a:xfrm>
              <a:off x="708102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94" name="tx194"/>
            <p:cNvSpPr/>
            <p:nvPr/>
          </p:nvSpPr>
          <p:spPr>
            <a:xfrm>
              <a:off x="7617996"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95" name="tx195"/>
            <p:cNvSpPr/>
            <p:nvPr/>
          </p:nvSpPr>
          <p:spPr>
            <a:xfrm>
              <a:off x="8154967"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96" name="tx196"/>
            <p:cNvSpPr/>
            <p:nvPr/>
          </p:nvSpPr>
          <p:spPr>
            <a:xfrm>
              <a:off x="8691938"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97" name="tx197"/>
            <p:cNvSpPr/>
            <p:nvPr/>
          </p:nvSpPr>
          <p:spPr>
            <a:xfrm>
              <a:off x="171131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98" name="tx198"/>
            <p:cNvSpPr/>
            <p:nvPr/>
          </p:nvSpPr>
          <p:spPr>
            <a:xfrm>
              <a:off x="2248287"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99" name="tx199"/>
            <p:cNvSpPr/>
            <p:nvPr/>
          </p:nvSpPr>
          <p:spPr>
            <a:xfrm>
              <a:off x="2785258" y="50601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00" name="tx200"/>
            <p:cNvSpPr/>
            <p:nvPr/>
          </p:nvSpPr>
          <p:spPr>
            <a:xfrm>
              <a:off x="33222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01" name="tx201"/>
            <p:cNvSpPr/>
            <p:nvPr/>
          </p:nvSpPr>
          <p:spPr>
            <a:xfrm>
              <a:off x="385920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02" name="tx202"/>
            <p:cNvSpPr/>
            <p:nvPr/>
          </p:nvSpPr>
          <p:spPr>
            <a:xfrm>
              <a:off x="439617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03" name="tx203"/>
            <p:cNvSpPr/>
            <p:nvPr/>
          </p:nvSpPr>
          <p:spPr>
            <a:xfrm>
              <a:off x="8722083" y="53934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204" name="tx204"/>
            <p:cNvSpPr/>
            <p:nvPr/>
          </p:nvSpPr>
          <p:spPr>
            <a:xfrm>
              <a:off x="8691938"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205" name="tx205"/>
            <p:cNvSpPr/>
            <p:nvPr/>
          </p:nvSpPr>
          <p:spPr>
            <a:xfrm>
              <a:off x="8691938" y="40683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206" name="tx206"/>
            <p:cNvSpPr/>
            <p:nvPr/>
          </p:nvSpPr>
          <p:spPr>
            <a:xfrm>
              <a:off x="111032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207" name="tx207"/>
            <p:cNvSpPr/>
            <p:nvPr/>
          </p:nvSpPr>
          <p:spPr>
            <a:xfrm>
              <a:off x="164729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208" name="tx208"/>
            <p:cNvSpPr/>
            <p:nvPr/>
          </p:nvSpPr>
          <p:spPr>
            <a:xfrm>
              <a:off x="2184266"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209" name="tx209"/>
            <p:cNvSpPr/>
            <p:nvPr/>
          </p:nvSpPr>
          <p:spPr>
            <a:xfrm>
              <a:off x="272123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210" name="tx210"/>
            <p:cNvSpPr/>
            <p:nvPr/>
          </p:nvSpPr>
          <p:spPr>
            <a:xfrm>
              <a:off x="3258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211" name="tx211"/>
            <p:cNvSpPr/>
            <p:nvPr/>
          </p:nvSpPr>
          <p:spPr>
            <a:xfrm>
              <a:off x="379517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212" name="tx212"/>
            <p:cNvSpPr/>
            <p:nvPr/>
          </p:nvSpPr>
          <p:spPr>
            <a:xfrm>
              <a:off x="43321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213" name="tx213"/>
            <p:cNvSpPr/>
            <p:nvPr/>
          </p:nvSpPr>
          <p:spPr>
            <a:xfrm>
              <a:off x="486912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14" name="tx214"/>
            <p:cNvSpPr/>
            <p:nvPr/>
          </p:nvSpPr>
          <p:spPr>
            <a:xfrm>
              <a:off x="540609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15" name="tx215"/>
            <p:cNvSpPr/>
            <p:nvPr/>
          </p:nvSpPr>
          <p:spPr>
            <a:xfrm>
              <a:off x="594306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16" name="tx216"/>
            <p:cNvSpPr/>
            <p:nvPr/>
          </p:nvSpPr>
          <p:spPr>
            <a:xfrm>
              <a:off x="64800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17" name="tx217"/>
            <p:cNvSpPr/>
            <p:nvPr/>
          </p:nvSpPr>
          <p:spPr>
            <a:xfrm>
              <a:off x="701700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18" name="tx218"/>
            <p:cNvSpPr/>
            <p:nvPr/>
          </p:nvSpPr>
          <p:spPr>
            <a:xfrm>
              <a:off x="7553975"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19" name="tx219"/>
            <p:cNvSpPr/>
            <p:nvPr/>
          </p:nvSpPr>
          <p:spPr>
            <a:xfrm>
              <a:off x="809094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220" name="tx220"/>
            <p:cNvSpPr/>
            <p:nvPr/>
          </p:nvSpPr>
          <p:spPr>
            <a:xfrm>
              <a:off x="862791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221" name="tx221"/>
            <p:cNvSpPr/>
            <p:nvPr/>
          </p:nvSpPr>
          <p:spPr>
            <a:xfrm>
              <a:off x="539317"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222" name="tx222"/>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223" name="tx223"/>
            <p:cNvSpPr/>
            <p:nvPr/>
          </p:nvSpPr>
          <p:spPr>
            <a:xfrm>
              <a:off x="588976" y="4726643"/>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224" name="tx224"/>
            <p:cNvSpPr/>
            <p:nvPr/>
          </p:nvSpPr>
          <p:spPr>
            <a:xfrm>
              <a:off x="607530" y="43981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225" name="tx225"/>
            <p:cNvSpPr/>
            <p:nvPr/>
          </p:nvSpPr>
          <p:spPr>
            <a:xfrm>
              <a:off x="533042" y="4064754"/>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226" name="tx226"/>
            <p:cNvSpPr/>
            <p:nvPr/>
          </p:nvSpPr>
          <p:spPr>
            <a:xfrm>
              <a:off x="539317"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227" name="tx227"/>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228" name="tx228"/>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229" name="tx229"/>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230" name="tx230"/>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231" name="tx231"/>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232" name="tx232"/>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233" name="pic233"/>
            <p:cNvPicPr/>
            <p:nvPr/>
          </p:nvPicPr>
          <p:blipFill>
            <a:blip r:embed="rId2" cstate="print"/>
            <a:stretch>
              <a:fillRect/>
            </a:stretch>
          </p:blipFill>
          <p:spPr>
            <a:xfrm>
              <a:off x="4647033" y="5838594"/>
              <a:ext cx="2160000" cy="219455"/>
            </a:xfrm>
            <a:prstGeom prst="rect">
              <a:avLst/>
            </a:prstGeom>
          </p:spPr>
        </p:pic>
        <p:sp>
          <p:nvSpPr>
            <p:cNvPr id="234" name="pl234"/>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5" name="pl235"/>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6" name="pl236"/>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7" name="pl237"/>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8" name="pl238"/>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9" name="pl239"/>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40" name="pl240"/>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1" name="pl241"/>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2" name="pl242"/>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3" name="pl243"/>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4" name="pl244"/>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5" name="pl245"/>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6" name="tx246"/>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247" name="tx247"/>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248" name="tx248"/>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249" name="tx249"/>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250" name="tx250"/>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251" name="tx251"/>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252" name="tx252"/>
            <p:cNvSpPr/>
            <p:nvPr/>
          </p:nvSpPr>
          <p:spPr>
            <a:xfrm>
              <a:off x="912452" y="1330710"/>
              <a:ext cx="32900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South Sudan, 2000-2025</a:t>
              </a:r>
            </a:p>
          </p:txBody>
        </p:sp>
        <p:sp>
          <p:nvSpPr>
            <p:cNvPr id="253" name="tx25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254" name="tx25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255" name="tx25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2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2011, with green cells indicating coverage of 90% or more.
In 2025, none of the 11 vaccines in the schedule achieved coverage of 90% or more. Vaccine coverage ranged from 7% to 76%.
Since 2015, estimates have been made for 7 new vaccines. MCV2, PCVC, and RotaC is the newest vaccine reported (2025), which achieved 7%, 27%, and 22% coverage in 2025.
In 2025, South Sudan reported stockouts of vaccines/supplies (BCG) (more information on slide 8).</a:t>
            </a:r>
          </a:p>
        </p:txBody>
      </p:sp>
      <p:sp>
        <p:nvSpPr>
          <p:cNvPr id="2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eight, and declined for three, indicating limited improvement in routine immunization performance; none achieved at least 90% coverage.</a:t>
            </a:r>
          </a:p>
        </p:txBody>
      </p:sp>
      <p:grpSp xmlns:pic="http://schemas.openxmlformats.org/drawingml/2006/picture">
        <p:nvGrpSpPr>
          <p:cNvPr id="258" name=""/>
          <p:cNvGrpSpPr/>
          <p:nvPr/>
        </p:nvGrpSpPr>
        <p:grpSpPr>
          <a:xfrm>
            <a:off x="292608" y="1005840"/>
            <a:ext cx="8595360" cy="28575"/>
            <a:chOff x="292608" y="1005840"/>
            <a:chExt cx="8595360" cy="28575"/>
          </a:xfrm>
        </p:grpSpPr>
        <p:sp>
          <p:nvSpPr>
            <p:cNvPr id="2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290948" y="2116667"/>
              <a:ext cx="3629727" cy="1117276"/>
            </a:xfrm>
            <a:custGeom>
              <a:avLst/>
              <a:pathLst>
                <a:path w="3629727" h="1117276">
                  <a:moveTo>
                    <a:pt x="0" y="0"/>
                  </a:moveTo>
                  <a:lnTo>
                    <a:pt x="259266" y="119708"/>
                  </a:lnTo>
                  <a:lnTo>
                    <a:pt x="518532" y="478832"/>
                  </a:lnTo>
                  <a:lnTo>
                    <a:pt x="777798" y="678346"/>
                  </a:lnTo>
                  <a:lnTo>
                    <a:pt x="1037065" y="957665"/>
                  </a:lnTo>
                  <a:lnTo>
                    <a:pt x="1296331" y="1117276"/>
                  </a:lnTo>
                  <a:lnTo>
                    <a:pt x="1555597" y="798054"/>
                  </a:lnTo>
                  <a:lnTo>
                    <a:pt x="1814863" y="478832"/>
                  </a:lnTo>
                  <a:lnTo>
                    <a:pt x="2074130" y="438929"/>
                  </a:lnTo>
                  <a:lnTo>
                    <a:pt x="2333396" y="319221"/>
                  </a:lnTo>
                  <a:lnTo>
                    <a:pt x="2592662" y="239416"/>
                  </a:lnTo>
                  <a:lnTo>
                    <a:pt x="2851928" y="119708"/>
                  </a:lnTo>
                  <a:lnTo>
                    <a:pt x="3111195" y="119708"/>
                  </a:lnTo>
                  <a:lnTo>
                    <a:pt x="3370461" y="119708"/>
                  </a:lnTo>
                  <a:lnTo>
                    <a:pt x="3629727" y="119708"/>
                  </a:lnTo>
                </a:path>
              </a:pathLst>
            </a:custGeom>
            <a:ln w="27101" cap="flat">
              <a:solidFill>
                <a:srgbClr val="F8766D">
                  <a:alpha val="100000"/>
                </a:srgbClr>
              </a:solidFill>
              <a:prstDash val="solid"/>
              <a:round/>
            </a:ln>
          </p:spPr>
          <p:txBody>
            <a:bodyPr/>
            <a:lstStyle/>
            <a:p/>
          </p:txBody>
        </p:sp>
        <p:sp>
          <p:nvSpPr>
            <p:cNvPr id="29" name="pl29"/>
            <p:cNvSpPr/>
            <p:nvPr/>
          </p:nvSpPr>
          <p:spPr>
            <a:xfrm>
              <a:off x="4290948" y="2356083"/>
              <a:ext cx="3629727" cy="1117276"/>
            </a:xfrm>
            <a:custGeom>
              <a:avLst/>
              <a:pathLst>
                <a:path w="3629727" h="1117276">
                  <a:moveTo>
                    <a:pt x="0" y="478832"/>
                  </a:moveTo>
                  <a:lnTo>
                    <a:pt x="259266" y="399027"/>
                  </a:lnTo>
                  <a:lnTo>
                    <a:pt x="518532" y="798054"/>
                  </a:lnTo>
                  <a:lnTo>
                    <a:pt x="777798" y="917762"/>
                  </a:lnTo>
                  <a:lnTo>
                    <a:pt x="1037065" y="1077373"/>
                  </a:lnTo>
                  <a:lnTo>
                    <a:pt x="1296331" y="1117276"/>
                  </a:lnTo>
                  <a:lnTo>
                    <a:pt x="1555597" y="837957"/>
                  </a:lnTo>
                  <a:lnTo>
                    <a:pt x="1814863" y="558638"/>
                  </a:lnTo>
                  <a:lnTo>
                    <a:pt x="2074130" y="478832"/>
                  </a:lnTo>
                  <a:lnTo>
                    <a:pt x="2333396" y="239416"/>
                  </a:lnTo>
                  <a:lnTo>
                    <a:pt x="2592662" y="159610"/>
                  </a:lnTo>
                  <a:lnTo>
                    <a:pt x="2851928" y="0"/>
                  </a:lnTo>
                  <a:lnTo>
                    <a:pt x="3111195" y="0"/>
                  </a:lnTo>
                  <a:lnTo>
                    <a:pt x="3370461" y="0"/>
                  </a:lnTo>
                  <a:lnTo>
                    <a:pt x="3629727" y="0"/>
                  </a:lnTo>
                </a:path>
              </a:pathLst>
            </a:custGeom>
            <a:ln w="27101" cap="flat">
              <a:solidFill>
                <a:srgbClr val="7CAE00">
                  <a:alpha val="100000"/>
                </a:srgbClr>
              </a:solidFill>
              <a:prstDash val="solid"/>
              <a:round/>
            </a:ln>
          </p:spPr>
          <p:txBody>
            <a:bodyPr/>
            <a:lstStyle/>
            <a:p/>
          </p:txBody>
        </p:sp>
        <p:sp>
          <p:nvSpPr>
            <p:cNvPr id="30" name="pl30"/>
            <p:cNvSpPr/>
            <p:nvPr/>
          </p:nvSpPr>
          <p:spPr>
            <a:xfrm>
              <a:off x="4290948" y="2316180"/>
              <a:ext cx="3629727" cy="917762"/>
            </a:xfrm>
            <a:custGeom>
              <a:avLst/>
              <a:pathLst>
                <a:path w="3629727" h="917762">
                  <a:moveTo>
                    <a:pt x="0" y="478832"/>
                  </a:moveTo>
                  <a:lnTo>
                    <a:pt x="259266" y="598540"/>
                  </a:lnTo>
                  <a:lnTo>
                    <a:pt x="518532" y="678346"/>
                  </a:lnTo>
                  <a:lnTo>
                    <a:pt x="777798" y="798054"/>
                  </a:lnTo>
                  <a:lnTo>
                    <a:pt x="1037065" y="877859"/>
                  </a:lnTo>
                  <a:lnTo>
                    <a:pt x="1296331" y="917762"/>
                  </a:lnTo>
                  <a:lnTo>
                    <a:pt x="1555597" y="718249"/>
                  </a:lnTo>
                  <a:lnTo>
                    <a:pt x="1814863" y="518735"/>
                  </a:lnTo>
                  <a:lnTo>
                    <a:pt x="2074130" y="359124"/>
                  </a:lnTo>
                  <a:lnTo>
                    <a:pt x="2333396" y="199513"/>
                  </a:lnTo>
                  <a:lnTo>
                    <a:pt x="2592662" y="0"/>
                  </a:lnTo>
                  <a:lnTo>
                    <a:pt x="2851928" y="79805"/>
                  </a:lnTo>
                  <a:lnTo>
                    <a:pt x="3111195" y="79805"/>
                  </a:lnTo>
                  <a:lnTo>
                    <a:pt x="3370461" y="79805"/>
                  </a:lnTo>
                  <a:lnTo>
                    <a:pt x="3629727" y="79805"/>
                  </a:lnTo>
                </a:path>
              </a:pathLst>
            </a:custGeom>
            <a:ln w="27101" cap="flat">
              <a:solidFill>
                <a:srgbClr val="00BFC4">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177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9512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4252571" y="20782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252571" y="27965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7566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882299" y="49512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3391" y="2076633"/>
              <a:ext cx="246550" cy="151907"/>
            </a:xfrm>
            <a:custGeom>
              <a:avLst/>
              <a:pathLst>
                <a:path w="246550" h="151907">
                  <a:moveTo>
                    <a:pt x="246550" y="0"/>
                  </a:moveTo>
                  <a:lnTo>
                    <a:pt x="0" y="151907"/>
                  </a:lnTo>
                </a:path>
              </a:pathLst>
            </a:custGeom>
          </p:spPr>
          <p:txBody>
            <a:bodyPr/>
            <a:lstStyle/>
            <a:p/>
          </p:txBody>
        </p:sp>
        <p:sp>
          <p:nvSpPr>
            <p:cNvPr id="41" name="pl41"/>
            <p:cNvSpPr/>
            <p:nvPr/>
          </p:nvSpPr>
          <p:spPr>
            <a:xfrm>
              <a:off x="7938851" y="2327925"/>
              <a:ext cx="241090" cy="26183"/>
            </a:xfrm>
            <a:custGeom>
              <a:avLst/>
              <a:pathLst>
                <a:path w="241090" h="26183">
                  <a:moveTo>
                    <a:pt x="241090" y="0"/>
                  </a:moveTo>
                  <a:lnTo>
                    <a:pt x="0" y="26183"/>
                  </a:lnTo>
                </a:path>
              </a:pathLst>
            </a:custGeom>
          </p:spPr>
          <p:txBody>
            <a:bodyPr/>
            <a:lstStyle/>
            <a:p/>
          </p:txBody>
        </p:sp>
        <p:sp>
          <p:nvSpPr>
            <p:cNvPr id="42" name="pl42"/>
            <p:cNvSpPr/>
            <p:nvPr/>
          </p:nvSpPr>
          <p:spPr>
            <a:xfrm>
              <a:off x="7932480" y="2404292"/>
              <a:ext cx="247461" cy="174133"/>
            </a:xfrm>
            <a:custGeom>
              <a:avLst/>
              <a:pathLst>
                <a:path w="247461" h="174133">
                  <a:moveTo>
                    <a:pt x="247461" y="174133"/>
                  </a:moveTo>
                  <a:lnTo>
                    <a:pt x="0" y="0"/>
                  </a:lnTo>
                </a:path>
              </a:pathLst>
            </a:custGeom>
          </p:spPr>
          <p:txBody>
            <a:bodyPr/>
            <a:lstStyle/>
            <a:p/>
          </p:txBody>
        </p:sp>
        <p:sp>
          <p:nvSpPr>
            <p:cNvPr id="43" name="pl43"/>
            <p:cNvSpPr/>
            <p:nvPr/>
          </p:nvSpPr>
          <p:spPr>
            <a:xfrm>
              <a:off x="7939163" y="4989663"/>
              <a:ext cx="240778" cy="4"/>
            </a:xfrm>
            <a:custGeom>
              <a:avLst/>
              <a:pathLst>
                <a:path w="240778" h="4">
                  <a:moveTo>
                    <a:pt x="240778" y="4"/>
                  </a:moveTo>
                  <a:lnTo>
                    <a:pt x="0" y="0"/>
                  </a:lnTo>
                </a:path>
              </a:pathLst>
            </a:custGeom>
          </p:spPr>
          <p:txBody>
            <a:bodyPr/>
            <a:lstStyle/>
            <a:p/>
          </p:txBody>
        </p:sp>
        <p:sp>
          <p:nvSpPr>
            <p:cNvPr id="44" name="pg44"/>
            <p:cNvSpPr/>
            <p:nvPr/>
          </p:nvSpPr>
          <p:spPr>
            <a:xfrm>
              <a:off x="8111362" y="196252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033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6" name="pg46"/>
            <p:cNvSpPr/>
            <p:nvPr/>
          </p:nvSpPr>
          <p:spPr>
            <a:xfrm>
              <a:off x="8111362" y="223643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27728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73%</a:t>
              </a:r>
            </a:p>
          </p:txBody>
        </p:sp>
        <p:sp>
          <p:nvSpPr>
            <p:cNvPr id="48" name="pg48"/>
            <p:cNvSpPr/>
            <p:nvPr/>
          </p:nvSpPr>
          <p:spPr>
            <a:xfrm>
              <a:off x="8111362" y="251076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516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72%</a:t>
              </a:r>
            </a:p>
          </p:txBody>
        </p:sp>
        <p:sp>
          <p:nvSpPr>
            <p:cNvPr id="50" name="pg50"/>
            <p:cNvSpPr/>
            <p:nvPr/>
          </p:nvSpPr>
          <p:spPr>
            <a:xfrm>
              <a:off x="8111362" y="4898682"/>
              <a:ext cx="695889" cy="181971"/>
            </a:xfrm>
            <a:custGeom>
              <a:avLst/>
              <a:pathLst>
                <a:path w="695889" h="181971">
                  <a:moveTo>
                    <a:pt x="27431" y="181971"/>
                  </a:moveTo>
                  <a:lnTo>
                    <a:pt x="668457" y="181971"/>
                  </a:lnTo>
                  <a:lnTo>
                    <a:pt x="667353" y="181949"/>
                  </a:lnTo>
                  <a:lnTo>
                    <a:pt x="671764" y="181771"/>
                  </a:lnTo>
                  <a:lnTo>
                    <a:pt x="676089" y="180888"/>
                  </a:lnTo>
                  <a:lnTo>
                    <a:pt x="680217" y="179323"/>
                  </a:lnTo>
                  <a:lnTo>
                    <a:pt x="684040" y="177115"/>
                  </a:lnTo>
                  <a:lnTo>
                    <a:pt x="687460" y="174323"/>
                  </a:lnTo>
                  <a:lnTo>
                    <a:pt x="690387" y="171019"/>
                  </a:lnTo>
                  <a:lnTo>
                    <a:pt x="692747" y="167287"/>
                  </a:lnTo>
                  <a:lnTo>
                    <a:pt x="694477" y="163226"/>
                  </a:lnTo>
                  <a:lnTo>
                    <a:pt x="695534" y="158939"/>
                  </a:lnTo>
                  <a:lnTo>
                    <a:pt x="695889" y="154539"/>
                  </a:lnTo>
                  <a:lnTo>
                    <a:pt x="695889" y="27431"/>
                  </a:lnTo>
                  <a:lnTo>
                    <a:pt x="695534" y="23031"/>
                  </a:lnTo>
                  <a:lnTo>
                    <a:pt x="694477" y="18745"/>
                  </a:lnTo>
                  <a:lnTo>
                    <a:pt x="692747" y="14683"/>
                  </a:lnTo>
                  <a:lnTo>
                    <a:pt x="690387" y="10952"/>
                  </a:lnTo>
                  <a:lnTo>
                    <a:pt x="687460" y="7647"/>
                  </a:lnTo>
                  <a:lnTo>
                    <a:pt x="684040" y="4855"/>
                  </a:lnTo>
                  <a:lnTo>
                    <a:pt x="680217" y="2648"/>
                  </a:lnTo>
                  <a:lnTo>
                    <a:pt x="676089" y="1083"/>
                  </a:lnTo>
                  <a:lnTo>
                    <a:pt x="671764" y="200"/>
                  </a:lnTo>
                  <a:lnTo>
                    <a:pt x="66845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939523"/>
              <a:ext cx="60444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3" name="pl73"/>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4" name="pl74"/>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5" name="tx75"/>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6" name="tx76"/>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7" name="tx77"/>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8" name="tx78"/>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9" name="tx79"/>
            <p:cNvSpPr/>
            <p:nvPr/>
          </p:nvSpPr>
          <p:spPr>
            <a:xfrm>
              <a:off x="803816" y="398022"/>
              <a:ext cx="49484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South Sudan, 2011-2025</a:t>
              </a:r>
            </a:p>
          </p:txBody>
        </p:sp>
        <p:sp>
          <p:nvSpPr>
            <p:cNvPr id="80" name="tx80"/>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581840"/>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4158211"/>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4581840"/>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4988748"/>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3946396"/>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5116544"/>
              <a:ext cx="1379037" cy="206648"/>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1710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496444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75779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5511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3444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1378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39311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245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1790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1125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046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8979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6913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4846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2780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713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6471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580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514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47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1894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498278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7761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56949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3628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158172"/>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394958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74487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53822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2959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2294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1828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1163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049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29833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09168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88503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7838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69798"/>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650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4988748"/>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5105946"/>
              <a:ext cx="1379037" cy="217246"/>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1657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731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5140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079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278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105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7760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588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41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243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071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6898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72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55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1841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496689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749645"/>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53243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31713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097907"/>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88070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6653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448148"/>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3090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1365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796410"/>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57916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5997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446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2544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1018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492934"/>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7568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(76%)</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(73%)</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(67%)</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(34%)</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(72%)</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87800" y="702764"/>
              <a:ext cx="577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(27%)</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(22%)</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402205" y="6568512"/>
              <a:ext cx="646112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ssd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055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847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639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431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4951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743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535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056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68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21812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68049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14287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052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76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3000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9237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863145"/>
              <a:ext cx="416137" cy="252851"/>
            </a:xfrm>
            <a:prstGeom prst="rect">
              <a:avLst/>
            </a:prstGeom>
            <a:solidFill>
              <a:srgbClr val="1CABE2">
                <a:alpha val="85098"/>
              </a:srgbClr>
            </a:solidFill>
          </p:spPr>
          <p:txBody>
            <a:bodyPr/>
            <a:lstStyle/>
            <a:p/>
          </p:txBody>
        </p:sp>
        <p:sp>
          <p:nvSpPr>
            <p:cNvPr id="23" name="rc23"/>
            <p:cNvSpPr/>
            <p:nvPr/>
          </p:nvSpPr>
          <p:spPr>
            <a:xfrm>
              <a:off x="1773429" y="3818469"/>
              <a:ext cx="416137" cy="297527"/>
            </a:xfrm>
            <a:prstGeom prst="rect">
              <a:avLst/>
            </a:prstGeom>
            <a:solidFill>
              <a:srgbClr val="1CABE2">
                <a:alpha val="85098"/>
              </a:srgbClr>
            </a:solidFill>
          </p:spPr>
          <p:txBody>
            <a:bodyPr/>
            <a:lstStyle/>
            <a:p/>
          </p:txBody>
        </p:sp>
        <p:sp>
          <p:nvSpPr>
            <p:cNvPr id="24" name="rc24"/>
            <p:cNvSpPr/>
            <p:nvPr/>
          </p:nvSpPr>
          <p:spPr>
            <a:xfrm>
              <a:off x="2235804" y="3700219"/>
              <a:ext cx="416137" cy="415777"/>
            </a:xfrm>
            <a:prstGeom prst="rect">
              <a:avLst/>
            </a:prstGeom>
            <a:solidFill>
              <a:srgbClr val="1CABE2">
                <a:alpha val="85098"/>
              </a:srgbClr>
            </a:solidFill>
          </p:spPr>
          <p:txBody>
            <a:bodyPr/>
            <a:lstStyle/>
            <a:p/>
          </p:txBody>
        </p:sp>
        <p:sp>
          <p:nvSpPr>
            <p:cNvPr id="25" name="rc25"/>
            <p:cNvSpPr/>
            <p:nvPr/>
          </p:nvSpPr>
          <p:spPr>
            <a:xfrm>
              <a:off x="2698179" y="3646048"/>
              <a:ext cx="416137" cy="469948"/>
            </a:xfrm>
            <a:prstGeom prst="rect">
              <a:avLst/>
            </a:prstGeom>
            <a:solidFill>
              <a:srgbClr val="1CABE2">
                <a:alpha val="85098"/>
              </a:srgbClr>
            </a:solidFill>
          </p:spPr>
          <p:txBody>
            <a:bodyPr/>
            <a:lstStyle/>
            <a:p/>
          </p:txBody>
        </p:sp>
        <p:sp>
          <p:nvSpPr>
            <p:cNvPr id="26" name="rc26"/>
            <p:cNvSpPr/>
            <p:nvPr/>
          </p:nvSpPr>
          <p:spPr>
            <a:xfrm>
              <a:off x="3160555" y="3616141"/>
              <a:ext cx="416137" cy="499855"/>
            </a:xfrm>
            <a:prstGeom prst="rect">
              <a:avLst/>
            </a:prstGeom>
            <a:solidFill>
              <a:srgbClr val="1CABE2">
                <a:alpha val="85098"/>
              </a:srgbClr>
            </a:solidFill>
          </p:spPr>
          <p:txBody>
            <a:bodyPr/>
            <a:lstStyle/>
            <a:p/>
          </p:txBody>
        </p:sp>
        <p:sp>
          <p:nvSpPr>
            <p:cNvPr id="27" name="rc27"/>
            <p:cNvSpPr/>
            <p:nvPr/>
          </p:nvSpPr>
          <p:spPr>
            <a:xfrm>
              <a:off x="3622930" y="3596108"/>
              <a:ext cx="416137" cy="519889"/>
            </a:xfrm>
            <a:prstGeom prst="rect">
              <a:avLst/>
            </a:prstGeom>
            <a:solidFill>
              <a:srgbClr val="1CABE2">
                <a:alpha val="85098"/>
              </a:srgbClr>
            </a:solidFill>
          </p:spPr>
          <p:txBody>
            <a:bodyPr/>
            <a:lstStyle/>
            <a:p/>
          </p:txBody>
        </p:sp>
        <p:sp>
          <p:nvSpPr>
            <p:cNvPr id="28" name="rc28"/>
            <p:cNvSpPr/>
            <p:nvPr/>
          </p:nvSpPr>
          <p:spPr>
            <a:xfrm>
              <a:off x="4085305" y="3732641"/>
              <a:ext cx="416137" cy="383356"/>
            </a:xfrm>
            <a:prstGeom prst="rect">
              <a:avLst/>
            </a:prstGeom>
            <a:solidFill>
              <a:srgbClr val="1CABE2">
                <a:alpha val="85098"/>
              </a:srgbClr>
            </a:solidFill>
          </p:spPr>
          <p:txBody>
            <a:bodyPr/>
            <a:lstStyle/>
            <a:p/>
          </p:txBody>
        </p:sp>
        <p:sp>
          <p:nvSpPr>
            <p:cNvPr id="29" name="rc29"/>
            <p:cNvSpPr/>
            <p:nvPr/>
          </p:nvSpPr>
          <p:spPr>
            <a:xfrm>
              <a:off x="4547680" y="3832748"/>
              <a:ext cx="416137" cy="283249"/>
            </a:xfrm>
            <a:prstGeom prst="rect">
              <a:avLst/>
            </a:prstGeom>
            <a:solidFill>
              <a:srgbClr val="1CABE2">
                <a:alpha val="85098"/>
              </a:srgbClr>
            </a:solidFill>
          </p:spPr>
          <p:txBody>
            <a:bodyPr/>
            <a:lstStyle/>
            <a:p/>
          </p:txBody>
        </p:sp>
        <p:sp>
          <p:nvSpPr>
            <p:cNvPr id="30" name="rc30"/>
            <p:cNvSpPr/>
            <p:nvPr/>
          </p:nvSpPr>
          <p:spPr>
            <a:xfrm>
              <a:off x="5010055" y="3826450"/>
              <a:ext cx="416137" cy="289547"/>
            </a:xfrm>
            <a:prstGeom prst="rect">
              <a:avLst/>
            </a:prstGeom>
            <a:solidFill>
              <a:srgbClr val="1CABE2">
                <a:alpha val="85098"/>
              </a:srgbClr>
            </a:solidFill>
          </p:spPr>
          <p:txBody>
            <a:bodyPr/>
            <a:lstStyle/>
            <a:p/>
          </p:txBody>
        </p:sp>
        <p:sp>
          <p:nvSpPr>
            <p:cNvPr id="31" name="rc31"/>
            <p:cNvSpPr/>
            <p:nvPr/>
          </p:nvSpPr>
          <p:spPr>
            <a:xfrm>
              <a:off x="5472430" y="3846471"/>
              <a:ext cx="416137" cy="269526"/>
            </a:xfrm>
            <a:prstGeom prst="rect">
              <a:avLst/>
            </a:prstGeom>
            <a:solidFill>
              <a:srgbClr val="1CABE2">
                <a:alpha val="85098"/>
              </a:srgbClr>
            </a:solidFill>
          </p:spPr>
          <p:txBody>
            <a:bodyPr/>
            <a:lstStyle/>
            <a:p/>
          </p:txBody>
        </p:sp>
        <p:sp>
          <p:nvSpPr>
            <p:cNvPr id="32" name="rc32"/>
            <p:cNvSpPr/>
            <p:nvPr/>
          </p:nvSpPr>
          <p:spPr>
            <a:xfrm>
              <a:off x="5934806" y="3858974"/>
              <a:ext cx="416137" cy="257023"/>
            </a:xfrm>
            <a:prstGeom prst="rect">
              <a:avLst/>
            </a:prstGeom>
            <a:solidFill>
              <a:srgbClr val="1CABE2">
                <a:alpha val="85098"/>
              </a:srgbClr>
            </a:solidFill>
          </p:spPr>
          <p:txBody>
            <a:bodyPr/>
            <a:lstStyle/>
            <a:p/>
          </p:txBody>
        </p:sp>
        <p:sp>
          <p:nvSpPr>
            <p:cNvPr id="33" name="rc33"/>
            <p:cNvSpPr/>
            <p:nvPr/>
          </p:nvSpPr>
          <p:spPr>
            <a:xfrm>
              <a:off x="6397181" y="3889157"/>
              <a:ext cx="416137" cy="226840"/>
            </a:xfrm>
            <a:prstGeom prst="rect">
              <a:avLst/>
            </a:prstGeom>
            <a:solidFill>
              <a:srgbClr val="1CABE2">
                <a:alpha val="85098"/>
              </a:srgbClr>
            </a:solidFill>
          </p:spPr>
          <p:txBody>
            <a:bodyPr/>
            <a:lstStyle/>
            <a:p/>
          </p:txBody>
        </p:sp>
        <p:sp>
          <p:nvSpPr>
            <p:cNvPr id="34" name="rc34"/>
            <p:cNvSpPr/>
            <p:nvPr/>
          </p:nvSpPr>
          <p:spPr>
            <a:xfrm>
              <a:off x="6859556" y="3883501"/>
              <a:ext cx="416137" cy="232495"/>
            </a:xfrm>
            <a:prstGeom prst="rect">
              <a:avLst/>
            </a:prstGeom>
            <a:solidFill>
              <a:srgbClr val="1CABE2">
                <a:alpha val="85098"/>
              </a:srgbClr>
            </a:solidFill>
          </p:spPr>
          <p:txBody>
            <a:bodyPr/>
            <a:lstStyle/>
            <a:p/>
          </p:txBody>
        </p:sp>
        <p:sp>
          <p:nvSpPr>
            <p:cNvPr id="35" name="rc35"/>
            <p:cNvSpPr/>
            <p:nvPr/>
          </p:nvSpPr>
          <p:spPr>
            <a:xfrm>
              <a:off x="7321931" y="3868739"/>
              <a:ext cx="416137" cy="247258"/>
            </a:xfrm>
            <a:prstGeom prst="rect">
              <a:avLst/>
            </a:prstGeom>
            <a:solidFill>
              <a:srgbClr val="1CABE2">
                <a:alpha val="85098"/>
              </a:srgbClr>
            </a:solidFill>
          </p:spPr>
          <p:txBody>
            <a:bodyPr/>
            <a:lstStyle/>
            <a:p/>
          </p:txBody>
        </p:sp>
        <p:sp>
          <p:nvSpPr>
            <p:cNvPr id="36" name="rc36"/>
            <p:cNvSpPr/>
            <p:nvPr/>
          </p:nvSpPr>
          <p:spPr>
            <a:xfrm>
              <a:off x="7784306" y="3862500"/>
              <a:ext cx="416137" cy="253497"/>
            </a:xfrm>
            <a:prstGeom prst="rect">
              <a:avLst/>
            </a:prstGeom>
            <a:solidFill>
              <a:srgbClr val="1CABE2">
                <a:alpha val="85098"/>
              </a:srgbClr>
            </a:solidFill>
          </p:spPr>
          <p:txBody>
            <a:bodyPr/>
            <a:lstStyle/>
            <a:p/>
          </p:txBody>
        </p:sp>
        <p:sp>
          <p:nvSpPr>
            <p:cNvPr id="37" name="rc37"/>
            <p:cNvSpPr/>
            <p:nvPr/>
          </p:nvSpPr>
          <p:spPr>
            <a:xfrm>
              <a:off x="1311054" y="3646415"/>
              <a:ext cx="416137" cy="216730"/>
            </a:xfrm>
            <a:prstGeom prst="rect">
              <a:avLst/>
            </a:prstGeom>
            <a:solidFill>
              <a:srgbClr val="B3B3B3">
                <a:alpha val="85098"/>
              </a:srgbClr>
            </a:solidFill>
          </p:spPr>
          <p:txBody>
            <a:bodyPr/>
            <a:lstStyle/>
            <a:p/>
          </p:txBody>
        </p:sp>
        <p:sp>
          <p:nvSpPr>
            <p:cNvPr id="38" name="rc38"/>
            <p:cNvSpPr/>
            <p:nvPr/>
          </p:nvSpPr>
          <p:spPr>
            <a:xfrm>
              <a:off x="1773429" y="3657307"/>
              <a:ext cx="416137" cy="161162"/>
            </a:xfrm>
            <a:prstGeom prst="rect">
              <a:avLst/>
            </a:prstGeom>
            <a:solidFill>
              <a:srgbClr val="B3B3B3">
                <a:alpha val="85098"/>
              </a:srgbClr>
            </a:solidFill>
          </p:spPr>
          <p:txBody>
            <a:bodyPr/>
            <a:lstStyle/>
            <a:p/>
          </p:txBody>
        </p:sp>
        <p:sp>
          <p:nvSpPr>
            <p:cNvPr id="39" name="rc39"/>
            <p:cNvSpPr/>
            <p:nvPr/>
          </p:nvSpPr>
          <p:spPr>
            <a:xfrm>
              <a:off x="2235804" y="3523831"/>
              <a:ext cx="416137" cy="176387"/>
            </a:xfrm>
            <a:prstGeom prst="rect">
              <a:avLst/>
            </a:prstGeom>
            <a:solidFill>
              <a:srgbClr val="B3B3B3">
                <a:alpha val="85098"/>
              </a:srgbClr>
            </a:solidFill>
          </p:spPr>
          <p:txBody>
            <a:bodyPr/>
            <a:lstStyle/>
            <a:p/>
          </p:txBody>
        </p:sp>
        <p:sp>
          <p:nvSpPr>
            <p:cNvPr id="40" name="rc40"/>
            <p:cNvSpPr/>
            <p:nvPr/>
          </p:nvSpPr>
          <p:spPr>
            <a:xfrm>
              <a:off x="2698179" y="3497643"/>
              <a:ext cx="416137" cy="148405"/>
            </a:xfrm>
            <a:prstGeom prst="rect">
              <a:avLst/>
            </a:prstGeom>
            <a:solidFill>
              <a:srgbClr val="B3B3B3">
                <a:alpha val="85098"/>
              </a:srgbClr>
            </a:solidFill>
          </p:spPr>
          <p:txBody>
            <a:bodyPr/>
            <a:lstStyle/>
            <a:p/>
          </p:txBody>
        </p:sp>
        <p:sp>
          <p:nvSpPr>
            <p:cNvPr id="41" name="rc41"/>
            <p:cNvSpPr/>
            <p:nvPr/>
          </p:nvSpPr>
          <p:spPr>
            <a:xfrm>
              <a:off x="3160555" y="3516171"/>
              <a:ext cx="416137" cy="99970"/>
            </a:xfrm>
            <a:prstGeom prst="rect">
              <a:avLst/>
            </a:prstGeom>
            <a:solidFill>
              <a:srgbClr val="B3B3B3">
                <a:alpha val="85098"/>
              </a:srgbClr>
            </a:solidFill>
          </p:spPr>
          <p:txBody>
            <a:bodyPr/>
            <a:lstStyle/>
            <a:p/>
          </p:txBody>
        </p:sp>
        <p:sp>
          <p:nvSpPr>
            <p:cNvPr id="42" name="rc42"/>
            <p:cNvSpPr/>
            <p:nvPr/>
          </p:nvSpPr>
          <p:spPr>
            <a:xfrm>
              <a:off x="3622930" y="3532448"/>
              <a:ext cx="416137" cy="63659"/>
            </a:xfrm>
            <a:prstGeom prst="rect">
              <a:avLst/>
            </a:prstGeom>
            <a:solidFill>
              <a:srgbClr val="B3B3B3">
                <a:alpha val="85098"/>
              </a:srgbClr>
            </a:solidFill>
          </p:spPr>
          <p:txBody>
            <a:bodyPr/>
            <a:lstStyle/>
            <a:p/>
          </p:txBody>
        </p:sp>
        <p:sp>
          <p:nvSpPr>
            <p:cNvPr id="43" name="rc43"/>
            <p:cNvSpPr/>
            <p:nvPr/>
          </p:nvSpPr>
          <p:spPr>
            <a:xfrm>
              <a:off x="4085305" y="3667190"/>
              <a:ext cx="416137" cy="65450"/>
            </a:xfrm>
            <a:prstGeom prst="rect">
              <a:avLst/>
            </a:prstGeom>
            <a:solidFill>
              <a:srgbClr val="B3B3B3">
                <a:alpha val="85098"/>
              </a:srgbClr>
            </a:solidFill>
          </p:spPr>
          <p:txBody>
            <a:bodyPr/>
            <a:lstStyle/>
            <a:p/>
          </p:txBody>
        </p:sp>
        <p:sp>
          <p:nvSpPr>
            <p:cNvPr id="44" name="rc44"/>
            <p:cNvSpPr/>
            <p:nvPr/>
          </p:nvSpPr>
          <p:spPr>
            <a:xfrm>
              <a:off x="4547680" y="3764081"/>
              <a:ext cx="416137" cy="68666"/>
            </a:xfrm>
            <a:prstGeom prst="rect">
              <a:avLst/>
            </a:prstGeom>
            <a:solidFill>
              <a:srgbClr val="B3B3B3">
                <a:alpha val="85098"/>
              </a:srgbClr>
            </a:solidFill>
          </p:spPr>
          <p:txBody>
            <a:bodyPr/>
            <a:lstStyle/>
            <a:p/>
          </p:txBody>
        </p:sp>
        <p:sp>
          <p:nvSpPr>
            <p:cNvPr id="45" name="rc45"/>
            <p:cNvSpPr/>
            <p:nvPr/>
          </p:nvSpPr>
          <p:spPr>
            <a:xfrm>
              <a:off x="5010055" y="3763113"/>
              <a:ext cx="416137" cy="63337"/>
            </a:xfrm>
            <a:prstGeom prst="rect">
              <a:avLst/>
            </a:prstGeom>
            <a:solidFill>
              <a:srgbClr val="B3B3B3">
                <a:alpha val="85098"/>
              </a:srgbClr>
            </a:solidFill>
          </p:spPr>
          <p:txBody>
            <a:bodyPr/>
            <a:lstStyle/>
            <a:p/>
          </p:txBody>
        </p:sp>
        <p:sp>
          <p:nvSpPr>
            <p:cNvPr id="46" name="rc46"/>
            <p:cNvSpPr/>
            <p:nvPr/>
          </p:nvSpPr>
          <p:spPr>
            <a:xfrm>
              <a:off x="5472430" y="3809294"/>
              <a:ext cx="416137" cy="37176"/>
            </a:xfrm>
            <a:prstGeom prst="rect">
              <a:avLst/>
            </a:prstGeom>
            <a:solidFill>
              <a:srgbClr val="B3B3B3">
                <a:alpha val="85098"/>
              </a:srgbClr>
            </a:solidFill>
          </p:spPr>
          <p:txBody>
            <a:bodyPr/>
            <a:lstStyle/>
            <a:p/>
          </p:txBody>
        </p:sp>
        <p:sp>
          <p:nvSpPr>
            <p:cNvPr id="47" name="rc47"/>
            <p:cNvSpPr/>
            <p:nvPr/>
          </p:nvSpPr>
          <p:spPr>
            <a:xfrm>
              <a:off x="5934806" y="3820897"/>
              <a:ext cx="416137" cy="38076"/>
            </a:xfrm>
            <a:prstGeom prst="rect">
              <a:avLst/>
            </a:prstGeom>
            <a:solidFill>
              <a:srgbClr val="B3B3B3">
                <a:alpha val="85098"/>
              </a:srgbClr>
            </a:solidFill>
          </p:spPr>
          <p:txBody>
            <a:bodyPr/>
            <a:lstStyle/>
            <a:p/>
          </p:txBody>
        </p:sp>
        <p:sp>
          <p:nvSpPr>
            <p:cNvPr id="48" name="rc48"/>
            <p:cNvSpPr/>
            <p:nvPr/>
          </p:nvSpPr>
          <p:spPr>
            <a:xfrm>
              <a:off x="6397181" y="3860802"/>
              <a:ext cx="416137" cy="28355"/>
            </a:xfrm>
            <a:prstGeom prst="rect">
              <a:avLst/>
            </a:prstGeom>
            <a:solidFill>
              <a:srgbClr val="B3B3B3">
                <a:alpha val="85098"/>
              </a:srgbClr>
            </a:solidFill>
          </p:spPr>
          <p:txBody>
            <a:bodyPr/>
            <a:lstStyle/>
            <a:p/>
          </p:txBody>
        </p:sp>
        <p:sp>
          <p:nvSpPr>
            <p:cNvPr id="49" name="rc49"/>
            <p:cNvSpPr/>
            <p:nvPr/>
          </p:nvSpPr>
          <p:spPr>
            <a:xfrm>
              <a:off x="6859556" y="3854439"/>
              <a:ext cx="416137" cy="29062"/>
            </a:xfrm>
            <a:prstGeom prst="rect">
              <a:avLst/>
            </a:prstGeom>
            <a:solidFill>
              <a:srgbClr val="B3B3B3">
                <a:alpha val="85098"/>
              </a:srgbClr>
            </a:solidFill>
          </p:spPr>
          <p:txBody>
            <a:bodyPr/>
            <a:lstStyle/>
            <a:p/>
          </p:txBody>
        </p:sp>
        <p:sp>
          <p:nvSpPr>
            <p:cNvPr id="50" name="rc50"/>
            <p:cNvSpPr/>
            <p:nvPr/>
          </p:nvSpPr>
          <p:spPr>
            <a:xfrm>
              <a:off x="7321931" y="3837832"/>
              <a:ext cx="416137" cy="30906"/>
            </a:xfrm>
            <a:prstGeom prst="rect">
              <a:avLst/>
            </a:prstGeom>
            <a:solidFill>
              <a:srgbClr val="B3B3B3">
                <a:alpha val="85098"/>
              </a:srgbClr>
            </a:solidFill>
          </p:spPr>
          <p:txBody>
            <a:bodyPr/>
            <a:lstStyle/>
            <a:p/>
          </p:txBody>
        </p:sp>
        <p:sp>
          <p:nvSpPr>
            <p:cNvPr id="51" name="rc51"/>
            <p:cNvSpPr/>
            <p:nvPr/>
          </p:nvSpPr>
          <p:spPr>
            <a:xfrm>
              <a:off x="7784306" y="3830811"/>
              <a:ext cx="416137" cy="31688"/>
            </a:xfrm>
            <a:prstGeom prst="rect">
              <a:avLst/>
            </a:prstGeom>
            <a:solidFill>
              <a:srgbClr val="B3B3B3">
                <a:alpha val="85098"/>
              </a:srgbClr>
            </a:solidFill>
          </p:spPr>
          <p:txBody>
            <a:bodyPr/>
            <a:lstStyle/>
            <a:p/>
          </p:txBody>
        </p:sp>
        <p:sp>
          <p:nvSpPr>
            <p:cNvPr id="52" name="pl52"/>
            <p:cNvSpPr/>
            <p:nvPr/>
          </p:nvSpPr>
          <p:spPr>
            <a:xfrm>
              <a:off x="1519123" y="2487665"/>
              <a:ext cx="6473252" cy="577130"/>
            </a:xfrm>
            <a:custGeom>
              <a:avLst/>
              <a:pathLst>
                <a:path w="6473252" h="577130">
                  <a:moveTo>
                    <a:pt x="0" y="0"/>
                  </a:moveTo>
                  <a:lnTo>
                    <a:pt x="462375" y="61835"/>
                  </a:lnTo>
                  <a:lnTo>
                    <a:pt x="924750" y="247341"/>
                  </a:lnTo>
                  <a:lnTo>
                    <a:pt x="1387125" y="350400"/>
                  </a:lnTo>
                  <a:lnTo>
                    <a:pt x="1849500" y="494683"/>
                  </a:lnTo>
                  <a:lnTo>
                    <a:pt x="2311875" y="577130"/>
                  </a:lnTo>
                  <a:lnTo>
                    <a:pt x="2774251" y="412236"/>
                  </a:lnTo>
                  <a:lnTo>
                    <a:pt x="3236626" y="247341"/>
                  </a:lnTo>
                  <a:lnTo>
                    <a:pt x="3699001" y="226729"/>
                  </a:lnTo>
                  <a:lnTo>
                    <a:pt x="4161376" y="164894"/>
                  </a:lnTo>
                  <a:lnTo>
                    <a:pt x="4623751" y="123670"/>
                  </a:lnTo>
                  <a:lnTo>
                    <a:pt x="5086126" y="61835"/>
                  </a:lnTo>
                  <a:lnTo>
                    <a:pt x="5548502" y="61835"/>
                  </a:lnTo>
                  <a:lnTo>
                    <a:pt x="6010877" y="61835"/>
                  </a:lnTo>
                  <a:lnTo>
                    <a:pt x="6473252" y="61835"/>
                  </a:lnTo>
                </a:path>
              </a:pathLst>
            </a:custGeom>
            <a:ln w="27101" cap="flat">
              <a:solidFill>
                <a:srgbClr val="0058AB">
                  <a:alpha val="100000"/>
                </a:srgbClr>
              </a:solidFill>
              <a:prstDash val="solid"/>
              <a:round/>
            </a:ln>
          </p:spPr>
          <p:txBody>
            <a:bodyPr/>
            <a:lstStyle/>
            <a:p/>
          </p:txBody>
        </p:sp>
        <p:sp>
          <p:nvSpPr>
            <p:cNvPr id="53" name="pl53"/>
            <p:cNvSpPr/>
            <p:nvPr/>
          </p:nvSpPr>
          <p:spPr>
            <a:xfrm>
              <a:off x="1519123" y="2611335"/>
              <a:ext cx="6473252" cy="577130"/>
            </a:xfrm>
            <a:custGeom>
              <a:avLst/>
              <a:pathLst>
                <a:path w="6473252" h="577130">
                  <a:moveTo>
                    <a:pt x="0" y="247341"/>
                  </a:moveTo>
                  <a:lnTo>
                    <a:pt x="462375" y="206118"/>
                  </a:lnTo>
                  <a:lnTo>
                    <a:pt x="924750" y="412236"/>
                  </a:lnTo>
                  <a:lnTo>
                    <a:pt x="1387125" y="474071"/>
                  </a:lnTo>
                  <a:lnTo>
                    <a:pt x="1849500" y="556518"/>
                  </a:lnTo>
                  <a:lnTo>
                    <a:pt x="2311875" y="577130"/>
                  </a:lnTo>
                  <a:lnTo>
                    <a:pt x="2774251" y="432847"/>
                  </a:lnTo>
                  <a:lnTo>
                    <a:pt x="3236626" y="288565"/>
                  </a:lnTo>
                  <a:lnTo>
                    <a:pt x="3699001" y="247341"/>
                  </a:lnTo>
                  <a:lnTo>
                    <a:pt x="4161376" y="123670"/>
                  </a:lnTo>
                  <a:lnTo>
                    <a:pt x="4623751" y="82447"/>
                  </a:lnTo>
                  <a:lnTo>
                    <a:pt x="5086126" y="0"/>
                  </a:lnTo>
                  <a:lnTo>
                    <a:pt x="5548502" y="0"/>
                  </a:lnTo>
                  <a:lnTo>
                    <a:pt x="6010877" y="0"/>
                  </a:lnTo>
                  <a:lnTo>
                    <a:pt x="6473252" y="0"/>
                  </a:lnTo>
                </a:path>
              </a:pathLst>
            </a:custGeom>
            <a:ln w="27101" cap="flat">
              <a:solidFill>
                <a:srgbClr val="F26A21">
                  <a:alpha val="100000"/>
                </a:srgbClr>
              </a:solidFill>
              <a:prstDash val="solid"/>
              <a:round/>
            </a:ln>
          </p:spPr>
          <p:txBody>
            <a:bodyPr/>
            <a:lstStyle/>
            <a:p/>
          </p:txBody>
        </p:sp>
        <p:sp>
          <p:nvSpPr>
            <p:cNvPr id="54" name="tx54"/>
            <p:cNvSpPr/>
            <p:nvPr/>
          </p:nvSpPr>
          <p:spPr>
            <a:xfrm>
              <a:off x="3308334" y="282688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55" name="tx55"/>
            <p:cNvSpPr/>
            <p:nvPr/>
          </p:nvSpPr>
          <p:spPr>
            <a:xfrm>
              <a:off x="5157834" y="2557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56" name="tx56"/>
            <p:cNvSpPr/>
            <p:nvPr/>
          </p:nvSpPr>
          <p:spPr>
            <a:xfrm>
              <a:off x="5620210"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57" name="tx57"/>
            <p:cNvSpPr/>
            <p:nvPr/>
          </p:nvSpPr>
          <p:spPr>
            <a:xfrm>
              <a:off x="6082585"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58" name="tx58"/>
            <p:cNvSpPr/>
            <p:nvPr/>
          </p:nvSpPr>
          <p:spPr>
            <a:xfrm>
              <a:off x="6544960"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59" name="tx59"/>
            <p:cNvSpPr/>
            <p:nvPr/>
          </p:nvSpPr>
          <p:spPr>
            <a:xfrm>
              <a:off x="7007335"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60" name="tx60"/>
            <p:cNvSpPr/>
            <p:nvPr/>
          </p:nvSpPr>
          <p:spPr>
            <a:xfrm>
              <a:off x="7469710"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61" name="tx61"/>
            <p:cNvSpPr/>
            <p:nvPr/>
          </p:nvSpPr>
          <p:spPr>
            <a:xfrm>
              <a:off x="7932085"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62" name="tx62"/>
            <p:cNvSpPr/>
            <p:nvPr/>
          </p:nvSpPr>
          <p:spPr>
            <a:xfrm>
              <a:off x="3308334" y="3220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46</a:t>
              </a:r>
            </a:p>
          </p:txBody>
        </p:sp>
        <p:sp>
          <p:nvSpPr>
            <p:cNvPr id="63" name="tx63"/>
            <p:cNvSpPr/>
            <p:nvPr/>
          </p:nvSpPr>
          <p:spPr>
            <a:xfrm>
              <a:off x="5157834"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64" name="tx64"/>
            <p:cNvSpPr/>
            <p:nvPr/>
          </p:nvSpPr>
          <p:spPr>
            <a:xfrm>
              <a:off x="5620210"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65" name="tx65"/>
            <p:cNvSpPr/>
            <p:nvPr/>
          </p:nvSpPr>
          <p:spPr>
            <a:xfrm>
              <a:off x="6082585"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66" name="tx66"/>
            <p:cNvSpPr/>
            <p:nvPr/>
          </p:nvSpPr>
          <p:spPr>
            <a:xfrm>
              <a:off x="6544960"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67" name="tx67"/>
            <p:cNvSpPr/>
            <p:nvPr/>
          </p:nvSpPr>
          <p:spPr>
            <a:xfrm>
              <a:off x="7007335"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68" name="tx68"/>
            <p:cNvSpPr/>
            <p:nvPr/>
          </p:nvSpPr>
          <p:spPr>
            <a:xfrm>
              <a:off x="7469710"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69" name="tx69"/>
            <p:cNvSpPr/>
            <p:nvPr/>
          </p:nvSpPr>
          <p:spPr>
            <a:xfrm>
              <a:off x="7932085"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70" name="tx70"/>
            <p:cNvSpPr/>
            <p:nvPr/>
          </p:nvSpPr>
          <p:spPr>
            <a:xfrm>
              <a:off x="3278189" y="38256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71" name="tx71"/>
            <p:cNvSpPr/>
            <p:nvPr/>
          </p:nvSpPr>
          <p:spPr>
            <a:xfrm>
              <a:off x="5157834" y="39307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72" name="tx72"/>
            <p:cNvSpPr/>
            <p:nvPr/>
          </p:nvSpPr>
          <p:spPr>
            <a:xfrm>
              <a:off x="5620210" y="3940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73" name="tx73"/>
            <p:cNvSpPr/>
            <p:nvPr/>
          </p:nvSpPr>
          <p:spPr>
            <a:xfrm>
              <a:off x="6082585" y="39469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74" name="tx74"/>
            <p:cNvSpPr/>
            <p:nvPr/>
          </p:nvSpPr>
          <p:spPr>
            <a:xfrm>
              <a:off x="6544960" y="39620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75" name="tx75"/>
            <p:cNvSpPr/>
            <p:nvPr/>
          </p:nvSpPr>
          <p:spPr>
            <a:xfrm>
              <a:off x="7007335" y="39606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76" name="tx76"/>
            <p:cNvSpPr/>
            <p:nvPr/>
          </p:nvSpPr>
          <p:spPr>
            <a:xfrm>
              <a:off x="7469710" y="39519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77" name="tx77"/>
            <p:cNvSpPr/>
            <p:nvPr/>
          </p:nvSpPr>
          <p:spPr>
            <a:xfrm>
              <a:off x="7932085" y="3948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78" name="tx78"/>
            <p:cNvSpPr/>
            <p:nvPr/>
          </p:nvSpPr>
          <p:spPr>
            <a:xfrm>
              <a:off x="3308334" y="35256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79" name="tx79"/>
            <p:cNvSpPr/>
            <p:nvPr/>
          </p:nvSpPr>
          <p:spPr>
            <a:xfrm>
              <a:off x="5157834" y="3754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80" name="tx80"/>
            <p:cNvSpPr/>
            <p:nvPr/>
          </p:nvSpPr>
          <p:spPr>
            <a:xfrm>
              <a:off x="5620210" y="37887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1" name="tx81"/>
            <p:cNvSpPr/>
            <p:nvPr/>
          </p:nvSpPr>
          <p:spPr>
            <a:xfrm>
              <a:off x="6082585" y="38008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2" name="tx82"/>
            <p:cNvSpPr/>
            <p:nvPr/>
          </p:nvSpPr>
          <p:spPr>
            <a:xfrm>
              <a:off x="6575105" y="38345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3" name="tx83"/>
            <p:cNvSpPr/>
            <p:nvPr/>
          </p:nvSpPr>
          <p:spPr>
            <a:xfrm>
              <a:off x="7037480" y="3828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4" name="tx84"/>
            <p:cNvSpPr/>
            <p:nvPr/>
          </p:nvSpPr>
          <p:spPr>
            <a:xfrm>
              <a:off x="7469710" y="38128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85" name="tx85"/>
            <p:cNvSpPr/>
            <p:nvPr/>
          </p:nvSpPr>
          <p:spPr>
            <a:xfrm>
              <a:off x="7932085" y="3806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86" name="tx86"/>
            <p:cNvSpPr/>
            <p:nvPr/>
          </p:nvSpPr>
          <p:spPr>
            <a:xfrm>
              <a:off x="3278189" y="33980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87" name="tx87"/>
            <p:cNvSpPr/>
            <p:nvPr/>
          </p:nvSpPr>
          <p:spPr>
            <a:xfrm>
              <a:off x="5127690" y="364639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88" name="tx88"/>
            <p:cNvSpPr/>
            <p:nvPr/>
          </p:nvSpPr>
          <p:spPr>
            <a:xfrm>
              <a:off x="5620210" y="36912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 name="tx89"/>
            <p:cNvSpPr/>
            <p:nvPr/>
          </p:nvSpPr>
          <p:spPr>
            <a:xfrm>
              <a:off x="6082585" y="37028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 name="tx90"/>
            <p:cNvSpPr/>
            <p:nvPr/>
          </p:nvSpPr>
          <p:spPr>
            <a:xfrm>
              <a:off x="6544960" y="37427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1" name="tx91"/>
            <p:cNvSpPr/>
            <p:nvPr/>
          </p:nvSpPr>
          <p:spPr>
            <a:xfrm>
              <a:off x="7007335" y="37364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2" name="tx92"/>
            <p:cNvSpPr/>
            <p:nvPr/>
          </p:nvSpPr>
          <p:spPr>
            <a:xfrm>
              <a:off x="7469710" y="3719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3" name="tx93"/>
            <p:cNvSpPr/>
            <p:nvPr/>
          </p:nvSpPr>
          <p:spPr>
            <a:xfrm>
              <a:off x="7932085" y="3712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4" name="tx9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577692" y="34430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6" name="tx96"/>
            <p:cNvSpPr/>
            <p:nvPr/>
          </p:nvSpPr>
          <p:spPr>
            <a:xfrm>
              <a:off x="577692" y="28222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7" name="tx97"/>
            <p:cNvSpPr/>
            <p:nvPr/>
          </p:nvSpPr>
          <p:spPr>
            <a:xfrm>
              <a:off x="577692" y="22014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98" name="tx9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90030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3212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506167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552405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598642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64488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6911144"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37355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83592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4" name="pl11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6" name="tx11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7" name="tx11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8" name="rc118"/>
            <p:cNvSpPr/>
            <p:nvPr/>
          </p:nvSpPr>
          <p:spPr>
            <a:xfrm>
              <a:off x="4670912" y="4979579"/>
              <a:ext cx="201456" cy="201456"/>
            </a:xfrm>
            <a:prstGeom prst="rect">
              <a:avLst/>
            </a:prstGeom>
            <a:solidFill>
              <a:srgbClr val="B3B3B3">
                <a:alpha val="85098"/>
              </a:srgbClr>
            </a:solidFill>
          </p:spPr>
          <p:txBody>
            <a:bodyPr/>
            <a:lstStyle/>
            <a:p/>
          </p:txBody>
        </p:sp>
        <p:sp>
          <p:nvSpPr>
            <p:cNvPr id="119" name="rc119"/>
            <p:cNvSpPr/>
            <p:nvPr/>
          </p:nvSpPr>
          <p:spPr>
            <a:xfrm>
              <a:off x="5573066" y="4979579"/>
              <a:ext cx="201456" cy="201456"/>
            </a:xfrm>
            <a:prstGeom prst="rect">
              <a:avLst/>
            </a:prstGeom>
            <a:solidFill>
              <a:srgbClr val="1CABE2">
                <a:alpha val="85098"/>
              </a:srgbClr>
            </a:solidFill>
          </p:spPr>
          <p:txBody>
            <a:bodyPr/>
            <a:lstStyle/>
            <a:p/>
          </p:txBody>
        </p:sp>
        <p:sp>
          <p:nvSpPr>
            <p:cNvPr id="120" name="tx12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1" name="tx12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2" name="tx12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23" name="tx123"/>
            <p:cNvSpPr/>
            <p:nvPr/>
          </p:nvSpPr>
          <p:spPr>
            <a:xfrm>
              <a:off x="966584" y="1592892"/>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2011-2025</a:t>
              </a:r>
            </a:p>
          </p:txBody>
        </p:sp>
        <p:sp>
          <p:nvSpPr>
            <p:cNvPr id="124" name="pl124"/>
            <p:cNvSpPr/>
            <p:nvPr/>
          </p:nvSpPr>
          <p:spPr>
            <a:xfrm>
              <a:off x="222004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03803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85602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67401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2904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4703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7650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1054" y="5726143"/>
              <a:ext cx="5652854" cy="119033"/>
            </a:xfrm>
            <a:prstGeom prst="rect">
              <a:avLst/>
            </a:prstGeom>
            <a:solidFill>
              <a:srgbClr val="1CABE2">
                <a:alpha val="85098"/>
              </a:srgbClr>
            </a:solidFill>
          </p:spPr>
          <p:txBody>
            <a:bodyPr/>
            <a:lstStyle/>
            <a:p/>
          </p:txBody>
        </p:sp>
        <p:sp>
          <p:nvSpPr>
            <p:cNvPr id="136" name="rc136"/>
            <p:cNvSpPr/>
            <p:nvPr/>
          </p:nvSpPr>
          <p:spPr>
            <a:xfrm>
              <a:off x="1311054" y="5577352"/>
              <a:ext cx="4827245" cy="119033"/>
            </a:xfrm>
            <a:prstGeom prst="rect">
              <a:avLst/>
            </a:prstGeom>
            <a:solidFill>
              <a:srgbClr val="1CABE2">
                <a:alpha val="85098"/>
              </a:srgbClr>
            </a:solidFill>
          </p:spPr>
          <p:txBody>
            <a:bodyPr/>
            <a:lstStyle/>
            <a:p/>
          </p:txBody>
        </p:sp>
        <p:sp>
          <p:nvSpPr>
            <p:cNvPr id="137" name="rc137"/>
            <p:cNvSpPr/>
            <p:nvPr/>
          </p:nvSpPr>
          <p:spPr>
            <a:xfrm>
              <a:off x="1311054" y="5428560"/>
              <a:ext cx="4949050" cy="119033"/>
            </a:xfrm>
            <a:prstGeom prst="rect">
              <a:avLst/>
            </a:prstGeom>
            <a:solidFill>
              <a:srgbClr val="1CABE2">
                <a:alpha val="85098"/>
              </a:srgbClr>
            </a:solidFill>
          </p:spPr>
          <p:txBody>
            <a:bodyPr/>
            <a:lstStyle/>
            <a:p/>
          </p:txBody>
        </p:sp>
        <p:sp>
          <p:nvSpPr>
            <p:cNvPr id="138" name="rc138"/>
            <p:cNvSpPr/>
            <p:nvPr/>
          </p:nvSpPr>
          <p:spPr>
            <a:xfrm>
              <a:off x="6963909" y="5726143"/>
              <a:ext cx="1236535" cy="119033"/>
            </a:xfrm>
            <a:prstGeom prst="rect">
              <a:avLst/>
            </a:prstGeom>
            <a:solidFill>
              <a:srgbClr val="B3B3B3">
                <a:alpha val="85098"/>
              </a:srgbClr>
            </a:solidFill>
          </p:spPr>
          <p:txBody>
            <a:bodyPr/>
            <a:lstStyle/>
            <a:p/>
          </p:txBody>
        </p:sp>
        <p:sp>
          <p:nvSpPr>
            <p:cNvPr id="139" name="rc139"/>
            <p:cNvSpPr/>
            <p:nvPr/>
          </p:nvSpPr>
          <p:spPr>
            <a:xfrm>
              <a:off x="6138299" y="5577352"/>
              <a:ext cx="603390" cy="119033"/>
            </a:xfrm>
            <a:prstGeom prst="rect">
              <a:avLst/>
            </a:prstGeom>
            <a:solidFill>
              <a:srgbClr val="B3B3B3">
                <a:alpha val="85098"/>
              </a:srgbClr>
            </a:solidFill>
          </p:spPr>
          <p:txBody>
            <a:bodyPr/>
            <a:lstStyle/>
            <a:p/>
          </p:txBody>
        </p:sp>
        <p:sp>
          <p:nvSpPr>
            <p:cNvPr id="140" name="rc140"/>
            <p:cNvSpPr/>
            <p:nvPr/>
          </p:nvSpPr>
          <p:spPr>
            <a:xfrm>
              <a:off x="6260104" y="5428560"/>
              <a:ext cx="618661" cy="119033"/>
            </a:xfrm>
            <a:prstGeom prst="rect">
              <a:avLst/>
            </a:prstGeom>
            <a:solidFill>
              <a:srgbClr val="B3B3B3">
                <a:alpha val="85098"/>
              </a:srgbClr>
            </a:solidFill>
          </p:spPr>
          <p:txBody>
            <a:bodyPr/>
            <a:lstStyle/>
            <a:p/>
          </p:txBody>
        </p:sp>
        <p:sp>
          <p:nvSpPr>
            <p:cNvPr id="141" name="tx141"/>
            <p:cNvSpPr/>
            <p:nvPr/>
          </p:nvSpPr>
          <p:spPr>
            <a:xfrm>
              <a:off x="8345125"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113.7</a:t>
              </a:r>
            </a:p>
          </p:txBody>
        </p:sp>
        <p:sp>
          <p:nvSpPr>
            <p:cNvPr id="142" name="tx142"/>
            <p:cNvSpPr/>
            <p:nvPr/>
          </p:nvSpPr>
          <p:spPr>
            <a:xfrm>
              <a:off x="6854216"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89.6</a:t>
              </a:r>
            </a:p>
          </p:txBody>
        </p:sp>
        <p:sp>
          <p:nvSpPr>
            <p:cNvPr id="143" name="tx143"/>
            <p:cNvSpPr/>
            <p:nvPr/>
          </p:nvSpPr>
          <p:spPr>
            <a:xfrm>
              <a:off x="6991293"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91.9</a:t>
              </a:r>
            </a:p>
          </p:txBody>
        </p:sp>
        <p:sp>
          <p:nvSpPr>
            <p:cNvPr id="144" name="tx144"/>
            <p:cNvSpPr/>
            <p:nvPr/>
          </p:nvSpPr>
          <p:spPr>
            <a:xfrm>
              <a:off x="4024955"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93.3</a:t>
              </a:r>
            </a:p>
          </p:txBody>
        </p:sp>
        <p:sp>
          <p:nvSpPr>
            <p:cNvPr id="145" name="tx145"/>
            <p:cNvSpPr/>
            <p:nvPr/>
          </p:nvSpPr>
          <p:spPr>
            <a:xfrm>
              <a:off x="3612150"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79.7</a:t>
              </a:r>
            </a:p>
          </p:txBody>
        </p:sp>
        <p:sp>
          <p:nvSpPr>
            <p:cNvPr id="146" name="tx146"/>
            <p:cNvSpPr/>
            <p:nvPr/>
          </p:nvSpPr>
          <p:spPr>
            <a:xfrm>
              <a:off x="367305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81.7</a:t>
              </a:r>
            </a:p>
          </p:txBody>
        </p:sp>
        <p:sp>
          <p:nvSpPr>
            <p:cNvPr id="147" name="tx147"/>
            <p:cNvSpPr/>
            <p:nvPr/>
          </p:nvSpPr>
          <p:spPr>
            <a:xfrm>
              <a:off x="7469650"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20.4</a:t>
              </a:r>
            </a:p>
          </p:txBody>
        </p:sp>
        <p:sp>
          <p:nvSpPr>
            <p:cNvPr id="148" name="tx148"/>
            <p:cNvSpPr/>
            <p:nvPr/>
          </p:nvSpPr>
          <p:spPr>
            <a:xfrm>
              <a:off x="6375685" y="559373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a:t>
              </a:r>
            </a:p>
          </p:txBody>
        </p:sp>
        <p:sp>
          <p:nvSpPr>
            <p:cNvPr id="149" name="tx149"/>
            <p:cNvSpPr/>
            <p:nvPr/>
          </p:nvSpPr>
          <p:spPr>
            <a:xfrm>
              <a:off x="645690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150" name="tx15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3004759"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5" name="tx155"/>
            <p:cNvSpPr/>
            <p:nvPr/>
          </p:nvSpPr>
          <p:spPr>
            <a:xfrm>
              <a:off x="482274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56" name="tx156"/>
            <p:cNvSpPr/>
            <p:nvPr/>
          </p:nvSpPr>
          <p:spPr>
            <a:xfrm>
              <a:off x="664073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57" name="tx15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8" name="tx15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0" name="tx16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South Sudan.
In 2025, DTP1 coverage in South Sudan remained constant 76%. The number of children missing out on any DTP vaccination (zero-dose children) increased from 80,000 in 2024 to 82,000 in 2025.
DTP3 coverage remained constant 73% in 2025, leaving 92,000 children vulnerable to vaccine-preventable diseases.</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76% and DTP3 was 73%, leaving 92,000 children un- or under-vaccinated, including 82,000 zero-dose and 10,000 with only partial protection.</a:t>
            </a:r>
          </a:p>
        </p:txBody>
      </p:sp>
      <p:grpSp xmlns:pic="http://schemas.openxmlformats.org/drawingml/2006/picture">
        <p:nvGrpSpPr>
          <p:cNvPr id="163" name=""/>
          <p:cNvGrpSpPr/>
          <p:nvPr/>
        </p:nvGrpSpPr>
        <p:grpSpPr>
          <a:xfrm>
            <a:off x="292608" y="1005840"/>
            <a:ext cx="8595360" cy="28575"/>
            <a:chOff x="292608" y="1005840"/>
            <a:chExt cx="8595360" cy="28575"/>
          </a:xfrm>
        </p:grpSpPr>
        <p:sp>
          <p:nvSpPr>
            <p:cNvPr id="1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15774" y="2331858"/>
              <a:ext cx="1902484" cy="612397"/>
            </a:xfrm>
            <a:custGeom>
              <a:avLst/>
              <a:pathLst>
                <a:path w="1902484" h="612397">
                  <a:moveTo>
                    <a:pt x="0" y="0"/>
                  </a:moveTo>
                  <a:lnTo>
                    <a:pt x="135891" y="65614"/>
                  </a:lnTo>
                  <a:lnTo>
                    <a:pt x="271783" y="262456"/>
                  </a:lnTo>
                  <a:lnTo>
                    <a:pt x="407675" y="371812"/>
                  </a:lnTo>
                  <a:lnTo>
                    <a:pt x="543566" y="524912"/>
                  </a:lnTo>
                  <a:lnTo>
                    <a:pt x="679458" y="612397"/>
                  </a:lnTo>
                  <a:lnTo>
                    <a:pt x="815350" y="437426"/>
                  </a:lnTo>
                  <a:lnTo>
                    <a:pt x="951242" y="262456"/>
                  </a:lnTo>
                  <a:lnTo>
                    <a:pt x="1087133" y="240584"/>
                  </a:lnTo>
                  <a:lnTo>
                    <a:pt x="1223025" y="174970"/>
                  </a:lnTo>
                  <a:lnTo>
                    <a:pt x="1358917" y="131228"/>
                  </a:lnTo>
                  <a:lnTo>
                    <a:pt x="1494809" y="65614"/>
                  </a:lnTo>
                  <a:lnTo>
                    <a:pt x="1630700" y="65614"/>
                  </a:lnTo>
                  <a:lnTo>
                    <a:pt x="1766592" y="65614"/>
                  </a:lnTo>
                  <a:lnTo>
                    <a:pt x="1902484"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2615774" y="2331858"/>
              <a:ext cx="1902484" cy="612397"/>
            </a:xfrm>
            <a:custGeom>
              <a:avLst/>
              <a:pathLst>
                <a:path w="1902484" h="612397">
                  <a:moveTo>
                    <a:pt x="0" y="0"/>
                  </a:moveTo>
                  <a:lnTo>
                    <a:pt x="135891" y="65614"/>
                  </a:lnTo>
                  <a:lnTo>
                    <a:pt x="271783" y="262456"/>
                  </a:lnTo>
                  <a:lnTo>
                    <a:pt x="407675" y="371812"/>
                  </a:lnTo>
                  <a:lnTo>
                    <a:pt x="543566" y="524912"/>
                  </a:lnTo>
                  <a:lnTo>
                    <a:pt x="679458" y="612397"/>
                  </a:lnTo>
                  <a:lnTo>
                    <a:pt x="815350" y="437426"/>
                  </a:lnTo>
                  <a:lnTo>
                    <a:pt x="951242" y="262456"/>
                  </a:lnTo>
                  <a:lnTo>
                    <a:pt x="1087133" y="240584"/>
                  </a:lnTo>
                  <a:lnTo>
                    <a:pt x="1223025" y="174970"/>
                  </a:lnTo>
                  <a:lnTo>
                    <a:pt x="1358917" y="131228"/>
                  </a:lnTo>
                  <a:lnTo>
                    <a:pt x="1494809" y="65614"/>
                  </a:lnTo>
                  <a:lnTo>
                    <a:pt x="1630700" y="65614"/>
                  </a:lnTo>
                  <a:lnTo>
                    <a:pt x="1766592" y="65614"/>
                  </a:lnTo>
                  <a:lnTo>
                    <a:pt x="1902484" y="65614"/>
                  </a:lnTo>
                </a:path>
              </a:pathLst>
            </a:custGeom>
            <a:ln w="43362" cap="flat">
              <a:solidFill>
                <a:srgbClr val="000000">
                  <a:alpha val="100000"/>
                </a:srgbClr>
              </a:solidFill>
              <a:prstDash val="solid"/>
              <a:round/>
            </a:ln>
          </p:spPr>
          <p:txBody>
            <a:bodyPr/>
            <a:lstStyle/>
            <a:p/>
          </p:txBody>
        </p:sp>
        <p:sp>
          <p:nvSpPr>
            <p:cNvPr id="25" name="pl25"/>
            <p:cNvSpPr/>
            <p:nvPr/>
          </p:nvSpPr>
          <p:spPr>
            <a:xfrm>
              <a:off x="3159341" y="1828817"/>
              <a:ext cx="0" cy="1027953"/>
            </a:xfrm>
            <a:custGeom>
              <a:avLst/>
              <a:pathLst>
                <a:path w="0" h="1027953">
                  <a:moveTo>
                    <a:pt x="0" y="0"/>
                  </a:moveTo>
                  <a:lnTo>
                    <a:pt x="0" y="1027953"/>
                  </a:lnTo>
                </a:path>
              </a:pathLst>
            </a:custGeom>
            <a:ln w="13550" cap="flat">
              <a:solidFill>
                <a:srgbClr val="0058AB">
                  <a:alpha val="100000"/>
                </a:srgbClr>
              </a:solidFill>
              <a:prstDash val="dot"/>
              <a:round/>
            </a:ln>
          </p:spPr>
          <p:txBody>
            <a:bodyPr/>
            <a:lstStyle/>
            <a:p/>
          </p:txBody>
        </p:sp>
        <p:sp>
          <p:nvSpPr>
            <p:cNvPr id="26" name="pl26"/>
            <p:cNvSpPr/>
            <p:nvPr/>
          </p:nvSpPr>
          <p:spPr>
            <a:xfrm>
              <a:off x="3702908"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4382366"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8" name="pl28"/>
            <p:cNvSpPr/>
            <p:nvPr/>
          </p:nvSpPr>
          <p:spPr>
            <a:xfrm>
              <a:off x="4518258"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9" name="pl29"/>
            <p:cNvSpPr/>
            <p:nvPr/>
          </p:nvSpPr>
          <p:spPr>
            <a:xfrm>
              <a:off x="2615774" y="2331858"/>
              <a:ext cx="1902484" cy="612397"/>
            </a:xfrm>
            <a:custGeom>
              <a:avLst/>
              <a:pathLst>
                <a:path w="1902484" h="612397">
                  <a:moveTo>
                    <a:pt x="0" y="0"/>
                  </a:moveTo>
                  <a:lnTo>
                    <a:pt x="135891" y="65614"/>
                  </a:lnTo>
                  <a:lnTo>
                    <a:pt x="271783" y="262456"/>
                  </a:lnTo>
                  <a:lnTo>
                    <a:pt x="407675" y="371812"/>
                  </a:lnTo>
                  <a:lnTo>
                    <a:pt x="543566" y="524912"/>
                  </a:lnTo>
                  <a:lnTo>
                    <a:pt x="679458" y="612397"/>
                  </a:lnTo>
                  <a:lnTo>
                    <a:pt x="815350" y="437426"/>
                  </a:lnTo>
                  <a:lnTo>
                    <a:pt x="951242" y="262456"/>
                  </a:lnTo>
                  <a:lnTo>
                    <a:pt x="1087133" y="240584"/>
                  </a:lnTo>
                  <a:lnTo>
                    <a:pt x="1223025" y="174970"/>
                  </a:lnTo>
                  <a:lnTo>
                    <a:pt x="1358917" y="131228"/>
                  </a:lnTo>
                  <a:lnTo>
                    <a:pt x="1494809" y="65614"/>
                  </a:lnTo>
                  <a:lnTo>
                    <a:pt x="1630700" y="65614"/>
                  </a:lnTo>
                  <a:lnTo>
                    <a:pt x="1766592" y="65614"/>
                  </a:lnTo>
                  <a:lnTo>
                    <a:pt x="1902484" y="65614"/>
                  </a:lnTo>
                </a:path>
              </a:pathLst>
            </a:custGeom>
            <a:ln w="27101" cap="flat">
              <a:solidFill>
                <a:srgbClr val="0058AB">
                  <a:alpha val="100000"/>
                </a:srgbClr>
              </a:solidFill>
              <a:prstDash val="solid"/>
              <a:round/>
            </a:ln>
          </p:spPr>
          <p:txBody>
            <a:bodyPr/>
            <a:lstStyle/>
            <a:p/>
          </p:txBody>
        </p:sp>
        <p:sp>
          <p:nvSpPr>
            <p:cNvPr id="30" name="tx30"/>
            <p:cNvSpPr/>
            <p:nvPr/>
          </p:nvSpPr>
          <p:spPr>
            <a:xfrm>
              <a:off x="3099051" y="17015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1" name="tx31"/>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2" name="tx32"/>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3" name="tx33"/>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35" name="tx35"/>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36" name="tx36"/>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 name="tx38"/>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 name="tx39"/>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 name="tx40"/>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 name="tx41"/>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2" name="tx42"/>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3" name="tx43"/>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4" name="tx44"/>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5" name="tx45"/>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6" name="tx46"/>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8" name="tx48"/>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5423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0" name="pl50"/>
            <p:cNvSpPr/>
            <p:nvPr/>
          </p:nvSpPr>
          <p:spPr>
            <a:xfrm>
              <a:off x="15423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7088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2" name="pl52"/>
            <p:cNvSpPr/>
            <p:nvPr/>
          </p:nvSpPr>
          <p:spPr>
            <a:xfrm>
              <a:off x="34712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3" name="tx53"/>
            <p:cNvSpPr/>
            <p:nvPr/>
          </p:nvSpPr>
          <p:spPr>
            <a:xfrm>
              <a:off x="1809455" y="4988970"/>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54" name="tx54"/>
            <p:cNvSpPr/>
            <p:nvPr/>
          </p:nvSpPr>
          <p:spPr>
            <a:xfrm>
              <a:off x="29759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5" name="tx55"/>
            <p:cNvSpPr/>
            <p:nvPr/>
          </p:nvSpPr>
          <p:spPr>
            <a:xfrm>
              <a:off x="373838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56" name="tx56"/>
            <p:cNvSpPr/>
            <p:nvPr/>
          </p:nvSpPr>
          <p:spPr>
            <a:xfrm>
              <a:off x="1400461" y="1403693"/>
              <a:ext cx="28383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South Sudan, 2000-2025</a:t>
              </a:r>
            </a:p>
          </p:txBody>
        </p:sp>
        <p:sp>
          <p:nvSpPr>
            <p:cNvPr id="57" name="pl57"/>
            <p:cNvSpPr/>
            <p:nvPr/>
          </p:nvSpPr>
          <p:spPr>
            <a:xfrm>
              <a:off x="5267799" y="39388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8" name="pl58"/>
            <p:cNvSpPr/>
            <p:nvPr/>
          </p:nvSpPr>
          <p:spPr>
            <a:xfrm>
              <a:off x="5267799" y="33344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9" name="pl59"/>
            <p:cNvSpPr/>
            <p:nvPr/>
          </p:nvSpPr>
          <p:spPr>
            <a:xfrm>
              <a:off x="5267799" y="27301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21258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36366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2" name="pl62"/>
            <p:cNvSpPr/>
            <p:nvPr/>
          </p:nvSpPr>
          <p:spPr>
            <a:xfrm>
              <a:off x="5267799" y="3032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3" name="pl63"/>
            <p:cNvSpPr/>
            <p:nvPr/>
          </p:nvSpPr>
          <p:spPr>
            <a:xfrm>
              <a:off x="5267799" y="24279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4" name="pl64"/>
            <p:cNvSpPr/>
            <p:nvPr/>
          </p:nvSpPr>
          <p:spPr>
            <a:xfrm>
              <a:off x="5267799" y="18236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932473" y="2367543"/>
              <a:ext cx="1902484" cy="1692151"/>
            </a:xfrm>
            <a:custGeom>
              <a:avLst/>
              <a:pathLst>
                <a:path w="1902484" h="1692151">
                  <a:moveTo>
                    <a:pt x="0" y="0"/>
                  </a:moveTo>
                  <a:lnTo>
                    <a:pt x="135891" y="181301"/>
                  </a:lnTo>
                  <a:lnTo>
                    <a:pt x="271783" y="725207"/>
                  </a:lnTo>
                  <a:lnTo>
                    <a:pt x="407675" y="1027377"/>
                  </a:lnTo>
                  <a:lnTo>
                    <a:pt x="543566" y="1450415"/>
                  </a:lnTo>
                  <a:lnTo>
                    <a:pt x="679458" y="1692151"/>
                  </a:lnTo>
                  <a:lnTo>
                    <a:pt x="815350" y="1208679"/>
                  </a:lnTo>
                  <a:lnTo>
                    <a:pt x="951242" y="725207"/>
                  </a:lnTo>
                  <a:lnTo>
                    <a:pt x="1087133" y="664773"/>
                  </a:lnTo>
                  <a:lnTo>
                    <a:pt x="1223025" y="483471"/>
                  </a:lnTo>
                  <a:lnTo>
                    <a:pt x="1358917" y="362603"/>
                  </a:lnTo>
                  <a:lnTo>
                    <a:pt x="1494809" y="181301"/>
                  </a:lnTo>
                  <a:lnTo>
                    <a:pt x="1630700" y="181301"/>
                  </a:lnTo>
                  <a:lnTo>
                    <a:pt x="1766592" y="181301"/>
                  </a:lnTo>
                  <a:lnTo>
                    <a:pt x="1902484" y="181301"/>
                  </a:lnTo>
                </a:path>
              </a:pathLst>
            </a:custGeom>
            <a:ln w="27101" cap="flat">
              <a:solidFill>
                <a:srgbClr val="0058AB">
                  <a:alpha val="100000"/>
                </a:srgbClr>
              </a:solidFill>
              <a:prstDash val="solid"/>
              <a:round/>
            </a:ln>
          </p:spPr>
          <p:txBody>
            <a:bodyPr/>
            <a:lstStyle/>
            <a:p/>
          </p:txBody>
        </p:sp>
        <p:sp>
          <p:nvSpPr>
            <p:cNvPr id="73" name="pl73"/>
            <p:cNvSpPr/>
            <p:nvPr/>
          </p:nvSpPr>
          <p:spPr>
            <a:xfrm>
              <a:off x="5437664" y="3032317"/>
              <a:ext cx="3397293" cy="543905"/>
            </a:xfrm>
            <a:custGeom>
              <a:avLst/>
              <a:pathLst>
                <a:path w="3397293" h="543905">
                  <a:moveTo>
                    <a:pt x="0" y="543905"/>
                  </a:moveTo>
                  <a:lnTo>
                    <a:pt x="135891" y="483471"/>
                  </a:lnTo>
                  <a:lnTo>
                    <a:pt x="271783" y="483471"/>
                  </a:lnTo>
                  <a:lnTo>
                    <a:pt x="407675" y="423037"/>
                  </a:lnTo>
                  <a:lnTo>
                    <a:pt x="543566" y="362603"/>
                  </a:lnTo>
                  <a:lnTo>
                    <a:pt x="679458" y="302169"/>
                  </a:lnTo>
                  <a:lnTo>
                    <a:pt x="815350" y="241735"/>
                  </a:lnTo>
                  <a:lnTo>
                    <a:pt x="951242" y="241735"/>
                  </a:lnTo>
                  <a:lnTo>
                    <a:pt x="1087133" y="181301"/>
                  </a:lnTo>
                  <a:lnTo>
                    <a:pt x="1223025" y="120867"/>
                  </a:lnTo>
                  <a:lnTo>
                    <a:pt x="1358917" y="120867"/>
                  </a:lnTo>
                  <a:lnTo>
                    <a:pt x="1494809" y="60433"/>
                  </a:lnTo>
                  <a:lnTo>
                    <a:pt x="1630700" y="120867"/>
                  </a:lnTo>
                  <a:lnTo>
                    <a:pt x="1766592" y="120867"/>
                  </a:lnTo>
                  <a:lnTo>
                    <a:pt x="1902484" y="120867"/>
                  </a:lnTo>
                  <a:lnTo>
                    <a:pt x="2038375" y="120867"/>
                  </a:lnTo>
                  <a:lnTo>
                    <a:pt x="2174267" y="60433"/>
                  </a:lnTo>
                  <a:lnTo>
                    <a:pt x="2310159" y="60433"/>
                  </a:lnTo>
                  <a:lnTo>
                    <a:pt x="2446051" y="60433"/>
                  </a:lnTo>
                  <a:lnTo>
                    <a:pt x="2581942" y="0"/>
                  </a:lnTo>
                  <a:lnTo>
                    <a:pt x="2717834" y="181301"/>
                  </a:lnTo>
                  <a:lnTo>
                    <a:pt x="2853726" y="302169"/>
                  </a:lnTo>
                  <a:lnTo>
                    <a:pt x="2989618" y="120867"/>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74" name="pl74"/>
            <p:cNvSpPr/>
            <p:nvPr/>
          </p:nvSpPr>
          <p:spPr>
            <a:xfrm>
              <a:off x="5437664" y="3032317"/>
              <a:ext cx="3397293" cy="785641"/>
            </a:xfrm>
            <a:custGeom>
              <a:avLst/>
              <a:pathLst>
                <a:path w="3397293" h="785641">
                  <a:moveTo>
                    <a:pt x="0" y="785641"/>
                  </a:moveTo>
                  <a:lnTo>
                    <a:pt x="135891" y="664773"/>
                  </a:lnTo>
                  <a:lnTo>
                    <a:pt x="271783" y="543905"/>
                  </a:lnTo>
                  <a:lnTo>
                    <a:pt x="407675" y="423037"/>
                  </a:lnTo>
                  <a:lnTo>
                    <a:pt x="543566" y="362603"/>
                  </a:lnTo>
                  <a:lnTo>
                    <a:pt x="679458" y="362603"/>
                  </a:lnTo>
                  <a:lnTo>
                    <a:pt x="815350" y="241735"/>
                  </a:lnTo>
                  <a:lnTo>
                    <a:pt x="951242" y="181301"/>
                  </a:lnTo>
                  <a:lnTo>
                    <a:pt x="1087133" y="181301"/>
                  </a:lnTo>
                  <a:lnTo>
                    <a:pt x="1223025" y="120867"/>
                  </a:lnTo>
                  <a:lnTo>
                    <a:pt x="1358917" y="60433"/>
                  </a:lnTo>
                  <a:lnTo>
                    <a:pt x="1494809" y="0"/>
                  </a:lnTo>
                  <a:lnTo>
                    <a:pt x="1630700" y="60433"/>
                  </a:lnTo>
                  <a:lnTo>
                    <a:pt x="1766592" y="181301"/>
                  </a:lnTo>
                  <a:lnTo>
                    <a:pt x="1902484" y="60433"/>
                  </a:lnTo>
                  <a:lnTo>
                    <a:pt x="2038375" y="60433"/>
                  </a:lnTo>
                  <a:lnTo>
                    <a:pt x="2174267" y="60433"/>
                  </a:lnTo>
                  <a:lnTo>
                    <a:pt x="2310159" y="120867"/>
                  </a:lnTo>
                  <a:lnTo>
                    <a:pt x="2446051" y="60433"/>
                  </a:lnTo>
                  <a:lnTo>
                    <a:pt x="2581942" y="0"/>
                  </a:lnTo>
                  <a:lnTo>
                    <a:pt x="2717834" y="120867"/>
                  </a:lnTo>
                  <a:lnTo>
                    <a:pt x="2853726" y="181301"/>
                  </a:lnTo>
                  <a:lnTo>
                    <a:pt x="2989618" y="120867"/>
                  </a:lnTo>
                  <a:lnTo>
                    <a:pt x="3125509" y="0"/>
                  </a:lnTo>
                  <a:lnTo>
                    <a:pt x="3261401" y="120867"/>
                  </a:lnTo>
                  <a:lnTo>
                    <a:pt x="3397293" y="60433"/>
                  </a:lnTo>
                </a:path>
              </a:pathLst>
            </a:custGeom>
            <a:ln w="27101" cap="flat">
              <a:solidFill>
                <a:srgbClr val="961A49">
                  <a:alpha val="100000"/>
                </a:srgbClr>
              </a:solidFill>
              <a:prstDash val="solid"/>
              <a:round/>
            </a:ln>
          </p:spPr>
          <p:txBody>
            <a:bodyPr/>
            <a:lstStyle/>
            <a:p/>
          </p:txBody>
        </p:sp>
        <p:sp>
          <p:nvSpPr>
            <p:cNvPr id="75" name="pl75"/>
            <p:cNvSpPr/>
            <p:nvPr/>
          </p:nvSpPr>
          <p:spPr>
            <a:xfrm>
              <a:off x="5437664" y="3032317"/>
              <a:ext cx="3397293" cy="0"/>
            </a:xfrm>
            <a:custGeom>
              <a:avLst/>
              <a:pathLst>
                <a:path w="3397293" h="0">
                  <a:moveTo>
                    <a:pt x="0" y="0"/>
                  </a:moveTo>
                  <a:lnTo>
                    <a:pt x="0" y="0"/>
                  </a:lnTo>
                  <a:lnTo>
                    <a:pt x="135891" y="0"/>
                  </a:lnTo>
                  <a:lnTo>
                    <a:pt x="135891" y="0"/>
                  </a:lnTo>
                  <a:lnTo>
                    <a:pt x="271783" y="0"/>
                  </a:lnTo>
                  <a:lnTo>
                    <a:pt x="271783" y="0"/>
                  </a:lnTo>
                  <a:lnTo>
                    <a:pt x="407675" y="0"/>
                  </a:lnTo>
                  <a:lnTo>
                    <a:pt x="407675" y="0"/>
                  </a:lnTo>
                  <a:lnTo>
                    <a:pt x="543566" y="0"/>
                  </a:lnTo>
                  <a:lnTo>
                    <a:pt x="543566" y="0"/>
                  </a:lnTo>
                  <a:lnTo>
                    <a:pt x="679458" y="0"/>
                  </a:lnTo>
                  <a:lnTo>
                    <a:pt x="679458" y="0"/>
                  </a:lnTo>
                  <a:lnTo>
                    <a:pt x="815350" y="0"/>
                  </a:lnTo>
                  <a:lnTo>
                    <a:pt x="815350" y="0"/>
                  </a:lnTo>
                  <a:lnTo>
                    <a:pt x="951242" y="0"/>
                  </a:lnTo>
                  <a:lnTo>
                    <a:pt x="951242" y="0"/>
                  </a:lnTo>
                  <a:lnTo>
                    <a:pt x="1087133" y="0"/>
                  </a:lnTo>
                  <a:lnTo>
                    <a:pt x="1087133" y="0"/>
                  </a:lnTo>
                  <a:lnTo>
                    <a:pt x="1223025" y="0"/>
                  </a:lnTo>
                  <a:lnTo>
                    <a:pt x="1223025"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6" name="pl76"/>
            <p:cNvSpPr/>
            <p:nvPr/>
          </p:nvSpPr>
          <p:spPr>
            <a:xfrm>
              <a:off x="6932473" y="2367543"/>
              <a:ext cx="1902484" cy="1692151"/>
            </a:xfrm>
            <a:custGeom>
              <a:avLst/>
              <a:pathLst>
                <a:path w="1902484" h="1692151">
                  <a:moveTo>
                    <a:pt x="0" y="0"/>
                  </a:moveTo>
                  <a:lnTo>
                    <a:pt x="135891" y="181301"/>
                  </a:lnTo>
                  <a:lnTo>
                    <a:pt x="271783" y="725207"/>
                  </a:lnTo>
                  <a:lnTo>
                    <a:pt x="407675" y="1027377"/>
                  </a:lnTo>
                  <a:lnTo>
                    <a:pt x="543566" y="1450415"/>
                  </a:lnTo>
                  <a:lnTo>
                    <a:pt x="679458" y="1692151"/>
                  </a:lnTo>
                  <a:lnTo>
                    <a:pt x="815350" y="1208679"/>
                  </a:lnTo>
                  <a:lnTo>
                    <a:pt x="951242" y="725207"/>
                  </a:lnTo>
                  <a:lnTo>
                    <a:pt x="1087133" y="664773"/>
                  </a:lnTo>
                  <a:lnTo>
                    <a:pt x="1223025" y="483471"/>
                  </a:lnTo>
                  <a:lnTo>
                    <a:pt x="1358917" y="362603"/>
                  </a:lnTo>
                  <a:lnTo>
                    <a:pt x="1494809" y="181301"/>
                  </a:lnTo>
                  <a:lnTo>
                    <a:pt x="1630700" y="181301"/>
                  </a:lnTo>
                  <a:lnTo>
                    <a:pt x="1766592" y="181301"/>
                  </a:lnTo>
                  <a:lnTo>
                    <a:pt x="1902484" y="181301"/>
                  </a:lnTo>
                </a:path>
              </a:pathLst>
            </a:custGeom>
            <a:ln w="43362" cap="flat">
              <a:solidFill>
                <a:srgbClr val="000000">
                  <a:alpha val="100000"/>
                </a:srgbClr>
              </a:solidFill>
              <a:prstDash val="solid"/>
              <a:round/>
            </a:ln>
          </p:spPr>
          <p:txBody>
            <a:bodyPr/>
            <a:lstStyle/>
            <a:p/>
          </p:txBody>
        </p:sp>
        <p:sp>
          <p:nvSpPr>
            <p:cNvPr id="77" name="pl77"/>
            <p:cNvSpPr/>
            <p:nvPr/>
          </p:nvSpPr>
          <p:spPr>
            <a:xfrm>
              <a:off x="7476039" y="2391716"/>
              <a:ext cx="0" cy="1426242"/>
            </a:xfrm>
            <a:custGeom>
              <a:avLst/>
              <a:pathLst>
                <a:path w="0" h="1426242">
                  <a:moveTo>
                    <a:pt x="0" y="1426242"/>
                  </a:moveTo>
                  <a:lnTo>
                    <a:pt x="0" y="0"/>
                  </a:lnTo>
                </a:path>
              </a:pathLst>
            </a:custGeom>
            <a:ln w="13550" cap="flat">
              <a:solidFill>
                <a:srgbClr val="0058AB">
                  <a:alpha val="100000"/>
                </a:srgbClr>
              </a:solidFill>
              <a:prstDash val="dot"/>
              <a:round/>
            </a:ln>
          </p:spPr>
          <p:txBody>
            <a:bodyPr/>
            <a:lstStyle/>
            <a:p/>
          </p:txBody>
        </p:sp>
        <p:sp>
          <p:nvSpPr>
            <p:cNvPr id="78" name="pl78"/>
            <p:cNvSpPr/>
            <p:nvPr/>
          </p:nvSpPr>
          <p:spPr>
            <a:xfrm>
              <a:off x="8019606" y="2391716"/>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8699065" y="2391716"/>
              <a:ext cx="0" cy="157128"/>
            </a:xfrm>
            <a:custGeom>
              <a:avLst/>
              <a:pathLst>
                <a:path w="0" h="157128">
                  <a:moveTo>
                    <a:pt x="0" y="157128"/>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8834957" y="2391716"/>
              <a:ext cx="0" cy="157128"/>
            </a:xfrm>
            <a:custGeom>
              <a:avLst/>
              <a:pathLst>
                <a:path w="0" h="157128">
                  <a:moveTo>
                    <a:pt x="0" y="157128"/>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6932473" y="2367543"/>
              <a:ext cx="1902484" cy="1692151"/>
            </a:xfrm>
            <a:custGeom>
              <a:avLst/>
              <a:pathLst>
                <a:path w="1902484" h="1692151">
                  <a:moveTo>
                    <a:pt x="0" y="0"/>
                  </a:moveTo>
                  <a:lnTo>
                    <a:pt x="135891" y="181301"/>
                  </a:lnTo>
                  <a:lnTo>
                    <a:pt x="271783" y="725207"/>
                  </a:lnTo>
                  <a:lnTo>
                    <a:pt x="407675" y="1027377"/>
                  </a:lnTo>
                  <a:lnTo>
                    <a:pt x="543566" y="1450415"/>
                  </a:lnTo>
                  <a:lnTo>
                    <a:pt x="679458" y="1692151"/>
                  </a:lnTo>
                  <a:lnTo>
                    <a:pt x="815350" y="1208679"/>
                  </a:lnTo>
                  <a:lnTo>
                    <a:pt x="951242" y="725207"/>
                  </a:lnTo>
                  <a:lnTo>
                    <a:pt x="1087133" y="664773"/>
                  </a:lnTo>
                  <a:lnTo>
                    <a:pt x="1223025" y="483471"/>
                  </a:lnTo>
                  <a:lnTo>
                    <a:pt x="1358917" y="362603"/>
                  </a:lnTo>
                  <a:lnTo>
                    <a:pt x="1494809" y="181301"/>
                  </a:lnTo>
                  <a:lnTo>
                    <a:pt x="1630700" y="181301"/>
                  </a:lnTo>
                  <a:lnTo>
                    <a:pt x="1766592" y="181301"/>
                  </a:lnTo>
                  <a:lnTo>
                    <a:pt x="1902484" y="181301"/>
                  </a:lnTo>
                </a:path>
              </a:pathLst>
            </a:custGeom>
            <a:ln w="27101" cap="flat">
              <a:solidFill>
                <a:srgbClr val="0058AB">
                  <a:alpha val="100000"/>
                </a:srgbClr>
              </a:solidFill>
              <a:prstDash val="solid"/>
              <a:round/>
            </a:ln>
          </p:spPr>
          <p:txBody>
            <a:bodyPr/>
            <a:lstStyle/>
            <a:p/>
          </p:txBody>
        </p:sp>
        <p:sp>
          <p:nvSpPr>
            <p:cNvPr id="82" name="tx82"/>
            <p:cNvSpPr/>
            <p:nvPr/>
          </p:nvSpPr>
          <p:spPr>
            <a:xfrm>
              <a:off x="7397700" y="232705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83" name="tx83"/>
            <p:cNvSpPr/>
            <p:nvPr/>
          </p:nvSpPr>
          <p:spPr>
            <a:xfrm>
              <a:off x="7989462" y="23271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84" name="tx84"/>
            <p:cNvSpPr/>
            <p:nvPr/>
          </p:nvSpPr>
          <p:spPr>
            <a:xfrm>
              <a:off x="8668920" y="23271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85" name="tx85"/>
            <p:cNvSpPr/>
            <p:nvPr/>
          </p:nvSpPr>
          <p:spPr>
            <a:xfrm>
              <a:off x="8804812" y="23271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86" name="tx86"/>
            <p:cNvSpPr/>
            <p:nvPr/>
          </p:nvSpPr>
          <p:spPr>
            <a:xfrm>
              <a:off x="8902429" y="30536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902429" y="30536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8" name="tx88"/>
            <p:cNvSpPr/>
            <p:nvPr/>
          </p:nvSpPr>
          <p:spPr>
            <a:xfrm>
              <a:off x="5003259" y="35845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9" name="tx89"/>
            <p:cNvSpPr/>
            <p:nvPr/>
          </p:nvSpPr>
          <p:spPr>
            <a:xfrm>
              <a:off x="5127474" y="29802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5049780" y="23758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049780" y="17715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2" name="tx9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9" name="tx9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8590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8590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70255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7879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4" name="tx104"/>
            <p:cNvSpPr/>
            <p:nvPr/>
          </p:nvSpPr>
          <p:spPr>
            <a:xfrm>
              <a:off x="6126154" y="4988970"/>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105" name="tx105"/>
            <p:cNvSpPr/>
            <p:nvPr/>
          </p:nvSpPr>
          <p:spPr>
            <a:xfrm>
              <a:off x="72926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6" name="tx106"/>
            <p:cNvSpPr/>
            <p:nvPr/>
          </p:nvSpPr>
          <p:spPr>
            <a:xfrm>
              <a:off x="8055088"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7" name="tx10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8" name="pl108"/>
            <p:cNvSpPr/>
            <p:nvPr/>
          </p:nvSpPr>
          <p:spPr>
            <a:xfrm>
              <a:off x="22982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2604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62227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81849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2793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2416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2038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317178" y="5887395"/>
              <a:ext cx="7321564" cy="114824"/>
            </a:xfrm>
            <a:prstGeom prst="rect">
              <a:avLst/>
            </a:prstGeom>
            <a:solidFill>
              <a:srgbClr val="1CABE2">
                <a:alpha val="80000"/>
              </a:srgbClr>
            </a:solidFill>
          </p:spPr>
          <p:txBody>
            <a:bodyPr/>
            <a:lstStyle/>
            <a:p/>
          </p:txBody>
        </p:sp>
        <p:sp>
          <p:nvSpPr>
            <p:cNvPr id="120" name="rc120"/>
            <p:cNvSpPr/>
            <p:nvPr/>
          </p:nvSpPr>
          <p:spPr>
            <a:xfrm>
              <a:off x="1317178" y="5743865"/>
              <a:ext cx="6252237" cy="114824"/>
            </a:xfrm>
            <a:prstGeom prst="rect">
              <a:avLst/>
            </a:prstGeom>
            <a:solidFill>
              <a:srgbClr val="1CABE2">
                <a:alpha val="80000"/>
              </a:srgbClr>
            </a:solidFill>
          </p:spPr>
          <p:txBody>
            <a:bodyPr/>
            <a:lstStyle/>
            <a:p/>
          </p:txBody>
        </p:sp>
        <p:sp>
          <p:nvSpPr>
            <p:cNvPr id="121" name="rc121"/>
            <p:cNvSpPr/>
            <p:nvPr/>
          </p:nvSpPr>
          <p:spPr>
            <a:xfrm>
              <a:off x="1317178" y="5600334"/>
              <a:ext cx="6409999" cy="114824"/>
            </a:xfrm>
            <a:prstGeom prst="rect">
              <a:avLst/>
            </a:prstGeom>
            <a:solidFill>
              <a:srgbClr val="1CABE2">
                <a:alpha val="80000"/>
              </a:srgbClr>
            </a:solidFill>
          </p:spPr>
          <p:txBody>
            <a:bodyPr/>
            <a:lstStyle/>
            <a:p/>
          </p:txBody>
        </p:sp>
        <p:sp>
          <p:nvSpPr>
            <p:cNvPr id="122" name="tx122"/>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93,000</a:t>
              </a:r>
            </a:p>
          </p:txBody>
        </p:sp>
        <p:sp>
          <p:nvSpPr>
            <p:cNvPr id="123" name="tx123"/>
            <p:cNvSpPr/>
            <p:nvPr/>
          </p:nvSpPr>
          <p:spPr>
            <a:xfrm>
              <a:off x="7138379"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80,000</a:t>
              </a:r>
            </a:p>
          </p:txBody>
        </p:sp>
        <p:sp>
          <p:nvSpPr>
            <p:cNvPr id="124" name="tx124"/>
            <p:cNvSpPr/>
            <p:nvPr/>
          </p:nvSpPr>
          <p:spPr>
            <a:xfrm>
              <a:off x="7296141"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82,000</a:t>
              </a:r>
            </a:p>
          </p:txBody>
        </p:sp>
        <p:sp>
          <p:nvSpPr>
            <p:cNvPr id="125" name="tx12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285210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30" name="tx130"/>
            <p:cNvSpPr/>
            <p:nvPr/>
          </p:nvSpPr>
          <p:spPr>
            <a:xfrm>
              <a:off x="481431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1" name="tx131"/>
            <p:cNvSpPr/>
            <p:nvPr/>
          </p:nvSpPr>
          <p:spPr>
            <a:xfrm>
              <a:off x="677653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32" name="tx13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South Sudan (76%) was 14 percentage points lower than the global average (90%) and 9 percentage points lower than the average across all ESAR countries (85%).
National DTP1 coverage was 8 percentage points higher than in 2019 (68%).
This equates to 82,000 zero-dose children in 2025 compared to 93,000 zero-dose children in 2019.</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Sudan DTP1 coverage was 76% - this is 8 percentage points higher than in 2019 and lower than both the global and regional averages.</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South Sudan ranked number 4 out of 21 countries for lowest DTP1 coverage (based on tied ranks).
South Sudan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Sudan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F26A21">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South Sudan ranked number 8 out of 21 countries with 83,000 zero-dose children.
In 2025, South Sudan ranked number 9 out of 21 countries with 82,000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8532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8519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8506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8493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852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851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850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13988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9250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64512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39775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1503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9460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4512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956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4617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67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4722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9775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738750"/>
              <a:ext cx="315472" cy="946636"/>
            </a:xfrm>
            <a:prstGeom prst="rect">
              <a:avLst/>
            </a:prstGeom>
            <a:solidFill>
              <a:srgbClr val="80BD41">
                <a:alpha val="100000"/>
              </a:srgbClr>
            </a:solidFill>
          </p:spPr>
          <p:txBody>
            <a:bodyPr/>
            <a:lstStyle/>
            <a:p/>
          </p:txBody>
        </p:sp>
        <p:sp>
          <p:nvSpPr>
            <p:cNvPr id="25" name="rc25"/>
            <p:cNvSpPr/>
            <p:nvPr/>
          </p:nvSpPr>
          <p:spPr>
            <a:xfrm>
              <a:off x="1332670" y="3133521"/>
              <a:ext cx="315472" cy="325892"/>
            </a:xfrm>
            <a:prstGeom prst="rect">
              <a:avLst/>
            </a:prstGeom>
            <a:solidFill>
              <a:srgbClr val="0058AB">
                <a:alpha val="100000"/>
              </a:srgbClr>
            </a:solidFill>
          </p:spPr>
          <p:txBody>
            <a:bodyPr/>
            <a:lstStyle/>
            <a:p/>
          </p:txBody>
        </p:sp>
        <p:sp>
          <p:nvSpPr>
            <p:cNvPr id="26" name="rc26"/>
            <p:cNvSpPr/>
            <p:nvPr/>
          </p:nvSpPr>
          <p:spPr>
            <a:xfrm>
              <a:off x="1332670" y="3459413"/>
              <a:ext cx="315472" cy="279336"/>
            </a:xfrm>
            <a:prstGeom prst="rect">
              <a:avLst/>
            </a:prstGeom>
            <a:solidFill>
              <a:srgbClr val="1CABE2">
                <a:alpha val="100000"/>
              </a:srgbClr>
            </a:solidFill>
          </p:spPr>
          <p:txBody>
            <a:bodyPr/>
            <a:lstStyle/>
            <a:p/>
          </p:txBody>
        </p:sp>
        <p:sp>
          <p:nvSpPr>
            <p:cNvPr id="27" name="rc27"/>
            <p:cNvSpPr/>
            <p:nvPr/>
          </p:nvSpPr>
          <p:spPr>
            <a:xfrm>
              <a:off x="1683195" y="3678769"/>
              <a:ext cx="315472" cy="1006617"/>
            </a:xfrm>
            <a:prstGeom prst="rect">
              <a:avLst/>
            </a:prstGeom>
            <a:solidFill>
              <a:srgbClr val="80BD41">
                <a:alpha val="100000"/>
              </a:srgbClr>
            </a:solidFill>
          </p:spPr>
          <p:txBody>
            <a:bodyPr/>
            <a:lstStyle/>
            <a:p/>
          </p:txBody>
        </p:sp>
        <p:sp>
          <p:nvSpPr>
            <p:cNvPr id="28" name="rc28"/>
            <p:cNvSpPr/>
            <p:nvPr/>
          </p:nvSpPr>
          <p:spPr>
            <a:xfrm>
              <a:off x="1683195" y="3087578"/>
              <a:ext cx="315472" cy="383473"/>
            </a:xfrm>
            <a:prstGeom prst="rect">
              <a:avLst/>
            </a:prstGeom>
            <a:solidFill>
              <a:srgbClr val="0058AB">
                <a:alpha val="100000"/>
              </a:srgbClr>
            </a:solidFill>
          </p:spPr>
          <p:txBody>
            <a:bodyPr/>
            <a:lstStyle/>
            <a:p/>
          </p:txBody>
        </p:sp>
        <p:sp>
          <p:nvSpPr>
            <p:cNvPr id="29" name="rc29"/>
            <p:cNvSpPr/>
            <p:nvPr/>
          </p:nvSpPr>
          <p:spPr>
            <a:xfrm>
              <a:off x="1683195" y="3471051"/>
              <a:ext cx="315472" cy="207717"/>
            </a:xfrm>
            <a:prstGeom prst="rect">
              <a:avLst/>
            </a:prstGeom>
            <a:solidFill>
              <a:srgbClr val="1CABE2">
                <a:alpha val="100000"/>
              </a:srgbClr>
            </a:solidFill>
          </p:spPr>
          <p:txBody>
            <a:bodyPr/>
            <a:lstStyle/>
            <a:p/>
          </p:txBody>
        </p:sp>
        <p:sp>
          <p:nvSpPr>
            <p:cNvPr id="30" name="rc30"/>
            <p:cNvSpPr/>
            <p:nvPr/>
          </p:nvSpPr>
          <p:spPr>
            <a:xfrm>
              <a:off x="2033720" y="3824728"/>
              <a:ext cx="315472" cy="860658"/>
            </a:xfrm>
            <a:prstGeom prst="rect">
              <a:avLst/>
            </a:prstGeom>
            <a:solidFill>
              <a:srgbClr val="80BD41">
                <a:alpha val="100000"/>
              </a:srgbClr>
            </a:solidFill>
          </p:spPr>
          <p:txBody>
            <a:bodyPr/>
            <a:lstStyle/>
            <a:p/>
          </p:txBody>
        </p:sp>
        <p:sp>
          <p:nvSpPr>
            <p:cNvPr id="31" name="rc31"/>
            <p:cNvSpPr/>
            <p:nvPr/>
          </p:nvSpPr>
          <p:spPr>
            <a:xfrm>
              <a:off x="2033720" y="3061505"/>
              <a:ext cx="315472" cy="535882"/>
            </a:xfrm>
            <a:prstGeom prst="rect">
              <a:avLst/>
            </a:prstGeom>
            <a:solidFill>
              <a:srgbClr val="0058AB">
                <a:alpha val="100000"/>
              </a:srgbClr>
            </a:solidFill>
          </p:spPr>
          <p:txBody>
            <a:bodyPr/>
            <a:lstStyle/>
            <a:p/>
          </p:txBody>
        </p:sp>
        <p:sp>
          <p:nvSpPr>
            <p:cNvPr id="32" name="rc32"/>
            <p:cNvSpPr/>
            <p:nvPr/>
          </p:nvSpPr>
          <p:spPr>
            <a:xfrm>
              <a:off x="2033720" y="3597388"/>
              <a:ext cx="315472" cy="227340"/>
            </a:xfrm>
            <a:prstGeom prst="rect">
              <a:avLst/>
            </a:prstGeom>
            <a:solidFill>
              <a:srgbClr val="1CABE2">
                <a:alpha val="100000"/>
              </a:srgbClr>
            </a:solidFill>
          </p:spPr>
          <p:txBody>
            <a:bodyPr/>
            <a:lstStyle/>
            <a:p/>
          </p:txBody>
        </p:sp>
        <p:sp>
          <p:nvSpPr>
            <p:cNvPr id="33" name="rc33"/>
            <p:cNvSpPr/>
            <p:nvPr/>
          </p:nvSpPr>
          <p:spPr>
            <a:xfrm>
              <a:off x="2384244" y="3888410"/>
              <a:ext cx="315472" cy="796976"/>
            </a:xfrm>
            <a:prstGeom prst="rect">
              <a:avLst/>
            </a:prstGeom>
            <a:solidFill>
              <a:srgbClr val="80BD41">
                <a:alpha val="100000"/>
              </a:srgbClr>
            </a:solidFill>
          </p:spPr>
          <p:txBody>
            <a:bodyPr/>
            <a:lstStyle/>
            <a:p/>
          </p:txBody>
        </p:sp>
        <p:sp>
          <p:nvSpPr>
            <p:cNvPr id="34" name="rc34"/>
            <p:cNvSpPr/>
            <p:nvPr/>
          </p:nvSpPr>
          <p:spPr>
            <a:xfrm>
              <a:off x="2384244" y="3091434"/>
              <a:ext cx="315472" cy="605701"/>
            </a:xfrm>
            <a:prstGeom prst="rect">
              <a:avLst/>
            </a:prstGeom>
            <a:solidFill>
              <a:srgbClr val="0058AB">
                <a:alpha val="100000"/>
              </a:srgbClr>
            </a:solidFill>
          </p:spPr>
          <p:txBody>
            <a:bodyPr/>
            <a:lstStyle/>
            <a:p/>
          </p:txBody>
        </p:sp>
        <p:sp>
          <p:nvSpPr>
            <p:cNvPr id="35" name="rc35"/>
            <p:cNvSpPr/>
            <p:nvPr/>
          </p:nvSpPr>
          <p:spPr>
            <a:xfrm>
              <a:off x="2384244" y="3697136"/>
              <a:ext cx="315472" cy="191274"/>
            </a:xfrm>
            <a:prstGeom prst="rect">
              <a:avLst/>
            </a:prstGeom>
            <a:solidFill>
              <a:srgbClr val="1CABE2">
                <a:alpha val="100000"/>
              </a:srgbClr>
            </a:solidFill>
          </p:spPr>
          <p:txBody>
            <a:bodyPr/>
            <a:lstStyle/>
            <a:p/>
          </p:txBody>
        </p:sp>
        <p:sp>
          <p:nvSpPr>
            <p:cNvPr id="36" name="rc36"/>
            <p:cNvSpPr/>
            <p:nvPr/>
          </p:nvSpPr>
          <p:spPr>
            <a:xfrm>
              <a:off x="2734769" y="4026821"/>
              <a:ext cx="315472" cy="658565"/>
            </a:xfrm>
            <a:prstGeom prst="rect">
              <a:avLst/>
            </a:prstGeom>
            <a:solidFill>
              <a:srgbClr val="80BD41">
                <a:alpha val="100000"/>
              </a:srgbClr>
            </a:solidFill>
          </p:spPr>
          <p:txBody>
            <a:bodyPr/>
            <a:lstStyle/>
            <a:p/>
          </p:txBody>
        </p:sp>
        <p:sp>
          <p:nvSpPr>
            <p:cNvPr id="37" name="rc37"/>
            <p:cNvSpPr/>
            <p:nvPr/>
          </p:nvSpPr>
          <p:spPr>
            <a:xfrm>
              <a:off x="2734769" y="3253724"/>
              <a:ext cx="315472" cy="644247"/>
            </a:xfrm>
            <a:prstGeom prst="rect">
              <a:avLst/>
            </a:prstGeom>
            <a:solidFill>
              <a:srgbClr val="0058AB">
                <a:alpha val="100000"/>
              </a:srgbClr>
            </a:solidFill>
          </p:spPr>
          <p:txBody>
            <a:bodyPr/>
            <a:lstStyle/>
            <a:p/>
          </p:txBody>
        </p:sp>
        <p:sp>
          <p:nvSpPr>
            <p:cNvPr id="38" name="rc38"/>
            <p:cNvSpPr/>
            <p:nvPr/>
          </p:nvSpPr>
          <p:spPr>
            <a:xfrm>
              <a:off x="2734769" y="3897972"/>
              <a:ext cx="315472" cy="128848"/>
            </a:xfrm>
            <a:prstGeom prst="rect">
              <a:avLst/>
            </a:prstGeom>
            <a:solidFill>
              <a:srgbClr val="1CABE2">
                <a:alpha val="100000"/>
              </a:srgbClr>
            </a:solidFill>
          </p:spPr>
          <p:txBody>
            <a:bodyPr/>
            <a:lstStyle/>
            <a:p/>
          </p:txBody>
        </p:sp>
        <p:sp>
          <p:nvSpPr>
            <p:cNvPr id="39" name="rc39"/>
            <p:cNvSpPr/>
            <p:nvPr/>
          </p:nvSpPr>
          <p:spPr>
            <a:xfrm>
              <a:off x="3085293" y="4070016"/>
              <a:ext cx="315472" cy="615371"/>
            </a:xfrm>
            <a:prstGeom prst="rect">
              <a:avLst/>
            </a:prstGeom>
            <a:solidFill>
              <a:srgbClr val="80BD41">
                <a:alpha val="100000"/>
              </a:srgbClr>
            </a:solidFill>
          </p:spPr>
          <p:txBody>
            <a:bodyPr/>
            <a:lstStyle/>
            <a:p/>
          </p:txBody>
        </p:sp>
        <p:sp>
          <p:nvSpPr>
            <p:cNvPr id="40" name="rc40"/>
            <p:cNvSpPr/>
            <p:nvPr/>
          </p:nvSpPr>
          <p:spPr>
            <a:xfrm>
              <a:off x="3085293" y="3317899"/>
              <a:ext cx="315472" cy="670067"/>
            </a:xfrm>
            <a:prstGeom prst="rect">
              <a:avLst/>
            </a:prstGeom>
            <a:solidFill>
              <a:srgbClr val="0058AB">
                <a:alpha val="100000"/>
              </a:srgbClr>
            </a:solidFill>
          </p:spPr>
          <p:txBody>
            <a:bodyPr/>
            <a:lstStyle/>
            <a:p/>
          </p:txBody>
        </p:sp>
        <p:sp>
          <p:nvSpPr>
            <p:cNvPr id="41" name="rc41"/>
            <p:cNvSpPr/>
            <p:nvPr/>
          </p:nvSpPr>
          <p:spPr>
            <a:xfrm>
              <a:off x="3085293" y="3987966"/>
              <a:ext cx="315472" cy="82049"/>
            </a:xfrm>
            <a:prstGeom prst="rect">
              <a:avLst/>
            </a:prstGeom>
            <a:solidFill>
              <a:srgbClr val="1CABE2">
                <a:alpha val="100000"/>
              </a:srgbClr>
            </a:solidFill>
          </p:spPr>
          <p:txBody>
            <a:bodyPr/>
            <a:lstStyle/>
            <a:p/>
          </p:txBody>
        </p:sp>
        <p:sp>
          <p:nvSpPr>
            <p:cNvPr id="42" name="rc42"/>
            <p:cNvSpPr/>
            <p:nvPr/>
          </p:nvSpPr>
          <p:spPr>
            <a:xfrm>
              <a:off x="3435818" y="4058730"/>
              <a:ext cx="315472" cy="626656"/>
            </a:xfrm>
            <a:prstGeom prst="rect">
              <a:avLst/>
            </a:prstGeom>
            <a:solidFill>
              <a:srgbClr val="80BD41">
                <a:alpha val="100000"/>
              </a:srgbClr>
            </a:solidFill>
          </p:spPr>
          <p:txBody>
            <a:bodyPr/>
            <a:lstStyle/>
            <a:p/>
          </p:txBody>
        </p:sp>
        <p:sp>
          <p:nvSpPr>
            <p:cNvPr id="43" name="rc43"/>
            <p:cNvSpPr/>
            <p:nvPr/>
          </p:nvSpPr>
          <p:spPr>
            <a:xfrm>
              <a:off x="3435818" y="3480277"/>
              <a:ext cx="315472" cy="494095"/>
            </a:xfrm>
            <a:prstGeom prst="rect">
              <a:avLst/>
            </a:prstGeom>
            <a:solidFill>
              <a:srgbClr val="0058AB">
                <a:alpha val="100000"/>
              </a:srgbClr>
            </a:solidFill>
          </p:spPr>
          <p:txBody>
            <a:bodyPr/>
            <a:lstStyle/>
            <a:p/>
          </p:txBody>
        </p:sp>
        <p:sp>
          <p:nvSpPr>
            <p:cNvPr id="44" name="rc44"/>
            <p:cNvSpPr/>
            <p:nvPr/>
          </p:nvSpPr>
          <p:spPr>
            <a:xfrm>
              <a:off x="3435818" y="3974372"/>
              <a:ext cx="315472" cy="84357"/>
            </a:xfrm>
            <a:prstGeom prst="rect">
              <a:avLst/>
            </a:prstGeom>
            <a:solidFill>
              <a:srgbClr val="1CABE2">
                <a:alpha val="100000"/>
              </a:srgbClr>
            </a:solidFill>
          </p:spPr>
          <p:txBody>
            <a:bodyPr/>
            <a:lstStyle/>
            <a:p/>
          </p:txBody>
        </p:sp>
        <p:sp>
          <p:nvSpPr>
            <p:cNvPr id="45" name="rc45"/>
            <p:cNvSpPr/>
            <p:nvPr/>
          </p:nvSpPr>
          <p:spPr>
            <a:xfrm>
              <a:off x="3786342" y="4032686"/>
              <a:ext cx="315472" cy="652701"/>
            </a:xfrm>
            <a:prstGeom prst="rect">
              <a:avLst/>
            </a:prstGeom>
            <a:solidFill>
              <a:srgbClr val="80BD41">
                <a:alpha val="100000"/>
              </a:srgbClr>
            </a:solidFill>
          </p:spPr>
          <p:txBody>
            <a:bodyPr/>
            <a:lstStyle/>
            <a:p/>
          </p:txBody>
        </p:sp>
        <p:sp>
          <p:nvSpPr>
            <p:cNvPr id="46" name="rc46"/>
            <p:cNvSpPr/>
            <p:nvPr/>
          </p:nvSpPr>
          <p:spPr>
            <a:xfrm>
              <a:off x="3786342" y="3579113"/>
              <a:ext cx="315472" cy="365070"/>
            </a:xfrm>
            <a:prstGeom prst="rect">
              <a:avLst/>
            </a:prstGeom>
            <a:solidFill>
              <a:srgbClr val="0058AB">
                <a:alpha val="100000"/>
              </a:srgbClr>
            </a:solidFill>
          </p:spPr>
          <p:txBody>
            <a:bodyPr/>
            <a:lstStyle/>
            <a:p/>
          </p:txBody>
        </p:sp>
        <p:sp>
          <p:nvSpPr>
            <p:cNvPr id="47" name="rc47"/>
            <p:cNvSpPr/>
            <p:nvPr/>
          </p:nvSpPr>
          <p:spPr>
            <a:xfrm>
              <a:off x="3786342" y="3944183"/>
              <a:ext cx="315472" cy="88502"/>
            </a:xfrm>
            <a:prstGeom prst="rect">
              <a:avLst/>
            </a:prstGeom>
            <a:solidFill>
              <a:srgbClr val="1CABE2">
                <a:alpha val="100000"/>
              </a:srgbClr>
            </a:solidFill>
          </p:spPr>
          <p:txBody>
            <a:bodyPr/>
            <a:lstStyle/>
            <a:p/>
          </p:txBody>
        </p:sp>
        <p:sp>
          <p:nvSpPr>
            <p:cNvPr id="48" name="rc48"/>
            <p:cNvSpPr/>
            <p:nvPr/>
          </p:nvSpPr>
          <p:spPr>
            <a:xfrm>
              <a:off x="4136867" y="3974000"/>
              <a:ext cx="315472" cy="711386"/>
            </a:xfrm>
            <a:prstGeom prst="rect">
              <a:avLst/>
            </a:prstGeom>
            <a:solidFill>
              <a:srgbClr val="80BD41">
                <a:alpha val="100000"/>
              </a:srgbClr>
            </a:solidFill>
          </p:spPr>
          <p:txBody>
            <a:bodyPr/>
            <a:lstStyle/>
            <a:p/>
          </p:txBody>
        </p:sp>
        <p:sp>
          <p:nvSpPr>
            <p:cNvPr id="49" name="rc49"/>
            <p:cNvSpPr/>
            <p:nvPr/>
          </p:nvSpPr>
          <p:spPr>
            <a:xfrm>
              <a:off x="4136867" y="3519179"/>
              <a:ext cx="315472" cy="373188"/>
            </a:xfrm>
            <a:prstGeom prst="rect">
              <a:avLst/>
            </a:prstGeom>
            <a:solidFill>
              <a:srgbClr val="0058AB">
                <a:alpha val="100000"/>
              </a:srgbClr>
            </a:solidFill>
          </p:spPr>
          <p:txBody>
            <a:bodyPr/>
            <a:lstStyle/>
            <a:p/>
          </p:txBody>
        </p:sp>
        <p:sp>
          <p:nvSpPr>
            <p:cNvPr id="50" name="rc50"/>
            <p:cNvSpPr/>
            <p:nvPr/>
          </p:nvSpPr>
          <p:spPr>
            <a:xfrm>
              <a:off x="4136867" y="3892367"/>
              <a:ext cx="315472" cy="81633"/>
            </a:xfrm>
            <a:prstGeom prst="rect">
              <a:avLst/>
            </a:prstGeom>
            <a:solidFill>
              <a:srgbClr val="1CABE2">
                <a:alpha val="100000"/>
              </a:srgbClr>
            </a:solidFill>
          </p:spPr>
          <p:txBody>
            <a:bodyPr/>
            <a:lstStyle/>
            <a:p/>
          </p:txBody>
        </p:sp>
        <p:sp>
          <p:nvSpPr>
            <p:cNvPr id="51" name="rc51"/>
            <p:cNvSpPr/>
            <p:nvPr/>
          </p:nvSpPr>
          <p:spPr>
            <a:xfrm>
              <a:off x="4487392" y="3882810"/>
              <a:ext cx="315472" cy="802577"/>
            </a:xfrm>
            <a:prstGeom prst="rect">
              <a:avLst/>
            </a:prstGeom>
            <a:solidFill>
              <a:srgbClr val="80BD41">
                <a:alpha val="100000"/>
              </a:srgbClr>
            </a:solidFill>
          </p:spPr>
          <p:txBody>
            <a:bodyPr/>
            <a:lstStyle/>
            <a:p/>
          </p:txBody>
        </p:sp>
        <p:sp>
          <p:nvSpPr>
            <p:cNvPr id="52" name="rc52"/>
            <p:cNvSpPr/>
            <p:nvPr/>
          </p:nvSpPr>
          <p:spPr>
            <a:xfrm>
              <a:off x="4487392" y="3487510"/>
              <a:ext cx="315472" cy="347383"/>
            </a:xfrm>
            <a:prstGeom prst="rect">
              <a:avLst/>
            </a:prstGeom>
            <a:solidFill>
              <a:srgbClr val="0058AB">
                <a:alpha val="100000"/>
              </a:srgbClr>
            </a:solidFill>
          </p:spPr>
          <p:txBody>
            <a:bodyPr/>
            <a:lstStyle/>
            <a:p/>
          </p:txBody>
        </p:sp>
        <p:sp>
          <p:nvSpPr>
            <p:cNvPr id="53" name="rc53"/>
            <p:cNvSpPr/>
            <p:nvPr/>
          </p:nvSpPr>
          <p:spPr>
            <a:xfrm>
              <a:off x="4487392" y="3834894"/>
              <a:ext cx="315472" cy="47915"/>
            </a:xfrm>
            <a:prstGeom prst="rect">
              <a:avLst/>
            </a:prstGeom>
            <a:solidFill>
              <a:srgbClr val="1CABE2">
                <a:alpha val="100000"/>
              </a:srgbClr>
            </a:solidFill>
          </p:spPr>
          <p:txBody>
            <a:bodyPr/>
            <a:lstStyle/>
            <a:p/>
          </p:txBody>
        </p:sp>
        <p:sp>
          <p:nvSpPr>
            <p:cNvPr id="54" name="rc54"/>
            <p:cNvSpPr/>
            <p:nvPr/>
          </p:nvSpPr>
          <p:spPr>
            <a:xfrm>
              <a:off x="4837916" y="3838814"/>
              <a:ext cx="315472" cy="846572"/>
            </a:xfrm>
            <a:prstGeom prst="rect">
              <a:avLst/>
            </a:prstGeom>
            <a:solidFill>
              <a:srgbClr val="80BD41">
                <a:alpha val="100000"/>
              </a:srgbClr>
            </a:solidFill>
          </p:spPr>
          <p:txBody>
            <a:bodyPr/>
            <a:lstStyle/>
            <a:p/>
          </p:txBody>
        </p:sp>
        <p:sp>
          <p:nvSpPr>
            <p:cNvPr id="55" name="rc55"/>
            <p:cNvSpPr/>
            <p:nvPr/>
          </p:nvSpPr>
          <p:spPr>
            <a:xfrm>
              <a:off x="4837916" y="3458469"/>
              <a:ext cx="315472" cy="331269"/>
            </a:xfrm>
            <a:prstGeom prst="rect">
              <a:avLst/>
            </a:prstGeom>
            <a:solidFill>
              <a:srgbClr val="0058AB">
                <a:alpha val="100000"/>
              </a:srgbClr>
            </a:solidFill>
          </p:spPr>
          <p:txBody>
            <a:bodyPr/>
            <a:lstStyle/>
            <a:p/>
          </p:txBody>
        </p:sp>
        <p:sp>
          <p:nvSpPr>
            <p:cNvPr id="56" name="rc56"/>
            <p:cNvSpPr/>
            <p:nvPr/>
          </p:nvSpPr>
          <p:spPr>
            <a:xfrm>
              <a:off x="4837916" y="3789739"/>
              <a:ext cx="315472" cy="49075"/>
            </a:xfrm>
            <a:prstGeom prst="rect">
              <a:avLst/>
            </a:prstGeom>
            <a:solidFill>
              <a:srgbClr val="1CABE2">
                <a:alpha val="100000"/>
              </a:srgbClr>
            </a:solidFill>
          </p:spPr>
          <p:txBody>
            <a:bodyPr/>
            <a:lstStyle/>
            <a:p/>
          </p:txBody>
        </p:sp>
        <p:sp>
          <p:nvSpPr>
            <p:cNvPr id="57" name="rc57"/>
            <p:cNvSpPr/>
            <p:nvPr/>
          </p:nvSpPr>
          <p:spPr>
            <a:xfrm>
              <a:off x="5188441" y="3796104"/>
              <a:ext cx="315472" cy="889283"/>
            </a:xfrm>
            <a:prstGeom prst="rect">
              <a:avLst/>
            </a:prstGeom>
            <a:solidFill>
              <a:srgbClr val="80BD41">
                <a:alpha val="100000"/>
              </a:srgbClr>
            </a:solidFill>
          </p:spPr>
          <p:txBody>
            <a:bodyPr/>
            <a:lstStyle/>
            <a:p/>
          </p:txBody>
        </p:sp>
        <p:sp>
          <p:nvSpPr>
            <p:cNvPr id="58" name="rc58"/>
            <p:cNvSpPr/>
            <p:nvPr/>
          </p:nvSpPr>
          <p:spPr>
            <a:xfrm>
              <a:off x="5188441" y="3467191"/>
              <a:ext cx="315472" cy="292367"/>
            </a:xfrm>
            <a:prstGeom prst="rect">
              <a:avLst/>
            </a:prstGeom>
            <a:solidFill>
              <a:srgbClr val="0058AB">
                <a:alpha val="100000"/>
              </a:srgbClr>
            </a:solidFill>
          </p:spPr>
          <p:txBody>
            <a:bodyPr/>
            <a:lstStyle/>
            <a:p/>
          </p:txBody>
        </p:sp>
        <p:sp>
          <p:nvSpPr>
            <p:cNvPr id="59" name="rc59"/>
            <p:cNvSpPr/>
            <p:nvPr/>
          </p:nvSpPr>
          <p:spPr>
            <a:xfrm>
              <a:off x="5188441" y="3759558"/>
              <a:ext cx="315472" cy="36545"/>
            </a:xfrm>
            <a:prstGeom prst="rect">
              <a:avLst/>
            </a:prstGeom>
            <a:solidFill>
              <a:srgbClr val="1CABE2">
                <a:alpha val="100000"/>
              </a:srgbClr>
            </a:solidFill>
          </p:spPr>
          <p:txBody>
            <a:bodyPr/>
            <a:lstStyle/>
            <a:p/>
          </p:txBody>
        </p:sp>
        <p:sp>
          <p:nvSpPr>
            <p:cNvPr id="60" name="rc60"/>
            <p:cNvSpPr/>
            <p:nvPr/>
          </p:nvSpPr>
          <p:spPr>
            <a:xfrm>
              <a:off x="5538965" y="3773936"/>
              <a:ext cx="315472" cy="911450"/>
            </a:xfrm>
            <a:prstGeom prst="rect">
              <a:avLst/>
            </a:prstGeom>
            <a:solidFill>
              <a:srgbClr val="80BD41">
                <a:alpha val="100000"/>
              </a:srgbClr>
            </a:solidFill>
          </p:spPr>
          <p:txBody>
            <a:bodyPr/>
            <a:lstStyle/>
            <a:p/>
          </p:txBody>
        </p:sp>
        <p:sp>
          <p:nvSpPr>
            <p:cNvPr id="61" name="rc61"/>
            <p:cNvSpPr/>
            <p:nvPr/>
          </p:nvSpPr>
          <p:spPr>
            <a:xfrm>
              <a:off x="5538965" y="3436822"/>
              <a:ext cx="315472" cy="299656"/>
            </a:xfrm>
            <a:prstGeom prst="rect">
              <a:avLst/>
            </a:prstGeom>
            <a:solidFill>
              <a:srgbClr val="0058AB">
                <a:alpha val="100000"/>
              </a:srgbClr>
            </a:solidFill>
          </p:spPr>
          <p:txBody>
            <a:bodyPr/>
            <a:lstStyle/>
            <a:p/>
          </p:txBody>
        </p:sp>
        <p:sp>
          <p:nvSpPr>
            <p:cNvPr id="62" name="rc62"/>
            <p:cNvSpPr/>
            <p:nvPr/>
          </p:nvSpPr>
          <p:spPr>
            <a:xfrm>
              <a:off x="5538965" y="3736478"/>
              <a:ext cx="315472" cy="37458"/>
            </a:xfrm>
            <a:prstGeom prst="rect">
              <a:avLst/>
            </a:prstGeom>
            <a:solidFill>
              <a:srgbClr val="1CABE2">
                <a:alpha val="100000"/>
              </a:srgbClr>
            </a:solidFill>
          </p:spPr>
          <p:txBody>
            <a:bodyPr/>
            <a:lstStyle/>
            <a:p/>
          </p:txBody>
        </p:sp>
        <p:sp>
          <p:nvSpPr>
            <p:cNvPr id="63" name="rc63"/>
            <p:cNvSpPr/>
            <p:nvPr/>
          </p:nvSpPr>
          <p:spPr>
            <a:xfrm>
              <a:off x="5889490" y="3716063"/>
              <a:ext cx="315472" cy="969323"/>
            </a:xfrm>
            <a:prstGeom prst="rect">
              <a:avLst/>
            </a:prstGeom>
            <a:solidFill>
              <a:srgbClr val="80BD41">
                <a:alpha val="100000"/>
              </a:srgbClr>
            </a:solidFill>
          </p:spPr>
          <p:txBody>
            <a:bodyPr/>
            <a:lstStyle/>
            <a:p/>
          </p:txBody>
        </p:sp>
        <p:sp>
          <p:nvSpPr>
            <p:cNvPr id="64" name="rc64"/>
            <p:cNvSpPr/>
            <p:nvPr/>
          </p:nvSpPr>
          <p:spPr>
            <a:xfrm>
              <a:off x="5889490" y="3357545"/>
              <a:ext cx="315472" cy="318683"/>
            </a:xfrm>
            <a:prstGeom prst="rect">
              <a:avLst/>
            </a:prstGeom>
            <a:solidFill>
              <a:srgbClr val="0058AB">
                <a:alpha val="100000"/>
              </a:srgbClr>
            </a:solidFill>
          </p:spPr>
          <p:txBody>
            <a:bodyPr/>
            <a:lstStyle/>
            <a:p/>
          </p:txBody>
        </p:sp>
        <p:sp>
          <p:nvSpPr>
            <p:cNvPr id="65" name="rc65"/>
            <p:cNvSpPr/>
            <p:nvPr/>
          </p:nvSpPr>
          <p:spPr>
            <a:xfrm>
              <a:off x="5889490" y="3676228"/>
              <a:ext cx="315472" cy="39834"/>
            </a:xfrm>
            <a:prstGeom prst="rect">
              <a:avLst/>
            </a:prstGeom>
            <a:solidFill>
              <a:srgbClr val="1CABE2">
                <a:alpha val="100000"/>
              </a:srgbClr>
            </a:solidFill>
          </p:spPr>
          <p:txBody>
            <a:bodyPr/>
            <a:lstStyle/>
            <a:p/>
          </p:txBody>
        </p:sp>
        <p:sp>
          <p:nvSpPr>
            <p:cNvPr id="66" name="rc66"/>
            <p:cNvSpPr/>
            <p:nvPr/>
          </p:nvSpPr>
          <p:spPr>
            <a:xfrm>
              <a:off x="6240014" y="3691599"/>
              <a:ext cx="315472" cy="993787"/>
            </a:xfrm>
            <a:prstGeom prst="rect">
              <a:avLst/>
            </a:prstGeom>
            <a:solidFill>
              <a:srgbClr val="80BD41">
                <a:alpha val="100000"/>
              </a:srgbClr>
            </a:solidFill>
          </p:spPr>
          <p:txBody>
            <a:bodyPr/>
            <a:lstStyle/>
            <a:p/>
          </p:txBody>
        </p:sp>
        <p:sp>
          <p:nvSpPr>
            <p:cNvPr id="67" name="rc67"/>
            <p:cNvSpPr/>
            <p:nvPr/>
          </p:nvSpPr>
          <p:spPr>
            <a:xfrm>
              <a:off x="6240014" y="3324032"/>
              <a:ext cx="315472" cy="326724"/>
            </a:xfrm>
            <a:prstGeom prst="rect">
              <a:avLst/>
            </a:prstGeom>
            <a:solidFill>
              <a:srgbClr val="0058AB">
                <a:alpha val="100000"/>
              </a:srgbClr>
            </a:solidFill>
          </p:spPr>
          <p:txBody>
            <a:bodyPr/>
            <a:lstStyle/>
            <a:p/>
          </p:txBody>
        </p:sp>
        <p:sp>
          <p:nvSpPr>
            <p:cNvPr id="68" name="rc68"/>
            <p:cNvSpPr/>
            <p:nvPr/>
          </p:nvSpPr>
          <p:spPr>
            <a:xfrm>
              <a:off x="6240014" y="3650756"/>
              <a:ext cx="315472" cy="40842"/>
            </a:xfrm>
            <a:prstGeom prst="rect">
              <a:avLst/>
            </a:prstGeom>
            <a:solidFill>
              <a:srgbClr val="1CABE2">
                <a:alpha val="100000"/>
              </a:srgbClr>
            </a:solidFill>
          </p:spPr>
          <p:txBody>
            <a:bodyPr/>
            <a:lstStyle/>
            <a:p/>
          </p:txBody>
        </p:sp>
        <p:sp>
          <p:nvSpPr>
            <p:cNvPr id="69" name="rc69"/>
            <p:cNvSpPr/>
            <p:nvPr/>
          </p:nvSpPr>
          <p:spPr>
            <a:xfrm>
              <a:off x="6590539" y="3292175"/>
              <a:ext cx="315472" cy="292095"/>
            </a:xfrm>
            <a:prstGeom prst="rect">
              <a:avLst/>
            </a:prstGeom>
            <a:solidFill>
              <a:srgbClr val="F26A21">
                <a:alpha val="100000"/>
              </a:srgbClr>
            </a:solidFill>
          </p:spPr>
          <p:txBody>
            <a:bodyPr/>
            <a:lstStyle/>
            <a:p/>
          </p:txBody>
        </p:sp>
        <p:sp>
          <p:nvSpPr>
            <p:cNvPr id="70" name="rc70"/>
            <p:cNvSpPr/>
            <p:nvPr/>
          </p:nvSpPr>
          <p:spPr>
            <a:xfrm>
              <a:off x="6590539" y="3584270"/>
              <a:ext cx="315472" cy="1101116"/>
            </a:xfrm>
            <a:prstGeom prst="rect">
              <a:avLst/>
            </a:prstGeom>
            <a:solidFill>
              <a:srgbClr val="FFC20E">
                <a:alpha val="100000"/>
              </a:srgbClr>
            </a:solidFill>
          </p:spPr>
          <p:txBody>
            <a:bodyPr/>
            <a:lstStyle/>
            <a:p/>
          </p:txBody>
        </p:sp>
        <p:sp>
          <p:nvSpPr>
            <p:cNvPr id="71" name="rc71"/>
            <p:cNvSpPr/>
            <p:nvPr/>
          </p:nvSpPr>
          <p:spPr>
            <a:xfrm>
              <a:off x="6941064" y="3260441"/>
              <a:ext cx="315472" cy="261136"/>
            </a:xfrm>
            <a:prstGeom prst="rect">
              <a:avLst/>
            </a:prstGeom>
            <a:solidFill>
              <a:srgbClr val="F26A21">
                <a:alpha val="100000"/>
              </a:srgbClr>
            </a:solidFill>
          </p:spPr>
          <p:txBody>
            <a:bodyPr/>
            <a:lstStyle/>
            <a:p/>
          </p:txBody>
        </p:sp>
        <p:sp>
          <p:nvSpPr>
            <p:cNvPr id="72" name="rc72"/>
            <p:cNvSpPr/>
            <p:nvPr/>
          </p:nvSpPr>
          <p:spPr>
            <a:xfrm>
              <a:off x="6941064" y="3521578"/>
              <a:ext cx="315472" cy="1163808"/>
            </a:xfrm>
            <a:prstGeom prst="rect">
              <a:avLst/>
            </a:prstGeom>
            <a:solidFill>
              <a:srgbClr val="FFC20E">
                <a:alpha val="100000"/>
              </a:srgbClr>
            </a:solidFill>
          </p:spPr>
          <p:txBody>
            <a:bodyPr/>
            <a:lstStyle/>
            <a:p/>
          </p:txBody>
        </p:sp>
        <p:sp>
          <p:nvSpPr>
            <p:cNvPr id="73" name="rc73"/>
            <p:cNvSpPr/>
            <p:nvPr/>
          </p:nvSpPr>
          <p:spPr>
            <a:xfrm>
              <a:off x="7291588" y="3231429"/>
              <a:ext cx="315472" cy="233459"/>
            </a:xfrm>
            <a:prstGeom prst="rect">
              <a:avLst/>
            </a:prstGeom>
            <a:solidFill>
              <a:srgbClr val="F26A21">
                <a:alpha val="100000"/>
              </a:srgbClr>
            </a:solidFill>
          </p:spPr>
          <p:txBody>
            <a:bodyPr/>
            <a:lstStyle/>
            <a:p/>
          </p:txBody>
        </p:sp>
        <p:sp>
          <p:nvSpPr>
            <p:cNvPr id="74" name="rc74"/>
            <p:cNvSpPr/>
            <p:nvPr/>
          </p:nvSpPr>
          <p:spPr>
            <a:xfrm>
              <a:off x="7291588" y="3464888"/>
              <a:ext cx="315472" cy="1220498"/>
            </a:xfrm>
            <a:prstGeom prst="rect">
              <a:avLst/>
            </a:prstGeom>
            <a:solidFill>
              <a:srgbClr val="FFC20E">
                <a:alpha val="100000"/>
              </a:srgbClr>
            </a:solidFill>
          </p:spPr>
          <p:txBody>
            <a:bodyPr/>
            <a:lstStyle/>
            <a:p/>
          </p:txBody>
        </p:sp>
        <p:sp>
          <p:nvSpPr>
            <p:cNvPr id="75" name="rc75"/>
            <p:cNvSpPr/>
            <p:nvPr/>
          </p:nvSpPr>
          <p:spPr>
            <a:xfrm>
              <a:off x="7642113" y="3203176"/>
              <a:ext cx="315472" cy="208715"/>
            </a:xfrm>
            <a:prstGeom prst="rect">
              <a:avLst/>
            </a:prstGeom>
            <a:solidFill>
              <a:srgbClr val="F26A21">
                <a:alpha val="100000"/>
              </a:srgbClr>
            </a:solidFill>
          </p:spPr>
          <p:txBody>
            <a:bodyPr/>
            <a:lstStyle/>
            <a:p/>
          </p:txBody>
        </p:sp>
        <p:sp>
          <p:nvSpPr>
            <p:cNvPr id="76" name="rc76"/>
            <p:cNvSpPr/>
            <p:nvPr/>
          </p:nvSpPr>
          <p:spPr>
            <a:xfrm>
              <a:off x="7642113" y="3411892"/>
              <a:ext cx="315472" cy="1273495"/>
            </a:xfrm>
            <a:prstGeom prst="rect">
              <a:avLst/>
            </a:prstGeom>
            <a:solidFill>
              <a:srgbClr val="FFC20E">
                <a:alpha val="100000"/>
              </a:srgbClr>
            </a:solidFill>
          </p:spPr>
          <p:txBody>
            <a:bodyPr/>
            <a:lstStyle/>
            <a:p/>
          </p:txBody>
        </p:sp>
        <p:sp>
          <p:nvSpPr>
            <p:cNvPr id="77" name="rc77"/>
            <p:cNvSpPr/>
            <p:nvPr/>
          </p:nvSpPr>
          <p:spPr>
            <a:xfrm>
              <a:off x="7992637" y="3178416"/>
              <a:ext cx="315472" cy="186594"/>
            </a:xfrm>
            <a:prstGeom prst="rect">
              <a:avLst/>
            </a:prstGeom>
            <a:solidFill>
              <a:srgbClr val="F26A21">
                <a:alpha val="100000"/>
              </a:srgbClr>
            </a:solidFill>
          </p:spPr>
          <p:txBody>
            <a:bodyPr/>
            <a:lstStyle/>
            <a:p/>
          </p:txBody>
        </p:sp>
        <p:sp>
          <p:nvSpPr>
            <p:cNvPr id="78" name="rc78"/>
            <p:cNvSpPr/>
            <p:nvPr/>
          </p:nvSpPr>
          <p:spPr>
            <a:xfrm>
              <a:off x="7992637" y="3365010"/>
              <a:ext cx="315472" cy="1320376"/>
            </a:xfrm>
            <a:prstGeom prst="rect">
              <a:avLst/>
            </a:prstGeom>
            <a:solidFill>
              <a:srgbClr val="FFC20E">
                <a:alpha val="100000"/>
              </a:srgbClr>
            </a:solidFill>
          </p:spPr>
          <p:txBody>
            <a:bodyPr/>
            <a:lstStyle/>
            <a:p/>
          </p:txBody>
        </p:sp>
        <p:sp>
          <p:nvSpPr>
            <p:cNvPr id="79" name="pl79"/>
            <p:cNvSpPr/>
            <p:nvPr/>
          </p:nvSpPr>
          <p:spPr>
            <a:xfrm>
              <a:off x="1490407" y="2599192"/>
              <a:ext cx="4907343" cy="739410"/>
            </a:xfrm>
            <a:custGeom>
              <a:avLst/>
              <a:pathLst>
                <a:path w="4907343" h="739410">
                  <a:moveTo>
                    <a:pt x="0" y="0"/>
                  </a:moveTo>
                  <a:lnTo>
                    <a:pt x="350524" y="79222"/>
                  </a:lnTo>
                  <a:lnTo>
                    <a:pt x="701049" y="316890"/>
                  </a:lnTo>
                  <a:lnTo>
                    <a:pt x="1051573" y="448927"/>
                  </a:lnTo>
                  <a:lnTo>
                    <a:pt x="1402098" y="633780"/>
                  </a:lnTo>
                  <a:lnTo>
                    <a:pt x="1752622" y="739410"/>
                  </a:lnTo>
                  <a:lnTo>
                    <a:pt x="2103147" y="528150"/>
                  </a:lnTo>
                  <a:lnTo>
                    <a:pt x="2453671" y="316890"/>
                  </a:lnTo>
                  <a:lnTo>
                    <a:pt x="2804196" y="290482"/>
                  </a:lnTo>
                  <a:lnTo>
                    <a:pt x="3154721" y="211260"/>
                  </a:lnTo>
                  <a:lnTo>
                    <a:pt x="3505245" y="158445"/>
                  </a:lnTo>
                  <a:lnTo>
                    <a:pt x="3855770" y="79222"/>
                  </a:lnTo>
                  <a:lnTo>
                    <a:pt x="4206294" y="79222"/>
                  </a:lnTo>
                  <a:lnTo>
                    <a:pt x="4556819" y="79222"/>
                  </a:lnTo>
                  <a:lnTo>
                    <a:pt x="4907343" y="79222"/>
                  </a:lnTo>
                </a:path>
              </a:pathLst>
            </a:custGeom>
            <a:ln w="27101" cap="flat">
              <a:solidFill>
                <a:srgbClr val="0058AB">
                  <a:alpha val="100000"/>
                </a:srgbClr>
              </a:solidFill>
              <a:prstDash val="solid"/>
              <a:round/>
            </a:ln>
          </p:spPr>
          <p:txBody>
            <a:bodyPr/>
            <a:lstStyle/>
            <a:p/>
          </p:txBody>
        </p:sp>
        <p:sp>
          <p:nvSpPr>
            <p:cNvPr id="80" name="pl80"/>
            <p:cNvSpPr/>
            <p:nvPr/>
          </p:nvSpPr>
          <p:spPr>
            <a:xfrm>
              <a:off x="1490407" y="2757637"/>
              <a:ext cx="4907343" cy="739410"/>
            </a:xfrm>
            <a:custGeom>
              <a:avLst/>
              <a:pathLst>
                <a:path w="4907343" h="739410">
                  <a:moveTo>
                    <a:pt x="0" y="316890"/>
                  </a:moveTo>
                  <a:lnTo>
                    <a:pt x="350524" y="264075"/>
                  </a:lnTo>
                  <a:lnTo>
                    <a:pt x="701049" y="528150"/>
                  </a:lnTo>
                  <a:lnTo>
                    <a:pt x="1051573" y="607373"/>
                  </a:lnTo>
                  <a:lnTo>
                    <a:pt x="1402098" y="713003"/>
                  </a:lnTo>
                  <a:lnTo>
                    <a:pt x="1752622" y="739410"/>
                  </a:lnTo>
                  <a:lnTo>
                    <a:pt x="2103147" y="554558"/>
                  </a:lnTo>
                  <a:lnTo>
                    <a:pt x="2453671" y="369705"/>
                  </a:lnTo>
                  <a:lnTo>
                    <a:pt x="2804196" y="316890"/>
                  </a:lnTo>
                  <a:lnTo>
                    <a:pt x="3154721" y="158445"/>
                  </a:lnTo>
                  <a:lnTo>
                    <a:pt x="3505245" y="105630"/>
                  </a:lnTo>
                  <a:lnTo>
                    <a:pt x="3855770" y="0"/>
                  </a:lnTo>
                  <a:lnTo>
                    <a:pt x="4206294" y="0"/>
                  </a:lnTo>
                  <a:lnTo>
                    <a:pt x="4556819" y="0"/>
                  </a:lnTo>
                  <a:lnTo>
                    <a:pt x="4907343" y="0"/>
                  </a:lnTo>
                </a:path>
              </a:pathLst>
            </a:custGeom>
            <a:ln w="27101" cap="flat">
              <a:solidFill>
                <a:srgbClr val="80BD41">
                  <a:alpha val="100000"/>
                </a:srgbClr>
              </a:solidFill>
              <a:prstDash val="solid"/>
              <a:round/>
            </a:ln>
          </p:spPr>
          <p:txBody>
            <a:bodyPr/>
            <a:lstStyle/>
            <a:p/>
          </p:txBody>
        </p:sp>
        <p:sp>
          <p:nvSpPr>
            <p:cNvPr id="81" name="tx81"/>
            <p:cNvSpPr/>
            <p:nvPr/>
          </p:nvSpPr>
          <p:spPr>
            <a:xfrm>
              <a:off x="2824176" y="303039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55</a:t>
              </a:r>
            </a:p>
          </p:txBody>
        </p:sp>
        <p:sp>
          <p:nvSpPr>
            <p:cNvPr id="82" name="tx82"/>
            <p:cNvSpPr/>
            <p:nvPr/>
          </p:nvSpPr>
          <p:spPr>
            <a:xfrm>
              <a:off x="4226275" y="26855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83" name="tx83"/>
            <p:cNvSpPr/>
            <p:nvPr/>
          </p:nvSpPr>
          <p:spPr>
            <a:xfrm>
              <a:off x="4576799" y="260781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84" name="tx84"/>
            <p:cNvSpPr/>
            <p:nvPr/>
          </p:nvSpPr>
          <p:spPr>
            <a:xfrm>
              <a:off x="4927324"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85" name="tx85"/>
            <p:cNvSpPr/>
            <p:nvPr/>
          </p:nvSpPr>
          <p:spPr>
            <a:xfrm>
              <a:off x="5277848"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86" name="tx86"/>
            <p:cNvSpPr/>
            <p:nvPr/>
          </p:nvSpPr>
          <p:spPr>
            <a:xfrm>
              <a:off x="5628373"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87" name="tx87"/>
            <p:cNvSpPr/>
            <p:nvPr/>
          </p:nvSpPr>
          <p:spPr>
            <a:xfrm>
              <a:off x="5978898"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88" name="tx88"/>
            <p:cNvSpPr/>
            <p:nvPr/>
          </p:nvSpPr>
          <p:spPr>
            <a:xfrm>
              <a:off x="6329422"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89" name="tx89"/>
            <p:cNvSpPr/>
            <p:nvPr/>
          </p:nvSpPr>
          <p:spPr>
            <a:xfrm>
              <a:off x="2824176" y="35391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90" name="tx90"/>
            <p:cNvSpPr/>
            <p:nvPr/>
          </p:nvSpPr>
          <p:spPr>
            <a:xfrm>
              <a:off x="4226275"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91" name="tx91"/>
            <p:cNvSpPr/>
            <p:nvPr/>
          </p:nvSpPr>
          <p:spPr>
            <a:xfrm>
              <a:off x="4576799"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92" name="tx92"/>
            <p:cNvSpPr/>
            <p:nvPr/>
          </p:nvSpPr>
          <p:spPr>
            <a:xfrm>
              <a:off x="4927324"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93" name="tx93"/>
            <p:cNvSpPr/>
            <p:nvPr/>
          </p:nvSpPr>
          <p:spPr>
            <a:xfrm>
              <a:off x="5277848"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94" name="tx94"/>
            <p:cNvSpPr/>
            <p:nvPr/>
          </p:nvSpPr>
          <p:spPr>
            <a:xfrm>
              <a:off x="5628373"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95" name="tx95"/>
            <p:cNvSpPr/>
            <p:nvPr/>
          </p:nvSpPr>
          <p:spPr>
            <a:xfrm>
              <a:off x="5978898"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96" name="tx96"/>
            <p:cNvSpPr/>
            <p:nvPr/>
          </p:nvSpPr>
          <p:spPr>
            <a:xfrm>
              <a:off x="6329422"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97" name="tx9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98" name="tx98"/>
            <p:cNvSpPr/>
            <p:nvPr/>
          </p:nvSpPr>
          <p:spPr>
            <a:xfrm>
              <a:off x="508103" y="38278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99" name="tx99"/>
            <p:cNvSpPr/>
            <p:nvPr/>
          </p:nvSpPr>
          <p:spPr>
            <a:xfrm>
              <a:off x="508103" y="30277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00" name="tx100"/>
            <p:cNvSpPr/>
            <p:nvPr/>
          </p:nvSpPr>
          <p:spPr>
            <a:xfrm>
              <a:off x="508103" y="22275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01" name="tx10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2" name="tx10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03" name="tx10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04" name="tx10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05" name="tx10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06" name="tx106"/>
            <p:cNvSpPr/>
            <p:nvPr/>
          </p:nvSpPr>
          <p:spPr>
            <a:xfrm rot="-5400000">
              <a:off x="10118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07" name="tx107"/>
            <p:cNvSpPr/>
            <p:nvPr/>
          </p:nvSpPr>
          <p:spPr>
            <a:xfrm rot="-5400000">
              <a:off x="276450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08" name="tx108"/>
            <p:cNvSpPr/>
            <p:nvPr/>
          </p:nvSpPr>
          <p:spPr>
            <a:xfrm rot="-5400000">
              <a:off x="451712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9" name="tx109"/>
            <p:cNvSpPr/>
            <p:nvPr/>
          </p:nvSpPr>
          <p:spPr>
            <a:xfrm rot="-5400000">
              <a:off x="626974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0" name="tx110"/>
            <p:cNvSpPr/>
            <p:nvPr/>
          </p:nvSpPr>
          <p:spPr>
            <a:xfrm rot="-5400000">
              <a:off x="802234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11" name="tx111"/>
            <p:cNvSpPr/>
            <p:nvPr/>
          </p:nvSpPr>
          <p:spPr>
            <a:xfrm rot="-5400000">
              <a:off x="41666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2" name="tx112"/>
            <p:cNvSpPr/>
            <p:nvPr/>
          </p:nvSpPr>
          <p:spPr>
            <a:xfrm rot="-5400000">
              <a:off x="451712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3" name="tx113"/>
            <p:cNvSpPr/>
            <p:nvPr/>
          </p:nvSpPr>
          <p:spPr>
            <a:xfrm rot="-5400000">
              <a:off x="48676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4" name="tx114"/>
            <p:cNvSpPr/>
            <p:nvPr/>
          </p:nvSpPr>
          <p:spPr>
            <a:xfrm rot="-5400000">
              <a:off x="521817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5" name="tx115"/>
            <p:cNvSpPr/>
            <p:nvPr/>
          </p:nvSpPr>
          <p:spPr>
            <a:xfrm rot="-5400000">
              <a:off x="5568672"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6" name="tx116"/>
            <p:cNvSpPr/>
            <p:nvPr/>
          </p:nvSpPr>
          <p:spPr>
            <a:xfrm rot="-5400000">
              <a:off x="591922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7" name="tx117"/>
            <p:cNvSpPr/>
            <p:nvPr/>
          </p:nvSpPr>
          <p:spPr>
            <a:xfrm rot="-5400000">
              <a:off x="626974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8" name="tx11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19" name="tx11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0" name="rc120"/>
            <p:cNvSpPr/>
            <p:nvPr/>
          </p:nvSpPr>
          <p:spPr>
            <a:xfrm>
              <a:off x="1715824" y="5522891"/>
              <a:ext cx="201455" cy="201456"/>
            </a:xfrm>
            <a:prstGeom prst="rect">
              <a:avLst/>
            </a:prstGeom>
            <a:solidFill>
              <a:srgbClr val="80BD41">
                <a:alpha val="100000"/>
              </a:srgbClr>
            </a:solidFill>
          </p:spPr>
          <p:txBody>
            <a:bodyPr/>
            <a:lstStyle/>
            <a:p/>
          </p:txBody>
        </p:sp>
        <p:sp>
          <p:nvSpPr>
            <p:cNvPr id="121" name="rc121"/>
            <p:cNvSpPr/>
            <p:nvPr/>
          </p:nvSpPr>
          <p:spPr>
            <a:xfrm>
              <a:off x="2617773" y="5522891"/>
              <a:ext cx="201456" cy="201456"/>
            </a:xfrm>
            <a:prstGeom prst="rect">
              <a:avLst/>
            </a:prstGeom>
            <a:solidFill>
              <a:srgbClr val="1CABE2">
                <a:alpha val="100000"/>
              </a:srgbClr>
            </a:solidFill>
          </p:spPr>
          <p:txBody>
            <a:bodyPr/>
            <a:lstStyle/>
            <a:p/>
          </p:txBody>
        </p:sp>
        <p:sp>
          <p:nvSpPr>
            <p:cNvPr id="122" name="rc122"/>
            <p:cNvSpPr/>
            <p:nvPr/>
          </p:nvSpPr>
          <p:spPr>
            <a:xfrm>
              <a:off x="3690596" y="5522891"/>
              <a:ext cx="201456" cy="201456"/>
            </a:xfrm>
            <a:prstGeom prst="rect">
              <a:avLst/>
            </a:prstGeom>
            <a:solidFill>
              <a:srgbClr val="0058AB">
                <a:alpha val="100000"/>
              </a:srgbClr>
            </a:solidFill>
          </p:spPr>
          <p:txBody>
            <a:bodyPr/>
            <a:lstStyle/>
            <a:p/>
          </p:txBody>
        </p:sp>
        <p:sp>
          <p:nvSpPr>
            <p:cNvPr id="123" name="rc123"/>
            <p:cNvSpPr/>
            <p:nvPr/>
          </p:nvSpPr>
          <p:spPr>
            <a:xfrm>
              <a:off x="4685930" y="5522891"/>
              <a:ext cx="201456" cy="201456"/>
            </a:xfrm>
            <a:prstGeom prst="rect">
              <a:avLst/>
            </a:prstGeom>
            <a:solidFill>
              <a:srgbClr val="FFC20E">
                <a:alpha val="100000"/>
              </a:srgbClr>
            </a:solidFill>
          </p:spPr>
          <p:txBody>
            <a:bodyPr/>
            <a:lstStyle/>
            <a:p/>
          </p:txBody>
        </p:sp>
        <p:sp>
          <p:nvSpPr>
            <p:cNvPr id="124" name="rc124"/>
            <p:cNvSpPr/>
            <p:nvPr/>
          </p:nvSpPr>
          <p:spPr>
            <a:xfrm>
              <a:off x="6590063" y="5522891"/>
              <a:ext cx="201456" cy="201456"/>
            </a:xfrm>
            <a:prstGeom prst="rect">
              <a:avLst/>
            </a:prstGeom>
            <a:solidFill>
              <a:srgbClr val="F26A21">
                <a:alpha val="100000"/>
              </a:srgbClr>
            </a:solidFill>
          </p:spPr>
          <p:txBody>
            <a:bodyPr/>
            <a:lstStyle/>
            <a:p/>
          </p:txBody>
        </p:sp>
        <p:sp>
          <p:nvSpPr>
            <p:cNvPr id="125" name="tx125"/>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26" name="tx126"/>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27" name="tx127"/>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8" name="tx128"/>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29" name="tx129"/>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30" name="pl130"/>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32" name="tx132"/>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3" name="tx133"/>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4" name="tx134"/>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35" name="tx135"/>
            <p:cNvSpPr/>
            <p:nvPr/>
          </p:nvSpPr>
          <p:spPr>
            <a:xfrm>
              <a:off x="983899" y="1511762"/>
              <a:ext cx="46415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South Sudan</a:t>
              </a:r>
            </a:p>
          </p:txBody>
        </p:sp>
        <p:sp>
          <p:nvSpPr>
            <p:cNvPr id="136" name="tx13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37" name="tx13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38" name="tx13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South Sudan is projected to have a  moderate increase (10,000-50,000) in the number of surviving infants by 2030. Therefore, maintaining current coverage requires vaccinating an increasing number of children.
To achieve the IA2030 ZD target, considerably more (~5%) children need to be vaccinated with DTP1 each year. This will require increases in immunization programme and health system capacity.</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41" name=""/>
          <p:cNvGrpSpPr/>
          <p:nvPr/>
        </p:nvGrpSpPr>
        <p:grpSpPr>
          <a:xfrm>
            <a:off x="292608" y="1051560"/>
            <a:ext cx="8595360" cy="28575"/>
            <a:chOff x="292608" y="1051560"/>
            <a:chExt cx="8595360" cy="28575"/>
          </a:xfrm>
        </p:grpSpPr>
        <p:sp>
          <p:nvSpPr>
            <p:cNvPr id="14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5908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57602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59296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60990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675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8449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10143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148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179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75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5716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67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63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55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0515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747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844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2139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58355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531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22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923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6923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54034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rc30"/>
            <p:cNvSpPr/>
            <p:nvPr/>
          </p:nvSpPr>
          <p:spPr>
            <a:xfrm>
              <a:off x="1351649" y="3449010"/>
              <a:ext cx="332638" cy="1601600"/>
            </a:xfrm>
            <a:prstGeom prst="rect">
              <a:avLst/>
            </a:prstGeom>
            <a:solidFill>
              <a:srgbClr val="0058AB">
                <a:alpha val="100000"/>
              </a:srgbClr>
            </a:solidFill>
          </p:spPr>
          <p:txBody>
            <a:bodyPr/>
            <a:lstStyle/>
            <a:p/>
          </p:txBody>
        </p:sp>
        <p:sp>
          <p:nvSpPr>
            <p:cNvPr id="31" name="rc31"/>
            <p:cNvSpPr/>
            <p:nvPr/>
          </p:nvSpPr>
          <p:spPr>
            <a:xfrm>
              <a:off x="1721248" y="3166027"/>
              <a:ext cx="332638" cy="1884584"/>
            </a:xfrm>
            <a:prstGeom prst="rect">
              <a:avLst/>
            </a:prstGeom>
            <a:solidFill>
              <a:srgbClr val="0058AB">
                <a:alpha val="100000"/>
              </a:srgbClr>
            </a:solidFill>
          </p:spPr>
          <p:txBody>
            <a:bodyPr/>
            <a:lstStyle/>
            <a:p/>
          </p:txBody>
        </p:sp>
        <p:sp>
          <p:nvSpPr>
            <p:cNvPr id="32" name="rc32"/>
            <p:cNvSpPr/>
            <p:nvPr/>
          </p:nvSpPr>
          <p:spPr>
            <a:xfrm>
              <a:off x="2090846" y="2417014"/>
              <a:ext cx="332638" cy="2633597"/>
            </a:xfrm>
            <a:prstGeom prst="rect">
              <a:avLst/>
            </a:prstGeom>
            <a:solidFill>
              <a:srgbClr val="0058AB">
                <a:alpha val="100000"/>
              </a:srgbClr>
            </a:solidFill>
          </p:spPr>
          <p:txBody>
            <a:bodyPr/>
            <a:lstStyle/>
            <a:p/>
          </p:txBody>
        </p:sp>
        <p:sp>
          <p:nvSpPr>
            <p:cNvPr id="33" name="rc33"/>
            <p:cNvSpPr/>
            <p:nvPr/>
          </p:nvSpPr>
          <p:spPr>
            <a:xfrm>
              <a:off x="2460445" y="2073887"/>
              <a:ext cx="332638" cy="2976724"/>
            </a:xfrm>
            <a:prstGeom prst="rect">
              <a:avLst/>
            </a:prstGeom>
            <a:solidFill>
              <a:srgbClr val="0058AB">
                <a:alpha val="100000"/>
              </a:srgbClr>
            </a:solidFill>
          </p:spPr>
          <p:txBody>
            <a:bodyPr/>
            <a:lstStyle/>
            <a:p/>
          </p:txBody>
        </p:sp>
        <p:sp>
          <p:nvSpPr>
            <p:cNvPr id="34" name="rc34"/>
            <p:cNvSpPr/>
            <p:nvPr/>
          </p:nvSpPr>
          <p:spPr>
            <a:xfrm>
              <a:off x="2830043" y="1884451"/>
              <a:ext cx="332638" cy="3166159"/>
            </a:xfrm>
            <a:prstGeom prst="rect">
              <a:avLst/>
            </a:prstGeom>
            <a:solidFill>
              <a:srgbClr val="0058AB">
                <a:alpha val="100000"/>
              </a:srgbClr>
            </a:solidFill>
          </p:spPr>
          <p:txBody>
            <a:bodyPr/>
            <a:lstStyle/>
            <a:p/>
          </p:txBody>
        </p:sp>
        <p:sp>
          <p:nvSpPr>
            <p:cNvPr id="35" name="rc35"/>
            <p:cNvSpPr/>
            <p:nvPr/>
          </p:nvSpPr>
          <p:spPr>
            <a:xfrm>
              <a:off x="3199642" y="1757558"/>
              <a:ext cx="332638" cy="3293053"/>
            </a:xfrm>
            <a:prstGeom prst="rect">
              <a:avLst/>
            </a:prstGeom>
            <a:solidFill>
              <a:srgbClr val="0058AB">
                <a:alpha val="100000"/>
              </a:srgbClr>
            </a:solidFill>
          </p:spPr>
          <p:txBody>
            <a:bodyPr/>
            <a:lstStyle/>
            <a:p/>
          </p:txBody>
        </p:sp>
        <p:sp>
          <p:nvSpPr>
            <p:cNvPr id="36" name="rc36"/>
            <p:cNvSpPr/>
            <p:nvPr/>
          </p:nvSpPr>
          <p:spPr>
            <a:xfrm>
              <a:off x="3569240" y="2622375"/>
              <a:ext cx="332638" cy="2428235"/>
            </a:xfrm>
            <a:prstGeom prst="rect">
              <a:avLst/>
            </a:prstGeom>
            <a:solidFill>
              <a:srgbClr val="0058AB">
                <a:alpha val="100000"/>
              </a:srgbClr>
            </a:solidFill>
          </p:spPr>
          <p:txBody>
            <a:bodyPr/>
            <a:lstStyle/>
            <a:p/>
          </p:txBody>
        </p:sp>
        <p:sp>
          <p:nvSpPr>
            <p:cNvPr id="37" name="rc37"/>
            <p:cNvSpPr/>
            <p:nvPr/>
          </p:nvSpPr>
          <p:spPr>
            <a:xfrm>
              <a:off x="3938839" y="3256468"/>
              <a:ext cx="332638" cy="1794142"/>
            </a:xfrm>
            <a:prstGeom prst="rect">
              <a:avLst/>
            </a:prstGeom>
            <a:solidFill>
              <a:srgbClr val="0058AB">
                <a:alpha val="100000"/>
              </a:srgbClr>
            </a:solidFill>
          </p:spPr>
          <p:txBody>
            <a:bodyPr/>
            <a:lstStyle/>
            <a:p/>
          </p:txBody>
        </p:sp>
        <p:sp>
          <p:nvSpPr>
            <p:cNvPr id="38" name="rc38"/>
            <p:cNvSpPr/>
            <p:nvPr/>
          </p:nvSpPr>
          <p:spPr>
            <a:xfrm>
              <a:off x="4308437" y="3216576"/>
              <a:ext cx="332638" cy="1834035"/>
            </a:xfrm>
            <a:prstGeom prst="rect">
              <a:avLst/>
            </a:prstGeom>
            <a:solidFill>
              <a:srgbClr val="0058AB">
                <a:alpha val="100000"/>
              </a:srgbClr>
            </a:solidFill>
          </p:spPr>
          <p:txBody>
            <a:bodyPr/>
            <a:lstStyle/>
            <a:p/>
          </p:txBody>
        </p:sp>
        <p:sp>
          <p:nvSpPr>
            <p:cNvPr id="39" name="rc39"/>
            <p:cNvSpPr/>
            <p:nvPr/>
          </p:nvSpPr>
          <p:spPr>
            <a:xfrm>
              <a:off x="4678036" y="3343391"/>
              <a:ext cx="332638" cy="1707220"/>
            </a:xfrm>
            <a:prstGeom prst="rect">
              <a:avLst/>
            </a:prstGeom>
            <a:solidFill>
              <a:srgbClr val="0058AB">
                <a:alpha val="100000"/>
              </a:srgbClr>
            </a:solidFill>
          </p:spPr>
          <p:txBody>
            <a:bodyPr/>
            <a:lstStyle/>
            <a:p/>
          </p:txBody>
        </p:sp>
        <p:sp>
          <p:nvSpPr>
            <p:cNvPr id="40" name="rc40"/>
            <p:cNvSpPr/>
            <p:nvPr/>
          </p:nvSpPr>
          <p:spPr>
            <a:xfrm>
              <a:off x="5047634" y="3422586"/>
              <a:ext cx="332638" cy="1628025"/>
            </a:xfrm>
            <a:prstGeom prst="rect">
              <a:avLst/>
            </a:prstGeom>
            <a:solidFill>
              <a:srgbClr val="0058AB">
                <a:alpha val="100000"/>
              </a:srgbClr>
            </a:solidFill>
          </p:spPr>
          <p:txBody>
            <a:bodyPr/>
            <a:lstStyle/>
            <a:p/>
          </p:txBody>
        </p:sp>
        <p:sp>
          <p:nvSpPr>
            <p:cNvPr id="41" name="rc41"/>
            <p:cNvSpPr/>
            <p:nvPr/>
          </p:nvSpPr>
          <p:spPr>
            <a:xfrm>
              <a:off x="5417233" y="3613771"/>
              <a:ext cx="332638" cy="1436839"/>
            </a:xfrm>
            <a:prstGeom prst="rect">
              <a:avLst/>
            </a:prstGeom>
            <a:solidFill>
              <a:srgbClr val="0058AB">
                <a:alpha val="100000"/>
              </a:srgbClr>
            </a:solidFill>
          </p:spPr>
          <p:txBody>
            <a:bodyPr/>
            <a:lstStyle/>
            <a:p/>
          </p:txBody>
        </p:sp>
        <p:sp>
          <p:nvSpPr>
            <p:cNvPr id="42" name="rc42"/>
            <p:cNvSpPr/>
            <p:nvPr/>
          </p:nvSpPr>
          <p:spPr>
            <a:xfrm>
              <a:off x="5786831" y="3577949"/>
              <a:ext cx="332638" cy="1472662"/>
            </a:xfrm>
            <a:prstGeom prst="rect">
              <a:avLst/>
            </a:prstGeom>
            <a:solidFill>
              <a:srgbClr val="0058AB">
                <a:alpha val="100000"/>
              </a:srgbClr>
            </a:solidFill>
          </p:spPr>
          <p:txBody>
            <a:bodyPr/>
            <a:lstStyle/>
            <a:p/>
          </p:txBody>
        </p:sp>
        <p:sp>
          <p:nvSpPr>
            <p:cNvPr id="43" name="rc43"/>
            <p:cNvSpPr/>
            <p:nvPr/>
          </p:nvSpPr>
          <p:spPr>
            <a:xfrm>
              <a:off x="6156430" y="3484440"/>
              <a:ext cx="332638" cy="1566171"/>
            </a:xfrm>
            <a:prstGeom prst="rect">
              <a:avLst/>
            </a:prstGeom>
            <a:solidFill>
              <a:srgbClr val="0058AB">
                <a:alpha val="100000"/>
              </a:srgbClr>
            </a:solidFill>
          </p:spPr>
          <p:txBody>
            <a:bodyPr/>
            <a:lstStyle/>
            <a:p/>
          </p:txBody>
        </p:sp>
        <p:sp>
          <p:nvSpPr>
            <p:cNvPr id="44" name="rc44"/>
            <p:cNvSpPr/>
            <p:nvPr/>
          </p:nvSpPr>
          <p:spPr>
            <a:xfrm>
              <a:off x="6526029" y="3444921"/>
              <a:ext cx="332638" cy="1605690"/>
            </a:xfrm>
            <a:prstGeom prst="rect">
              <a:avLst/>
            </a:prstGeom>
            <a:solidFill>
              <a:srgbClr val="0058AB">
                <a:alpha val="100000"/>
              </a:srgbClr>
            </a:solidFill>
          </p:spPr>
          <p:txBody>
            <a:bodyPr/>
            <a:lstStyle/>
            <a:p/>
          </p:txBody>
        </p:sp>
        <p:sp>
          <p:nvSpPr>
            <p:cNvPr id="45" name="rc45"/>
            <p:cNvSpPr/>
            <p:nvPr/>
          </p:nvSpPr>
          <p:spPr>
            <a:xfrm>
              <a:off x="8374021" y="4133594"/>
              <a:ext cx="332638" cy="917017"/>
            </a:xfrm>
            <a:prstGeom prst="rect">
              <a:avLst/>
            </a:prstGeom>
            <a:solidFill>
              <a:srgbClr val="69DBFF">
                <a:alpha val="100000"/>
              </a:srgbClr>
            </a:solidFill>
          </p:spPr>
          <p:txBody>
            <a:bodyPr/>
            <a:lstStyle/>
            <a:p/>
          </p:txBody>
        </p:sp>
        <p:sp>
          <p:nvSpPr>
            <p:cNvPr id="46" name="pl46"/>
            <p:cNvSpPr/>
            <p:nvPr/>
          </p:nvSpPr>
          <p:spPr>
            <a:xfrm>
              <a:off x="4844355" y="3216576"/>
              <a:ext cx="3695985" cy="917017"/>
            </a:xfrm>
            <a:custGeom>
              <a:avLst/>
              <a:pathLst>
                <a:path w="3695985" h="917017">
                  <a:moveTo>
                    <a:pt x="0" y="0"/>
                  </a:moveTo>
                  <a:lnTo>
                    <a:pt x="369598" y="91701"/>
                  </a:lnTo>
                  <a:lnTo>
                    <a:pt x="739197" y="183403"/>
                  </a:lnTo>
                  <a:lnTo>
                    <a:pt x="1108795" y="275105"/>
                  </a:lnTo>
                  <a:lnTo>
                    <a:pt x="1478394" y="366807"/>
                  </a:lnTo>
                  <a:lnTo>
                    <a:pt x="1847992" y="458508"/>
                  </a:lnTo>
                  <a:lnTo>
                    <a:pt x="2217591" y="550210"/>
                  </a:lnTo>
                  <a:lnTo>
                    <a:pt x="2587189" y="641912"/>
                  </a:lnTo>
                  <a:lnTo>
                    <a:pt x="2956788" y="733614"/>
                  </a:lnTo>
                  <a:lnTo>
                    <a:pt x="3326386" y="825315"/>
                  </a:lnTo>
                  <a:lnTo>
                    <a:pt x="3695985" y="917017"/>
                  </a:lnTo>
                </a:path>
              </a:pathLst>
            </a:custGeom>
            <a:ln w="13550" cap="flat">
              <a:solidFill>
                <a:srgbClr val="000000">
                  <a:alpha val="100000"/>
                </a:srgbClr>
              </a:solidFill>
              <a:prstDash val="solid"/>
              <a:round/>
            </a:ln>
          </p:spPr>
          <p:txBody>
            <a:bodyPr/>
            <a:lstStyle/>
            <a:p/>
          </p:txBody>
        </p:sp>
        <p:sp>
          <p:nvSpPr>
            <p:cNvPr id="47" name="pt47"/>
            <p:cNvSpPr/>
            <p:nvPr/>
          </p:nvSpPr>
          <p:spPr>
            <a:xfrm>
              <a:off x="4819529" y="31917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48" name="pt48"/>
            <p:cNvSpPr/>
            <p:nvPr/>
          </p:nvSpPr>
          <p:spPr>
            <a:xfrm>
              <a:off x="5189128" y="32834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49" name="pt49"/>
            <p:cNvSpPr/>
            <p:nvPr/>
          </p:nvSpPr>
          <p:spPr>
            <a:xfrm>
              <a:off x="5558726" y="33751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0" name="pt50"/>
            <p:cNvSpPr/>
            <p:nvPr/>
          </p:nvSpPr>
          <p:spPr>
            <a:xfrm>
              <a:off x="5928325" y="34668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1" name="pt51"/>
            <p:cNvSpPr/>
            <p:nvPr/>
          </p:nvSpPr>
          <p:spPr>
            <a:xfrm>
              <a:off x="6297923" y="35585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2" name="pt52"/>
            <p:cNvSpPr/>
            <p:nvPr/>
          </p:nvSpPr>
          <p:spPr>
            <a:xfrm>
              <a:off x="6667522" y="3650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3" name="pt53"/>
            <p:cNvSpPr/>
            <p:nvPr/>
          </p:nvSpPr>
          <p:spPr>
            <a:xfrm>
              <a:off x="7037120" y="37419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7406719" y="38336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7776318" y="39253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8145916" y="40170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8515515" y="41087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tx5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9" name="tx59"/>
            <p:cNvSpPr/>
            <p:nvPr/>
          </p:nvSpPr>
          <p:spPr>
            <a:xfrm>
              <a:off x="571671" y="40101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60" name="tx60"/>
            <p:cNvSpPr/>
            <p:nvPr/>
          </p:nvSpPr>
          <p:spPr>
            <a:xfrm>
              <a:off x="508103" y="302706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61" name="tx61"/>
            <p:cNvSpPr/>
            <p:nvPr/>
          </p:nvSpPr>
          <p:spPr>
            <a:xfrm>
              <a:off x="508103" y="204400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62" name="tx62"/>
            <p:cNvSpPr/>
            <p:nvPr/>
          </p:nvSpPr>
          <p:spPr>
            <a:xfrm rot="-5400000">
              <a:off x="1027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3" name="tx63"/>
            <p:cNvSpPr/>
            <p:nvPr/>
          </p:nvSpPr>
          <p:spPr>
            <a:xfrm rot="-5400000">
              <a:off x="13970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64" name="tx64"/>
            <p:cNvSpPr/>
            <p:nvPr/>
          </p:nvSpPr>
          <p:spPr>
            <a:xfrm rot="-5400000">
              <a:off x="17666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65" name="tx65"/>
            <p:cNvSpPr/>
            <p:nvPr/>
          </p:nvSpPr>
          <p:spPr>
            <a:xfrm rot="-5400000">
              <a:off x="213624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66" name="tx66"/>
            <p:cNvSpPr/>
            <p:nvPr/>
          </p:nvSpPr>
          <p:spPr>
            <a:xfrm rot="-5400000">
              <a:off x="25058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67" name="tx67"/>
            <p:cNvSpPr/>
            <p:nvPr/>
          </p:nvSpPr>
          <p:spPr>
            <a:xfrm rot="-5400000">
              <a:off x="287547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8" name="tx68"/>
            <p:cNvSpPr/>
            <p:nvPr/>
          </p:nvSpPr>
          <p:spPr>
            <a:xfrm rot="-5400000">
              <a:off x="324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69" name="tx69"/>
            <p:cNvSpPr/>
            <p:nvPr/>
          </p:nvSpPr>
          <p:spPr>
            <a:xfrm rot="-5400000">
              <a:off x="36146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70" name="tx70"/>
            <p:cNvSpPr/>
            <p:nvPr/>
          </p:nvSpPr>
          <p:spPr>
            <a:xfrm rot="-5400000">
              <a:off x="398426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71" name="tx71"/>
            <p:cNvSpPr/>
            <p:nvPr/>
          </p:nvSpPr>
          <p:spPr>
            <a:xfrm rot="-5400000">
              <a:off x="43538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72" name="tx72"/>
            <p:cNvSpPr/>
            <p:nvPr/>
          </p:nvSpPr>
          <p:spPr>
            <a:xfrm rot="-5400000">
              <a:off x="4723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73" name="tx73"/>
            <p:cNvSpPr/>
            <p:nvPr/>
          </p:nvSpPr>
          <p:spPr>
            <a:xfrm rot="-5400000">
              <a:off x="5093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74" name="tx74"/>
            <p:cNvSpPr/>
            <p:nvPr/>
          </p:nvSpPr>
          <p:spPr>
            <a:xfrm rot="-5400000">
              <a:off x="54626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75" name="tx75"/>
            <p:cNvSpPr/>
            <p:nvPr/>
          </p:nvSpPr>
          <p:spPr>
            <a:xfrm rot="-5400000">
              <a:off x="583223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6" name="tx76"/>
            <p:cNvSpPr/>
            <p:nvPr/>
          </p:nvSpPr>
          <p:spPr>
            <a:xfrm rot="-5400000">
              <a:off x="6201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77" name="tx77"/>
            <p:cNvSpPr/>
            <p:nvPr/>
          </p:nvSpPr>
          <p:spPr>
            <a:xfrm rot="-5400000">
              <a:off x="657145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8" name="tx78"/>
            <p:cNvSpPr/>
            <p:nvPr/>
          </p:nvSpPr>
          <p:spPr>
            <a:xfrm rot="-5400000">
              <a:off x="657145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9" name="tx79"/>
            <p:cNvSpPr/>
            <p:nvPr/>
          </p:nvSpPr>
          <p:spPr>
            <a:xfrm rot="-5400000">
              <a:off x="841942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80" name="tx8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81" name="rc81"/>
            <p:cNvSpPr/>
            <p:nvPr/>
          </p:nvSpPr>
          <p:spPr>
            <a:xfrm>
              <a:off x="3693168" y="5900002"/>
              <a:ext cx="201456" cy="201456"/>
            </a:xfrm>
            <a:prstGeom prst="rect">
              <a:avLst/>
            </a:prstGeom>
            <a:solidFill>
              <a:srgbClr val="0058AB">
                <a:alpha val="100000"/>
              </a:srgbClr>
            </a:solidFill>
          </p:spPr>
          <p:txBody>
            <a:bodyPr/>
            <a:lstStyle/>
            <a:p/>
          </p:txBody>
        </p:sp>
        <p:sp>
          <p:nvSpPr>
            <p:cNvPr id="82" name="rc82"/>
            <p:cNvSpPr/>
            <p:nvPr/>
          </p:nvSpPr>
          <p:spPr>
            <a:xfrm>
              <a:off x="4595254" y="5900002"/>
              <a:ext cx="201456" cy="201456"/>
            </a:xfrm>
            <a:prstGeom prst="rect">
              <a:avLst/>
            </a:prstGeom>
            <a:solidFill>
              <a:srgbClr val="69DBFF">
                <a:alpha val="100000"/>
              </a:srgbClr>
            </a:solidFill>
          </p:spPr>
          <p:txBody>
            <a:bodyPr/>
            <a:lstStyle/>
            <a:p/>
          </p:txBody>
        </p:sp>
        <p:sp>
          <p:nvSpPr>
            <p:cNvPr id="83" name="tx8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4" name="tx8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5" name="tx85"/>
            <p:cNvSpPr/>
            <p:nvPr/>
          </p:nvSpPr>
          <p:spPr>
            <a:xfrm>
              <a:off x="1841907" y="1330710"/>
              <a:ext cx="63744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2011-2025 and target by 2030, South Sudan</a:t>
              </a:r>
            </a:p>
          </p:txBody>
        </p:sp>
        <p:sp>
          <p:nvSpPr>
            <p:cNvPr id="86" name="tx8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7" name="tx8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8" name="tx8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2011-2025, light blue bar is the target number of zero-dose children by 2030.</a:t>
              </a:r>
            </a:p>
          </p:txBody>
        </p:sp>
        <p:sp>
          <p:nvSpPr>
            <p:cNvPr id="89" name="tx8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17% higher than the annual number proposed to reach the target, based on a linear trajectory of decline.</a:t>
            </a:r>
          </a:p>
        </p:txBody>
      </p:sp>
      <p:sp>
        <p:nvSpPr>
          <p:cNvPr id="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17% above the annual IA2030 goal, putting the 2030 goal at risk without accelerated action.</a:t>
            </a:r>
          </a:p>
        </p:txBody>
      </p:sp>
      <p:grpSp xmlns:pic="http://schemas.openxmlformats.org/drawingml/2006/picture">
        <p:nvGrpSpPr>
          <p:cNvPr id="92" name=""/>
          <p:cNvGrpSpPr/>
          <p:nvPr/>
        </p:nvGrpSpPr>
        <p:grpSpPr>
          <a:xfrm>
            <a:off x="292608" y="1051560"/>
            <a:ext cx="8595360" cy="28575"/>
            <a:chOff x="292608" y="1051560"/>
            <a:chExt cx="8595360" cy="28575"/>
          </a:xfrm>
        </p:grpSpPr>
        <p:sp>
          <p:nvSpPr>
            <p:cNvPr id="9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South Sudan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26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819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312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80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573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066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558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051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04144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5804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21132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7464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379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0128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60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792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124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64226"/>
              <a:ext cx="416987" cy="843795"/>
            </a:xfrm>
            <a:prstGeom prst="rect">
              <a:avLst/>
            </a:prstGeom>
            <a:solidFill>
              <a:srgbClr val="80BD41">
                <a:alpha val="100000"/>
              </a:srgbClr>
            </a:solidFill>
          </p:spPr>
          <p:txBody>
            <a:bodyPr/>
            <a:lstStyle/>
            <a:p/>
          </p:txBody>
        </p:sp>
        <p:sp>
          <p:nvSpPr>
            <p:cNvPr id="24" name="rc24"/>
            <p:cNvSpPr/>
            <p:nvPr/>
          </p:nvSpPr>
          <p:spPr>
            <a:xfrm>
              <a:off x="1296273" y="3239923"/>
              <a:ext cx="416987" cy="224303"/>
            </a:xfrm>
            <a:prstGeom prst="rect">
              <a:avLst/>
            </a:prstGeom>
            <a:solidFill>
              <a:srgbClr val="1CABE2">
                <a:alpha val="100000"/>
              </a:srgbClr>
            </a:solidFill>
          </p:spPr>
          <p:txBody>
            <a:bodyPr/>
            <a:lstStyle/>
            <a:p/>
          </p:txBody>
        </p:sp>
        <p:sp>
          <p:nvSpPr>
            <p:cNvPr id="25" name="rc25"/>
            <p:cNvSpPr/>
            <p:nvPr/>
          </p:nvSpPr>
          <p:spPr>
            <a:xfrm>
              <a:off x="1759593" y="3472211"/>
              <a:ext cx="416987" cy="835809"/>
            </a:xfrm>
            <a:prstGeom prst="rect">
              <a:avLst/>
            </a:prstGeom>
            <a:solidFill>
              <a:srgbClr val="80BD41">
                <a:alpha val="100000"/>
              </a:srgbClr>
            </a:solidFill>
          </p:spPr>
          <p:txBody>
            <a:bodyPr/>
            <a:lstStyle/>
            <a:p/>
          </p:txBody>
        </p:sp>
        <p:sp>
          <p:nvSpPr>
            <p:cNvPr id="26" name="rc26"/>
            <p:cNvSpPr/>
            <p:nvPr/>
          </p:nvSpPr>
          <p:spPr>
            <a:xfrm>
              <a:off x="1759593" y="3208285"/>
              <a:ext cx="416987" cy="263926"/>
            </a:xfrm>
            <a:prstGeom prst="rect">
              <a:avLst/>
            </a:prstGeom>
            <a:solidFill>
              <a:srgbClr val="1CABE2">
                <a:alpha val="100000"/>
              </a:srgbClr>
            </a:solidFill>
          </p:spPr>
          <p:txBody>
            <a:bodyPr/>
            <a:lstStyle/>
            <a:p/>
          </p:txBody>
        </p:sp>
        <p:sp>
          <p:nvSpPr>
            <p:cNvPr id="27" name="rc27"/>
            <p:cNvSpPr/>
            <p:nvPr/>
          </p:nvSpPr>
          <p:spPr>
            <a:xfrm>
              <a:off x="2222913" y="3559168"/>
              <a:ext cx="416987" cy="748852"/>
            </a:xfrm>
            <a:prstGeom prst="rect">
              <a:avLst/>
            </a:prstGeom>
            <a:solidFill>
              <a:srgbClr val="80BD41">
                <a:alpha val="100000"/>
              </a:srgbClr>
            </a:solidFill>
          </p:spPr>
          <p:txBody>
            <a:bodyPr/>
            <a:lstStyle/>
            <a:p/>
          </p:txBody>
        </p:sp>
        <p:sp>
          <p:nvSpPr>
            <p:cNvPr id="28" name="rc28"/>
            <p:cNvSpPr/>
            <p:nvPr/>
          </p:nvSpPr>
          <p:spPr>
            <a:xfrm>
              <a:off x="2222913" y="3190331"/>
              <a:ext cx="416987" cy="368836"/>
            </a:xfrm>
            <a:prstGeom prst="rect">
              <a:avLst/>
            </a:prstGeom>
            <a:solidFill>
              <a:srgbClr val="1CABE2">
                <a:alpha val="100000"/>
              </a:srgbClr>
            </a:solidFill>
          </p:spPr>
          <p:txBody>
            <a:bodyPr/>
            <a:lstStyle/>
            <a:p/>
          </p:txBody>
        </p:sp>
        <p:sp>
          <p:nvSpPr>
            <p:cNvPr id="29" name="rc29"/>
            <p:cNvSpPr/>
            <p:nvPr/>
          </p:nvSpPr>
          <p:spPr>
            <a:xfrm>
              <a:off x="2686233" y="3627842"/>
              <a:ext cx="416987" cy="680179"/>
            </a:xfrm>
            <a:prstGeom prst="rect">
              <a:avLst/>
            </a:prstGeom>
            <a:solidFill>
              <a:srgbClr val="80BD41">
                <a:alpha val="100000"/>
              </a:srgbClr>
            </a:solidFill>
          </p:spPr>
          <p:txBody>
            <a:bodyPr/>
            <a:lstStyle/>
            <a:p/>
          </p:txBody>
        </p:sp>
        <p:sp>
          <p:nvSpPr>
            <p:cNvPr id="30" name="rc30"/>
            <p:cNvSpPr/>
            <p:nvPr/>
          </p:nvSpPr>
          <p:spPr>
            <a:xfrm>
              <a:off x="2686233" y="3210955"/>
              <a:ext cx="416987" cy="416886"/>
            </a:xfrm>
            <a:prstGeom prst="rect">
              <a:avLst/>
            </a:prstGeom>
            <a:solidFill>
              <a:srgbClr val="1CABE2">
                <a:alpha val="100000"/>
              </a:srgbClr>
            </a:solidFill>
          </p:spPr>
          <p:txBody>
            <a:bodyPr/>
            <a:lstStyle/>
            <a:p/>
          </p:txBody>
        </p:sp>
        <p:sp>
          <p:nvSpPr>
            <p:cNvPr id="31" name="rc31"/>
            <p:cNvSpPr/>
            <p:nvPr/>
          </p:nvSpPr>
          <p:spPr>
            <a:xfrm>
              <a:off x="3149553" y="3766069"/>
              <a:ext cx="416987" cy="541951"/>
            </a:xfrm>
            <a:prstGeom prst="rect">
              <a:avLst/>
            </a:prstGeom>
            <a:solidFill>
              <a:srgbClr val="80BD41">
                <a:alpha val="100000"/>
              </a:srgbClr>
            </a:solidFill>
          </p:spPr>
          <p:txBody>
            <a:bodyPr/>
            <a:lstStyle/>
            <a:p/>
          </p:txBody>
        </p:sp>
        <p:sp>
          <p:nvSpPr>
            <p:cNvPr id="32" name="rc32"/>
            <p:cNvSpPr/>
            <p:nvPr/>
          </p:nvSpPr>
          <p:spPr>
            <a:xfrm>
              <a:off x="3149553" y="3322639"/>
              <a:ext cx="416987" cy="443430"/>
            </a:xfrm>
            <a:prstGeom prst="rect">
              <a:avLst/>
            </a:prstGeom>
            <a:solidFill>
              <a:srgbClr val="1CABE2">
                <a:alpha val="100000"/>
              </a:srgbClr>
            </a:solidFill>
          </p:spPr>
          <p:txBody>
            <a:bodyPr/>
            <a:lstStyle/>
            <a:p/>
          </p:txBody>
        </p:sp>
        <p:sp>
          <p:nvSpPr>
            <p:cNvPr id="33" name="rc33"/>
            <p:cNvSpPr/>
            <p:nvPr/>
          </p:nvSpPr>
          <p:spPr>
            <a:xfrm>
              <a:off x="3612873" y="3827996"/>
              <a:ext cx="416987" cy="480024"/>
            </a:xfrm>
            <a:prstGeom prst="rect">
              <a:avLst/>
            </a:prstGeom>
            <a:solidFill>
              <a:srgbClr val="80BD41">
                <a:alpha val="100000"/>
              </a:srgbClr>
            </a:solidFill>
          </p:spPr>
          <p:txBody>
            <a:bodyPr/>
            <a:lstStyle/>
            <a:p/>
          </p:txBody>
        </p:sp>
        <p:sp>
          <p:nvSpPr>
            <p:cNvPr id="34" name="rc34"/>
            <p:cNvSpPr/>
            <p:nvPr/>
          </p:nvSpPr>
          <p:spPr>
            <a:xfrm>
              <a:off x="3612873" y="3366806"/>
              <a:ext cx="416987" cy="461190"/>
            </a:xfrm>
            <a:prstGeom prst="rect">
              <a:avLst/>
            </a:prstGeom>
            <a:solidFill>
              <a:srgbClr val="1CABE2">
                <a:alpha val="100000"/>
              </a:srgbClr>
            </a:solidFill>
          </p:spPr>
          <p:txBody>
            <a:bodyPr/>
            <a:lstStyle/>
            <a:p/>
          </p:txBody>
        </p:sp>
        <p:sp>
          <p:nvSpPr>
            <p:cNvPr id="35" name="rc35"/>
            <p:cNvSpPr/>
            <p:nvPr/>
          </p:nvSpPr>
          <p:spPr>
            <a:xfrm>
              <a:off x="4076193" y="3818662"/>
              <a:ext cx="416987" cy="489359"/>
            </a:xfrm>
            <a:prstGeom prst="rect">
              <a:avLst/>
            </a:prstGeom>
            <a:solidFill>
              <a:srgbClr val="80BD41">
                <a:alpha val="100000"/>
              </a:srgbClr>
            </a:solidFill>
          </p:spPr>
          <p:txBody>
            <a:bodyPr/>
            <a:lstStyle/>
            <a:p/>
          </p:txBody>
        </p:sp>
        <p:sp>
          <p:nvSpPr>
            <p:cNvPr id="36" name="rc36"/>
            <p:cNvSpPr/>
            <p:nvPr/>
          </p:nvSpPr>
          <p:spPr>
            <a:xfrm>
              <a:off x="4076193" y="3478600"/>
              <a:ext cx="416987" cy="340062"/>
            </a:xfrm>
            <a:prstGeom prst="rect">
              <a:avLst/>
            </a:prstGeom>
            <a:solidFill>
              <a:srgbClr val="1CABE2">
                <a:alpha val="100000"/>
              </a:srgbClr>
            </a:solidFill>
          </p:spPr>
          <p:txBody>
            <a:bodyPr/>
            <a:lstStyle/>
            <a:p/>
          </p:txBody>
        </p:sp>
        <p:sp>
          <p:nvSpPr>
            <p:cNvPr id="37" name="rc37"/>
            <p:cNvSpPr/>
            <p:nvPr/>
          </p:nvSpPr>
          <p:spPr>
            <a:xfrm>
              <a:off x="4539513" y="3797873"/>
              <a:ext cx="416987" cy="510148"/>
            </a:xfrm>
            <a:prstGeom prst="rect">
              <a:avLst/>
            </a:prstGeom>
            <a:solidFill>
              <a:srgbClr val="80BD41">
                <a:alpha val="100000"/>
              </a:srgbClr>
            </a:solidFill>
          </p:spPr>
          <p:txBody>
            <a:bodyPr/>
            <a:lstStyle/>
            <a:p/>
          </p:txBody>
        </p:sp>
        <p:sp>
          <p:nvSpPr>
            <p:cNvPr id="38" name="rc38"/>
            <p:cNvSpPr/>
            <p:nvPr/>
          </p:nvSpPr>
          <p:spPr>
            <a:xfrm>
              <a:off x="4539513" y="3546612"/>
              <a:ext cx="416987" cy="251260"/>
            </a:xfrm>
            <a:prstGeom prst="rect">
              <a:avLst/>
            </a:prstGeom>
            <a:solidFill>
              <a:srgbClr val="1CABE2">
                <a:alpha val="100000"/>
              </a:srgbClr>
            </a:solidFill>
          </p:spPr>
          <p:txBody>
            <a:bodyPr/>
            <a:lstStyle/>
            <a:p/>
          </p:txBody>
        </p:sp>
        <p:sp>
          <p:nvSpPr>
            <p:cNvPr id="39" name="rc39"/>
            <p:cNvSpPr/>
            <p:nvPr/>
          </p:nvSpPr>
          <p:spPr>
            <a:xfrm>
              <a:off x="5002833" y="3762214"/>
              <a:ext cx="416987" cy="545806"/>
            </a:xfrm>
            <a:prstGeom prst="rect">
              <a:avLst/>
            </a:prstGeom>
            <a:solidFill>
              <a:srgbClr val="80BD41">
                <a:alpha val="100000"/>
              </a:srgbClr>
            </a:solidFill>
          </p:spPr>
          <p:txBody>
            <a:bodyPr/>
            <a:lstStyle/>
            <a:p/>
          </p:txBody>
        </p:sp>
        <p:sp>
          <p:nvSpPr>
            <p:cNvPr id="40" name="rc40"/>
            <p:cNvSpPr/>
            <p:nvPr/>
          </p:nvSpPr>
          <p:spPr>
            <a:xfrm>
              <a:off x="5002833" y="3505364"/>
              <a:ext cx="416987" cy="256850"/>
            </a:xfrm>
            <a:prstGeom prst="rect">
              <a:avLst/>
            </a:prstGeom>
            <a:solidFill>
              <a:srgbClr val="1CABE2">
                <a:alpha val="100000"/>
              </a:srgbClr>
            </a:solidFill>
          </p:spPr>
          <p:txBody>
            <a:bodyPr/>
            <a:lstStyle/>
            <a:p/>
          </p:txBody>
        </p:sp>
        <p:sp>
          <p:nvSpPr>
            <p:cNvPr id="41" name="rc41"/>
            <p:cNvSpPr/>
            <p:nvPr/>
          </p:nvSpPr>
          <p:spPr>
            <a:xfrm>
              <a:off x="5466153" y="3722646"/>
              <a:ext cx="416987" cy="585375"/>
            </a:xfrm>
            <a:prstGeom prst="rect">
              <a:avLst/>
            </a:prstGeom>
            <a:solidFill>
              <a:srgbClr val="80BD41">
                <a:alpha val="100000"/>
              </a:srgbClr>
            </a:solidFill>
          </p:spPr>
          <p:txBody>
            <a:bodyPr/>
            <a:lstStyle/>
            <a:p/>
          </p:txBody>
        </p:sp>
        <p:sp>
          <p:nvSpPr>
            <p:cNvPr id="42" name="rc42"/>
            <p:cNvSpPr/>
            <p:nvPr/>
          </p:nvSpPr>
          <p:spPr>
            <a:xfrm>
              <a:off x="5466153" y="3483556"/>
              <a:ext cx="416987" cy="239089"/>
            </a:xfrm>
            <a:prstGeom prst="rect">
              <a:avLst/>
            </a:prstGeom>
            <a:solidFill>
              <a:srgbClr val="1CABE2">
                <a:alpha val="100000"/>
              </a:srgbClr>
            </a:solidFill>
          </p:spPr>
          <p:txBody>
            <a:bodyPr/>
            <a:lstStyle/>
            <a:p/>
          </p:txBody>
        </p:sp>
        <p:sp>
          <p:nvSpPr>
            <p:cNvPr id="43" name="rc43"/>
            <p:cNvSpPr/>
            <p:nvPr/>
          </p:nvSpPr>
          <p:spPr>
            <a:xfrm>
              <a:off x="5929473" y="3691558"/>
              <a:ext cx="416987" cy="616462"/>
            </a:xfrm>
            <a:prstGeom prst="rect">
              <a:avLst/>
            </a:prstGeom>
            <a:solidFill>
              <a:srgbClr val="80BD41">
                <a:alpha val="100000"/>
              </a:srgbClr>
            </a:solidFill>
          </p:spPr>
          <p:txBody>
            <a:bodyPr/>
            <a:lstStyle/>
            <a:p/>
          </p:txBody>
        </p:sp>
        <p:sp>
          <p:nvSpPr>
            <p:cNvPr id="44" name="rc44"/>
            <p:cNvSpPr/>
            <p:nvPr/>
          </p:nvSpPr>
          <p:spPr>
            <a:xfrm>
              <a:off x="5929473" y="3463565"/>
              <a:ext cx="416987" cy="227993"/>
            </a:xfrm>
            <a:prstGeom prst="rect">
              <a:avLst/>
            </a:prstGeom>
            <a:solidFill>
              <a:srgbClr val="1CABE2">
                <a:alpha val="100000"/>
              </a:srgbClr>
            </a:solidFill>
          </p:spPr>
          <p:txBody>
            <a:bodyPr/>
            <a:lstStyle/>
            <a:p/>
          </p:txBody>
        </p:sp>
        <p:sp>
          <p:nvSpPr>
            <p:cNvPr id="45" name="rc45"/>
            <p:cNvSpPr/>
            <p:nvPr/>
          </p:nvSpPr>
          <p:spPr>
            <a:xfrm>
              <a:off x="6392792" y="3670797"/>
              <a:ext cx="416987" cy="637224"/>
            </a:xfrm>
            <a:prstGeom prst="rect">
              <a:avLst/>
            </a:prstGeom>
            <a:solidFill>
              <a:srgbClr val="80BD41">
                <a:alpha val="100000"/>
              </a:srgbClr>
            </a:solidFill>
          </p:spPr>
          <p:txBody>
            <a:bodyPr/>
            <a:lstStyle/>
            <a:p/>
          </p:txBody>
        </p:sp>
        <p:sp>
          <p:nvSpPr>
            <p:cNvPr id="46" name="rc46"/>
            <p:cNvSpPr/>
            <p:nvPr/>
          </p:nvSpPr>
          <p:spPr>
            <a:xfrm>
              <a:off x="6392792" y="3469568"/>
              <a:ext cx="416987" cy="201228"/>
            </a:xfrm>
            <a:prstGeom prst="rect">
              <a:avLst/>
            </a:prstGeom>
            <a:solidFill>
              <a:srgbClr val="1CABE2">
                <a:alpha val="100000"/>
              </a:srgbClr>
            </a:solidFill>
          </p:spPr>
          <p:txBody>
            <a:bodyPr/>
            <a:lstStyle/>
            <a:p/>
          </p:txBody>
        </p:sp>
        <p:sp>
          <p:nvSpPr>
            <p:cNvPr id="47" name="rc47"/>
            <p:cNvSpPr/>
            <p:nvPr/>
          </p:nvSpPr>
          <p:spPr>
            <a:xfrm>
              <a:off x="6856112" y="3654909"/>
              <a:ext cx="416987" cy="653112"/>
            </a:xfrm>
            <a:prstGeom prst="rect">
              <a:avLst/>
            </a:prstGeom>
            <a:solidFill>
              <a:srgbClr val="80BD41">
                <a:alpha val="100000"/>
              </a:srgbClr>
            </a:solidFill>
          </p:spPr>
          <p:txBody>
            <a:bodyPr/>
            <a:lstStyle/>
            <a:p/>
          </p:txBody>
        </p:sp>
        <p:sp>
          <p:nvSpPr>
            <p:cNvPr id="48" name="rc48"/>
            <p:cNvSpPr/>
            <p:nvPr/>
          </p:nvSpPr>
          <p:spPr>
            <a:xfrm>
              <a:off x="6856112" y="3448669"/>
              <a:ext cx="416987" cy="206240"/>
            </a:xfrm>
            <a:prstGeom prst="rect">
              <a:avLst/>
            </a:prstGeom>
            <a:solidFill>
              <a:srgbClr val="1CABE2">
                <a:alpha val="100000"/>
              </a:srgbClr>
            </a:solidFill>
          </p:spPr>
          <p:txBody>
            <a:bodyPr/>
            <a:lstStyle/>
            <a:p/>
          </p:txBody>
        </p:sp>
        <p:sp>
          <p:nvSpPr>
            <p:cNvPr id="49" name="rc49"/>
            <p:cNvSpPr/>
            <p:nvPr/>
          </p:nvSpPr>
          <p:spPr>
            <a:xfrm>
              <a:off x="7319432" y="3613441"/>
              <a:ext cx="416987" cy="694580"/>
            </a:xfrm>
            <a:prstGeom prst="rect">
              <a:avLst/>
            </a:prstGeom>
            <a:solidFill>
              <a:srgbClr val="80BD41">
                <a:alpha val="100000"/>
              </a:srgbClr>
            </a:solidFill>
          </p:spPr>
          <p:txBody>
            <a:bodyPr/>
            <a:lstStyle/>
            <a:p/>
          </p:txBody>
        </p:sp>
        <p:sp>
          <p:nvSpPr>
            <p:cNvPr id="50" name="rc50"/>
            <p:cNvSpPr/>
            <p:nvPr/>
          </p:nvSpPr>
          <p:spPr>
            <a:xfrm>
              <a:off x="7319432" y="3394093"/>
              <a:ext cx="416987" cy="219347"/>
            </a:xfrm>
            <a:prstGeom prst="rect">
              <a:avLst/>
            </a:prstGeom>
            <a:solidFill>
              <a:srgbClr val="1CABE2">
                <a:alpha val="100000"/>
              </a:srgbClr>
            </a:solidFill>
          </p:spPr>
          <p:txBody>
            <a:bodyPr/>
            <a:lstStyle/>
            <a:p/>
          </p:txBody>
        </p:sp>
        <p:sp>
          <p:nvSpPr>
            <p:cNvPr id="51" name="rc51"/>
            <p:cNvSpPr/>
            <p:nvPr/>
          </p:nvSpPr>
          <p:spPr>
            <a:xfrm>
              <a:off x="7782752" y="3595900"/>
              <a:ext cx="416987" cy="712120"/>
            </a:xfrm>
            <a:prstGeom prst="rect">
              <a:avLst/>
            </a:prstGeom>
            <a:solidFill>
              <a:srgbClr val="80BD41">
                <a:alpha val="100000"/>
              </a:srgbClr>
            </a:solidFill>
          </p:spPr>
          <p:txBody>
            <a:bodyPr/>
            <a:lstStyle/>
            <a:p/>
          </p:txBody>
        </p:sp>
        <p:sp>
          <p:nvSpPr>
            <p:cNvPr id="52" name="rc52"/>
            <p:cNvSpPr/>
            <p:nvPr/>
          </p:nvSpPr>
          <p:spPr>
            <a:xfrm>
              <a:off x="7782752" y="3371019"/>
              <a:ext cx="416987" cy="224881"/>
            </a:xfrm>
            <a:prstGeom prst="rect">
              <a:avLst/>
            </a:prstGeom>
            <a:solidFill>
              <a:srgbClr val="1CABE2">
                <a:alpha val="100000"/>
              </a:srgbClr>
            </a:solidFill>
          </p:spPr>
          <p:txBody>
            <a:bodyPr/>
            <a:lstStyle/>
            <a:p/>
          </p:txBody>
        </p:sp>
        <p:sp>
          <p:nvSpPr>
            <p:cNvPr id="53" name="pl53"/>
            <p:cNvSpPr/>
            <p:nvPr/>
          </p:nvSpPr>
          <p:spPr>
            <a:xfrm>
              <a:off x="1504767" y="2542093"/>
              <a:ext cx="6486478" cy="625898"/>
            </a:xfrm>
            <a:custGeom>
              <a:avLst/>
              <a:pathLst>
                <a:path w="6486478" h="625898">
                  <a:moveTo>
                    <a:pt x="0" y="0"/>
                  </a:moveTo>
                  <a:lnTo>
                    <a:pt x="463319" y="67060"/>
                  </a:lnTo>
                  <a:lnTo>
                    <a:pt x="926639" y="268242"/>
                  </a:lnTo>
                  <a:lnTo>
                    <a:pt x="1389959" y="380009"/>
                  </a:lnTo>
                  <a:lnTo>
                    <a:pt x="1853279" y="536484"/>
                  </a:lnTo>
                  <a:lnTo>
                    <a:pt x="2316599" y="625898"/>
                  </a:lnTo>
                  <a:lnTo>
                    <a:pt x="2779919" y="447070"/>
                  </a:lnTo>
                  <a:lnTo>
                    <a:pt x="3243239" y="268242"/>
                  </a:lnTo>
                  <a:lnTo>
                    <a:pt x="3706559" y="245888"/>
                  </a:lnTo>
                  <a:lnTo>
                    <a:pt x="4169879" y="178828"/>
                  </a:lnTo>
                  <a:lnTo>
                    <a:pt x="4633199" y="134121"/>
                  </a:lnTo>
                  <a:lnTo>
                    <a:pt x="5096519" y="67060"/>
                  </a:lnTo>
                  <a:lnTo>
                    <a:pt x="5559839" y="67060"/>
                  </a:lnTo>
                  <a:lnTo>
                    <a:pt x="6023158" y="67060"/>
                  </a:lnTo>
                  <a:lnTo>
                    <a:pt x="6486478" y="67060"/>
                  </a:lnTo>
                </a:path>
              </a:pathLst>
            </a:custGeom>
            <a:ln w="27101" cap="flat">
              <a:solidFill>
                <a:srgbClr val="0058AB">
                  <a:alpha val="100000"/>
                </a:srgbClr>
              </a:solidFill>
              <a:prstDash val="solid"/>
              <a:round/>
            </a:ln>
          </p:spPr>
          <p:txBody>
            <a:bodyPr/>
            <a:lstStyle/>
            <a:p/>
          </p:txBody>
        </p:sp>
        <p:sp>
          <p:nvSpPr>
            <p:cNvPr id="54" name="tx54"/>
            <p:cNvSpPr/>
            <p:nvPr/>
          </p:nvSpPr>
          <p:spPr>
            <a:xfrm>
              <a:off x="3297757"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55" name="tx55"/>
            <p:cNvSpPr/>
            <p:nvPr/>
          </p:nvSpPr>
          <p:spPr>
            <a:xfrm>
              <a:off x="515103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56" name="tx56"/>
            <p:cNvSpPr/>
            <p:nvPr/>
          </p:nvSpPr>
          <p:spPr>
            <a:xfrm>
              <a:off x="561435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57" name="tx57"/>
            <p:cNvSpPr/>
            <p:nvPr/>
          </p:nvSpPr>
          <p:spPr>
            <a:xfrm>
              <a:off x="60776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58" name="tx58"/>
            <p:cNvSpPr/>
            <p:nvPr/>
          </p:nvSpPr>
          <p:spPr>
            <a:xfrm>
              <a:off x="654099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59" name="tx59"/>
            <p:cNvSpPr/>
            <p:nvPr/>
          </p:nvSpPr>
          <p:spPr>
            <a:xfrm>
              <a:off x="700431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60" name="tx60"/>
            <p:cNvSpPr/>
            <p:nvPr/>
          </p:nvSpPr>
          <p:spPr>
            <a:xfrm>
              <a:off x="746763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61" name="tx61"/>
            <p:cNvSpPr/>
            <p:nvPr/>
          </p:nvSpPr>
          <p:spPr>
            <a:xfrm>
              <a:off x="793095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62" name="tx62"/>
            <p:cNvSpPr/>
            <p:nvPr/>
          </p:nvSpPr>
          <p:spPr>
            <a:xfrm>
              <a:off x="3240494" y="3186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357.9</a:t>
              </a:r>
            </a:p>
          </p:txBody>
        </p:sp>
        <p:sp>
          <p:nvSpPr>
            <p:cNvPr id="63" name="tx63"/>
            <p:cNvSpPr/>
            <p:nvPr/>
          </p:nvSpPr>
          <p:spPr>
            <a:xfrm>
              <a:off x="5093773" y="3369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291.5</a:t>
              </a:r>
            </a:p>
          </p:txBody>
        </p:sp>
        <p:sp>
          <p:nvSpPr>
            <p:cNvPr id="64" name="tx64"/>
            <p:cNvSpPr/>
            <p:nvPr/>
          </p:nvSpPr>
          <p:spPr>
            <a:xfrm>
              <a:off x="5557093" y="33476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299.4</a:t>
              </a:r>
            </a:p>
          </p:txBody>
        </p:sp>
        <p:sp>
          <p:nvSpPr>
            <p:cNvPr id="65" name="tx65"/>
            <p:cNvSpPr/>
            <p:nvPr/>
          </p:nvSpPr>
          <p:spPr>
            <a:xfrm>
              <a:off x="6020413" y="33275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306.7</a:t>
              </a:r>
            </a:p>
          </p:txBody>
        </p:sp>
        <p:sp>
          <p:nvSpPr>
            <p:cNvPr id="66" name="tx66"/>
            <p:cNvSpPr/>
            <p:nvPr/>
          </p:nvSpPr>
          <p:spPr>
            <a:xfrm>
              <a:off x="6483733" y="33335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67" name="tx67"/>
            <p:cNvSpPr/>
            <p:nvPr/>
          </p:nvSpPr>
          <p:spPr>
            <a:xfrm>
              <a:off x="6947053" y="3312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312.1</a:t>
              </a:r>
            </a:p>
          </p:txBody>
        </p:sp>
        <p:sp>
          <p:nvSpPr>
            <p:cNvPr id="68" name="tx68"/>
            <p:cNvSpPr/>
            <p:nvPr/>
          </p:nvSpPr>
          <p:spPr>
            <a:xfrm>
              <a:off x="7410373" y="3258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331.9</a:t>
              </a:r>
            </a:p>
          </p:txBody>
        </p:sp>
        <p:sp>
          <p:nvSpPr>
            <p:cNvPr id="69" name="tx69"/>
            <p:cNvSpPr/>
            <p:nvPr/>
          </p:nvSpPr>
          <p:spPr>
            <a:xfrm>
              <a:off x="7873693" y="32350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340.3</a:t>
              </a:r>
            </a:p>
          </p:txBody>
        </p:sp>
        <p:sp>
          <p:nvSpPr>
            <p:cNvPr id="70" name="pl70"/>
            <p:cNvSpPr/>
            <p:nvPr/>
          </p:nvSpPr>
          <p:spPr>
            <a:xfrm>
              <a:off x="3358047"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71" name="pl71"/>
            <p:cNvSpPr/>
            <p:nvPr/>
          </p:nvSpPr>
          <p:spPr>
            <a:xfrm>
              <a:off x="5211327"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72" name="pl72"/>
            <p:cNvSpPr/>
            <p:nvPr/>
          </p:nvSpPr>
          <p:spPr>
            <a:xfrm>
              <a:off x="5674647"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73" name="pl73"/>
            <p:cNvSpPr/>
            <p:nvPr/>
          </p:nvSpPr>
          <p:spPr>
            <a:xfrm>
              <a:off x="6137966"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74" name="pl74"/>
            <p:cNvSpPr/>
            <p:nvPr/>
          </p:nvSpPr>
          <p:spPr>
            <a:xfrm>
              <a:off x="660128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75" name="pl75"/>
            <p:cNvSpPr/>
            <p:nvPr/>
          </p:nvSpPr>
          <p:spPr>
            <a:xfrm>
              <a:off x="706460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76" name="pl76"/>
            <p:cNvSpPr/>
            <p:nvPr/>
          </p:nvSpPr>
          <p:spPr>
            <a:xfrm>
              <a:off x="752792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77" name="pl77"/>
            <p:cNvSpPr/>
            <p:nvPr/>
          </p:nvSpPr>
          <p:spPr>
            <a:xfrm>
              <a:off x="799124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78" name="tx78"/>
            <p:cNvSpPr/>
            <p:nvPr/>
          </p:nvSpPr>
          <p:spPr>
            <a:xfrm>
              <a:off x="3240494" y="4001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196.8</a:t>
              </a:r>
            </a:p>
          </p:txBody>
        </p:sp>
        <p:sp>
          <p:nvSpPr>
            <p:cNvPr id="79" name="tx79"/>
            <p:cNvSpPr/>
            <p:nvPr/>
          </p:nvSpPr>
          <p:spPr>
            <a:xfrm>
              <a:off x="3279670" y="350930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80" name="tx80"/>
            <p:cNvSpPr/>
            <p:nvPr/>
          </p:nvSpPr>
          <p:spPr>
            <a:xfrm>
              <a:off x="5093773" y="40000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198.2</a:t>
              </a:r>
            </a:p>
          </p:txBody>
        </p:sp>
        <p:sp>
          <p:nvSpPr>
            <p:cNvPr id="81" name="tx81"/>
            <p:cNvSpPr/>
            <p:nvPr/>
          </p:nvSpPr>
          <p:spPr>
            <a:xfrm>
              <a:off x="5119899" y="35986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82" name="tx82"/>
            <p:cNvSpPr/>
            <p:nvPr/>
          </p:nvSpPr>
          <p:spPr>
            <a:xfrm>
              <a:off x="5557093" y="39802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212.6</a:t>
              </a:r>
            </a:p>
          </p:txBody>
        </p:sp>
        <p:sp>
          <p:nvSpPr>
            <p:cNvPr id="83" name="tx83"/>
            <p:cNvSpPr/>
            <p:nvPr/>
          </p:nvSpPr>
          <p:spPr>
            <a:xfrm>
              <a:off x="5583219" y="3568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84" name="tx84"/>
            <p:cNvSpPr/>
            <p:nvPr/>
          </p:nvSpPr>
          <p:spPr>
            <a:xfrm>
              <a:off x="6020413" y="39646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223.9</a:t>
              </a:r>
            </a:p>
          </p:txBody>
        </p:sp>
        <p:sp>
          <p:nvSpPr>
            <p:cNvPr id="85" name="tx85"/>
            <p:cNvSpPr/>
            <p:nvPr/>
          </p:nvSpPr>
          <p:spPr>
            <a:xfrm>
              <a:off x="6046539" y="3542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82.8</a:t>
              </a:r>
            </a:p>
          </p:txBody>
        </p:sp>
        <p:sp>
          <p:nvSpPr>
            <p:cNvPr id="86" name="tx86"/>
            <p:cNvSpPr/>
            <p:nvPr/>
          </p:nvSpPr>
          <p:spPr>
            <a:xfrm>
              <a:off x="6483733" y="39543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231.4</a:t>
              </a:r>
            </a:p>
          </p:txBody>
        </p:sp>
        <p:sp>
          <p:nvSpPr>
            <p:cNvPr id="87" name="tx87"/>
            <p:cNvSpPr/>
            <p:nvPr/>
          </p:nvSpPr>
          <p:spPr>
            <a:xfrm>
              <a:off x="6509859" y="35350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73.1</a:t>
              </a:r>
            </a:p>
          </p:txBody>
        </p:sp>
        <p:sp>
          <p:nvSpPr>
            <p:cNvPr id="88" name="tx88"/>
            <p:cNvSpPr/>
            <p:nvPr/>
          </p:nvSpPr>
          <p:spPr>
            <a:xfrm>
              <a:off x="6947053" y="39463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237.2</a:t>
              </a:r>
            </a:p>
          </p:txBody>
        </p:sp>
        <p:sp>
          <p:nvSpPr>
            <p:cNvPr id="89" name="tx89"/>
            <p:cNvSpPr/>
            <p:nvPr/>
          </p:nvSpPr>
          <p:spPr>
            <a:xfrm>
              <a:off x="6973178" y="3516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74.9</a:t>
              </a:r>
            </a:p>
          </p:txBody>
        </p:sp>
        <p:sp>
          <p:nvSpPr>
            <p:cNvPr id="90" name="tx90"/>
            <p:cNvSpPr/>
            <p:nvPr/>
          </p:nvSpPr>
          <p:spPr>
            <a:xfrm>
              <a:off x="7410373" y="39256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252.2</a:t>
              </a:r>
            </a:p>
          </p:txBody>
        </p:sp>
        <p:sp>
          <p:nvSpPr>
            <p:cNvPr id="91" name="tx91"/>
            <p:cNvSpPr/>
            <p:nvPr/>
          </p:nvSpPr>
          <p:spPr>
            <a:xfrm>
              <a:off x="7436498" y="34687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79.7</a:t>
              </a:r>
            </a:p>
          </p:txBody>
        </p:sp>
        <p:sp>
          <p:nvSpPr>
            <p:cNvPr id="92" name="tx92"/>
            <p:cNvSpPr/>
            <p:nvPr/>
          </p:nvSpPr>
          <p:spPr>
            <a:xfrm>
              <a:off x="7873693" y="39169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258.6</a:t>
              </a:r>
            </a:p>
          </p:txBody>
        </p:sp>
        <p:sp>
          <p:nvSpPr>
            <p:cNvPr id="93" name="tx93"/>
            <p:cNvSpPr/>
            <p:nvPr/>
          </p:nvSpPr>
          <p:spPr>
            <a:xfrm>
              <a:off x="7899818" y="3448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94" name="tx9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655386" y="37051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6" name="tx96"/>
            <p:cNvSpPr/>
            <p:nvPr/>
          </p:nvSpPr>
          <p:spPr>
            <a:xfrm>
              <a:off x="655386" y="3154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97" name="tx97"/>
            <p:cNvSpPr/>
            <p:nvPr/>
          </p:nvSpPr>
          <p:spPr>
            <a:xfrm>
              <a:off x="655386" y="26037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98" name="tx98"/>
            <p:cNvSpPr/>
            <p:nvPr/>
          </p:nvSpPr>
          <p:spPr>
            <a:xfrm>
              <a:off x="655386" y="20530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99" name="tx9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88500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320160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505488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551820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59815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644484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6908126"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37148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83480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14" name="tx114"/>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5" name="pl115"/>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tx116"/>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17" name="rc117"/>
            <p:cNvSpPr/>
            <p:nvPr/>
          </p:nvSpPr>
          <p:spPr>
            <a:xfrm>
              <a:off x="4056806" y="5180747"/>
              <a:ext cx="201456" cy="201456"/>
            </a:xfrm>
            <a:prstGeom prst="rect">
              <a:avLst/>
            </a:prstGeom>
            <a:solidFill>
              <a:srgbClr val="1CABE2">
                <a:alpha val="100000"/>
              </a:srgbClr>
            </a:solidFill>
          </p:spPr>
          <p:txBody>
            <a:bodyPr/>
            <a:lstStyle/>
            <a:p/>
          </p:txBody>
        </p:sp>
        <p:sp>
          <p:nvSpPr>
            <p:cNvPr id="118" name="rc118"/>
            <p:cNvSpPr/>
            <p:nvPr/>
          </p:nvSpPr>
          <p:spPr>
            <a:xfrm>
              <a:off x="6014964" y="5180747"/>
              <a:ext cx="201456" cy="201456"/>
            </a:xfrm>
            <a:prstGeom prst="rect">
              <a:avLst/>
            </a:prstGeom>
            <a:solidFill>
              <a:srgbClr val="80BD41">
                <a:alpha val="100000"/>
              </a:srgbClr>
            </a:solidFill>
          </p:spPr>
          <p:txBody>
            <a:bodyPr/>
            <a:lstStyle/>
            <a:p/>
          </p:txBody>
        </p:sp>
        <p:sp>
          <p:nvSpPr>
            <p:cNvPr id="119" name="tx119"/>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20" name="tx120"/>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21" name="tx121"/>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22" name="tx122"/>
            <p:cNvSpPr/>
            <p:nvPr/>
          </p:nvSpPr>
          <p:spPr>
            <a:xfrm>
              <a:off x="951100" y="1592892"/>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2011-2025</a:t>
              </a:r>
            </a:p>
          </p:txBody>
        </p:sp>
        <p:sp>
          <p:nvSpPr>
            <p:cNvPr id="123" name="pl123"/>
            <p:cNvSpPr/>
            <p:nvPr/>
          </p:nvSpPr>
          <p:spPr>
            <a:xfrm>
              <a:off x="22623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945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266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0588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284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605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927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96273" y="5954972"/>
              <a:ext cx="3829913" cy="129091"/>
            </a:xfrm>
            <a:prstGeom prst="rect">
              <a:avLst/>
            </a:prstGeom>
            <a:solidFill>
              <a:srgbClr val="80BD41">
                <a:alpha val="100000"/>
              </a:srgbClr>
            </a:solidFill>
          </p:spPr>
          <p:txBody>
            <a:bodyPr/>
            <a:lstStyle/>
            <a:p/>
          </p:txBody>
        </p:sp>
        <p:sp>
          <p:nvSpPr>
            <p:cNvPr id="135" name="rc135"/>
            <p:cNvSpPr/>
            <p:nvPr/>
          </p:nvSpPr>
          <p:spPr>
            <a:xfrm>
              <a:off x="5126187" y="5954972"/>
              <a:ext cx="1802312" cy="129091"/>
            </a:xfrm>
            <a:prstGeom prst="rect">
              <a:avLst/>
            </a:prstGeom>
            <a:solidFill>
              <a:srgbClr val="1CABE2">
                <a:alpha val="100000"/>
              </a:srgbClr>
            </a:solidFill>
          </p:spPr>
          <p:txBody>
            <a:bodyPr/>
            <a:lstStyle/>
            <a:p/>
          </p:txBody>
        </p:sp>
        <p:sp>
          <p:nvSpPr>
            <p:cNvPr id="136" name="rc136"/>
            <p:cNvSpPr/>
            <p:nvPr/>
          </p:nvSpPr>
          <p:spPr>
            <a:xfrm>
              <a:off x="1296273" y="5793607"/>
              <a:ext cx="4873855" cy="129091"/>
            </a:xfrm>
            <a:prstGeom prst="rect">
              <a:avLst/>
            </a:prstGeom>
            <a:solidFill>
              <a:srgbClr val="80BD41">
                <a:alpha val="100000"/>
              </a:srgbClr>
            </a:solidFill>
          </p:spPr>
          <p:txBody>
            <a:bodyPr/>
            <a:lstStyle/>
            <a:p/>
          </p:txBody>
        </p:sp>
        <p:sp>
          <p:nvSpPr>
            <p:cNvPr id="137" name="rc137"/>
            <p:cNvSpPr/>
            <p:nvPr/>
          </p:nvSpPr>
          <p:spPr>
            <a:xfrm>
              <a:off x="6170129" y="5793607"/>
              <a:ext cx="1539153" cy="129091"/>
            </a:xfrm>
            <a:prstGeom prst="rect">
              <a:avLst/>
            </a:prstGeom>
            <a:solidFill>
              <a:srgbClr val="1CABE2">
                <a:alpha val="100000"/>
              </a:srgbClr>
            </a:solidFill>
          </p:spPr>
          <p:txBody>
            <a:bodyPr/>
            <a:lstStyle/>
            <a:p/>
          </p:txBody>
        </p:sp>
        <p:sp>
          <p:nvSpPr>
            <p:cNvPr id="138" name="rc138"/>
            <p:cNvSpPr/>
            <p:nvPr/>
          </p:nvSpPr>
          <p:spPr>
            <a:xfrm>
              <a:off x="1296273" y="5632243"/>
              <a:ext cx="4996934" cy="129091"/>
            </a:xfrm>
            <a:prstGeom prst="rect">
              <a:avLst/>
            </a:prstGeom>
            <a:solidFill>
              <a:srgbClr val="80BD41">
                <a:alpha val="100000"/>
              </a:srgbClr>
            </a:solidFill>
          </p:spPr>
          <p:txBody>
            <a:bodyPr/>
            <a:lstStyle/>
            <a:p/>
          </p:txBody>
        </p:sp>
        <p:sp>
          <p:nvSpPr>
            <p:cNvPr id="139" name="rc139"/>
            <p:cNvSpPr/>
            <p:nvPr/>
          </p:nvSpPr>
          <p:spPr>
            <a:xfrm>
              <a:off x="6293207" y="5632243"/>
              <a:ext cx="1577989" cy="129091"/>
            </a:xfrm>
            <a:prstGeom prst="rect">
              <a:avLst/>
            </a:prstGeom>
            <a:solidFill>
              <a:srgbClr val="1CABE2">
                <a:alpha val="100000"/>
              </a:srgbClr>
            </a:solidFill>
          </p:spPr>
          <p:txBody>
            <a:bodyPr/>
            <a:lstStyle/>
            <a:p/>
          </p:txBody>
        </p:sp>
        <p:sp>
          <p:nvSpPr>
            <p:cNvPr id="140" name="tx140"/>
            <p:cNvSpPr/>
            <p:nvPr/>
          </p:nvSpPr>
          <p:spPr>
            <a:xfrm>
              <a:off x="7065430"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291.5</a:t>
              </a:r>
            </a:p>
          </p:txBody>
        </p:sp>
        <p:sp>
          <p:nvSpPr>
            <p:cNvPr id="141" name="tx141"/>
            <p:cNvSpPr/>
            <p:nvPr/>
          </p:nvSpPr>
          <p:spPr>
            <a:xfrm>
              <a:off x="7885252"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331.9</a:t>
              </a:r>
            </a:p>
          </p:txBody>
        </p:sp>
        <p:sp>
          <p:nvSpPr>
            <p:cNvPr id="142" name="tx142"/>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340.3</a:t>
              </a:r>
            </a:p>
          </p:txBody>
        </p:sp>
        <p:sp>
          <p:nvSpPr>
            <p:cNvPr id="143" name="tx143"/>
            <p:cNvSpPr/>
            <p:nvPr/>
          </p:nvSpPr>
          <p:spPr>
            <a:xfrm>
              <a:off x="307559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198.2</a:t>
              </a:r>
            </a:p>
          </p:txBody>
        </p:sp>
        <p:sp>
          <p:nvSpPr>
            <p:cNvPr id="144" name="tx144"/>
            <p:cNvSpPr/>
            <p:nvPr/>
          </p:nvSpPr>
          <p:spPr>
            <a:xfrm>
              <a:off x="5921849"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45" name="tx145"/>
            <p:cNvSpPr/>
            <p:nvPr/>
          </p:nvSpPr>
          <p:spPr>
            <a:xfrm>
              <a:off x="359756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252.2</a:t>
              </a:r>
            </a:p>
          </p:txBody>
        </p:sp>
        <p:sp>
          <p:nvSpPr>
            <p:cNvPr id="146" name="tx146"/>
            <p:cNvSpPr/>
            <p:nvPr/>
          </p:nvSpPr>
          <p:spPr>
            <a:xfrm>
              <a:off x="683421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79.7</a:t>
              </a:r>
            </a:p>
          </p:txBody>
        </p:sp>
        <p:sp>
          <p:nvSpPr>
            <p:cNvPr id="147" name="tx147"/>
            <p:cNvSpPr/>
            <p:nvPr/>
          </p:nvSpPr>
          <p:spPr>
            <a:xfrm>
              <a:off x="3659102"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258.6</a:t>
              </a:r>
            </a:p>
          </p:txBody>
        </p:sp>
        <p:sp>
          <p:nvSpPr>
            <p:cNvPr id="148" name="tx148"/>
            <p:cNvSpPr/>
            <p:nvPr/>
          </p:nvSpPr>
          <p:spPr>
            <a:xfrm>
              <a:off x="697670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81.7</a:t>
              </a:r>
            </a:p>
          </p:txBody>
        </p:sp>
        <p:sp>
          <p:nvSpPr>
            <p:cNvPr id="149" name="tx14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11188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4" name="tx154"/>
            <p:cNvSpPr/>
            <p:nvPr/>
          </p:nvSpPr>
          <p:spPr>
            <a:xfrm>
              <a:off x="50440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5" name="tx155"/>
            <p:cNvSpPr/>
            <p:nvPr/>
          </p:nvSpPr>
          <p:spPr>
            <a:xfrm>
              <a:off x="6976191"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6" name="tx15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7" name="tx15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(76%) was higher than in 2019 (68%).
The number of children vaccinated with DTP1 increased 30% compared to in 2019.
The number of surviving infants increased approximately 17% compared to in 2019.
In 2025, 100,000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60" name=""/>
          <p:cNvGrpSpPr/>
          <p:nvPr/>
        </p:nvGrpSpPr>
        <p:grpSpPr>
          <a:xfrm>
            <a:off x="292608" y="1051560"/>
            <a:ext cx="8595360" cy="28575"/>
            <a:chOff x="292608" y="1051560"/>
            <a:chExt cx="8595360" cy="28575"/>
          </a:xfrm>
        </p:grpSpPr>
        <p:sp>
          <p:nvSpPr>
            <p:cNvPr id="16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15774" y="2463086"/>
              <a:ext cx="1902484" cy="612397"/>
            </a:xfrm>
            <a:custGeom>
              <a:avLst/>
              <a:pathLst>
                <a:path w="1902484" h="612397">
                  <a:moveTo>
                    <a:pt x="0" y="262456"/>
                  </a:moveTo>
                  <a:lnTo>
                    <a:pt x="135891" y="218713"/>
                  </a:lnTo>
                  <a:lnTo>
                    <a:pt x="271783" y="437426"/>
                  </a:lnTo>
                  <a:lnTo>
                    <a:pt x="407675" y="503041"/>
                  </a:lnTo>
                  <a:lnTo>
                    <a:pt x="543566" y="590526"/>
                  </a:lnTo>
                  <a:lnTo>
                    <a:pt x="679458" y="612397"/>
                  </a:lnTo>
                  <a:lnTo>
                    <a:pt x="815350" y="459298"/>
                  </a:lnTo>
                  <a:lnTo>
                    <a:pt x="951242" y="306198"/>
                  </a:lnTo>
                  <a:lnTo>
                    <a:pt x="1087133" y="262456"/>
                  </a:lnTo>
                  <a:lnTo>
                    <a:pt x="1223025" y="131228"/>
                  </a:lnTo>
                  <a:lnTo>
                    <a:pt x="1358917" y="87485"/>
                  </a:lnTo>
                  <a:lnTo>
                    <a:pt x="1494809" y="0"/>
                  </a:lnTo>
                  <a:lnTo>
                    <a:pt x="1630700" y="0"/>
                  </a:lnTo>
                  <a:lnTo>
                    <a:pt x="1766592" y="0"/>
                  </a:lnTo>
                  <a:lnTo>
                    <a:pt x="1902484"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2615774" y="2463086"/>
              <a:ext cx="1902484" cy="612397"/>
            </a:xfrm>
            <a:custGeom>
              <a:avLst/>
              <a:pathLst>
                <a:path w="1902484" h="612397">
                  <a:moveTo>
                    <a:pt x="0" y="262456"/>
                  </a:moveTo>
                  <a:lnTo>
                    <a:pt x="135891" y="218713"/>
                  </a:lnTo>
                  <a:lnTo>
                    <a:pt x="271783" y="437426"/>
                  </a:lnTo>
                  <a:lnTo>
                    <a:pt x="407675" y="503041"/>
                  </a:lnTo>
                  <a:lnTo>
                    <a:pt x="543566" y="590526"/>
                  </a:lnTo>
                  <a:lnTo>
                    <a:pt x="679458" y="612397"/>
                  </a:lnTo>
                  <a:lnTo>
                    <a:pt x="815350" y="459298"/>
                  </a:lnTo>
                  <a:lnTo>
                    <a:pt x="951242" y="306198"/>
                  </a:lnTo>
                  <a:lnTo>
                    <a:pt x="1087133" y="262456"/>
                  </a:lnTo>
                  <a:lnTo>
                    <a:pt x="1223025" y="131228"/>
                  </a:lnTo>
                  <a:lnTo>
                    <a:pt x="1358917" y="87485"/>
                  </a:lnTo>
                  <a:lnTo>
                    <a:pt x="1494809" y="0"/>
                  </a:lnTo>
                  <a:lnTo>
                    <a:pt x="1630700" y="0"/>
                  </a:lnTo>
                  <a:lnTo>
                    <a:pt x="1766592" y="0"/>
                  </a:lnTo>
                  <a:lnTo>
                    <a:pt x="1902484" y="0"/>
                  </a:lnTo>
                </a:path>
              </a:pathLst>
            </a:custGeom>
            <a:ln w="43362" cap="flat">
              <a:solidFill>
                <a:srgbClr val="000000">
                  <a:alpha val="100000"/>
                </a:srgbClr>
              </a:solidFill>
              <a:prstDash val="solid"/>
              <a:round/>
            </a:ln>
          </p:spPr>
          <p:txBody>
            <a:bodyPr/>
            <a:lstStyle/>
            <a:p/>
          </p:txBody>
        </p:sp>
        <p:sp>
          <p:nvSpPr>
            <p:cNvPr id="25" name="pl25"/>
            <p:cNvSpPr/>
            <p:nvPr/>
          </p:nvSpPr>
          <p:spPr>
            <a:xfrm>
              <a:off x="3159341"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6" name="pl26"/>
            <p:cNvSpPr/>
            <p:nvPr/>
          </p:nvSpPr>
          <p:spPr>
            <a:xfrm>
              <a:off x="3702908"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27" name="pl27"/>
            <p:cNvSpPr/>
            <p:nvPr/>
          </p:nvSpPr>
          <p:spPr>
            <a:xfrm>
              <a:off x="4382366"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8" name="pl28"/>
            <p:cNvSpPr/>
            <p:nvPr/>
          </p:nvSpPr>
          <p:spPr>
            <a:xfrm>
              <a:off x="4518258"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9" name="pl29"/>
            <p:cNvSpPr/>
            <p:nvPr/>
          </p:nvSpPr>
          <p:spPr>
            <a:xfrm>
              <a:off x="2615774" y="2463086"/>
              <a:ext cx="1902484" cy="612397"/>
            </a:xfrm>
            <a:custGeom>
              <a:avLst/>
              <a:pathLst>
                <a:path w="1902484" h="612397">
                  <a:moveTo>
                    <a:pt x="0" y="262456"/>
                  </a:moveTo>
                  <a:lnTo>
                    <a:pt x="135891" y="218713"/>
                  </a:lnTo>
                  <a:lnTo>
                    <a:pt x="271783" y="437426"/>
                  </a:lnTo>
                  <a:lnTo>
                    <a:pt x="407675" y="503041"/>
                  </a:lnTo>
                  <a:lnTo>
                    <a:pt x="543566" y="590526"/>
                  </a:lnTo>
                  <a:lnTo>
                    <a:pt x="679458" y="612397"/>
                  </a:lnTo>
                  <a:lnTo>
                    <a:pt x="815350" y="459298"/>
                  </a:lnTo>
                  <a:lnTo>
                    <a:pt x="951242" y="306198"/>
                  </a:lnTo>
                  <a:lnTo>
                    <a:pt x="1087133" y="262456"/>
                  </a:lnTo>
                  <a:lnTo>
                    <a:pt x="1223025" y="131228"/>
                  </a:lnTo>
                  <a:lnTo>
                    <a:pt x="1358917" y="87485"/>
                  </a:lnTo>
                  <a:lnTo>
                    <a:pt x="1494809" y="0"/>
                  </a:lnTo>
                  <a:lnTo>
                    <a:pt x="1630700" y="0"/>
                  </a:lnTo>
                  <a:lnTo>
                    <a:pt x="1766592" y="0"/>
                  </a:lnTo>
                  <a:lnTo>
                    <a:pt x="1902484" y="0"/>
                  </a:lnTo>
                </a:path>
              </a:pathLst>
            </a:custGeom>
            <a:ln w="27101" cap="flat">
              <a:solidFill>
                <a:srgbClr val="0058AB">
                  <a:alpha val="100000"/>
                </a:srgbClr>
              </a:solidFill>
              <a:prstDash val="solid"/>
              <a:round/>
            </a:ln>
          </p:spPr>
          <p:txBody>
            <a:bodyPr/>
            <a:lstStyle/>
            <a:p/>
          </p:txBody>
        </p:sp>
        <p:sp>
          <p:nvSpPr>
            <p:cNvPr id="30" name="tx30"/>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1" name="tx31"/>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2" name="tx32"/>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3" name="tx33"/>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35" name="tx35"/>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36" name="tx36"/>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 name="tx38"/>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 name="tx39"/>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 name="tx40"/>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 name="tx41"/>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2" name="tx42"/>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3" name="tx43"/>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4" name="tx44"/>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5" name="tx45"/>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6" name="tx46"/>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8" name="tx48"/>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5423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0" name="pl50"/>
            <p:cNvSpPr/>
            <p:nvPr/>
          </p:nvSpPr>
          <p:spPr>
            <a:xfrm>
              <a:off x="15423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7088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2" name="pl52"/>
            <p:cNvSpPr/>
            <p:nvPr/>
          </p:nvSpPr>
          <p:spPr>
            <a:xfrm>
              <a:off x="34712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3" name="tx53"/>
            <p:cNvSpPr/>
            <p:nvPr/>
          </p:nvSpPr>
          <p:spPr>
            <a:xfrm>
              <a:off x="1809455" y="4988970"/>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54" name="tx54"/>
            <p:cNvSpPr/>
            <p:nvPr/>
          </p:nvSpPr>
          <p:spPr>
            <a:xfrm>
              <a:off x="29759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5" name="tx55"/>
            <p:cNvSpPr/>
            <p:nvPr/>
          </p:nvSpPr>
          <p:spPr>
            <a:xfrm>
              <a:off x="373838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56" name="tx56"/>
            <p:cNvSpPr/>
            <p:nvPr/>
          </p:nvSpPr>
          <p:spPr>
            <a:xfrm>
              <a:off x="1400461" y="1403693"/>
              <a:ext cx="28383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South Sudan, 2000-2025</a:t>
              </a:r>
            </a:p>
          </p:txBody>
        </p:sp>
        <p:sp>
          <p:nvSpPr>
            <p:cNvPr id="57" name="pl57"/>
            <p:cNvSpPr/>
            <p:nvPr/>
          </p:nvSpPr>
          <p:spPr>
            <a:xfrm>
              <a:off x="5267799" y="3694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8" name="pl58"/>
            <p:cNvSpPr/>
            <p:nvPr/>
          </p:nvSpPr>
          <p:spPr>
            <a:xfrm>
              <a:off x="5267799" y="31724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9" name="pl59"/>
            <p:cNvSpPr/>
            <p:nvPr/>
          </p:nvSpPr>
          <p:spPr>
            <a:xfrm>
              <a:off x="5267799" y="26504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2128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39553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2" name="pl62"/>
            <p:cNvSpPr/>
            <p:nvPr/>
          </p:nvSpPr>
          <p:spPr>
            <a:xfrm>
              <a:off x="5267799" y="34333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3" name="pl63"/>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4" name="pl64"/>
            <p:cNvSpPr/>
            <p:nvPr/>
          </p:nvSpPr>
          <p:spPr>
            <a:xfrm>
              <a:off x="5267799" y="238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267799" y="1867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932473" y="2285133"/>
              <a:ext cx="1902484" cy="1461403"/>
            </a:xfrm>
            <a:custGeom>
              <a:avLst/>
              <a:pathLst>
                <a:path w="1902484" h="1461403">
                  <a:moveTo>
                    <a:pt x="0" y="626315"/>
                  </a:moveTo>
                  <a:lnTo>
                    <a:pt x="135891" y="521929"/>
                  </a:lnTo>
                  <a:lnTo>
                    <a:pt x="271783" y="1043859"/>
                  </a:lnTo>
                  <a:lnTo>
                    <a:pt x="407675" y="1200438"/>
                  </a:lnTo>
                  <a:lnTo>
                    <a:pt x="543566" y="1409210"/>
                  </a:lnTo>
                  <a:lnTo>
                    <a:pt x="679458" y="1461403"/>
                  </a:lnTo>
                  <a:lnTo>
                    <a:pt x="815350" y="1096052"/>
                  </a:lnTo>
                  <a:lnTo>
                    <a:pt x="951242" y="730701"/>
                  </a:lnTo>
                  <a:lnTo>
                    <a:pt x="1087133" y="626315"/>
                  </a:lnTo>
                  <a:lnTo>
                    <a:pt x="1223025" y="313157"/>
                  </a:lnTo>
                  <a:lnTo>
                    <a:pt x="1358917" y="208771"/>
                  </a:lnTo>
                  <a:lnTo>
                    <a:pt x="1494809" y="0"/>
                  </a:lnTo>
                  <a:lnTo>
                    <a:pt x="1630700" y="0"/>
                  </a:lnTo>
                  <a:lnTo>
                    <a:pt x="1766592" y="0"/>
                  </a:lnTo>
                  <a:lnTo>
                    <a:pt x="1902484" y="0"/>
                  </a:lnTo>
                </a:path>
              </a:pathLst>
            </a:custGeom>
            <a:ln w="27101" cap="flat">
              <a:solidFill>
                <a:srgbClr val="0058AB">
                  <a:alpha val="100000"/>
                </a:srgbClr>
              </a:solidFill>
              <a:prstDash val="solid"/>
              <a:round/>
            </a:ln>
          </p:spPr>
          <p:txBody>
            <a:bodyPr/>
            <a:lstStyle/>
            <a:p/>
          </p:txBody>
        </p:sp>
        <p:sp>
          <p:nvSpPr>
            <p:cNvPr id="74" name="pl74"/>
            <p:cNvSpPr/>
            <p:nvPr/>
          </p:nvSpPr>
          <p:spPr>
            <a:xfrm>
              <a:off x="5437664" y="2911449"/>
              <a:ext cx="3397293" cy="730701"/>
            </a:xfrm>
            <a:custGeom>
              <a:avLst/>
              <a:pathLst>
                <a:path w="3397293" h="730701">
                  <a:moveTo>
                    <a:pt x="0" y="730701"/>
                  </a:moveTo>
                  <a:lnTo>
                    <a:pt x="135891" y="730701"/>
                  </a:lnTo>
                  <a:lnTo>
                    <a:pt x="271783" y="730701"/>
                  </a:lnTo>
                  <a:lnTo>
                    <a:pt x="407675" y="626315"/>
                  </a:lnTo>
                  <a:lnTo>
                    <a:pt x="543566" y="521929"/>
                  </a:lnTo>
                  <a:lnTo>
                    <a:pt x="679458" y="469736"/>
                  </a:lnTo>
                  <a:lnTo>
                    <a:pt x="815350" y="417543"/>
                  </a:lnTo>
                  <a:lnTo>
                    <a:pt x="951242" y="417543"/>
                  </a:lnTo>
                  <a:lnTo>
                    <a:pt x="1087133" y="260964"/>
                  </a:lnTo>
                  <a:lnTo>
                    <a:pt x="1223025" y="156578"/>
                  </a:lnTo>
                  <a:lnTo>
                    <a:pt x="1358917" y="156578"/>
                  </a:lnTo>
                  <a:lnTo>
                    <a:pt x="1494809" y="104385"/>
                  </a:lnTo>
                  <a:lnTo>
                    <a:pt x="1630700" y="104385"/>
                  </a:lnTo>
                  <a:lnTo>
                    <a:pt x="1766592" y="104385"/>
                  </a:lnTo>
                  <a:lnTo>
                    <a:pt x="1902484" y="104385"/>
                  </a:lnTo>
                  <a:lnTo>
                    <a:pt x="2038375" y="52192"/>
                  </a:lnTo>
                  <a:lnTo>
                    <a:pt x="2174267" y="0"/>
                  </a:lnTo>
                  <a:lnTo>
                    <a:pt x="2310159" y="0"/>
                  </a:lnTo>
                  <a:lnTo>
                    <a:pt x="2446051" y="0"/>
                  </a:lnTo>
                  <a:lnTo>
                    <a:pt x="2581942" y="0"/>
                  </a:lnTo>
                  <a:lnTo>
                    <a:pt x="2717834" y="156578"/>
                  </a:lnTo>
                  <a:lnTo>
                    <a:pt x="2853726" y="260964"/>
                  </a:lnTo>
                  <a:lnTo>
                    <a:pt x="2989618" y="52192"/>
                  </a:lnTo>
                  <a:lnTo>
                    <a:pt x="3125509" y="104385"/>
                  </a:lnTo>
                  <a:lnTo>
                    <a:pt x="3261401" y="104385"/>
                  </a:lnTo>
                  <a:lnTo>
                    <a:pt x="3397293" y="52192"/>
                  </a:lnTo>
                </a:path>
              </a:pathLst>
            </a:custGeom>
            <a:ln w="27101" cap="flat">
              <a:solidFill>
                <a:srgbClr val="80BD41">
                  <a:alpha val="100000"/>
                </a:srgbClr>
              </a:solidFill>
              <a:prstDash val="solid"/>
              <a:round/>
            </a:ln>
          </p:spPr>
          <p:txBody>
            <a:bodyPr/>
            <a:lstStyle/>
            <a:p/>
          </p:txBody>
        </p:sp>
        <p:sp>
          <p:nvSpPr>
            <p:cNvPr id="75" name="pl75"/>
            <p:cNvSpPr/>
            <p:nvPr/>
          </p:nvSpPr>
          <p:spPr>
            <a:xfrm>
              <a:off x="5437664" y="2911449"/>
              <a:ext cx="3397293" cy="1148245"/>
            </a:xfrm>
            <a:custGeom>
              <a:avLst/>
              <a:pathLst>
                <a:path w="3397293" h="1148245">
                  <a:moveTo>
                    <a:pt x="0" y="1148245"/>
                  </a:moveTo>
                  <a:lnTo>
                    <a:pt x="135891" y="991666"/>
                  </a:lnTo>
                  <a:lnTo>
                    <a:pt x="271783" y="939473"/>
                  </a:lnTo>
                  <a:lnTo>
                    <a:pt x="407675" y="835087"/>
                  </a:lnTo>
                  <a:lnTo>
                    <a:pt x="543566" y="782894"/>
                  </a:lnTo>
                  <a:lnTo>
                    <a:pt x="679458" y="678508"/>
                  </a:lnTo>
                  <a:lnTo>
                    <a:pt x="815350" y="574122"/>
                  </a:lnTo>
                  <a:lnTo>
                    <a:pt x="951242" y="521929"/>
                  </a:lnTo>
                  <a:lnTo>
                    <a:pt x="1087133" y="469736"/>
                  </a:lnTo>
                  <a:lnTo>
                    <a:pt x="1223025" y="365350"/>
                  </a:lnTo>
                  <a:lnTo>
                    <a:pt x="1358917" y="260964"/>
                  </a:lnTo>
                  <a:lnTo>
                    <a:pt x="1494809" y="208771"/>
                  </a:lnTo>
                  <a:lnTo>
                    <a:pt x="1630700" y="260964"/>
                  </a:lnTo>
                  <a:lnTo>
                    <a:pt x="1766592" y="260964"/>
                  </a:lnTo>
                  <a:lnTo>
                    <a:pt x="1902484" y="156578"/>
                  </a:lnTo>
                  <a:lnTo>
                    <a:pt x="2038375" y="156578"/>
                  </a:lnTo>
                  <a:lnTo>
                    <a:pt x="2174267" y="156578"/>
                  </a:lnTo>
                  <a:lnTo>
                    <a:pt x="2310159" y="156578"/>
                  </a:lnTo>
                  <a:lnTo>
                    <a:pt x="2446051" y="52192"/>
                  </a:lnTo>
                  <a:lnTo>
                    <a:pt x="2581942" y="0"/>
                  </a:lnTo>
                  <a:lnTo>
                    <a:pt x="2717834" y="104385"/>
                  </a:lnTo>
                  <a:lnTo>
                    <a:pt x="2853726" y="208771"/>
                  </a:lnTo>
                  <a:lnTo>
                    <a:pt x="2989618" y="208771"/>
                  </a:lnTo>
                  <a:lnTo>
                    <a:pt x="3125509" y="104385"/>
                  </a:lnTo>
                  <a:lnTo>
                    <a:pt x="3261401" y="104385"/>
                  </a:lnTo>
                  <a:lnTo>
                    <a:pt x="3397293" y="52192"/>
                  </a:lnTo>
                </a:path>
              </a:pathLst>
            </a:custGeom>
            <a:ln w="27101" cap="flat">
              <a:solidFill>
                <a:srgbClr val="961A49">
                  <a:alpha val="100000"/>
                </a:srgbClr>
              </a:solidFill>
              <a:prstDash val="solid"/>
              <a:round/>
            </a:ln>
          </p:spPr>
          <p:txBody>
            <a:bodyPr/>
            <a:lstStyle/>
            <a:p/>
          </p:txBody>
        </p:sp>
        <p:sp>
          <p:nvSpPr>
            <p:cNvPr id="76" name="pl76"/>
            <p:cNvSpPr/>
            <p:nvPr/>
          </p:nvSpPr>
          <p:spPr>
            <a:xfrm>
              <a:off x="5437664" y="2911449"/>
              <a:ext cx="3397293" cy="0"/>
            </a:xfrm>
            <a:custGeom>
              <a:avLst/>
              <a:pathLst>
                <a:path w="3397293" h="0">
                  <a:moveTo>
                    <a:pt x="0" y="0"/>
                  </a:moveTo>
                  <a:lnTo>
                    <a:pt x="0" y="0"/>
                  </a:lnTo>
                  <a:lnTo>
                    <a:pt x="135891" y="0"/>
                  </a:lnTo>
                  <a:lnTo>
                    <a:pt x="135891" y="0"/>
                  </a:lnTo>
                  <a:lnTo>
                    <a:pt x="271783" y="0"/>
                  </a:lnTo>
                  <a:lnTo>
                    <a:pt x="271783" y="0"/>
                  </a:lnTo>
                  <a:lnTo>
                    <a:pt x="407675" y="0"/>
                  </a:lnTo>
                  <a:lnTo>
                    <a:pt x="407675" y="0"/>
                  </a:lnTo>
                  <a:lnTo>
                    <a:pt x="543566" y="0"/>
                  </a:lnTo>
                  <a:lnTo>
                    <a:pt x="543566" y="0"/>
                  </a:lnTo>
                  <a:lnTo>
                    <a:pt x="679458" y="0"/>
                  </a:lnTo>
                  <a:lnTo>
                    <a:pt x="679458" y="0"/>
                  </a:lnTo>
                  <a:lnTo>
                    <a:pt x="815350" y="0"/>
                  </a:lnTo>
                  <a:lnTo>
                    <a:pt x="815350" y="0"/>
                  </a:lnTo>
                  <a:lnTo>
                    <a:pt x="951242" y="0"/>
                  </a:lnTo>
                  <a:lnTo>
                    <a:pt x="951242" y="0"/>
                  </a:lnTo>
                  <a:lnTo>
                    <a:pt x="1087133" y="0"/>
                  </a:lnTo>
                  <a:lnTo>
                    <a:pt x="1087133" y="0"/>
                  </a:lnTo>
                  <a:lnTo>
                    <a:pt x="1223025" y="0"/>
                  </a:lnTo>
                  <a:lnTo>
                    <a:pt x="1223025"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7" name="pl77"/>
            <p:cNvSpPr/>
            <p:nvPr/>
          </p:nvSpPr>
          <p:spPr>
            <a:xfrm>
              <a:off x="6932473" y="2285133"/>
              <a:ext cx="1902484" cy="1461403"/>
            </a:xfrm>
            <a:custGeom>
              <a:avLst/>
              <a:pathLst>
                <a:path w="1902484" h="1461403">
                  <a:moveTo>
                    <a:pt x="0" y="626315"/>
                  </a:moveTo>
                  <a:lnTo>
                    <a:pt x="135891" y="521929"/>
                  </a:lnTo>
                  <a:lnTo>
                    <a:pt x="271783" y="1043859"/>
                  </a:lnTo>
                  <a:lnTo>
                    <a:pt x="407675" y="1200438"/>
                  </a:lnTo>
                  <a:lnTo>
                    <a:pt x="543566" y="1409210"/>
                  </a:lnTo>
                  <a:lnTo>
                    <a:pt x="679458" y="1461403"/>
                  </a:lnTo>
                  <a:lnTo>
                    <a:pt x="815350" y="1096052"/>
                  </a:lnTo>
                  <a:lnTo>
                    <a:pt x="951242" y="730701"/>
                  </a:lnTo>
                  <a:lnTo>
                    <a:pt x="1087133" y="626315"/>
                  </a:lnTo>
                  <a:lnTo>
                    <a:pt x="1223025" y="313157"/>
                  </a:lnTo>
                  <a:lnTo>
                    <a:pt x="1358917" y="208771"/>
                  </a:lnTo>
                  <a:lnTo>
                    <a:pt x="1494809" y="0"/>
                  </a:lnTo>
                  <a:lnTo>
                    <a:pt x="1630700" y="0"/>
                  </a:lnTo>
                  <a:lnTo>
                    <a:pt x="1766592" y="0"/>
                  </a:lnTo>
                  <a:lnTo>
                    <a:pt x="1902484" y="0"/>
                  </a:lnTo>
                </a:path>
              </a:pathLst>
            </a:custGeom>
            <a:ln w="43362" cap="flat">
              <a:solidFill>
                <a:srgbClr val="000000">
                  <a:alpha val="100000"/>
                </a:srgbClr>
              </a:solidFill>
              <a:prstDash val="solid"/>
              <a:round/>
            </a:ln>
          </p:spPr>
          <p:txBody>
            <a:bodyPr/>
            <a:lstStyle/>
            <a:p/>
          </p:txBody>
        </p:sp>
        <p:sp>
          <p:nvSpPr>
            <p:cNvPr id="78" name="pl78"/>
            <p:cNvSpPr/>
            <p:nvPr/>
          </p:nvSpPr>
          <p:spPr>
            <a:xfrm>
              <a:off x="7476039" y="2358203"/>
              <a:ext cx="0" cy="1336140"/>
            </a:xfrm>
            <a:custGeom>
              <a:avLst/>
              <a:pathLst>
                <a:path w="0" h="1336140">
                  <a:moveTo>
                    <a:pt x="0" y="1336140"/>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8019606" y="2358203"/>
              <a:ext cx="0" cy="553245"/>
            </a:xfrm>
            <a:custGeom>
              <a:avLst/>
              <a:pathLst>
                <a:path w="0" h="553245">
                  <a:moveTo>
                    <a:pt x="0" y="553245"/>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8699065" y="2285133"/>
              <a:ext cx="0" cy="73070"/>
            </a:xfrm>
            <a:custGeom>
              <a:avLst/>
              <a:pathLst>
                <a:path w="0" h="73070">
                  <a:moveTo>
                    <a:pt x="0" y="0"/>
                  </a:moveTo>
                  <a:lnTo>
                    <a:pt x="0" y="73070"/>
                  </a:lnTo>
                </a:path>
              </a:pathLst>
            </a:custGeom>
            <a:ln w="13550" cap="flat">
              <a:solidFill>
                <a:srgbClr val="0058AB">
                  <a:alpha val="100000"/>
                </a:srgbClr>
              </a:solidFill>
              <a:prstDash val="dot"/>
              <a:round/>
            </a:ln>
          </p:spPr>
          <p:txBody>
            <a:bodyPr/>
            <a:lstStyle/>
            <a:p/>
          </p:txBody>
        </p:sp>
        <p:sp>
          <p:nvSpPr>
            <p:cNvPr id="81" name="pl81"/>
            <p:cNvSpPr/>
            <p:nvPr/>
          </p:nvSpPr>
          <p:spPr>
            <a:xfrm>
              <a:off x="8834957" y="2285133"/>
              <a:ext cx="0" cy="73070"/>
            </a:xfrm>
            <a:custGeom>
              <a:avLst/>
              <a:pathLst>
                <a:path w="0" h="73070">
                  <a:moveTo>
                    <a:pt x="0" y="0"/>
                  </a:moveTo>
                  <a:lnTo>
                    <a:pt x="0" y="73070"/>
                  </a:lnTo>
                </a:path>
              </a:pathLst>
            </a:custGeom>
            <a:ln w="13550" cap="flat">
              <a:solidFill>
                <a:srgbClr val="0058AB">
                  <a:alpha val="100000"/>
                </a:srgbClr>
              </a:solidFill>
              <a:prstDash val="dot"/>
              <a:round/>
            </a:ln>
          </p:spPr>
          <p:txBody>
            <a:bodyPr/>
            <a:lstStyle/>
            <a:p/>
          </p:txBody>
        </p:sp>
        <p:sp>
          <p:nvSpPr>
            <p:cNvPr id="82" name="pl82"/>
            <p:cNvSpPr/>
            <p:nvPr/>
          </p:nvSpPr>
          <p:spPr>
            <a:xfrm>
              <a:off x="6932473" y="2285133"/>
              <a:ext cx="1902484" cy="1461403"/>
            </a:xfrm>
            <a:custGeom>
              <a:avLst/>
              <a:pathLst>
                <a:path w="1902484" h="1461403">
                  <a:moveTo>
                    <a:pt x="0" y="626315"/>
                  </a:moveTo>
                  <a:lnTo>
                    <a:pt x="135891" y="521929"/>
                  </a:lnTo>
                  <a:lnTo>
                    <a:pt x="271783" y="1043859"/>
                  </a:lnTo>
                  <a:lnTo>
                    <a:pt x="407675" y="1200438"/>
                  </a:lnTo>
                  <a:lnTo>
                    <a:pt x="543566" y="1409210"/>
                  </a:lnTo>
                  <a:lnTo>
                    <a:pt x="679458" y="1461403"/>
                  </a:lnTo>
                  <a:lnTo>
                    <a:pt x="815350" y="1096052"/>
                  </a:lnTo>
                  <a:lnTo>
                    <a:pt x="951242" y="730701"/>
                  </a:lnTo>
                  <a:lnTo>
                    <a:pt x="1087133" y="626315"/>
                  </a:lnTo>
                  <a:lnTo>
                    <a:pt x="1223025" y="313157"/>
                  </a:lnTo>
                  <a:lnTo>
                    <a:pt x="1358917" y="208771"/>
                  </a:lnTo>
                  <a:lnTo>
                    <a:pt x="1494809" y="0"/>
                  </a:lnTo>
                  <a:lnTo>
                    <a:pt x="1630700" y="0"/>
                  </a:lnTo>
                  <a:lnTo>
                    <a:pt x="1766592" y="0"/>
                  </a:lnTo>
                  <a:lnTo>
                    <a:pt x="1902484" y="0"/>
                  </a:lnTo>
                </a:path>
              </a:pathLst>
            </a:custGeom>
            <a:ln w="27101" cap="flat">
              <a:solidFill>
                <a:srgbClr val="0058AB">
                  <a:alpha val="100000"/>
                </a:srgbClr>
              </a:solidFill>
              <a:prstDash val="solid"/>
              <a:round/>
            </a:ln>
          </p:spPr>
          <p:txBody>
            <a:bodyPr/>
            <a:lstStyle/>
            <a:p/>
          </p:txBody>
        </p:sp>
        <p:sp>
          <p:nvSpPr>
            <p:cNvPr id="83" name="tx83"/>
            <p:cNvSpPr/>
            <p:nvPr/>
          </p:nvSpPr>
          <p:spPr>
            <a:xfrm>
              <a:off x="7397700" y="229688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84" name="tx84"/>
            <p:cNvSpPr/>
            <p:nvPr/>
          </p:nvSpPr>
          <p:spPr>
            <a:xfrm>
              <a:off x="798946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85" name="tx85"/>
            <p:cNvSpPr/>
            <p:nvPr/>
          </p:nvSpPr>
          <p:spPr>
            <a:xfrm>
              <a:off x="8638775" y="22982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86" name="tx86"/>
            <p:cNvSpPr/>
            <p:nvPr/>
          </p:nvSpPr>
          <p:spPr>
            <a:xfrm>
              <a:off x="8774667" y="22982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87" name="tx87"/>
            <p:cNvSpPr/>
            <p:nvPr/>
          </p:nvSpPr>
          <p:spPr>
            <a:xfrm>
              <a:off x="8902429" y="2924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902429" y="2924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9" name="tx89"/>
            <p:cNvSpPr/>
            <p:nvPr/>
          </p:nvSpPr>
          <p:spPr>
            <a:xfrm>
              <a:off x="5003259" y="390319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a:off x="5003259" y="338126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49780" y="23374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049780" y="18154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4" name="tx9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1" name="tx10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58590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8590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70255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77879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6" name="tx106"/>
            <p:cNvSpPr/>
            <p:nvPr/>
          </p:nvSpPr>
          <p:spPr>
            <a:xfrm>
              <a:off x="6126154" y="4988970"/>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107" name="tx107"/>
            <p:cNvSpPr/>
            <p:nvPr/>
          </p:nvSpPr>
          <p:spPr>
            <a:xfrm>
              <a:off x="72926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8055088"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9" name="tx10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0" name="pl110"/>
            <p:cNvSpPr/>
            <p:nvPr/>
          </p:nvSpPr>
          <p:spPr>
            <a:xfrm>
              <a:off x="22831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2152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61472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80792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2492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812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1132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887395"/>
              <a:ext cx="7321564" cy="114824"/>
            </a:xfrm>
            <a:prstGeom prst="rect">
              <a:avLst/>
            </a:prstGeom>
            <a:solidFill>
              <a:srgbClr val="1CABE2">
                <a:alpha val="80000"/>
              </a:srgbClr>
            </a:solidFill>
          </p:spPr>
          <p:txBody>
            <a:bodyPr/>
            <a:lstStyle/>
            <a:p/>
          </p:txBody>
        </p:sp>
        <p:sp>
          <p:nvSpPr>
            <p:cNvPr id="122" name="rc122"/>
            <p:cNvSpPr/>
            <p:nvPr/>
          </p:nvSpPr>
          <p:spPr>
            <a:xfrm>
              <a:off x="1317178" y="5743865"/>
              <a:ext cx="5771302" cy="114824"/>
            </a:xfrm>
            <a:prstGeom prst="rect">
              <a:avLst/>
            </a:prstGeom>
            <a:solidFill>
              <a:srgbClr val="1CABE2">
                <a:alpha val="80000"/>
              </a:srgbClr>
            </a:solidFill>
          </p:spPr>
          <p:txBody>
            <a:bodyPr/>
            <a:lstStyle/>
            <a:p/>
          </p:txBody>
        </p:sp>
        <p:sp>
          <p:nvSpPr>
            <p:cNvPr id="123" name="rc123"/>
            <p:cNvSpPr/>
            <p:nvPr/>
          </p:nvSpPr>
          <p:spPr>
            <a:xfrm>
              <a:off x="1317178" y="5600334"/>
              <a:ext cx="5916977" cy="114824"/>
            </a:xfrm>
            <a:prstGeom prst="rect">
              <a:avLst/>
            </a:prstGeom>
            <a:solidFill>
              <a:srgbClr val="1CABE2">
                <a:alpha val="80000"/>
              </a:srgbClr>
            </a:solidFill>
          </p:spPr>
          <p:txBody>
            <a:bodyPr/>
            <a:lstStyle/>
            <a:p/>
          </p:txBody>
        </p:sp>
        <p:sp>
          <p:nvSpPr>
            <p:cNvPr id="124" name="tx124"/>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114,000</a:t>
              </a:r>
            </a:p>
          </p:txBody>
        </p:sp>
        <p:sp>
          <p:nvSpPr>
            <p:cNvPr id="125" name="tx125"/>
            <p:cNvSpPr/>
            <p:nvPr/>
          </p:nvSpPr>
          <p:spPr>
            <a:xfrm>
              <a:off x="6657444"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90,000</a:t>
              </a:r>
            </a:p>
          </p:txBody>
        </p:sp>
        <p:sp>
          <p:nvSpPr>
            <p:cNvPr id="126" name="tx126"/>
            <p:cNvSpPr/>
            <p:nvPr/>
          </p:nvSpPr>
          <p:spPr>
            <a:xfrm>
              <a:off x="6803119"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92,000</a:t>
              </a:r>
            </a:p>
          </p:txBody>
        </p:sp>
        <p:sp>
          <p:nvSpPr>
            <p:cNvPr id="127" name="tx12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282192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2" name="tx132"/>
            <p:cNvSpPr/>
            <p:nvPr/>
          </p:nvSpPr>
          <p:spPr>
            <a:xfrm>
              <a:off x="475395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33" name="tx133"/>
            <p:cNvSpPr/>
            <p:nvPr/>
          </p:nvSpPr>
          <p:spPr>
            <a:xfrm>
              <a:off x="668598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34" name="tx13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5" name="tx13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South Sudan (73%) was 12 percentage points lower than the global average (85%) and 7 percentage points lower than the average across all ESAR countries (80%).
National DTP3 coverage was 12 percentage points higher than in 2019 (61%).
This equates to 92,000 un- and undervaccinated children in 2025 compared to 114,000 un- and undervaccinated children in 2019.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Sudan DTP3 coverage was 73% - this is 12 percentage points higher than in 2019 and lower than both the global and regional averages.</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South Sudan ranked number 6 out of 21 countries for lowest DTP3 coverage (based on tied ranks).
South Sudan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Sudan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73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81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8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596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827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53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24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949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04144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5804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2113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7464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379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0128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60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792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12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85849"/>
              <a:ext cx="416987" cy="626159"/>
            </a:xfrm>
            <a:prstGeom prst="rect">
              <a:avLst/>
            </a:prstGeom>
            <a:solidFill>
              <a:srgbClr val="80BD41">
                <a:alpha val="100000"/>
              </a:srgbClr>
            </a:solidFill>
          </p:spPr>
          <p:txBody>
            <a:bodyPr/>
            <a:lstStyle/>
            <a:p/>
          </p:txBody>
        </p:sp>
        <p:sp>
          <p:nvSpPr>
            <p:cNvPr id="24" name="rc24"/>
            <p:cNvSpPr/>
            <p:nvPr/>
          </p:nvSpPr>
          <p:spPr>
            <a:xfrm>
              <a:off x="1296273" y="3185522"/>
              <a:ext cx="416987" cy="400327"/>
            </a:xfrm>
            <a:prstGeom prst="rect">
              <a:avLst/>
            </a:prstGeom>
            <a:solidFill>
              <a:srgbClr val="1CABE2">
                <a:alpha val="100000"/>
              </a:srgbClr>
            </a:solidFill>
          </p:spPr>
          <p:txBody>
            <a:bodyPr/>
            <a:lstStyle/>
            <a:p/>
          </p:txBody>
        </p:sp>
        <p:sp>
          <p:nvSpPr>
            <p:cNvPr id="25" name="rc25"/>
            <p:cNvSpPr/>
            <p:nvPr/>
          </p:nvSpPr>
          <p:spPr>
            <a:xfrm>
              <a:off x="1759593" y="3546182"/>
              <a:ext cx="416987" cy="665827"/>
            </a:xfrm>
            <a:prstGeom prst="rect">
              <a:avLst/>
            </a:prstGeom>
            <a:solidFill>
              <a:srgbClr val="80BD41">
                <a:alpha val="100000"/>
              </a:srgbClr>
            </a:solidFill>
          </p:spPr>
          <p:txBody>
            <a:bodyPr/>
            <a:lstStyle/>
            <a:p/>
          </p:txBody>
        </p:sp>
        <p:sp>
          <p:nvSpPr>
            <p:cNvPr id="26" name="rc26"/>
            <p:cNvSpPr/>
            <p:nvPr/>
          </p:nvSpPr>
          <p:spPr>
            <a:xfrm>
              <a:off x="1759593" y="3155143"/>
              <a:ext cx="416987" cy="391038"/>
            </a:xfrm>
            <a:prstGeom prst="rect">
              <a:avLst/>
            </a:prstGeom>
            <a:solidFill>
              <a:srgbClr val="1CABE2">
                <a:alpha val="100000"/>
              </a:srgbClr>
            </a:solidFill>
          </p:spPr>
          <p:txBody>
            <a:bodyPr/>
            <a:lstStyle/>
            <a:p/>
          </p:txBody>
        </p:sp>
        <p:sp>
          <p:nvSpPr>
            <p:cNvPr id="27" name="rc27"/>
            <p:cNvSpPr/>
            <p:nvPr/>
          </p:nvSpPr>
          <p:spPr>
            <a:xfrm>
              <a:off x="2222913" y="3642718"/>
              <a:ext cx="416987" cy="569291"/>
            </a:xfrm>
            <a:prstGeom prst="rect">
              <a:avLst/>
            </a:prstGeom>
            <a:solidFill>
              <a:srgbClr val="80BD41">
                <a:alpha val="100000"/>
              </a:srgbClr>
            </a:solidFill>
          </p:spPr>
          <p:txBody>
            <a:bodyPr/>
            <a:lstStyle/>
            <a:p/>
          </p:txBody>
        </p:sp>
        <p:sp>
          <p:nvSpPr>
            <p:cNvPr id="28" name="rc28"/>
            <p:cNvSpPr/>
            <p:nvPr/>
          </p:nvSpPr>
          <p:spPr>
            <a:xfrm>
              <a:off x="2222913" y="3137863"/>
              <a:ext cx="416987" cy="504854"/>
            </a:xfrm>
            <a:prstGeom prst="rect">
              <a:avLst/>
            </a:prstGeom>
            <a:solidFill>
              <a:srgbClr val="1CABE2">
                <a:alpha val="100000"/>
              </a:srgbClr>
            </a:solidFill>
          </p:spPr>
          <p:txBody>
            <a:bodyPr/>
            <a:lstStyle/>
            <a:p/>
          </p:txBody>
        </p:sp>
        <p:sp>
          <p:nvSpPr>
            <p:cNvPr id="29" name="rc29"/>
            <p:cNvSpPr/>
            <p:nvPr/>
          </p:nvSpPr>
          <p:spPr>
            <a:xfrm>
              <a:off x="2686233" y="3684846"/>
              <a:ext cx="416987" cy="527162"/>
            </a:xfrm>
            <a:prstGeom prst="rect">
              <a:avLst/>
            </a:prstGeom>
            <a:solidFill>
              <a:srgbClr val="80BD41">
                <a:alpha val="100000"/>
              </a:srgbClr>
            </a:solidFill>
          </p:spPr>
          <p:txBody>
            <a:bodyPr/>
            <a:lstStyle/>
            <a:p/>
          </p:txBody>
        </p:sp>
        <p:sp>
          <p:nvSpPr>
            <p:cNvPr id="30" name="rc30"/>
            <p:cNvSpPr/>
            <p:nvPr/>
          </p:nvSpPr>
          <p:spPr>
            <a:xfrm>
              <a:off x="2686233" y="3157683"/>
              <a:ext cx="416987" cy="527162"/>
            </a:xfrm>
            <a:prstGeom prst="rect">
              <a:avLst/>
            </a:prstGeom>
            <a:solidFill>
              <a:srgbClr val="1CABE2">
                <a:alpha val="100000"/>
              </a:srgbClr>
            </a:solidFill>
          </p:spPr>
          <p:txBody>
            <a:bodyPr/>
            <a:lstStyle/>
            <a:p/>
          </p:txBody>
        </p:sp>
        <p:sp>
          <p:nvSpPr>
            <p:cNvPr id="31" name="rc31"/>
            <p:cNvSpPr/>
            <p:nvPr/>
          </p:nvSpPr>
          <p:spPr>
            <a:xfrm>
              <a:off x="3149553" y="3776381"/>
              <a:ext cx="416987" cy="435628"/>
            </a:xfrm>
            <a:prstGeom prst="rect">
              <a:avLst/>
            </a:prstGeom>
            <a:solidFill>
              <a:srgbClr val="80BD41">
                <a:alpha val="100000"/>
              </a:srgbClr>
            </a:solidFill>
          </p:spPr>
          <p:txBody>
            <a:bodyPr/>
            <a:lstStyle/>
            <a:p/>
          </p:txBody>
        </p:sp>
        <p:sp>
          <p:nvSpPr>
            <p:cNvPr id="32" name="rc32"/>
            <p:cNvSpPr/>
            <p:nvPr/>
          </p:nvSpPr>
          <p:spPr>
            <a:xfrm>
              <a:off x="3149553" y="3265016"/>
              <a:ext cx="416987" cy="511364"/>
            </a:xfrm>
            <a:prstGeom prst="rect">
              <a:avLst/>
            </a:prstGeom>
            <a:solidFill>
              <a:srgbClr val="1CABE2">
                <a:alpha val="100000"/>
              </a:srgbClr>
            </a:solidFill>
          </p:spPr>
          <p:txBody>
            <a:bodyPr/>
            <a:lstStyle/>
            <a:p/>
          </p:txBody>
        </p:sp>
        <p:sp>
          <p:nvSpPr>
            <p:cNvPr id="33" name="rc33"/>
            <p:cNvSpPr/>
            <p:nvPr/>
          </p:nvSpPr>
          <p:spPr>
            <a:xfrm>
              <a:off x="3612873" y="3804960"/>
              <a:ext cx="416987" cy="407048"/>
            </a:xfrm>
            <a:prstGeom prst="rect">
              <a:avLst/>
            </a:prstGeom>
            <a:solidFill>
              <a:srgbClr val="80BD41">
                <a:alpha val="100000"/>
              </a:srgbClr>
            </a:solidFill>
          </p:spPr>
          <p:txBody>
            <a:bodyPr/>
            <a:lstStyle/>
            <a:p/>
          </p:txBody>
        </p:sp>
        <p:sp>
          <p:nvSpPr>
            <p:cNvPr id="34" name="rc34"/>
            <p:cNvSpPr/>
            <p:nvPr/>
          </p:nvSpPr>
          <p:spPr>
            <a:xfrm>
              <a:off x="3612873" y="3307462"/>
              <a:ext cx="416987" cy="497498"/>
            </a:xfrm>
            <a:prstGeom prst="rect">
              <a:avLst/>
            </a:prstGeom>
            <a:solidFill>
              <a:srgbClr val="1CABE2">
                <a:alpha val="100000"/>
              </a:srgbClr>
            </a:solidFill>
          </p:spPr>
          <p:txBody>
            <a:bodyPr/>
            <a:lstStyle/>
            <a:p/>
          </p:txBody>
        </p:sp>
        <p:sp>
          <p:nvSpPr>
            <p:cNvPr id="35" name="rc35"/>
            <p:cNvSpPr/>
            <p:nvPr/>
          </p:nvSpPr>
          <p:spPr>
            <a:xfrm>
              <a:off x="4076193" y="3797498"/>
              <a:ext cx="416987" cy="414511"/>
            </a:xfrm>
            <a:prstGeom prst="rect">
              <a:avLst/>
            </a:prstGeom>
            <a:solidFill>
              <a:srgbClr val="80BD41">
                <a:alpha val="100000"/>
              </a:srgbClr>
            </a:solidFill>
          </p:spPr>
          <p:txBody>
            <a:bodyPr/>
            <a:lstStyle/>
            <a:p/>
          </p:txBody>
        </p:sp>
        <p:sp>
          <p:nvSpPr>
            <p:cNvPr id="36" name="rc36"/>
            <p:cNvSpPr/>
            <p:nvPr/>
          </p:nvSpPr>
          <p:spPr>
            <a:xfrm>
              <a:off x="4076193" y="3414874"/>
              <a:ext cx="416987" cy="382623"/>
            </a:xfrm>
            <a:prstGeom prst="rect">
              <a:avLst/>
            </a:prstGeom>
            <a:solidFill>
              <a:srgbClr val="1CABE2">
                <a:alpha val="100000"/>
              </a:srgbClr>
            </a:solidFill>
          </p:spPr>
          <p:txBody>
            <a:bodyPr/>
            <a:lstStyle/>
            <a:p/>
          </p:txBody>
        </p:sp>
        <p:sp>
          <p:nvSpPr>
            <p:cNvPr id="37" name="rc37"/>
            <p:cNvSpPr/>
            <p:nvPr/>
          </p:nvSpPr>
          <p:spPr>
            <a:xfrm>
              <a:off x="4539513" y="3780271"/>
              <a:ext cx="416987" cy="431738"/>
            </a:xfrm>
            <a:prstGeom prst="rect">
              <a:avLst/>
            </a:prstGeom>
            <a:solidFill>
              <a:srgbClr val="80BD41">
                <a:alpha val="100000"/>
              </a:srgbClr>
            </a:solidFill>
          </p:spPr>
          <p:txBody>
            <a:bodyPr/>
            <a:lstStyle/>
            <a:p/>
          </p:txBody>
        </p:sp>
        <p:sp>
          <p:nvSpPr>
            <p:cNvPr id="38" name="rc38"/>
            <p:cNvSpPr/>
            <p:nvPr/>
          </p:nvSpPr>
          <p:spPr>
            <a:xfrm>
              <a:off x="4539513" y="3480237"/>
              <a:ext cx="416987" cy="300033"/>
            </a:xfrm>
            <a:prstGeom prst="rect">
              <a:avLst/>
            </a:prstGeom>
            <a:solidFill>
              <a:srgbClr val="1CABE2">
                <a:alpha val="100000"/>
              </a:srgbClr>
            </a:solidFill>
          </p:spPr>
          <p:txBody>
            <a:bodyPr/>
            <a:lstStyle/>
            <a:p/>
          </p:txBody>
        </p:sp>
        <p:sp>
          <p:nvSpPr>
            <p:cNvPr id="39" name="rc39"/>
            <p:cNvSpPr/>
            <p:nvPr/>
          </p:nvSpPr>
          <p:spPr>
            <a:xfrm>
              <a:off x="5002833" y="3741450"/>
              <a:ext cx="416987" cy="470559"/>
            </a:xfrm>
            <a:prstGeom prst="rect">
              <a:avLst/>
            </a:prstGeom>
            <a:solidFill>
              <a:srgbClr val="80BD41">
                <a:alpha val="100000"/>
              </a:srgbClr>
            </a:solidFill>
          </p:spPr>
          <p:txBody>
            <a:bodyPr/>
            <a:lstStyle/>
            <a:p/>
          </p:txBody>
        </p:sp>
        <p:sp>
          <p:nvSpPr>
            <p:cNvPr id="40" name="rc40"/>
            <p:cNvSpPr/>
            <p:nvPr/>
          </p:nvSpPr>
          <p:spPr>
            <a:xfrm>
              <a:off x="5002833" y="3440596"/>
              <a:ext cx="416987" cy="300854"/>
            </a:xfrm>
            <a:prstGeom prst="rect">
              <a:avLst/>
            </a:prstGeom>
            <a:solidFill>
              <a:srgbClr val="1CABE2">
                <a:alpha val="100000"/>
              </a:srgbClr>
            </a:solidFill>
          </p:spPr>
          <p:txBody>
            <a:bodyPr/>
            <a:lstStyle/>
            <a:p/>
          </p:txBody>
        </p:sp>
        <p:sp>
          <p:nvSpPr>
            <p:cNvPr id="41" name="rc41"/>
            <p:cNvSpPr/>
            <p:nvPr/>
          </p:nvSpPr>
          <p:spPr>
            <a:xfrm>
              <a:off x="5466153" y="3681141"/>
              <a:ext cx="416987" cy="530867"/>
            </a:xfrm>
            <a:prstGeom prst="rect">
              <a:avLst/>
            </a:prstGeom>
            <a:solidFill>
              <a:srgbClr val="80BD41">
                <a:alpha val="100000"/>
              </a:srgbClr>
            </a:solidFill>
          </p:spPr>
          <p:txBody>
            <a:bodyPr/>
            <a:lstStyle/>
            <a:p/>
          </p:txBody>
        </p:sp>
        <p:sp>
          <p:nvSpPr>
            <p:cNvPr id="42" name="rc42"/>
            <p:cNvSpPr/>
            <p:nvPr/>
          </p:nvSpPr>
          <p:spPr>
            <a:xfrm>
              <a:off x="5466153" y="3419664"/>
              <a:ext cx="416987" cy="261477"/>
            </a:xfrm>
            <a:prstGeom prst="rect">
              <a:avLst/>
            </a:prstGeom>
            <a:solidFill>
              <a:srgbClr val="1CABE2">
                <a:alpha val="100000"/>
              </a:srgbClr>
            </a:solidFill>
          </p:spPr>
          <p:txBody>
            <a:bodyPr/>
            <a:lstStyle/>
            <a:p/>
          </p:txBody>
        </p:sp>
        <p:sp>
          <p:nvSpPr>
            <p:cNvPr id="43" name="rc43"/>
            <p:cNvSpPr/>
            <p:nvPr/>
          </p:nvSpPr>
          <p:spPr>
            <a:xfrm>
              <a:off x="5929473" y="3652033"/>
              <a:ext cx="416987" cy="559976"/>
            </a:xfrm>
            <a:prstGeom prst="rect">
              <a:avLst/>
            </a:prstGeom>
            <a:solidFill>
              <a:srgbClr val="80BD41">
                <a:alpha val="100000"/>
              </a:srgbClr>
            </a:solidFill>
          </p:spPr>
          <p:txBody>
            <a:bodyPr/>
            <a:lstStyle/>
            <a:p/>
          </p:txBody>
        </p:sp>
        <p:sp>
          <p:nvSpPr>
            <p:cNvPr id="44" name="rc44"/>
            <p:cNvSpPr/>
            <p:nvPr/>
          </p:nvSpPr>
          <p:spPr>
            <a:xfrm>
              <a:off x="5929473" y="3400452"/>
              <a:ext cx="416987" cy="251580"/>
            </a:xfrm>
            <a:prstGeom prst="rect">
              <a:avLst/>
            </a:prstGeom>
            <a:solidFill>
              <a:srgbClr val="1CABE2">
                <a:alpha val="100000"/>
              </a:srgbClr>
            </a:solidFill>
          </p:spPr>
          <p:txBody>
            <a:bodyPr/>
            <a:lstStyle/>
            <a:p/>
          </p:txBody>
        </p:sp>
        <p:sp>
          <p:nvSpPr>
            <p:cNvPr id="45" name="rc45"/>
            <p:cNvSpPr/>
            <p:nvPr/>
          </p:nvSpPr>
          <p:spPr>
            <a:xfrm>
              <a:off x="6392792" y="3623797"/>
              <a:ext cx="416987" cy="588212"/>
            </a:xfrm>
            <a:prstGeom prst="rect">
              <a:avLst/>
            </a:prstGeom>
            <a:solidFill>
              <a:srgbClr val="80BD41">
                <a:alpha val="100000"/>
              </a:srgbClr>
            </a:solidFill>
          </p:spPr>
          <p:txBody>
            <a:bodyPr/>
            <a:lstStyle/>
            <a:p/>
          </p:txBody>
        </p:sp>
        <p:sp>
          <p:nvSpPr>
            <p:cNvPr id="46" name="rc46"/>
            <p:cNvSpPr/>
            <p:nvPr/>
          </p:nvSpPr>
          <p:spPr>
            <a:xfrm>
              <a:off x="6392792" y="3406221"/>
              <a:ext cx="416987" cy="217576"/>
            </a:xfrm>
            <a:prstGeom prst="rect">
              <a:avLst/>
            </a:prstGeom>
            <a:solidFill>
              <a:srgbClr val="1CABE2">
                <a:alpha val="100000"/>
              </a:srgbClr>
            </a:solidFill>
          </p:spPr>
          <p:txBody>
            <a:bodyPr/>
            <a:lstStyle/>
            <a:p/>
          </p:txBody>
        </p:sp>
        <p:sp>
          <p:nvSpPr>
            <p:cNvPr id="47" name="rc47"/>
            <p:cNvSpPr/>
            <p:nvPr/>
          </p:nvSpPr>
          <p:spPr>
            <a:xfrm>
              <a:off x="6856112" y="3609110"/>
              <a:ext cx="416987" cy="602899"/>
            </a:xfrm>
            <a:prstGeom prst="rect">
              <a:avLst/>
            </a:prstGeom>
            <a:solidFill>
              <a:srgbClr val="80BD41">
                <a:alpha val="100000"/>
              </a:srgbClr>
            </a:solidFill>
          </p:spPr>
          <p:txBody>
            <a:bodyPr/>
            <a:lstStyle/>
            <a:p/>
          </p:txBody>
        </p:sp>
        <p:sp>
          <p:nvSpPr>
            <p:cNvPr id="48" name="rc48"/>
            <p:cNvSpPr/>
            <p:nvPr/>
          </p:nvSpPr>
          <p:spPr>
            <a:xfrm>
              <a:off x="6856112" y="3386136"/>
              <a:ext cx="416987" cy="222974"/>
            </a:xfrm>
            <a:prstGeom prst="rect">
              <a:avLst/>
            </a:prstGeom>
            <a:solidFill>
              <a:srgbClr val="1CABE2">
                <a:alpha val="100000"/>
              </a:srgbClr>
            </a:solidFill>
          </p:spPr>
          <p:txBody>
            <a:bodyPr/>
            <a:lstStyle/>
            <a:p/>
          </p:txBody>
        </p:sp>
        <p:sp>
          <p:nvSpPr>
            <p:cNvPr id="49" name="rc49"/>
            <p:cNvSpPr/>
            <p:nvPr/>
          </p:nvSpPr>
          <p:spPr>
            <a:xfrm>
              <a:off x="7319432" y="3570845"/>
              <a:ext cx="416987" cy="641164"/>
            </a:xfrm>
            <a:prstGeom prst="rect">
              <a:avLst/>
            </a:prstGeom>
            <a:solidFill>
              <a:srgbClr val="80BD41">
                <a:alpha val="100000"/>
              </a:srgbClr>
            </a:solidFill>
          </p:spPr>
          <p:txBody>
            <a:bodyPr/>
            <a:lstStyle/>
            <a:p/>
          </p:txBody>
        </p:sp>
        <p:sp>
          <p:nvSpPr>
            <p:cNvPr id="50" name="rc50"/>
            <p:cNvSpPr/>
            <p:nvPr/>
          </p:nvSpPr>
          <p:spPr>
            <a:xfrm>
              <a:off x="7319432" y="3333713"/>
              <a:ext cx="416987" cy="237132"/>
            </a:xfrm>
            <a:prstGeom prst="rect">
              <a:avLst/>
            </a:prstGeom>
            <a:solidFill>
              <a:srgbClr val="1CABE2">
                <a:alpha val="100000"/>
              </a:srgbClr>
            </a:solidFill>
          </p:spPr>
          <p:txBody>
            <a:bodyPr/>
            <a:lstStyle/>
            <a:p/>
          </p:txBody>
        </p:sp>
        <p:sp>
          <p:nvSpPr>
            <p:cNvPr id="51" name="rc51"/>
            <p:cNvSpPr/>
            <p:nvPr/>
          </p:nvSpPr>
          <p:spPr>
            <a:xfrm>
              <a:off x="7782752" y="3554650"/>
              <a:ext cx="416987" cy="657359"/>
            </a:xfrm>
            <a:prstGeom prst="rect">
              <a:avLst/>
            </a:prstGeom>
            <a:solidFill>
              <a:srgbClr val="80BD41">
                <a:alpha val="100000"/>
              </a:srgbClr>
            </a:solidFill>
          </p:spPr>
          <p:txBody>
            <a:bodyPr/>
            <a:lstStyle/>
            <a:p/>
          </p:txBody>
        </p:sp>
        <p:sp>
          <p:nvSpPr>
            <p:cNvPr id="52" name="rc52"/>
            <p:cNvSpPr/>
            <p:nvPr/>
          </p:nvSpPr>
          <p:spPr>
            <a:xfrm>
              <a:off x="7782752" y="3311511"/>
              <a:ext cx="416987" cy="243139"/>
            </a:xfrm>
            <a:prstGeom prst="rect">
              <a:avLst/>
            </a:prstGeom>
            <a:solidFill>
              <a:srgbClr val="1CABE2">
                <a:alpha val="100000"/>
              </a:srgbClr>
            </a:solidFill>
          </p:spPr>
          <p:txBody>
            <a:bodyPr/>
            <a:lstStyle/>
            <a:p/>
          </p:txBody>
        </p:sp>
        <p:sp>
          <p:nvSpPr>
            <p:cNvPr id="53" name="pl53"/>
            <p:cNvSpPr/>
            <p:nvPr/>
          </p:nvSpPr>
          <p:spPr>
            <a:xfrm>
              <a:off x="1504767" y="2643775"/>
              <a:ext cx="6486478" cy="601514"/>
            </a:xfrm>
            <a:custGeom>
              <a:avLst/>
              <a:pathLst>
                <a:path w="6486478" h="601514">
                  <a:moveTo>
                    <a:pt x="0" y="257791"/>
                  </a:moveTo>
                  <a:lnTo>
                    <a:pt x="463319" y="214826"/>
                  </a:lnTo>
                  <a:lnTo>
                    <a:pt x="926639" y="429653"/>
                  </a:lnTo>
                  <a:lnTo>
                    <a:pt x="1389959" y="494101"/>
                  </a:lnTo>
                  <a:lnTo>
                    <a:pt x="1853279" y="580031"/>
                  </a:lnTo>
                  <a:lnTo>
                    <a:pt x="2316599" y="601514"/>
                  </a:lnTo>
                  <a:lnTo>
                    <a:pt x="2779919" y="451135"/>
                  </a:lnTo>
                  <a:lnTo>
                    <a:pt x="3243239" y="300757"/>
                  </a:lnTo>
                  <a:lnTo>
                    <a:pt x="3706559" y="257791"/>
                  </a:lnTo>
                  <a:lnTo>
                    <a:pt x="4169879" y="128895"/>
                  </a:lnTo>
                  <a:lnTo>
                    <a:pt x="4633199" y="85930"/>
                  </a:lnTo>
                  <a:lnTo>
                    <a:pt x="5096519" y="0"/>
                  </a:lnTo>
                  <a:lnTo>
                    <a:pt x="5559839" y="0"/>
                  </a:lnTo>
                  <a:lnTo>
                    <a:pt x="6023158" y="0"/>
                  </a:lnTo>
                  <a:lnTo>
                    <a:pt x="6486478" y="0"/>
                  </a:lnTo>
                </a:path>
              </a:pathLst>
            </a:custGeom>
            <a:ln w="27101" cap="flat">
              <a:solidFill>
                <a:srgbClr val="0058AB">
                  <a:alpha val="100000"/>
                </a:srgbClr>
              </a:solidFill>
              <a:prstDash val="solid"/>
              <a:round/>
            </a:ln>
          </p:spPr>
          <p:txBody>
            <a:bodyPr/>
            <a:lstStyle/>
            <a:p/>
          </p:txBody>
        </p:sp>
        <p:sp>
          <p:nvSpPr>
            <p:cNvPr id="54" name="tx54"/>
            <p:cNvSpPr/>
            <p:nvPr/>
          </p:nvSpPr>
          <p:spPr>
            <a:xfrm>
              <a:off x="329775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55" name="tx55"/>
            <p:cNvSpPr/>
            <p:nvPr/>
          </p:nvSpPr>
          <p:spPr>
            <a:xfrm>
              <a:off x="515103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56" name="tx56"/>
            <p:cNvSpPr/>
            <p:nvPr/>
          </p:nvSpPr>
          <p:spPr>
            <a:xfrm>
              <a:off x="561435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57" name="tx57"/>
            <p:cNvSpPr/>
            <p:nvPr/>
          </p:nvSpPr>
          <p:spPr>
            <a:xfrm>
              <a:off x="60776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58" name="tx58"/>
            <p:cNvSpPr/>
            <p:nvPr/>
          </p:nvSpPr>
          <p:spPr>
            <a:xfrm>
              <a:off x="654099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59" name="tx59"/>
            <p:cNvSpPr/>
            <p:nvPr/>
          </p:nvSpPr>
          <p:spPr>
            <a:xfrm>
              <a:off x="700431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60" name="tx60"/>
            <p:cNvSpPr/>
            <p:nvPr/>
          </p:nvSpPr>
          <p:spPr>
            <a:xfrm>
              <a:off x="746763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61" name="tx61"/>
            <p:cNvSpPr/>
            <p:nvPr/>
          </p:nvSpPr>
          <p:spPr>
            <a:xfrm>
              <a:off x="793095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62" name="tx62"/>
            <p:cNvSpPr/>
            <p:nvPr/>
          </p:nvSpPr>
          <p:spPr>
            <a:xfrm>
              <a:off x="3240494" y="31290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357.9</a:t>
              </a:r>
            </a:p>
          </p:txBody>
        </p:sp>
        <p:sp>
          <p:nvSpPr>
            <p:cNvPr id="63" name="tx63"/>
            <p:cNvSpPr/>
            <p:nvPr/>
          </p:nvSpPr>
          <p:spPr>
            <a:xfrm>
              <a:off x="5093773" y="3304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291.5</a:t>
              </a:r>
            </a:p>
          </p:txBody>
        </p:sp>
        <p:sp>
          <p:nvSpPr>
            <p:cNvPr id="64" name="tx64"/>
            <p:cNvSpPr/>
            <p:nvPr/>
          </p:nvSpPr>
          <p:spPr>
            <a:xfrm>
              <a:off x="5557093" y="32837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299.4</a:t>
              </a:r>
            </a:p>
          </p:txBody>
        </p:sp>
        <p:sp>
          <p:nvSpPr>
            <p:cNvPr id="65" name="tx65"/>
            <p:cNvSpPr/>
            <p:nvPr/>
          </p:nvSpPr>
          <p:spPr>
            <a:xfrm>
              <a:off x="6020413" y="32644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306.7</a:t>
              </a:r>
            </a:p>
          </p:txBody>
        </p:sp>
        <p:sp>
          <p:nvSpPr>
            <p:cNvPr id="66" name="tx66"/>
            <p:cNvSpPr/>
            <p:nvPr/>
          </p:nvSpPr>
          <p:spPr>
            <a:xfrm>
              <a:off x="6483733" y="32702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67" name="tx67"/>
            <p:cNvSpPr/>
            <p:nvPr/>
          </p:nvSpPr>
          <p:spPr>
            <a:xfrm>
              <a:off x="6947053" y="3250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312.1</a:t>
              </a:r>
            </a:p>
          </p:txBody>
        </p:sp>
        <p:sp>
          <p:nvSpPr>
            <p:cNvPr id="68" name="tx68"/>
            <p:cNvSpPr/>
            <p:nvPr/>
          </p:nvSpPr>
          <p:spPr>
            <a:xfrm>
              <a:off x="7410373" y="31977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331.9</a:t>
              </a:r>
            </a:p>
          </p:txBody>
        </p:sp>
        <p:sp>
          <p:nvSpPr>
            <p:cNvPr id="69" name="tx69"/>
            <p:cNvSpPr/>
            <p:nvPr/>
          </p:nvSpPr>
          <p:spPr>
            <a:xfrm>
              <a:off x="7873693" y="31755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340.3</a:t>
              </a:r>
            </a:p>
          </p:txBody>
        </p:sp>
        <p:sp>
          <p:nvSpPr>
            <p:cNvPr id="70" name="pl70"/>
            <p:cNvSpPr/>
            <p:nvPr/>
          </p:nvSpPr>
          <p:spPr>
            <a:xfrm>
              <a:off x="3358047" y="2063743"/>
              <a:ext cx="0" cy="1160063"/>
            </a:xfrm>
            <a:custGeom>
              <a:avLst/>
              <a:pathLst>
                <a:path w="0" h="1160063">
                  <a:moveTo>
                    <a:pt x="0" y="1160063"/>
                  </a:moveTo>
                  <a:lnTo>
                    <a:pt x="0" y="0"/>
                  </a:lnTo>
                </a:path>
              </a:pathLst>
            </a:custGeom>
            <a:ln w="13550" cap="flat">
              <a:solidFill>
                <a:srgbClr val="0058AB">
                  <a:alpha val="100000"/>
                </a:srgbClr>
              </a:solidFill>
              <a:prstDash val="dot"/>
              <a:round/>
            </a:ln>
          </p:spPr>
          <p:txBody>
            <a:bodyPr/>
            <a:lstStyle/>
            <a:p/>
          </p:txBody>
        </p:sp>
        <p:sp>
          <p:nvSpPr>
            <p:cNvPr id="71" name="pl71"/>
            <p:cNvSpPr/>
            <p:nvPr/>
          </p:nvSpPr>
          <p:spPr>
            <a:xfrm>
              <a:off x="5211327"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72" name="pl72"/>
            <p:cNvSpPr/>
            <p:nvPr/>
          </p:nvSpPr>
          <p:spPr>
            <a:xfrm>
              <a:off x="5674647"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73" name="pl73"/>
            <p:cNvSpPr/>
            <p:nvPr/>
          </p:nvSpPr>
          <p:spPr>
            <a:xfrm>
              <a:off x="6137966"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74" name="pl74"/>
            <p:cNvSpPr/>
            <p:nvPr/>
          </p:nvSpPr>
          <p:spPr>
            <a:xfrm>
              <a:off x="6601286"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75" name="pl75"/>
            <p:cNvSpPr/>
            <p:nvPr/>
          </p:nvSpPr>
          <p:spPr>
            <a:xfrm>
              <a:off x="7064606"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76" name="pl76"/>
            <p:cNvSpPr/>
            <p:nvPr/>
          </p:nvSpPr>
          <p:spPr>
            <a:xfrm>
              <a:off x="7527926"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77" name="pl77"/>
            <p:cNvSpPr/>
            <p:nvPr/>
          </p:nvSpPr>
          <p:spPr>
            <a:xfrm>
              <a:off x="7991246"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78" name="tx78"/>
            <p:cNvSpPr/>
            <p:nvPr/>
          </p:nvSpPr>
          <p:spPr>
            <a:xfrm>
              <a:off x="3240494" y="39591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79" name="tx79"/>
            <p:cNvSpPr/>
            <p:nvPr/>
          </p:nvSpPr>
          <p:spPr>
            <a:xfrm>
              <a:off x="3240494" y="34856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193.2</a:t>
              </a:r>
            </a:p>
          </p:txBody>
        </p:sp>
        <p:sp>
          <p:nvSpPr>
            <p:cNvPr id="80" name="tx80"/>
            <p:cNvSpPr/>
            <p:nvPr/>
          </p:nvSpPr>
          <p:spPr>
            <a:xfrm>
              <a:off x="5093773" y="3941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177.8</a:t>
              </a:r>
            </a:p>
          </p:txBody>
        </p:sp>
        <p:sp>
          <p:nvSpPr>
            <p:cNvPr id="81" name="tx81"/>
            <p:cNvSpPr/>
            <p:nvPr/>
          </p:nvSpPr>
          <p:spPr>
            <a:xfrm>
              <a:off x="5093773" y="35559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113.7</a:t>
              </a:r>
            </a:p>
          </p:txBody>
        </p:sp>
        <p:sp>
          <p:nvSpPr>
            <p:cNvPr id="82" name="tx82"/>
            <p:cNvSpPr/>
            <p:nvPr/>
          </p:nvSpPr>
          <p:spPr>
            <a:xfrm>
              <a:off x="5557093" y="39115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83" name="tx83"/>
            <p:cNvSpPr/>
            <p:nvPr/>
          </p:nvSpPr>
          <p:spPr>
            <a:xfrm>
              <a:off x="5583219" y="3515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98.8</a:t>
              </a:r>
            </a:p>
          </p:txBody>
        </p:sp>
        <p:sp>
          <p:nvSpPr>
            <p:cNvPr id="84" name="tx84"/>
            <p:cNvSpPr/>
            <p:nvPr/>
          </p:nvSpPr>
          <p:spPr>
            <a:xfrm>
              <a:off x="6020413" y="38969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211.6</a:t>
              </a:r>
            </a:p>
          </p:txBody>
        </p:sp>
        <p:sp>
          <p:nvSpPr>
            <p:cNvPr id="85" name="tx85"/>
            <p:cNvSpPr/>
            <p:nvPr/>
          </p:nvSpPr>
          <p:spPr>
            <a:xfrm>
              <a:off x="6046539" y="3491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95.1</a:t>
              </a:r>
            </a:p>
          </p:txBody>
        </p:sp>
        <p:sp>
          <p:nvSpPr>
            <p:cNvPr id="86" name="tx86"/>
            <p:cNvSpPr/>
            <p:nvPr/>
          </p:nvSpPr>
          <p:spPr>
            <a:xfrm>
              <a:off x="6483733" y="3882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222.3</a:t>
              </a:r>
            </a:p>
          </p:txBody>
        </p:sp>
        <p:sp>
          <p:nvSpPr>
            <p:cNvPr id="87" name="tx87"/>
            <p:cNvSpPr/>
            <p:nvPr/>
          </p:nvSpPr>
          <p:spPr>
            <a:xfrm>
              <a:off x="6509859" y="3479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82.2</a:t>
              </a:r>
            </a:p>
          </p:txBody>
        </p:sp>
        <p:sp>
          <p:nvSpPr>
            <p:cNvPr id="88" name="tx88"/>
            <p:cNvSpPr/>
            <p:nvPr/>
          </p:nvSpPr>
          <p:spPr>
            <a:xfrm>
              <a:off x="6947053" y="38755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227.8</a:t>
              </a:r>
            </a:p>
          </p:txBody>
        </p:sp>
        <p:sp>
          <p:nvSpPr>
            <p:cNvPr id="89" name="tx89"/>
            <p:cNvSpPr/>
            <p:nvPr/>
          </p:nvSpPr>
          <p:spPr>
            <a:xfrm>
              <a:off x="6973178" y="34625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90" name="tx90"/>
            <p:cNvSpPr/>
            <p:nvPr/>
          </p:nvSpPr>
          <p:spPr>
            <a:xfrm>
              <a:off x="7410373" y="38563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242.3</a:t>
              </a:r>
            </a:p>
          </p:txBody>
        </p:sp>
        <p:sp>
          <p:nvSpPr>
            <p:cNvPr id="91" name="tx91"/>
            <p:cNvSpPr/>
            <p:nvPr/>
          </p:nvSpPr>
          <p:spPr>
            <a:xfrm>
              <a:off x="7436498" y="3417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89.6</a:t>
              </a:r>
            </a:p>
          </p:txBody>
        </p:sp>
        <p:sp>
          <p:nvSpPr>
            <p:cNvPr id="92" name="tx92"/>
            <p:cNvSpPr/>
            <p:nvPr/>
          </p:nvSpPr>
          <p:spPr>
            <a:xfrm>
              <a:off x="7873693" y="38482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248.4</a:t>
              </a:r>
            </a:p>
          </p:txBody>
        </p:sp>
        <p:sp>
          <p:nvSpPr>
            <p:cNvPr id="93" name="tx93"/>
            <p:cNvSpPr/>
            <p:nvPr/>
          </p:nvSpPr>
          <p:spPr>
            <a:xfrm>
              <a:off x="7899818" y="33980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94" name="tx9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655386" y="36306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6" name="tx96"/>
            <p:cNvSpPr/>
            <p:nvPr/>
          </p:nvSpPr>
          <p:spPr>
            <a:xfrm>
              <a:off x="655386" y="31013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97" name="tx97"/>
            <p:cNvSpPr/>
            <p:nvPr/>
          </p:nvSpPr>
          <p:spPr>
            <a:xfrm>
              <a:off x="655386" y="2572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98" name="tx98"/>
            <p:cNvSpPr/>
            <p:nvPr/>
          </p:nvSpPr>
          <p:spPr>
            <a:xfrm>
              <a:off x="655386" y="20428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99" name="tx9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88500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320160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505488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55182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59815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644484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6908126"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37148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8348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14" name="tx114"/>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5" name="pl115"/>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tx116"/>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17" name="rc117"/>
            <p:cNvSpPr/>
            <p:nvPr/>
          </p:nvSpPr>
          <p:spPr>
            <a:xfrm>
              <a:off x="4433341" y="5080163"/>
              <a:ext cx="201456" cy="201456"/>
            </a:xfrm>
            <a:prstGeom prst="rect">
              <a:avLst/>
            </a:prstGeom>
            <a:solidFill>
              <a:srgbClr val="1CABE2">
                <a:alpha val="100000"/>
              </a:srgbClr>
            </a:solidFill>
          </p:spPr>
          <p:txBody>
            <a:bodyPr/>
            <a:lstStyle/>
            <a:p/>
          </p:txBody>
        </p:sp>
        <p:sp>
          <p:nvSpPr>
            <p:cNvPr id="118" name="rc118"/>
            <p:cNvSpPr/>
            <p:nvPr/>
          </p:nvSpPr>
          <p:spPr>
            <a:xfrm>
              <a:off x="5638429" y="5080163"/>
              <a:ext cx="201456" cy="201456"/>
            </a:xfrm>
            <a:prstGeom prst="rect">
              <a:avLst/>
            </a:prstGeom>
            <a:solidFill>
              <a:srgbClr val="80BD41">
                <a:alpha val="100000"/>
              </a:srgbClr>
            </a:solidFill>
          </p:spPr>
          <p:txBody>
            <a:bodyPr/>
            <a:lstStyle/>
            <a:p/>
          </p:txBody>
        </p:sp>
        <p:sp>
          <p:nvSpPr>
            <p:cNvPr id="119" name="tx119"/>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0" name="tx120"/>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21" name="tx121"/>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22" name="tx122"/>
            <p:cNvSpPr/>
            <p:nvPr/>
          </p:nvSpPr>
          <p:spPr>
            <a:xfrm>
              <a:off x="951100" y="1592892"/>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2011-2025</a:t>
              </a:r>
            </a:p>
          </p:txBody>
        </p:sp>
        <p:sp>
          <p:nvSpPr>
            <p:cNvPr id="123" name="pl123"/>
            <p:cNvSpPr/>
            <p:nvPr/>
          </p:nvSpPr>
          <p:spPr>
            <a:xfrm>
              <a:off x="22623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945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266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0588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284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605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927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96273" y="5840557"/>
              <a:ext cx="3435754" cy="124062"/>
            </a:xfrm>
            <a:prstGeom prst="rect">
              <a:avLst/>
            </a:prstGeom>
            <a:solidFill>
              <a:srgbClr val="80BD41">
                <a:alpha val="100000"/>
              </a:srgbClr>
            </a:solidFill>
          </p:spPr>
          <p:txBody>
            <a:bodyPr/>
            <a:lstStyle/>
            <a:p/>
          </p:txBody>
        </p:sp>
        <p:sp>
          <p:nvSpPr>
            <p:cNvPr id="135" name="rc135"/>
            <p:cNvSpPr/>
            <p:nvPr/>
          </p:nvSpPr>
          <p:spPr>
            <a:xfrm>
              <a:off x="4732028" y="5840557"/>
              <a:ext cx="2196664" cy="124062"/>
            </a:xfrm>
            <a:prstGeom prst="rect">
              <a:avLst/>
            </a:prstGeom>
            <a:solidFill>
              <a:srgbClr val="1CABE2">
                <a:alpha val="100000"/>
              </a:srgbClr>
            </a:solidFill>
          </p:spPr>
          <p:txBody>
            <a:bodyPr/>
            <a:lstStyle/>
            <a:p/>
          </p:txBody>
        </p:sp>
        <p:sp>
          <p:nvSpPr>
            <p:cNvPr id="136" name="rc136"/>
            <p:cNvSpPr/>
            <p:nvPr/>
          </p:nvSpPr>
          <p:spPr>
            <a:xfrm>
              <a:off x="1296273" y="5685479"/>
              <a:ext cx="4681413" cy="124062"/>
            </a:xfrm>
            <a:prstGeom prst="rect">
              <a:avLst/>
            </a:prstGeom>
            <a:solidFill>
              <a:srgbClr val="80BD41">
                <a:alpha val="100000"/>
              </a:srgbClr>
            </a:solidFill>
          </p:spPr>
          <p:txBody>
            <a:bodyPr/>
            <a:lstStyle/>
            <a:p/>
          </p:txBody>
        </p:sp>
        <p:sp>
          <p:nvSpPr>
            <p:cNvPr id="137" name="rc137"/>
            <p:cNvSpPr/>
            <p:nvPr/>
          </p:nvSpPr>
          <p:spPr>
            <a:xfrm>
              <a:off x="5977687" y="5685479"/>
              <a:ext cx="1731402" cy="124062"/>
            </a:xfrm>
            <a:prstGeom prst="rect">
              <a:avLst/>
            </a:prstGeom>
            <a:solidFill>
              <a:srgbClr val="1CABE2">
                <a:alpha val="100000"/>
              </a:srgbClr>
            </a:solidFill>
          </p:spPr>
          <p:txBody>
            <a:bodyPr/>
            <a:lstStyle/>
            <a:p/>
          </p:txBody>
        </p:sp>
        <p:sp>
          <p:nvSpPr>
            <p:cNvPr id="138" name="rc138"/>
            <p:cNvSpPr/>
            <p:nvPr/>
          </p:nvSpPr>
          <p:spPr>
            <a:xfrm>
              <a:off x="1296273" y="5530401"/>
              <a:ext cx="4799661" cy="124062"/>
            </a:xfrm>
            <a:prstGeom prst="rect">
              <a:avLst/>
            </a:prstGeom>
            <a:solidFill>
              <a:srgbClr val="80BD41">
                <a:alpha val="100000"/>
              </a:srgbClr>
            </a:solidFill>
          </p:spPr>
          <p:txBody>
            <a:bodyPr/>
            <a:lstStyle/>
            <a:p/>
          </p:txBody>
        </p:sp>
        <p:sp>
          <p:nvSpPr>
            <p:cNvPr id="139" name="rc139"/>
            <p:cNvSpPr/>
            <p:nvPr/>
          </p:nvSpPr>
          <p:spPr>
            <a:xfrm>
              <a:off x="6095935" y="5530401"/>
              <a:ext cx="1775262" cy="124062"/>
            </a:xfrm>
            <a:prstGeom prst="rect">
              <a:avLst/>
            </a:prstGeom>
            <a:solidFill>
              <a:srgbClr val="1CABE2">
                <a:alpha val="100000"/>
              </a:srgbClr>
            </a:solidFill>
          </p:spPr>
          <p:txBody>
            <a:bodyPr/>
            <a:lstStyle/>
            <a:p/>
          </p:txBody>
        </p:sp>
        <p:sp>
          <p:nvSpPr>
            <p:cNvPr id="140" name="tx140"/>
            <p:cNvSpPr/>
            <p:nvPr/>
          </p:nvSpPr>
          <p:spPr>
            <a:xfrm>
              <a:off x="7065430"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291.5</a:t>
              </a:r>
            </a:p>
          </p:txBody>
        </p:sp>
        <p:sp>
          <p:nvSpPr>
            <p:cNvPr id="141" name="tx141"/>
            <p:cNvSpPr/>
            <p:nvPr/>
          </p:nvSpPr>
          <p:spPr>
            <a:xfrm>
              <a:off x="7885252"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331.9</a:t>
              </a:r>
            </a:p>
          </p:txBody>
        </p:sp>
        <p:sp>
          <p:nvSpPr>
            <p:cNvPr id="142" name="tx142"/>
            <p:cNvSpPr/>
            <p:nvPr/>
          </p:nvSpPr>
          <p:spPr>
            <a:xfrm>
              <a:off x="805505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340.3</a:t>
              </a:r>
            </a:p>
          </p:txBody>
        </p:sp>
        <p:sp>
          <p:nvSpPr>
            <p:cNvPr id="143" name="tx143"/>
            <p:cNvSpPr/>
            <p:nvPr/>
          </p:nvSpPr>
          <p:spPr>
            <a:xfrm>
              <a:off x="2878512"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177.8</a:t>
              </a:r>
            </a:p>
          </p:txBody>
        </p:sp>
        <p:sp>
          <p:nvSpPr>
            <p:cNvPr id="144" name="tx144"/>
            <p:cNvSpPr/>
            <p:nvPr/>
          </p:nvSpPr>
          <p:spPr>
            <a:xfrm>
              <a:off x="5694722"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113.7</a:t>
              </a:r>
            </a:p>
          </p:txBody>
        </p:sp>
        <p:sp>
          <p:nvSpPr>
            <p:cNvPr id="145" name="tx145"/>
            <p:cNvSpPr/>
            <p:nvPr/>
          </p:nvSpPr>
          <p:spPr>
            <a:xfrm>
              <a:off x="3501342"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242.3</a:t>
              </a:r>
            </a:p>
          </p:txBody>
        </p:sp>
        <p:sp>
          <p:nvSpPr>
            <p:cNvPr id="146" name="tx146"/>
            <p:cNvSpPr/>
            <p:nvPr/>
          </p:nvSpPr>
          <p:spPr>
            <a:xfrm>
              <a:off x="6737894"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89.6</a:t>
              </a:r>
            </a:p>
          </p:txBody>
        </p:sp>
        <p:sp>
          <p:nvSpPr>
            <p:cNvPr id="147" name="tx147"/>
            <p:cNvSpPr/>
            <p:nvPr/>
          </p:nvSpPr>
          <p:spPr>
            <a:xfrm>
              <a:off x="356046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248.4</a:t>
              </a:r>
            </a:p>
          </p:txBody>
        </p:sp>
        <p:sp>
          <p:nvSpPr>
            <p:cNvPr id="148" name="tx148"/>
            <p:cNvSpPr/>
            <p:nvPr/>
          </p:nvSpPr>
          <p:spPr>
            <a:xfrm>
              <a:off x="687807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91.9</a:t>
              </a:r>
            </a:p>
          </p:txBody>
        </p:sp>
        <p:sp>
          <p:nvSpPr>
            <p:cNvPr id="149" name="tx14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11188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4" name="tx154"/>
            <p:cNvSpPr/>
            <p:nvPr/>
          </p:nvSpPr>
          <p:spPr>
            <a:xfrm>
              <a:off x="504403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5" name="tx155"/>
            <p:cNvSpPr/>
            <p:nvPr/>
          </p:nvSpPr>
          <p:spPr>
            <a:xfrm>
              <a:off x="6976191"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6" name="tx156"/>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7" name="tx15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(73%) was higher than in 2019 (61%).
The number of children vaccinated with DTP3 increased 40% compared to in 2019.
The number of surviving infants increased approximately 17% compared to in 2019.
In 2025, 100,000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61" name=""/>
          <p:cNvGrpSpPr/>
          <p:nvPr/>
        </p:nvGrpSpPr>
        <p:grpSpPr>
          <a:xfrm>
            <a:off x="292608" y="1005840"/>
            <a:ext cx="8595360" cy="28575"/>
            <a:chOff x="292608" y="1005840"/>
            <a:chExt cx="8595360" cy="28575"/>
          </a:xfrm>
        </p:grpSpPr>
        <p:sp>
          <p:nvSpPr>
            <p:cNvPr id="1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3390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7768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82146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26524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65579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9957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54335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98714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1718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4820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269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453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980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350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9033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560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008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884055"/>
              <a:ext cx="409740" cy="327954"/>
            </a:xfrm>
            <a:prstGeom prst="rect">
              <a:avLst/>
            </a:prstGeom>
            <a:solidFill>
              <a:srgbClr val="E2231A">
                <a:alpha val="90196"/>
              </a:srgbClr>
            </a:solidFill>
          </p:spPr>
          <p:txBody>
            <a:bodyPr/>
            <a:lstStyle/>
            <a:p/>
          </p:txBody>
        </p:sp>
        <p:sp>
          <p:nvSpPr>
            <p:cNvPr id="24" name="rc24"/>
            <p:cNvSpPr/>
            <p:nvPr/>
          </p:nvSpPr>
          <p:spPr>
            <a:xfrm>
              <a:off x="1877532" y="3847689"/>
              <a:ext cx="409740" cy="364319"/>
            </a:xfrm>
            <a:prstGeom prst="rect">
              <a:avLst/>
            </a:prstGeom>
            <a:solidFill>
              <a:srgbClr val="E2231A">
                <a:alpha val="90196"/>
              </a:srgbClr>
            </a:solidFill>
          </p:spPr>
          <p:txBody>
            <a:bodyPr/>
            <a:lstStyle/>
            <a:p/>
          </p:txBody>
        </p:sp>
        <p:sp>
          <p:nvSpPr>
            <p:cNvPr id="25" name="rc25"/>
            <p:cNvSpPr/>
            <p:nvPr/>
          </p:nvSpPr>
          <p:spPr>
            <a:xfrm>
              <a:off x="2332799" y="3823683"/>
              <a:ext cx="409740" cy="388326"/>
            </a:xfrm>
            <a:prstGeom prst="rect">
              <a:avLst/>
            </a:prstGeom>
            <a:solidFill>
              <a:srgbClr val="E2231A">
                <a:alpha val="90196"/>
              </a:srgbClr>
            </a:solidFill>
          </p:spPr>
          <p:txBody>
            <a:bodyPr/>
            <a:lstStyle/>
            <a:p/>
          </p:txBody>
        </p:sp>
        <p:sp>
          <p:nvSpPr>
            <p:cNvPr id="26" name="rc26"/>
            <p:cNvSpPr/>
            <p:nvPr/>
          </p:nvSpPr>
          <p:spPr>
            <a:xfrm>
              <a:off x="2788066" y="3804246"/>
              <a:ext cx="409740" cy="407762"/>
            </a:xfrm>
            <a:prstGeom prst="rect">
              <a:avLst/>
            </a:prstGeom>
            <a:solidFill>
              <a:srgbClr val="E2231A">
                <a:alpha val="90196"/>
              </a:srgbClr>
            </a:solidFill>
          </p:spPr>
          <p:txBody>
            <a:bodyPr/>
            <a:lstStyle/>
            <a:p/>
          </p:txBody>
        </p:sp>
        <p:sp>
          <p:nvSpPr>
            <p:cNvPr id="27" name="rc27"/>
            <p:cNvSpPr/>
            <p:nvPr/>
          </p:nvSpPr>
          <p:spPr>
            <a:xfrm>
              <a:off x="3243333" y="3829839"/>
              <a:ext cx="409740" cy="382170"/>
            </a:xfrm>
            <a:prstGeom prst="rect">
              <a:avLst/>
            </a:prstGeom>
            <a:solidFill>
              <a:srgbClr val="E2231A">
                <a:alpha val="90196"/>
              </a:srgbClr>
            </a:solidFill>
          </p:spPr>
          <p:txBody>
            <a:bodyPr/>
            <a:lstStyle/>
            <a:p/>
          </p:txBody>
        </p:sp>
        <p:sp>
          <p:nvSpPr>
            <p:cNvPr id="28" name="rc28"/>
            <p:cNvSpPr/>
            <p:nvPr/>
          </p:nvSpPr>
          <p:spPr>
            <a:xfrm>
              <a:off x="3698599" y="3839366"/>
              <a:ext cx="409740" cy="372643"/>
            </a:xfrm>
            <a:prstGeom prst="rect">
              <a:avLst/>
            </a:prstGeom>
            <a:solidFill>
              <a:srgbClr val="E2231A">
                <a:alpha val="90196"/>
              </a:srgbClr>
            </a:solidFill>
          </p:spPr>
          <p:txBody>
            <a:bodyPr/>
            <a:lstStyle/>
            <a:p/>
          </p:txBody>
        </p:sp>
        <p:sp>
          <p:nvSpPr>
            <p:cNvPr id="29" name="rc29"/>
            <p:cNvSpPr/>
            <p:nvPr/>
          </p:nvSpPr>
          <p:spPr>
            <a:xfrm>
              <a:off x="4153866" y="3917123"/>
              <a:ext cx="409740" cy="294886"/>
            </a:xfrm>
            <a:prstGeom prst="rect">
              <a:avLst/>
            </a:prstGeom>
            <a:solidFill>
              <a:srgbClr val="E2231A">
                <a:alpha val="90196"/>
              </a:srgbClr>
            </a:solidFill>
          </p:spPr>
          <p:txBody>
            <a:bodyPr/>
            <a:lstStyle/>
            <a:p/>
          </p:txBody>
        </p:sp>
        <p:sp>
          <p:nvSpPr>
            <p:cNvPr id="30" name="rc30"/>
            <p:cNvSpPr/>
            <p:nvPr/>
          </p:nvSpPr>
          <p:spPr>
            <a:xfrm>
              <a:off x="4609133" y="3972070"/>
              <a:ext cx="409740" cy="239938"/>
            </a:xfrm>
            <a:prstGeom prst="rect">
              <a:avLst/>
            </a:prstGeom>
            <a:solidFill>
              <a:srgbClr val="E2231A">
                <a:alpha val="90196"/>
              </a:srgbClr>
            </a:solidFill>
          </p:spPr>
          <p:txBody>
            <a:bodyPr/>
            <a:lstStyle/>
            <a:p/>
          </p:txBody>
        </p:sp>
        <p:sp>
          <p:nvSpPr>
            <p:cNvPr id="31" name="rc31"/>
            <p:cNvSpPr/>
            <p:nvPr/>
          </p:nvSpPr>
          <p:spPr>
            <a:xfrm>
              <a:off x="5064399" y="3985013"/>
              <a:ext cx="409740" cy="226996"/>
            </a:xfrm>
            <a:prstGeom prst="rect">
              <a:avLst/>
            </a:prstGeom>
            <a:solidFill>
              <a:srgbClr val="E2231A">
                <a:alpha val="90196"/>
              </a:srgbClr>
            </a:solidFill>
          </p:spPr>
          <p:txBody>
            <a:bodyPr/>
            <a:lstStyle/>
            <a:p/>
          </p:txBody>
        </p:sp>
        <p:sp>
          <p:nvSpPr>
            <p:cNvPr id="32" name="rc32"/>
            <p:cNvSpPr/>
            <p:nvPr/>
          </p:nvSpPr>
          <p:spPr>
            <a:xfrm>
              <a:off x="5519666" y="4005495"/>
              <a:ext cx="409740" cy="206514"/>
            </a:xfrm>
            <a:prstGeom prst="rect">
              <a:avLst/>
            </a:prstGeom>
            <a:solidFill>
              <a:srgbClr val="E2231A">
                <a:alpha val="90196"/>
              </a:srgbClr>
            </a:solidFill>
          </p:spPr>
          <p:txBody>
            <a:bodyPr/>
            <a:lstStyle/>
            <a:p/>
          </p:txBody>
        </p:sp>
        <p:sp>
          <p:nvSpPr>
            <p:cNvPr id="33" name="rc33"/>
            <p:cNvSpPr/>
            <p:nvPr/>
          </p:nvSpPr>
          <p:spPr>
            <a:xfrm>
              <a:off x="5974933" y="4034605"/>
              <a:ext cx="409740" cy="177404"/>
            </a:xfrm>
            <a:prstGeom prst="rect">
              <a:avLst/>
            </a:prstGeom>
            <a:solidFill>
              <a:srgbClr val="E2231A">
                <a:alpha val="90196"/>
              </a:srgbClr>
            </a:solidFill>
          </p:spPr>
          <p:txBody>
            <a:bodyPr/>
            <a:lstStyle/>
            <a:p/>
          </p:txBody>
        </p:sp>
        <p:sp>
          <p:nvSpPr>
            <p:cNvPr id="34" name="rc34"/>
            <p:cNvSpPr/>
            <p:nvPr/>
          </p:nvSpPr>
          <p:spPr>
            <a:xfrm>
              <a:off x="6430200" y="4022317"/>
              <a:ext cx="409740" cy="189692"/>
            </a:xfrm>
            <a:prstGeom prst="rect">
              <a:avLst/>
            </a:prstGeom>
            <a:solidFill>
              <a:srgbClr val="E2231A">
                <a:alpha val="90196"/>
              </a:srgbClr>
            </a:solidFill>
          </p:spPr>
          <p:txBody>
            <a:bodyPr/>
            <a:lstStyle/>
            <a:p/>
          </p:txBody>
        </p:sp>
        <p:sp>
          <p:nvSpPr>
            <p:cNvPr id="35" name="rc35"/>
            <p:cNvSpPr/>
            <p:nvPr/>
          </p:nvSpPr>
          <p:spPr>
            <a:xfrm>
              <a:off x="6885466" y="4017589"/>
              <a:ext cx="409740" cy="194420"/>
            </a:xfrm>
            <a:prstGeom prst="rect">
              <a:avLst/>
            </a:prstGeom>
            <a:solidFill>
              <a:srgbClr val="E2231A">
                <a:alpha val="90196"/>
              </a:srgbClr>
            </a:solidFill>
          </p:spPr>
          <p:txBody>
            <a:bodyPr/>
            <a:lstStyle/>
            <a:p/>
          </p:txBody>
        </p:sp>
        <p:sp>
          <p:nvSpPr>
            <p:cNvPr id="36" name="rc36"/>
            <p:cNvSpPr/>
            <p:nvPr/>
          </p:nvSpPr>
          <p:spPr>
            <a:xfrm>
              <a:off x="7340733" y="4005243"/>
              <a:ext cx="409740" cy="206765"/>
            </a:xfrm>
            <a:prstGeom prst="rect">
              <a:avLst/>
            </a:prstGeom>
            <a:solidFill>
              <a:srgbClr val="E2231A">
                <a:alpha val="90196"/>
              </a:srgbClr>
            </a:solidFill>
          </p:spPr>
          <p:txBody>
            <a:bodyPr/>
            <a:lstStyle/>
            <a:p/>
          </p:txBody>
        </p:sp>
        <p:sp>
          <p:nvSpPr>
            <p:cNvPr id="37" name="rc37"/>
            <p:cNvSpPr/>
            <p:nvPr/>
          </p:nvSpPr>
          <p:spPr>
            <a:xfrm>
              <a:off x="7796000" y="4000024"/>
              <a:ext cx="409740" cy="211985"/>
            </a:xfrm>
            <a:prstGeom prst="rect">
              <a:avLst/>
            </a:prstGeom>
            <a:solidFill>
              <a:srgbClr val="E2231A">
                <a:alpha val="90196"/>
              </a:srgbClr>
            </a:solidFill>
          </p:spPr>
          <p:txBody>
            <a:bodyPr/>
            <a:lstStyle/>
            <a:p/>
          </p:txBody>
        </p:sp>
        <p:sp>
          <p:nvSpPr>
            <p:cNvPr id="38" name="rc38"/>
            <p:cNvSpPr/>
            <p:nvPr/>
          </p:nvSpPr>
          <p:spPr>
            <a:xfrm>
              <a:off x="7796000" y="3567529"/>
              <a:ext cx="409740" cy="432494"/>
            </a:xfrm>
            <a:prstGeom prst="rect">
              <a:avLst/>
            </a:prstGeom>
            <a:solidFill>
              <a:srgbClr val="B3B3B3">
                <a:alpha val="90196"/>
              </a:srgbClr>
            </a:solidFill>
          </p:spPr>
          <p:txBody>
            <a:bodyPr/>
            <a:lstStyle/>
            <a:p/>
          </p:txBody>
        </p:sp>
        <p:sp>
          <p:nvSpPr>
            <p:cNvPr id="39" name="pl39"/>
            <p:cNvSpPr/>
            <p:nvPr/>
          </p:nvSpPr>
          <p:spPr>
            <a:xfrm>
              <a:off x="1627136" y="2622292"/>
              <a:ext cx="6373734" cy="494101"/>
            </a:xfrm>
            <a:custGeom>
              <a:avLst/>
              <a:pathLst>
                <a:path w="6373734" h="494101">
                  <a:moveTo>
                    <a:pt x="0" y="257791"/>
                  </a:moveTo>
                  <a:lnTo>
                    <a:pt x="455266" y="322239"/>
                  </a:lnTo>
                  <a:lnTo>
                    <a:pt x="910533" y="365205"/>
                  </a:lnTo>
                  <a:lnTo>
                    <a:pt x="1365800" y="429653"/>
                  </a:lnTo>
                  <a:lnTo>
                    <a:pt x="1821066" y="472618"/>
                  </a:lnTo>
                  <a:lnTo>
                    <a:pt x="2276333" y="494101"/>
                  </a:lnTo>
                  <a:lnTo>
                    <a:pt x="2731600" y="386687"/>
                  </a:lnTo>
                  <a:lnTo>
                    <a:pt x="3186867" y="279274"/>
                  </a:lnTo>
                  <a:lnTo>
                    <a:pt x="3642133" y="193343"/>
                  </a:lnTo>
                  <a:lnTo>
                    <a:pt x="4097400" y="107413"/>
                  </a:lnTo>
                  <a:lnTo>
                    <a:pt x="4552667" y="0"/>
                  </a:lnTo>
                  <a:lnTo>
                    <a:pt x="5007933" y="42965"/>
                  </a:lnTo>
                  <a:lnTo>
                    <a:pt x="5463200" y="42965"/>
                  </a:lnTo>
                  <a:lnTo>
                    <a:pt x="5918467" y="42965"/>
                  </a:lnTo>
                  <a:lnTo>
                    <a:pt x="6373734" y="42965"/>
                  </a:lnTo>
                </a:path>
              </a:pathLst>
            </a:custGeom>
            <a:ln w="27101" cap="flat">
              <a:solidFill>
                <a:srgbClr val="3283FE">
                  <a:alpha val="100000"/>
                </a:srgbClr>
              </a:solidFill>
              <a:prstDash val="solid"/>
              <a:round/>
            </a:ln>
          </p:spPr>
          <p:txBody>
            <a:bodyPr/>
            <a:lstStyle/>
            <a:p/>
          </p:txBody>
        </p:sp>
        <p:sp>
          <p:nvSpPr>
            <p:cNvPr id="40" name="tx40"/>
            <p:cNvSpPr/>
            <p:nvPr/>
          </p:nvSpPr>
          <p:spPr>
            <a:xfrm>
              <a:off x="3377865"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41" name="tx41"/>
            <p:cNvSpPr/>
            <p:nvPr/>
          </p:nvSpPr>
          <p:spPr>
            <a:xfrm>
              <a:off x="5198931"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42" name="tx42"/>
            <p:cNvSpPr/>
            <p:nvPr/>
          </p:nvSpPr>
          <p:spPr>
            <a:xfrm>
              <a:off x="5654198"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43" name="tx43"/>
            <p:cNvSpPr/>
            <p:nvPr/>
          </p:nvSpPr>
          <p:spPr>
            <a:xfrm>
              <a:off x="6109465"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44" name="tx44"/>
            <p:cNvSpPr/>
            <p:nvPr/>
          </p:nvSpPr>
          <p:spPr>
            <a:xfrm>
              <a:off x="6564732"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45" name="tx45"/>
            <p:cNvSpPr/>
            <p:nvPr/>
          </p:nvSpPr>
          <p:spPr>
            <a:xfrm>
              <a:off x="7019998"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46" name="tx46"/>
            <p:cNvSpPr/>
            <p:nvPr/>
          </p:nvSpPr>
          <p:spPr>
            <a:xfrm>
              <a:off x="7475265"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47" name="tx47"/>
            <p:cNvSpPr/>
            <p:nvPr/>
          </p:nvSpPr>
          <p:spPr>
            <a:xfrm>
              <a:off x="7930532"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48" name="tx48"/>
            <p:cNvSpPr/>
            <p:nvPr/>
          </p:nvSpPr>
          <p:spPr>
            <a:xfrm>
              <a:off x="7965701" y="4126176"/>
              <a:ext cx="70337"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a:t>
              </a:r>
            </a:p>
          </p:txBody>
        </p:sp>
        <p:sp>
          <p:nvSpPr>
            <p:cNvPr id="49" name="tx49"/>
            <p:cNvSpPr/>
            <p:nvPr/>
          </p:nvSpPr>
          <p:spPr>
            <a:xfrm>
              <a:off x="3357768" y="398180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50" name="tx50"/>
            <p:cNvSpPr/>
            <p:nvPr/>
          </p:nvSpPr>
          <p:spPr>
            <a:xfrm>
              <a:off x="5178835" y="40580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51" name="tx51"/>
            <p:cNvSpPr/>
            <p:nvPr/>
          </p:nvSpPr>
          <p:spPr>
            <a:xfrm>
              <a:off x="5664246" y="4068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52" name="tx52"/>
            <p:cNvSpPr/>
            <p:nvPr/>
          </p:nvSpPr>
          <p:spPr>
            <a:xfrm>
              <a:off x="6119513" y="4082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53" name="tx53"/>
            <p:cNvSpPr/>
            <p:nvPr/>
          </p:nvSpPr>
          <p:spPr>
            <a:xfrm>
              <a:off x="6574780" y="4076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54" name="tx54"/>
            <p:cNvSpPr/>
            <p:nvPr/>
          </p:nvSpPr>
          <p:spPr>
            <a:xfrm>
              <a:off x="7030047" y="4074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55" name="tx55"/>
            <p:cNvSpPr/>
            <p:nvPr/>
          </p:nvSpPr>
          <p:spPr>
            <a:xfrm>
              <a:off x="7485313" y="40681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56" name="tx56"/>
            <p:cNvSpPr/>
            <p:nvPr/>
          </p:nvSpPr>
          <p:spPr>
            <a:xfrm>
              <a:off x="7940580" y="40655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57" name="tx57"/>
            <p:cNvSpPr/>
            <p:nvPr/>
          </p:nvSpPr>
          <p:spPr>
            <a:xfrm>
              <a:off x="7910435" y="37433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58" name="tx58"/>
            <p:cNvSpPr/>
            <p:nvPr/>
          </p:nvSpPr>
          <p:spPr>
            <a:xfrm>
              <a:off x="7919479"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290</a:t>
              </a:r>
            </a:p>
          </p:txBody>
        </p:sp>
        <p:sp>
          <p:nvSpPr>
            <p:cNvPr id="59" name="tx5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60" name="tx60"/>
            <p:cNvSpPr/>
            <p:nvPr/>
          </p:nvSpPr>
          <p:spPr>
            <a:xfrm>
              <a:off x="694200" y="36036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61" name="tx61"/>
            <p:cNvSpPr/>
            <p:nvPr/>
          </p:nvSpPr>
          <p:spPr>
            <a:xfrm>
              <a:off x="694200" y="304746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62" name="tx62"/>
            <p:cNvSpPr/>
            <p:nvPr/>
          </p:nvSpPr>
          <p:spPr>
            <a:xfrm>
              <a:off x="694200" y="249124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63" name="tx63"/>
            <p:cNvSpPr/>
            <p:nvPr/>
          </p:nvSpPr>
          <p:spPr>
            <a:xfrm>
              <a:off x="577692" y="193502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64" name="tx6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5" name="tx6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66" name="tx6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67" name="tx6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68" name="tx6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9" name="tx69"/>
            <p:cNvSpPr/>
            <p:nvPr/>
          </p:nvSpPr>
          <p:spPr>
            <a:xfrm rot="-5400000">
              <a:off x="10154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329175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5112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556809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02335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4786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6933856"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38915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8444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79" name="tx7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80" name="pl80"/>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81" name="pl81"/>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82" name="tx82"/>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83" name="tx83"/>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4" name="rc84"/>
            <p:cNvSpPr/>
            <p:nvPr/>
          </p:nvSpPr>
          <p:spPr>
            <a:xfrm>
              <a:off x="4744786" y="5080163"/>
              <a:ext cx="201456" cy="201456"/>
            </a:xfrm>
            <a:prstGeom prst="rect">
              <a:avLst/>
            </a:prstGeom>
            <a:solidFill>
              <a:srgbClr val="E2231A">
                <a:alpha val="90196"/>
              </a:srgbClr>
            </a:solidFill>
          </p:spPr>
          <p:txBody>
            <a:bodyPr/>
            <a:lstStyle/>
            <a:p/>
          </p:txBody>
        </p:sp>
        <p:sp>
          <p:nvSpPr>
            <p:cNvPr id="85" name="rc85"/>
            <p:cNvSpPr/>
            <p:nvPr/>
          </p:nvSpPr>
          <p:spPr>
            <a:xfrm>
              <a:off x="5708946" y="5080163"/>
              <a:ext cx="201456" cy="201456"/>
            </a:xfrm>
            <a:prstGeom prst="rect">
              <a:avLst/>
            </a:prstGeom>
            <a:solidFill>
              <a:srgbClr val="B3B3B3">
                <a:alpha val="90196"/>
              </a:srgbClr>
            </a:solidFill>
          </p:spPr>
          <p:txBody>
            <a:bodyPr/>
            <a:lstStyle/>
            <a:p/>
          </p:txBody>
        </p:sp>
        <p:sp>
          <p:nvSpPr>
            <p:cNvPr id="86" name="tx86"/>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87" name="tx87"/>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88" name="tx88"/>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89" name="tx89"/>
            <p:cNvSpPr/>
            <p:nvPr/>
          </p:nvSpPr>
          <p:spPr>
            <a:xfrm>
              <a:off x="1083092" y="1592892"/>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2011-2025</a:t>
              </a:r>
            </a:p>
          </p:txBody>
        </p:sp>
        <p:sp>
          <p:nvSpPr>
            <p:cNvPr id="90" name="pl90"/>
            <p:cNvSpPr/>
            <p:nvPr/>
          </p:nvSpPr>
          <p:spPr>
            <a:xfrm>
              <a:off x="25931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91" name="pl91"/>
            <p:cNvSpPr/>
            <p:nvPr/>
          </p:nvSpPr>
          <p:spPr>
            <a:xfrm>
              <a:off x="49349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92" name="pl92"/>
            <p:cNvSpPr/>
            <p:nvPr/>
          </p:nvSpPr>
          <p:spPr>
            <a:xfrm>
              <a:off x="72767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4" name="pl94"/>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5" name="pl95"/>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6" name="pl96"/>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37640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1058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44762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422266" y="5840557"/>
              <a:ext cx="2389253" cy="124062"/>
            </a:xfrm>
            <a:prstGeom prst="rect">
              <a:avLst/>
            </a:prstGeom>
            <a:solidFill>
              <a:srgbClr val="E2231A">
                <a:alpha val="90196"/>
              </a:srgbClr>
            </a:solidFill>
          </p:spPr>
          <p:txBody>
            <a:bodyPr/>
            <a:lstStyle/>
            <a:p/>
          </p:txBody>
        </p:sp>
        <p:sp>
          <p:nvSpPr>
            <p:cNvPr id="101" name="rc101"/>
            <p:cNvSpPr/>
            <p:nvPr/>
          </p:nvSpPr>
          <p:spPr>
            <a:xfrm>
              <a:off x="1422266" y="5685479"/>
              <a:ext cx="2176315" cy="124062"/>
            </a:xfrm>
            <a:prstGeom prst="rect">
              <a:avLst/>
            </a:prstGeom>
            <a:solidFill>
              <a:srgbClr val="E2231A">
                <a:alpha val="90196"/>
              </a:srgbClr>
            </a:solidFill>
          </p:spPr>
          <p:txBody>
            <a:bodyPr/>
            <a:lstStyle/>
            <a:p/>
          </p:txBody>
        </p:sp>
        <p:sp>
          <p:nvSpPr>
            <p:cNvPr id="102" name="rc102"/>
            <p:cNvSpPr/>
            <p:nvPr/>
          </p:nvSpPr>
          <p:spPr>
            <a:xfrm>
              <a:off x="1422266" y="5530401"/>
              <a:ext cx="2231253" cy="124062"/>
            </a:xfrm>
            <a:prstGeom prst="rect">
              <a:avLst/>
            </a:prstGeom>
            <a:solidFill>
              <a:srgbClr val="E2231A">
                <a:alpha val="90196"/>
              </a:srgbClr>
            </a:solidFill>
          </p:spPr>
          <p:txBody>
            <a:bodyPr/>
            <a:lstStyle/>
            <a:p/>
          </p:txBody>
        </p:sp>
        <p:sp>
          <p:nvSpPr>
            <p:cNvPr id="103" name="rc103"/>
            <p:cNvSpPr/>
            <p:nvPr/>
          </p:nvSpPr>
          <p:spPr>
            <a:xfrm>
              <a:off x="3653519" y="5530401"/>
              <a:ext cx="4552220" cy="124062"/>
            </a:xfrm>
            <a:prstGeom prst="rect">
              <a:avLst/>
            </a:prstGeom>
            <a:solidFill>
              <a:srgbClr val="B3B3B3">
                <a:alpha val="90196"/>
              </a:srgbClr>
            </a:solidFill>
          </p:spPr>
          <p:txBody>
            <a:bodyPr/>
            <a:lstStyle/>
            <a:p/>
          </p:txBody>
        </p:sp>
        <p:sp>
          <p:nvSpPr>
            <p:cNvPr id="104" name="tx104"/>
            <p:cNvSpPr/>
            <p:nvPr/>
          </p:nvSpPr>
          <p:spPr>
            <a:xfrm>
              <a:off x="835042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289.7</a:t>
              </a:r>
            </a:p>
          </p:txBody>
        </p:sp>
        <p:sp>
          <p:nvSpPr>
            <p:cNvPr id="105" name="tx105"/>
            <p:cNvSpPr/>
            <p:nvPr/>
          </p:nvSpPr>
          <p:spPr>
            <a:xfrm>
              <a:off x="2520429" y="58594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106" name="tx106"/>
            <p:cNvSpPr/>
            <p:nvPr/>
          </p:nvSpPr>
          <p:spPr>
            <a:xfrm>
              <a:off x="239789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92.9</a:t>
              </a:r>
            </a:p>
          </p:txBody>
        </p:sp>
        <p:sp>
          <p:nvSpPr>
            <p:cNvPr id="107" name="tx107"/>
            <p:cNvSpPr/>
            <p:nvPr/>
          </p:nvSpPr>
          <p:spPr>
            <a:xfrm>
              <a:off x="242536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95.3</a:t>
              </a:r>
            </a:p>
          </p:txBody>
        </p:sp>
        <p:sp>
          <p:nvSpPr>
            <p:cNvPr id="108" name="tx108"/>
            <p:cNvSpPr/>
            <p:nvPr/>
          </p:nvSpPr>
          <p:spPr>
            <a:xfrm>
              <a:off x="5784948"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194.4</a:t>
              </a:r>
            </a:p>
          </p:txBody>
        </p:sp>
        <p:sp>
          <p:nvSpPr>
            <p:cNvPr id="109" name="tx109"/>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360092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594270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5" name="tx115"/>
            <p:cNvSpPr/>
            <p:nvPr/>
          </p:nvSpPr>
          <p:spPr>
            <a:xfrm>
              <a:off x="8284492"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6" name="tx116"/>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72%. This is greater than in 2019, where coverage was 65%.
95,000 children missed their routine first dose of measles vaccine.
MCV2 is typically administered to children between 18 months and five years old. MCV2 coverage NA 7% in 2025.</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72% in 2025 - below the 95% level needed to prevent outbreaks and, leaving 95,000 children without any protection against measles. MCV2 coverage NA from NA% in 2024 to 7% in 2025 - below the IA2030 target of 90%.</a:t>
            </a:r>
          </a:p>
        </p:txBody>
      </p:sp>
      <p:grpSp xmlns:pic="http://schemas.openxmlformats.org/drawingml/2006/picture">
        <p:nvGrpSpPr>
          <p:cNvPr id="121" name=""/>
          <p:cNvGrpSpPr/>
          <p:nvPr/>
        </p:nvGrpSpPr>
        <p:grpSpPr>
          <a:xfrm>
            <a:off x="292608" y="1097280"/>
            <a:ext cx="8595360" cy="28575"/>
            <a:chOff x="292608" y="1097280"/>
            <a:chExt cx="8595360" cy="28575"/>
          </a:xfrm>
        </p:grpSpPr>
        <p:sp>
          <p:nvSpPr>
            <p:cNvPr id="1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15774" y="2441215"/>
              <a:ext cx="1902484" cy="503041"/>
            </a:xfrm>
            <a:custGeom>
              <a:avLst/>
              <a:pathLst>
                <a:path w="1902484" h="503041">
                  <a:moveTo>
                    <a:pt x="0" y="262456"/>
                  </a:moveTo>
                  <a:lnTo>
                    <a:pt x="135891" y="328070"/>
                  </a:lnTo>
                  <a:lnTo>
                    <a:pt x="271783" y="371812"/>
                  </a:lnTo>
                  <a:lnTo>
                    <a:pt x="407675" y="437426"/>
                  </a:lnTo>
                  <a:lnTo>
                    <a:pt x="543566" y="481169"/>
                  </a:lnTo>
                  <a:lnTo>
                    <a:pt x="679458" y="503041"/>
                  </a:lnTo>
                  <a:lnTo>
                    <a:pt x="815350" y="393684"/>
                  </a:lnTo>
                  <a:lnTo>
                    <a:pt x="951242" y="284327"/>
                  </a:lnTo>
                  <a:lnTo>
                    <a:pt x="1087133" y="196842"/>
                  </a:lnTo>
                  <a:lnTo>
                    <a:pt x="1223025" y="109356"/>
                  </a:lnTo>
                  <a:lnTo>
                    <a:pt x="1358917" y="0"/>
                  </a:lnTo>
                  <a:lnTo>
                    <a:pt x="1494809" y="43742"/>
                  </a:lnTo>
                  <a:lnTo>
                    <a:pt x="1630700" y="43742"/>
                  </a:lnTo>
                  <a:lnTo>
                    <a:pt x="1766592" y="43742"/>
                  </a:lnTo>
                  <a:lnTo>
                    <a:pt x="1902484"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2615774" y="2441215"/>
              <a:ext cx="1902484" cy="503041"/>
            </a:xfrm>
            <a:custGeom>
              <a:avLst/>
              <a:pathLst>
                <a:path w="1902484" h="503041">
                  <a:moveTo>
                    <a:pt x="0" y="262456"/>
                  </a:moveTo>
                  <a:lnTo>
                    <a:pt x="135891" y="328070"/>
                  </a:lnTo>
                  <a:lnTo>
                    <a:pt x="271783" y="371812"/>
                  </a:lnTo>
                  <a:lnTo>
                    <a:pt x="407675" y="437426"/>
                  </a:lnTo>
                  <a:lnTo>
                    <a:pt x="543566" y="481169"/>
                  </a:lnTo>
                  <a:lnTo>
                    <a:pt x="679458" y="503041"/>
                  </a:lnTo>
                  <a:lnTo>
                    <a:pt x="815350" y="393684"/>
                  </a:lnTo>
                  <a:lnTo>
                    <a:pt x="951242" y="284327"/>
                  </a:lnTo>
                  <a:lnTo>
                    <a:pt x="1087133" y="196842"/>
                  </a:lnTo>
                  <a:lnTo>
                    <a:pt x="1223025" y="109356"/>
                  </a:lnTo>
                  <a:lnTo>
                    <a:pt x="1358917" y="0"/>
                  </a:lnTo>
                  <a:lnTo>
                    <a:pt x="1494809" y="43742"/>
                  </a:lnTo>
                  <a:lnTo>
                    <a:pt x="1630700" y="43742"/>
                  </a:lnTo>
                  <a:lnTo>
                    <a:pt x="1766592" y="43742"/>
                  </a:lnTo>
                  <a:lnTo>
                    <a:pt x="1902484" y="43742"/>
                  </a:lnTo>
                </a:path>
              </a:pathLst>
            </a:custGeom>
            <a:ln w="43362" cap="flat">
              <a:solidFill>
                <a:srgbClr val="000000">
                  <a:alpha val="100000"/>
                </a:srgbClr>
              </a:solidFill>
              <a:prstDash val="solid"/>
              <a:round/>
            </a:ln>
          </p:spPr>
          <p:txBody>
            <a:bodyPr/>
            <a:lstStyle/>
            <a:p/>
          </p:txBody>
        </p:sp>
        <p:sp>
          <p:nvSpPr>
            <p:cNvPr id="25" name="pl25"/>
            <p:cNvSpPr/>
            <p:nvPr/>
          </p:nvSpPr>
          <p:spPr>
            <a:xfrm>
              <a:off x="3159341"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26" name="pl26"/>
            <p:cNvSpPr/>
            <p:nvPr/>
          </p:nvSpPr>
          <p:spPr>
            <a:xfrm>
              <a:off x="370290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7" name="pl27"/>
            <p:cNvSpPr/>
            <p:nvPr/>
          </p:nvSpPr>
          <p:spPr>
            <a:xfrm>
              <a:off x="4382366"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8" name="pl28"/>
            <p:cNvSpPr/>
            <p:nvPr/>
          </p:nvSpPr>
          <p:spPr>
            <a:xfrm>
              <a:off x="4518258"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9" name="pl29"/>
            <p:cNvSpPr/>
            <p:nvPr/>
          </p:nvSpPr>
          <p:spPr>
            <a:xfrm>
              <a:off x="2615774" y="2441215"/>
              <a:ext cx="1902484" cy="503041"/>
            </a:xfrm>
            <a:custGeom>
              <a:avLst/>
              <a:pathLst>
                <a:path w="1902484" h="503041">
                  <a:moveTo>
                    <a:pt x="0" y="262456"/>
                  </a:moveTo>
                  <a:lnTo>
                    <a:pt x="135891" y="328070"/>
                  </a:lnTo>
                  <a:lnTo>
                    <a:pt x="271783" y="371812"/>
                  </a:lnTo>
                  <a:lnTo>
                    <a:pt x="407675" y="437426"/>
                  </a:lnTo>
                  <a:lnTo>
                    <a:pt x="543566" y="481169"/>
                  </a:lnTo>
                  <a:lnTo>
                    <a:pt x="679458" y="503041"/>
                  </a:lnTo>
                  <a:lnTo>
                    <a:pt x="815350" y="393684"/>
                  </a:lnTo>
                  <a:lnTo>
                    <a:pt x="951242" y="284327"/>
                  </a:lnTo>
                  <a:lnTo>
                    <a:pt x="1087133" y="196842"/>
                  </a:lnTo>
                  <a:lnTo>
                    <a:pt x="1223025" y="109356"/>
                  </a:lnTo>
                  <a:lnTo>
                    <a:pt x="1358917" y="0"/>
                  </a:lnTo>
                  <a:lnTo>
                    <a:pt x="1494809" y="43742"/>
                  </a:lnTo>
                  <a:lnTo>
                    <a:pt x="1630700" y="43742"/>
                  </a:lnTo>
                  <a:lnTo>
                    <a:pt x="1766592" y="43742"/>
                  </a:lnTo>
                  <a:lnTo>
                    <a:pt x="1902484" y="43742"/>
                  </a:lnTo>
                </a:path>
              </a:pathLst>
            </a:custGeom>
            <a:ln w="27101" cap="flat">
              <a:solidFill>
                <a:srgbClr val="0058AB">
                  <a:alpha val="100000"/>
                </a:srgbClr>
              </a:solidFill>
              <a:prstDash val="solid"/>
              <a:round/>
            </a:ln>
          </p:spPr>
          <p:txBody>
            <a:bodyPr/>
            <a:lstStyle/>
            <a:p/>
          </p:txBody>
        </p:sp>
        <p:sp>
          <p:nvSpPr>
            <p:cNvPr id="30" name="tx30"/>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1" name="tx31"/>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2" name="tx32"/>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3" name="tx33"/>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35" name="tx35"/>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36" name="tx36"/>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 name="tx38"/>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 name="tx39"/>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 name="tx40"/>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 name="tx41"/>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2" name="tx42"/>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3" name="tx43"/>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4" name="tx44"/>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5" name="tx45"/>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6" name="tx46"/>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8" name="tx48"/>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5423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0" name="pl50"/>
            <p:cNvSpPr/>
            <p:nvPr/>
          </p:nvSpPr>
          <p:spPr>
            <a:xfrm>
              <a:off x="15423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7088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2" name="pl52"/>
            <p:cNvSpPr/>
            <p:nvPr/>
          </p:nvSpPr>
          <p:spPr>
            <a:xfrm>
              <a:off x="347129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3" name="tx53"/>
            <p:cNvSpPr/>
            <p:nvPr/>
          </p:nvSpPr>
          <p:spPr>
            <a:xfrm>
              <a:off x="1809455" y="4988970"/>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54" name="tx54"/>
            <p:cNvSpPr/>
            <p:nvPr/>
          </p:nvSpPr>
          <p:spPr>
            <a:xfrm>
              <a:off x="297593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5" name="tx55"/>
            <p:cNvSpPr/>
            <p:nvPr/>
          </p:nvSpPr>
          <p:spPr>
            <a:xfrm>
              <a:off x="373838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56" name="tx56"/>
            <p:cNvSpPr/>
            <p:nvPr/>
          </p:nvSpPr>
          <p:spPr>
            <a:xfrm>
              <a:off x="1383531" y="1403693"/>
              <a:ext cx="28721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South Sudan, 2000-2025</a:t>
              </a:r>
            </a:p>
          </p:txBody>
        </p:sp>
        <p:sp>
          <p:nvSpPr>
            <p:cNvPr id="57" name="pl57"/>
            <p:cNvSpPr/>
            <p:nvPr/>
          </p:nvSpPr>
          <p:spPr>
            <a:xfrm>
              <a:off x="5267799" y="37652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8" name="pl58"/>
            <p:cNvSpPr/>
            <p:nvPr/>
          </p:nvSpPr>
          <p:spPr>
            <a:xfrm>
              <a:off x="5267799" y="31764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59" name="pl59"/>
            <p:cNvSpPr/>
            <p:nvPr/>
          </p:nvSpPr>
          <p:spPr>
            <a:xfrm>
              <a:off x="5267799" y="25875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1998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2" name="pl62"/>
            <p:cNvSpPr/>
            <p:nvPr/>
          </p:nvSpPr>
          <p:spPr>
            <a:xfrm>
              <a:off x="5267799" y="34708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3" name="pl63"/>
            <p:cNvSpPr/>
            <p:nvPr/>
          </p:nvSpPr>
          <p:spPr>
            <a:xfrm>
              <a:off x="5267799" y="28820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4" name="pl64"/>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267799" y="17043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932473" y="2352047"/>
              <a:ext cx="1902484" cy="1354341"/>
            </a:xfrm>
            <a:custGeom>
              <a:avLst/>
              <a:pathLst>
                <a:path w="1902484" h="1354341">
                  <a:moveTo>
                    <a:pt x="0" y="706612"/>
                  </a:moveTo>
                  <a:lnTo>
                    <a:pt x="135891" y="883266"/>
                  </a:lnTo>
                  <a:lnTo>
                    <a:pt x="271783" y="1001034"/>
                  </a:lnTo>
                  <a:lnTo>
                    <a:pt x="407675" y="1177688"/>
                  </a:lnTo>
                  <a:lnTo>
                    <a:pt x="543566" y="1295456"/>
                  </a:lnTo>
                  <a:lnTo>
                    <a:pt x="679458" y="1354341"/>
                  </a:lnTo>
                  <a:lnTo>
                    <a:pt x="815350" y="1059919"/>
                  </a:lnTo>
                  <a:lnTo>
                    <a:pt x="951242" y="765497"/>
                  </a:lnTo>
                  <a:lnTo>
                    <a:pt x="1087133" y="529959"/>
                  </a:lnTo>
                  <a:lnTo>
                    <a:pt x="1223025" y="294422"/>
                  </a:lnTo>
                  <a:lnTo>
                    <a:pt x="1358917" y="0"/>
                  </a:lnTo>
                  <a:lnTo>
                    <a:pt x="1494809" y="117768"/>
                  </a:lnTo>
                  <a:lnTo>
                    <a:pt x="1630700" y="117768"/>
                  </a:lnTo>
                  <a:lnTo>
                    <a:pt x="1766592" y="117768"/>
                  </a:lnTo>
                  <a:lnTo>
                    <a:pt x="1902484" y="117768"/>
                  </a:lnTo>
                </a:path>
              </a:pathLst>
            </a:custGeom>
            <a:ln w="27101" cap="flat">
              <a:solidFill>
                <a:srgbClr val="0058AB">
                  <a:alpha val="100000"/>
                </a:srgbClr>
              </a:solidFill>
              <a:prstDash val="solid"/>
              <a:round/>
            </a:ln>
          </p:spPr>
          <p:txBody>
            <a:bodyPr/>
            <a:lstStyle/>
            <a:p/>
          </p:txBody>
        </p:sp>
        <p:sp>
          <p:nvSpPr>
            <p:cNvPr id="74" name="pl74"/>
            <p:cNvSpPr/>
            <p:nvPr/>
          </p:nvSpPr>
          <p:spPr>
            <a:xfrm>
              <a:off x="5437664" y="2882006"/>
              <a:ext cx="3397293" cy="883266"/>
            </a:xfrm>
            <a:custGeom>
              <a:avLst/>
              <a:pathLst>
                <a:path w="3397293" h="883266">
                  <a:moveTo>
                    <a:pt x="0" y="883266"/>
                  </a:moveTo>
                  <a:lnTo>
                    <a:pt x="135891" y="824381"/>
                  </a:lnTo>
                  <a:lnTo>
                    <a:pt x="271783" y="824381"/>
                  </a:lnTo>
                  <a:lnTo>
                    <a:pt x="407675" y="765497"/>
                  </a:lnTo>
                  <a:lnTo>
                    <a:pt x="543566" y="647728"/>
                  </a:lnTo>
                  <a:lnTo>
                    <a:pt x="679458" y="529959"/>
                  </a:lnTo>
                  <a:lnTo>
                    <a:pt x="815350" y="412190"/>
                  </a:lnTo>
                  <a:lnTo>
                    <a:pt x="951242" y="412190"/>
                  </a:lnTo>
                  <a:lnTo>
                    <a:pt x="1087133" y="294422"/>
                  </a:lnTo>
                  <a:lnTo>
                    <a:pt x="1223025" y="176653"/>
                  </a:lnTo>
                  <a:lnTo>
                    <a:pt x="1358917" y="117768"/>
                  </a:lnTo>
                  <a:lnTo>
                    <a:pt x="1494809" y="117768"/>
                  </a:lnTo>
                  <a:lnTo>
                    <a:pt x="1630700" y="117768"/>
                  </a:lnTo>
                  <a:lnTo>
                    <a:pt x="1766592" y="117768"/>
                  </a:lnTo>
                  <a:lnTo>
                    <a:pt x="1902484" y="117768"/>
                  </a:lnTo>
                  <a:lnTo>
                    <a:pt x="2038375" y="117768"/>
                  </a:lnTo>
                  <a:lnTo>
                    <a:pt x="2174267" y="58884"/>
                  </a:lnTo>
                  <a:lnTo>
                    <a:pt x="2310159" y="58884"/>
                  </a:lnTo>
                  <a:lnTo>
                    <a:pt x="2446051" y="0"/>
                  </a:lnTo>
                  <a:lnTo>
                    <a:pt x="2581942" y="0"/>
                  </a:lnTo>
                  <a:lnTo>
                    <a:pt x="2717834" y="176653"/>
                  </a:lnTo>
                  <a:lnTo>
                    <a:pt x="2853726" y="294422"/>
                  </a:lnTo>
                  <a:lnTo>
                    <a:pt x="2989618" y="176653"/>
                  </a:lnTo>
                  <a:lnTo>
                    <a:pt x="3125509" y="176653"/>
                  </a:lnTo>
                  <a:lnTo>
                    <a:pt x="3261401" y="117768"/>
                  </a:lnTo>
                  <a:lnTo>
                    <a:pt x="3397293" y="117768"/>
                  </a:lnTo>
                </a:path>
              </a:pathLst>
            </a:custGeom>
            <a:ln w="27101" cap="flat">
              <a:solidFill>
                <a:srgbClr val="80BD41">
                  <a:alpha val="100000"/>
                </a:srgbClr>
              </a:solidFill>
              <a:prstDash val="solid"/>
              <a:round/>
            </a:ln>
          </p:spPr>
          <p:txBody>
            <a:bodyPr/>
            <a:lstStyle/>
            <a:p/>
          </p:txBody>
        </p:sp>
        <p:sp>
          <p:nvSpPr>
            <p:cNvPr id="75" name="pl75"/>
            <p:cNvSpPr/>
            <p:nvPr/>
          </p:nvSpPr>
          <p:spPr>
            <a:xfrm>
              <a:off x="5437664" y="2882006"/>
              <a:ext cx="3397293" cy="1177688"/>
            </a:xfrm>
            <a:custGeom>
              <a:avLst/>
              <a:pathLst>
                <a:path w="3397293" h="1177688">
                  <a:moveTo>
                    <a:pt x="0" y="1177688"/>
                  </a:moveTo>
                  <a:lnTo>
                    <a:pt x="135891" y="1001034"/>
                  </a:lnTo>
                  <a:lnTo>
                    <a:pt x="271783" y="883266"/>
                  </a:lnTo>
                  <a:lnTo>
                    <a:pt x="407675" y="824381"/>
                  </a:lnTo>
                  <a:lnTo>
                    <a:pt x="543566" y="765497"/>
                  </a:lnTo>
                  <a:lnTo>
                    <a:pt x="679458" y="765497"/>
                  </a:lnTo>
                  <a:lnTo>
                    <a:pt x="815350" y="588844"/>
                  </a:lnTo>
                  <a:lnTo>
                    <a:pt x="951242" y="471075"/>
                  </a:lnTo>
                  <a:lnTo>
                    <a:pt x="1087133" y="353306"/>
                  </a:lnTo>
                  <a:lnTo>
                    <a:pt x="1223025" y="176653"/>
                  </a:lnTo>
                  <a:lnTo>
                    <a:pt x="1358917" y="117768"/>
                  </a:lnTo>
                  <a:lnTo>
                    <a:pt x="1494809" y="58884"/>
                  </a:lnTo>
                  <a:lnTo>
                    <a:pt x="1630700" y="58884"/>
                  </a:lnTo>
                  <a:lnTo>
                    <a:pt x="1766592" y="117768"/>
                  </a:lnTo>
                  <a:lnTo>
                    <a:pt x="1902484" y="117768"/>
                  </a:lnTo>
                  <a:lnTo>
                    <a:pt x="2038375" y="117768"/>
                  </a:lnTo>
                  <a:lnTo>
                    <a:pt x="2174267" y="235537"/>
                  </a:lnTo>
                  <a:lnTo>
                    <a:pt x="2310159" y="235537"/>
                  </a:lnTo>
                  <a:lnTo>
                    <a:pt x="2446051" y="58884"/>
                  </a:lnTo>
                  <a:lnTo>
                    <a:pt x="2581942" y="0"/>
                  </a:lnTo>
                  <a:lnTo>
                    <a:pt x="2717834" y="58884"/>
                  </a:lnTo>
                  <a:lnTo>
                    <a:pt x="2853726" y="235537"/>
                  </a:lnTo>
                  <a:lnTo>
                    <a:pt x="2989618" y="176653"/>
                  </a:lnTo>
                  <a:lnTo>
                    <a:pt x="3125509" y="58884"/>
                  </a:lnTo>
                  <a:lnTo>
                    <a:pt x="3261401" y="117768"/>
                  </a:lnTo>
                  <a:lnTo>
                    <a:pt x="3397293" y="58884"/>
                  </a:lnTo>
                </a:path>
              </a:pathLst>
            </a:custGeom>
            <a:ln w="27101" cap="flat">
              <a:solidFill>
                <a:srgbClr val="961A49">
                  <a:alpha val="100000"/>
                </a:srgbClr>
              </a:solidFill>
              <a:prstDash val="solid"/>
              <a:round/>
            </a:ln>
          </p:spPr>
          <p:txBody>
            <a:bodyPr/>
            <a:lstStyle/>
            <a:p/>
          </p:txBody>
        </p:sp>
        <p:sp>
          <p:nvSpPr>
            <p:cNvPr id="76" name="pl76"/>
            <p:cNvSpPr/>
            <p:nvPr/>
          </p:nvSpPr>
          <p:spPr>
            <a:xfrm>
              <a:off x="5437664" y="2882006"/>
              <a:ext cx="3397293" cy="0"/>
            </a:xfrm>
            <a:custGeom>
              <a:avLst/>
              <a:pathLst>
                <a:path w="3397293" h="0">
                  <a:moveTo>
                    <a:pt x="0" y="0"/>
                  </a:moveTo>
                  <a:lnTo>
                    <a:pt x="0" y="0"/>
                  </a:lnTo>
                  <a:lnTo>
                    <a:pt x="135891" y="0"/>
                  </a:lnTo>
                  <a:lnTo>
                    <a:pt x="135891" y="0"/>
                  </a:lnTo>
                  <a:lnTo>
                    <a:pt x="271783" y="0"/>
                  </a:lnTo>
                  <a:lnTo>
                    <a:pt x="271783" y="0"/>
                  </a:lnTo>
                  <a:lnTo>
                    <a:pt x="407675" y="0"/>
                  </a:lnTo>
                  <a:lnTo>
                    <a:pt x="407675" y="0"/>
                  </a:lnTo>
                  <a:lnTo>
                    <a:pt x="543566" y="0"/>
                  </a:lnTo>
                  <a:lnTo>
                    <a:pt x="543566" y="0"/>
                  </a:lnTo>
                  <a:lnTo>
                    <a:pt x="679458" y="0"/>
                  </a:lnTo>
                  <a:lnTo>
                    <a:pt x="679458" y="0"/>
                  </a:lnTo>
                  <a:lnTo>
                    <a:pt x="815350" y="0"/>
                  </a:lnTo>
                  <a:lnTo>
                    <a:pt x="815350" y="0"/>
                  </a:lnTo>
                  <a:lnTo>
                    <a:pt x="951242" y="0"/>
                  </a:lnTo>
                  <a:lnTo>
                    <a:pt x="951242" y="0"/>
                  </a:lnTo>
                  <a:lnTo>
                    <a:pt x="1087133" y="0"/>
                  </a:lnTo>
                  <a:lnTo>
                    <a:pt x="1087133" y="0"/>
                  </a:lnTo>
                  <a:lnTo>
                    <a:pt x="1223025" y="0"/>
                  </a:lnTo>
                  <a:lnTo>
                    <a:pt x="1223025"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7" name="pl77"/>
            <p:cNvSpPr/>
            <p:nvPr/>
          </p:nvSpPr>
          <p:spPr>
            <a:xfrm>
              <a:off x="6932473" y="2352047"/>
              <a:ext cx="1902484" cy="1354341"/>
            </a:xfrm>
            <a:custGeom>
              <a:avLst/>
              <a:pathLst>
                <a:path w="1902484" h="1354341">
                  <a:moveTo>
                    <a:pt x="0" y="706612"/>
                  </a:moveTo>
                  <a:lnTo>
                    <a:pt x="135891" y="883266"/>
                  </a:lnTo>
                  <a:lnTo>
                    <a:pt x="271783" y="1001034"/>
                  </a:lnTo>
                  <a:lnTo>
                    <a:pt x="407675" y="1177688"/>
                  </a:lnTo>
                  <a:lnTo>
                    <a:pt x="543566" y="1295456"/>
                  </a:lnTo>
                  <a:lnTo>
                    <a:pt x="679458" y="1354341"/>
                  </a:lnTo>
                  <a:lnTo>
                    <a:pt x="815350" y="1059919"/>
                  </a:lnTo>
                  <a:lnTo>
                    <a:pt x="951242" y="765497"/>
                  </a:lnTo>
                  <a:lnTo>
                    <a:pt x="1087133" y="529959"/>
                  </a:lnTo>
                  <a:lnTo>
                    <a:pt x="1223025" y="294422"/>
                  </a:lnTo>
                  <a:lnTo>
                    <a:pt x="1358917" y="0"/>
                  </a:lnTo>
                  <a:lnTo>
                    <a:pt x="1494809" y="117768"/>
                  </a:lnTo>
                  <a:lnTo>
                    <a:pt x="1630700" y="117768"/>
                  </a:lnTo>
                  <a:lnTo>
                    <a:pt x="1766592" y="117768"/>
                  </a:lnTo>
                  <a:lnTo>
                    <a:pt x="1902484" y="117768"/>
                  </a:lnTo>
                </a:path>
              </a:pathLst>
            </a:custGeom>
            <a:ln w="43362" cap="flat">
              <a:solidFill>
                <a:srgbClr val="000000">
                  <a:alpha val="100000"/>
                </a:srgbClr>
              </a:solidFill>
              <a:prstDash val="solid"/>
              <a:round/>
            </a:ln>
          </p:spPr>
          <p:txBody>
            <a:bodyPr/>
            <a:lstStyle/>
            <a:p/>
          </p:txBody>
        </p:sp>
        <p:sp>
          <p:nvSpPr>
            <p:cNvPr id="78" name="pl78"/>
            <p:cNvSpPr/>
            <p:nvPr/>
          </p:nvSpPr>
          <p:spPr>
            <a:xfrm>
              <a:off x="7476039" y="2257832"/>
              <a:ext cx="0" cy="1389671"/>
            </a:xfrm>
            <a:custGeom>
              <a:avLst/>
              <a:pathLst>
                <a:path w="0" h="1389671">
                  <a:moveTo>
                    <a:pt x="0" y="1389671"/>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8019606" y="2257832"/>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8699065" y="2257832"/>
              <a:ext cx="0" cy="211983"/>
            </a:xfrm>
            <a:custGeom>
              <a:avLst/>
              <a:pathLst>
                <a:path w="0" h="211983">
                  <a:moveTo>
                    <a:pt x="0" y="211983"/>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8834957" y="2257832"/>
              <a:ext cx="0" cy="211983"/>
            </a:xfrm>
            <a:custGeom>
              <a:avLst/>
              <a:pathLst>
                <a:path w="0" h="211983">
                  <a:moveTo>
                    <a:pt x="0" y="21198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932473" y="2352047"/>
              <a:ext cx="1902484" cy="1354341"/>
            </a:xfrm>
            <a:custGeom>
              <a:avLst/>
              <a:pathLst>
                <a:path w="1902484" h="1354341">
                  <a:moveTo>
                    <a:pt x="0" y="706612"/>
                  </a:moveTo>
                  <a:lnTo>
                    <a:pt x="135891" y="883266"/>
                  </a:lnTo>
                  <a:lnTo>
                    <a:pt x="271783" y="1001034"/>
                  </a:lnTo>
                  <a:lnTo>
                    <a:pt x="407675" y="1177688"/>
                  </a:lnTo>
                  <a:lnTo>
                    <a:pt x="543566" y="1295456"/>
                  </a:lnTo>
                  <a:lnTo>
                    <a:pt x="679458" y="1354341"/>
                  </a:lnTo>
                  <a:lnTo>
                    <a:pt x="815350" y="1059919"/>
                  </a:lnTo>
                  <a:lnTo>
                    <a:pt x="951242" y="765497"/>
                  </a:lnTo>
                  <a:lnTo>
                    <a:pt x="1087133" y="529959"/>
                  </a:lnTo>
                  <a:lnTo>
                    <a:pt x="1223025" y="294422"/>
                  </a:lnTo>
                  <a:lnTo>
                    <a:pt x="1358917" y="0"/>
                  </a:lnTo>
                  <a:lnTo>
                    <a:pt x="1494809" y="117768"/>
                  </a:lnTo>
                  <a:lnTo>
                    <a:pt x="1630700" y="117768"/>
                  </a:lnTo>
                  <a:lnTo>
                    <a:pt x="1766592" y="117768"/>
                  </a:lnTo>
                  <a:lnTo>
                    <a:pt x="1902484" y="117768"/>
                  </a:lnTo>
                </a:path>
              </a:pathLst>
            </a:custGeom>
            <a:ln w="27101" cap="flat">
              <a:solidFill>
                <a:srgbClr val="0058AB">
                  <a:alpha val="100000"/>
                </a:srgbClr>
              </a:solidFill>
              <a:prstDash val="solid"/>
              <a:round/>
            </a:ln>
          </p:spPr>
          <p:txBody>
            <a:bodyPr/>
            <a:lstStyle/>
            <a:p/>
          </p:txBody>
        </p:sp>
        <p:sp>
          <p:nvSpPr>
            <p:cNvPr id="83" name="tx83"/>
            <p:cNvSpPr/>
            <p:nvPr/>
          </p:nvSpPr>
          <p:spPr>
            <a:xfrm>
              <a:off x="7397700" y="219378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84" name="tx84"/>
            <p:cNvSpPr/>
            <p:nvPr/>
          </p:nvSpPr>
          <p:spPr>
            <a:xfrm>
              <a:off x="7989462" y="2193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85" name="tx85"/>
            <p:cNvSpPr/>
            <p:nvPr/>
          </p:nvSpPr>
          <p:spPr>
            <a:xfrm>
              <a:off x="8668920" y="219648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86" name="tx86"/>
            <p:cNvSpPr/>
            <p:nvPr/>
          </p:nvSpPr>
          <p:spPr>
            <a:xfrm>
              <a:off x="8804812" y="219648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87" name="tx87"/>
            <p:cNvSpPr/>
            <p:nvPr/>
          </p:nvSpPr>
          <p:spPr>
            <a:xfrm>
              <a:off x="8902429" y="29606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88" name="tx88"/>
            <p:cNvSpPr/>
            <p:nvPr/>
          </p:nvSpPr>
          <p:spPr>
            <a:xfrm>
              <a:off x="8902429" y="29017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9" name="tx89"/>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a:off x="5003259" y="34187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127474" y="282989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49780" y="22410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049780" y="16522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4" name="tx9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1" name="tx10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58590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8590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70255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77879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6" name="tx106"/>
            <p:cNvSpPr/>
            <p:nvPr/>
          </p:nvSpPr>
          <p:spPr>
            <a:xfrm>
              <a:off x="6126154" y="4988970"/>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107" name="tx107"/>
            <p:cNvSpPr/>
            <p:nvPr/>
          </p:nvSpPr>
          <p:spPr>
            <a:xfrm>
              <a:off x="72926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8055088"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9" name="tx10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0" name="pl110"/>
            <p:cNvSpPr/>
            <p:nvPr/>
          </p:nvSpPr>
          <p:spPr>
            <a:xfrm>
              <a:off x="22141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0082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8022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75962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1112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9052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992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4932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317178" y="5887395"/>
              <a:ext cx="7321564" cy="114824"/>
            </a:xfrm>
            <a:prstGeom prst="rect">
              <a:avLst/>
            </a:prstGeom>
            <a:solidFill>
              <a:srgbClr val="E2231A">
                <a:alpha val="80000"/>
              </a:srgbClr>
            </a:solidFill>
          </p:spPr>
          <p:txBody>
            <a:bodyPr/>
            <a:lstStyle/>
            <a:p/>
          </p:txBody>
        </p:sp>
        <p:sp>
          <p:nvSpPr>
            <p:cNvPr id="123" name="rc123"/>
            <p:cNvSpPr/>
            <p:nvPr/>
          </p:nvSpPr>
          <p:spPr>
            <a:xfrm>
              <a:off x="1317178" y="5743865"/>
              <a:ext cx="6669041" cy="114824"/>
            </a:xfrm>
            <a:prstGeom prst="rect">
              <a:avLst/>
            </a:prstGeom>
            <a:solidFill>
              <a:srgbClr val="E2231A">
                <a:alpha val="80000"/>
              </a:srgbClr>
            </a:solidFill>
          </p:spPr>
          <p:txBody>
            <a:bodyPr/>
            <a:lstStyle/>
            <a:p/>
          </p:txBody>
        </p:sp>
        <p:sp>
          <p:nvSpPr>
            <p:cNvPr id="124" name="rc124"/>
            <p:cNvSpPr/>
            <p:nvPr/>
          </p:nvSpPr>
          <p:spPr>
            <a:xfrm>
              <a:off x="1317178" y="5600334"/>
              <a:ext cx="6837393" cy="114824"/>
            </a:xfrm>
            <a:prstGeom prst="rect">
              <a:avLst/>
            </a:prstGeom>
            <a:solidFill>
              <a:srgbClr val="E2231A">
                <a:alpha val="80000"/>
              </a:srgbClr>
            </a:solidFill>
          </p:spPr>
          <p:txBody>
            <a:bodyPr/>
            <a:lstStyle/>
            <a:p/>
          </p:txBody>
        </p:sp>
        <p:sp>
          <p:nvSpPr>
            <p:cNvPr id="125" name="tx125"/>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102,000</a:t>
              </a:r>
            </a:p>
          </p:txBody>
        </p:sp>
        <p:sp>
          <p:nvSpPr>
            <p:cNvPr id="126" name="tx126"/>
            <p:cNvSpPr/>
            <p:nvPr/>
          </p:nvSpPr>
          <p:spPr>
            <a:xfrm>
              <a:off x="7555183"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93,000</a:t>
              </a:r>
            </a:p>
          </p:txBody>
        </p:sp>
        <p:sp>
          <p:nvSpPr>
            <p:cNvPr id="127" name="tx127"/>
            <p:cNvSpPr/>
            <p:nvPr/>
          </p:nvSpPr>
          <p:spPr>
            <a:xfrm>
              <a:off x="7723534"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95,000</a:t>
              </a:r>
            </a:p>
          </p:txBody>
        </p:sp>
        <p:sp>
          <p:nvSpPr>
            <p:cNvPr id="128" name="tx12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268391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33" name="tx133"/>
            <p:cNvSpPr/>
            <p:nvPr/>
          </p:nvSpPr>
          <p:spPr>
            <a:xfrm>
              <a:off x="447794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4" name="tx134"/>
            <p:cNvSpPr/>
            <p:nvPr/>
          </p:nvSpPr>
          <p:spPr>
            <a:xfrm>
              <a:off x="627197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35" name="tx135"/>
            <p:cNvSpPr/>
            <p:nvPr/>
          </p:nvSpPr>
          <p:spPr>
            <a:xfrm>
              <a:off x="798830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6" name="tx13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South Sudan (72%) was 12 percentage points lower than the global average (84%) and 5 percentage points lower than the average across all ESAR countries (77%).
National MCV1 coverage was 7 percentage points higher than in 2019 (65%).
This equates to 95,000 unvaccinated children in 2025 compared to 102,000 unvaccinated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Sudan MCV1 coverage was 72% - this is 7 percentage points higher than in 2019 and lower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South Sudan ranked number 7 out of 21 countries for lowest MCV1 coverage (based on tied ranks).
South Sudan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Sudan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26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819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312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80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573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066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558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051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04144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5804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21132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7464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379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0128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60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792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124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45795"/>
              <a:ext cx="416987" cy="662226"/>
            </a:xfrm>
            <a:prstGeom prst="rect">
              <a:avLst/>
            </a:prstGeom>
            <a:solidFill>
              <a:srgbClr val="80BD41">
                <a:alpha val="100000"/>
              </a:srgbClr>
            </a:solidFill>
          </p:spPr>
          <p:txBody>
            <a:bodyPr/>
            <a:lstStyle/>
            <a:p/>
          </p:txBody>
        </p:sp>
        <p:sp>
          <p:nvSpPr>
            <p:cNvPr id="24" name="rc24"/>
            <p:cNvSpPr/>
            <p:nvPr/>
          </p:nvSpPr>
          <p:spPr>
            <a:xfrm>
              <a:off x="1296273" y="3239923"/>
              <a:ext cx="416987" cy="405871"/>
            </a:xfrm>
            <a:prstGeom prst="rect">
              <a:avLst/>
            </a:prstGeom>
            <a:solidFill>
              <a:srgbClr val="E2231A">
                <a:alpha val="100000"/>
              </a:srgbClr>
            </a:solidFill>
          </p:spPr>
          <p:txBody>
            <a:bodyPr/>
            <a:lstStyle/>
            <a:p/>
          </p:txBody>
        </p:sp>
        <p:sp>
          <p:nvSpPr>
            <p:cNvPr id="25" name="rc25"/>
            <p:cNvSpPr/>
            <p:nvPr/>
          </p:nvSpPr>
          <p:spPr>
            <a:xfrm>
              <a:off x="1759593" y="3659177"/>
              <a:ext cx="416987" cy="648844"/>
            </a:xfrm>
            <a:prstGeom prst="rect">
              <a:avLst/>
            </a:prstGeom>
            <a:solidFill>
              <a:srgbClr val="80BD41">
                <a:alpha val="100000"/>
              </a:srgbClr>
            </a:solidFill>
          </p:spPr>
          <p:txBody>
            <a:bodyPr/>
            <a:lstStyle/>
            <a:p/>
          </p:txBody>
        </p:sp>
        <p:sp>
          <p:nvSpPr>
            <p:cNvPr id="26" name="rc26"/>
            <p:cNvSpPr/>
            <p:nvPr/>
          </p:nvSpPr>
          <p:spPr>
            <a:xfrm>
              <a:off x="1759593" y="3208285"/>
              <a:ext cx="416987" cy="450892"/>
            </a:xfrm>
            <a:prstGeom prst="rect">
              <a:avLst/>
            </a:prstGeom>
            <a:solidFill>
              <a:srgbClr val="E2231A">
                <a:alpha val="100000"/>
              </a:srgbClr>
            </a:solidFill>
          </p:spPr>
          <p:txBody>
            <a:bodyPr/>
            <a:lstStyle/>
            <a:p/>
          </p:txBody>
        </p:sp>
        <p:sp>
          <p:nvSpPr>
            <p:cNvPr id="27" name="rc27"/>
            <p:cNvSpPr/>
            <p:nvPr/>
          </p:nvSpPr>
          <p:spPr>
            <a:xfrm>
              <a:off x="2222913" y="3670934"/>
              <a:ext cx="416987" cy="637086"/>
            </a:xfrm>
            <a:prstGeom prst="rect">
              <a:avLst/>
            </a:prstGeom>
            <a:solidFill>
              <a:srgbClr val="80BD41">
                <a:alpha val="100000"/>
              </a:srgbClr>
            </a:solidFill>
          </p:spPr>
          <p:txBody>
            <a:bodyPr/>
            <a:lstStyle/>
            <a:p/>
          </p:txBody>
        </p:sp>
        <p:sp>
          <p:nvSpPr>
            <p:cNvPr id="28" name="rc28"/>
            <p:cNvSpPr/>
            <p:nvPr/>
          </p:nvSpPr>
          <p:spPr>
            <a:xfrm>
              <a:off x="2222913" y="3190331"/>
              <a:ext cx="416987" cy="480603"/>
            </a:xfrm>
            <a:prstGeom prst="rect">
              <a:avLst/>
            </a:prstGeom>
            <a:solidFill>
              <a:srgbClr val="E2231A">
                <a:alpha val="100000"/>
              </a:srgbClr>
            </a:solidFill>
          </p:spPr>
          <p:txBody>
            <a:bodyPr/>
            <a:lstStyle/>
            <a:p/>
          </p:txBody>
        </p:sp>
        <p:sp>
          <p:nvSpPr>
            <p:cNvPr id="29" name="rc29"/>
            <p:cNvSpPr/>
            <p:nvPr/>
          </p:nvSpPr>
          <p:spPr>
            <a:xfrm>
              <a:off x="2686233" y="3715597"/>
              <a:ext cx="416987" cy="592424"/>
            </a:xfrm>
            <a:prstGeom prst="rect">
              <a:avLst/>
            </a:prstGeom>
            <a:solidFill>
              <a:srgbClr val="80BD41">
                <a:alpha val="100000"/>
              </a:srgbClr>
            </a:solidFill>
          </p:spPr>
          <p:txBody>
            <a:bodyPr/>
            <a:lstStyle/>
            <a:p/>
          </p:txBody>
        </p:sp>
        <p:sp>
          <p:nvSpPr>
            <p:cNvPr id="30" name="rc30"/>
            <p:cNvSpPr/>
            <p:nvPr/>
          </p:nvSpPr>
          <p:spPr>
            <a:xfrm>
              <a:off x="2686233" y="3210928"/>
              <a:ext cx="416987" cy="504668"/>
            </a:xfrm>
            <a:prstGeom prst="rect">
              <a:avLst/>
            </a:prstGeom>
            <a:solidFill>
              <a:srgbClr val="E2231A">
                <a:alpha val="100000"/>
              </a:srgbClr>
            </a:solidFill>
          </p:spPr>
          <p:txBody>
            <a:bodyPr/>
            <a:lstStyle/>
            <a:p/>
          </p:txBody>
        </p:sp>
        <p:sp>
          <p:nvSpPr>
            <p:cNvPr id="31" name="rc31"/>
            <p:cNvSpPr/>
            <p:nvPr/>
          </p:nvSpPr>
          <p:spPr>
            <a:xfrm>
              <a:off x="3149553" y="3795615"/>
              <a:ext cx="416987" cy="512406"/>
            </a:xfrm>
            <a:prstGeom prst="rect">
              <a:avLst/>
            </a:prstGeom>
            <a:solidFill>
              <a:srgbClr val="80BD41">
                <a:alpha val="100000"/>
              </a:srgbClr>
            </a:solidFill>
          </p:spPr>
          <p:txBody>
            <a:bodyPr/>
            <a:lstStyle/>
            <a:p/>
          </p:txBody>
        </p:sp>
        <p:sp>
          <p:nvSpPr>
            <p:cNvPr id="32" name="rc32"/>
            <p:cNvSpPr/>
            <p:nvPr/>
          </p:nvSpPr>
          <p:spPr>
            <a:xfrm>
              <a:off x="3149553" y="3322639"/>
              <a:ext cx="416987" cy="472975"/>
            </a:xfrm>
            <a:prstGeom prst="rect">
              <a:avLst/>
            </a:prstGeom>
            <a:solidFill>
              <a:srgbClr val="E2231A">
                <a:alpha val="100000"/>
              </a:srgbClr>
            </a:solidFill>
          </p:spPr>
          <p:txBody>
            <a:bodyPr/>
            <a:lstStyle/>
            <a:p/>
          </p:txBody>
        </p:sp>
        <p:sp>
          <p:nvSpPr>
            <p:cNvPr id="33" name="rc33"/>
            <p:cNvSpPr/>
            <p:nvPr/>
          </p:nvSpPr>
          <p:spPr>
            <a:xfrm>
              <a:off x="3612873" y="3827996"/>
              <a:ext cx="416987" cy="480024"/>
            </a:xfrm>
            <a:prstGeom prst="rect">
              <a:avLst/>
            </a:prstGeom>
            <a:solidFill>
              <a:srgbClr val="80BD41">
                <a:alpha val="100000"/>
              </a:srgbClr>
            </a:solidFill>
          </p:spPr>
          <p:txBody>
            <a:bodyPr/>
            <a:lstStyle/>
            <a:p/>
          </p:txBody>
        </p:sp>
        <p:sp>
          <p:nvSpPr>
            <p:cNvPr id="34" name="rc34"/>
            <p:cNvSpPr/>
            <p:nvPr/>
          </p:nvSpPr>
          <p:spPr>
            <a:xfrm>
              <a:off x="3612873" y="3366806"/>
              <a:ext cx="416987" cy="461190"/>
            </a:xfrm>
            <a:prstGeom prst="rect">
              <a:avLst/>
            </a:prstGeom>
            <a:solidFill>
              <a:srgbClr val="E2231A">
                <a:alpha val="100000"/>
              </a:srgbClr>
            </a:solidFill>
          </p:spPr>
          <p:txBody>
            <a:bodyPr/>
            <a:lstStyle/>
            <a:p/>
          </p:txBody>
        </p:sp>
        <p:sp>
          <p:nvSpPr>
            <p:cNvPr id="35" name="rc35"/>
            <p:cNvSpPr/>
            <p:nvPr/>
          </p:nvSpPr>
          <p:spPr>
            <a:xfrm>
              <a:off x="4076193" y="3843526"/>
              <a:ext cx="416987" cy="464494"/>
            </a:xfrm>
            <a:prstGeom prst="rect">
              <a:avLst/>
            </a:prstGeom>
            <a:solidFill>
              <a:srgbClr val="80BD41">
                <a:alpha val="100000"/>
              </a:srgbClr>
            </a:solidFill>
          </p:spPr>
          <p:txBody>
            <a:bodyPr/>
            <a:lstStyle/>
            <a:p/>
          </p:txBody>
        </p:sp>
        <p:sp>
          <p:nvSpPr>
            <p:cNvPr id="36" name="rc36"/>
            <p:cNvSpPr/>
            <p:nvPr/>
          </p:nvSpPr>
          <p:spPr>
            <a:xfrm>
              <a:off x="4076193" y="3478572"/>
              <a:ext cx="416987" cy="364954"/>
            </a:xfrm>
            <a:prstGeom prst="rect">
              <a:avLst/>
            </a:prstGeom>
            <a:solidFill>
              <a:srgbClr val="E2231A">
                <a:alpha val="100000"/>
              </a:srgbClr>
            </a:solidFill>
          </p:spPr>
          <p:txBody>
            <a:bodyPr/>
            <a:lstStyle/>
            <a:p/>
          </p:txBody>
        </p:sp>
        <p:sp>
          <p:nvSpPr>
            <p:cNvPr id="37" name="rc37"/>
            <p:cNvSpPr/>
            <p:nvPr/>
          </p:nvSpPr>
          <p:spPr>
            <a:xfrm>
              <a:off x="4539513" y="3843554"/>
              <a:ext cx="416987" cy="464467"/>
            </a:xfrm>
            <a:prstGeom prst="rect">
              <a:avLst/>
            </a:prstGeom>
            <a:solidFill>
              <a:srgbClr val="80BD41">
                <a:alpha val="100000"/>
              </a:srgbClr>
            </a:solidFill>
          </p:spPr>
          <p:txBody>
            <a:bodyPr/>
            <a:lstStyle/>
            <a:p/>
          </p:txBody>
        </p:sp>
        <p:sp>
          <p:nvSpPr>
            <p:cNvPr id="38" name="rc38"/>
            <p:cNvSpPr/>
            <p:nvPr/>
          </p:nvSpPr>
          <p:spPr>
            <a:xfrm>
              <a:off x="4539513" y="3546612"/>
              <a:ext cx="416987" cy="296941"/>
            </a:xfrm>
            <a:prstGeom prst="rect">
              <a:avLst/>
            </a:prstGeom>
            <a:solidFill>
              <a:srgbClr val="E2231A">
                <a:alpha val="100000"/>
              </a:srgbClr>
            </a:solidFill>
          </p:spPr>
          <p:txBody>
            <a:bodyPr/>
            <a:lstStyle/>
            <a:p/>
          </p:txBody>
        </p:sp>
        <p:sp>
          <p:nvSpPr>
            <p:cNvPr id="39" name="rc39"/>
            <p:cNvSpPr/>
            <p:nvPr/>
          </p:nvSpPr>
          <p:spPr>
            <a:xfrm>
              <a:off x="5002833" y="3786280"/>
              <a:ext cx="416987" cy="521740"/>
            </a:xfrm>
            <a:prstGeom prst="rect">
              <a:avLst/>
            </a:prstGeom>
            <a:solidFill>
              <a:srgbClr val="80BD41">
                <a:alpha val="100000"/>
              </a:srgbClr>
            </a:solidFill>
          </p:spPr>
          <p:txBody>
            <a:bodyPr/>
            <a:lstStyle/>
            <a:p/>
          </p:txBody>
        </p:sp>
        <p:sp>
          <p:nvSpPr>
            <p:cNvPr id="40" name="rc40"/>
            <p:cNvSpPr/>
            <p:nvPr/>
          </p:nvSpPr>
          <p:spPr>
            <a:xfrm>
              <a:off x="5002833" y="3505336"/>
              <a:ext cx="416987" cy="280943"/>
            </a:xfrm>
            <a:prstGeom prst="rect">
              <a:avLst/>
            </a:prstGeom>
            <a:solidFill>
              <a:srgbClr val="E2231A">
                <a:alpha val="100000"/>
              </a:srgbClr>
            </a:solidFill>
          </p:spPr>
          <p:txBody>
            <a:bodyPr/>
            <a:lstStyle/>
            <a:p/>
          </p:txBody>
        </p:sp>
        <p:sp>
          <p:nvSpPr>
            <p:cNvPr id="41" name="rc41"/>
            <p:cNvSpPr/>
            <p:nvPr/>
          </p:nvSpPr>
          <p:spPr>
            <a:xfrm>
              <a:off x="5466153" y="3739140"/>
              <a:ext cx="416987" cy="568881"/>
            </a:xfrm>
            <a:prstGeom prst="rect">
              <a:avLst/>
            </a:prstGeom>
            <a:solidFill>
              <a:srgbClr val="80BD41">
                <a:alpha val="100000"/>
              </a:srgbClr>
            </a:solidFill>
          </p:spPr>
          <p:txBody>
            <a:bodyPr/>
            <a:lstStyle/>
            <a:p/>
          </p:txBody>
        </p:sp>
        <p:sp>
          <p:nvSpPr>
            <p:cNvPr id="42" name="rc42"/>
            <p:cNvSpPr/>
            <p:nvPr/>
          </p:nvSpPr>
          <p:spPr>
            <a:xfrm>
              <a:off x="5466153" y="3483556"/>
              <a:ext cx="416987" cy="255583"/>
            </a:xfrm>
            <a:prstGeom prst="rect">
              <a:avLst/>
            </a:prstGeom>
            <a:solidFill>
              <a:srgbClr val="E2231A">
                <a:alpha val="100000"/>
              </a:srgbClr>
            </a:solidFill>
          </p:spPr>
          <p:txBody>
            <a:bodyPr/>
            <a:lstStyle/>
            <a:p/>
          </p:txBody>
        </p:sp>
        <p:sp>
          <p:nvSpPr>
            <p:cNvPr id="43" name="rc43"/>
            <p:cNvSpPr/>
            <p:nvPr/>
          </p:nvSpPr>
          <p:spPr>
            <a:xfrm>
              <a:off x="5929473" y="3683133"/>
              <a:ext cx="416987" cy="624888"/>
            </a:xfrm>
            <a:prstGeom prst="rect">
              <a:avLst/>
            </a:prstGeom>
            <a:solidFill>
              <a:srgbClr val="80BD41">
                <a:alpha val="100000"/>
              </a:srgbClr>
            </a:solidFill>
          </p:spPr>
          <p:txBody>
            <a:bodyPr/>
            <a:lstStyle/>
            <a:p/>
          </p:txBody>
        </p:sp>
        <p:sp>
          <p:nvSpPr>
            <p:cNvPr id="44" name="rc44"/>
            <p:cNvSpPr/>
            <p:nvPr/>
          </p:nvSpPr>
          <p:spPr>
            <a:xfrm>
              <a:off x="5929473" y="3463565"/>
              <a:ext cx="416987" cy="219567"/>
            </a:xfrm>
            <a:prstGeom prst="rect">
              <a:avLst/>
            </a:prstGeom>
            <a:solidFill>
              <a:srgbClr val="E2231A">
                <a:alpha val="100000"/>
              </a:srgbClr>
            </a:solidFill>
          </p:spPr>
          <p:txBody>
            <a:bodyPr/>
            <a:lstStyle/>
            <a:p/>
          </p:txBody>
        </p:sp>
        <p:sp>
          <p:nvSpPr>
            <p:cNvPr id="45" name="rc45"/>
            <p:cNvSpPr/>
            <p:nvPr/>
          </p:nvSpPr>
          <p:spPr>
            <a:xfrm>
              <a:off x="6392792" y="3704335"/>
              <a:ext cx="416987" cy="603686"/>
            </a:xfrm>
            <a:prstGeom prst="rect">
              <a:avLst/>
            </a:prstGeom>
            <a:solidFill>
              <a:srgbClr val="80BD41">
                <a:alpha val="100000"/>
              </a:srgbClr>
            </a:solidFill>
          </p:spPr>
          <p:txBody>
            <a:bodyPr/>
            <a:lstStyle/>
            <a:p/>
          </p:txBody>
        </p:sp>
        <p:sp>
          <p:nvSpPr>
            <p:cNvPr id="46" name="rc46"/>
            <p:cNvSpPr/>
            <p:nvPr/>
          </p:nvSpPr>
          <p:spPr>
            <a:xfrm>
              <a:off x="6392792" y="3469568"/>
              <a:ext cx="416987" cy="234766"/>
            </a:xfrm>
            <a:prstGeom prst="rect">
              <a:avLst/>
            </a:prstGeom>
            <a:solidFill>
              <a:srgbClr val="E2231A">
                <a:alpha val="100000"/>
              </a:srgbClr>
            </a:solidFill>
          </p:spPr>
          <p:txBody>
            <a:bodyPr/>
            <a:lstStyle/>
            <a:p/>
          </p:txBody>
        </p:sp>
        <p:sp>
          <p:nvSpPr>
            <p:cNvPr id="47" name="rc47"/>
            <p:cNvSpPr/>
            <p:nvPr/>
          </p:nvSpPr>
          <p:spPr>
            <a:xfrm>
              <a:off x="6856112" y="3689273"/>
              <a:ext cx="416987" cy="618748"/>
            </a:xfrm>
            <a:prstGeom prst="rect">
              <a:avLst/>
            </a:prstGeom>
            <a:solidFill>
              <a:srgbClr val="80BD41">
                <a:alpha val="100000"/>
              </a:srgbClr>
            </a:solidFill>
          </p:spPr>
          <p:txBody>
            <a:bodyPr/>
            <a:lstStyle/>
            <a:p/>
          </p:txBody>
        </p:sp>
        <p:sp>
          <p:nvSpPr>
            <p:cNvPr id="48" name="rc48"/>
            <p:cNvSpPr/>
            <p:nvPr/>
          </p:nvSpPr>
          <p:spPr>
            <a:xfrm>
              <a:off x="6856112" y="3448641"/>
              <a:ext cx="416987" cy="240631"/>
            </a:xfrm>
            <a:prstGeom prst="rect">
              <a:avLst/>
            </a:prstGeom>
            <a:solidFill>
              <a:srgbClr val="E2231A">
                <a:alpha val="100000"/>
              </a:srgbClr>
            </a:solidFill>
          </p:spPr>
          <p:txBody>
            <a:bodyPr/>
            <a:lstStyle/>
            <a:p/>
          </p:txBody>
        </p:sp>
        <p:sp>
          <p:nvSpPr>
            <p:cNvPr id="49" name="rc49"/>
            <p:cNvSpPr/>
            <p:nvPr/>
          </p:nvSpPr>
          <p:spPr>
            <a:xfrm>
              <a:off x="7319432" y="3650008"/>
              <a:ext cx="416987" cy="658013"/>
            </a:xfrm>
            <a:prstGeom prst="rect">
              <a:avLst/>
            </a:prstGeom>
            <a:solidFill>
              <a:srgbClr val="80BD41">
                <a:alpha val="100000"/>
              </a:srgbClr>
            </a:solidFill>
          </p:spPr>
          <p:txBody>
            <a:bodyPr/>
            <a:lstStyle/>
            <a:p/>
          </p:txBody>
        </p:sp>
        <p:sp>
          <p:nvSpPr>
            <p:cNvPr id="50" name="rc50"/>
            <p:cNvSpPr/>
            <p:nvPr/>
          </p:nvSpPr>
          <p:spPr>
            <a:xfrm>
              <a:off x="7319432" y="3394121"/>
              <a:ext cx="416987" cy="255886"/>
            </a:xfrm>
            <a:prstGeom prst="rect">
              <a:avLst/>
            </a:prstGeom>
            <a:solidFill>
              <a:srgbClr val="E2231A">
                <a:alpha val="100000"/>
              </a:srgbClr>
            </a:solidFill>
          </p:spPr>
          <p:txBody>
            <a:bodyPr/>
            <a:lstStyle/>
            <a:p/>
          </p:txBody>
        </p:sp>
        <p:sp>
          <p:nvSpPr>
            <p:cNvPr id="51" name="rc51"/>
            <p:cNvSpPr/>
            <p:nvPr/>
          </p:nvSpPr>
          <p:spPr>
            <a:xfrm>
              <a:off x="7782752" y="3633404"/>
              <a:ext cx="416987" cy="674617"/>
            </a:xfrm>
            <a:prstGeom prst="rect">
              <a:avLst/>
            </a:prstGeom>
            <a:solidFill>
              <a:srgbClr val="80BD41">
                <a:alpha val="100000"/>
              </a:srgbClr>
            </a:solidFill>
          </p:spPr>
          <p:txBody>
            <a:bodyPr/>
            <a:lstStyle/>
            <a:p/>
          </p:txBody>
        </p:sp>
        <p:sp>
          <p:nvSpPr>
            <p:cNvPr id="52" name="rc52"/>
            <p:cNvSpPr/>
            <p:nvPr/>
          </p:nvSpPr>
          <p:spPr>
            <a:xfrm>
              <a:off x="7782752" y="3371046"/>
              <a:ext cx="416987" cy="262357"/>
            </a:xfrm>
            <a:prstGeom prst="rect">
              <a:avLst/>
            </a:prstGeom>
            <a:solidFill>
              <a:srgbClr val="E2231A">
                <a:alpha val="100000"/>
              </a:srgbClr>
            </a:solidFill>
          </p:spPr>
          <p:txBody>
            <a:bodyPr/>
            <a:lstStyle/>
            <a:p/>
          </p:txBody>
        </p:sp>
        <p:sp>
          <p:nvSpPr>
            <p:cNvPr id="53" name="pl53"/>
            <p:cNvSpPr/>
            <p:nvPr/>
          </p:nvSpPr>
          <p:spPr>
            <a:xfrm>
              <a:off x="1504767" y="2653861"/>
              <a:ext cx="6486478" cy="514130"/>
            </a:xfrm>
            <a:custGeom>
              <a:avLst/>
              <a:pathLst>
                <a:path w="6486478" h="514130">
                  <a:moveTo>
                    <a:pt x="0" y="268242"/>
                  </a:moveTo>
                  <a:lnTo>
                    <a:pt x="463319" y="335302"/>
                  </a:lnTo>
                  <a:lnTo>
                    <a:pt x="926639" y="380009"/>
                  </a:lnTo>
                  <a:lnTo>
                    <a:pt x="1389959" y="447070"/>
                  </a:lnTo>
                  <a:lnTo>
                    <a:pt x="1853279" y="491777"/>
                  </a:lnTo>
                  <a:lnTo>
                    <a:pt x="2316599" y="514130"/>
                  </a:lnTo>
                  <a:lnTo>
                    <a:pt x="2779919" y="402363"/>
                  </a:lnTo>
                  <a:lnTo>
                    <a:pt x="3243239" y="290595"/>
                  </a:lnTo>
                  <a:lnTo>
                    <a:pt x="3706559" y="201181"/>
                  </a:lnTo>
                  <a:lnTo>
                    <a:pt x="4169879" y="111767"/>
                  </a:lnTo>
                  <a:lnTo>
                    <a:pt x="4633199" y="0"/>
                  </a:lnTo>
                  <a:lnTo>
                    <a:pt x="5096519" y="44707"/>
                  </a:lnTo>
                  <a:lnTo>
                    <a:pt x="5559839" y="44707"/>
                  </a:lnTo>
                  <a:lnTo>
                    <a:pt x="6023158" y="44707"/>
                  </a:lnTo>
                  <a:lnTo>
                    <a:pt x="6486478" y="44707"/>
                  </a:lnTo>
                </a:path>
              </a:pathLst>
            </a:custGeom>
            <a:ln w="27101" cap="flat">
              <a:solidFill>
                <a:srgbClr val="0058AB">
                  <a:alpha val="100000"/>
                </a:srgbClr>
              </a:solidFill>
              <a:prstDash val="solid"/>
              <a:round/>
            </a:ln>
          </p:spPr>
          <p:txBody>
            <a:bodyPr/>
            <a:lstStyle/>
            <a:p/>
          </p:txBody>
        </p:sp>
        <p:sp>
          <p:nvSpPr>
            <p:cNvPr id="54" name="tx54"/>
            <p:cNvSpPr/>
            <p:nvPr/>
          </p:nvSpPr>
          <p:spPr>
            <a:xfrm>
              <a:off x="329775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55" name="tx55"/>
            <p:cNvSpPr/>
            <p:nvPr/>
          </p:nvSpPr>
          <p:spPr>
            <a:xfrm>
              <a:off x="515103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56" name="tx56"/>
            <p:cNvSpPr/>
            <p:nvPr/>
          </p:nvSpPr>
          <p:spPr>
            <a:xfrm>
              <a:off x="561435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57" name="tx57"/>
            <p:cNvSpPr/>
            <p:nvPr/>
          </p:nvSpPr>
          <p:spPr>
            <a:xfrm>
              <a:off x="60776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58" name="tx58"/>
            <p:cNvSpPr/>
            <p:nvPr/>
          </p:nvSpPr>
          <p:spPr>
            <a:xfrm>
              <a:off x="654099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59" name="tx59"/>
            <p:cNvSpPr/>
            <p:nvPr/>
          </p:nvSpPr>
          <p:spPr>
            <a:xfrm>
              <a:off x="700431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60" name="tx60"/>
            <p:cNvSpPr/>
            <p:nvPr/>
          </p:nvSpPr>
          <p:spPr>
            <a:xfrm>
              <a:off x="746763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61" name="tx61"/>
            <p:cNvSpPr/>
            <p:nvPr/>
          </p:nvSpPr>
          <p:spPr>
            <a:xfrm>
              <a:off x="793095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62" name="tx62"/>
            <p:cNvSpPr/>
            <p:nvPr/>
          </p:nvSpPr>
          <p:spPr>
            <a:xfrm>
              <a:off x="3240494" y="3186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357.9</a:t>
              </a:r>
            </a:p>
          </p:txBody>
        </p:sp>
        <p:sp>
          <p:nvSpPr>
            <p:cNvPr id="63" name="tx63"/>
            <p:cNvSpPr/>
            <p:nvPr/>
          </p:nvSpPr>
          <p:spPr>
            <a:xfrm>
              <a:off x="5093773" y="3369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291.5</a:t>
              </a:r>
            </a:p>
          </p:txBody>
        </p:sp>
        <p:sp>
          <p:nvSpPr>
            <p:cNvPr id="64" name="tx64"/>
            <p:cNvSpPr/>
            <p:nvPr/>
          </p:nvSpPr>
          <p:spPr>
            <a:xfrm>
              <a:off x="5557093" y="33476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299.4</a:t>
              </a:r>
            </a:p>
          </p:txBody>
        </p:sp>
        <p:sp>
          <p:nvSpPr>
            <p:cNvPr id="65" name="tx65"/>
            <p:cNvSpPr/>
            <p:nvPr/>
          </p:nvSpPr>
          <p:spPr>
            <a:xfrm>
              <a:off x="6020413" y="33275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306.7</a:t>
              </a:r>
            </a:p>
          </p:txBody>
        </p:sp>
        <p:sp>
          <p:nvSpPr>
            <p:cNvPr id="66" name="tx66"/>
            <p:cNvSpPr/>
            <p:nvPr/>
          </p:nvSpPr>
          <p:spPr>
            <a:xfrm>
              <a:off x="6483733" y="33335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304.5</a:t>
              </a:r>
            </a:p>
          </p:txBody>
        </p:sp>
        <p:sp>
          <p:nvSpPr>
            <p:cNvPr id="67" name="tx67"/>
            <p:cNvSpPr/>
            <p:nvPr/>
          </p:nvSpPr>
          <p:spPr>
            <a:xfrm>
              <a:off x="6947053" y="3312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312.1</a:t>
              </a:r>
            </a:p>
          </p:txBody>
        </p:sp>
        <p:sp>
          <p:nvSpPr>
            <p:cNvPr id="68" name="tx68"/>
            <p:cNvSpPr/>
            <p:nvPr/>
          </p:nvSpPr>
          <p:spPr>
            <a:xfrm>
              <a:off x="7410373" y="3258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331.9</a:t>
              </a:r>
            </a:p>
          </p:txBody>
        </p:sp>
        <p:sp>
          <p:nvSpPr>
            <p:cNvPr id="69" name="tx69"/>
            <p:cNvSpPr/>
            <p:nvPr/>
          </p:nvSpPr>
          <p:spPr>
            <a:xfrm>
              <a:off x="7873693" y="32350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340.3</a:t>
              </a:r>
            </a:p>
          </p:txBody>
        </p:sp>
        <p:sp>
          <p:nvSpPr>
            <p:cNvPr id="70" name="pl70"/>
            <p:cNvSpPr/>
            <p:nvPr/>
          </p:nvSpPr>
          <p:spPr>
            <a:xfrm>
              <a:off x="3358047"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71" name="pl71"/>
            <p:cNvSpPr/>
            <p:nvPr/>
          </p:nvSpPr>
          <p:spPr>
            <a:xfrm>
              <a:off x="5211327"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72" name="pl72"/>
            <p:cNvSpPr/>
            <p:nvPr/>
          </p:nvSpPr>
          <p:spPr>
            <a:xfrm>
              <a:off x="5674647"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73" name="pl73"/>
            <p:cNvSpPr/>
            <p:nvPr/>
          </p:nvSpPr>
          <p:spPr>
            <a:xfrm>
              <a:off x="61379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74" name="pl74"/>
            <p:cNvSpPr/>
            <p:nvPr/>
          </p:nvSpPr>
          <p:spPr>
            <a:xfrm>
              <a:off x="6601286"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75" name="pl75"/>
            <p:cNvSpPr/>
            <p:nvPr/>
          </p:nvSpPr>
          <p:spPr>
            <a:xfrm>
              <a:off x="7064606"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76" name="pl76"/>
            <p:cNvSpPr/>
            <p:nvPr/>
          </p:nvSpPr>
          <p:spPr>
            <a:xfrm>
              <a:off x="7527926"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77" name="pl77"/>
            <p:cNvSpPr/>
            <p:nvPr/>
          </p:nvSpPr>
          <p:spPr>
            <a:xfrm>
              <a:off x="7991246"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78" name="tx78"/>
            <p:cNvSpPr/>
            <p:nvPr/>
          </p:nvSpPr>
          <p:spPr>
            <a:xfrm>
              <a:off x="3240494" y="40167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186.1</a:t>
              </a:r>
            </a:p>
          </p:txBody>
        </p:sp>
        <p:sp>
          <p:nvSpPr>
            <p:cNvPr id="79" name="tx79"/>
            <p:cNvSpPr/>
            <p:nvPr/>
          </p:nvSpPr>
          <p:spPr>
            <a:xfrm>
              <a:off x="3240494" y="35240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171.8</a:t>
              </a:r>
            </a:p>
          </p:txBody>
        </p:sp>
        <p:sp>
          <p:nvSpPr>
            <p:cNvPr id="80" name="tx80"/>
            <p:cNvSpPr/>
            <p:nvPr/>
          </p:nvSpPr>
          <p:spPr>
            <a:xfrm>
              <a:off x="5093773" y="4012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189.5</a:t>
              </a:r>
            </a:p>
          </p:txBody>
        </p:sp>
        <p:sp>
          <p:nvSpPr>
            <p:cNvPr id="81" name="tx81"/>
            <p:cNvSpPr/>
            <p:nvPr/>
          </p:nvSpPr>
          <p:spPr>
            <a:xfrm>
              <a:off x="5132950" y="361076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82" name="tx82"/>
            <p:cNvSpPr/>
            <p:nvPr/>
          </p:nvSpPr>
          <p:spPr>
            <a:xfrm>
              <a:off x="5557093" y="39885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206.6</a:t>
              </a:r>
            </a:p>
          </p:txBody>
        </p:sp>
        <p:sp>
          <p:nvSpPr>
            <p:cNvPr id="83" name="tx83"/>
            <p:cNvSpPr/>
            <p:nvPr/>
          </p:nvSpPr>
          <p:spPr>
            <a:xfrm>
              <a:off x="5583219" y="3576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84" name="tx84"/>
            <p:cNvSpPr/>
            <p:nvPr/>
          </p:nvSpPr>
          <p:spPr>
            <a:xfrm>
              <a:off x="6020413" y="39605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226.9</a:t>
              </a:r>
            </a:p>
          </p:txBody>
        </p:sp>
        <p:sp>
          <p:nvSpPr>
            <p:cNvPr id="85" name="tx85"/>
            <p:cNvSpPr/>
            <p:nvPr/>
          </p:nvSpPr>
          <p:spPr>
            <a:xfrm>
              <a:off x="6046539" y="3538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79.7</a:t>
              </a:r>
            </a:p>
          </p:txBody>
        </p:sp>
        <p:sp>
          <p:nvSpPr>
            <p:cNvPr id="86" name="tx86"/>
            <p:cNvSpPr/>
            <p:nvPr/>
          </p:nvSpPr>
          <p:spPr>
            <a:xfrm>
              <a:off x="6483733" y="3971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219.2</a:t>
              </a:r>
            </a:p>
          </p:txBody>
        </p:sp>
        <p:sp>
          <p:nvSpPr>
            <p:cNvPr id="87" name="tx87"/>
            <p:cNvSpPr/>
            <p:nvPr/>
          </p:nvSpPr>
          <p:spPr>
            <a:xfrm>
              <a:off x="6509859" y="35518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85.3</a:t>
              </a:r>
            </a:p>
          </p:txBody>
        </p:sp>
        <p:sp>
          <p:nvSpPr>
            <p:cNvPr id="88" name="tx88"/>
            <p:cNvSpPr/>
            <p:nvPr/>
          </p:nvSpPr>
          <p:spPr>
            <a:xfrm>
              <a:off x="6947053" y="396474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224.7</a:t>
              </a:r>
            </a:p>
          </p:txBody>
        </p:sp>
        <p:sp>
          <p:nvSpPr>
            <p:cNvPr id="89" name="tx89"/>
            <p:cNvSpPr/>
            <p:nvPr/>
          </p:nvSpPr>
          <p:spPr>
            <a:xfrm>
              <a:off x="6973178" y="3533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87.4</a:t>
              </a:r>
            </a:p>
          </p:txBody>
        </p:sp>
        <p:sp>
          <p:nvSpPr>
            <p:cNvPr id="90" name="tx90"/>
            <p:cNvSpPr/>
            <p:nvPr/>
          </p:nvSpPr>
          <p:spPr>
            <a:xfrm>
              <a:off x="7449550" y="394392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91" name="tx91"/>
            <p:cNvSpPr/>
            <p:nvPr/>
          </p:nvSpPr>
          <p:spPr>
            <a:xfrm>
              <a:off x="7436498" y="34870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92.9</a:t>
              </a:r>
            </a:p>
          </p:txBody>
        </p:sp>
        <p:sp>
          <p:nvSpPr>
            <p:cNvPr id="92" name="tx92"/>
            <p:cNvSpPr/>
            <p:nvPr/>
          </p:nvSpPr>
          <p:spPr>
            <a:xfrm>
              <a:off x="7912870" y="39356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93" name="tx93"/>
            <p:cNvSpPr/>
            <p:nvPr/>
          </p:nvSpPr>
          <p:spPr>
            <a:xfrm>
              <a:off x="7899818" y="34671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95.3</a:t>
              </a:r>
            </a:p>
          </p:txBody>
        </p:sp>
        <p:sp>
          <p:nvSpPr>
            <p:cNvPr id="94" name="tx9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655386" y="37051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6" name="tx96"/>
            <p:cNvSpPr/>
            <p:nvPr/>
          </p:nvSpPr>
          <p:spPr>
            <a:xfrm>
              <a:off x="655386" y="3154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97" name="tx97"/>
            <p:cNvSpPr/>
            <p:nvPr/>
          </p:nvSpPr>
          <p:spPr>
            <a:xfrm>
              <a:off x="655386" y="26037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98" name="tx98"/>
            <p:cNvSpPr/>
            <p:nvPr/>
          </p:nvSpPr>
          <p:spPr>
            <a:xfrm>
              <a:off x="655386" y="20530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99" name="tx9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88500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320160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505488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551820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59815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644484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6908126"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37148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83480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14" name="tx114"/>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5" name="pl115"/>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tx116"/>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7" name="rc117"/>
            <p:cNvSpPr/>
            <p:nvPr/>
          </p:nvSpPr>
          <p:spPr>
            <a:xfrm>
              <a:off x="4448859" y="5180747"/>
              <a:ext cx="201456" cy="201456"/>
            </a:xfrm>
            <a:prstGeom prst="rect">
              <a:avLst/>
            </a:prstGeom>
            <a:solidFill>
              <a:srgbClr val="E2231A">
                <a:alpha val="100000"/>
              </a:srgbClr>
            </a:solidFill>
          </p:spPr>
          <p:txBody>
            <a:bodyPr/>
            <a:lstStyle/>
            <a:p/>
          </p:txBody>
        </p:sp>
        <p:sp>
          <p:nvSpPr>
            <p:cNvPr id="118" name="rc118"/>
            <p:cNvSpPr/>
            <p:nvPr/>
          </p:nvSpPr>
          <p:spPr>
            <a:xfrm>
              <a:off x="5653947" y="5180747"/>
              <a:ext cx="201456" cy="201456"/>
            </a:xfrm>
            <a:prstGeom prst="rect">
              <a:avLst/>
            </a:prstGeom>
            <a:solidFill>
              <a:srgbClr val="80BD41">
                <a:alpha val="100000"/>
              </a:srgbClr>
            </a:solidFill>
          </p:spPr>
          <p:txBody>
            <a:bodyPr/>
            <a:lstStyle/>
            <a:p/>
          </p:txBody>
        </p:sp>
        <p:sp>
          <p:nvSpPr>
            <p:cNvPr id="119" name="tx119"/>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0" name="tx120"/>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21" name="tx121"/>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22" name="tx122"/>
            <p:cNvSpPr/>
            <p:nvPr/>
          </p:nvSpPr>
          <p:spPr>
            <a:xfrm>
              <a:off x="951100" y="1592892"/>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2011-2025</a:t>
              </a:r>
            </a:p>
          </p:txBody>
        </p:sp>
        <p:sp>
          <p:nvSpPr>
            <p:cNvPr id="123" name="pl123"/>
            <p:cNvSpPr/>
            <p:nvPr/>
          </p:nvSpPr>
          <p:spPr>
            <a:xfrm>
              <a:off x="22623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945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266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0588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284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605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927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96273" y="5954972"/>
              <a:ext cx="3661043" cy="129091"/>
            </a:xfrm>
            <a:prstGeom prst="rect">
              <a:avLst/>
            </a:prstGeom>
            <a:solidFill>
              <a:srgbClr val="80BD41">
                <a:alpha val="100000"/>
              </a:srgbClr>
            </a:solidFill>
          </p:spPr>
          <p:txBody>
            <a:bodyPr/>
            <a:lstStyle/>
            <a:p/>
          </p:txBody>
        </p:sp>
        <p:sp>
          <p:nvSpPr>
            <p:cNvPr id="135" name="rc135"/>
            <p:cNvSpPr/>
            <p:nvPr/>
          </p:nvSpPr>
          <p:spPr>
            <a:xfrm>
              <a:off x="4957317" y="5954972"/>
              <a:ext cx="1971375" cy="129091"/>
            </a:xfrm>
            <a:prstGeom prst="rect">
              <a:avLst/>
            </a:prstGeom>
            <a:solidFill>
              <a:srgbClr val="E2231A">
                <a:alpha val="100000"/>
              </a:srgbClr>
            </a:solidFill>
          </p:spPr>
          <p:txBody>
            <a:bodyPr/>
            <a:lstStyle/>
            <a:p/>
          </p:txBody>
        </p:sp>
        <p:sp>
          <p:nvSpPr>
            <p:cNvPr id="136" name="rc136"/>
            <p:cNvSpPr/>
            <p:nvPr/>
          </p:nvSpPr>
          <p:spPr>
            <a:xfrm>
              <a:off x="1296273" y="5793607"/>
              <a:ext cx="4617266" cy="129091"/>
            </a:xfrm>
            <a:prstGeom prst="rect">
              <a:avLst/>
            </a:prstGeom>
            <a:solidFill>
              <a:srgbClr val="80BD41">
                <a:alpha val="100000"/>
              </a:srgbClr>
            </a:solidFill>
          </p:spPr>
          <p:txBody>
            <a:bodyPr/>
            <a:lstStyle/>
            <a:p/>
          </p:txBody>
        </p:sp>
        <p:sp>
          <p:nvSpPr>
            <p:cNvPr id="137" name="rc137"/>
            <p:cNvSpPr/>
            <p:nvPr/>
          </p:nvSpPr>
          <p:spPr>
            <a:xfrm>
              <a:off x="5913539" y="5793607"/>
              <a:ext cx="1795549" cy="129091"/>
            </a:xfrm>
            <a:prstGeom prst="rect">
              <a:avLst/>
            </a:prstGeom>
            <a:solidFill>
              <a:srgbClr val="E2231A">
                <a:alpha val="100000"/>
              </a:srgbClr>
            </a:solidFill>
          </p:spPr>
          <p:txBody>
            <a:bodyPr/>
            <a:lstStyle/>
            <a:p/>
          </p:txBody>
        </p:sp>
        <p:sp>
          <p:nvSpPr>
            <p:cNvPr id="138" name="rc138"/>
            <p:cNvSpPr/>
            <p:nvPr/>
          </p:nvSpPr>
          <p:spPr>
            <a:xfrm>
              <a:off x="1296273" y="5632243"/>
              <a:ext cx="4733774" cy="129091"/>
            </a:xfrm>
            <a:prstGeom prst="rect">
              <a:avLst/>
            </a:prstGeom>
            <a:solidFill>
              <a:srgbClr val="80BD41">
                <a:alpha val="100000"/>
              </a:srgbClr>
            </a:solidFill>
          </p:spPr>
          <p:txBody>
            <a:bodyPr/>
            <a:lstStyle/>
            <a:p/>
          </p:txBody>
        </p:sp>
        <p:sp>
          <p:nvSpPr>
            <p:cNvPr id="139" name="rc139"/>
            <p:cNvSpPr/>
            <p:nvPr/>
          </p:nvSpPr>
          <p:spPr>
            <a:xfrm>
              <a:off x="6030048" y="5632243"/>
              <a:ext cx="1840955" cy="129091"/>
            </a:xfrm>
            <a:prstGeom prst="rect">
              <a:avLst/>
            </a:prstGeom>
            <a:solidFill>
              <a:srgbClr val="E2231A">
                <a:alpha val="100000"/>
              </a:srgbClr>
            </a:solidFill>
          </p:spPr>
          <p:txBody>
            <a:bodyPr/>
            <a:lstStyle/>
            <a:p/>
          </p:txBody>
        </p:sp>
        <p:sp>
          <p:nvSpPr>
            <p:cNvPr id="140" name="tx140"/>
            <p:cNvSpPr/>
            <p:nvPr/>
          </p:nvSpPr>
          <p:spPr>
            <a:xfrm>
              <a:off x="7065430"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291.5</a:t>
              </a:r>
            </a:p>
          </p:txBody>
        </p:sp>
        <p:sp>
          <p:nvSpPr>
            <p:cNvPr id="141" name="tx141"/>
            <p:cNvSpPr/>
            <p:nvPr/>
          </p:nvSpPr>
          <p:spPr>
            <a:xfrm>
              <a:off x="7885252"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331.9</a:t>
              </a:r>
            </a:p>
          </p:txBody>
        </p:sp>
        <p:sp>
          <p:nvSpPr>
            <p:cNvPr id="142" name="tx142"/>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340.3</a:t>
              </a:r>
            </a:p>
          </p:txBody>
        </p:sp>
        <p:sp>
          <p:nvSpPr>
            <p:cNvPr id="143" name="tx143"/>
            <p:cNvSpPr/>
            <p:nvPr/>
          </p:nvSpPr>
          <p:spPr>
            <a:xfrm>
              <a:off x="2991157"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189.5</a:t>
              </a:r>
            </a:p>
          </p:txBody>
        </p:sp>
        <p:sp>
          <p:nvSpPr>
            <p:cNvPr id="144" name="tx144"/>
            <p:cNvSpPr/>
            <p:nvPr/>
          </p:nvSpPr>
          <p:spPr>
            <a:xfrm>
              <a:off x="5852570"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45" name="tx145"/>
            <p:cNvSpPr/>
            <p:nvPr/>
          </p:nvSpPr>
          <p:spPr>
            <a:xfrm>
              <a:off x="3514472"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46" name="tx146"/>
            <p:cNvSpPr/>
            <p:nvPr/>
          </p:nvSpPr>
          <p:spPr>
            <a:xfrm>
              <a:off x="670582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92.9</a:t>
              </a:r>
            </a:p>
          </p:txBody>
        </p:sp>
        <p:sp>
          <p:nvSpPr>
            <p:cNvPr id="147" name="tx147"/>
            <p:cNvSpPr/>
            <p:nvPr/>
          </p:nvSpPr>
          <p:spPr>
            <a:xfrm>
              <a:off x="3572726"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48" name="tx148"/>
            <p:cNvSpPr/>
            <p:nvPr/>
          </p:nvSpPr>
          <p:spPr>
            <a:xfrm>
              <a:off x="684503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95.3</a:t>
              </a:r>
            </a:p>
          </p:txBody>
        </p:sp>
        <p:sp>
          <p:nvSpPr>
            <p:cNvPr id="149" name="tx14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11188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4" name="tx154"/>
            <p:cNvSpPr/>
            <p:nvPr/>
          </p:nvSpPr>
          <p:spPr>
            <a:xfrm>
              <a:off x="50440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5" name="tx155"/>
            <p:cNvSpPr/>
            <p:nvPr/>
          </p:nvSpPr>
          <p:spPr>
            <a:xfrm>
              <a:off x="6976191"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6" name="tx15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7" name="tx15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(72%) was higher than in 2019 (65%).
The number of children vaccinated with MCV1 increased 29% compared to in 2019.
The number of surviving infants increased approximately 17% compared to in 2019.
In 2025, 100,000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7231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81168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05105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29042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9200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43137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67074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91011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953422" y="4810851"/>
              <a:ext cx="416196" cy="141781"/>
            </a:xfrm>
            <a:prstGeom prst="rect">
              <a:avLst/>
            </a:prstGeom>
            <a:solidFill>
              <a:srgbClr val="1CABE2">
                <a:alpha val="100000"/>
              </a:srgbClr>
            </a:solidFill>
          </p:spPr>
          <p:txBody>
            <a:bodyPr/>
            <a:lstStyle/>
            <a:p/>
          </p:txBody>
        </p:sp>
        <p:sp>
          <p:nvSpPr>
            <p:cNvPr id="28" name="rc28"/>
            <p:cNvSpPr/>
            <p:nvPr/>
          </p:nvSpPr>
          <p:spPr>
            <a:xfrm>
              <a:off x="2415863" y="4841276"/>
              <a:ext cx="416196" cy="111356"/>
            </a:xfrm>
            <a:prstGeom prst="rect">
              <a:avLst/>
            </a:prstGeom>
            <a:solidFill>
              <a:srgbClr val="1CABE2">
                <a:alpha val="100000"/>
              </a:srgbClr>
            </a:solidFill>
          </p:spPr>
          <p:txBody>
            <a:bodyPr/>
            <a:lstStyle/>
            <a:p/>
          </p:txBody>
        </p:sp>
        <p:sp>
          <p:nvSpPr>
            <p:cNvPr id="29" name="rc29"/>
            <p:cNvSpPr/>
            <p:nvPr/>
          </p:nvSpPr>
          <p:spPr>
            <a:xfrm>
              <a:off x="2878304" y="4678197"/>
              <a:ext cx="416196" cy="274435"/>
            </a:xfrm>
            <a:prstGeom prst="rect">
              <a:avLst/>
            </a:prstGeom>
            <a:solidFill>
              <a:srgbClr val="1CABE2">
                <a:alpha val="100000"/>
              </a:srgbClr>
            </a:solidFill>
          </p:spPr>
          <p:txBody>
            <a:bodyPr/>
            <a:lstStyle/>
            <a:p/>
          </p:txBody>
        </p:sp>
        <p:sp>
          <p:nvSpPr>
            <p:cNvPr id="30" name="rc30"/>
            <p:cNvSpPr/>
            <p:nvPr/>
          </p:nvSpPr>
          <p:spPr>
            <a:xfrm>
              <a:off x="3340745" y="4804462"/>
              <a:ext cx="416196" cy="148170"/>
            </a:xfrm>
            <a:prstGeom prst="rect">
              <a:avLst/>
            </a:prstGeom>
            <a:solidFill>
              <a:srgbClr val="1CABE2">
                <a:alpha val="100000"/>
              </a:srgbClr>
            </a:solidFill>
          </p:spPr>
          <p:txBody>
            <a:bodyPr/>
            <a:lstStyle/>
            <a:p/>
          </p:txBody>
        </p:sp>
        <p:sp>
          <p:nvSpPr>
            <p:cNvPr id="31" name="rc31"/>
            <p:cNvSpPr/>
            <p:nvPr/>
          </p:nvSpPr>
          <p:spPr>
            <a:xfrm>
              <a:off x="3803185" y="4913993"/>
              <a:ext cx="416196" cy="38639"/>
            </a:xfrm>
            <a:prstGeom prst="rect">
              <a:avLst/>
            </a:prstGeom>
            <a:solidFill>
              <a:srgbClr val="1CABE2">
                <a:alpha val="100000"/>
              </a:srgbClr>
            </a:solidFill>
          </p:spPr>
          <p:txBody>
            <a:bodyPr/>
            <a:lstStyle/>
            <a:p/>
          </p:txBody>
        </p:sp>
        <p:sp>
          <p:nvSpPr>
            <p:cNvPr id="32" name="rc32"/>
            <p:cNvSpPr/>
            <p:nvPr/>
          </p:nvSpPr>
          <p:spPr>
            <a:xfrm>
              <a:off x="4265626" y="4504774"/>
              <a:ext cx="416196" cy="447858"/>
            </a:xfrm>
            <a:prstGeom prst="rect">
              <a:avLst/>
            </a:prstGeom>
            <a:solidFill>
              <a:srgbClr val="1CABE2">
                <a:alpha val="100000"/>
              </a:srgbClr>
            </a:solidFill>
          </p:spPr>
          <p:txBody>
            <a:bodyPr/>
            <a:lstStyle/>
            <a:p/>
          </p:txBody>
        </p:sp>
        <p:sp>
          <p:nvSpPr>
            <p:cNvPr id="33" name="rc33"/>
            <p:cNvSpPr/>
            <p:nvPr/>
          </p:nvSpPr>
          <p:spPr>
            <a:xfrm>
              <a:off x="4728067" y="4586313"/>
              <a:ext cx="416196" cy="366319"/>
            </a:xfrm>
            <a:prstGeom prst="rect">
              <a:avLst/>
            </a:prstGeom>
            <a:solidFill>
              <a:srgbClr val="1CABE2">
                <a:alpha val="100000"/>
              </a:srgbClr>
            </a:solidFill>
          </p:spPr>
          <p:txBody>
            <a:bodyPr/>
            <a:lstStyle/>
            <a:p/>
          </p:txBody>
        </p:sp>
        <p:sp>
          <p:nvSpPr>
            <p:cNvPr id="34" name="rc34"/>
            <p:cNvSpPr/>
            <p:nvPr/>
          </p:nvSpPr>
          <p:spPr>
            <a:xfrm>
              <a:off x="5190508" y="4913080"/>
              <a:ext cx="416196" cy="39552"/>
            </a:xfrm>
            <a:prstGeom prst="rect">
              <a:avLst/>
            </a:prstGeom>
            <a:solidFill>
              <a:srgbClr val="1CABE2">
                <a:alpha val="100000"/>
              </a:srgbClr>
            </a:solidFill>
          </p:spPr>
          <p:txBody>
            <a:bodyPr/>
            <a:lstStyle/>
            <a:p/>
          </p:txBody>
        </p:sp>
        <p:sp>
          <p:nvSpPr>
            <p:cNvPr id="35" name="rc35"/>
            <p:cNvSpPr/>
            <p:nvPr/>
          </p:nvSpPr>
          <p:spPr>
            <a:xfrm>
              <a:off x="5652949" y="4402545"/>
              <a:ext cx="416196" cy="550087"/>
            </a:xfrm>
            <a:prstGeom prst="rect">
              <a:avLst/>
            </a:prstGeom>
            <a:solidFill>
              <a:srgbClr val="1CABE2">
                <a:alpha val="100000"/>
              </a:srgbClr>
            </a:solidFill>
          </p:spPr>
          <p:txBody>
            <a:bodyPr/>
            <a:lstStyle/>
            <a:p/>
          </p:txBody>
        </p:sp>
        <p:sp>
          <p:nvSpPr>
            <p:cNvPr id="36" name="rc36"/>
            <p:cNvSpPr/>
            <p:nvPr/>
          </p:nvSpPr>
          <p:spPr>
            <a:xfrm>
              <a:off x="6115389" y="4786207"/>
              <a:ext cx="416196" cy="166425"/>
            </a:xfrm>
            <a:prstGeom prst="rect">
              <a:avLst/>
            </a:prstGeom>
            <a:solidFill>
              <a:srgbClr val="1CABE2">
                <a:alpha val="100000"/>
              </a:srgbClr>
            </a:solidFill>
          </p:spPr>
          <p:txBody>
            <a:bodyPr/>
            <a:lstStyle/>
            <a:p/>
          </p:txBody>
        </p:sp>
        <p:sp>
          <p:nvSpPr>
            <p:cNvPr id="37" name="rc37"/>
            <p:cNvSpPr/>
            <p:nvPr/>
          </p:nvSpPr>
          <p:spPr>
            <a:xfrm>
              <a:off x="6577830" y="4016754"/>
              <a:ext cx="416196" cy="935878"/>
            </a:xfrm>
            <a:prstGeom prst="rect">
              <a:avLst/>
            </a:prstGeom>
            <a:solidFill>
              <a:srgbClr val="1CABE2">
                <a:alpha val="100000"/>
              </a:srgbClr>
            </a:solidFill>
          </p:spPr>
          <p:txBody>
            <a:bodyPr/>
            <a:lstStyle/>
            <a:p/>
          </p:txBody>
        </p:sp>
        <p:sp>
          <p:nvSpPr>
            <p:cNvPr id="38" name="rc38"/>
            <p:cNvSpPr/>
            <p:nvPr/>
          </p:nvSpPr>
          <p:spPr>
            <a:xfrm>
              <a:off x="7040271" y="4924946"/>
              <a:ext cx="416196" cy="27686"/>
            </a:xfrm>
            <a:prstGeom prst="rect">
              <a:avLst/>
            </a:prstGeom>
            <a:solidFill>
              <a:srgbClr val="1CABE2">
                <a:alpha val="100000"/>
              </a:srgbClr>
            </a:solidFill>
          </p:spPr>
          <p:txBody>
            <a:bodyPr/>
            <a:lstStyle/>
            <a:p/>
          </p:txBody>
        </p:sp>
        <p:sp>
          <p:nvSpPr>
            <p:cNvPr id="39" name="rc39"/>
            <p:cNvSpPr/>
            <p:nvPr/>
          </p:nvSpPr>
          <p:spPr>
            <a:xfrm>
              <a:off x="1028541" y="4353561"/>
              <a:ext cx="416196" cy="599072"/>
            </a:xfrm>
            <a:prstGeom prst="rect">
              <a:avLst/>
            </a:prstGeom>
            <a:solidFill>
              <a:srgbClr val="1CABE2">
                <a:alpha val="100000"/>
              </a:srgbClr>
            </a:solidFill>
          </p:spPr>
          <p:txBody>
            <a:bodyPr/>
            <a:lstStyle/>
            <a:p/>
          </p:txBody>
        </p:sp>
        <p:sp>
          <p:nvSpPr>
            <p:cNvPr id="40" name="rc40"/>
            <p:cNvSpPr/>
            <p:nvPr/>
          </p:nvSpPr>
          <p:spPr>
            <a:xfrm>
              <a:off x="1490981" y="4794422"/>
              <a:ext cx="416196" cy="158211"/>
            </a:xfrm>
            <a:prstGeom prst="rect">
              <a:avLst/>
            </a:prstGeom>
            <a:solidFill>
              <a:srgbClr val="1CABE2">
                <a:alpha val="100000"/>
              </a:srgbClr>
            </a:solidFill>
          </p:spPr>
          <p:txBody>
            <a:bodyPr/>
            <a:lstStyle/>
            <a:p/>
          </p:txBody>
        </p:sp>
        <p:sp>
          <p:nvSpPr>
            <p:cNvPr id="41" name="pl41"/>
            <p:cNvSpPr/>
            <p:nvPr/>
          </p:nvSpPr>
          <p:spPr>
            <a:xfrm>
              <a:off x="1236639" y="2644131"/>
              <a:ext cx="6011730" cy="717507"/>
            </a:xfrm>
            <a:custGeom>
              <a:avLst/>
              <a:pathLst>
                <a:path w="6011730" h="717507">
                  <a:moveTo>
                    <a:pt x="0" y="467939"/>
                  </a:moveTo>
                  <a:lnTo>
                    <a:pt x="462440" y="530331"/>
                  </a:lnTo>
                  <a:lnTo>
                    <a:pt x="924881" y="623919"/>
                  </a:lnTo>
                  <a:lnTo>
                    <a:pt x="1387322" y="686311"/>
                  </a:lnTo>
                  <a:lnTo>
                    <a:pt x="1849763" y="717507"/>
                  </a:lnTo>
                  <a:lnTo>
                    <a:pt x="2312204" y="561527"/>
                  </a:lnTo>
                  <a:lnTo>
                    <a:pt x="2774644" y="405547"/>
                  </a:lnTo>
                  <a:lnTo>
                    <a:pt x="3237085" y="280763"/>
                  </a:lnTo>
                  <a:lnTo>
                    <a:pt x="3699526" y="155979"/>
                  </a:lnTo>
                  <a:lnTo>
                    <a:pt x="4161967" y="0"/>
                  </a:lnTo>
                  <a:lnTo>
                    <a:pt x="4624408" y="62391"/>
                  </a:lnTo>
                  <a:lnTo>
                    <a:pt x="5086848" y="62391"/>
                  </a:lnTo>
                  <a:lnTo>
                    <a:pt x="5549289" y="62391"/>
                  </a:lnTo>
                  <a:lnTo>
                    <a:pt x="6011730" y="62391"/>
                  </a:lnTo>
                </a:path>
              </a:pathLst>
            </a:custGeom>
            <a:ln w="27101" cap="flat">
              <a:solidFill>
                <a:srgbClr val="00833D">
                  <a:alpha val="100000"/>
                </a:srgbClr>
              </a:solidFill>
              <a:prstDash val="solid"/>
              <a:round/>
            </a:ln>
          </p:spPr>
          <p:txBody>
            <a:bodyPr/>
            <a:lstStyle/>
            <a:p/>
          </p:txBody>
        </p:sp>
        <p:sp>
          <p:nvSpPr>
            <p:cNvPr id="42" name="pt42"/>
            <p:cNvSpPr/>
            <p:nvPr/>
          </p:nvSpPr>
          <p:spPr>
            <a:xfrm>
              <a:off x="1205038" y="30804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3142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323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32988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33300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3174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28932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16768" y="47026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2062043" y="468100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466</a:t>
              </a:r>
            </a:p>
          </p:txBody>
        </p:sp>
        <p:sp>
          <p:nvSpPr>
            <p:cNvPr id="58" name="tx58"/>
            <p:cNvSpPr/>
            <p:nvPr/>
          </p:nvSpPr>
          <p:spPr>
            <a:xfrm>
              <a:off x="2524483" y="471137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366</a:t>
              </a:r>
            </a:p>
          </p:txBody>
        </p:sp>
        <p:sp>
          <p:nvSpPr>
            <p:cNvPr id="59" name="tx59"/>
            <p:cNvSpPr/>
            <p:nvPr/>
          </p:nvSpPr>
          <p:spPr>
            <a:xfrm>
              <a:off x="2986924" y="454835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902</a:t>
              </a:r>
            </a:p>
          </p:txBody>
        </p:sp>
        <p:sp>
          <p:nvSpPr>
            <p:cNvPr id="60" name="tx60"/>
            <p:cNvSpPr/>
            <p:nvPr/>
          </p:nvSpPr>
          <p:spPr>
            <a:xfrm>
              <a:off x="3449365" y="46746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487</a:t>
              </a:r>
            </a:p>
          </p:txBody>
        </p:sp>
        <p:sp>
          <p:nvSpPr>
            <p:cNvPr id="61" name="tx61"/>
            <p:cNvSpPr/>
            <p:nvPr/>
          </p:nvSpPr>
          <p:spPr>
            <a:xfrm>
              <a:off x="3911806" y="478560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62" name="tx62"/>
            <p:cNvSpPr/>
            <p:nvPr/>
          </p:nvSpPr>
          <p:spPr>
            <a:xfrm>
              <a:off x="4324522" y="435950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1,472</a:t>
              </a:r>
            </a:p>
          </p:txBody>
        </p:sp>
        <p:sp>
          <p:nvSpPr>
            <p:cNvPr id="63" name="tx63"/>
            <p:cNvSpPr/>
            <p:nvPr/>
          </p:nvSpPr>
          <p:spPr>
            <a:xfrm>
              <a:off x="4786963" y="444104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1,204</a:t>
              </a:r>
            </a:p>
          </p:txBody>
        </p:sp>
        <p:sp>
          <p:nvSpPr>
            <p:cNvPr id="64" name="tx64"/>
            <p:cNvSpPr/>
            <p:nvPr/>
          </p:nvSpPr>
          <p:spPr>
            <a:xfrm>
              <a:off x="5299128" y="478317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130</a:t>
              </a:r>
            </a:p>
          </p:txBody>
        </p:sp>
        <p:sp>
          <p:nvSpPr>
            <p:cNvPr id="65" name="tx65"/>
            <p:cNvSpPr/>
            <p:nvPr/>
          </p:nvSpPr>
          <p:spPr>
            <a:xfrm>
              <a:off x="5711845" y="425727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1,808</a:t>
              </a:r>
            </a:p>
          </p:txBody>
        </p:sp>
        <p:sp>
          <p:nvSpPr>
            <p:cNvPr id="66" name="tx66"/>
            <p:cNvSpPr/>
            <p:nvPr/>
          </p:nvSpPr>
          <p:spPr>
            <a:xfrm>
              <a:off x="6224010" y="4656714"/>
              <a:ext cx="198955"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547</a:t>
              </a:r>
            </a:p>
          </p:txBody>
        </p:sp>
        <p:sp>
          <p:nvSpPr>
            <p:cNvPr id="67" name="tx67"/>
            <p:cNvSpPr/>
            <p:nvPr/>
          </p:nvSpPr>
          <p:spPr>
            <a:xfrm>
              <a:off x="6636726"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3,076</a:t>
              </a:r>
            </a:p>
          </p:txBody>
        </p:sp>
        <p:sp>
          <p:nvSpPr>
            <p:cNvPr id="68" name="tx68"/>
            <p:cNvSpPr/>
            <p:nvPr/>
          </p:nvSpPr>
          <p:spPr>
            <a:xfrm>
              <a:off x="7182051" y="479510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a:t>
              </a:r>
            </a:p>
          </p:txBody>
        </p:sp>
        <p:sp>
          <p:nvSpPr>
            <p:cNvPr id="69" name="tx69"/>
            <p:cNvSpPr/>
            <p:nvPr/>
          </p:nvSpPr>
          <p:spPr>
            <a:xfrm>
              <a:off x="1087437" y="42082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1,969</a:t>
              </a:r>
            </a:p>
          </p:txBody>
        </p:sp>
        <p:sp>
          <p:nvSpPr>
            <p:cNvPr id="70" name="tx70"/>
            <p:cNvSpPr/>
            <p:nvPr/>
          </p:nvSpPr>
          <p:spPr>
            <a:xfrm>
              <a:off x="1599602" y="466457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520</a:t>
              </a:r>
            </a:p>
          </p:txBody>
        </p:sp>
        <p:sp>
          <p:nvSpPr>
            <p:cNvPr id="71" name="pl71"/>
            <p:cNvSpPr/>
            <p:nvPr/>
          </p:nvSpPr>
          <p:spPr>
            <a:xfrm>
              <a:off x="7267560" y="2706542"/>
              <a:ext cx="594743" cy="588"/>
            </a:xfrm>
            <a:custGeom>
              <a:avLst/>
              <a:pathLst>
                <a:path w="594743" h="588">
                  <a:moveTo>
                    <a:pt x="594743" y="588"/>
                  </a:moveTo>
                  <a:lnTo>
                    <a:pt x="0" y="0"/>
                  </a:lnTo>
                </a:path>
              </a:pathLst>
            </a:custGeom>
          </p:spPr>
          <p:txBody>
            <a:bodyPr/>
            <a:lstStyle/>
            <a:p/>
          </p:txBody>
        </p:sp>
        <p:sp>
          <p:nvSpPr>
            <p:cNvPr id="72" name="pl72"/>
            <p:cNvSpPr/>
            <p:nvPr/>
          </p:nvSpPr>
          <p:spPr>
            <a:xfrm>
              <a:off x="7267560" y="4734286"/>
              <a:ext cx="661062" cy="851"/>
            </a:xfrm>
            <a:custGeom>
              <a:avLst/>
              <a:pathLst>
                <a:path w="661062" h="851">
                  <a:moveTo>
                    <a:pt x="661062" y="851"/>
                  </a:moveTo>
                  <a:lnTo>
                    <a:pt x="0" y="0"/>
                  </a:lnTo>
                </a:path>
              </a:pathLst>
            </a:custGeom>
          </p:spPr>
          <p:txBody>
            <a:bodyPr/>
            <a:lstStyle/>
            <a:p/>
          </p:txBody>
        </p:sp>
        <p:sp>
          <p:nvSpPr>
            <p:cNvPr id="73" name="pg73"/>
            <p:cNvSpPr/>
            <p:nvPr/>
          </p:nvSpPr>
          <p:spPr>
            <a:xfrm>
              <a:off x="7793724" y="26187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4" name="tx74"/>
            <p:cNvSpPr/>
            <p:nvPr/>
          </p:nvSpPr>
          <p:spPr>
            <a:xfrm>
              <a:off x="7816584" y="26598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72%</a:t>
              </a:r>
            </a:p>
          </p:txBody>
        </p:sp>
        <p:sp>
          <p:nvSpPr>
            <p:cNvPr id="75" name="pg75"/>
            <p:cNvSpPr/>
            <p:nvPr/>
          </p:nvSpPr>
          <p:spPr>
            <a:xfrm>
              <a:off x="7860042" y="4646738"/>
              <a:ext cx="661349" cy="176798"/>
            </a:xfrm>
            <a:custGeom>
              <a:avLst/>
              <a:pathLst>
                <a:path w="661349" h="176798">
                  <a:moveTo>
                    <a:pt x="27431" y="176798"/>
                  </a:moveTo>
                  <a:lnTo>
                    <a:pt x="633917" y="176798"/>
                  </a:lnTo>
                  <a:lnTo>
                    <a:pt x="632813" y="176776"/>
                  </a:lnTo>
                  <a:lnTo>
                    <a:pt x="637224" y="176598"/>
                  </a:lnTo>
                  <a:lnTo>
                    <a:pt x="641549" y="175715"/>
                  </a:lnTo>
                  <a:lnTo>
                    <a:pt x="645677" y="174149"/>
                  </a:lnTo>
                  <a:lnTo>
                    <a:pt x="649500" y="171942"/>
                  </a:lnTo>
                  <a:lnTo>
                    <a:pt x="652920" y="169150"/>
                  </a:lnTo>
                  <a:lnTo>
                    <a:pt x="655847" y="165845"/>
                  </a:lnTo>
                  <a:lnTo>
                    <a:pt x="658207" y="162114"/>
                  </a:lnTo>
                  <a:lnTo>
                    <a:pt x="659937" y="158053"/>
                  </a:lnTo>
                  <a:lnTo>
                    <a:pt x="660994" y="153766"/>
                  </a:lnTo>
                  <a:lnTo>
                    <a:pt x="661349" y="149366"/>
                  </a:lnTo>
                  <a:lnTo>
                    <a:pt x="661349" y="27432"/>
                  </a:lnTo>
                  <a:lnTo>
                    <a:pt x="660994" y="23031"/>
                  </a:lnTo>
                  <a:lnTo>
                    <a:pt x="659937" y="18745"/>
                  </a:lnTo>
                  <a:lnTo>
                    <a:pt x="658207" y="14683"/>
                  </a:lnTo>
                  <a:lnTo>
                    <a:pt x="655847" y="10952"/>
                  </a:lnTo>
                  <a:lnTo>
                    <a:pt x="652920" y="7647"/>
                  </a:lnTo>
                  <a:lnTo>
                    <a:pt x="649500" y="4855"/>
                  </a:lnTo>
                  <a:lnTo>
                    <a:pt x="645677" y="2648"/>
                  </a:lnTo>
                  <a:lnTo>
                    <a:pt x="641549" y="1083"/>
                  </a:lnTo>
                  <a:lnTo>
                    <a:pt x="637224" y="200"/>
                  </a:lnTo>
                  <a:lnTo>
                    <a:pt x="63391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6" name="tx76"/>
            <p:cNvSpPr/>
            <p:nvPr/>
          </p:nvSpPr>
          <p:spPr>
            <a:xfrm>
              <a:off x="7882902" y="4687859"/>
              <a:ext cx="569909"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a:t>
              </a:r>
            </a:p>
          </p:txBody>
        </p:sp>
        <p:sp>
          <p:nvSpPr>
            <p:cNvPr id="77" name="rc77"/>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78" name="tx78"/>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578734" y="412819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0" name="tx80"/>
            <p:cNvSpPr/>
            <p:nvPr/>
          </p:nvSpPr>
          <p:spPr>
            <a:xfrm>
              <a:off x="578734" y="336756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1" name="tx81"/>
            <p:cNvSpPr/>
            <p:nvPr/>
          </p:nvSpPr>
          <p:spPr>
            <a:xfrm>
              <a:off x="578734" y="260693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2" name="tx82"/>
            <p:cNvSpPr/>
            <p:nvPr/>
          </p:nvSpPr>
          <p:spPr>
            <a:xfrm>
              <a:off x="508103" y="184630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3" name="tx83"/>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5" name="tx95"/>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6" name="tx96"/>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4763556"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6150847"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8" name="tx108"/>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9" name="tx109"/>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0" name="pl110"/>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1" name="pt111"/>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2" name="pl112"/>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3" name="pt113"/>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4" name="tx114"/>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5" name="tx115"/>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6" name="rc116"/>
            <p:cNvSpPr/>
            <p:nvPr/>
          </p:nvSpPr>
          <p:spPr>
            <a:xfrm>
              <a:off x="5664595" y="5900002"/>
              <a:ext cx="201456" cy="201456"/>
            </a:xfrm>
            <a:prstGeom prst="rect">
              <a:avLst/>
            </a:prstGeom>
            <a:solidFill>
              <a:srgbClr val="1CABE2">
                <a:alpha val="100000"/>
              </a:srgbClr>
            </a:solidFill>
          </p:spPr>
          <p:txBody>
            <a:bodyPr/>
            <a:lstStyle/>
            <a:p/>
          </p:txBody>
        </p:sp>
        <p:sp>
          <p:nvSpPr>
            <p:cNvPr id="117" name="tx117"/>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8" name="tx118"/>
            <p:cNvSpPr/>
            <p:nvPr/>
          </p:nvSpPr>
          <p:spPr>
            <a:xfrm>
              <a:off x="1900122" y="1334104"/>
              <a:ext cx="579462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South Sudan, 2012-2025</a:t>
              </a:r>
            </a:p>
          </p:txBody>
        </p:sp>
        <p:sp>
          <p:nvSpPr>
            <p:cNvPr id="119" name="tx11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1" name="tx12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2" name="tx12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91 confirmed measles cases in South Sudan. In the same year, MCV1 coverage was 72% and MCV2 coverage was 7%.
The number of cases in 2025 was 97% lower than in 2024 (n=3,076).
The highest number of measles cases was reported in 2024 (n=3,076). In this year, MCV1 coverage was 72%.
South Sudan reported measles vaccine stockouts in 2011.
There were measles-containing vaccine supplementary immunization activities/campaigns in 2020, 2023, 2023, 2024, 2025, and 2025.</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Sudan saw a decrease in measles cases compared with 2024, while MCV1 coverage was 72% and MCV2 coverage was 7%.</a:t>
            </a:r>
          </a:p>
        </p:txBody>
      </p:sp>
      <p:grpSp xmlns:pic="http://schemas.openxmlformats.org/drawingml/2006/picture">
        <p:nvGrpSpPr>
          <p:cNvPr id="125" name=""/>
          <p:cNvGrpSpPr/>
          <p:nvPr/>
        </p:nvGrpSpPr>
        <p:grpSpPr>
          <a:xfrm>
            <a:off x="292608" y="1097280"/>
            <a:ext cx="8595360" cy="28575"/>
            <a:chOff x="292608" y="1097280"/>
            <a:chExt cx="8595360" cy="28575"/>
          </a:xfrm>
        </p:grpSpPr>
        <p:sp>
          <p:nvSpPr>
            <p:cNvPr id="1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123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329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3535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519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9726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8932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92308" y="2569442"/>
              <a:ext cx="1971256" cy="2050807"/>
            </a:xfrm>
            <a:custGeom>
              <a:avLst/>
              <a:pathLst>
                <a:path w="1971256" h="2050807">
                  <a:moveTo>
                    <a:pt x="0" y="0"/>
                  </a:moveTo>
                  <a:lnTo>
                    <a:pt x="140804" y="647623"/>
                  </a:lnTo>
                  <a:lnTo>
                    <a:pt x="281608" y="215874"/>
                  </a:lnTo>
                  <a:lnTo>
                    <a:pt x="422412" y="431748"/>
                  </a:lnTo>
                  <a:lnTo>
                    <a:pt x="563216" y="755560"/>
                  </a:lnTo>
                  <a:lnTo>
                    <a:pt x="704020" y="1187309"/>
                  </a:lnTo>
                  <a:lnTo>
                    <a:pt x="844824" y="1187309"/>
                  </a:lnTo>
                  <a:lnTo>
                    <a:pt x="985628" y="1187309"/>
                  </a:lnTo>
                  <a:lnTo>
                    <a:pt x="1126432" y="1403184"/>
                  </a:lnTo>
                  <a:lnTo>
                    <a:pt x="1267236" y="1834933"/>
                  </a:lnTo>
                  <a:lnTo>
                    <a:pt x="1408040" y="1942870"/>
                  </a:lnTo>
                  <a:lnTo>
                    <a:pt x="1548844" y="2050807"/>
                  </a:lnTo>
                  <a:lnTo>
                    <a:pt x="1689648" y="2050807"/>
                  </a:lnTo>
                  <a:lnTo>
                    <a:pt x="1830452" y="2050807"/>
                  </a:lnTo>
                  <a:lnTo>
                    <a:pt x="1971256" y="2050807"/>
                  </a:lnTo>
                </a:path>
              </a:pathLst>
            </a:custGeom>
            <a:ln w="27101" cap="flat">
              <a:solidFill>
                <a:srgbClr val="0058AB">
                  <a:alpha val="80000"/>
                </a:srgbClr>
              </a:solidFill>
              <a:prstDash val="solid"/>
              <a:round/>
            </a:ln>
          </p:spPr>
          <p:txBody>
            <a:bodyPr/>
            <a:lstStyle/>
            <a:p/>
          </p:txBody>
        </p:sp>
        <p:sp>
          <p:nvSpPr>
            <p:cNvPr id="19" name="pl19"/>
            <p:cNvSpPr/>
            <p:nvPr/>
          </p:nvSpPr>
          <p:spPr>
            <a:xfrm>
              <a:off x="943464" y="3648815"/>
              <a:ext cx="3520101" cy="971435"/>
            </a:xfrm>
            <a:custGeom>
              <a:avLst/>
              <a:pathLst>
                <a:path w="3520101" h="971435">
                  <a:moveTo>
                    <a:pt x="0" y="0"/>
                  </a:moveTo>
                  <a:lnTo>
                    <a:pt x="140804" y="107937"/>
                  </a:lnTo>
                  <a:lnTo>
                    <a:pt x="281608" y="0"/>
                  </a:lnTo>
                  <a:lnTo>
                    <a:pt x="422412" y="215874"/>
                  </a:lnTo>
                  <a:lnTo>
                    <a:pt x="563216" y="323811"/>
                  </a:lnTo>
                  <a:lnTo>
                    <a:pt x="704020" y="215874"/>
                  </a:lnTo>
                  <a:lnTo>
                    <a:pt x="844824" y="323811"/>
                  </a:lnTo>
                  <a:lnTo>
                    <a:pt x="985628" y="323811"/>
                  </a:lnTo>
                  <a:lnTo>
                    <a:pt x="1126432" y="539686"/>
                  </a:lnTo>
                  <a:lnTo>
                    <a:pt x="1267236" y="647623"/>
                  </a:lnTo>
                  <a:lnTo>
                    <a:pt x="1408040" y="755560"/>
                  </a:lnTo>
                  <a:lnTo>
                    <a:pt x="1548844" y="755560"/>
                  </a:lnTo>
                  <a:lnTo>
                    <a:pt x="1689648" y="755560"/>
                  </a:lnTo>
                  <a:lnTo>
                    <a:pt x="1830452" y="755560"/>
                  </a:lnTo>
                  <a:lnTo>
                    <a:pt x="1971256" y="863497"/>
                  </a:lnTo>
                  <a:lnTo>
                    <a:pt x="2112061" y="863497"/>
                  </a:lnTo>
                  <a:lnTo>
                    <a:pt x="2252865" y="863497"/>
                  </a:lnTo>
                  <a:lnTo>
                    <a:pt x="2393669" y="863497"/>
                  </a:lnTo>
                  <a:lnTo>
                    <a:pt x="2534473" y="971435"/>
                  </a:lnTo>
                  <a:lnTo>
                    <a:pt x="2675277" y="971435"/>
                  </a:lnTo>
                  <a:lnTo>
                    <a:pt x="2816081" y="863497"/>
                  </a:lnTo>
                  <a:lnTo>
                    <a:pt x="2956885" y="755560"/>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20" name="pl20"/>
            <p:cNvSpPr/>
            <p:nvPr/>
          </p:nvSpPr>
          <p:spPr>
            <a:xfrm>
              <a:off x="943464" y="3001191"/>
              <a:ext cx="3520101" cy="1511121"/>
            </a:xfrm>
            <a:custGeom>
              <a:avLst/>
              <a:pathLst>
                <a:path w="3520101" h="1511121">
                  <a:moveTo>
                    <a:pt x="0" y="0"/>
                  </a:moveTo>
                  <a:lnTo>
                    <a:pt x="140804" y="107937"/>
                  </a:lnTo>
                  <a:lnTo>
                    <a:pt x="281608" y="107937"/>
                  </a:lnTo>
                  <a:lnTo>
                    <a:pt x="422412" y="107937"/>
                  </a:lnTo>
                  <a:lnTo>
                    <a:pt x="563216" y="215874"/>
                  </a:lnTo>
                  <a:lnTo>
                    <a:pt x="704020" y="539686"/>
                  </a:lnTo>
                  <a:lnTo>
                    <a:pt x="844824" y="431748"/>
                  </a:lnTo>
                  <a:lnTo>
                    <a:pt x="985628" y="431748"/>
                  </a:lnTo>
                  <a:lnTo>
                    <a:pt x="1126432" y="647623"/>
                  </a:lnTo>
                  <a:lnTo>
                    <a:pt x="1267236" y="863497"/>
                  </a:lnTo>
                  <a:lnTo>
                    <a:pt x="1408040" y="863497"/>
                  </a:lnTo>
                  <a:lnTo>
                    <a:pt x="1548844" y="971435"/>
                  </a:lnTo>
                  <a:lnTo>
                    <a:pt x="1689648" y="971435"/>
                  </a:lnTo>
                  <a:lnTo>
                    <a:pt x="1830452" y="1079372"/>
                  </a:lnTo>
                  <a:lnTo>
                    <a:pt x="1971256" y="1079372"/>
                  </a:lnTo>
                  <a:lnTo>
                    <a:pt x="2112061" y="1079372"/>
                  </a:lnTo>
                  <a:lnTo>
                    <a:pt x="2252865" y="1295246"/>
                  </a:lnTo>
                  <a:lnTo>
                    <a:pt x="2393669" y="1295246"/>
                  </a:lnTo>
                  <a:lnTo>
                    <a:pt x="2534473" y="1403184"/>
                  </a:lnTo>
                  <a:lnTo>
                    <a:pt x="2675277" y="1511121"/>
                  </a:lnTo>
                  <a:lnTo>
                    <a:pt x="2816081" y="1295246"/>
                  </a:lnTo>
                  <a:lnTo>
                    <a:pt x="2956885" y="1187309"/>
                  </a:lnTo>
                  <a:lnTo>
                    <a:pt x="3097689" y="1187309"/>
                  </a:lnTo>
                  <a:lnTo>
                    <a:pt x="3238493" y="1295246"/>
                  </a:lnTo>
                  <a:lnTo>
                    <a:pt x="3379297" y="1295246"/>
                  </a:lnTo>
                  <a:lnTo>
                    <a:pt x="3520101" y="1403184"/>
                  </a:lnTo>
                </a:path>
              </a:pathLst>
            </a:custGeom>
            <a:ln w="27101" cap="flat">
              <a:solidFill>
                <a:srgbClr val="00833D">
                  <a:alpha val="80000"/>
                </a:srgbClr>
              </a:solidFill>
              <a:prstDash val="solid"/>
              <a:round/>
            </a:ln>
          </p:spPr>
          <p:txBody>
            <a:bodyPr/>
            <a:lstStyle/>
            <a:p/>
          </p:txBody>
        </p:sp>
        <p:sp>
          <p:nvSpPr>
            <p:cNvPr id="21" name="pl21"/>
            <p:cNvSpPr/>
            <p:nvPr/>
          </p:nvSpPr>
          <p:spPr>
            <a:xfrm>
              <a:off x="2492308" y="2569442"/>
              <a:ext cx="1971256" cy="2050807"/>
            </a:xfrm>
            <a:custGeom>
              <a:avLst/>
              <a:pathLst>
                <a:path w="1971256" h="2050807">
                  <a:moveTo>
                    <a:pt x="0" y="0"/>
                  </a:moveTo>
                  <a:lnTo>
                    <a:pt x="140804" y="647623"/>
                  </a:lnTo>
                  <a:lnTo>
                    <a:pt x="281608" y="215874"/>
                  </a:lnTo>
                  <a:lnTo>
                    <a:pt x="422412" y="431748"/>
                  </a:lnTo>
                  <a:lnTo>
                    <a:pt x="563216" y="755560"/>
                  </a:lnTo>
                  <a:lnTo>
                    <a:pt x="704020" y="1187309"/>
                  </a:lnTo>
                  <a:lnTo>
                    <a:pt x="844824" y="1187309"/>
                  </a:lnTo>
                  <a:lnTo>
                    <a:pt x="985628" y="1187309"/>
                  </a:lnTo>
                  <a:lnTo>
                    <a:pt x="1126432" y="1403184"/>
                  </a:lnTo>
                  <a:lnTo>
                    <a:pt x="1267236" y="1834933"/>
                  </a:lnTo>
                  <a:lnTo>
                    <a:pt x="1408040" y="1942870"/>
                  </a:lnTo>
                  <a:lnTo>
                    <a:pt x="1548844" y="2050807"/>
                  </a:lnTo>
                  <a:lnTo>
                    <a:pt x="1689648" y="2050807"/>
                  </a:lnTo>
                  <a:lnTo>
                    <a:pt x="1830452" y="2050807"/>
                  </a:lnTo>
                  <a:lnTo>
                    <a:pt x="1971256" y="2050807"/>
                  </a:lnTo>
                </a:path>
              </a:pathLst>
            </a:custGeom>
            <a:ln w="43362" cap="flat">
              <a:solidFill>
                <a:srgbClr val="000000">
                  <a:alpha val="100000"/>
                </a:srgbClr>
              </a:solidFill>
              <a:prstDash val="solid"/>
              <a:round/>
            </a:ln>
          </p:spPr>
          <p:txBody>
            <a:bodyPr/>
            <a:lstStyle/>
            <a:p/>
          </p:txBody>
        </p:sp>
        <p:sp>
          <p:nvSpPr>
            <p:cNvPr id="22" name="pl22"/>
            <p:cNvSpPr/>
            <p:nvPr/>
          </p:nvSpPr>
          <p:spPr>
            <a:xfrm>
              <a:off x="2492308" y="2569442"/>
              <a:ext cx="1971256" cy="2050807"/>
            </a:xfrm>
            <a:custGeom>
              <a:avLst/>
              <a:pathLst>
                <a:path w="1971256" h="2050807">
                  <a:moveTo>
                    <a:pt x="0" y="0"/>
                  </a:moveTo>
                  <a:lnTo>
                    <a:pt x="140804" y="647623"/>
                  </a:lnTo>
                  <a:lnTo>
                    <a:pt x="281608" y="215874"/>
                  </a:lnTo>
                  <a:lnTo>
                    <a:pt x="422412" y="431748"/>
                  </a:lnTo>
                  <a:lnTo>
                    <a:pt x="563216" y="755560"/>
                  </a:lnTo>
                  <a:lnTo>
                    <a:pt x="704020" y="1187309"/>
                  </a:lnTo>
                  <a:lnTo>
                    <a:pt x="844824" y="1187309"/>
                  </a:lnTo>
                  <a:lnTo>
                    <a:pt x="985628" y="1187309"/>
                  </a:lnTo>
                  <a:lnTo>
                    <a:pt x="1126432" y="1403184"/>
                  </a:lnTo>
                  <a:lnTo>
                    <a:pt x="1267236" y="1834933"/>
                  </a:lnTo>
                  <a:lnTo>
                    <a:pt x="1408040" y="1942870"/>
                  </a:lnTo>
                  <a:lnTo>
                    <a:pt x="1548844" y="2050807"/>
                  </a:lnTo>
                  <a:lnTo>
                    <a:pt x="1689648" y="2050807"/>
                  </a:lnTo>
                  <a:lnTo>
                    <a:pt x="1830452" y="2050807"/>
                  </a:lnTo>
                  <a:lnTo>
                    <a:pt x="1971256" y="2050807"/>
                  </a:lnTo>
                </a:path>
              </a:pathLst>
            </a:custGeom>
            <a:ln w="27101" cap="flat">
              <a:solidFill>
                <a:srgbClr val="0058AB">
                  <a:alpha val="100000"/>
                </a:srgbClr>
              </a:solidFill>
              <a:prstDash val="solid"/>
              <a:round/>
            </a:ln>
          </p:spPr>
          <p:txBody>
            <a:bodyPr/>
            <a:lstStyle/>
            <a:p/>
          </p:txBody>
        </p:sp>
        <p:sp>
          <p:nvSpPr>
            <p:cNvPr id="23" name="pl23"/>
            <p:cNvSpPr/>
            <p:nvPr/>
          </p:nvSpPr>
          <p:spPr>
            <a:xfrm>
              <a:off x="767459" y="505199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3055525" y="3001191"/>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3618741" y="364881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4322761" y="4296438"/>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4463565" y="4296438"/>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8" name="pg28"/>
            <p:cNvSpPr/>
            <p:nvPr/>
          </p:nvSpPr>
          <p:spPr>
            <a:xfrm>
              <a:off x="2968901" y="29346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9" name="tx29"/>
            <p:cNvSpPr/>
            <p:nvPr/>
          </p:nvSpPr>
          <p:spPr>
            <a:xfrm>
              <a:off x="2999254" y="296344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0" name="pg30"/>
            <p:cNvSpPr/>
            <p:nvPr/>
          </p:nvSpPr>
          <p:spPr>
            <a:xfrm>
              <a:off x="3532117" y="358224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3562471" y="361107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2" name="pg32"/>
            <p:cNvSpPr/>
            <p:nvPr/>
          </p:nvSpPr>
          <p:spPr>
            <a:xfrm>
              <a:off x="4264273" y="42298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4294626" y="426022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4" name="pg34"/>
            <p:cNvSpPr/>
            <p:nvPr/>
          </p:nvSpPr>
          <p:spPr>
            <a:xfrm>
              <a:off x="4405077" y="42298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4435430" y="426022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tx36"/>
            <p:cNvSpPr/>
            <p:nvPr/>
          </p:nvSpPr>
          <p:spPr>
            <a:xfrm>
              <a:off x="4523855" y="447324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37" name="tx37"/>
            <p:cNvSpPr/>
            <p:nvPr/>
          </p:nvSpPr>
          <p:spPr>
            <a:xfrm>
              <a:off x="4523855" y="43639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38" name="tx38"/>
            <p:cNvSpPr/>
            <p:nvPr/>
          </p:nvSpPr>
          <p:spPr>
            <a:xfrm>
              <a:off x="641260" y="5009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 name="tx39"/>
            <p:cNvSpPr/>
            <p:nvPr/>
          </p:nvSpPr>
          <p:spPr>
            <a:xfrm>
              <a:off x="577692" y="39299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0" name="tx40"/>
            <p:cNvSpPr/>
            <p:nvPr/>
          </p:nvSpPr>
          <p:spPr>
            <a:xfrm>
              <a:off x="577692" y="2850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 name="tx41"/>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2" name="tx42"/>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3" name="tx43"/>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4" name="tx44"/>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5" name="tx45"/>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7" name="tx47"/>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8" name="tx48"/>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9" name="pl49"/>
            <p:cNvSpPr/>
            <p:nvPr/>
          </p:nvSpPr>
          <p:spPr>
            <a:xfrm>
              <a:off x="142625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0" name="pl50"/>
            <p:cNvSpPr/>
            <p:nvPr/>
          </p:nvSpPr>
          <p:spPr>
            <a:xfrm>
              <a:off x="142625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59273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52" name="pl52"/>
            <p:cNvSpPr/>
            <p:nvPr/>
          </p:nvSpPr>
          <p:spPr>
            <a:xfrm>
              <a:off x="335519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53" name="tx53"/>
            <p:cNvSpPr/>
            <p:nvPr/>
          </p:nvSpPr>
          <p:spPr>
            <a:xfrm>
              <a:off x="1693358" y="6119132"/>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54" name="tx54"/>
            <p:cNvSpPr/>
            <p:nvPr/>
          </p:nvSpPr>
          <p:spPr>
            <a:xfrm>
              <a:off x="285983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5" name="tx55"/>
            <p:cNvSpPr/>
            <p:nvPr/>
          </p:nvSpPr>
          <p:spPr>
            <a:xfrm>
              <a:off x="3622292"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56" name="tx56"/>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57" name="pl57"/>
            <p:cNvSpPr/>
            <p:nvPr/>
          </p:nvSpPr>
          <p:spPr>
            <a:xfrm>
              <a:off x="5132709" y="45123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58" name="pl58"/>
            <p:cNvSpPr/>
            <p:nvPr/>
          </p:nvSpPr>
          <p:spPr>
            <a:xfrm>
              <a:off x="5132709" y="34329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59" name="pl59"/>
            <p:cNvSpPr/>
            <p:nvPr/>
          </p:nvSpPr>
          <p:spPr>
            <a:xfrm>
              <a:off x="5132709" y="23535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0" name="pl60"/>
            <p:cNvSpPr/>
            <p:nvPr/>
          </p:nvSpPr>
          <p:spPr>
            <a:xfrm>
              <a:off x="5132709" y="50519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1" name="pl61"/>
            <p:cNvSpPr/>
            <p:nvPr/>
          </p:nvSpPr>
          <p:spPr>
            <a:xfrm>
              <a:off x="5132709" y="39726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2" name="pl62"/>
            <p:cNvSpPr/>
            <p:nvPr/>
          </p:nvSpPr>
          <p:spPr>
            <a:xfrm>
              <a:off x="5132709" y="28932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3" name="pl6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857559" y="2677379"/>
              <a:ext cx="1971256" cy="2482556"/>
            </a:xfrm>
            <a:custGeom>
              <a:avLst/>
              <a:pathLst>
                <a:path w="1971256" h="2482556">
                  <a:moveTo>
                    <a:pt x="0" y="0"/>
                  </a:moveTo>
                  <a:lnTo>
                    <a:pt x="140804" y="0"/>
                  </a:lnTo>
                  <a:lnTo>
                    <a:pt x="281608" y="755560"/>
                  </a:lnTo>
                  <a:lnTo>
                    <a:pt x="422412" y="971435"/>
                  </a:lnTo>
                  <a:lnTo>
                    <a:pt x="563216" y="1834933"/>
                  </a:lnTo>
                  <a:lnTo>
                    <a:pt x="704020" y="2374619"/>
                  </a:lnTo>
                  <a:lnTo>
                    <a:pt x="844824" y="1834933"/>
                  </a:lnTo>
                  <a:lnTo>
                    <a:pt x="985628" y="1403184"/>
                  </a:lnTo>
                  <a:lnTo>
                    <a:pt x="1126432" y="1942870"/>
                  </a:lnTo>
                  <a:lnTo>
                    <a:pt x="1267236" y="2050807"/>
                  </a:lnTo>
                  <a:lnTo>
                    <a:pt x="1408040" y="2482556"/>
                  </a:lnTo>
                  <a:lnTo>
                    <a:pt x="1548844" y="1834933"/>
                  </a:lnTo>
                  <a:lnTo>
                    <a:pt x="1689648" y="1834933"/>
                  </a:lnTo>
                  <a:lnTo>
                    <a:pt x="1830452" y="1834933"/>
                  </a:lnTo>
                  <a:lnTo>
                    <a:pt x="1971256" y="1834933"/>
                  </a:lnTo>
                </a:path>
              </a:pathLst>
            </a:custGeom>
            <a:ln w="27101" cap="flat">
              <a:solidFill>
                <a:srgbClr val="0058AB">
                  <a:alpha val="80000"/>
                </a:srgbClr>
              </a:solidFill>
              <a:prstDash val="solid"/>
              <a:round/>
            </a:ln>
          </p:spPr>
          <p:txBody>
            <a:bodyPr/>
            <a:lstStyle/>
            <a:p/>
          </p:txBody>
        </p:sp>
        <p:sp>
          <p:nvSpPr>
            <p:cNvPr id="71" name="pl71"/>
            <p:cNvSpPr/>
            <p:nvPr/>
          </p:nvSpPr>
          <p:spPr>
            <a:xfrm>
              <a:off x="5308715" y="3540877"/>
              <a:ext cx="3520101" cy="971435"/>
            </a:xfrm>
            <a:custGeom>
              <a:avLst/>
              <a:pathLst>
                <a:path w="3520101" h="971435">
                  <a:moveTo>
                    <a:pt x="0" y="0"/>
                  </a:moveTo>
                  <a:lnTo>
                    <a:pt x="140804" y="107937"/>
                  </a:lnTo>
                  <a:lnTo>
                    <a:pt x="281608" y="107937"/>
                  </a:lnTo>
                  <a:lnTo>
                    <a:pt x="422412" y="215874"/>
                  </a:lnTo>
                  <a:lnTo>
                    <a:pt x="563216" y="323811"/>
                  </a:lnTo>
                  <a:lnTo>
                    <a:pt x="704020" y="323811"/>
                  </a:lnTo>
                  <a:lnTo>
                    <a:pt x="844824" y="431748"/>
                  </a:lnTo>
                  <a:lnTo>
                    <a:pt x="985628" y="539686"/>
                  </a:lnTo>
                  <a:lnTo>
                    <a:pt x="1126432" y="647623"/>
                  </a:lnTo>
                  <a:lnTo>
                    <a:pt x="1267236" y="755560"/>
                  </a:lnTo>
                  <a:lnTo>
                    <a:pt x="1408040" y="863497"/>
                  </a:lnTo>
                  <a:lnTo>
                    <a:pt x="1548844" y="863497"/>
                  </a:lnTo>
                  <a:lnTo>
                    <a:pt x="1689648" y="863497"/>
                  </a:lnTo>
                  <a:lnTo>
                    <a:pt x="1830452" y="863497"/>
                  </a:lnTo>
                  <a:lnTo>
                    <a:pt x="1971256" y="863497"/>
                  </a:lnTo>
                  <a:lnTo>
                    <a:pt x="2112061" y="971435"/>
                  </a:lnTo>
                  <a:lnTo>
                    <a:pt x="2252865" y="863497"/>
                  </a:lnTo>
                  <a:lnTo>
                    <a:pt x="2393669" y="863497"/>
                  </a:lnTo>
                  <a:lnTo>
                    <a:pt x="2534473" y="971435"/>
                  </a:lnTo>
                  <a:lnTo>
                    <a:pt x="2675277" y="971435"/>
                  </a:lnTo>
                  <a:lnTo>
                    <a:pt x="2816081" y="971435"/>
                  </a:lnTo>
                  <a:lnTo>
                    <a:pt x="2956885" y="863497"/>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72" name="pl72"/>
            <p:cNvSpPr/>
            <p:nvPr/>
          </p:nvSpPr>
          <p:spPr>
            <a:xfrm>
              <a:off x="5308715" y="2785317"/>
              <a:ext cx="3520101" cy="1403184"/>
            </a:xfrm>
            <a:custGeom>
              <a:avLst/>
              <a:pathLst>
                <a:path w="3520101" h="1403184">
                  <a:moveTo>
                    <a:pt x="0" y="0"/>
                  </a:moveTo>
                  <a:lnTo>
                    <a:pt x="140804" y="215874"/>
                  </a:lnTo>
                  <a:lnTo>
                    <a:pt x="281608" y="323811"/>
                  </a:lnTo>
                  <a:lnTo>
                    <a:pt x="422412" y="215874"/>
                  </a:lnTo>
                  <a:lnTo>
                    <a:pt x="563216" y="323811"/>
                  </a:lnTo>
                  <a:lnTo>
                    <a:pt x="704020" y="215874"/>
                  </a:lnTo>
                  <a:lnTo>
                    <a:pt x="844824" y="431748"/>
                  </a:lnTo>
                  <a:lnTo>
                    <a:pt x="985628" y="647623"/>
                  </a:lnTo>
                  <a:lnTo>
                    <a:pt x="1126432" y="863497"/>
                  </a:lnTo>
                  <a:lnTo>
                    <a:pt x="1267236" y="1079372"/>
                  </a:lnTo>
                  <a:lnTo>
                    <a:pt x="1408040" y="1187309"/>
                  </a:lnTo>
                  <a:lnTo>
                    <a:pt x="1548844" y="1187309"/>
                  </a:lnTo>
                  <a:lnTo>
                    <a:pt x="1689648" y="1403184"/>
                  </a:lnTo>
                  <a:lnTo>
                    <a:pt x="1830452" y="1403184"/>
                  </a:lnTo>
                  <a:lnTo>
                    <a:pt x="1971256" y="1079372"/>
                  </a:lnTo>
                  <a:lnTo>
                    <a:pt x="2112061" y="1079372"/>
                  </a:lnTo>
                  <a:lnTo>
                    <a:pt x="2252865" y="971435"/>
                  </a:lnTo>
                  <a:lnTo>
                    <a:pt x="2393669" y="1079372"/>
                  </a:lnTo>
                  <a:lnTo>
                    <a:pt x="2534473" y="1187309"/>
                  </a:lnTo>
                  <a:lnTo>
                    <a:pt x="2675277" y="1295246"/>
                  </a:lnTo>
                  <a:lnTo>
                    <a:pt x="2816081" y="1295246"/>
                  </a:lnTo>
                  <a:lnTo>
                    <a:pt x="2956885" y="1079372"/>
                  </a:lnTo>
                  <a:lnTo>
                    <a:pt x="3097689" y="1079372"/>
                  </a:lnTo>
                  <a:lnTo>
                    <a:pt x="3238493" y="1079372"/>
                  </a:lnTo>
                  <a:lnTo>
                    <a:pt x="3379297" y="1187309"/>
                  </a:lnTo>
                  <a:lnTo>
                    <a:pt x="3520101" y="1295246"/>
                  </a:lnTo>
                </a:path>
              </a:pathLst>
            </a:custGeom>
            <a:ln w="27101" cap="flat">
              <a:solidFill>
                <a:srgbClr val="00833D">
                  <a:alpha val="80000"/>
                </a:srgbClr>
              </a:solidFill>
              <a:prstDash val="solid"/>
              <a:round/>
            </a:ln>
          </p:spPr>
          <p:txBody>
            <a:bodyPr/>
            <a:lstStyle/>
            <a:p/>
          </p:txBody>
        </p:sp>
        <p:sp>
          <p:nvSpPr>
            <p:cNvPr id="73" name="pl73"/>
            <p:cNvSpPr/>
            <p:nvPr/>
          </p:nvSpPr>
          <p:spPr>
            <a:xfrm>
              <a:off x="6857559" y="2677379"/>
              <a:ext cx="1971256" cy="2482556"/>
            </a:xfrm>
            <a:custGeom>
              <a:avLst/>
              <a:pathLst>
                <a:path w="1971256" h="2482556">
                  <a:moveTo>
                    <a:pt x="0" y="0"/>
                  </a:moveTo>
                  <a:lnTo>
                    <a:pt x="140804" y="0"/>
                  </a:lnTo>
                  <a:lnTo>
                    <a:pt x="281608" y="755560"/>
                  </a:lnTo>
                  <a:lnTo>
                    <a:pt x="422412" y="971435"/>
                  </a:lnTo>
                  <a:lnTo>
                    <a:pt x="563216" y="1834933"/>
                  </a:lnTo>
                  <a:lnTo>
                    <a:pt x="704020" y="2374619"/>
                  </a:lnTo>
                  <a:lnTo>
                    <a:pt x="844824" y="1834933"/>
                  </a:lnTo>
                  <a:lnTo>
                    <a:pt x="985628" y="1403184"/>
                  </a:lnTo>
                  <a:lnTo>
                    <a:pt x="1126432" y="1942870"/>
                  </a:lnTo>
                  <a:lnTo>
                    <a:pt x="1267236" y="2050807"/>
                  </a:lnTo>
                  <a:lnTo>
                    <a:pt x="1408040" y="2482556"/>
                  </a:lnTo>
                  <a:lnTo>
                    <a:pt x="1548844" y="1834933"/>
                  </a:lnTo>
                  <a:lnTo>
                    <a:pt x="1689648" y="1834933"/>
                  </a:lnTo>
                  <a:lnTo>
                    <a:pt x="1830452" y="1834933"/>
                  </a:lnTo>
                  <a:lnTo>
                    <a:pt x="1971256" y="1834933"/>
                  </a:lnTo>
                </a:path>
              </a:pathLst>
            </a:custGeom>
            <a:ln w="43362" cap="flat">
              <a:solidFill>
                <a:srgbClr val="000000">
                  <a:alpha val="100000"/>
                </a:srgbClr>
              </a:solidFill>
              <a:prstDash val="solid"/>
              <a:round/>
            </a:ln>
          </p:spPr>
          <p:txBody>
            <a:bodyPr/>
            <a:lstStyle/>
            <a:p/>
          </p:txBody>
        </p:sp>
        <p:sp>
          <p:nvSpPr>
            <p:cNvPr id="74" name="pl74"/>
            <p:cNvSpPr/>
            <p:nvPr/>
          </p:nvSpPr>
          <p:spPr>
            <a:xfrm>
              <a:off x="6857559" y="2677379"/>
              <a:ext cx="1971256" cy="2482556"/>
            </a:xfrm>
            <a:custGeom>
              <a:avLst/>
              <a:pathLst>
                <a:path w="1971256" h="2482556">
                  <a:moveTo>
                    <a:pt x="0" y="0"/>
                  </a:moveTo>
                  <a:lnTo>
                    <a:pt x="140804" y="0"/>
                  </a:lnTo>
                  <a:lnTo>
                    <a:pt x="281608" y="755560"/>
                  </a:lnTo>
                  <a:lnTo>
                    <a:pt x="422412" y="971435"/>
                  </a:lnTo>
                  <a:lnTo>
                    <a:pt x="563216" y="1834933"/>
                  </a:lnTo>
                  <a:lnTo>
                    <a:pt x="704020" y="2374619"/>
                  </a:lnTo>
                  <a:lnTo>
                    <a:pt x="844824" y="1834933"/>
                  </a:lnTo>
                  <a:lnTo>
                    <a:pt x="985628" y="1403184"/>
                  </a:lnTo>
                  <a:lnTo>
                    <a:pt x="1126432" y="1942870"/>
                  </a:lnTo>
                  <a:lnTo>
                    <a:pt x="1267236" y="2050807"/>
                  </a:lnTo>
                  <a:lnTo>
                    <a:pt x="1408040" y="2482556"/>
                  </a:lnTo>
                  <a:lnTo>
                    <a:pt x="1548844" y="1834933"/>
                  </a:lnTo>
                  <a:lnTo>
                    <a:pt x="1689648" y="1834933"/>
                  </a:lnTo>
                  <a:lnTo>
                    <a:pt x="1830452" y="1834933"/>
                  </a:lnTo>
                  <a:lnTo>
                    <a:pt x="1971256" y="1834933"/>
                  </a:lnTo>
                </a:path>
              </a:pathLst>
            </a:custGeom>
            <a:ln w="27101" cap="flat">
              <a:solidFill>
                <a:srgbClr val="0058AB">
                  <a:alpha val="100000"/>
                </a:srgbClr>
              </a:solidFill>
              <a:prstDash val="solid"/>
              <a:round/>
            </a:ln>
          </p:spPr>
          <p:txBody>
            <a:bodyPr/>
            <a:lstStyle/>
            <a:p/>
          </p:txBody>
        </p:sp>
        <p:sp>
          <p:nvSpPr>
            <p:cNvPr id="75" name="pl75"/>
            <p:cNvSpPr/>
            <p:nvPr/>
          </p:nvSpPr>
          <p:spPr>
            <a:xfrm>
              <a:off x="5132709" y="505199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76" name="pl76"/>
            <p:cNvSpPr/>
            <p:nvPr/>
          </p:nvSpPr>
          <p:spPr>
            <a:xfrm>
              <a:off x="7420776" y="4188501"/>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77" name="pl77"/>
            <p:cNvSpPr/>
            <p:nvPr/>
          </p:nvSpPr>
          <p:spPr>
            <a:xfrm>
              <a:off x="7983992" y="4296438"/>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78" name="pl78"/>
            <p:cNvSpPr/>
            <p:nvPr/>
          </p:nvSpPr>
          <p:spPr>
            <a:xfrm>
              <a:off x="8688012" y="4188501"/>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8828816" y="4188501"/>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0" name="pg80"/>
            <p:cNvSpPr/>
            <p:nvPr/>
          </p:nvSpPr>
          <p:spPr>
            <a:xfrm>
              <a:off x="7362287" y="41219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7392640" y="415204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82" name="pg82"/>
            <p:cNvSpPr/>
            <p:nvPr/>
          </p:nvSpPr>
          <p:spPr>
            <a:xfrm>
              <a:off x="7925503" y="42298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7955857" y="426022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84" name="pg84"/>
            <p:cNvSpPr/>
            <p:nvPr/>
          </p:nvSpPr>
          <p:spPr>
            <a:xfrm>
              <a:off x="8629524" y="41219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5" name="tx85"/>
            <p:cNvSpPr/>
            <p:nvPr/>
          </p:nvSpPr>
          <p:spPr>
            <a:xfrm>
              <a:off x="8659877" y="415204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86" name="pg86"/>
            <p:cNvSpPr/>
            <p:nvPr/>
          </p:nvSpPr>
          <p:spPr>
            <a:xfrm>
              <a:off x="8770328" y="41219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7" name="tx87"/>
            <p:cNvSpPr/>
            <p:nvPr/>
          </p:nvSpPr>
          <p:spPr>
            <a:xfrm>
              <a:off x="8800681" y="415204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88" name="tx88"/>
            <p:cNvSpPr/>
            <p:nvPr/>
          </p:nvSpPr>
          <p:spPr>
            <a:xfrm>
              <a:off x="8889106" y="43639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89" name="tx89"/>
            <p:cNvSpPr/>
            <p:nvPr/>
          </p:nvSpPr>
          <p:spPr>
            <a:xfrm>
              <a:off x="8889106" y="40401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90" name="tx90"/>
            <p:cNvSpPr/>
            <p:nvPr/>
          </p:nvSpPr>
          <p:spPr>
            <a:xfrm>
              <a:off x="5006511" y="5009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91" name="tx91"/>
            <p:cNvSpPr/>
            <p:nvPr/>
          </p:nvSpPr>
          <p:spPr>
            <a:xfrm>
              <a:off x="4942943" y="39299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92" name="tx92"/>
            <p:cNvSpPr/>
            <p:nvPr/>
          </p:nvSpPr>
          <p:spPr>
            <a:xfrm>
              <a:off x="4942943" y="2850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93" name="tx9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01" name="pl101"/>
            <p:cNvSpPr/>
            <p:nvPr/>
          </p:nvSpPr>
          <p:spPr>
            <a:xfrm>
              <a:off x="579151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02" name="pl102"/>
            <p:cNvSpPr/>
            <p:nvPr/>
          </p:nvSpPr>
          <p:spPr>
            <a:xfrm>
              <a:off x="579151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95798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04" name="pl104"/>
            <p:cNvSpPr/>
            <p:nvPr/>
          </p:nvSpPr>
          <p:spPr>
            <a:xfrm>
              <a:off x="772044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05" name="tx105"/>
            <p:cNvSpPr/>
            <p:nvPr/>
          </p:nvSpPr>
          <p:spPr>
            <a:xfrm>
              <a:off x="6058609" y="6119132"/>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Sudan</a:t>
              </a:r>
            </a:p>
          </p:txBody>
        </p:sp>
        <p:sp>
          <p:nvSpPr>
            <p:cNvPr id="106" name="tx106"/>
            <p:cNvSpPr/>
            <p:nvPr/>
          </p:nvSpPr>
          <p:spPr>
            <a:xfrm>
              <a:off x="722508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987543"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8" name="tx10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09" name="tx10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0" name="tx11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11" name="tx11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5%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South Sudan DTP drop-out was lower than the global rate, while DTP-MCV drop-out was lower than the global rate.</a:t>
            </a:r>
          </a:p>
        </p:txBody>
      </p:sp>
      <p:sp>
        <p:nvSpPr>
          <p:cNvPr id="1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(4%) and DTP1-MCV1 drop-out was moderate (5%) in South Sudan, indicating good ability to deliver the primary series early on, but moderate ability to provide the full course of vaccines in infacy.</a:t>
            </a:r>
          </a:p>
        </p:txBody>
      </p:sp>
      <p:grpSp xmlns:pic="http://schemas.openxmlformats.org/drawingml/2006/picture">
        <p:nvGrpSpPr>
          <p:cNvPr id="114" name=""/>
          <p:cNvGrpSpPr/>
          <p:nvPr/>
        </p:nvGrpSpPr>
        <p:grpSpPr>
          <a:xfrm>
            <a:off x="292608" y="1097280"/>
            <a:ext cx="8595360" cy="28575"/>
            <a:chOff x="292608" y="1097280"/>
            <a:chExt cx="8595360" cy="28575"/>
          </a:xfrm>
        </p:grpSpPr>
        <p:sp>
          <p:nvSpPr>
            <p:cNvPr id="11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95621" y="2151404"/>
              <a:ext cx="1195748" cy="195151"/>
            </a:xfrm>
            <a:custGeom>
              <a:avLst/>
              <a:pathLst>
                <a:path w="1195748" h="195151">
                  <a:moveTo>
                    <a:pt x="0" y="0"/>
                  </a:moveTo>
                  <a:lnTo>
                    <a:pt x="85410" y="84848"/>
                  </a:lnTo>
                  <a:lnTo>
                    <a:pt x="170821" y="144242"/>
                  </a:lnTo>
                  <a:lnTo>
                    <a:pt x="256231" y="169696"/>
                  </a:lnTo>
                  <a:lnTo>
                    <a:pt x="341642" y="169696"/>
                  </a:lnTo>
                  <a:lnTo>
                    <a:pt x="427053" y="195151"/>
                  </a:lnTo>
                  <a:lnTo>
                    <a:pt x="512463" y="84848"/>
                  </a:lnTo>
                  <a:lnTo>
                    <a:pt x="597874" y="76363"/>
                  </a:lnTo>
                  <a:lnTo>
                    <a:pt x="683284" y="76363"/>
                  </a:lnTo>
                  <a:lnTo>
                    <a:pt x="768695" y="50909"/>
                  </a:lnTo>
                  <a:lnTo>
                    <a:pt x="854106" y="33939"/>
                  </a:lnTo>
                  <a:lnTo>
                    <a:pt x="939516" y="25454"/>
                  </a:lnTo>
                  <a:lnTo>
                    <a:pt x="1024927" y="25454"/>
                  </a:lnTo>
                  <a:lnTo>
                    <a:pt x="1110337" y="25454"/>
                  </a:lnTo>
                  <a:lnTo>
                    <a:pt x="1195748" y="25454"/>
                  </a:lnTo>
                </a:path>
              </a:pathLst>
            </a:custGeom>
            <a:ln w="27101" cap="flat">
              <a:solidFill>
                <a:srgbClr val="1CABE2">
                  <a:alpha val="100000"/>
                </a:srgbClr>
              </a:solidFill>
              <a:prstDash val="solid"/>
              <a:round/>
            </a:ln>
          </p:spPr>
          <p:txBody>
            <a:bodyPr/>
            <a:lstStyle/>
            <a:p/>
          </p:txBody>
        </p:sp>
        <p:sp>
          <p:nvSpPr>
            <p:cNvPr id="24" name="pt24"/>
            <p:cNvSpPr/>
            <p:nvPr/>
          </p:nvSpPr>
          <p:spPr>
            <a:xfrm>
              <a:off x="1977570"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2062981"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2148391"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2233802"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2319213"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2404623"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2490034"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2575444"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2660855"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2746266"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2831676"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2917087"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3002498"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3087908"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173319"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tx39"/>
            <p:cNvSpPr/>
            <p:nvPr/>
          </p:nvSpPr>
          <p:spPr>
            <a:xfrm>
              <a:off x="1843691" y="206032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40" name="tx40"/>
            <p:cNvSpPr/>
            <p:nvPr/>
          </p:nvSpPr>
          <p:spPr>
            <a:xfrm>
              <a:off x="3223926" y="208578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41" name="tx41"/>
            <p:cNvSpPr/>
            <p:nvPr/>
          </p:nvSpPr>
          <p:spPr>
            <a:xfrm>
              <a:off x="2624645" y="208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42" name="tx42"/>
            <p:cNvSpPr/>
            <p:nvPr/>
          </p:nvSpPr>
          <p:spPr>
            <a:xfrm>
              <a:off x="3051698"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43" name="pl43"/>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4" name="pl44"/>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5" name="pl45"/>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6" name="pl46"/>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7" name="pl47"/>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8" name="pl48"/>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9" name="pl49"/>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3" name="pl53"/>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4" name="pl54"/>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5" name="pl55"/>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337263" y="3530399"/>
              <a:ext cx="854106" cy="543029"/>
            </a:xfrm>
            <a:custGeom>
              <a:avLst/>
              <a:pathLst>
                <a:path w="854106" h="543029">
                  <a:moveTo>
                    <a:pt x="0" y="543029"/>
                  </a:moveTo>
                  <a:lnTo>
                    <a:pt x="85410" y="279999"/>
                  </a:lnTo>
                  <a:lnTo>
                    <a:pt x="170821" y="93333"/>
                  </a:lnTo>
                  <a:lnTo>
                    <a:pt x="256231" y="93333"/>
                  </a:lnTo>
                  <a:lnTo>
                    <a:pt x="341642" y="93333"/>
                  </a:lnTo>
                  <a:lnTo>
                    <a:pt x="427053" y="59393"/>
                  </a:lnTo>
                  <a:lnTo>
                    <a:pt x="512463" y="25454"/>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63" name="pt63"/>
            <p:cNvSpPr/>
            <p:nvPr/>
          </p:nvSpPr>
          <p:spPr>
            <a:xfrm>
              <a:off x="2319213" y="40553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4" name="pt64"/>
            <p:cNvSpPr/>
            <p:nvPr/>
          </p:nvSpPr>
          <p:spPr>
            <a:xfrm>
              <a:off x="2404623"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5" name="pt65"/>
            <p:cNvSpPr/>
            <p:nvPr/>
          </p:nvSpPr>
          <p:spPr>
            <a:xfrm>
              <a:off x="249003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257544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7" name="pt67"/>
            <p:cNvSpPr/>
            <p:nvPr/>
          </p:nvSpPr>
          <p:spPr>
            <a:xfrm>
              <a:off x="2660855"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8" name="pt68"/>
            <p:cNvSpPr/>
            <p:nvPr/>
          </p:nvSpPr>
          <p:spPr>
            <a:xfrm>
              <a:off x="2746266"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2831676"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2917087"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300249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pt72"/>
            <p:cNvSpPr/>
            <p:nvPr/>
          </p:nvSpPr>
          <p:spPr>
            <a:xfrm>
              <a:off x="308790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3173319"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4" name="tx74"/>
            <p:cNvSpPr/>
            <p:nvPr/>
          </p:nvSpPr>
          <p:spPr>
            <a:xfrm>
              <a:off x="2261298" y="3981113"/>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75" name="tx75"/>
            <p:cNvSpPr/>
            <p:nvPr/>
          </p:nvSpPr>
          <p:spPr>
            <a:xfrm>
              <a:off x="3223926"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6" name="tx76"/>
            <p:cNvSpPr/>
            <p:nvPr/>
          </p:nvSpPr>
          <p:spPr>
            <a:xfrm>
              <a:off x="2624645" y="348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77" name="tx77"/>
            <p:cNvSpPr/>
            <p:nvPr/>
          </p:nvSpPr>
          <p:spPr>
            <a:xfrm>
              <a:off x="3051698" y="3389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8" name="pl7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3" name="pl8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4" name="pl8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9" name="pl8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0" name="pl9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7" name="pt97"/>
            <p:cNvSpPr/>
            <p:nvPr/>
          </p:nvSpPr>
          <p:spPr>
            <a:xfrm>
              <a:off x="3173319" y="5205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tx98"/>
            <p:cNvSpPr/>
            <p:nvPr/>
          </p:nvSpPr>
          <p:spPr>
            <a:xfrm>
              <a:off x="3039439" y="513225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99" name="tx99"/>
            <p:cNvSpPr/>
            <p:nvPr/>
          </p:nvSpPr>
          <p:spPr>
            <a:xfrm>
              <a:off x="3223926" y="513225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00" name="pl10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789808" y="2117464"/>
              <a:ext cx="1195748" cy="237575"/>
            </a:xfrm>
            <a:custGeom>
              <a:avLst/>
              <a:pathLst>
                <a:path w="1195748" h="237575">
                  <a:moveTo>
                    <a:pt x="0" y="0"/>
                  </a:moveTo>
                  <a:lnTo>
                    <a:pt x="85410" y="25454"/>
                  </a:lnTo>
                  <a:lnTo>
                    <a:pt x="170821" y="101818"/>
                  </a:lnTo>
                  <a:lnTo>
                    <a:pt x="256231" y="144242"/>
                  </a:lnTo>
                  <a:lnTo>
                    <a:pt x="341642" y="203636"/>
                  </a:lnTo>
                  <a:lnTo>
                    <a:pt x="427053" y="237575"/>
                  </a:lnTo>
                  <a:lnTo>
                    <a:pt x="512463" y="169696"/>
                  </a:lnTo>
                  <a:lnTo>
                    <a:pt x="597874" y="101818"/>
                  </a:lnTo>
                  <a:lnTo>
                    <a:pt x="683284" y="93333"/>
                  </a:lnTo>
                  <a:lnTo>
                    <a:pt x="768695" y="67878"/>
                  </a:lnTo>
                  <a:lnTo>
                    <a:pt x="854106" y="50909"/>
                  </a:lnTo>
                  <a:lnTo>
                    <a:pt x="939516" y="25454"/>
                  </a:lnTo>
                  <a:lnTo>
                    <a:pt x="1024927" y="25454"/>
                  </a:lnTo>
                  <a:lnTo>
                    <a:pt x="1110337" y="25454"/>
                  </a:lnTo>
                  <a:lnTo>
                    <a:pt x="1195748" y="25454"/>
                  </a:lnTo>
                </a:path>
              </a:pathLst>
            </a:custGeom>
            <a:ln w="27101" cap="flat">
              <a:solidFill>
                <a:srgbClr val="1CABE2">
                  <a:alpha val="100000"/>
                </a:srgbClr>
              </a:solidFill>
              <a:prstDash val="solid"/>
              <a:round/>
            </a:ln>
          </p:spPr>
          <p:txBody>
            <a:bodyPr/>
            <a:lstStyle/>
            <a:p/>
          </p:txBody>
        </p:sp>
        <p:sp>
          <p:nvSpPr>
            <p:cNvPr id="120" name="pt120"/>
            <p:cNvSpPr/>
            <p:nvPr/>
          </p:nvSpPr>
          <p:spPr>
            <a:xfrm>
              <a:off x="4771758"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4857168"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4637878"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36" name="tx136"/>
            <p:cNvSpPr/>
            <p:nvPr/>
          </p:nvSpPr>
          <p:spPr>
            <a:xfrm>
              <a:off x="6018113" y="20506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37" name="tx137"/>
            <p:cNvSpPr/>
            <p:nvPr/>
          </p:nvSpPr>
          <p:spPr>
            <a:xfrm>
              <a:off x="5418832"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38" name="tx138"/>
            <p:cNvSpPr/>
            <p:nvPr/>
          </p:nvSpPr>
          <p:spPr>
            <a:xfrm>
              <a:off x="5845885"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39" name="pl139"/>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789808" y="3471005"/>
              <a:ext cx="1195748" cy="195151"/>
            </a:xfrm>
            <a:custGeom>
              <a:avLst/>
              <a:pathLst>
                <a:path w="1195748" h="195151">
                  <a:moveTo>
                    <a:pt x="0" y="101818"/>
                  </a:moveTo>
                  <a:lnTo>
                    <a:pt x="85410" y="127272"/>
                  </a:lnTo>
                  <a:lnTo>
                    <a:pt x="170821" y="144242"/>
                  </a:lnTo>
                  <a:lnTo>
                    <a:pt x="256231" y="169696"/>
                  </a:lnTo>
                  <a:lnTo>
                    <a:pt x="341642" y="186666"/>
                  </a:lnTo>
                  <a:lnTo>
                    <a:pt x="427053" y="195151"/>
                  </a:lnTo>
                  <a:lnTo>
                    <a:pt x="512463" y="152727"/>
                  </a:lnTo>
                  <a:lnTo>
                    <a:pt x="597874" y="110302"/>
                  </a:lnTo>
                  <a:lnTo>
                    <a:pt x="683284" y="76363"/>
                  </a:lnTo>
                  <a:lnTo>
                    <a:pt x="768695" y="42424"/>
                  </a:lnTo>
                  <a:lnTo>
                    <a:pt x="854106" y="0"/>
                  </a:lnTo>
                  <a:lnTo>
                    <a:pt x="939516" y="16969"/>
                  </a:lnTo>
                  <a:lnTo>
                    <a:pt x="1024927" y="16969"/>
                  </a:lnTo>
                  <a:lnTo>
                    <a:pt x="1110337" y="16969"/>
                  </a:lnTo>
                  <a:lnTo>
                    <a:pt x="1195748" y="16969"/>
                  </a:lnTo>
                </a:path>
              </a:pathLst>
            </a:custGeom>
            <a:ln w="27101" cap="flat">
              <a:solidFill>
                <a:srgbClr val="1CABE2">
                  <a:alpha val="100000"/>
                </a:srgbClr>
              </a:solidFill>
              <a:prstDash val="solid"/>
              <a:round/>
            </a:ln>
          </p:spPr>
          <p:txBody>
            <a:bodyPr/>
            <a:lstStyle/>
            <a:p/>
          </p:txBody>
        </p:sp>
        <p:sp>
          <p:nvSpPr>
            <p:cNvPr id="159" name="pt159"/>
            <p:cNvSpPr/>
            <p:nvPr/>
          </p:nvSpPr>
          <p:spPr>
            <a:xfrm>
              <a:off x="4771758"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485716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942579"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027989"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113400"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198811"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284221"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369632"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455042"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540453"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62586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711274"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79668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88209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967506"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tx174"/>
            <p:cNvSpPr/>
            <p:nvPr/>
          </p:nvSpPr>
          <p:spPr>
            <a:xfrm>
              <a:off x="4637878" y="348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75" name="tx175"/>
            <p:cNvSpPr/>
            <p:nvPr/>
          </p:nvSpPr>
          <p:spPr>
            <a:xfrm>
              <a:off x="6018113" y="339689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6" name="tx176"/>
            <p:cNvSpPr/>
            <p:nvPr/>
          </p:nvSpPr>
          <p:spPr>
            <a:xfrm>
              <a:off x="5418832" y="3406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77" name="tx177"/>
            <p:cNvSpPr/>
            <p:nvPr/>
          </p:nvSpPr>
          <p:spPr>
            <a:xfrm>
              <a:off x="5845885"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8" name="pl17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583995" y="2168373"/>
              <a:ext cx="1195748" cy="237575"/>
            </a:xfrm>
            <a:custGeom>
              <a:avLst/>
              <a:pathLst>
                <a:path w="1195748" h="237575">
                  <a:moveTo>
                    <a:pt x="0" y="101818"/>
                  </a:moveTo>
                  <a:lnTo>
                    <a:pt x="85410" y="84848"/>
                  </a:lnTo>
                  <a:lnTo>
                    <a:pt x="170821" y="169696"/>
                  </a:lnTo>
                  <a:lnTo>
                    <a:pt x="256231" y="195151"/>
                  </a:lnTo>
                  <a:lnTo>
                    <a:pt x="341642" y="229090"/>
                  </a:lnTo>
                  <a:lnTo>
                    <a:pt x="427053" y="237575"/>
                  </a:lnTo>
                  <a:lnTo>
                    <a:pt x="512463" y="178181"/>
                  </a:lnTo>
                  <a:lnTo>
                    <a:pt x="597874" y="118787"/>
                  </a:lnTo>
                  <a:lnTo>
                    <a:pt x="683284" y="101818"/>
                  </a:lnTo>
                  <a:lnTo>
                    <a:pt x="768695" y="50909"/>
                  </a:lnTo>
                  <a:lnTo>
                    <a:pt x="854106" y="33939"/>
                  </a:lnTo>
                  <a:lnTo>
                    <a:pt x="939516" y="0"/>
                  </a:lnTo>
                  <a:lnTo>
                    <a:pt x="1024927" y="0"/>
                  </a:lnTo>
                  <a:lnTo>
                    <a:pt x="1110337" y="0"/>
                  </a:lnTo>
                  <a:lnTo>
                    <a:pt x="1195748" y="0"/>
                  </a:lnTo>
                </a:path>
              </a:pathLst>
            </a:custGeom>
            <a:ln w="27101" cap="flat">
              <a:solidFill>
                <a:srgbClr val="1CABE2">
                  <a:alpha val="100000"/>
                </a:srgbClr>
              </a:solidFill>
              <a:prstDash val="solid"/>
              <a:round/>
            </a:ln>
          </p:spPr>
          <p:txBody>
            <a:bodyPr/>
            <a:lstStyle/>
            <a:p/>
          </p:txBody>
        </p:sp>
        <p:sp>
          <p:nvSpPr>
            <p:cNvPr id="198" name="pt198"/>
            <p:cNvSpPr/>
            <p:nvPr/>
          </p:nvSpPr>
          <p:spPr>
            <a:xfrm>
              <a:off x="7565945"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7651355"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7736766"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7822177"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7907587"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7992998" y="238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8078408"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8163819"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8249230"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8334640"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842005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8505461"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8590872"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8676283"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8761693"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tx213"/>
            <p:cNvSpPr/>
            <p:nvPr/>
          </p:nvSpPr>
          <p:spPr>
            <a:xfrm>
              <a:off x="7432065" y="2177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14" name="tx214"/>
            <p:cNvSpPr/>
            <p:nvPr/>
          </p:nvSpPr>
          <p:spPr>
            <a:xfrm>
              <a:off x="8812300"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15" name="tx215"/>
            <p:cNvSpPr/>
            <p:nvPr/>
          </p:nvSpPr>
          <p:spPr>
            <a:xfrm>
              <a:off x="8213020" y="21290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16" name="tx216"/>
            <p:cNvSpPr/>
            <p:nvPr/>
          </p:nvSpPr>
          <p:spPr>
            <a:xfrm>
              <a:off x="8640073" y="202717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17" name="pl21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t236"/>
            <p:cNvSpPr/>
            <p:nvPr/>
          </p:nvSpPr>
          <p:spPr>
            <a:xfrm>
              <a:off x="8761693" y="40214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tx237"/>
            <p:cNvSpPr/>
            <p:nvPr/>
          </p:nvSpPr>
          <p:spPr>
            <a:xfrm>
              <a:off x="8703779" y="3949604"/>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238" name="tx238"/>
            <p:cNvSpPr/>
            <p:nvPr/>
          </p:nvSpPr>
          <p:spPr>
            <a:xfrm>
              <a:off x="8796022" y="3949604"/>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239" name="tx23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0" name="tx24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41" name="tx24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2" name="tx24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3" name="tx24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44" name="tx24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45" name="tx24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46" name="tx24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7" name="tx24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8" name="tx24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9" name="tx24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0" name="tx25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1" name="tx25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2" name="tx25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3" name="tx25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9" name="tx25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0" name="tx26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6" name="tx26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7" name="tx26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8" name="tx26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9" name="tx26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70" name="tx27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71" name="tx27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72" name="tx27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3" name="tx27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74" name="tx27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75" name="tx27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76" name="tx27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77" name="tx27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78" name="tx27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9" name="tx27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0" name="tx28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1" name="tx28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2" name="tx28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3" name="tx28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4" name="tx28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5" name="tx28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86" name="pt28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8" name="tx28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89" name="tx28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290" name="tx290"/>
            <p:cNvSpPr/>
            <p:nvPr/>
          </p:nvSpPr>
          <p:spPr>
            <a:xfrm>
              <a:off x="2191973" y="1330710"/>
              <a:ext cx="54519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South Sudan, 2011-2025</a:t>
              </a:r>
            </a:p>
          </p:txBody>
        </p:sp>
        <p:sp>
          <p:nvSpPr>
            <p:cNvPr id="291" name="tx29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2" name="tx29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 followed by ROTAC (22%).
Compared to 2019, coverage of 5 vaccines increased (BCG, DTP1, DTP3, IPV1 and MCV1).
Compared to 2024, coverage of 5 vaccines remained constant (BCG, DTP1, DTP3, IPV1 and MCV1).</a:t>
            </a:r>
          </a:p>
        </p:txBody>
      </p:sp>
      <p:sp>
        <p:nvSpPr>
          <p:cNvPr id="2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Sudan had its lowest coverage in MCV2 (7%), while most other routine vaccines clustered around 22-76%; 5 antigens increased since 2019, and 5 antigens remained constant since 2024.</a:t>
            </a:r>
          </a:p>
        </p:txBody>
      </p:sp>
      <p:grpSp xmlns:pic="http://schemas.openxmlformats.org/drawingml/2006/picture">
        <p:nvGrpSpPr>
          <p:cNvPr id="295" name=""/>
          <p:cNvGrpSpPr/>
          <p:nvPr/>
        </p:nvGrpSpPr>
        <p:grpSpPr>
          <a:xfrm>
            <a:off x="292608" y="1097280"/>
            <a:ext cx="8595360" cy="28575"/>
            <a:chOff x="292608" y="1097280"/>
            <a:chExt cx="8595360" cy="28575"/>
          </a:xfrm>
        </p:grpSpPr>
        <p:sp>
          <p:nvSpPr>
            <p:cNvPr id="29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281549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957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1580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35866"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5592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598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59605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1611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1135255" y="2164489"/>
              <a:ext cx="5880856" cy="1328589"/>
            </a:xfrm>
            <a:custGeom>
              <a:avLst/>
              <a:pathLst>
                <a:path w="5880856" h="1328589">
                  <a:moveTo>
                    <a:pt x="0" y="569395"/>
                  </a:moveTo>
                  <a:lnTo>
                    <a:pt x="420061" y="474496"/>
                  </a:lnTo>
                  <a:lnTo>
                    <a:pt x="840122" y="948992"/>
                  </a:lnTo>
                  <a:lnTo>
                    <a:pt x="1260183" y="1091341"/>
                  </a:lnTo>
                  <a:lnTo>
                    <a:pt x="1680244" y="1281139"/>
                  </a:lnTo>
                  <a:lnTo>
                    <a:pt x="2100305" y="1328589"/>
                  </a:lnTo>
                  <a:lnTo>
                    <a:pt x="2520366" y="996441"/>
                  </a:lnTo>
                  <a:lnTo>
                    <a:pt x="2940428" y="664294"/>
                  </a:lnTo>
                  <a:lnTo>
                    <a:pt x="3360489" y="569395"/>
                  </a:lnTo>
                  <a:lnTo>
                    <a:pt x="3780550" y="284697"/>
                  </a:lnTo>
                  <a:lnTo>
                    <a:pt x="4200611" y="189798"/>
                  </a:lnTo>
                  <a:lnTo>
                    <a:pt x="4620672" y="0"/>
                  </a:lnTo>
                  <a:lnTo>
                    <a:pt x="5040733" y="0"/>
                  </a:lnTo>
                  <a:lnTo>
                    <a:pt x="5460794" y="0"/>
                  </a:lnTo>
                  <a:lnTo>
                    <a:pt x="5880856" y="0"/>
                  </a:lnTo>
                </a:path>
              </a:pathLst>
            </a:custGeom>
            <a:ln w="27101" cap="flat">
              <a:solidFill>
                <a:srgbClr val="1C86EE">
                  <a:alpha val="100000"/>
                </a:srgbClr>
              </a:solidFill>
              <a:prstDash val="solid"/>
              <a:round/>
            </a:ln>
          </p:spPr>
          <p:txBody>
            <a:bodyPr/>
            <a:lstStyle/>
            <a:p/>
          </p:txBody>
        </p:sp>
        <p:sp>
          <p:nvSpPr>
            <p:cNvPr id="36" name="pl36"/>
            <p:cNvSpPr/>
            <p:nvPr/>
          </p:nvSpPr>
          <p:spPr>
            <a:xfrm>
              <a:off x="2815499" y="2164489"/>
              <a:ext cx="4200611" cy="1328589"/>
            </a:xfrm>
            <a:custGeom>
              <a:avLst/>
              <a:pathLst>
                <a:path w="4200611" h="1328589">
                  <a:moveTo>
                    <a:pt x="0" y="1281139"/>
                  </a:moveTo>
                  <a:lnTo>
                    <a:pt x="420061" y="1328589"/>
                  </a:lnTo>
                  <a:lnTo>
                    <a:pt x="840122" y="996441"/>
                  </a:lnTo>
                  <a:lnTo>
                    <a:pt x="1260183" y="664294"/>
                  </a:lnTo>
                  <a:lnTo>
                    <a:pt x="1680244" y="569395"/>
                  </a:lnTo>
                  <a:lnTo>
                    <a:pt x="2100305" y="284697"/>
                  </a:lnTo>
                  <a:lnTo>
                    <a:pt x="2520366" y="189798"/>
                  </a:lnTo>
                  <a:lnTo>
                    <a:pt x="2940428" y="0"/>
                  </a:lnTo>
                  <a:lnTo>
                    <a:pt x="3360489" y="0"/>
                  </a:lnTo>
                  <a:lnTo>
                    <a:pt x="3780550" y="0"/>
                  </a:lnTo>
                  <a:lnTo>
                    <a:pt x="4200611" y="0"/>
                  </a:lnTo>
                </a:path>
              </a:pathLst>
            </a:custGeom>
            <a:ln w="27101" cap="flat">
              <a:solidFill>
                <a:srgbClr val="80BD41">
                  <a:alpha val="100000"/>
                </a:srgbClr>
              </a:solidFill>
              <a:prstDash val="solid"/>
              <a:round/>
            </a:ln>
          </p:spPr>
          <p:txBody>
            <a:bodyPr/>
            <a:lstStyle/>
            <a:p/>
          </p:txBody>
        </p:sp>
        <p:sp>
          <p:nvSpPr>
            <p:cNvPr id="37" name="pl37"/>
            <p:cNvSpPr/>
            <p:nvPr/>
          </p:nvSpPr>
          <p:spPr>
            <a:xfrm>
              <a:off x="2815499" y="2164489"/>
              <a:ext cx="4200611" cy="1328589"/>
            </a:xfrm>
            <a:custGeom>
              <a:avLst/>
              <a:pathLst>
                <a:path w="4200611" h="1328589">
                  <a:moveTo>
                    <a:pt x="0" y="1281139"/>
                  </a:moveTo>
                  <a:lnTo>
                    <a:pt x="420061" y="1328589"/>
                  </a:lnTo>
                  <a:lnTo>
                    <a:pt x="840122" y="996441"/>
                  </a:lnTo>
                  <a:lnTo>
                    <a:pt x="1260183" y="664294"/>
                  </a:lnTo>
                  <a:lnTo>
                    <a:pt x="1680244" y="569395"/>
                  </a:lnTo>
                  <a:lnTo>
                    <a:pt x="2100305" y="284697"/>
                  </a:lnTo>
                  <a:lnTo>
                    <a:pt x="2520366" y="189798"/>
                  </a:lnTo>
                  <a:lnTo>
                    <a:pt x="2940428" y="0"/>
                  </a:lnTo>
                  <a:lnTo>
                    <a:pt x="3360489" y="0"/>
                  </a:lnTo>
                  <a:lnTo>
                    <a:pt x="3780550" y="0"/>
                  </a:lnTo>
                  <a:lnTo>
                    <a:pt x="4200611" y="0"/>
                  </a:lnTo>
                </a:path>
              </a:pathLst>
            </a:custGeom>
            <a:ln w="27101" cap="flat">
              <a:solidFill>
                <a:srgbClr val="EE00EE">
                  <a:alpha val="100000"/>
                </a:srgbClr>
              </a:solidFill>
              <a:prstDash val="solid"/>
              <a:round/>
            </a:ln>
          </p:spPr>
          <p:txBody>
            <a:bodyPr/>
            <a:lstStyle/>
            <a:p/>
          </p:txBody>
        </p:sp>
        <p:sp>
          <p:nvSpPr>
            <p:cNvPr id="38" name="pl38"/>
            <p:cNvSpPr/>
            <p:nvPr/>
          </p:nvSpPr>
          <p:spPr>
            <a:xfrm>
              <a:off x="2815499" y="2449186"/>
              <a:ext cx="4200611" cy="3036775"/>
            </a:xfrm>
            <a:custGeom>
              <a:avLst/>
              <a:pathLst>
                <a:path w="4200611" h="3036775">
                  <a:moveTo>
                    <a:pt x="0" y="3036775"/>
                  </a:moveTo>
                  <a:lnTo>
                    <a:pt x="420061" y="1565837"/>
                  </a:lnTo>
                  <a:lnTo>
                    <a:pt x="840122" y="521945"/>
                  </a:lnTo>
                  <a:lnTo>
                    <a:pt x="1260183" y="521945"/>
                  </a:lnTo>
                  <a:lnTo>
                    <a:pt x="1680244" y="521945"/>
                  </a:lnTo>
                  <a:lnTo>
                    <a:pt x="2100305" y="332147"/>
                  </a:lnTo>
                  <a:lnTo>
                    <a:pt x="2520366" y="142348"/>
                  </a:lnTo>
                  <a:lnTo>
                    <a:pt x="2940428" y="0"/>
                  </a:lnTo>
                  <a:lnTo>
                    <a:pt x="3360489" y="0"/>
                  </a:lnTo>
                  <a:lnTo>
                    <a:pt x="3780550" y="0"/>
                  </a:lnTo>
                  <a:lnTo>
                    <a:pt x="4200611" y="0"/>
                  </a:lnTo>
                </a:path>
              </a:pathLst>
            </a:custGeom>
            <a:ln w="27101" cap="flat">
              <a:solidFill>
                <a:srgbClr val="6A3D9A">
                  <a:alpha val="100000"/>
                </a:srgbClr>
              </a:solidFill>
              <a:prstDash val="solid"/>
              <a:round/>
            </a:ln>
          </p:spPr>
          <p:txBody>
            <a:bodyPr/>
            <a:lstStyle/>
            <a:p/>
          </p:txBody>
        </p:sp>
        <p:sp>
          <p:nvSpPr>
            <p:cNvPr id="39" name="pl39"/>
            <p:cNvSpPr/>
            <p:nvPr/>
          </p:nvSpPr>
          <p:spPr>
            <a:xfrm>
              <a:off x="5335866" y="4015023"/>
              <a:ext cx="1680244" cy="1233689"/>
            </a:xfrm>
            <a:custGeom>
              <a:avLst/>
              <a:pathLst>
                <a:path w="1680244" h="1233689">
                  <a:moveTo>
                    <a:pt x="0" y="1233689"/>
                  </a:moveTo>
                  <a:lnTo>
                    <a:pt x="420061" y="0"/>
                  </a:lnTo>
                  <a:lnTo>
                    <a:pt x="840122" y="0"/>
                  </a:lnTo>
                  <a:lnTo>
                    <a:pt x="1260183" y="0"/>
                  </a:lnTo>
                  <a:lnTo>
                    <a:pt x="1680244" y="0"/>
                  </a:lnTo>
                </a:path>
              </a:pathLst>
            </a:custGeom>
            <a:ln w="27101" cap="flat">
              <a:solidFill>
                <a:srgbClr val="E31A1C">
                  <a:alpha val="100000"/>
                </a:srgbClr>
              </a:solidFill>
              <a:prstDash val="solid"/>
              <a:round/>
            </a:ln>
          </p:spPr>
          <p:txBody>
            <a:bodyPr/>
            <a:lstStyle/>
            <a:p/>
          </p:txBody>
        </p:sp>
        <p:sp>
          <p:nvSpPr>
            <p:cNvPr id="40" name="pl40"/>
            <p:cNvSpPr/>
            <p:nvPr/>
          </p:nvSpPr>
          <p:spPr>
            <a:xfrm>
              <a:off x="1135255" y="2117039"/>
              <a:ext cx="5880856" cy="1091341"/>
            </a:xfrm>
            <a:custGeom>
              <a:avLst/>
              <a:pathLst>
                <a:path w="5880856" h="1091341">
                  <a:moveTo>
                    <a:pt x="0" y="569395"/>
                  </a:moveTo>
                  <a:lnTo>
                    <a:pt x="420061" y="711744"/>
                  </a:lnTo>
                  <a:lnTo>
                    <a:pt x="840122" y="806643"/>
                  </a:lnTo>
                  <a:lnTo>
                    <a:pt x="1260183" y="948992"/>
                  </a:lnTo>
                  <a:lnTo>
                    <a:pt x="1680244" y="1043891"/>
                  </a:lnTo>
                  <a:lnTo>
                    <a:pt x="2100305" y="1091341"/>
                  </a:lnTo>
                  <a:lnTo>
                    <a:pt x="2520366" y="854093"/>
                  </a:lnTo>
                  <a:lnTo>
                    <a:pt x="2940428" y="616844"/>
                  </a:lnTo>
                  <a:lnTo>
                    <a:pt x="3360489" y="427046"/>
                  </a:lnTo>
                  <a:lnTo>
                    <a:pt x="3780550" y="237248"/>
                  </a:lnTo>
                  <a:lnTo>
                    <a:pt x="4200611" y="0"/>
                  </a:lnTo>
                  <a:lnTo>
                    <a:pt x="4620672" y="94899"/>
                  </a:lnTo>
                  <a:lnTo>
                    <a:pt x="5040733" y="94899"/>
                  </a:lnTo>
                  <a:lnTo>
                    <a:pt x="5460794" y="94899"/>
                  </a:lnTo>
                  <a:lnTo>
                    <a:pt x="5880856" y="94899"/>
                  </a:lnTo>
                </a:path>
              </a:pathLst>
            </a:custGeom>
            <a:ln w="27101" cap="flat">
              <a:solidFill>
                <a:srgbClr val="FF7F00">
                  <a:alpha val="100000"/>
                </a:srgbClr>
              </a:solidFill>
              <a:prstDash val="solid"/>
              <a:round/>
            </a:ln>
          </p:spPr>
          <p:txBody>
            <a:bodyPr/>
            <a:lstStyle/>
            <a:p/>
          </p:txBody>
        </p:sp>
        <p:sp>
          <p:nvSpPr>
            <p:cNvPr id="41" name="pl41"/>
            <p:cNvSpPr/>
            <p:nvPr/>
          </p:nvSpPr>
          <p:spPr>
            <a:xfrm>
              <a:off x="7034067" y="2166108"/>
              <a:ext cx="1348878" cy="121651"/>
            </a:xfrm>
            <a:custGeom>
              <a:avLst/>
              <a:pathLst>
                <a:path w="1348878" h="121651">
                  <a:moveTo>
                    <a:pt x="1348878" y="121651"/>
                  </a:moveTo>
                  <a:lnTo>
                    <a:pt x="0" y="0"/>
                  </a:lnTo>
                </a:path>
              </a:pathLst>
            </a:custGeom>
          </p:spPr>
          <p:txBody>
            <a:bodyPr/>
            <a:lstStyle/>
            <a:p/>
          </p:txBody>
        </p:sp>
        <p:sp>
          <p:nvSpPr>
            <p:cNvPr id="42" name="pl42"/>
            <p:cNvSpPr/>
            <p:nvPr/>
          </p:nvSpPr>
          <p:spPr>
            <a:xfrm>
              <a:off x="7034013" y="2029570"/>
              <a:ext cx="1294571" cy="133078"/>
            </a:xfrm>
            <a:custGeom>
              <a:avLst/>
              <a:pathLst>
                <a:path w="1294571" h="133078">
                  <a:moveTo>
                    <a:pt x="1294571" y="0"/>
                  </a:moveTo>
                  <a:lnTo>
                    <a:pt x="0" y="133078"/>
                  </a:lnTo>
                </a:path>
              </a:pathLst>
            </a:custGeom>
          </p:spPr>
          <p:txBody>
            <a:bodyPr/>
            <a:lstStyle/>
            <a:p/>
          </p:txBody>
        </p:sp>
        <p:sp>
          <p:nvSpPr>
            <p:cNvPr id="43" name="pl43"/>
            <p:cNvSpPr/>
            <p:nvPr/>
          </p:nvSpPr>
          <p:spPr>
            <a:xfrm>
              <a:off x="7032714" y="1771934"/>
              <a:ext cx="1404381" cy="387968"/>
            </a:xfrm>
            <a:custGeom>
              <a:avLst/>
              <a:pathLst>
                <a:path w="1404381" h="387968">
                  <a:moveTo>
                    <a:pt x="1404381" y="0"/>
                  </a:moveTo>
                  <a:lnTo>
                    <a:pt x="0" y="387968"/>
                  </a:lnTo>
                </a:path>
              </a:pathLst>
            </a:custGeom>
          </p:spPr>
          <p:txBody>
            <a:bodyPr/>
            <a:lstStyle/>
            <a:p/>
          </p:txBody>
        </p:sp>
        <p:sp>
          <p:nvSpPr>
            <p:cNvPr id="44" name="pl44"/>
            <p:cNvSpPr/>
            <p:nvPr/>
          </p:nvSpPr>
          <p:spPr>
            <a:xfrm>
              <a:off x="7032977" y="2216129"/>
              <a:ext cx="1325883" cy="329458"/>
            </a:xfrm>
            <a:custGeom>
              <a:avLst/>
              <a:pathLst>
                <a:path w="1325883" h="329458">
                  <a:moveTo>
                    <a:pt x="1325883" y="329458"/>
                  </a:moveTo>
                  <a:lnTo>
                    <a:pt x="0" y="0"/>
                  </a:lnTo>
                </a:path>
              </a:pathLst>
            </a:custGeom>
          </p:spPr>
          <p:txBody>
            <a:bodyPr/>
            <a:lstStyle/>
            <a:p/>
          </p:txBody>
        </p:sp>
        <p:sp>
          <p:nvSpPr>
            <p:cNvPr id="45" name="pl45"/>
            <p:cNvSpPr/>
            <p:nvPr/>
          </p:nvSpPr>
          <p:spPr>
            <a:xfrm>
              <a:off x="7032932" y="2453448"/>
              <a:ext cx="1392093" cy="352677"/>
            </a:xfrm>
            <a:custGeom>
              <a:avLst/>
              <a:pathLst>
                <a:path w="1392093" h="352677">
                  <a:moveTo>
                    <a:pt x="1392093" y="352677"/>
                  </a:moveTo>
                  <a:lnTo>
                    <a:pt x="0" y="0"/>
                  </a:lnTo>
                </a:path>
              </a:pathLst>
            </a:custGeom>
          </p:spPr>
          <p:txBody>
            <a:bodyPr/>
            <a:lstStyle/>
            <a:p/>
          </p:txBody>
        </p:sp>
        <p:sp>
          <p:nvSpPr>
            <p:cNvPr id="46" name="pl46"/>
            <p:cNvSpPr/>
            <p:nvPr/>
          </p:nvSpPr>
          <p:spPr>
            <a:xfrm>
              <a:off x="7034251" y="4015021"/>
              <a:ext cx="1372778" cy="2"/>
            </a:xfrm>
            <a:custGeom>
              <a:avLst/>
              <a:pathLst>
                <a:path w="1372778" h="2">
                  <a:moveTo>
                    <a:pt x="1372778" y="0"/>
                  </a:moveTo>
                  <a:lnTo>
                    <a:pt x="0" y="2"/>
                  </a:lnTo>
                </a:path>
              </a:pathLst>
            </a:custGeom>
          </p:spPr>
          <p:txBody>
            <a:bodyPr/>
            <a:lstStyle/>
            <a:p/>
          </p:txBody>
        </p:sp>
        <p:sp>
          <p:nvSpPr>
            <p:cNvPr id="47" name="pl47"/>
            <p:cNvSpPr/>
            <p:nvPr/>
          </p:nvSpPr>
          <p:spPr>
            <a:xfrm>
              <a:off x="7034248" y="4331813"/>
              <a:ext cx="1348696" cy="15153"/>
            </a:xfrm>
            <a:custGeom>
              <a:avLst/>
              <a:pathLst>
                <a:path w="1348696" h="15153">
                  <a:moveTo>
                    <a:pt x="1348696" y="0"/>
                  </a:moveTo>
                  <a:lnTo>
                    <a:pt x="0" y="15153"/>
                  </a:lnTo>
                </a:path>
              </a:pathLst>
            </a:custGeom>
          </p:spPr>
          <p:txBody>
            <a:bodyPr/>
            <a:lstStyle/>
            <a:p/>
          </p:txBody>
        </p:sp>
        <p:sp>
          <p:nvSpPr>
            <p:cNvPr id="48" name="pl48"/>
            <p:cNvSpPr/>
            <p:nvPr/>
          </p:nvSpPr>
          <p:spPr>
            <a:xfrm>
              <a:off x="7034250" y="4584559"/>
              <a:ext cx="1318523" cy="10210"/>
            </a:xfrm>
            <a:custGeom>
              <a:avLst/>
              <a:pathLst>
                <a:path w="1318523" h="10210">
                  <a:moveTo>
                    <a:pt x="1318523" y="10210"/>
                  </a:moveTo>
                  <a:lnTo>
                    <a:pt x="0" y="0"/>
                  </a:lnTo>
                </a:path>
              </a:pathLst>
            </a:custGeom>
          </p:spPr>
          <p:txBody>
            <a:bodyPr/>
            <a:lstStyle/>
            <a:p/>
          </p:txBody>
        </p:sp>
        <p:sp>
          <p:nvSpPr>
            <p:cNvPr id="49" name="pl49"/>
            <p:cNvSpPr/>
            <p:nvPr/>
          </p:nvSpPr>
          <p:spPr>
            <a:xfrm>
              <a:off x="7034251" y="5296158"/>
              <a:ext cx="1384899" cy="5"/>
            </a:xfrm>
            <a:custGeom>
              <a:avLst/>
              <a:pathLst>
                <a:path w="1384899" h="5">
                  <a:moveTo>
                    <a:pt x="1384899" y="0"/>
                  </a:moveTo>
                  <a:lnTo>
                    <a:pt x="0" y="5"/>
                  </a:lnTo>
                </a:path>
              </a:pathLst>
            </a:custGeom>
          </p:spPr>
          <p:txBody>
            <a:bodyPr/>
            <a:lstStyle/>
            <a:p/>
          </p:txBody>
        </p:sp>
        <p:sp>
          <p:nvSpPr>
            <p:cNvPr id="50" name="pg50"/>
            <p:cNvSpPr/>
            <p:nvPr/>
          </p:nvSpPr>
          <p:spPr>
            <a:xfrm>
              <a:off x="8314365" y="220402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1" name="tx51"/>
            <p:cNvSpPr/>
            <p:nvPr/>
          </p:nvSpPr>
          <p:spPr>
            <a:xfrm>
              <a:off x="8337225" y="224556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73%</a:t>
              </a:r>
            </a:p>
          </p:txBody>
        </p:sp>
        <p:sp>
          <p:nvSpPr>
            <p:cNvPr id="52" name="pg52"/>
            <p:cNvSpPr/>
            <p:nvPr/>
          </p:nvSpPr>
          <p:spPr>
            <a:xfrm>
              <a:off x="8260004" y="194408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3" name="tx53"/>
            <p:cNvSpPr/>
            <p:nvPr/>
          </p:nvSpPr>
          <p:spPr>
            <a:xfrm>
              <a:off x="8282864" y="196693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73%</a:t>
              </a:r>
            </a:p>
          </p:txBody>
        </p:sp>
        <p:sp>
          <p:nvSpPr>
            <p:cNvPr id="54" name="pg54"/>
            <p:cNvSpPr/>
            <p:nvPr/>
          </p:nvSpPr>
          <p:spPr>
            <a:xfrm>
              <a:off x="8368515" y="16847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5" name="tx55"/>
            <p:cNvSpPr/>
            <p:nvPr/>
          </p:nvSpPr>
          <p:spPr>
            <a:xfrm>
              <a:off x="8391375" y="172626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73%</a:t>
              </a:r>
            </a:p>
          </p:txBody>
        </p:sp>
        <p:sp>
          <p:nvSpPr>
            <p:cNvPr id="56" name="pg56"/>
            <p:cNvSpPr/>
            <p:nvPr/>
          </p:nvSpPr>
          <p:spPr>
            <a:xfrm>
              <a:off x="8290281" y="246366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7" name="tx57"/>
            <p:cNvSpPr/>
            <p:nvPr/>
          </p:nvSpPr>
          <p:spPr>
            <a:xfrm>
              <a:off x="8313141" y="250519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72%</a:t>
              </a:r>
            </a:p>
          </p:txBody>
        </p:sp>
        <p:sp>
          <p:nvSpPr>
            <p:cNvPr id="58" name="pg58"/>
            <p:cNvSpPr/>
            <p:nvPr/>
          </p:nvSpPr>
          <p:spPr>
            <a:xfrm>
              <a:off x="8356446" y="27241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276567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67%</a:t>
              </a:r>
            </a:p>
          </p:txBody>
        </p:sp>
        <p:sp>
          <p:nvSpPr>
            <p:cNvPr id="60" name="pg60"/>
            <p:cNvSpPr/>
            <p:nvPr/>
          </p:nvSpPr>
          <p:spPr>
            <a:xfrm>
              <a:off x="8338449" y="393050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61309" y="397204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34%</a:t>
              </a:r>
            </a:p>
          </p:txBody>
        </p:sp>
        <p:sp>
          <p:nvSpPr>
            <p:cNvPr id="62" name="pg62"/>
            <p:cNvSpPr/>
            <p:nvPr/>
          </p:nvSpPr>
          <p:spPr>
            <a:xfrm>
              <a:off x="8314365" y="424729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37225" y="42888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27%</a:t>
              </a:r>
            </a:p>
          </p:txBody>
        </p:sp>
        <p:sp>
          <p:nvSpPr>
            <p:cNvPr id="64" name="pg64"/>
            <p:cNvSpPr/>
            <p:nvPr/>
          </p:nvSpPr>
          <p:spPr>
            <a:xfrm>
              <a:off x="8284194" y="451025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5" name="tx65"/>
            <p:cNvSpPr/>
            <p:nvPr/>
          </p:nvSpPr>
          <p:spPr>
            <a:xfrm>
              <a:off x="8307054" y="455179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22%</a:t>
              </a:r>
            </a:p>
          </p:txBody>
        </p:sp>
        <p:sp>
          <p:nvSpPr>
            <p:cNvPr id="66" name="pg66"/>
            <p:cNvSpPr/>
            <p:nvPr/>
          </p:nvSpPr>
          <p:spPr>
            <a:xfrm>
              <a:off x="8350571" y="5211638"/>
              <a:ext cx="609539" cy="169038"/>
            </a:xfrm>
            <a:custGeom>
              <a:avLst/>
              <a:pathLst>
                <a:path w="609539" h="169038">
                  <a:moveTo>
                    <a:pt x="27431" y="169038"/>
                  </a:moveTo>
                  <a:lnTo>
                    <a:pt x="582107" y="169038"/>
                  </a:lnTo>
                  <a:lnTo>
                    <a:pt x="581003" y="169016"/>
                  </a:lnTo>
                  <a:lnTo>
                    <a:pt x="585414" y="168838"/>
                  </a:lnTo>
                  <a:lnTo>
                    <a:pt x="589739" y="167955"/>
                  </a:lnTo>
                  <a:lnTo>
                    <a:pt x="593867" y="166389"/>
                  </a:lnTo>
                  <a:lnTo>
                    <a:pt x="597690" y="164182"/>
                  </a:lnTo>
                  <a:lnTo>
                    <a:pt x="601110" y="161390"/>
                  </a:lnTo>
                  <a:lnTo>
                    <a:pt x="604037" y="158086"/>
                  </a:lnTo>
                  <a:lnTo>
                    <a:pt x="606397" y="154354"/>
                  </a:lnTo>
                  <a:lnTo>
                    <a:pt x="608127" y="150293"/>
                  </a:lnTo>
                  <a:lnTo>
                    <a:pt x="609184" y="146006"/>
                  </a:lnTo>
                  <a:lnTo>
                    <a:pt x="609539" y="141606"/>
                  </a:lnTo>
                  <a:lnTo>
                    <a:pt x="609539" y="27432"/>
                  </a:lnTo>
                  <a:lnTo>
                    <a:pt x="609184" y="23031"/>
                  </a:lnTo>
                  <a:lnTo>
                    <a:pt x="608127" y="18745"/>
                  </a:lnTo>
                  <a:lnTo>
                    <a:pt x="606397" y="14683"/>
                  </a:lnTo>
                  <a:lnTo>
                    <a:pt x="604037" y="10952"/>
                  </a:lnTo>
                  <a:lnTo>
                    <a:pt x="601110" y="7647"/>
                  </a:lnTo>
                  <a:lnTo>
                    <a:pt x="597690" y="4855"/>
                  </a:lnTo>
                  <a:lnTo>
                    <a:pt x="593867" y="2648"/>
                  </a:lnTo>
                  <a:lnTo>
                    <a:pt x="589739" y="1083"/>
                  </a:lnTo>
                  <a:lnTo>
                    <a:pt x="585414" y="200"/>
                  </a:lnTo>
                  <a:lnTo>
                    <a:pt x="58210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73431" y="5253177"/>
              <a:ext cx="51809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a:t>
              </a:r>
            </a:p>
          </p:txBody>
        </p:sp>
        <p:sp>
          <p:nvSpPr>
            <p:cNvPr id="68" name="pl6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9" name="pt69"/>
            <p:cNvSpPr/>
            <p:nvPr/>
          </p:nvSpPr>
          <p:spPr>
            <a:xfrm>
              <a:off x="6984510" y="5264562"/>
              <a:ext cx="63202" cy="63202"/>
            </a:xfrm>
            <a:prstGeom prst="ellipse">
              <a:avLst/>
            </a:prstGeom>
            <a:solidFill>
              <a:srgbClr val="FFC20E">
                <a:alpha val="100000"/>
              </a:srgbClr>
            </a:solidFill>
            <a:ln w="9000" cap="rnd">
              <a:solidFill>
                <a:srgbClr val="FFC20E">
                  <a:alpha val="100000"/>
                </a:srgbClr>
              </a:solidFill>
              <a:prstDash val="solid"/>
              <a:round/>
            </a:ln>
          </p:spPr>
          <p:txBody>
            <a:bodyPr/>
            <a:lstStyle/>
            <a:p/>
          </p:txBody>
        </p:sp>
        <p:sp>
          <p:nvSpPr>
            <p:cNvPr id="70" name="pt70"/>
            <p:cNvSpPr/>
            <p:nvPr/>
          </p:nvSpPr>
          <p:spPr>
            <a:xfrm>
              <a:off x="6984510" y="4315569"/>
              <a:ext cx="63202" cy="63202"/>
            </a:xfrm>
            <a:prstGeom prst="ellipse">
              <a:avLst/>
            </a:prstGeom>
            <a:solidFill>
              <a:srgbClr val="008B00">
                <a:alpha val="100000"/>
              </a:srgbClr>
            </a:solidFill>
            <a:ln w="9000" cap="rnd">
              <a:solidFill>
                <a:srgbClr val="008B00">
                  <a:alpha val="100000"/>
                </a:srgbClr>
              </a:solidFill>
              <a:prstDash val="solid"/>
              <a:round/>
            </a:ln>
          </p:spPr>
          <p:txBody>
            <a:bodyPr/>
            <a:lstStyle/>
            <a:p/>
          </p:txBody>
        </p:sp>
        <p:sp>
          <p:nvSpPr>
            <p:cNvPr id="71" name="pt71"/>
            <p:cNvSpPr/>
            <p:nvPr/>
          </p:nvSpPr>
          <p:spPr>
            <a:xfrm>
              <a:off x="6984510" y="4552818"/>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2" name="rc7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3" name="tx7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4" name="tx7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 name="tx7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6" name="tx7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 name="tx7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8" name="tx7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 name="tx7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0" name="tx8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1" name="tx8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2" name="tx8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3" name="tx8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4" name="tx84"/>
            <p:cNvSpPr/>
            <p:nvPr/>
          </p:nvSpPr>
          <p:spPr>
            <a:xfrm rot="-5400000">
              <a:off x="265905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5" name="tx85"/>
            <p:cNvSpPr/>
            <p:nvPr/>
          </p:nvSpPr>
          <p:spPr>
            <a:xfrm rot="-5400000">
              <a:off x="43392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6" name="tx86"/>
            <p:cNvSpPr/>
            <p:nvPr/>
          </p:nvSpPr>
          <p:spPr>
            <a:xfrm rot="-5400000">
              <a:off x="475935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7" name="tx87"/>
            <p:cNvSpPr/>
            <p:nvPr/>
          </p:nvSpPr>
          <p:spPr>
            <a:xfrm rot="-5400000">
              <a:off x="5179420"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8" name="tx88"/>
            <p:cNvSpPr/>
            <p:nvPr/>
          </p:nvSpPr>
          <p:spPr>
            <a:xfrm rot="-5400000">
              <a:off x="559948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9" name="tx89"/>
            <p:cNvSpPr/>
            <p:nvPr/>
          </p:nvSpPr>
          <p:spPr>
            <a:xfrm rot="-5400000">
              <a:off x="6019508"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0" name="tx90"/>
            <p:cNvSpPr/>
            <p:nvPr/>
          </p:nvSpPr>
          <p:spPr>
            <a:xfrm rot="-5400000">
              <a:off x="643960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1" name="tx91"/>
            <p:cNvSpPr/>
            <p:nvPr/>
          </p:nvSpPr>
          <p:spPr>
            <a:xfrm rot="-5400000">
              <a:off x="685966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280668" y="401416"/>
              <a:ext cx="327027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South Sudan, 2000-2025</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MCV2 had the lowest coverage of all vaccines (7%), followed by RotaC (22%).
Coverage of 5 vaccines increased (DTP3, HEPB3, HIB3, IPV1 and MCV1) compared to respective coverage in 2019.
Coverage of 6 vaccines were the same (DTP3, HEPB3, HIB3, IPV1, IPVC and MCV1)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89886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25664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61442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3299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168776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04554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238449" y="1045549"/>
              <a:ext cx="436301" cy="0"/>
            </a:xfrm>
            <a:custGeom>
              <a:avLst/>
              <a:pathLst>
                <a:path w="436301" h="0">
                  <a:moveTo>
                    <a:pt x="0" y="0"/>
                  </a:moveTo>
                  <a:lnTo>
                    <a:pt x="218150" y="0"/>
                  </a:lnTo>
                  <a:lnTo>
                    <a:pt x="363584" y="0"/>
                  </a:lnTo>
                  <a:lnTo>
                    <a:pt x="436301" y="0"/>
                  </a:lnTo>
                  <a:lnTo>
                    <a:pt x="436301" y="0"/>
                  </a:lnTo>
                  <a:lnTo>
                    <a:pt x="436301" y="0"/>
                  </a:lnTo>
                  <a:lnTo>
                    <a:pt x="436301" y="0"/>
                  </a:lnTo>
                </a:path>
              </a:pathLst>
            </a:custGeom>
            <a:ln w="116535" cap="flat">
              <a:solidFill>
                <a:srgbClr val="E8E8E8">
                  <a:alpha val="100000"/>
                </a:srgbClr>
              </a:solidFill>
              <a:prstDash val="solid"/>
              <a:round/>
            </a:ln>
          </p:spPr>
          <p:txBody>
            <a:bodyPr/>
            <a:lstStyle/>
            <a:p/>
          </p:txBody>
        </p:sp>
        <p:sp>
          <p:nvSpPr>
            <p:cNvPr id="17" name="pl17"/>
            <p:cNvSpPr/>
            <p:nvPr/>
          </p:nvSpPr>
          <p:spPr>
            <a:xfrm>
              <a:off x="6383883" y="1687768"/>
              <a:ext cx="581735" cy="0"/>
            </a:xfrm>
            <a:custGeom>
              <a:avLst/>
              <a:pathLst>
                <a:path w="581735" h="0">
                  <a:moveTo>
                    <a:pt x="0" y="0"/>
                  </a:moveTo>
                  <a:lnTo>
                    <a:pt x="218150" y="0"/>
                  </a:lnTo>
                  <a:lnTo>
                    <a:pt x="363584" y="0"/>
                  </a:lnTo>
                  <a:lnTo>
                    <a:pt x="581735" y="0"/>
                  </a:lnTo>
                  <a:lnTo>
                    <a:pt x="581735" y="0"/>
                  </a:lnTo>
                  <a:lnTo>
                    <a:pt x="581735" y="0"/>
                  </a:lnTo>
                  <a:lnTo>
                    <a:pt x="581735" y="0"/>
                  </a:lnTo>
                </a:path>
              </a:pathLst>
            </a:custGeom>
            <a:ln w="116535" cap="flat">
              <a:solidFill>
                <a:srgbClr val="E8E8E8">
                  <a:alpha val="100000"/>
                </a:srgbClr>
              </a:solidFill>
              <a:prstDash val="solid"/>
              <a:round/>
            </a:ln>
          </p:spPr>
          <p:txBody>
            <a:bodyPr/>
            <a:lstStyle/>
            <a:p/>
          </p:txBody>
        </p:sp>
        <p:sp>
          <p:nvSpPr>
            <p:cNvPr id="18" name="pl18"/>
            <p:cNvSpPr/>
            <p:nvPr/>
          </p:nvSpPr>
          <p:spPr>
            <a:xfrm>
              <a:off x="5874865" y="2329987"/>
              <a:ext cx="872603" cy="0"/>
            </a:xfrm>
            <a:custGeom>
              <a:avLst/>
              <a:pathLst>
                <a:path w="872603" h="0">
                  <a:moveTo>
                    <a:pt x="0" y="0"/>
                  </a:moveTo>
                  <a:lnTo>
                    <a:pt x="436301" y="0"/>
                  </a:lnTo>
                  <a:lnTo>
                    <a:pt x="581735" y="0"/>
                  </a:lnTo>
                  <a:lnTo>
                    <a:pt x="872603" y="0"/>
                  </a:lnTo>
                  <a:lnTo>
                    <a:pt x="872603" y="0"/>
                  </a:lnTo>
                  <a:lnTo>
                    <a:pt x="872603" y="0"/>
                  </a:lnTo>
                  <a:lnTo>
                    <a:pt x="872603" y="0"/>
                  </a:lnTo>
                </a:path>
              </a:pathLst>
            </a:custGeom>
            <a:ln w="116535" cap="flat">
              <a:solidFill>
                <a:srgbClr val="E8E8E8">
                  <a:alpha val="100000"/>
                </a:srgbClr>
              </a:solidFill>
              <a:prstDash val="solid"/>
              <a:round/>
            </a:ln>
          </p:spPr>
          <p:txBody>
            <a:bodyPr/>
            <a:lstStyle/>
            <a:p/>
          </p:txBody>
        </p:sp>
        <p:sp>
          <p:nvSpPr>
            <p:cNvPr id="19" name="pl19"/>
            <p:cNvSpPr/>
            <p:nvPr/>
          </p:nvSpPr>
          <p:spPr>
            <a:xfrm>
              <a:off x="5874865" y="2972206"/>
              <a:ext cx="872603" cy="0"/>
            </a:xfrm>
            <a:custGeom>
              <a:avLst/>
              <a:pathLst>
                <a:path w="872603" h="0">
                  <a:moveTo>
                    <a:pt x="0" y="0"/>
                  </a:moveTo>
                  <a:lnTo>
                    <a:pt x="436301" y="0"/>
                  </a:lnTo>
                  <a:lnTo>
                    <a:pt x="581735" y="0"/>
                  </a:lnTo>
                  <a:lnTo>
                    <a:pt x="872603" y="0"/>
                  </a:lnTo>
                  <a:lnTo>
                    <a:pt x="872603" y="0"/>
                  </a:lnTo>
                  <a:lnTo>
                    <a:pt x="872603" y="0"/>
                  </a:lnTo>
                  <a:lnTo>
                    <a:pt x="872603" y="0"/>
                  </a:lnTo>
                </a:path>
              </a:pathLst>
            </a:custGeom>
            <a:ln w="116535" cap="flat">
              <a:solidFill>
                <a:srgbClr val="E8E8E8">
                  <a:alpha val="100000"/>
                </a:srgbClr>
              </a:solidFill>
              <a:prstDash val="solid"/>
              <a:round/>
            </a:ln>
          </p:spPr>
          <p:txBody>
            <a:bodyPr/>
            <a:lstStyle/>
            <a:p/>
          </p:txBody>
        </p:sp>
        <p:sp>
          <p:nvSpPr>
            <p:cNvPr id="20" name="pl20"/>
            <p:cNvSpPr/>
            <p:nvPr/>
          </p:nvSpPr>
          <p:spPr>
            <a:xfrm>
              <a:off x="5874865" y="3614426"/>
              <a:ext cx="872603" cy="0"/>
            </a:xfrm>
            <a:custGeom>
              <a:avLst/>
              <a:pathLst>
                <a:path w="872603" h="0">
                  <a:moveTo>
                    <a:pt x="0" y="0"/>
                  </a:moveTo>
                  <a:lnTo>
                    <a:pt x="436301" y="0"/>
                  </a:lnTo>
                  <a:lnTo>
                    <a:pt x="581735" y="0"/>
                  </a:lnTo>
                  <a:lnTo>
                    <a:pt x="872603" y="0"/>
                  </a:lnTo>
                  <a:lnTo>
                    <a:pt x="872603" y="0"/>
                  </a:lnTo>
                  <a:lnTo>
                    <a:pt x="872603" y="0"/>
                  </a:lnTo>
                  <a:lnTo>
                    <a:pt x="872603" y="0"/>
                  </a:lnTo>
                </a:path>
              </a:pathLst>
            </a:custGeom>
            <a:ln w="116535" cap="flat">
              <a:solidFill>
                <a:srgbClr val="E8E8E8">
                  <a:alpha val="100000"/>
                </a:srgbClr>
              </a:solidFill>
              <a:prstDash val="solid"/>
              <a:round/>
            </a:ln>
          </p:spPr>
          <p:txBody>
            <a:bodyPr/>
            <a:lstStyle/>
            <a:p/>
          </p:txBody>
        </p:sp>
        <p:sp>
          <p:nvSpPr>
            <p:cNvPr id="21" name="pl21"/>
            <p:cNvSpPr/>
            <p:nvPr/>
          </p:nvSpPr>
          <p:spPr>
            <a:xfrm>
              <a:off x="5511280" y="4256645"/>
              <a:ext cx="799886" cy="0"/>
            </a:xfrm>
            <a:custGeom>
              <a:avLst/>
              <a:pathLst>
                <a:path w="799886" h="0">
                  <a:moveTo>
                    <a:pt x="0" y="0"/>
                  </a:moveTo>
                  <a:lnTo>
                    <a:pt x="290867" y="0"/>
                  </a:lnTo>
                  <a:lnTo>
                    <a:pt x="581735" y="0"/>
                  </a:lnTo>
                  <a:lnTo>
                    <a:pt x="799886" y="0"/>
                  </a:lnTo>
                  <a:lnTo>
                    <a:pt x="799886" y="0"/>
                  </a:lnTo>
                  <a:lnTo>
                    <a:pt x="799886" y="0"/>
                  </a:lnTo>
                  <a:lnTo>
                    <a:pt x="799886" y="0"/>
                  </a:lnTo>
                </a:path>
              </a:pathLst>
            </a:custGeom>
            <a:ln w="116535" cap="flat">
              <a:solidFill>
                <a:srgbClr val="E8E8E8">
                  <a:alpha val="100000"/>
                </a:srgbClr>
              </a:solidFill>
              <a:prstDash val="solid"/>
              <a:round/>
            </a:ln>
          </p:spPr>
          <p:txBody>
            <a:bodyPr/>
            <a:lstStyle/>
            <a:p/>
          </p:txBody>
        </p:sp>
        <p:sp>
          <p:nvSpPr>
            <p:cNvPr id="22" name="pl22"/>
            <p:cNvSpPr/>
            <p:nvPr/>
          </p:nvSpPr>
          <p:spPr>
            <a:xfrm>
              <a:off x="6165732" y="4898864"/>
              <a:ext cx="654452" cy="0"/>
            </a:xfrm>
            <a:custGeom>
              <a:avLst/>
              <a:pathLst>
                <a:path w="654452" h="0">
                  <a:moveTo>
                    <a:pt x="0" y="0"/>
                  </a:moveTo>
                  <a:lnTo>
                    <a:pt x="290867" y="0"/>
                  </a:lnTo>
                  <a:lnTo>
                    <a:pt x="509018" y="0"/>
                  </a:lnTo>
                  <a:lnTo>
                    <a:pt x="509018" y="0"/>
                  </a:lnTo>
                  <a:lnTo>
                    <a:pt x="509018" y="0"/>
                  </a:lnTo>
                  <a:lnTo>
                    <a:pt x="509018" y="0"/>
                  </a:lnTo>
                  <a:lnTo>
                    <a:pt x="654452" y="0"/>
                  </a:lnTo>
                </a:path>
              </a:pathLst>
            </a:custGeom>
            <a:ln w="116535" cap="flat">
              <a:solidFill>
                <a:srgbClr val="E8E8E8">
                  <a:alpha val="100000"/>
                </a:srgbClr>
              </a:solidFill>
              <a:prstDash val="solid"/>
              <a:round/>
            </a:ln>
          </p:spPr>
          <p:txBody>
            <a:bodyPr/>
            <a:lstStyle/>
            <a:p/>
          </p:txBody>
        </p:sp>
        <p:sp>
          <p:nvSpPr>
            <p:cNvPr id="23" name="pt23"/>
            <p:cNvSpPr/>
            <p:nvPr/>
          </p:nvSpPr>
          <p:spPr>
            <a:xfrm>
              <a:off x="6233949"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6452100"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6597534"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667025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667025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67025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670251" y="10410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379383"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597534"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742968"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961119"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961119"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961119"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961119" y="16832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870365"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06666"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452100"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742968"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742968"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742968"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42968" y="23254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87036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066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4521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429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429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7429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7429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870365"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306666"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452100"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742968"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742968"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742968"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742968" y="360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506780"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797648"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088515"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306666"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06666"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06666"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06666" y="42521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61232"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452100"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815685"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70251"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70251"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70251"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70251" y="4894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175682" y="98278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6611983" y="98278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6611983" y="98278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6321116" y="162500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6" name="pt76"/>
            <p:cNvSpPr/>
            <p:nvPr/>
          </p:nvSpPr>
          <p:spPr>
            <a:xfrm>
              <a:off x="6902851" y="162500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6902851" y="162500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5812097" y="22672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6684700" y="22672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6684700" y="22672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581209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68470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68470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5812097" y="35516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684700" y="35516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6684700" y="35516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448512" y="419387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6248399" y="419387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6248399" y="419387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6102965" y="483609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611983" y="483609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6611983" y="483609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554215" y="481837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94" name="tx94"/>
            <p:cNvSpPr/>
            <p:nvPr/>
          </p:nvSpPr>
          <p:spPr>
            <a:xfrm>
              <a:off x="654984" y="4179697"/>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95" name="tx95"/>
            <p:cNvSpPr/>
            <p:nvPr/>
          </p:nvSpPr>
          <p:spPr>
            <a:xfrm>
              <a:off x="673364" y="353538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96" name="tx96"/>
            <p:cNvSpPr/>
            <p:nvPr/>
          </p:nvSpPr>
          <p:spPr>
            <a:xfrm>
              <a:off x="508103" y="286244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97" name="tx97"/>
            <p:cNvSpPr/>
            <p:nvPr/>
          </p:nvSpPr>
          <p:spPr>
            <a:xfrm>
              <a:off x="590895" y="22509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98" name="tx98"/>
            <p:cNvSpPr/>
            <p:nvPr/>
          </p:nvSpPr>
          <p:spPr>
            <a:xfrm>
              <a:off x="590895" y="1610821"/>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99" name="tx99"/>
            <p:cNvSpPr/>
            <p:nvPr/>
          </p:nvSpPr>
          <p:spPr>
            <a:xfrm>
              <a:off x="655145" y="965055"/>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00" name="tx100"/>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01" name="tx101"/>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02" name="tx102"/>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03" name="tx103"/>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04" name="tx104"/>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05" name="tx105"/>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6" name="pt106"/>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t108"/>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tx109"/>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10" name="tx110"/>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11" name="tx111"/>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12" name="tx112"/>
            <p:cNvSpPr/>
            <p:nvPr/>
          </p:nvSpPr>
          <p:spPr>
            <a:xfrm>
              <a:off x="1075546" y="398022"/>
              <a:ext cx="35973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South Sudan, 2019-2025</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4" name="tx114"/>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15" name="tx115"/>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16" name="tx116"/>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(68%) and 2024 (76%). DTP1 coverage remained the same in 2025 (76%) compared to 2024, and was higher than in 2019. In 2019-2025, DTP1 coverage was at it's lowest level in 2019 (68%).
In 2024, 0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90948" y="2882899"/>
              <a:ext cx="3629727" cy="811904"/>
            </a:xfrm>
            <a:custGeom>
              <a:avLst/>
              <a:pathLst>
                <a:path w="3629727" h="811904">
                  <a:moveTo>
                    <a:pt x="0" y="347959"/>
                  </a:moveTo>
                  <a:lnTo>
                    <a:pt x="259266" y="289965"/>
                  </a:lnTo>
                  <a:lnTo>
                    <a:pt x="518532" y="579931"/>
                  </a:lnTo>
                  <a:lnTo>
                    <a:pt x="777798" y="666921"/>
                  </a:lnTo>
                  <a:lnTo>
                    <a:pt x="1037065" y="782907"/>
                  </a:lnTo>
                  <a:lnTo>
                    <a:pt x="1296331" y="811904"/>
                  </a:lnTo>
                  <a:lnTo>
                    <a:pt x="1555597" y="608928"/>
                  </a:lnTo>
                  <a:lnTo>
                    <a:pt x="1814863" y="405952"/>
                  </a:lnTo>
                  <a:lnTo>
                    <a:pt x="2074130" y="347959"/>
                  </a:lnTo>
                  <a:lnTo>
                    <a:pt x="2333396" y="173979"/>
                  </a:lnTo>
                  <a:lnTo>
                    <a:pt x="2592662" y="115986"/>
                  </a:lnTo>
                  <a:lnTo>
                    <a:pt x="2851928" y="0"/>
                  </a:lnTo>
                  <a:lnTo>
                    <a:pt x="3111195" y="0"/>
                  </a:lnTo>
                  <a:lnTo>
                    <a:pt x="3370461" y="0"/>
                  </a:lnTo>
                  <a:lnTo>
                    <a:pt x="3629727" y="0"/>
                  </a:lnTo>
                </a:path>
              </a:pathLst>
            </a:custGeom>
            <a:ln w="27101" cap="flat">
              <a:solidFill>
                <a:srgbClr val="F8766D">
                  <a:alpha val="100000"/>
                </a:srgbClr>
              </a:solidFill>
              <a:prstDash val="solid"/>
              <a:round/>
            </a:ln>
          </p:spPr>
          <p:txBody>
            <a:bodyPr/>
            <a:lstStyle/>
            <a:p/>
          </p:txBody>
        </p:sp>
        <p:sp>
          <p:nvSpPr>
            <p:cNvPr id="28" name="pl28"/>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82299" y="2844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82299" y="475829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1" name="pt31"/>
            <p:cNvSpPr/>
            <p:nvPr/>
          </p:nvSpPr>
          <p:spPr>
            <a:xfrm>
              <a:off x="7882299" y="417836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2" name="pt32"/>
            <p:cNvSpPr/>
            <p:nvPr/>
          </p:nvSpPr>
          <p:spPr>
            <a:xfrm>
              <a:off x="4252571" y="319248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475829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4" name="pt34"/>
            <p:cNvSpPr/>
            <p:nvPr/>
          </p:nvSpPr>
          <p:spPr>
            <a:xfrm>
              <a:off x="7882299" y="417836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5" name="pl35"/>
            <p:cNvSpPr/>
            <p:nvPr/>
          </p:nvSpPr>
          <p:spPr>
            <a:xfrm>
              <a:off x="7940040" y="2882899"/>
              <a:ext cx="239902" cy="1"/>
            </a:xfrm>
            <a:custGeom>
              <a:avLst/>
              <a:pathLst>
                <a:path w="239902" h="1">
                  <a:moveTo>
                    <a:pt x="239902" y="1"/>
                  </a:moveTo>
                  <a:lnTo>
                    <a:pt x="0" y="0"/>
                  </a:lnTo>
                </a:path>
              </a:pathLst>
            </a:custGeom>
          </p:spPr>
          <p:txBody>
            <a:bodyPr/>
            <a:lstStyle/>
            <a:p/>
          </p:txBody>
        </p:sp>
        <p:sp>
          <p:nvSpPr>
            <p:cNvPr id="36" name="pl36"/>
            <p:cNvSpPr/>
            <p:nvPr/>
          </p:nvSpPr>
          <p:spPr>
            <a:xfrm>
              <a:off x="7940040" y="4216742"/>
              <a:ext cx="239902" cy="1"/>
            </a:xfrm>
            <a:custGeom>
              <a:avLst/>
              <a:pathLst>
                <a:path w="239902" h="1">
                  <a:moveTo>
                    <a:pt x="239902" y="1"/>
                  </a:moveTo>
                  <a:lnTo>
                    <a:pt x="0" y="0"/>
                  </a:lnTo>
                </a:path>
              </a:pathLst>
            </a:custGeom>
          </p:spPr>
          <p:txBody>
            <a:bodyPr/>
            <a:lstStyle/>
            <a:p/>
          </p:txBody>
        </p:sp>
        <p:sp>
          <p:nvSpPr>
            <p:cNvPr id="37" name="pl37"/>
            <p:cNvSpPr/>
            <p:nvPr/>
          </p:nvSpPr>
          <p:spPr>
            <a:xfrm>
              <a:off x="7940040" y="4796674"/>
              <a:ext cx="239902" cy="5"/>
            </a:xfrm>
            <a:custGeom>
              <a:avLst/>
              <a:pathLst>
                <a:path w="239902" h="5">
                  <a:moveTo>
                    <a:pt x="239902" y="5"/>
                  </a:moveTo>
                  <a:lnTo>
                    <a:pt x="0" y="0"/>
                  </a:lnTo>
                </a:path>
              </a:pathLst>
            </a:custGeom>
          </p:spPr>
          <p:txBody>
            <a:bodyPr/>
            <a:lstStyle/>
            <a:p/>
          </p:txBody>
        </p:sp>
        <p:sp>
          <p:nvSpPr>
            <p:cNvPr id="38" name="pg38"/>
            <p:cNvSpPr/>
            <p:nvPr/>
          </p:nvSpPr>
          <p:spPr>
            <a:xfrm>
              <a:off x="8111362" y="27919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9" name="tx39"/>
            <p:cNvSpPr/>
            <p:nvPr/>
          </p:nvSpPr>
          <p:spPr>
            <a:xfrm>
              <a:off x="8134222" y="28327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73%</a:t>
              </a:r>
            </a:p>
          </p:txBody>
        </p:sp>
        <p:sp>
          <p:nvSpPr>
            <p:cNvPr id="40" name="pg40"/>
            <p:cNvSpPr/>
            <p:nvPr/>
          </p:nvSpPr>
          <p:spPr>
            <a:xfrm>
              <a:off x="8111362" y="412575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41665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27%</a:t>
              </a:r>
            </a:p>
          </p:txBody>
        </p:sp>
        <p:sp>
          <p:nvSpPr>
            <p:cNvPr id="42" name="pg42"/>
            <p:cNvSpPr/>
            <p:nvPr/>
          </p:nvSpPr>
          <p:spPr>
            <a:xfrm>
              <a:off x="8111362" y="4705694"/>
              <a:ext cx="731027" cy="181971"/>
            </a:xfrm>
            <a:custGeom>
              <a:avLst/>
              <a:pathLst>
                <a:path w="731027" h="181971">
                  <a:moveTo>
                    <a:pt x="27431" y="181971"/>
                  </a:moveTo>
                  <a:lnTo>
                    <a:pt x="703595" y="181971"/>
                  </a:lnTo>
                  <a:lnTo>
                    <a:pt x="702491" y="181949"/>
                  </a:lnTo>
                  <a:lnTo>
                    <a:pt x="706902" y="181771"/>
                  </a:lnTo>
                  <a:lnTo>
                    <a:pt x="711227" y="180888"/>
                  </a:lnTo>
                  <a:lnTo>
                    <a:pt x="715355" y="179323"/>
                  </a:lnTo>
                  <a:lnTo>
                    <a:pt x="719178" y="177115"/>
                  </a:lnTo>
                  <a:lnTo>
                    <a:pt x="722598" y="174323"/>
                  </a:lnTo>
                  <a:lnTo>
                    <a:pt x="725526" y="171019"/>
                  </a:lnTo>
                  <a:lnTo>
                    <a:pt x="727885" y="167287"/>
                  </a:lnTo>
                  <a:lnTo>
                    <a:pt x="729615" y="163226"/>
                  </a:lnTo>
                  <a:lnTo>
                    <a:pt x="730672" y="158939"/>
                  </a:lnTo>
                  <a:lnTo>
                    <a:pt x="731027" y="154539"/>
                  </a:lnTo>
                  <a:lnTo>
                    <a:pt x="731027" y="27432"/>
                  </a:lnTo>
                  <a:lnTo>
                    <a:pt x="730672" y="23031"/>
                  </a:lnTo>
                  <a:lnTo>
                    <a:pt x="729615" y="18745"/>
                  </a:lnTo>
                  <a:lnTo>
                    <a:pt x="727885" y="14683"/>
                  </a:lnTo>
                  <a:lnTo>
                    <a:pt x="725526" y="10952"/>
                  </a:lnTo>
                  <a:lnTo>
                    <a:pt x="722598" y="7647"/>
                  </a:lnTo>
                  <a:lnTo>
                    <a:pt x="719178" y="4855"/>
                  </a:lnTo>
                  <a:lnTo>
                    <a:pt x="715355" y="2648"/>
                  </a:lnTo>
                  <a:lnTo>
                    <a:pt x="711227" y="1083"/>
                  </a:lnTo>
                  <a:lnTo>
                    <a:pt x="706902" y="200"/>
                  </a:lnTo>
                  <a:lnTo>
                    <a:pt x="703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4746535"/>
              <a:ext cx="6395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5" name="pl65"/>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6" name="tx66"/>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7" name="tx67"/>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8" name="tx68"/>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69" name="tx69"/>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0" name="tx70"/>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1" name="tx71"/>
            <p:cNvSpPr/>
            <p:nvPr/>
          </p:nvSpPr>
          <p:spPr>
            <a:xfrm>
              <a:off x="4006984" y="1704354"/>
              <a:ext cx="186425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Sudan, 2011-2025</a:t>
              </a:r>
            </a:p>
          </p:txBody>
        </p:sp>
        <p:sp>
          <p:nvSpPr>
            <p:cNvPr id="72" name="tx7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3" name="tx73"/>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4" name="tx74"/>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5" name="tx75"/>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South Sudan has 3 out of the 4 SDG vaccines.
In 2025, South Sudan had achieved at least 90% coverage of none out of the 4 vaccines.</a:t>
            </a:r>
          </a:p>
        </p:txBody>
      </p:sp>
      <p:sp>
        <p:nvSpPr>
          <p:cNvPr id="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78" name=""/>
          <p:cNvGrpSpPr/>
          <p:nvPr/>
        </p:nvGrpSpPr>
        <p:grpSpPr>
          <a:xfrm>
            <a:off x="292608" y="914400"/>
            <a:ext cx="8595360" cy="28575"/>
            <a:chOff x="292608" y="914400"/>
            <a:chExt cx="8595360" cy="28575"/>
          </a:xfrm>
        </p:grpSpPr>
        <p:sp>
          <p:nvSpPr>
            <p:cNvPr id="7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76% between 2024 and 2025.
• DTP3 coverage remained constant at 73% between 2024 and 2025.
• There were there were 2,000 more zero-dose children in 2025. This leaves 82,000 children without vaccination, vulnerable to vaccine-preventable diseases and a further 10,000 with incomplete protection.
• South Sudan accounted for 2.9% of zero-dose children in Eastern and Southern Africa (ESAR) and 0.6% of zero-dose children globally.
• MCV1 coverage remained constant at 72% between 2024 and 2025. There were 95,000 children who missed out on the first measles vaccination.
• MCV2 coverage NA.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South Sudan,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South Sudan.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P7TF5XRZ5TZD-1674051314-8161</_dlc_DocId>
    <_dlc_DocIdUrl xmlns="5ce71423-0d49-4a04-8822-86064e799dcd">
      <Url>https://unicef.sharepoint.com/teams/DAPM-DataComm/_layouts/15/DocIdRedir.aspx?ID=P7TF5XRZ5TZD-1674051314-8161</Url>
      <Description>P7TF5XRZ5TZD-1674051314-8161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42C7863-A6A1-4AFB-A9D5-3A065CBB72D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8895a899-24f3-4556-846f-a69a0963ec92</vt:lpwstr>
  </property>
</Properties>
</file>