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d6cd5aeccbcbff8bc2bb527bb1015a5a7eeaa8c.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7ce4dc3491066faf09b5e048779169487d598dc9.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918ac0e26788452f6997c7facba943b132b54908.png"/>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7b6fdaaae207826b75ca95687da35066f0c03d3.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51dddcc322d21ba533a98b893cbce4cd7d7f1bc.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016fe7f6bc15de091e99c009738ef63c51cb13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04a645a3b96fe5e14f05158dddf54c9001768e.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3af2d5a01ae5d20e2a4a7af63f627812e72b1db.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77da8792fa203326cf99e73b0c8f85032e6fc2a.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f65d4e7c4d87dc649d4a5158227aa19a943b714.png"/>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dbb5287c2572f50243b3c738e4558bfe65ef58c.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de03e24ba7d539b4234218391da761c9d1b5dc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de96c1dc8213d455c37524b7a782d5e1fc7ef36.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d4870f62a4a51b61c15aa5d91144a8362910544.png"/>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0606f244ac9e6a5a0c1b60e0f8a2af78fd898fe.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ea54f9d431fa164b34bfda23f4960f59a862d5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0b4c1e75841a338b553d926e80b7bb9fb5da174.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15626d33db06c407299c79fc4e585589e1ec4bb.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02eac642290c41b67b9d9edaef8af85cdc4ea5.png"/>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5bf2d484ca87f52dc4f1963a4b6616141cf187ce.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40ebeba2382e029682e29a7dc7dff7200668820.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43e613624dc32ab52f7544a9abd1bd47c2640da.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f4d539d1ee7390615b9ba67446d6988da80e9ca.png"/>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d89343a1201335709db02ff4b72a6ffad91a48c.png"/>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لم يحقق أي من اللقاحات الـ 14 المدرجة في جدول التطعيم تغطية تبلغ 90% أو أكثر. وتراوحت تغطية اللقاحات بين 42% و83%.
منذ عام 2005، أُجريت تقديرات لـ 10 لقاحات جديدة. ويُعد لقاح RCV1 أحدث لقاح تم الإبلاغ عنه (2024)، حيث حقق تغطية بلغت 42% في عام 2025.
في عام 2025، لم يبلغ السودان عن أي نقص في مخزون اللقاحات أو الإمدادات.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لـ 13 مستضدًا، ولم تتغير بالنسبة لأي منها، وانخفضت بالنسبة لمستضد واحد، مما يشير إلى إحراز تقدم عام في أداء التطعيم الروتيني؛ ولم تحقق أي منها نسبة تغطية تبلغ 90٪ على الأقل.</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68%.
أما تغطية لقاح DTP3 — التي تُعد مؤشراً على مدى نجاح البلدان في تقديم خدمات التحصين للأطفال — فقد كانت أقل من الهدف المحدد لعام 2030 والبالغ 90%.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كانت تغطية لقاح MCV1 أقل من الهدف المحدد بنسبة 95٪، كما كانت تغطية لقاح MCV2 أقل من الهدف المحدد بنسبة 95٪.
بين عامي 2024 و2025، ارتفعت تغطية 4 لقاحات، ولم تنخفض تغطية أي لقاح، وظلت تغطية لقاح واحد دون تغيير.</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Sudan.
في عام 2025، ارتفعت نسبة التغطية بلقاح DTP1 في السودان إلى 83%. وانخفض عدد الأطفال الذين لم يتلقوا أي جرعة من لقاح DTP (الأطفال الذين لم يتلقوا أي جرعة) من 838,000 في عام 2024 إلى 273,000 في عام 2025.
وارتفعت تغطية لقاح DTP3 إلى 71% في عام 2025، مما ترك 465,000 طفل معرضين للإصابة بأمراض يمكن الوقاية منها بالتطعيم.</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83%، وبلغت نسبة التغطية بلقاح DTP3 71%، مما ترك 465,000 طفل لم يتلقوا التطعيم أو لم يكتمل تطعيمهم، منهم 273,000 طفل لم يتلقوا أي جرعة و193,000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السودان (83٪) أقل بـ 7 نقاط مئوية من المتوسط العالمي (90٪) وأقل بـ 6 نقاط مئوية من المتوسط في جميع بلدان مبادرة « MENA » (89٪).
وكانت التغطية الوطنية بلقاح DTP1 أقل بـ 16 نقطة مئوية عما كانت عليه في عام 2019 (99%).
وهذا يعادل 273,000 طفل لم يتلقوا الجرعة الأولى في عام 2025 مقارنة بـ 15,000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لقاح DTP1 في السودان 83% — وهو ما يمثل انخفاضًا بمقدار 16 نقطة مئوية عن عام 2019، كما أنه أقل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 السودان المرتبة الثالثة من بين 20 دولة من حيث أدنى معدل تغطية بلقاح DTP1 (بناءً على تعادل في المراتب).
وكان السودان ضمن الدول العشر الأولى التي تضم أكبر عدد من الأطفال الذين لم يتلقوا أي جرعة (المرتبة = 2).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السودان من بين الدول ذات التغطية الأقل، وكان ضمن الدول الثلاث الأولى التي سجلت أعلى عدد من الأطفال الذين لم يتلقوا أي جرعة لقاح في المنطقة، مما يسلط الضوء عليه كدولة تحتاج إلى الدعم.</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 إعطاء الأولوية ل 20 دولة في سياق أجندة التطعيم 2030 (IA2030)، بناء على عدد الأطفال الذين يتلقون جرعات صفرية في عام 2021. يقارن هذا الرسم البياني تصنيف أفضل 20 دولة في عام 2021 و2025. تشير المرتبة الأولى إلى الدولة التي لديها أعلى عدد مطلق من الأطفال الذين يتلقون جرعات صفرية.
لم يكن السودان ضمن قائمة الدول العشرين الأولى على مستوى العالم التي لم تتلق أي جرعات لقاح في عام 2021، لكنه دخل هذه القائمة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لم يكن السودان ضمن قائمة الدول العشرين الأولى على مستوى العالم التي لم تتلق أي جرعات لقاح في عام 2021، لكنه دخل هذه القائمة في عام 2025.</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 السودان المرتبة الرابعة من بين 20 دولة، حيث بلغ عدد الأطفال الذين لم يتلقوا أي جرعة من اللقاح 110,000 طفل.
في عام 2025، احتل السودان المرتبة الثانية من بين 20 دولة، حيث بلغ عدد الأطفال الذين لم يتلقوا أي جرعة من اللقاح 273,000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الهدف المحدد بشأن الأطفال الذين لم يتلقوا أي جرعة من اللقاح.
من المتوقع أن يشهد السودان زيادة كبيرة (&gt;=50,000) في عدد الرضع الناجين بحلول عام 2030. ويتطلب الحفاظ على التغطية الحالية تطعيم عدد متزايد من الأطفال.
ولتحقيق هدف «صفر جرعات» الذي حددته مبادرة IA2030، يتعين تطعيم المزيد من الأطفال (~4.98%) بلقاح DTP1 كل عام.
وسيتطلب تحسين التغطية وتحقيق هدف «صفر جرعات» لعام 2030 زيادة كبيرة في قدرات برامج التحصين والنظام الصحي.
</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المزيد من الأطفال كل عام لتحقيق هدف مبادرة IA2030 المتمثل في خفض عدد الأطفال الذين لم يتلقوا أي جرعة من اللقاح إلى النصف بحلول عام 2030، مع توقع حدوث زيادة كبيرة في أعداد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Sudan / السودان</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2268٪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لـ «IA2030» بنسبة 2268٪،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(83٪) أقل مما كانت عليه في عام 2019 (99٪).
انخفض عدد الأطفال الذين تم تطعيمهم بلقاح DTP1 بنسبة 12٪ مقارنة بعام 2019.
زاد عدد الرضع الناجين بنسبة 4٪ تقريبًا مقارنة بعام 2019.
في عام 2025، انخفض عدد الأطفال الذين تم تطعيمهم بمقدار 200,000 طفل مقارنة بعام 2019.
في عام 2025، كان عدد الرضع الناجين (السكان المستهدفون) أكثر بمقدار 100,000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التغطية بلقاح DTP3 في السودان (71%) أقل بـ 14 نقطة مئوية من المتوسط العالمي (85%)، وأقل بـ 12 نقطة مئوية من المتوسط في جميع بلدان مبادرة « MENA » (83%).
وكانت التغطية الوطنية بلقاح DTP3 أقل بـ 22 نقطة مئوية عما كانت عليه في عام 2019 (93٪).
وهذا يعادل 465,000 طفل لم يتلقوا اللقاح أو لم يتم تطعيمهم في عام 2025 مقارنة بـ 108,000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DTP3 في السودان 71% — وهو ما يمثل انخفاضًا بمقدار 22 نقطة مئوية عن عام 2019، وأقل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 السودان المرتبة الرابعة من بين 20 دولة من حيث أدنى معدل تغطية بلقاح DTP3 (بناءً على تعادل في المراتب).
وكان السودان ضمن الدول العشر الأولى التي تضم أكبر عدد من الأطفال غير الملقحين أو الذين لم يكملوا جرعات التطعيم (المرتبة = 2).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السودان من بين الدول التي حققت أعلى معدلات التغطية، لكنه كان ضمن الدول الثلاث الأولى التي سجلت أعلى عدد من الأطفال غير الملقحين أو الذين لم يكملوا جرعات التطعيم في المنطقة، مما ساهم بشكل كبير في عبء الأطفال غير الملقحين أو الذين لم يكملوا جرعات التطعيم.</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(71٪) أقل مما كانت عليه في عام 2019 (93٪).
انخفض عدد الأطفال الذين تلقوا لقاح DTP3 بنسبة 20٪ مقارنة بعام 2019.
زاد عدد الرضع الناجين بنسبة 4٪ تقريبًا مقارنة بعام 2019.
في عام 2025، انخفض عدد الأطفال الذين تلقوا اللقاح بمقدار 300,000 طفل مقارنة بعام 2019.
في عام 2025، زاد عدد الرضع الناجين (السكان المستهدفون) بمقدار 100,000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ارتفعت نسبة الأطفال الذين تلقوا الجرعة الأولى من لقاح الحصبة (MCV1) — التي تُعطى عادةً في عمر 9 أو 12 شهراً وفقاً لجدول التطعيم الوطني — إلى 68%. وتعد هذه النسبة أقل مما كانت عليه في عام 2019، حيث بلغت التغطية 90%.
لم يتلقَ 514,000 طفل الجرعة الأولى الروتينية من لقاح الحصبة.
تُعطى الجرعة الثانية من لقاح الحصبة (MCV2) عادةً للأطفال الذين تتراوح أعمارهم بين 18 شهراً وخمس سنوات. وارتفعت نسبة التغطية بالجرعة الثانية من لقاح الحصبة (MCV2) إلى 56%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ارتفعت نسبة التغطية بلقاح MCV1 من 46% في عام 2024 إلى 68% في عام 2025 — وهي نسبة أقل من مستوى الـ95% المطلوب لمنع تفشي المرض، مما ترك 514,000 طفل دون أي حماية ضد الحصبة. ارتفعت نسبة التغطية بالتطعيم التكميلي الثاني (MCV2) من 36% في عام 2024 إلى 56% في عام 2025 - وهي نسبة أقل من الهدف المحدد في مبادرة IA2030 البالغ 90%.</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السودان (68٪) أقل بـ 16 نقطة مئوية من المتوسط العالمي (84٪) وأقل بـ 16 نقطة مئوية من المتوسط في جميع بلدان مبادرة « MENA » (84٪).
وكانت التغطية الوطنية للقاح MCV1 أقل بـ 22 نقطة مئوية عما كانت عليه في عام 2019 (90%).
وهذا يعادل 514,000 طفل غير مطعّم في عام 2025 مقارنة بـ 154,000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السودان 68% — وهو ما يمثل انخفاضًا بمقدار 22 نقطة مئوية عن عام 2019، وأقل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 السودان المرتبة الثالثة من بين 20 دولة من حيث أدنى معدل تغطية بلقاح MCV1 (بناءً على المراتب المتساوية).
وكان السودان ضمن الدول العشر الأولى التي تضم أكبر عدد من الأطفال غير الملقحين (المرتبة = 2).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السودان من بين الدول ذات التغطية الأقل، وكان ضمن الدول الثلاث الأولى التي سجلت أعلى عدد من الأطفال غير الملقحين في المنطقة، مما يسلط الضوء عليه كدولة تحتاج إلى الدعم.</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MCV1 في عام 2025 (68٪) أقل مما كانت عليه في عام 2019 (90٪).
انخفض عدد الأطفال الذين تم تطعيمهم بلقاح MCV1 بنسبة 21٪ مقارنة بعام 2019.
زاد عدد الرضع الناجين بنسبة 4٪ تقريبًا مقارنة بعام 2019.
في عام 2025، انخفض عدد الأطفال الذين تم تطعيمهم بمقدار 300,000 طفل مقارنة بعام 2019.
في عام 2025، كان عدد الرضع الناجين (السكان المستهدفون) أكثر بمقدار 100,000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بلغ إجمالي حالات الحصبة المؤكدة في السودان 7,644 حالة. وفي العام نفسه، بلغت نسبة التغطية بلقاح الحصبة MCV1 68%، بينما بلغت نسبة التغطية بلقاح الحصبة MCV2 56%.
وكان عدد الحالات في عام 2025 أكبر بـ 5.3 أضعاف من عدد الحالات في عام 2024 (n=1,452).
وقد سُجل أعلى عدد لحالات الحصبة في عام 2012 (n=8,521). وفي هذا العام، بلغت تغطية الجرعة الأولى من لقاح الحصبة (MCV1) 85%.
سجل السودان نفاذ مخزون لقاح الحصبة في الأعوام 2004 و2005 و2007 و2008 و2009 و2010 و2019 و2020 و2024.
وقد نُظمت أنشطة/حملات تحصين تكميلية باستخدام لقاح يحتوي على الحصبة في الأعوام 2023 و2024 و2025.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 السودان ارتفاعًا في حالات الإصابة بالحصبة مقارنة بعام 2024، في حين بلغت نسبة التغطية بالجرعة الأولى من لقاح الحصبة (MCV1) 68%، وبلغت نسبة التغطية بالجرعة الثانية (MCV2) 56%.</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14% من الأطفال الذين تلقَّوا جرعة DTP1 جرعة DTP3 (يسار)، ولم يتلقَّ 18% من الأطفال الذين تلقَّوا جرعة DTP1 جرعة MCV1 (يمين).
ويشير ارتفاع معدل التسرب من لقاح DTP إلى ضعف القدرة على توفير سلسلة كاملة من اللقاحات في مرحلة مبكرة من الحياة. كما يشير ارتفاع معدل التسرب من لقاحي DTP وMCV إلى ضعف الاستمرارية في برامج التحصين والقدرة على توفير دورة كاملة من اللقاحات في مرحلة الرضاعة (حتى سن سنة واحدة).
في عام 2025، كان معدل التسرب من لقاح DTP في السودان أعلى من المعدل العالمي، في حين كان معدل التسرب من لقاحي DTP وMCV أعلى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سجلت نسبة التسرب من لقاحي DTP1 وDTP3/MCV1 معدلات عالية في السودان، مما يشير إلى ضعف استمرار الأطفال في برامج التحصين، وضرورة تشديد المتابعة للأطفال الذين تم تغطيتهم في البداية.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سجلت لقاح MCV2 أدنى معدل تغطية (56٪)، تليها لقاح ROTAC (65٪).
وبالمقارنة مع عام 2019، انخفضت نسبة التغطية لـ 7 لقاحات (BCG، DTP1، DTP3، IPV1، MCV1، MCV2 وROTAC).
بالمقارنة مع عام 2024، ارتفعت نسبة التغطية لثمانية لقاحات (BCG، DTP1، DTP3، IPV1، MCV1، MCV2، ROTAC وYFV).</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 السودان أدنى معدل تغطية للقاح MCV2 (56٪)، في حين تراوحت معدلات التغطية لمعظم اللقاحات الروتينية الأخرى بين 65 و83٪؛ وانخفضت معدلات التغطية لـ7 مستضدات منذ عام 2019، بينما ارتفعت لـ8 مستضدات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التسع لقاحات (السلسلة الكاملة).
في عام 2025، سجلت لقاح الحصبة الألمانية أدنى معدل تغطية بين جميع اللقاحات (42٪)، تليها لقاح MCV2 (56٪).
وانخفضت التغطية لـ 7 لقاحات (DTP3، HEPB3، HIB3، IPV1، MCV1، MCV2 و ROTAC) مقارنةً بالتغطية المسجلة في عام 2019.
وارتفعت نسبة التغطية لـ 8 لقاحات (DTP3، HEPB3، HIB3، IPV1، IPVC، MCV1، MCV2 وROTAC) وانخفضت نسبة التغطية لقاح واحد (الحصبة الألمانية) مقارنةً بنسب التغطية في عام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انخفضت نسبة التغطية بلقاح DTP1 بين عامي 2019 (99٪) و2024 (48٪). وارتفعت نسبة التغطية بلقاح DTP1 في عام 2025 (83٪) مقارنةً بعام 2024، لكنها ظلت أقل مما كانت عليه في عام 2019. في الفترة 2019-2025، بلغت تغطية لقاح DTP1 أدنى مستوياتها في عام 2024 (48٪).
في عام 2024، سجلت 11 لقاحًا تغطية أقل مقارنة بعام 2019.
في عام 2025، سجلت 11 لقاحًا تغطية أقل مقارنة بعام 2019.
في عام 2025، لم يسجل أي لقاح تغطية أقل مقارنة بعام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يوجد في السودان 3 لقاحات من أصل 4 لقاحات تهدف إلى تحقيق أهداف التنمية المستدامة.
في عام 2025، كان السودان قد حقق تغطية لا تقل عن 90% لأي لقاح من اللقاحات الأربعة.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لم تحقق أي لقاحات ضمن أهداف التنمية المستدامة (SDG) هدف التغطية البالغ 90٪.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ارتفعت نسبة التغطية بلقاح DTP1 بمقدار 35 نقطة مئوية من 48% في عام 2024 إلى 83% في عام 2025.
• ارتفعت نسبة التغطية بلقاح DTP3 بمقدار 32 نقطة مئوية من 39% في عام 2024 إلى 71% في عام 2025.
• انخفض عدد الأطفال الذين لم يتلقوا أي جرعة من اللقاح بمقدار 565,000 طفل في عام 2025. وبذلك يبقى 273,000 طفل دون تلقيح، معرضين للإصابة بأمراض يمكن الوقاية منها باللقاح، بالإضافة إلى 193,000 طفل آخرين يتمتعون بحماية غير كاملة.
• استأثر السودان بنسبة 21.6% من الأطفال الذين لم يتلقوا أي جرعة في منطقة الشرق الأوسط وشمال أفريقيا (MENA) و2% من الأطفال الذين لم يتلقوا أي جرعة على مستوى العالم.
• ارتفعت تغطية الجرعة الأولى من لقاح الحصبة (MCV1) بمقدار 22 نقطة مئوية من 46% في عام 2024 إلى 68% في عام 2025. وكان هناك 514,000 طفل لم يحصلوا على الجرعة الأولى من لقاح الحصبة.
• ارتفعت تغطية الجرعة الثانية من لقاح الحصبة (MCV2) بمقدار 20 نقطة مئوية من 36% في عام 2024 إلى 56% في عام 2025.
• لم يتم إدخال لقاح فيروس الورم الحليمي البشري (HPV).</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Sudan،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Sudan.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نفاد مخزون اللقاحات</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مخزونات اللقاحات المبلغ عنها للقاحات الأطفال ذات الصلة ب WUENIC على المستويين الوطني ودون الوطني خلال السنوات الخمس الماضية (من 2021 إلى 2025). عند توفرها، يتم تحديد مدة نفاد المخزون على المستوى الوطني بالشهور. يتم تسجيل نفابات المخزون دون تحديد المدة. يتم عرض اللقاحات التي نفدت منها المخزون خلال الفترة المحددة فقط.
يشير نفاد المخزون إلى فترة تكون فيها نقاط تخزين وتوزيع اللقاحات (مثل المخازن الوطنية أو المحلية) قد نفدت بالكامل، بما في ذلك المخزون الاحتياطي، ولا يمكنها تزويد اللقاحات للمخازن أو المرافق ذات المستوى الأدنى. من المهم ملاحظة أن نفاد المخزون على مستوى المنشأة يمكن أن يحدث حتى عندما تتوفر في المتاجر العليا مخزونا. يمكن أن تؤثر نفاد المخزون، خاصة الممتد لفترات طويلة، سلبا على تغطية التطعيم.</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P7TF5XRZ5TZD-1674051314-8269</_dlc_DocId>
    <_dlc_DocIdUrl xmlns="5ce71423-0d49-4a04-8822-86064e799dcd">
      <Url>https://unicef.sharepoint.com/teams/DAPM-DataComm/_layouts/15/DocIdRedir.aspx?ID=P7TF5XRZ5TZD-1674051314-8269</Url>
      <Description>P7TF5XRZ5TZD-1674051314-8269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A0B45490-E3DB-499E-8450-E4E2020C0530}"/>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2026-07-17T14:46:22Z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9ac03759-e19c-46d1-9693-6190e795f3e2</vt:lpwstr>
  </property>
</Properties>
</file>