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6c92a1b9133a87a47b753856680f5740870137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e437e74e4dfb060ed302bfaf052c8e5bdc3f5b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d30f678bb6009efccf708c2137d11d6cec57e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1566655"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7" name="rc107"/>
            <p:cNvSpPr/>
            <p:nvPr/>
          </p:nvSpPr>
          <p:spPr>
            <a:xfrm>
              <a:off x="1878180"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2189705"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9" name="rc109"/>
            <p:cNvSpPr/>
            <p:nvPr/>
          </p:nvSpPr>
          <p:spPr>
            <a:xfrm>
              <a:off x="2501230"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2812756"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3124281"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3435806"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3747331"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4058856"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4370381"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468190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499343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5304957"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5616482"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5928007"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6239532"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6551057"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2582"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7174107"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7485632"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6" name="rc126"/>
            <p:cNvSpPr/>
            <p:nvPr/>
          </p:nvSpPr>
          <p:spPr>
            <a:xfrm>
              <a:off x="7797157"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8108683"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8420208"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1733"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6551057" y="3916939"/>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6862582"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7174107" y="3916939"/>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7485632"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7797157" y="3916939"/>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8108683" y="3916939"/>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8420208"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8731733" y="3916939"/>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7797157" y="4197740"/>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8108683" y="419774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8420208" y="419774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8731733" y="419774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943605" y="4478542"/>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3" name="rc143"/>
            <p:cNvSpPr/>
            <p:nvPr/>
          </p:nvSpPr>
          <p:spPr>
            <a:xfrm>
              <a:off x="1255130" y="4478542"/>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4" name="rc144"/>
            <p:cNvSpPr/>
            <p:nvPr/>
          </p:nvSpPr>
          <p:spPr>
            <a:xfrm>
              <a:off x="1566655" y="4478542"/>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5" name="rc145"/>
            <p:cNvSpPr/>
            <p:nvPr/>
          </p:nvSpPr>
          <p:spPr>
            <a:xfrm>
              <a:off x="1878180"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2189705"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7" name="rc147"/>
            <p:cNvSpPr/>
            <p:nvPr/>
          </p:nvSpPr>
          <p:spPr>
            <a:xfrm>
              <a:off x="2501230"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2812756"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3124281"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3435806"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1" name="rc151"/>
            <p:cNvSpPr/>
            <p:nvPr/>
          </p:nvSpPr>
          <p:spPr>
            <a:xfrm>
              <a:off x="3747331"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4058856"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4370381"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4681906"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4993431"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530495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5616482"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5928007"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6239532"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65510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6862582"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2" name="rc162"/>
            <p:cNvSpPr/>
            <p:nvPr/>
          </p:nvSpPr>
          <p:spPr>
            <a:xfrm>
              <a:off x="7174107"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7485632"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7797157"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8108683"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8420208"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8731733"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5616482" y="504014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9" name="rc169"/>
            <p:cNvSpPr/>
            <p:nvPr/>
          </p:nvSpPr>
          <p:spPr>
            <a:xfrm>
              <a:off x="5928007" y="504014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6239532"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6551057"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6862582"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7174107"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4" name="rc174"/>
            <p:cNvSpPr/>
            <p:nvPr/>
          </p:nvSpPr>
          <p:spPr>
            <a:xfrm>
              <a:off x="7485632" y="504014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5" name="rc175"/>
            <p:cNvSpPr/>
            <p:nvPr/>
          </p:nvSpPr>
          <p:spPr>
            <a:xfrm>
              <a:off x="7797157"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6" name="rc176"/>
            <p:cNvSpPr/>
            <p:nvPr/>
          </p:nvSpPr>
          <p:spPr>
            <a:xfrm>
              <a:off x="8108683" y="504014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7" name="rc177"/>
            <p:cNvSpPr/>
            <p:nvPr/>
          </p:nvSpPr>
          <p:spPr>
            <a:xfrm>
              <a:off x="8420208"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8731733" y="504014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4058856"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4370381"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4681906"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4993431"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5304957"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5616482"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5928007"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6239532"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6551057"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8" name="rc188"/>
            <p:cNvSpPr/>
            <p:nvPr/>
          </p:nvSpPr>
          <p:spPr>
            <a:xfrm>
              <a:off x="6862582"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7174107"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7485632" y="3355336"/>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7797157"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8108683" y="3355336"/>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8420208"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8731733"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5616482"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5928007"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6239532"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65510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6862582"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7174107"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7485632" y="475934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2" name="rc202"/>
            <p:cNvSpPr/>
            <p:nvPr/>
          </p:nvSpPr>
          <p:spPr>
            <a:xfrm>
              <a:off x="7797157"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8108683"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8420208"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8731733"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4681906" y="3636138"/>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7" name="rc207"/>
            <p:cNvSpPr/>
            <p:nvPr/>
          </p:nvSpPr>
          <p:spPr>
            <a:xfrm>
              <a:off x="4993431"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5304957"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5616482"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5928007"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6239532"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6551057"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6862582"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7174107"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5" name="rc215"/>
            <p:cNvSpPr/>
            <p:nvPr/>
          </p:nvSpPr>
          <p:spPr>
            <a:xfrm>
              <a:off x="7485632"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6" name="rc216"/>
            <p:cNvSpPr/>
            <p:nvPr/>
          </p:nvSpPr>
          <p:spPr>
            <a:xfrm>
              <a:off x="7797157"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8108683" y="3636138"/>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8" name="rc218"/>
            <p:cNvSpPr/>
            <p:nvPr/>
          </p:nvSpPr>
          <p:spPr>
            <a:xfrm>
              <a:off x="8420208"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9" name="rc219"/>
            <p:cNvSpPr/>
            <p:nvPr/>
          </p:nvSpPr>
          <p:spPr>
            <a:xfrm>
              <a:off x="8731733" y="3636138"/>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4370381" y="5320945"/>
              <a:ext cx="311525"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1" name="rc221"/>
            <p:cNvSpPr/>
            <p:nvPr/>
          </p:nvSpPr>
          <p:spPr>
            <a:xfrm>
              <a:off x="4681906" y="5320945"/>
              <a:ext cx="311525"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2" name="rc222"/>
            <p:cNvSpPr/>
            <p:nvPr/>
          </p:nvSpPr>
          <p:spPr>
            <a:xfrm>
              <a:off x="4993431" y="5320945"/>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3" name="rc223"/>
            <p:cNvSpPr/>
            <p:nvPr/>
          </p:nvSpPr>
          <p:spPr>
            <a:xfrm>
              <a:off x="5304957" y="5320945"/>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4" name="rc224"/>
            <p:cNvSpPr/>
            <p:nvPr/>
          </p:nvSpPr>
          <p:spPr>
            <a:xfrm>
              <a:off x="5616482" y="5320945"/>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5" name="rc225"/>
            <p:cNvSpPr/>
            <p:nvPr/>
          </p:nvSpPr>
          <p:spPr>
            <a:xfrm>
              <a:off x="5928007" y="532094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6" name="rc226"/>
            <p:cNvSpPr/>
            <p:nvPr/>
          </p:nvSpPr>
          <p:spPr>
            <a:xfrm>
              <a:off x="6239532" y="532094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7" name="rc227"/>
            <p:cNvSpPr/>
            <p:nvPr/>
          </p:nvSpPr>
          <p:spPr>
            <a:xfrm>
              <a:off x="6551057" y="532094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8" name="rc228"/>
            <p:cNvSpPr/>
            <p:nvPr/>
          </p:nvSpPr>
          <p:spPr>
            <a:xfrm>
              <a:off x="6862582" y="532094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7174107"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0" name="rc230"/>
            <p:cNvSpPr/>
            <p:nvPr/>
          </p:nvSpPr>
          <p:spPr>
            <a:xfrm>
              <a:off x="7485632" y="532094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1" name="rc231"/>
            <p:cNvSpPr/>
            <p:nvPr/>
          </p:nvSpPr>
          <p:spPr>
            <a:xfrm>
              <a:off x="7797157" y="532094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2" name="rc232"/>
            <p:cNvSpPr/>
            <p:nvPr/>
          </p:nvSpPr>
          <p:spPr>
            <a:xfrm>
              <a:off x="8108683" y="532094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3" name="rc233"/>
            <p:cNvSpPr/>
            <p:nvPr/>
          </p:nvSpPr>
          <p:spPr>
            <a:xfrm>
              <a:off x="8420208" y="5320945"/>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4" name="rc234"/>
            <p:cNvSpPr/>
            <p:nvPr/>
          </p:nvSpPr>
          <p:spPr>
            <a:xfrm>
              <a:off x="8731733" y="532094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5" name="tx235"/>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6" name="tx236"/>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7" name="tx237"/>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8" name="tx238"/>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9" name="tx239"/>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3" name="tx243"/>
            <p:cNvSpPr/>
            <p:nvPr/>
          </p:nvSpPr>
          <p:spPr>
            <a:xfrm>
              <a:off x="353127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4" name="tx244"/>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6" name="tx256"/>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7" name="tx257"/>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9" name="tx259"/>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1039078"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2" name="tx262"/>
            <p:cNvSpPr/>
            <p:nvPr/>
          </p:nvSpPr>
          <p:spPr>
            <a:xfrm>
              <a:off x="1350603"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3" name="tx263"/>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7" name="tx267"/>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319866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2" name="tx282"/>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3" name="tx283"/>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5" name="tx285"/>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1350603"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9" name="tx289"/>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0" name="tx290"/>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2" name="tx292"/>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319866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41543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9" name="tx309"/>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4" name="tx314"/>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6" name="tx316"/>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7" name="tx317"/>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319866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41543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2" name="tx332"/>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3" name="tx333"/>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16621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8" name="tx338"/>
            <p:cNvSpPr/>
            <p:nvPr/>
          </p:nvSpPr>
          <p:spPr>
            <a:xfrm>
              <a:off x="197365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22851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0" name="tx340"/>
            <p:cNvSpPr/>
            <p:nvPr/>
          </p:nvSpPr>
          <p:spPr>
            <a:xfrm>
              <a:off x="25967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319866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41543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6" name="tx356"/>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7" name="tx357"/>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9" name="tx359"/>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5" name="tx365"/>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6" name="tx366"/>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7892630"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0" name="tx370"/>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8827206"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1039078" y="45801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4" name="tx374"/>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5" name="tx375"/>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6" name="tx376"/>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7" name="tx377"/>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8" name="tx378"/>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2" name="tx382"/>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1" name="tx391"/>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5" name="tx395"/>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8827206"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57119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0" name="tx400"/>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1" name="tx401"/>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4" name="tx404"/>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5" name="tx405"/>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6" name="tx406"/>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7" name="tx407"/>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8" name="tx408"/>
            <p:cNvSpPr/>
            <p:nvPr/>
          </p:nvSpPr>
          <p:spPr>
            <a:xfrm>
              <a:off x="8515681"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0" name="tx410"/>
            <p:cNvSpPr/>
            <p:nvPr/>
          </p:nvSpPr>
          <p:spPr>
            <a:xfrm>
              <a:off x="41543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446585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6" name="tx416"/>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1" name="tx421"/>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5" name="tx425"/>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6" name="tx426"/>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2" name="tx432"/>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3" name="tx433"/>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6" name="tx436"/>
            <p:cNvSpPr/>
            <p:nvPr/>
          </p:nvSpPr>
          <p:spPr>
            <a:xfrm>
              <a:off x="8827206"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508890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5" name="tx445"/>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8" name="tx448"/>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9" name="tx449"/>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5400429"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51" name="tx451"/>
            <p:cNvSpPr/>
            <p:nvPr/>
          </p:nvSpPr>
          <p:spPr>
            <a:xfrm>
              <a:off x="571195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2" name="tx452"/>
            <p:cNvSpPr/>
            <p:nvPr/>
          </p:nvSpPr>
          <p:spPr>
            <a:xfrm>
              <a:off x="60234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3" name="tx453"/>
            <p:cNvSpPr/>
            <p:nvPr/>
          </p:nvSpPr>
          <p:spPr>
            <a:xfrm>
              <a:off x="63350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4" name="tx454"/>
            <p:cNvSpPr/>
            <p:nvPr/>
          </p:nvSpPr>
          <p:spPr>
            <a:xfrm>
              <a:off x="664653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5" name="tx455"/>
            <p:cNvSpPr/>
            <p:nvPr/>
          </p:nvSpPr>
          <p:spPr>
            <a:xfrm>
              <a:off x="69580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6" name="tx456"/>
            <p:cNvSpPr/>
            <p:nvPr/>
          </p:nvSpPr>
          <p:spPr>
            <a:xfrm>
              <a:off x="72695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7" name="tx457"/>
            <p:cNvSpPr/>
            <p:nvPr/>
          </p:nvSpPr>
          <p:spPr>
            <a:xfrm>
              <a:off x="758110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58" name="tx458"/>
            <p:cNvSpPr/>
            <p:nvPr/>
          </p:nvSpPr>
          <p:spPr>
            <a:xfrm>
              <a:off x="789263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9" name="tx459"/>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60" name="tx460"/>
            <p:cNvSpPr/>
            <p:nvPr/>
          </p:nvSpPr>
          <p:spPr>
            <a:xfrm>
              <a:off x="8515681" y="54235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1" name="tx461"/>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2" name="tx462"/>
            <p:cNvSpPr/>
            <p:nvPr/>
          </p:nvSpPr>
          <p:spPr>
            <a:xfrm>
              <a:off x="477737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63" name="tx463"/>
            <p:cNvSpPr/>
            <p:nvPr/>
          </p:nvSpPr>
          <p:spPr>
            <a:xfrm>
              <a:off x="4465854"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64" name="tx464"/>
            <p:cNvSpPr/>
            <p:nvPr/>
          </p:nvSpPr>
          <p:spPr>
            <a:xfrm>
              <a:off x="4777379"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65" name="tx465"/>
            <p:cNvSpPr/>
            <p:nvPr/>
          </p:nvSpPr>
          <p:spPr>
            <a:xfrm>
              <a:off x="5088904"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66" name="tx46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7" name="tx46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8" name="tx46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9" name="tx46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0" name="tx47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1" name="tx47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2" name="tx47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3" name="tx47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4" name="tx47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5" name="tx47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6" name="tx47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7" name="tx47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8" name="tx47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9" name="tx47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0" name="tx48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1" name="tx48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2" name="tx48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3" name="tx48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4" name="tx48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5" name="tx48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6" name="tx48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7" name="tx48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8" name="tx48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9" name="tx48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0" name="tx49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1" name="tx49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2" name="tx492"/>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3" name="tx493"/>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4" name="tx494"/>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5" name="tx495"/>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6" name="tx496"/>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7" name="tx497"/>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8" name="tx498"/>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9" name="tx499"/>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00" name="tx500"/>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1" name="tx501"/>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2" name="tx502"/>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3" name="tx503"/>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4" name="tx504"/>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5" name="tx505"/>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6" name="pic506"/>
            <p:cNvPicPr/>
            <p:nvPr/>
          </p:nvPicPr>
          <p:blipFill>
            <a:blip r:embed="rId2" cstate="print"/>
            <a:stretch>
              <a:fillRect/>
            </a:stretch>
          </p:blipFill>
          <p:spPr>
            <a:xfrm>
              <a:off x="4647033" y="5838594"/>
              <a:ext cx="2160000" cy="219455"/>
            </a:xfrm>
            <a:prstGeom prst="rect">
              <a:avLst/>
            </a:prstGeom>
          </p:spPr>
        </p:pic>
        <p:sp>
          <p:nvSpPr>
            <p:cNvPr id="507" name="pl507"/>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8" name="pl508"/>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4" name="pl514"/>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pl517"/>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tx519"/>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0" name="tx520"/>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1" name="tx521"/>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2" name="tx522"/>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3" name="tx523"/>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4" name="tx524"/>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5" name="tx525"/>
            <p:cNvSpPr/>
            <p:nvPr/>
          </p:nvSpPr>
          <p:spPr>
            <a:xfrm>
              <a:off x="912452" y="1332266"/>
              <a:ext cx="293566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Rwanda, 2000-2025</a:t>
              </a:r>
            </a:p>
          </p:txBody>
        </p:sp>
        <p:sp>
          <p:nvSpPr>
            <p:cNvPr id="526" name="tx52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7" name="tx52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8" name="tx52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(100%) vaccines in the schedule achieved coverage of 90% or more. Vaccine coverage ranged from 90% to 98%.
Since 2002, estimates have been made for 9 new vaccines. IPVC is the newest vaccine reported (2022), which achieved 93% coverage in 2025.
In 2025, Rwanda did not report any stockouts of vaccines or supplies.</a:t>
            </a:r>
          </a:p>
        </p:txBody>
      </p:sp>
      <p:sp>
        <p:nvSpPr>
          <p:cNvPr id="5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one, and declined for 11, indicating limited improvement in routine immunization performance; 13 achieved at least 90% coverage.</a:t>
            </a:r>
          </a:p>
        </p:txBody>
      </p:sp>
      <p:grpSp xmlns:pic="http://schemas.openxmlformats.org/drawingml/2006/picture">
        <p:nvGrpSpPr>
          <p:cNvPr id="531" name=""/>
          <p:cNvGrpSpPr/>
          <p:nvPr/>
        </p:nvGrpSpPr>
        <p:grpSpPr>
          <a:xfrm>
            <a:off x="292608" y="1005840"/>
            <a:ext cx="8595360" cy="28575"/>
            <a:chOff x="292608" y="1005840"/>
            <a:chExt cx="8595360" cy="28575"/>
          </a:xfrm>
        </p:grpSpPr>
        <p:sp>
          <p:nvSpPr>
            <p:cNvPr id="5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877859"/>
            </a:xfrm>
            <a:custGeom>
              <a:avLst/>
              <a:pathLst>
                <a:path w="6481656" h="877859">
                  <a:moveTo>
                    <a:pt x="0" y="239416"/>
                  </a:moveTo>
                  <a:lnTo>
                    <a:pt x="259266" y="877859"/>
                  </a:lnTo>
                  <a:lnTo>
                    <a:pt x="518532" y="159610"/>
                  </a:lnTo>
                  <a:lnTo>
                    <a:pt x="777798" y="79805"/>
                  </a:lnTo>
                  <a:lnTo>
                    <a:pt x="1037065" y="199513"/>
                  </a:lnTo>
                  <a:lnTo>
                    <a:pt x="1296331" y="159610"/>
                  </a:lnTo>
                  <a:lnTo>
                    <a:pt x="1555597" y="0"/>
                  </a:lnTo>
                  <a:lnTo>
                    <a:pt x="1814863" y="0"/>
                  </a:lnTo>
                  <a:lnTo>
                    <a:pt x="2074130" y="79805"/>
                  </a:lnTo>
                  <a:lnTo>
                    <a:pt x="2333396" y="39902"/>
                  </a:lnTo>
                  <a:lnTo>
                    <a:pt x="2592662" y="39902"/>
                  </a:lnTo>
                  <a:lnTo>
                    <a:pt x="2851928" y="39902"/>
                  </a:lnTo>
                  <a:lnTo>
                    <a:pt x="3111195" y="0"/>
                  </a:lnTo>
                  <a:lnTo>
                    <a:pt x="3370461" y="0"/>
                  </a:lnTo>
                  <a:lnTo>
                    <a:pt x="3629727" y="0"/>
                  </a:lnTo>
                  <a:lnTo>
                    <a:pt x="3888994" y="0"/>
                  </a:lnTo>
                  <a:lnTo>
                    <a:pt x="4148260" y="0"/>
                  </a:lnTo>
                  <a:lnTo>
                    <a:pt x="4407526" y="0"/>
                  </a:lnTo>
                  <a:lnTo>
                    <a:pt x="4666792" y="39902"/>
                  </a:lnTo>
                  <a:lnTo>
                    <a:pt x="4926059" y="0"/>
                  </a:lnTo>
                  <a:lnTo>
                    <a:pt x="5185325" y="199513"/>
                  </a:lnTo>
                  <a:lnTo>
                    <a:pt x="5444591" y="199513"/>
                  </a:lnTo>
                  <a:lnTo>
                    <a:pt x="5703857" y="39902"/>
                  </a:lnTo>
                  <a:lnTo>
                    <a:pt x="5963124" y="199513"/>
                  </a:lnTo>
                  <a:lnTo>
                    <a:pt x="6222390" y="0"/>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877859"/>
            </a:xfrm>
            <a:custGeom>
              <a:avLst/>
              <a:pathLst>
                <a:path w="6481656" h="877859">
                  <a:moveTo>
                    <a:pt x="0" y="359124"/>
                  </a:moveTo>
                  <a:lnTo>
                    <a:pt x="259266" y="877859"/>
                  </a:lnTo>
                  <a:lnTo>
                    <a:pt x="518532" y="438929"/>
                  </a:lnTo>
                  <a:lnTo>
                    <a:pt x="777798" y="119708"/>
                  </a:lnTo>
                  <a:lnTo>
                    <a:pt x="1037065" y="399027"/>
                  </a:lnTo>
                  <a:lnTo>
                    <a:pt x="1296331" y="159610"/>
                  </a:lnTo>
                  <a:lnTo>
                    <a:pt x="1555597" y="0"/>
                  </a:lnTo>
                  <a:lnTo>
                    <a:pt x="1814863" y="79805"/>
                  </a:lnTo>
                  <a:lnTo>
                    <a:pt x="2074130" y="79805"/>
                  </a:lnTo>
                  <a:lnTo>
                    <a:pt x="2333396" y="79805"/>
                  </a:lnTo>
                  <a:lnTo>
                    <a:pt x="2592662" y="79805"/>
                  </a:lnTo>
                  <a:lnTo>
                    <a:pt x="2851928" y="79805"/>
                  </a:lnTo>
                  <a:lnTo>
                    <a:pt x="3111195" y="39902"/>
                  </a:lnTo>
                  <a:lnTo>
                    <a:pt x="3370461" y="39902"/>
                  </a:lnTo>
                  <a:lnTo>
                    <a:pt x="3629727" y="39902"/>
                  </a:lnTo>
                  <a:lnTo>
                    <a:pt x="3888994" y="39902"/>
                  </a:lnTo>
                  <a:lnTo>
                    <a:pt x="4148260" y="39902"/>
                  </a:lnTo>
                  <a:lnTo>
                    <a:pt x="4407526" y="39902"/>
                  </a:lnTo>
                  <a:lnTo>
                    <a:pt x="4666792" y="79805"/>
                  </a:lnTo>
                  <a:lnTo>
                    <a:pt x="4926059" y="39902"/>
                  </a:lnTo>
                  <a:lnTo>
                    <a:pt x="5185325" y="319221"/>
                  </a:lnTo>
                  <a:lnTo>
                    <a:pt x="5444591" y="438929"/>
                  </a:lnTo>
                  <a:lnTo>
                    <a:pt x="5703857" y="39902"/>
                  </a:lnTo>
                  <a:lnTo>
                    <a:pt x="5963124" y="199513"/>
                  </a:lnTo>
                  <a:lnTo>
                    <a:pt x="6222390" y="39902"/>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197081"/>
            </a:xfrm>
            <a:custGeom>
              <a:avLst/>
              <a:pathLst>
                <a:path w="6481656" h="1197081">
                  <a:moveTo>
                    <a:pt x="0" y="997568"/>
                  </a:moveTo>
                  <a:lnTo>
                    <a:pt x="259266" y="1197081"/>
                  </a:lnTo>
                  <a:lnTo>
                    <a:pt x="518532" y="1197081"/>
                  </a:lnTo>
                  <a:lnTo>
                    <a:pt x="777798" y="359124"/>
                  </a:lnTo>
                  <a:lnTo>
                    <a:pt x="1037065" y="598540"/>
                  </a:lnTo>
                  <a:lnTo>
                    <a:pt x="1296331" y="399027"/>
                  </a:lnTo>
                  <a:lnTo>
                    <a:pt x="1555597" y="159610"/>
                  </a:lnTo>
                  <a:lnTo>
                    <a:pt x="1814863" y="199513"/>
                  </a:lnTo>
                  <a:lnTo>
                    <a:pt x="2074130" y="279319"/>
                  </a:lnTo>
                  <a:lnTo>
                    <a:pt x="2333396" y="159610"/>
                  </a:lnTo>
                  <a:lnTo>
                    <a:pt x="2592662" y="159610"/>
                  </a:lnTo>
                  <a:lnTo>
                    <a:pt x="2851928" y="159610"/>
                  </a:lnTo>
                  <a:lnTo>
                    <a:pt x="3111195" y="79805"/>
                  </a:lnTo>
                  <a:lnTo>
                    <a:pt x="3370461" y="159610"/>
                  </a:lnTo>
                  <a:lnTo>
                    <a:pt x="3629727" y="79805"/>
                  </a:lnTo>
                  <a:lnTo>
                    <a:pt x="3888994" y="119708"/>
                  </a:lnTo>
                  <a:lnTo>
                    <a:pt x="4148260" y="159610"/>
                  </a:lnTo>
                  <a:lnTo>
                    <a:pt x="4407526" y="79805"/>
                  </a:lnTo>
                  <a:lnTo>
                    <a:pt x="4666792" y="0"/>
                  </a:lnTo>
                  <a:lnTo>
                    <a:pt x="4926059" y="119708"/>
                  </a:lnTo>
                  <a:lnTo>
                    <a:pt x="5185325" y="199513"/>
                  </a:lnTo>
                  <a:lnTo>
                    <a:pt x="5444591" y="478832"/>
                  </a:lnTo>
                  <a:lnTo>
                    <a:pt x="5703857" y="0"/>
                  </a:lnTo>
                  <a:lnTo>
                    <a:pt x="5963124" y="119708"/>
                  </a:lnTo>
                  <a:lnTo>
                    <a:pt x="6222390" y="79805"/>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5328013" y="1438321"/>
              <a:ext cx="2592662" cy="438929"/>
            </a:xfrm>
            <a:custGeom>
              <a:avLst/>
              <a:pathLst>
                <a:path w="2592662" h="438929">
                  <a:moveTo>
                    <a:pt x="0" y="359124"/>
                  </a:moveTo>
                  <a:lnTo>
                    <a:pt x="259266" y="239416"/>
                  </a:lnTo>
                  <a:lnTo>
                    <a:pt x="518532" y="39902"/>
                  </a:lnTo>
                  <a:lnTo>
                    <a:pt x="777798" y="0"/>
                  </a:lnTo>
                  <a:lnTo>
                    <a:pt x="1037065" y="159610"/>
                  </a:lnTo>
                  <a:lnTo>
                    <a:pt x="1296331" y="199513"/>
                  </a:lnTo>
                  <a:lnTo>
                    <a:pt x="1555597" y="438929"/>
                  </a:lnTo>
                  <a:lnTo>
                    <a:pt x="1814863" y="199513"/>
                  </a:lnTo>
                  <a:lnTo>
                    <a:pt x="2074130" y="319221"/>
                  </a:lnTo>
                  <a:lnTo>
                    <a:pt x="2333396" y="119708"/>
                  </a:lnTo>
                  <a:lnTo>
                    <a:pt x="2592662"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289636"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820" y="1127908"/>
              <a:ext cx="249121" cy="221583"/>
            </a:xfrm>
            <a:custGeom>
              <a:avLst/>
              <a:pathLst>
                <a:path w="249121" h="221583">
                  <a:moveTo>
                    <a:pt x="249121" y="0"/>
                  </a:moveTo>
                  <a:lnTo>
                    <a:pt x="0" y="221583"/>
                  </a:lnTo>
                </a:path>
              </a:pathLst>
            </a:custGeom>
          </p:spPr>
          <p:txBody>
            <a:bodyPr/>
            <a:lstStyle/>
            <a:p/>
          </p:txBody>
        </p:sp>
        <p:sp>
          <p:nvSpPr>
            <p:cNvPr id="42" name="pl42"/>
            <p:cNvSpPr/>
            <p:nvPr/>
          </p:nvSpPr>
          <p:spPr>
            <a:xfrm>
              <a:off x="7936855" y="1394536"/>
              <a:ext cx="243086" cy="78464"/>
            </a:xfrm>
            <a:custGeom>
              <a:avLst/>
              <a:pathLst>
                <a:path w="243086" h="78464">
                  <a:moveTo>
                    <a:pt x="243086" y="0"/>
                  </a:moveTo>
                  <a:lnTo>
                    <a:pt x="0" y="78464"/>
                  </a:lnTo>
                </a:path>
              </a:pathLst>
            </a:custGeom>
          </p:spPr>
          <p:txBody>
            <a:bodyPr/>
            <a:lstStyle/>
            <a:p/>
          </p:txBody>
        </p:sp>
        <p:sp>
          <p:nvSpPr>
            <p:cNvPr id="43" name="pl43"/>
            <p:cNvSpPr/>
            <p:nvPr/>
          </p:nvSpPr>
          <p:spPr>
            <a:xfrm>
              <a:off x="7936919" y="1563182"/>
              <a:ext cx="243022" cy="77103"/>
            </a:xfrm>
            <a:custGeom>
              <a:avLst/>
              <a:pathLst>
                <a:path w="243022" h="77103">
                  <a:moveTo>
                    <a:pt x="243022" y="77103"/>
                  </a:moveTo>
                  <a:lnTo>
                    <a:pt x="0" y="0"/>
                  </a:lnTo>
                </a:path>
              </a:pathLst>
            </a:custGeom>
          </p:spPr>
          <p:txBody>
            <a:bodyPr/>
            <a:lstStyle/>
            <a:p/>
          </p:txBody>
        </p:sp>
        <p:sp>
          <p:nvSpPr>
            <p:cNvPr id="44" name="pl44"/>
            <p:cNvSpPr/>
            <p:nvPr/>
          </p:nvSpPr>
          <p:spPr>
            <a:xfrm>
              <a:off x="7930936" y="1686715"/>
              <a:ext cx="249005" cy="217881"/>
            </a:xfrm>
            <a:custGeom>
              <a:avLst/>
              <a:pathLst>
                <a:path w="249005" h="217881">
                  <a:moveTo>
                    <a:pt x="249005" y="217881"/>
                  </a:moveTo>
                  <a:lnTo>
                    <a:pt x="0" y="0"/>
                  </a:lnTo>
                </a:path>
              </a:pathLst>
            </a:custGeom>
          </p:spPr>
          <p:txBody>
            <a:bodyPr/>
            <a:lstStyle/>
            <a:p/>
          </p:txBody>
        </p:sp>
        <p:sp>
          <p:nvSpPr>
            <p:cNvPr id="45" name="pg45"/>
            <p:cNvSpPr/>
            <p:nvPr/>
          </p:nvSpPr>
          <p:spPr>
            <a:xfrm>
              <a:off x="8111362" y="101436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5520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2889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298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9" name="pg49"/>
            <p:cNvSpPr/>
            <p:nvPr/>
          </p:nvSpPr>
          <p:spPr>
            <a:xfrm>
              <a:off x="8111362" y="15635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043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1" name="pg51"/>
            <p:cNvSpPr/>
            <p:nvPr/>
          </p:nvSpPr>
          <p:spPr>
            <a:xfrm>
              <a:off x="8111362" y="18362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771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941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Rwanda,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192802"/>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1404617"/>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1404617"/>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1086895"/>
              <a:ext cx="1379037" cy="217246"/>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71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399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40543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881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7093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5369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5364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3192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1019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847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6674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4502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232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20157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984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5812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3639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1467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755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58268"/>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4300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2381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2085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8928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72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5479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3395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1203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905033"/>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8584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47054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25329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203604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8168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6015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38431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16706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1086895"/>
              <a:ext cx="1379037" cy="206648"/>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77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61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544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47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4117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345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82787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6212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4145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2079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30012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946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879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813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1746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9680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7613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55473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34809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1414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611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79463"/>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74794"/>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6616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59517"/>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529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4819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415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4329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228253"/>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302160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81495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60830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9971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9501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8836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77977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57506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36841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161766"/>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1086895"/>
              <a:ext cx="1379037" cy="206648"/>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77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611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544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47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411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3452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82787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6212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4145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20792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300128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946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879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813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1746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9680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7613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5547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3480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1414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6111"/>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7950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72814"/>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66165"/>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6149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529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481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4155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43292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22627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302160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81495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608307"/>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40165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95010"/>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8836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78171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573123"/>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36841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161766"/>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1198376"/>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1086895"/>
              <a:ext cx="1379037" cy="217246"/>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716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3992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4054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881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5369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53644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10195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847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232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20157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984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5812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1467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7551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58268"/>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4106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2575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2065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8932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740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5677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1222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90503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87787"/>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46860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253295"/>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203406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81880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6015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38431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16706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(93%)</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(93%)</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(90%)</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(98%)</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96039" y="6568512"/>
              <a:ext cx="646729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rwa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017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733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449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2875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45912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44874"/>
              <a:ext cx="239399" cy="371123"/>
            </a:xfrm>
            <a:prstGeom prst="rect">
              <a:avLst/>
            </a:prstGeom>
            <a:solidFill>
              <a:srgbClr val="1CABE2">
                <a:alpha val="85098"/>
              </a:srgbClr>
            </a:solidFill>
          </p:spPr>
          <p:txBody>
            <a:bodyPr/>
            <a:lstStyle/>
            <a:p/>
          </p:txBody>
        </p:sp>
        <p:sp>
          <p:nvSpPr>
            <p:cNvPr id="23" name="rc23"/>
            <p:cNvSpPr/>
            <p:nvPr/>
          </p:nvSpPr>
          <p:spPr>
            <a:xfrm>
              <a:off x="1577053" y="2879289"/>
              <a:ext cx="239399" cy="1236708"/>
            </a:xfrm>
            <a:prstGeom prst="rect">
              <a:avLst/>
            </a:prstGeom>
            <a:solidFill>
              <a:srgbClr val="1CABE2">
                <a:alpha val="85098"/>
              </a:srgbClr>
            </a:solidFill>
          </p:spPr>
          <p:txBody>
            <a:bodyPr/>
            <a:lstStyle/>
            <a:p/>
          </p:txBody>
        </p:sp>
        <p:sp>
          <p:nvSpPr>
            <p:cNvPr id="24" name="rc24"/>
            <p:cNvSpPr/>
            <p:nvPr/>
          </p:nvSpPr>
          <p:spPr>
            <a:xfrm>
              <a:off x="1843053" y="3844154"/>
              <a:ext cx="239399" cy="271843"/>
            </a:xfrm>
            <a:prstGeom prst="rect">
              <a:avLst/>
            </a:prstGeom>
            <a:solidFill>
              <a:srgbClr val="1CABE2">
                <a:alpha val="85098"/>
              </a:srgbClr>
            </a:solidFill>
          </p:spPr>
          <p:txBody>
            <a:bodyPr/>
            <a:lstStyle/>
            <a:p/>
          </p:txBody>
        </p:sp>
        <p:sp>
          <p:nvSpPr>
            <p:cNvPr id="25" name="rc25"/>
            <p:cNvSpPr/>
            <p:nvPr/>
          </p:nvSpPr>
          <p:spPr>
            <a:xfrm>
              <a:off x="2109053" y="3949813"/>
              <a:ext cx="239399" cy="166184"/>
            </a:xfrm>
            <a:prstGeom prst="rect">
              <a:avLst/>
            </a:prstGeom>
            <a:solidFill>
              <a:srgbClr val="1CABE2">
                <a:alpha val="85098"/>
              </a:srgbClr>
            </a:solidFill>
          </p:spPr>
          <p:txBody>
            <a:bodyPr/>
            <a:lstStyle/>
            <a:p/>
          </p:txBody>
        </p:sp>
        <p:sp>
          <p:nvSpPr>
            <p:cNvPr id="26" name="rc26"/>
            <p:cNvSpPr/>
            <p:nvPr/>
          </p:nvSpPr>
          <p:spPr>
            <a:xfrm>
              <a:off x="2375052" y="3775078"/>
              <a:ext cx="239399" cy="340918"/>
            </a:xfrm>
            <a:prstGeom prst="rect">
              <a:avLst/>
            </a:prstGeom>
            <a:solidFill>
              <a:srgbClr val="1CABE2">
                <a:alpha val="85098"/>
              </a:srgbClr>
            </a:solidFill>
          </p:spPr>
          <p:txBody>
            <a:bodyPr/>
            <a:lstStyle/>
            <a:p/>
          </p:txBody>
        </p:sp>
        <p:sp>
          <p:nvSpPr>
            <p:cNvPr id="27" name="rc27"/>
            <p:cNvSpPr/>
            <p:nvPr/>
          </p:nvSpPr>
          <p:spPr>
            <a:xfrm>
              <a:off x="2641052" y="3826872"/>
              <a:ext cx="239399" cy="289124"/>
            </a:xfrm>
            <a:prstGeom prst="rect">
              <a:avLst/>
            </a:prstGeom>
            <a:solidFill>
              <a:srgbClr val="1CABE2">
                <a:alpha val="85098"/>
              </a:srgbClr>
            </a:solidFill>
          </p:spPr>
          <p:txBody>
            <a:bodyPr/>
            <a:lstStyle/>
            <a:p/>
          </p:txBody>
        </p:sp>
        <p:sp>
          <p:nvSpPr>
            <p:cNvPr id="28" name="rc28"/>
            <p:cNvSpPr/>
            <p:nvPr/>
          </p:nvSpPr>
          <p:spPr>
            <a:xfrm>
              <a:off x="2907052" y="4057559"/>
              <a:ext cx="239399" cy="58437"/>
            </a:xfrm>
            <a:prstGeom prst="rect">
              <a:avLst/>
            </a:prstGeom>
            <a:solidFill>
              <a:srgbClr val="1CABE2">
                <a:alpha val="85098"/>
              </a:srgbClr>
            </a:solidFill>
          </p:spPr>
          <p:txBody>
            <a:bodyPr/>
            <a:lstStyle/>
            <a:p/>
          </p:txBody>
        </p:sp>
        <p:sp>
          <p:nvSpPr>
            <p:cNvPr id="29" name="rc29"/>
            <p:cNvSpPr/>
            <p:nvPr/>
          </p:nvSpPr>
          <p:spPr>
            <a:xfrm>
              <a:off x="3173051" y="4057344"/>
              <a:ext cx="239399" cy="58653"/>
            </a:xfrm>
            <a:prstGeom prst="rect">
              <a:avLst/>
            </a:prstGeom>
            <a:solidFill>
              <a:srgbClr val="1CABE2">
                <a:alpha val="85098"/>
              </a:srgbClr>
            </a:solidFill>
          </p:spPr>
          <p:txBody>
            <a:bodyPr/>
            <a:lstStyle/>
            <a:p/>
          </p:txBody>
        </p:sp>
        <p:sp>
          <p:nvSpPr>
            <p:cNvPr id="30" name="rc30"/>
            <p:cNvSpPr/>
            <p:nvPr/>
          </p:nvSpPr>
          <p:spPr>
            <a:xfrm>
              <a:off x="3439051" y="3940352"/>
              <a:ext cx="239399" cy="175645"/>
            </a:xfrm>
            <a:prstGeom prst="rect">
              <a:avLst/>
            </a:prstGeom>
            <a:solidFill>
              <a:srgbClr val="1CABE2">
                <a:alpha val="85098"/>
              </a:srgbClr>
            </a:solidFill>
          </p:spPr>
          <p:txBody>
            <a:bodyPr/>
            <a:lstStyle/>
            <a:p/>
          </p:txBody>
        </p:sp>
        <p:sp>
          <p:nvSpPr>
            <p:cNvPr id="31" name="rc31"/>
            <p:cNvSpPr/>
            <p:nvPr/>
          </p:nvSpPr>
          <p:spPr>
            <a:xfrm>
              <a:off x="3705050" y="3999767"/>
              <a:ext cx="239399" cy="116229"/>
            </a:xfrm>
            <a:prstGeom prst="rect">
              <a:avLst/>
            </a:prstGeom>
            <a:solidFill>
              <a:srgbClr val="1CABE2">
                <a:alpha val="85098"/>
              </a:srgbClr>
            </a:solidFill>
          </p:spPr>
          <p:txBody>
            <a:bodyPr/>
            <a:lstStyle/>
            <a:p/>
          </p:txBody>
        </p:sp>
        <p:sp>
          <p:nvSpPr>
            <p:cNvPr id="32" name="rc32"/>
            <p:cNvSpPr/>
            <p:nvPr/>
          </p:nvSpPr>
          <p:spPr>
            <a:xfrm>
              <a:off x="3971050" y="4000347"/>
              <a:ext cx="239399" cy="115649"/>
            </a:xfrm>
            <a:prstGeom prst="rect">
              <a:avLst/>
            </a:prstGeom>
            <a:solidFill>
              <a:srgbClr val="1CABE2">
                <a:alpha val="85098"/>
              </a:srgbClr>
            </a:solidFill>
          </p:spPr>
          <p:txBody>
            <a:bodyPr/>
            <a:lstStyle/>
            <a:p/>
          </p:txBody>
        </p:sp>
        <p:sp>
          <p:nvSpPr>
            <p:cNvPr id="33" name="rc33"/>
            <p:cNvSpPr/>
            <p:nvPr/>
          </p:nvSpPr>
          <p:spPr>
            <a:xfrm>
              <a:off x="4237050" y="4001772"/>
              <a:ext cx="239399" cy="114224"/>
            </a:xfrm>
            <a:prstGeom prst="rect">
              <a:avLst/>
            </a:prstGeom>
            <a:solidFill>
              <a:srgbClr val="1CABE2">
                <a:alpha val="85098"/>
              </a:srgbClr>
            </a:solidFill>
          </p:spPr>
          <p:txBody>
            <a:bodyPr/>
            <a:lstStyle/>
            <a:p/>
          </p:txBody>
        </p:sp>
        <p:sp>
          <p:nvSpPr>
            <p:cNvPr id="34" name="rc34"/>
            <p:cNvSpPr/>
            <p:nvPr/>
          </p:nvSpPr>
          <p:spPr>
            <a:xfrm>
              <a:off x="4503049" y="4059034"/>
              <a:ext cx="239399" cy="56963"/>
            </a:xfrm>
            <a:prstGeom prst="rect">
              <a:avLst/>
            </a:prstGeom>
            <a:solidFill>
              <a:srgbClr val="1CABE2">
                <a:alpha val="85098"/>
              </a:srgbClr>
            </a:solidFill>
          </p:spPr>
          <p:txBody>
            <a:bodyPr/>
            <a:lstStyle/>
            <a:p/>
          </p:txBody>
        </p:sp>
        <p:sp>
          <p:nvSpPr>
            <p:cNvPr id="35" name="rc35"/>
            <p:cNvSpPr/>
            <p:nvPr/>
          </p:nvSpPr>
          <p:spPr>
            <a:xfrm>
              <a:off x="4769049" y="4058354"/>
              <a:ext cx="239399" cy="57642"/>
            </a:xfrm>
            <a:prstGeom prst="rect">
              <a:avLst/>
            </a:prstGeom>
            <a:solidFill>
              <a:srgbClr val="1CABE2">
                <a:alpha val="85098"/>
              </a:srgbClr>
            </a:solidFill>
          </p:spPr>
          <p:txBody>
            <a:bodyPr/>
            <a:lstStyle/>
            <a:p/>
          </p:txBody>
        </p:sp>
        <p:sp>
          <p:nvSpPr>
            <p:cNvPr id="36" name="rc36"/>
            <p:cNvSpPr/>
            <p:nvPr/>
          </p:nvSpPr>
          <p:spPr>
            <a:xfrm>
              <a:off x="5035049" y="4057178"/>
              <a:ext cx="239399" cy="58819"/>
            </a:xfrm>
            <a:prstGeom prst="rect">
              <a:avLst/>
            </a:prstGeom>
            <a:solidFill>
              <a:srgbClr val="1CABE2">
                <a:alpha val="85098"/>
              </a:srgbClr>
            </a:solidFill>
          </p:spPr>
          <p:txBody>
            <a:bodyPr/>
            <a:lstStyle/>
            <a:p/>
          </p:txBody>
        </p:sp>
        <p:sp>
          <p:nvSpPr>
            <p:cNvPr id="37" name="rc37"/>
            <p:cNvSpPr/>
            <p:nvPr/>
          </p:nvSpPr>
          <p:spPr>
            <a:xfrm>
              <a:off x="5301048" y="4055952"/>
              <a:ext cx="239399" cy="60045"/>
            </a:xfrm>
            <a:prstGeom prst="rect">
              <a:avLst/>
            </a:prstGeom>
            <a:solidFill>
              <a:srgbClr val="1CABE2">
                <a:alpha val="85098"/>
              </a:srgbClr>
            </a:solidFill>
          </p:spPr>
          <p:txBody>
            <a:bodyPr/>
            <a:lstStyle/>
            <a:p/>
          </p:txBody>
        </p:sp>
        <p:sp>
          <p:nvSpPr>
            <p:cNvPr id="38" name="rc38"/>
            <p:cNvSpPr/>
            <p:nvPr/>
          </p:nvSpPr>
          <p:spPr>
            <a:xfrm>
              <a:off x="5567048" y="4054709"/>
              <a:ext cx="239399" cy="61287"/>
            </a:xfrm>
            <a:prstGeom prst="rect">
              <a:avLst/>
            </a:prstGeom>
            <a:solidFill>
              <a:srgbClr val="1CABE2">
                <a:alpha val="85098"/>
              </a:srgbClr>
            </a:solidFill>
          </p:spPr>
          <p:txBody>
            <a:bodyPr/>
            <a:lstStyle/>
            <a:p/>
          </p:txBody>
        </p:sp>
        <p:sp>
          <p:nvSpPr>
            <p:cNvPr id="39" name="rc39"/>
            <p:cNvSpPr/>
            <p:nvPr/>
          </p:nvSpPr>
          <p:spPr>
            <a:xfrm>
              <a:off x="5833047" y="4053798"/>
              <a:ext cx="239399" cy="62199"/>
            </a:xfrm>
            <a:prstGeom prst="rect">
              <a:avLst/>
            </a:prstGeom>
            <a:solidFill>
              <a:srgbClr val="1CABE2">
                <a:alpha val="85098"/>
              </a:srgbClr>
            </a:solidFill>
          </p:spPr>
          <p:txBody>
            <a:bodyPr/>
            <a:lstStyle/>
            <a:p/>
          </p:txBody>
        </p:sp>
        <p:sp>
          <p:nvSpPr>
            <p:cNvPr id="40" name="rc40"/>
            <p:cNvSpPr/>
            <p:nvPr/>
          </p:nvSpPr>
          <p:spPr>
            <a:xfrm>
              <a:off x="6099047" y="3990340"/>
              <a:ext cx="239399" cy="125657"/>
            </a:xfrm>
            <a:prstGeom prst="rect">
              <a:avLst/>
            </a:prstGeom>
            <a:solidFill>
              <a:srgbClr val="1CABE2">
                <a:alpha val="85098"/>
              </a:srgbClr>
            </a:solidFill>
          </p:spPr>
          <p:txBody>
            <a:bodyPr/>
            <a:lstStyle/>
            <a:p/>
          </p:txBody>
        </p:sp>
        <p:sp>
          <p:nvSpPr>
            <p:cNvPr id="41" name="rc41"/>
            <p:cNvSpPr/>
            <p:nvPr/>
          </p:nvSpPr>
          <p:spPr>
            <a:xfrm>
              <a:off x="6365047" y="4052821"/>
              <a:ext cx="239399" cy="63176"/>
            </a:xfrm>
            <a:prstGeom prst="rect">
              <a:avLst/>
            </a:prstGeom>
            <a:solidFill>
              <a:srgbClr val="1CABE2">
                <a:alpha val="85098"/>
              </a:srgbClr>
            </a:solidFill>
          </p:spPr>
          <p:txBody>
            <a:bodyPr/>
            <a:lstStyle/>
            <a:p/>
          </p:txBody>
        </p:sp>
        <p:sp>
          <p:nvSpPr>
            <p:cNvPr id="42" name="rc42"/>
            <p:cNvSpPr/>
            <p:nvPr/>
          </p:nvSpPr>
          <p:spPr>
            <a:xfrm>
              <a:off x="6631046" y="3736291"/>
              <a:ext cx="239399" cy="379706"/>
            </a:xfrm>
            <a:prstGeom prst="rect">
              <a:avLst/>
            </a:prstGeom>
            <a:solidFill>
              <a:srgbClr val="1CABE2">
                <a:alpha val="85098"/>
              </a:srgbClr>
            </a:solidFill>
          </p:spPr>
          <p:txBody>
            <a:bodyPr/>
            <a:lstStyle/>
            <a:p/>
          </p:txBody>
        </p:sp>
        <p:sp>
          <p:nvSpPr>
            <p:cNvPr id="43" name="rc43"/>
            <p:cNvSpPr/>
            <p:nvPr/>
          </p:nvSpPr>
          <p:spPr>
            <a:xfrm>
              <a:off x="6897046" y="3735761"/>
              <a:ext cx="239399" cy="380236"/>
            </a:xfrm>
            <a:prstGeom prst="rect">
              <a:avLst/>
            </a:prstGeom>
            <a:solidFill>
              <a:srgbClr val="1CABE2">
                <a:alpha val="85098"/>
              </a:srgbClr>
            </a:solidFill>
          </p:spPr>
          <p:txBody>
            <a:bodyPr/>
            <a:lstStyle/>
            <a:p/>
          </p:txBody>
        </p:sp>
        <p:sp>
          <p:nvSpPr>
            <p:cNvPr id="44" name="rc44"/>
            <p:cNvSpPr/>
            <p:nvPr/>
          </p:nvSpPr>
          <p:spPr>
            <a:xfrm>
              <a:off x="7163045" y="3988699"/>
              <a:ext cx="239399" cy="127297"/>
            </a:xfrm>
            <a:prstGeom prst="rect">
              <a:avLst/>
            </a:prstGeom>
            <a:solidFill>
              <a:srgbClr val="1CABE2">
                <a:alpha val="85098"/>
              </a:srgbClr>
            </a:solidFill>
          </p:spPr>
          <p:txBody>
            <a:bodyPr/>
            <a:lstStyle/>
            <a:p/>
          </p:txBody>
        </p:sp>
        <p:sp>
          <p:nvSpPr>
            <p:cNvPr id="45" name="rc45"/>
            <p:cNvSpPr/>
            <p:nvPr/>
          </p:nvSpPr>
          <p:spPr>
            <a:xfrm>
              <a:off x="7429045" y="3732265"/>
              <a:ext cx="239399" cy="383732"/>
            </a:xfrm>
            <a:prstGeom prst="rect">
              <a:avLst/>
            </a:prstGeom>
            <a:solidFill>
              <a:srgbClr val="1CABE2">
                <a:alpha val="85098"/>
              </a:srgbClr>
            </a:solidFill>
          </p:spPr>
          <p:txBody>
            <a:bodyPr/>
            <a:lstStyle/>
            <a:p/>
          </p:txBody>
        </p:sp>
        <p:sp>
          <p:nvSpPr>
            <p:cNvPr id="46" name="rc46"/>
            <p:cNvSpPr/>
            <p:nvPr/>
          </p:nvSpPr>
          <p:spPr>
            <a:xfrm>
              <a:off x="7695045" y="4051263"/>
              <a:ext cx="239399" cy="64734"/>
            </a:xfrm>
            <a:prstGeom prst="rect">
              <a:avLst/>
            </a:prstGeom>
            <a:solidFill>
              <a:srgbClr val="1CABE2">
                <a:alpha val="85098"/>
              </a:srgbClr>
            </a:solidFill>
          </p:spPr>
          <p:txBody>
            <a:bodyPr/>
            <a:lstStyle/>
            <a:p/>
          </p:txBody>
        </p:sp>
        <p:sp>
          <p:nvSpPr>
            <p:cNvPr id="47" name="rc47"/>
            <p:cNvSpPr/>
            <p:nvPr/>
          </p:nvSpPr>
          <p:spPr>
            <a:xfrm>
              <a:off x="7961044" y="3985121"/>
              <a:ext cx="239399" cy="130876"/>
            </a:xfrm>
            <a:prstGeom prst="rect">
              <a:avLst/>
            </a:prstGeom>
            <a:solidFill>
              <a:srgbClr val="1CABE2">
                <a:alpha val="85098"/>
              </a:srgbClr>
            </a:solidFill>
          </p:spPr>
          <p:txBody>
            <a:bodyPr/>
            <a:lstStyle/>
            <a:p/>
          </p:txBody>
        </p:sp>
        <p:sp>
          <p:nvSpPr>
            <p:cNvPr id="48" name="rc48"/>
            <p:cNvSpPr/>
            <p:nvPr/>
          </p:nvSpPr>
          <p:spPr>
            <a:xfrm>
              <a:off x="1311054" y="3585814"/>
              <a:ext cx="239399" cy="159060"/>
            </a:xfrm>
            <a:prstGeom prst="rect">
              <a:avLst/>
            </a:prstGeom>
            <a:solidFill>
              <a:srgbClr val="B3B3B3">
                <a:alpha val="85098"/>
              </a:srgbClr>
            </a:solidFill>
          </p:spPr>
          <p:txBody>
            <a:bodyPr/>
            <a:lstStyle/>
            <a:p/>
          </p:txBody>
        </p:sp>
        <p:sp>
          <p:nvSpPr>
            <p:cNvPr id="49" name="rc49"/>
            <p:cNvSpPr/>
            <p:nvPr/>
          </p:nvSpPr>
          <p:spPr>
            <a:xfrm>
              <a:off x="1577053" y="2879289"/>
              <a:ext cx="239399" cy="0"/>
            </a:xfrm>
            <a:prstGeom prst="rect">
              <a:avLst/>
            </a:prstGeom>
            <a:solidFill>
              <a:srgbClr val="B3B3B3">
                <a:alpha val="85098"/>
              </a:srgbClr>
            </a:solidFill>
          </p:spPr>
          <p:txBody>
            <a:bodyPr/>
            <a:lstStyle/>
            <a:p/>
          </p:txBody>
        </p:sp>
        <p:sp>
          <p:nvSpPr>
            <p:cNvPr id="50" name="rc50"/>
            <p:cNvSpPr/>
            <p:nvPr/>
          </p:nvSpPr>
          <p:spPr>
            <a:xfrm>
              <a:off x="1843053" y="3463586"/>
              <a:ext cx="239399" cy="380567"/>
            </a:xfrm>
            <a:prstGeom prst="rect">
              <a:avLst/>
            </a:prstGeom>
            <a:solidFill>
              <a:srgbClr val="B3B3B3">
                <a:alpha val="85098"/>
              </a:srgbClr>
            </a:solidFill>
          </p:spPr>
          <p:txBody>
            <a:bodyPr/>
            <a:lstStyle/>
            <a:p/>
          </p:txBody>
        </p:sp>
        <p:sp>
          <p:nvSpPr>
            <p:cNvPr id="51" name="rc51"/>
            <p:cNvSpPr/>
            <p:nvPr/>
          </p:nvSpPr>
          <p:spPr>
            <a:xfrm>
              <a:off x="2109053" y="3894423"/>
              <a:ext cx="239399" cy="55389"/>
            </a:xfrm>
            <a:prstGeom prst="rect">
              <a:avLst/>
            </a:prstGeom>
            <a:solidFill>
              <a:srgbClr val="B3B3B3">
                <a:alpha val="85098"/>
              </a:srgbClr>
            </a:solidFill>
          </p:spPr>
          <p:txBody>
            <a:bodyPr/>
            <a:lstStyle/>
            <a:p/>
          </p:txBody>
        </p:sp>
        <p:sp>
          <p:nvSpPr>
            <p:cNvPr id="52" name="rc52"/>
            <p:cNvSpPr/>
            <p:nvPr/>
          </p:nvSpPr>
          <p:spPr>
            <a:xfrm>
              <a:off x="2375052" y="3490974"/>
              <a:ext cx="239399" cy="284104"/>
            </a:xfrm>
            <a:prstGeom prst="rect">
              <a:avLst/>
            </a:prstGeom>
            <a:solidFill>
              <a:srgbClr val="B3B3B3">
                <a:alpha val="85098"/>
              </a:srgbClr>
            </a:solidFill>
          </p:spPr>
          <p:txBody>
            <a:bodyPr/>
            <a:lstStyle/>
            <a:p/>
          </p:txBody>
        </p:sp>
        <p:sp>
          <p:nvSpPr>
            <p:cNvPr id="53" name="rc53"/>
            <p:cNvSpPr/>
            <p:nvPr/>
          </p:nvSpPr>
          <p:spPr>
            <a:xfrm>
              <a:off x="2641052" y="3826872"/>
              <a:ext cx="239399" cy="0"/>
            </a:xfrm>
            <a:prstGeom prst="rect">
              <a:avLst/>
            </a:prstGeom>
            <a:solidFill>
              <a:srgbClr val="B3B3B3">
                <a:alpha val="85098"/>
              </a:srgbClr>
            </a:solidFill>
          </p:spPr>
          <p:txBody>
            <a:bodyPr/>
            <a:lstStyle/>
            <a:p/>
          </p:txBody>
        </p:sp>
        <p:sp>
          <p:nvSpPr>
            <p:cNvPr id="54" name="rc54"/>
            <p:cNvSpPr/>
            <p:nvPr/>
          </p:nvSpPr>
          <p:spPr>
            <a:xfrm>
              <a:off x="2907052" y="4057559"/>
              <a:ext cx="239399" cy="0"/>
            </a:xfrm>
            <a:prstGeom prst="rect">
              <a:avLst/>
            </a:prstGeom>
            <a:solidFill>
              <a:srgbClr val="B3B3B3">
                <a:alpha val="85098"/>
              </a:srgbClr>
            </a:solidFill>
          </p:spPr>
          <p:txBody>
            <a:bodyPr/>
            <a:lstStyle/>
            <a:p/>
          </p:txBody>
        </p:sp>
        <p:sp>
          <p:nvSpPr>
            <p:cNvPr id="55" name="rc55"/>
            <p:cNvSpPr/>
            <p:nvPr/>
          </p:nvSpPr>
          <p:spPr>
            <a:xfrm>
              <a:off x="3173051" y="3940037"/>
              <a:ext cx="239399" cy="117306"/>
            </a:xfrm>
            <a:prstGeom prst="rect">
              <a:avLst/>
            </a:prstGeom>
            <a:solidFill>
              <a:srgbClr val="B3B3B3">
                <a:alpha val="85098"/>
              </a:srgbClr>
            </a:solidFill>
          </p:spPr>
          <p:txBody>
            <a:bodyPr/>
            <a:lstStyle/>
            <a:p/>
          </p:txBody>
        </p:sp>
        <p:sp>
          <p:nvSpPr>
            <p:cNvPr id="56" name="rc56"/>
            <p:cNvSpPr/>
            <p:nvPr/>
          </p:nvSpPr>
          <p:spPr>
            <a:xfrm>
              <a:off x="3439051" y="3940352"/>
              <a:ext cx="239399" cy="0"/>
            </a:xfrm>
            <a:prstGeom prst="rect">
              <a:avLst/>
            </a:prstGeom>
            <a:solidFill>
              <a:srgbClr val="B3B3B3">
                <a:alpha val="85098"/>
              </a:srgbClr>
            </a:solidFill>
          </p:spPr>
          <p:txBody>
            <a:bodyPr/>
            <a:lstStyle/>
            <a:p/>
          </p:txBody>
        </p:sp>
        <p:sp>
          <p:nvSpPr>
            <p:cNvPr id="57" name="rc57"/>
            <p:cNvSpPr/>
            <p:nvPr/>
          </p:nvSpPr>
          <p:spPr>
            <a:xfrm>
              <a:off x="3705050" y="3941661"/>
              <a:ext cx="239399" cy="58106"/>
            </a:xfrm>
            <a:prstGeom prst="rect">
              <a:avLst/>
            </a:prstGeom>
            <a:solidFill>
              <a:srgbClr val="B3B3B3">
                <a:alpha val="85098"/>
              </a:srgbClr>
            </a:solidFill>
          </p:spPr>
          <p:txBody>
            <a:bodyPr/>
            <a:lstStyle/>
            <a:p/>
          </p:txBody>
        </p:sp>
        <p:sp>
          <p:nvSpPr>
            <p:cNvPr id="58" name="rc58"/>
            <p:cNvSpPr/>
            <p:nvPr/>
          </p:nvSpPr>
          <p:spPr>
            <a:xfrm>
              <a:off x="3971050" y="3942522"/>
              <a:ext cx="239399" cy="57824"/>
            </a:xfrm>
            <a:prstGeom prst="rect">
              <a:avLst/>
            </a:prstGeom>
            <a:solidFill>
              <a:srgbClr val="B3B3B3">
                <a:alpha val="85098"/>
              </a:srgbClr>
            </a:solidFill>
          </p:spPr>
          <p:txBody>
            <a:bodyPr/>
            <a:lstStyle/>
            <a:p/>
          </p:txBody>
        </p:sp>
        <p:sp>
          <p:nvSpPr>
            <p:cNvPr id="59" name="rc59"/>
            <p:cNvSpPr/>
            <p:nvPr/>
          </p:nvSpPr>
          <p:spPr>
            <a:xfrm>
              <a:off x="4237050" y="3944676"/>
              <a:ext cx="239399" cy="57095"/>
            </a:xfrm>
            <a:prstGeom prst="rect">
              <a:avLst/>
            </a:prstGeom>
            <a:solidFill>
              <a:srgbClr val="B3B3B3">
                <a:alpha val="85098"/>
              </a:srgbClr>
            </a:solidFill>
          </p:spPr>
          <p:txBody>
            <a:bodyPr/>
            <a:lstStyle/>
            <a:p/>
          </p:txBody>
        </p:sp>
        <p:sp>
          <p:nvSpPr>
            <p:cNvPr id="60" name="rc60"/>
            <p:cNvSpPr/>
            <p:nvPr/>
          </p:nvSpPr>
          <p:spPr>
            <a:xfrm>
              <a:off x="4503049" y="4002087"/>
              <a:ext cx="239399" cy="56946"/>
            </a:xfrm>
            <a:prstGeom prst="rect">
              <a:avLst/>
            </a:prstGeom>
            <a:solidFill>
              <a:srgbClr val="B3B3B3">
                <a:alpha val="85098"/>
              </a:srgbClr>
            </a:solidFill>
          </p:spPr>
          <p:txBody>
            <a:bodyPr/>
            <a:lstStyle/>
            <a:p/>
          </p:txBody>
        </p:sp>
        <p:sp>
          <p:nvSpPr>
            <p:cNvPr id="61" name="rc61"/>
            <p:cNvSpPr/>
            <p:nvPr/>
          </p:nvSpPr>
          <p:spPr>
            <a:xfrm>
              <a:off x="4769049" y="4000712"/>
              <a:ext cx="239399" cy="57642"/>
            </a:xfrm>
            <a:prstGeom prst="rect">
              <a:avLst/>
            </a:prstGeom>
            <a:solidFill>
              <a:srgbClr val="B3B3B3">
                <a:alpha val="85098"/>
              </a:srgbClr>
            </a:solidFill>
          </p:spPr>
          <p:txBody>
            <a:bodyPr/>
            <a:lstStyle/>
            <a:p/>
          </p:txBody>
        </p:sp>
        <p:sp>
          <p:nvSpPr>
            <p:cNvPr id="62" name="rc62"/>
            <p:cNvSpPr/>
            <p:nvPr/>
          </p:nvSpPr>
          <p:spPr>
            <a:xfrm>
              <a:off x="5035049" y="3998359"/>
              <a:ext cx="239399" cy="58819"/>
            </a:xfrm>
            <a:prstGeom prst="rect">
              <a:avLst/>
            </a:prstGeom>
            <a:solidFill>
              <a:srgbClr val="B3B3B3">
                <a:alpha val="85098"/>
              </a:srgbClr>
            </a:solidFill>
          </p:spPr>
          <p:txBody>
            <a:bodyPr/>
            <a:lstStyle/>
            <a:p/>
          </p:txBody>
        </p:sp>
        <p:sp>
          <p:nvSpPr>
            <p:cNvPr id="63" name="rc63"/>
            <p:cNvSpPr/>
            <p:nvPr/>
          </p:nvSpPr>
          <p:spPr>
            <a:xfrm>
              <a:off x="5301048" y="3995907"/>
              <a:ext cx="239399" cy="60045"/>
            </a:xfrm>
            <a:prstGeom prst="rect">
              <a:avLst/>
            </a:prstGeom>
            <a:solidFill>
              <a:srgbClr val="B3B3B3">
                <a:alpha val="85098"/>
              </a:srgbClr>
            </a:solidFill>
          </p:spPr>
          <p:txBody>
            <a:bodyPr/>
            <a:lstStyle/>
            <a:p/>
          </p:txBody>
        </p:sp>
        <p:sp>
          <p:nvSpPr>
            <p:cNvPr id="64" name="rc64"/>
            <p:cNvSpPr/>
            <p:nvPr/>
          </p:nvSpPr>
          <p:spPr>
            <a:xfrm>
              <a:off x="5567048" y="3993405"/>
              <a:ext cx="239399" cy="61304"/>
            </a:xfrm>
            <a:prstGeom prst="rect">
              <a:avLst/>
            </a:prstGeom>
            <a:solidFill>
              <a:srgbClr val="B3B3B3">
                <a:alpha val="85098"/>
              </a:srgbClr>
            </a:solidFill>
          </p:spPr>
          <p:txBody>
            <a:bodyPr/>
            <a:lstStyle/>
            <a:p/>
          </p:txBody>
        </p:sp>
        <p:sp>
          <p:nvSpPr>
            <p:cNvPr id="65" name="rc65"/>
            <p:cNvSpPr/>
            <p:nvPr/>
          </p:nvSpPr>
          <p:spPr>
            <a:xfrm>
              <a:off x="5833047" y="3991582"/>
              <a:ext cx="239399" cy="62215"/>
            </a:xfrm>
            <a:prstGeom prst="rect">
              <a:avLst/>
            </a:prstGeom>
            <a:solidFill>
              <a:srgbClr val="B3B3B3">
                <a:alpha val="85098"/>
              </a:srgbClr>
            </a:solidFill>
          </p:spPr>
          <p:txBody>
            <a:bodyPr/>
            <a:lstStyle/>
            <a:p/>
          </p:txBody>
        </p:sp>
        <p:sp>
          <p:nvSpPr>
            <p:cNvPr id="66" name="rc66"/>
            <p:cNvSpPr/>
            <p:nvPr/>
          </p:nvSpPr>
          <p:spPr>
            <a:xfrm>
              <a:off x="6099047" y="3927494"/>
              <a:ext cx="239399" cy="62845"/>
            </a:xfrm>
            <a:prstGeom prst="rect">
              <a:avLst/>
            </a:prstGeom>
            <a:solidFill>
              <a:srgbClr val="B3B3B3">
                <a:alpha val="85098"/>
              </a:srgbClr>
            </a:solidFill>
          </p:spPr>
          <p:txBody>
            <a:bodyPr/>
            <a:lstStyle/>
            <a:p/>
          </p:txBody>
        </p:sp>
        <p:sp>
          <p:nvSpPr>
            <p:cNvPr id="67" name="rc67"/>
            <p:cNvSpPr/>
            <p:nvPr/>
          </p:nvSpPr>
          <p:spPr>
            <a:xfrm>
              <a:off x="6365047" y="3989644"/>
              <a:ext cx="239399" cy="63176"/>
            </a:xfrm>
            <a:prstGeom prst="rect">
              <a:avLst/>
            </a:prstGeom>
            <a:solidFill>
              <a:srgbClr val="B3B3B3">
                <a:alpha val="85098"/>
              </a:srgbClr>
            </a:solidFill>
          </p:spPr>
          <p:txBody>
            <a:bodyPr/>
            <a:lstStyle/>
            <a:p/>
          </p:txBody>
        </p:sp>
        <p:sp>
          <p:nvSpPr>
            <p:cNvPr id="68" name="rc68"/>
            <p:cNvSpPr/>
            <p:nvPr/>
          </p:nvSpPr>
          <p:spPr>
            <a:xfrm>
              <a:off x="6631046" y="3546446"/>
              <a:ext cx="239399" cy="189844"/>
            </a:xfrm>
            <a:prstGeom prst="rect">
              <a:avLst/>
            </a:prstGeom>
            <a:solidFill>
              <a:srgbClr val="B3B3B3">
                <a:alpha val="85098"/>
              </a:srgbClr>
            </a:solidFill>
          </p:spPr>
          <p:txBody>
            <a:bodyPr/>
            <a:lstStyle/>
            <a:p/>
          </p:txBody>
        </p:sp>
        <p:sp>
          <p:nvSpPr>
            <p:cNvPr id="69" name="rc69"/>
            <p:cNvSpPr/>
            <p:nvPr/>
          </p:nvSpPr>
          <p:spPr>
            <a:xfrm>
              <a:off x="6897046" y="3355541"/>
              <a:ext cx="239399" cy="380219"/>
            </a:xfrm>
            <a:prstGeom prst="rect">
              <a:avLst/>
            </a:prstGeom>
            <a:solidFill>
              <a:srgbClr val="B3B3B3">
                <a:alpha val="85098"/>
              </a:srgbClr>
            </a:solidFill>
          </p:spPr>
          <p:txBody>
            <a:bodyPr/>
            <a:lstStyle/>
            <a:p/>
          </p:txBody>
        </p:sp>
        <p:sp>
          <p:nvSpPr>
            <p:cNvPr id="70" name="rc70"/>
            <p:cNvSpPr/>
            <p:nvPr/>
          </p:nvSpPr>
          <p:spPr>
            <a:xfrm>
              <a:off x="7163045" y="3988699"/>
              <a:ext cx="239399" cy="0"/>
            </a:xfrm>
            <a:prstGeom prst="rect">
              <a:avLst/>
            </a:prstGeom>
            <a:solidFill>
              <a:srgbClr val="B3B3B3">
                <a:alpha val="85098"/>
              </a:srgbClr>
            </a:solidFill>
          </p:spPr>
          <p:txBody>
            <a:bodyPr/>
            <a:lstStyle/>
            <a:p/>
          </p:txBody>
        </p:sp>
        <p:sp>
          <p:nvSpPr>
            <p:cNvPr id="71" name="rc71"/>
            <p:cNvSpPr/>
            <p:nvPr/>
          </p:nvSpPr>
          <p:spPr>
            <a:xfrm>
              <a:off x="7429045" y="3732265"/>
              <a:ext cx="239399" cy="0"/>
            </a:xfrm>
            <a:prstGeom prst="rect">
              <a:avLst/>
            </a:prstGeom>
            <a:solidFill>
              <a:srgbClr val="B3B3B3">
                <a:alpha val="85098"/>
              </a:srgbClr>
            </a:solidFill>
          </p:spPr>
          <p:txBody>
            <a:bodyPr/>
            <a:lstStyle/>
            <a:p/>
          </p:txBody>
        </p:sp>
        <p:sp>
          <p:nvSpPr>
            <p:cNvPr id="72" name="rc72"/>
            <p:cNvSpPr/>
            <p:nvPr/>
          </p:nvSpPr>
          <p:spPr>
            <a:xfrm>
              <a:off x="7695045" y="3986529"/>
              <a:ext cx="239399" cy="64734"/>
            </a:xfrm>
            <a:prstGeom prst="rect">
              <a:avLst/>
            </a:prstGeom>
            <a:solidFill>
              <a:srgbClr val="B3B3B3">
                <a:alpha val="85098"/>
              </a:srgbClr>
            </a:solidFill>
          </p:spPr>
          <p:txBody>
            <a:bodyPr/>
            <a:lstStyle/>
            <a:p/>
          </p:txBody>
        </p:sp>
        <p:sp>
          <p:nvSpPr>
            <p:cNvPr id="73" name="rc73"/>
            <p:cNvSpPr/>
            <p:nvPr/>
          </p:nvSpPr>
          <p:spPr>
            <a:xfrm>
              <a:off x="7961044" y="3788797"/>
              <a:ext cx="239399" cy="196323"/>
            </a:xfrm>
            <a:prstGeom prst="rect">
              <a:avLst/>
            </a:prstGeom>
            <a:solidFill>
              <a:srgbClr val="B3B3B3">
                <a:alpha val="85098"/>
              </a:srgbClr>
            </a:solidFill>
          </p:spPr>
          <p:txBody>
            <a:bodyPr/>
            <a:lstStyle/>
            <a:p/>
          </p:txBody>
        </p:sp>
        <p:sp>
          <p:nvSpPr>
            <p:cNvPr id="74" name="pl74"/>
            <p:cNvSpPr/>
            <p:nvPr/>
          </p:nvSpPr>
          <p:spPr>
            <a:xfrm>
              <a:off x="1430754" y="2075428"/>
              <a:ext cx="6649990" cy="453459"/>
            </a:xfrm>
            <a:custGeom>
              <a:avLst/>
              <a:pathLst>
                <a:path w="6649990" h="453459">
                  <a:moveTo>
                    <a:pt x="0" y="123670"/>
                  </a:moveTo>
                  <a:lnTo>
                    <a:pt x="265999" y="453459"/>
                  </a:lnTo>
                  <a:lnTo>
                    <a:pt x="531999" y="82447"/>
                  </a:lnTo>
                  <a:lnTo>
                    <a:pt x="797998" y="41223"/>
                  </a:lnTo>
                  <a:lnTo>
                    <a:pt x="1063998" y="103059"/>
                  </a:lnTo>
                  <a:lnTo>
                    <a:pt x="1329998" y="82447"/>
                  </a:lnTo>
                  <a:lnTo>
                    <a:pt x="1595997" y="0"/>
                  </a:lnTo>
                  <a:lnTo>
                    <a:pt x="1861997" y="0"/>
                  </a:lnTo>
                  <a:lnTo>
                    <a:pt x="2127996" y="41223"/>
                  </a:lnTo>
                  <a:lnTo>
                    <a:pt x="2393996" y="20611"/>
                  </a:lnTo>
                  <a:lnTo>
                    <a:pt x="2659996" y="20611"/>
                  </a:lnTo>
                  <a:lnTo>
                    <a:pt x="2925995" y="20611"/>
                  </a:lnTo>
                  <a:lnTo>
                    <a:pt x="3191995" y="0"/>
                  </a:lnTo>
                  <a:lnTo>
                    <a:pt x="3457995" y="0"/>
                  </a:lnTo>
                  <a:lnTo>
                    <a:pt x="3723994" y="0"/>
                  </a:lnTo>
                  <a:lnTo>
                    <a:pt x="3989994" y="0"/>
                  </a:lnTo>
                  <a:lnTo>
                    <a:pt x="4255993" y="0"/>
                  </a:lnTo>
                  <a:lnTo>
                    <a:pt x="4521993" y="0"/>
                  </a:lnTo>
                  <a:lnTo>
                    <a:pt x="4787993" y="20611"/>
                  </a:lnTo>
                  <a:lnTo>
                    <a:pt x="5053992" y="0"/>
                  </a:lnTo>
                  <a:lnTo>
                    <a:pt x="5319992" y="103059"/>
                  </a:lnTo>
                  <a:lnTo>
                    <a:pt x="5585991" y="103059"/>
                  </a:lnTo>
                  <a:lnTo>
                    <a:pt x="5851991" y="20611"/>
                  </a:lnTo>
                  <a:lnTo>
                    <a:pt x="6117991" y="103059"/>
                  </a:lnTo>
                  <a:lnTo>
                    <a:pt x="6383990" y="0"/>
                  </a:lnTo>
                  <a:lnTo>
                    <a:pt x="6649990" y="20611"/>
                  </a:lnTo>
                </a:path>
              </a:pathLst>
            </a:custGeom>
            <a:ln w="27101" cap="flat">
              <a:solidFill>
                <a:srgbClr val="0058AB">
                  <a:alpha val="100000"/>
                </a:srgbClr>
              </a:solidFill>
              <a:prstDash val="solid"/>
              <a:round/>
            </a:ln>
          </p:spPr>
          <p:txBody>
            <a:bodyPr/>
            <a:lstStyle/>
            <a:p/>
          </p:txBody>
        </p:sp>
        <p:sp>
          <p:nvSpPr>
            <p:cNvPr id="75" name="pl75"/>
            <p:cNvSpPr/>
            <p:nvPr/>
          </p:nvSpPr>
          <p:spPr>
            <a:xfrm>
              <a:off x="1430754" y="2075428"/>
              <a:ext cx="6649990" cy="453459"/>
            </a:xfrm>
            <a:custGeom>
              <a:avLst/>
              <a:pathLst>
                <a:path w="6649990" h="453459">
                  <a:moveTo>
                    <a:pt x="0" y="185506"/>
                  </a:moveTo>
                  <a:lnTo>
                    <a:pt x="265999" y="453459"/>
                  </a:lnTo>
                  <a:lnTo>
                    <a:pt x="531999" y="226729"/>
                  </a:lnTo>
                  <a:lnTo>
                    <a:pt x="797998" y="61835"/>
                  </a:lnTo>
                  <a:lnTo>
                    <a:pt x="1063998" y="206118"/>
                  </a:lnTo>
                  <a:lnTo>
                    <a:pt x="1329998" y="82447"/>
                  </a:lnTo>
                  <a:lnTo>
                    <a:pt x="1595997" y="0"/>
                  </a:lnTo>
                  <a:lnTo>
                    <a:pt x="1861997" y="41223"/>
                  </a:lnTo>
                  <a:lnTo>
                    <a:pt x="2127996" y="41223"/>
                  </a:lnTo>
                  <a:lnTo>
                    <a:pt x="2393996" y="41223"/>
                  </a:lnTo>
                  <a:lnTo>
                    <a:pt x="2659996" y="41223"/>
                  </a:lnTo>
                  <a:lnTo>
                    <a:pt x="2925995" y="41223"/>
                  </a:lnTo>
                  <a:lnTo>
                    <a:pt x="3191995" y="20611"/>
                  </a:lnTo>
                  <a:lnTo>
                    <a:pt x="3457995" y="20611"/>
                  </a:lnTo>
                  <a:lnTo>
                    <a:pt x="3723994" y="20611"/>
                  </a:lnTo>
                  <a:lnTo>
                    <a:pt x="3989994" y="20611"/>
                  </a:lnTo>
                  <a:lnTo>
                    <a:pt x="4255993" y="20611"/>
                  </a:lnTo>
                  <a:lnTo>
                    <a:pt x="4521993" y="20611"/>
                  </a:lnTo>
                  <a:lnTo>
                    <a:pt x="4787993" y="41223"/>
                  </a:lnTo>
                  <a:lnTo>
                    <a:pt x="5053992" y="20611"/>
                  </a:lnTo>
                  <a:lnTo>
                    <a:pt x="5319992" y="164894"/>
                  </a:lnTo>
                  <a:lnTo>
                    <a:pt x="5585991" y="226729"/>
                  </a:lnTo>
                  <a:lnTo>
                    <a:pt x="5851991" y="20611"/>
                  </a:lnTo>
                  <a:lnTo>
                    <a:pt x="6117991" y="103059"/>
                  </a:lnTo>
                  <a:lnTo>
                    <a:pt x="6383990" y="20611"/>
                  </a:lnTo>
                  <a:lnTo>
                    <a:pt x="6649990" y="82447"/>
                  </a:lnTo>
                </a:path>
              </a:pathLst>
            </a:custGeom>
            <a:ln w="27101" cap="flat">
              <a:solidFill>
                <a:srgbClr val="F26A21">
                  <a:alpha val="100000"/>
                </a:srgbClr>
              </a:solidFill>
              <a:prstDash val="solid"/>
              <a:round/>
            </a:ln>
          </p:spPr>
          <p:txBody>
            <a:bodyPr/>
            <a:lstStyle/>
            <a:p/>
          </p:txBody>
        </p:sp>
        <p:sp>
          <p:nvSpPr>
            <p:cNvPr id="76" name="tx76"/>
            <p:cNvSpPr/>
            <p:nvPr/>
          </p:nvSpPr>
          <p:spPr>
            <a:xfrm>
              <a:off x="137046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2700462"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403046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445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90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56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222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8845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754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2045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7046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88" name="tx88"/>
            <p:cNvSpPr/>
            <p:nvPr/>
          </p:nvSpPr>
          <p:spPr>
            <a:xfrm>
              <a:off x="2700462"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89" name="tx89"/>
            <p:cNvSpPr/>
            <p:nvPr/>
          </p:nvSpPr>
          <p:spPr>
            <a:xfrm>
              <a:off x="403046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0" name="tx90"/>
            <p:cNvSpPr/>
            <p:nvPr/>
          </p:nvSpPr>
          <p:spPr>
            <a:xfrm>
              <a:off x="536045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642445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669045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3" name="tx93"/>
            <p:cNvSpPr/>
            <p:nvPr/>
          </p:nvSpPr>
          <p:spPr>
            <a:xfrm>
              <a:off x="695645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4" name="tx94"/>
            <p:cNvSpPr/>
            <p:nvPr/>
          </p:nvSpPr>
          <p:spPr>
            <a:xfrm>
              <a:off x="722245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748845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775445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802045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1325260" y="389131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99" name="tx99"/>
            <p:cNvSpPr/>
            <p:nvPr/>
          </p:nvSpPr>
          <p:spPr>
            <a:xfrm>
              <a:off x="2655258" y="393231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100" name="tx100"/>
            <p:cNvSpPr/>
            <p:nvPr/>
          </p:nvSpPr>
          <p:spPr>
            <a:xfrm>
              <a:off x="4060605" y="402037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1" name="tx101"/>
            <p:cNvSpPr/>
            <p:nvPr/>
          </p:nvSpPr>
          <p:spPr>
            <a:xfrm>
              <a:off x="5345399" y="40454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2" name="tx102"/>
            <p:cNvSpPr/>
            <p:nvPr/>
          </p:nvSpPr>
          <p:spPr>
            <a:xfrm>
              <a:off x="6409398" y="40439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3" name="tx103"/>
            <p:cNvSpPr/>
            <p:nvPr/>
          </p:nvSpPr>
          <p:spPr>
            <a:xfrm>
              <a:off x="6645252" y="38857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04" name="tx104"/>
            <p:cNvSpPr/>
            <p:nvPr/>
          </p:nvSpPr>
          <p:spPr>
            <a:xfrm>
              <a:off x="6956456" y="38853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5" name="tx105"/>
            <p:cNvSpPr/>
            <p:nvPr/>
          </p:nvSpPr>
          <p:spPr>
            <a:xfrm>
              <a:off x="7207396" y="4014555"/>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06" name="tx106"/>
            <p:cNvSpPr/>
            <p:nvPr/>
          </p:nvSpPr>
          <p:spPr>
            <a:xfrm>
              <a:off x="7443251" y="388363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07" name="tx107"/>
            <p:cNvSpPr/>
            <p:nvPr/>
          </p:nvSpPr>
          <p:spPr>
            <a:xfrm>
              <a:off x="7739396" y="40431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8" name="tx108"/>
            <p:cNvSpPr/>
            <p:nvPr/>
          </p:nvSpPr>
          <p:spPr>
            <a:xfrm>
              <a:off x="8005395" y="40101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9" name="tx109"/>
            <p:cNvSpPr/>
            <p:nvPr/>
          </p:nvSpPr>
          <p:spPr>
            <a:xfrm>
              <a:off x="1355405" y="36249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10" name="tx110"/>
            <p:cNvSpPr/>
            <p:nvPr/>
          </p:nvSpPr>
          <p:spPr>
            <a:xfrm>
              <a:off x="4015401" y="39309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1" name="tx111"/>
            <p:cNvSpPr/>
            <p:nvPr/>
          </p:nvSpPr>
          <p:spPr>
            <a:xfrm>
              <a:off x="5345399" y="39854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2" name="tx112"/>
            <p:cNvSpPr/>
            <p:nvPr/>
          </p:nvSpPr>
          <p:spPr>
            <a:xfrm>
              <a:off x="6409398" y="39807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3" name="tx113"/>
            <p:cNvSpPr/>
            <p:nvPr/>
          </p:nvSpPr>
          <p:spPr>
            <a:xfrm>
              <a:off x="6645252" y="36009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14" name="tx114"/>
            <p:cNvSpPr/>
            <p:nvPr/>
          </p:nvSpPr>
          <p:spPr>
            <a:xfrm>
              <a:off x="6956456" y="35051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5" name="tx115"/>
            <p:cNvSpPr/>
            <p:nvPr/>
          </p:nvSpPr>
          <p:spPr>
            <a:xfrm>
              <a:off x="7739396" y="39784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6" name="tx116"/>
            <p:cNvSpPr/>
            <p:nvPr/>
          </p:nvSpPr>
          <p:spPr>
            <a:xfrm>
              <a:off x="7975250" y="38465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17" name="tx117"/>
            <p:cNvSpPr/>
            <p:nvPr/>
          </p:nvSpPr>
          <p:spPr>
            <a:xfrm>
              <a:off x="1370464" y="34677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18" name="tx118"/>
            <p:cNvSpPr/>
            <p:nvPr/>
          </p:nvSpPr>
          <p:spPr>
            <a:xfrm>
              <a:off x="2655258" y="371015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9" name="tx119"/>
            <p:cNvSpPr/>
            <p:nvPr/>
          </p:nvSpPr>
          <p:spPr>
            <a:xfrm>
              <a:off x="3985256" y="38244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20" name="tx120"/>
            <p:cNvSpPr/>
            <p:nvPr/>
          </p:nvSpPr>
          <p:spPr>
            <a:xfrm>
              <a:off x="5345399" y="38791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21" name="tx121"/>
            <p:cNvSpPr/>
            <p:nvPr/>
          </p:nvSpPr>
          <p:spPr>
            <a:xfrm>
              <a:off x="6409398" y="38716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2" name="tx122"/>
            <p:cNvSpPr/>
            <p:nvPr/>
          </p:nvSpPr>
          <p:spPr>
            <a:xfrm>
              <a:off x="6645252" y="342835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34.4</a:t>
              </a:r>
            </a:p>
          </p:txBody>
        </p:sp>
        <p:sp>
          <p:nvSpPr>
            <p:cNvPr id="123" name="tx123"/>
            <p:cNvSpPr/>
            <p:nvPr/>
          </p:nvSpPr>
          <p:spPr>
            <a:xfrm>
              <a:off x="6911252" y="32375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45.9</a:t>
              </a:r>
            </a:p>
          </p:txBody>
        </p:sp>
        <p:sp>
          <p:nvSpPr>
            <p:cNvPr id="124" name="tx124"/>
            <p:cNvSpPr/>
            <p:nvPr/>
          </p:nvSpPr>
          <p:spPr>
            <a:xfrm>
              <a:off x="7207396" y="3873307"/>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5" name="tx125"/>
            <p:cNvSpPr/>
            <p:nvPr/>
          </p:nvSpPr>
          <p:spPr>
            <a:xfrm>
              <a:off x="7443251" y="361417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26" name="tx126"/>
            <p:cNvSpPr/>
            <p:nvPr/>
          </p:nvSpPr>
          <p:spPr>
            <a:xfrm>
              <a:off x="7739396" y="38684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7" name="tx127"/>
            <p:cNvSpPr/>
            <p:nvPr/>
          </p:nvSpPr>
          <p:spPr>
            <a:xfrm>
              <a:off x="7975250" y="36707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28" name="tx128"/>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655386" y="323544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0" name="tx130"/>
            <p:cNvSpPr/>
            <p:nvPr/>
          </p:nvSpPr>
          <p:spPr>
            <a:xfrm>
              <a:off x="577692" y="240700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1" name="tx13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9" name="pl149"/>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0" name="pl150"/>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1" name="tx151"/>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2" name="tx152"/>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3" name="rc153"/>
            <p:cNvSpPr/>
            <p:nvPr/>
          </p:nvSpPr>
          <p:spPr>
            <a:xfrm>
              <a:off x="4670912" y="4979579"/>
              <a:ext cx="201456" cy="201456"/>
            </a:xfrm>
            <a:prstGeom prst="rect">
              <a:avLst/>
            </a:prstGeom>
            <a:solidFill>
              <a:srgbClr val="B3B3B3">
                <a:alpha val="85098"/>
              </a:srgbClr>
            </a:solidFill>
          </p:spPr>
          <p:txBody>
            <a:bodyPr/>
            <a:lstStyle/>
            <a:p/>
          </p:txBody>
        </p:sp>
        <p:sp>
          <p:nvSpPr>
            <p:cNvPr id="154" name="rc154"/>
            <p:cNvSpPr/>
            <p:nvPr/>
          </p:nvSpPr>
          <p:spPr>
            <a:xfrm>
              <a:off x="5573066" y="4979579"/>
              <a:ext cx="201456" cy="201456"/>
            </a:xfrm>
            <a:prstGeom prst="rect">
              <a:avLst/>
            </a:prstGeom>
            <a:solidFill>
              <a:srgbClr val="1CABE2">
                <a:alpha val="85098"/>
              </a:srgbClr>
            </a:solidFill>
          </p:spPr>
          <p:txBody>
            <a:bodyPr/>
            <a:lstStyle/>
            <a:p/>
          </p:txBody>
        </p:sp>
        <p:sp>
          <p:nvSpPr>
            <p:cNvPr id="155" name="tx155"/>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6" name="tx156"/>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7" name="tx157"/>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8" name="tx158"/>
            <p:cNvSpPr/>
            <p:nvPr/>
          </p:nvSpPr>
          <p:spPr>
            <a:xfrm>
              <a:off x="966584" y="1594448"/>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2000-2025</a:t>
              </a:r>
            </a:p>
          </p:txBody>
        </p:sp>
        <p:sp>
          <p:nvSpPr>
            <p:cNvPr id="159" name="pl159"/>
            <p:cNvSpPr/>
            <p:nvPr/>
          </p:nvSpPr>
          <p:spPr>
            <a:xfrm>
              <a:off x="218321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275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67186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1619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4" name="pl164"/>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5538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9970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4403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28835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11054" y="5726143"/>
              <a:ext cx="1330223" cy="119033"/>
            </a:xfrm>
            <a:prstGeom prst="rect">
              <a:avLst/>
            </a:prstGeom>
            <a:solidFill>
              <a:srgbClr val="1CABE2">
                <a:alpha val="85098"/>
              </a:srgbClr>
            </a:solidFill>
          </p:spPr>
          <p:txBody>
            <a:bodyPr/>
            <a:lstStyle/>
            <a:p/>
          </p:txBody>
        </p:sp>
        <p:sp>
          <p:nvSpPr>
            <p:cNvPr id="172" name="rc172"/>
            <p:cNvSpPr/>
            <p:nvPr/>
          </p:nvSpPr>
          <p:spPr>
            <a:xfrm>
              <a:off x="1311054" y="5577352"/>
              <a:ext cx="1363016" cy="119033"/>
            </a:xfrm>
            <a:prstGeom prst="rect">
              <a:avLst/>
            </a:prstGeom>
            <a:solidFill>
              <a:srgbClr val="1CABE2">
                <a:alpha val="85098"/>
              </a:srgbClr>
            </a:solidFill>
          </p:spPr>
          <p:txBody>
            <a:bodyPr/>
            <a:lstStyle/>
            <a:p/>
          </p:txBody>
        </p:sp>
        <p:sp>
          <p:nvSpPr>
            <p:cNvPr id="173" name="rc173"/>
            <p:cNvSpPr/>
            <p:nvPr/>
          </p:nvSpPr>
          <p:spPr>
            <a:xfrm>
              <a:off x="1311054" y="5428560"/>
              <a:ext cx="2755686" cy="119033"/>
            </a:xfrm>
            <a:prstGeom prst="rect">
              <a:avLst/>
            </a:prstGeom>
            <a:solidFill>
              <a:srgbClr val="1CABE2">
                <a:alpha val="85098"/>
              </a:srgbClr>
            </a:solidFill>
          </p:spPr>
          <p:txBody>
            <a:bodyPr/>
            <a:lstStyle/>
            <a:p/>
          </p:txBody>
        </p:sp>
        <p:sp>
          <p:nvSpPr>
            <p:cNvPr id="174" name="rc174"/>
            <p:cNvSpPr/>
            <p:nvPr/>
          </p:nvSpPr>
          <p:spPr>
            <a:xfrm>
              <a:off x="2641277" y="5726143"/>
              <a:ext cx="1330223" cy="119033"/>
            </a:xfrm>
            <a:prstGeom prst="rect">
              <a:avLst/>
            </a:prstGeom>
            <a:solidFill>
              <a:srgbClr val="B3B3B3">
                <a:alpha val="85098"/>
              </a:srgbClr>
            </a:solidFill>
          </p:spPr>
          <p:txBody>
            <a:bodyPr/>
            <a:lstStyle/>
            <a:p/>
          </p:txBody>
        </p:sp>
        <p:sp>
          <p:nvSpPr>
            <p:cNvPr id="175" name="rc175"/>
            <p:cNvSpPr/>
            <p:nvPr/>
          </p:nvSpPr>
          <p:spPr>
            <a:xfrm>
              <a:off x="2674070" y="5577352"/>
              <a:ext cx="1363016" cy="119033"/>
            </a:xfrm>
            <a:prstGeom prst="rect">
              <a:avLst/>
            </a:prstGeom>
            <a:solidFill>
              <a:srgbClr val="B3B3B3">
                <a:alpha val="85098"/>
              </a:srgbClr>
            </a:solidFill>
          </p:spPr>
          <p:txBody>
            <a:bodyPr/>
            <a:lstStyle/>
            <a:p/>
          </p:txBody>
        </p:sp>
        <p:sp>
          <p:nvSpPr>
            <p:cNvPr id="176" name="rc176"/>
            <p:cNvSpPr/>
            <p:nvPr/>
          </p:nvSpPr>
          <p:spPr>
            <a:xfrm>
              <a:off x="4066740" y="5428560"/>
              <a:ext cx="4133703" cy="119033"/>
            </a:xfrm>
            <a:prstGeom prst="rect">
              <a:avLst/>
            </a:prstGeom>
            <a:solidFill>
              <a:srgbClr val="B3B3B3">
                <a:alpha val="85098"/>
              </a:srgbClr>
            </a:solidFill>
          </p:spPr>
          <p:txBody>
            <a:bodyPr/>
            <a:lstStyle/>
            <a:p/>
          </p:txBody>
        </p:sp>
        <p:sp>
          <p:nvSpPr>
            <p:cNvPr id="177" name="tx177"/>
            <p:cNvSpPr/>
            <p:nvPr/>
          </p:nvSpPr>
          <p:spPr>
            <a:xfrm>
              <a:off x="405187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a:t>
              </a:r>
            </a:p>
          </p:txBody>
        </p:sp>
        <p:sp>
          <p:nvSpPr>
            <p:cNvPr id="178" name="tx178"/>
            <p:cNvSpPr/>
            <p:nvPr/>
          </p:nvSpPr>
          <p:spPr>
            <a:xfrm>
              <a:off x="4117459"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a:t>
              </a:r>
            </a:p>
          </p:txBody>
        </p:sp>
        <p:sp>
          <p:nvSpPr>
            <p:cNvPr id="179" name="tx179"/>
            <p:cNvSpPr/>
            <p:nvPr/>
          </p:nvSpPr>
          <p:spPr>
            <a:xfrm>
              <a:off x="831297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a:t>
              </a:r>
            </a:p>
          </p:txBody>
        </p:sp>
        <p:sp>
          <p:nvSpPr>
            <p:cNvPr id="180" name="tx180"/>
            <p:cNvSpPr/>
            <p:nvPr/>
          </p:nvSpPr>
          <p:spPr>
            <a:xfrm>
              <a:off x="1895793"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81" name="tx181"/>
            <p:cNvSpPr/>
            <p:nvPr/>
          </p:nvSpPr>
          <p:spPr>
            <a:xfrm>
              <a:off x="1912190"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82" name="tx182"/>
            <p:cNvSpPr/>
            <p:nvPr/>
          </p:nvSpPr>
          <p:spPr>
            <a:xfrm>
              <a:off x="2608525"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a:t>
              </a:r>
            </a:p>
          </p:txBody>
        </p:sp>
        <p:sp>
          <p:nvSpPr>
            <p:cNvPr id="183" name="tx183"/>
            <p:cNvSpPr/>
            <p:nvPr/>
          </p:nvSpPr>
          <p:spPr>
            <a:xfrm>
              <a:off x="3226016"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84" name="tx184"/>
            <p:cNvSpPr/>
            <p:nvPr/>
          </p:nvSpPr>
          <p:spPr>
            <a:xfrm>
              <a:off x="3275206"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85" name="tx185"/>
            <p:cNvSpPr/>
            <p:nvPr/>
          </p:nvSpPr>
          <p:spPr>
            <a:xfrm>
              <a:off x="602106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11.8</a:t>
              </a:r>
            </a:p>
          </p:txBody>
        </p:sp>
        <p:sp>
          <p:nvSpPr>
            <p:cNvPr id="186" name="tx186"/>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2969943"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1" name="tx191"/>
            <p:cNvSpPr/>
            <p:nvPr/>
          </p:nvSpPr>
          <p:spPr>
            <a:xfrm>
              <a:off x="467542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2" name="tx192"/>
            <p:cNvSpPr/>
            <p:nvPr/>
          </p:nvSpPr>
          <p:spPr>
            <a:xfrm>
              <a:off x="641974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3" name="tx193"/>
            <p:cNvSpPr/>
            <p:nvPr/>
          </p:nvSpPr>
          <p:spPr>
            <a:xfrm>
              <a:off x="816407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4" name="tx194"/>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5" name="tx19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7" name="tx19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Rwanda.
In 2025, DTP1 coverage in Rwanda remained relatively constant within 1% at 98%. The number of children missing out on any DTP vaccination (zero-dose children) increased from 4,000 in 2024 to 8,000 in 2025.
DTP3 coverage declined at 95% in 2025, leaving 20,000 children vulnerable to vaccine-preventable diseases.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95%, leaving 20,000 children un- or under-vaccinated, including 8,000 zero-dose and 12,000 with only partial protection.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131228"/>
                  </a:moveTo>
                  <a:lnTo>
                    <a:pt x="135891" y="481169"/>
                  </a:lnTo>
                  <a:lnTo>
                    <a:pt x="271783" y="87485"/>
                  </a:lnTo>
                  <a:lnTo>
                    <a:pt x="407675" y="43742"/>
                  </a:lnTo>
                  <a:lnTo>
                    <a:pt x="543566" y="109356"/>
                  </a:lnTo>
                  <a:lnTo>
                    <a:pt x="679458" y="87485"/>
                  </a:lnTo>
                  <a:lnTo>
                    <a:pt x="815350" y="0"/>
                  </a:lnTo>
                  <a:lnTo>
                    <a:pt x="951242" y="0"/>
                  </a:lnTo>
                  <a:lnTo>
                    <a:pt x="1087133" y="43742"/>
                  </a:lnTo>
                  <a:lnTo>
                    <a:pt x="1223025" y="21871"/>
                  </a:lnTo>
                  <a:lnTo>
                    <a:pt x="1358917" y="21871"/>
                  </a:lnTo>
                  <a:lnTo>
                    <a:pt x="1494809" y="21871"/>
                  </a:lnTo>
                  <a:lnTo>
                    <a:pt x="1630700" y="0"/>
                  </a:lnTo>
                  <a:lnTo>
                    <a:pt x="1766592" y="0"/>
                  </a:lnTo>
                  <a:lnTo>
                    <a:pt x="1902484" y="0"/>
                  </a:lnTo>
                  <a:lnTo>
                    <a:pt x="2038375" y="0"/>
                  </a:lnTo>
                  <a:lnTo>
                    <a:pt x="2174267" y="0"/>
                  </a:lnTo>
                  <a:lnTo>
                    <a:pt x="2310159" y="0"/>
                  </a:lnTo>
                  <a:lnTo>
                    <a:pt x="2446051" y="21871"/>
                  </a:lnTo>
                  <a:lnTo>
                    <a:pt x="2581942" y="0"/>
                  </a:lnTo>
                  <a:lnTo>
                    <a:pt x="2717834" y="109356"/>
                  </a:lnTo>
                  <a:lnTo>
                    <a:pt x="2853726" y="109356"/>
                  </a:lnTo>
                  <a:lnTo>
                    <a:pt x="2989618" y="21871"/>
                  </a:lnTo>
                  <a:lnTo>
                    <a:pt x="3125509" y="109356"/>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131228"/>
                  </a:moveTo>
                  <a:lnTo>
                    <a:pt x="135891" y="481169"/>
                  </a:lnTo>
                  <a:lnTo>
                    <a:pt x="271783" y="87485"/>
                  </a:lnTo>
                  <a:lnTo>
                    <a:pt x="407675" y="43742"/>
                  </a:lnTo>
                  <a:lnTo>
                    <a:pt x="543566" y="109356"/>
                  </a:lnTo>
                  <a:lnTo>
                    <a:pt x="679458" y="87485"/>
                  </a:lnTo>
                  <a:lnTo>
                    <a:pt x="815350" y="0"/>
                  </a:lnTo>
                  <a:lnTo>
                    <a:pt x="951242" y="0"/>
                  </a:lnTo>
                  <a:lnTo>
                    <a:pt x="1087133" y="43742"/>
                  </a:lnTo>
                  <a:lnTo>
                    <a:pt x="1223025" y="21871"/>
                  </a:lnTo>
                  <a:lnTo>
                    <a:pt x="1358917" y="21871"/>
                  </a:lnTo>
                  <a:lnTo>
                    <a:pt x="1494809" y="21871"/>
                  </a:lnTo>
                  <a:lnTo>
                    <a:pt x="1630700" y="0"/>
                  </a:lnTo>
                  <a:lnTo>
                    <a:pt x="1766592" y="0"/>
                  </a:lnTo>
                  <a:lnTo>
                    <a:pt x="1902484" y="0"/>
                  </a:lnTo>
                  <a:lnTo>
                    <a:pt x="2038375" y="0"/>
                  </a:lnTo>
                  <a:lnTo>
                    <a:pt x="2174267" y="0"/>
                  </a:lnTo>
                  <a:lnTo>
                    <a:pt x="2310159" y="0"/>
                  </a:lnTo>
                  <a:lnTo>
                    <a:pt x="2446051" y="21871"/>
                  </a:lnTo>
                  <a:lnTo>
                    <a:pt x="2581942" y="0"/>
                  </a:lnTo>
                  <a:lnTo>
                    <a:pt x="2717834" y="109356"/>
                  </a:lnTo>
                  <a:lnTo>
                    <a:pt x="2853726" y="109356"/>
                  </a:lnTo>
                  <a:lnTo>
                    <a:pt x="2989618" y="21871"/>
                  </a:lnTo>
                  <a:lnTo>
                    <a:pt x="3125509" y="109356"/>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131228"/>
                  </a:moveTo>
                  <a:lnTo>
                    <a:pt x="135891" y="481169"/>
                  </a:lnTo>
                  <a:lnTo>
                    <a:pt x="271783" y="87485"/>
                  </a:lnTo>
                  <a:lnTo>
                    <a:pt x="407675" y="43742"/>
                  </a:lnTo>
                  <a:lnTo>
                    <a:pt x="543566" y="109356"/>
                  </a:lnTo>
                  <a:lnTo>
                    <a:pt x="679458" y="87485"/>
                  </a:lnTo>
                  <a:lnTo>
                    <a:pt x="815350" y="0"/>
                  </a:lnTo>
                  <a:lnTo>
                    <a:pt x="951242" y="0"/>
                  </a:lnTo>
                  <a:lnTo>
                    <a:pt x="1087133" y="43742"/>
                  </a:lnTo>
                  <a:lnTo>
                    <a:pt x="1223025" y="21871"/>
                  </a:lnTo>
                  <a:lnTo>
                    <a:pt x="1358917" y="21871"/>
                  </a:lnTo>
                  <a:lnTo>
                    <a:pt x="1494809" y="21871"/>
                  </a:lnTo>
                  <a:lnTo>
                    <a:pt x="1630700" y="0"/>
                  </a:lnTo>
                  <a:lnTo>
                    <a:pt x="1766592" y="0"/>
                  </a:lnTo>
                  <a:lnTo>
                    <a:pt x="1902484" y="0"/>
                  </a:lnTo>
                  <a:lnTo>
                    <a:pt x="2038375" y="0"/>
                  </a:lnTo>
                  <a:lnTo>
                    <a:pt x="2174267" y="0"/>
                  </a:lnTo>
                  <a:lnTo>
                    <a:pt x="2310159" y="0"/>
                  </a:lnTo>
                  <a:lnTo>
                    <a:pt x="2446051" y="21871"/>
                  </a:lnTo>
                  <a:lnTo>
                    <a:pt x="2581942" y="0"/>
                  </a:lnTo>
                  <a:lnTo>
                    <a:pt x="2717834" y="109356"/>
                  </a:lnTo>
                  <a:lnTo>
                    <a:pt x="2853726" y="109356"/>
                  </a:lnTo>
                  <a:lnTo>
                    <a:pt x="2989618" y="21871"/>
                  </a:lnTo>
                  <a:lnTo>
                    <a:pt x="3125509" y="109356"/>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8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99074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60" name="tx60"/>
            <p:cNvSpPr/>
            <p:nvPr/>
          </p:nvSpPr>
          <p:spPr>
            <a:xfrm>
              <a:off x="28282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4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530" y="1405107"/>
              <a:ext cx="25161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Rwanda, 2000-2025</a:t>
              </a:r>
            </a:p>
          </p:txBody>
        </p:sp>
        <p:sp>
          <p:nvSpPr>
            <p:cNvPr id="63" name="pl63"/>
            <p:cNvSpPr/>
            <p:nvPr/>
          </p:nvSpPr>
          <p:spPr>
            <a:xfrm>
              <a:off x="5267799" y="35573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96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220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161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985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80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80856"/>
              <a:ext cx="3397293" cy="1578838"/>
            </a:xfrm>
            <a:custGeom>
              <a:avLst/>
              <a:pathLst>
                <a:path w="3397293" h="1578838">
                  <a:moveTo>
                    <a:pt x="0" y="430592"/>
                  </a:moveTo>
                  <a:lnTo>
                    <a:pt x="135891" y="1578838"/>
                  </a:lnTo>
                  <a:lnTo>
                    <a:pt x="271783" y="287061"/>
                  </a:lnTo>
                  <a:lnTo>
                    <a:pt x="407675" y="143530"/>
                  </a:lnTo>
                  <a:lnTo>
                    <a:pt x="543566" y="358826"/>
                  </a:lnTo>
                  <a:lnTo>
                    <a:pt x="679458" y="287061"/>
                  </a:lnTo>
                  <a:lnTo>
                    <a:pt x="815350" y="0"/>
                  </a:lnTo>
                  <a:lnTo>
                    <a:pt x="951242" y="0"/>
                  </a:lnTo>
                  <a:lnTo>
                    <a:pt x="1087133" y="143530"/>
                  </a:lnTo>
                  <a:lnTo>
                    <a:pt x="1223025" y="71765"/>
                  </a:lnTo>
                  <a:lnTo>
                    <a:pt x="1358917" y="71765"/>
                  </a:lnTo>
                  <a:lnTo>
                    <a:pt x="1494809" y="71765"/>
                  </a:lnTo>
                  <a:lnTo>
                    <a:pt x="1630700" y="0"/>
                  </a:lnTo>
                  <a:lnTo>
                    <a:pt x="1766592" y="0"/>
                  </a:lnTo>
                  <a:lnTo>
                    <a:pt x="1902484" y="0"/>
                  </a:lnTo>
                  <a:lnTo>
                    <a:pt x="2038375" y="0"/>
                  </a:lnTo>
                  <a:lnTo>
                    <a:pt x="2174267" y="0"/>
                  </a:lnTo>
                  <a:lnTo>
                    <a:pt x="2310159" y="0"/>
                  </a:lnTo>
                  <a:lnTo>
                    <a:pt x="2446051" y="71765"/>
                  </a:lnTo>
                  <a:lnTo>
                    <a:pt x="2581942" y="0"/>
                  </a:lnTo>
                  <a:lnTo>
                    <a:pt x="2717834" y="358826"/>
                  </a:lnTo>
                  <a:lnTo>
                    <a:pt x="2853726" y="358826"/>
                  </a:lnTo>
                  <a:lnTo>
                    <a:pt x="2989618" y="71765"/>
                  </a:lnTo>
                  <a:lnTo>
                    <a:pt x="3125509" y="358826"/>
                  </a:lnTo>
                  <a:lnTo>
                    <a:pt x="3261401" y="0"/>
                  </a:lnTo>
                  <a:lnTo>
                    <a:pt x="3397293" y="7176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80856"/>
              <a:ext cx="3397293" cy="645888"/>
            </a:xfrm>
            <a:custGeom>
              <a:avLst/>
              <a:pathLst>
                <a:path w="3397293" h="645888">
                  <a:moveTo>
                    <a:pt x="0" y="645888"/>
                  </a:moveTo>
                  <a:lnTo>
                    <a:pt x="135891" y="574122"/>
                  </a:lnTo>
                  <a:lnTo>
                    <a:pt x="271783" y="574122"/>
                  </a:lnTo>
                  <a:lnTo>
                    <a:pt x="407675" y="502357"/>
                  </a:lnTo>
                  <a:lnTo>
                    <a:pt x="543566" y="430592"/>
                  </a:lnTo>
                  <a:lnTo>
                    <a:pt x="679458" y="358826"/>
                  </a:lnTo>
                  <a:lnTo>
                    <a:pt x="815350" y="287061"/>
                  </a:lnTo>
                  <a:lnTo>
                    <a:pt x="951242" y="287061"/>
                  </a:lnTo>
                  <a:lnTo>
                    <a:pt x="1087133" y="215296"/>
                  </a:lnTo>
                  <a:lnTo>
                    <a:pt x="1223025" y="143530"/>
                  </a:lnTo>
                  <a:lnTo>
                    <a:pt x="1358917" y="143530"/>
                  </a:lnTo>
                  <a:lnTo>
                    <a:pt x="1494809" y="71765"/>
                  </a:lnTo>
                  <a:lnTo>
                    <a:pt x="1630700" y="143530"/>
                  </a:lnTo>
                  <a:lnTo>
                    <a:pt x="1766592" y="143530"/>
                  </a:lnTo>
                  <a:lnTo>
                    <a:pt x="1902484" y="143530"/>
                  </a:lnTo>
                  <a:lnTo>
                    <a:pt x="2038375" y="143530"/>
                  </a:lnTo>
                  <a:lnTo>
                    <a:pt x="2174267" y="71765"/>
                  </a:lnTo>
                  <a:lnTo>
                    <a:pt x="2310159" y="71765"/>
                  </a:lnTo>
                  <a:lnTo>
                    <a:pt x="2446051" y="71765"/>
                  </a:lnTo>
                  <a:lnTo>
                    <a:pt x="2581942" y="0"/>
                  </a:lnTo>
                  <a:lnTo>
                    <a:pt x="2717834" y="215296"/>
                  </a:lnTo>
                  <a:lnTo>
                    <a:pt x="2853726" y="358826"/>
                  </a:lnTo>
                  <a:lnTo>
                    <a:pt x="2989618" y="143530"/>
                  </a:lnTo>
                  <a:lnTo>
                    <a:pt x="3125509" y="143530"/>
                  </a:lnTo>
                  <a:lnTo>
                    <a:pt x="3261401" y="143530"/>
                  </a:lnTo>
                  <a:lnTo>
                    <a:pt x="3397293" y="7176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80856"/>
              <a:ext cx="3397293" cy="932949"/>
            </a:xfrm>
            <a:custGeom>
              <a:avLst/>
              <a:pathLst>
                <a:path w="3397293" h="932949">
                  <a:moveTo>
                    <a:pt x="0" y="932949"/>
                  </a:moveTo>
                  <a:lnTo>
                    <a:pt x="135891" y="789419"/>
                  </a:lnTo>
                  <a:lnTo>
                    <a:pt x="271783" y="645888"/>
                  </a:lnTo>
                  <a:lnTo>
                    <a:pt x="407675" y="502357"/>
                  </a:lnTo>
                  <a:lnTo>
                    <a:pt x="543566" y="430592"/>
                  </a:lnTo>
                  <a:lnTo>
                    <a:pt x="679458" y="430592"/>
                  </a:lnTo>
                  <a:lnTo>
                    <a:pt x="815350" y="287061"/>
                  </a:lnTo>
                  <a:lnTo>
                    <a:pt x="951242" y="215296"/>
                  </a:lnTo>
                  <a:lnTo>
                    <a:pt x="1087133" y="215296"/>
                  </a:lnTo>
                  <a:lnTo>
                    <a:pt x="1223025" y="143530"/>
                  </a:lnTo>
                  <a:lnTo>
                    <a:pt x="1358917" y="71765"/>
                  </a:lnTo>
                  <a:lnTo>
                    <a:pt x="1494809" y="0"/>
                  </a:lnTo>
                  <a:lnTo>
                    <a:pt x="1630700" y="71765"/>
                  </a:lnTo>
                  <a:lnTo>
                    <a:pt x="1766592" y="215296"/>
                  </a:lnTo>
                  <a:lnTo>
                    <a:pt x="1902484" y="71765"/>
                  </a:lnTo>
                  <a:lnTo>
                    <a:pt x="2038375" y="71765"/>
                  </a:lnTo>
                  <a:lnTo>
                    <a:pt x="2174267" y="71765"/>
                  </a:lnTo>
                  <a:lnTo>
                    <a:pt x="2310159" y="143530"/>
                  </a:lnTo>
                  <a:lnTo>
                    <a:pt x="2446051" y="71765"/>
                  </a:lnTo>
                  <a:lnTo>
                    <a:pt x="2581942" y="0"/>
                  </a:lnTo>
                  <a:lnTo>
                    <a:pt x="2717834" y="143530"/>
                  </a:lnTo>
                  <a:lnTo>
                    <a:pt x="2853726" y="215296"/>
                  </a:lnTo>
                  <a:lnTo>
                    <a:pt x="2989618" y="143530"/>
                  </a:lnTo>
                  <a:lnTo>
                    <a:pt x="3125509" y="0"/>
                  </a:lnTo>
                  <a:lnTo>
                    <a:pt x="3261401" y="143530"/>
                  </a:lnTo>
                  <a:lnTo>
                    <a:pt x="3397293" y="7176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8085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80856"/>
              <a:ext cx="3397293" cy="1578838"/>
            </a:xfrm>
            <a:custGeom>
              <a:avLst/>
              <a:pathLst>
                <a:path w="3397293" h="1578838">
                  <a:moveTo>
                    <a:pt x="0" y="430592"/>
                  </a:moveTo>
                  <a:lnTo>
                    <a:pt x="135891" y="1578838"/>
                  </a:lnTo>
                  <a:lnTo>
                    <a:pt x="271783" y="287061"/>
                  </a:lnTo>
                  <a:lnTo>
                    <a:pt x="407675" y="143530"/>
                  </a:lnTo>
                  <a:lnTo>
                    <a:pt x="543566" y="358826"/>
                  </a:lnTo>
                  <a:lnTo>
                    <a:pt x="679458" y="287061"/>
                  </a:lnTo>
                  <a:lnTo>
                    <a:pt x="815350" y="0"/>
                  </a:lnTo>
                  <a:lnTo>
                    <a:pt x="951242" y="0"/>
                  </a:lnTo>
                  <a:lnTo>
                    <a:pt x="1087133" y="143530"/>
                  </a:lnTo>
                  <a:lnTo>
                    <a:pt x="1223025" y="71765"/>
                  </a:lnTo>
                  <a:lnTo>
                    <a:pt x="1358917" y="71765"/>
                  </a:lnTo>
                  <a:lnTo>
                    <a:pt x="1494809" y="71765"/>
                  </a:lnTo>
                  <a:lnTo>
                    <a:pt x="1630700" y="0"/>
                  </a:lnTo>
                  <a:lnTo>
                    <a:pt x="1766592" y="0"/>
                  </a:lnTo>
                  <a:lnTo>
                    <a:pt x="1902484" y="0"/>
                  </a:lnTo>
                  <a:lnTo>
                    <a:pt x="2038375" y="0"/>
                  </a:lnTo>
                  <a:lnTo>
                    <a:pt x="2174267" y="0"/>
                  </a:lnTo>
                  <a:lnTo>
                    <a:pt x="2310159" y="0"/>
                  </a:lnTo>
                  <a:lnTo>
                    <a:pt x="2446051" y="71765"/>
                  </a:lnTo>
                  <a:lnTo>
                    <a:pt x="2581942" y="0"/>
                  </a:lnTo>
                  <a:lnTo>
                    <a:pt x="2717834" y="358826"/>
                  </a:lnTo>
                  <a:lnTo>
                    <a:pt x="2853726" y="358826"/>
                  </a:lnTo>
                  <a:lnTo>
                    <a:pt x="2989618" y="71765"/>
                  </a:lnTo>
                  <a:lnTo>
                    <a:pt x="3125509" y="358826"/>
                  </a:lnTo>
                  <a:lnTo>
                    <a:pt x="3261401" y="0"/>
                  </a:lnTo>
                  <a:lnTo>
                    <a:pt x="3397293" y="71765"/>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50736"/>
              <a:ext cx="0" cy="760712"/>
            </a:xfrm>
            <a:custGeom>
              <a:avLst/>
              <a:pathLst>
                <a:path w="0" h="760712">
                  <a:moveTo>
                    <a:pt x="0" y="76071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50736"/>
              <a:ext cx="0" cy="617182"/>
            </a:xfrm>
            <a:custGeom>
              <a:avLst/>
              <a:pathLst>
                <a:path w="0" h="617182">
                  <a:moveTo>
                    <a:pt x="0" y="61718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50736"/>
              <a:ext cx="0" cy="401886"/>
            </a:xfrm>
            <a:custGeom>
              <a:avLst/>
              <a:pathLst>
                <a:path w="0" h="401886">
                  <a:moveTo>
                    <a:pt x="0" y="4018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50736"/>
              <a:ext cx="0" cy="330120"/>
            </a:xfrm>
            <a:custGeom>
              <a:avLst/>
              <a:pathLst>
                <a:path w="0" h="330120">
                  <a:moveTo>
                    <a:pt x="0" y="33012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50736"/>
              <a:ext cx="0" cy="330120"/>
            </a:xfrm>
            <a:custGeom>
              <a:avLst/>
              <a:pathLst>
                <a:path w="0" h="330120">
                  <a:moveTo>
                    <a:pt x="0" y="3301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50736"/>
              <a:ext cx="0" cy="330120"/>
            </a:xfrm>
            <a:custGeom>
              <a:avLst/>
              <a:pathLst>
                <a:path w="0" h="330120">
                  <a:moveTo>
                    <a:pt x="0" y="3301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50736"/>
              <a:ext cx="0" cy="401886"/>
            </a:xfrm>
            <a:custGeom>
              <a:avLst/>
              <a:pathLst>
                <a:path w="0" h="401886">
                  <a:moveTo>
                    <a:pt x="0" y="4018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80856"/>
              <a:ext cx="3397293" cy="1578838"/>
            </a:xfrm>
            <a:custGeom>
              <a:avLst/>
              <a:pathLst>
                <a:path w="3397293" h="1578838">
                  <a:moveTo>
                    <a:pt x="0" y="430592"/>
                  </a:moveTo>
                  <a:lnTo>
                    <a:pt x="135891" y="1578838"/>
                  </a:lnTo>
                  <a:lnTo>
                    <a:pt x="271783" y="287061"/>
                  </a:lnTo>
                  <a:lnTo>
                    <a:pt x="407675" y="143530"/>
                  </a:lnTo>
                  <a:lnTo>
                    <a:pt x="543566" y="358826"/>
                  </a:lnTo>
                  <a:lnTo>
                    <a:pt x="679458" y="287061"/>
                  </a:lnTo>
                  <a:lnTo>
                    <a:pt x="815350" y="0"/>
                  </a:lnTo>
                  <a:lnTo>
                    <a:pt x="951242" y="0"/>
                  </a:lnTo>
                  <a:lnTo>
                    <a:pt x="1087133" y="143530"/>
                  </a:lnTo>
                  <a:lnTo>
                    <a:pt x="1223025" y="71765"/>
                  </a:lnTo>
                  <a:lnTo>
                    <a:pt x="1358917" y="71765"/>
                  </a:lnTo>
                  <a:lnTo>
                    <a:pt x="1494809" y="71765"/>
                  </a:lnTo>
                  <a:lnTo>
                    <a:pt x="1630700" y="0"/>
                  </a:lnTo>
                  <a:lnTo>
                    <a:pt x="1766592" y="0"/>
                  </a:lnTo>
                  <a:lnTo>
                    <a:pt x="1902484" y="0"/>
                  </a:lnTo>
                  <a:lnTo>
                    <a:pt x="2038375" y="0"/>
                  </a:lnTo>
                  <a:lnTo>
                    <a:pt x="2174267" y="0"/>
                  </a:lnTo>
                  <a:lnTo>
                    <a:pt x="2310159" y="0"/>
                  </a:lnTo>
                  <a:lnTo>
                    <a:pt x="2446051" y="71765"/>
                  </a:lnTo>
                  <a:lnTo>
                    <a:pt x="2581942" y="0"/>
                  </a:lnTo>
                  <a:lnTo>
                    <a:pt x="2717834" y="358826"/>
                  </a:lnTo>
                  <a:lnTo>
                    <a:pt x="2853726" y="358826"/>
                  </a:lnTo>
                  <a:lnTo>
                    <a:pt x="2989618" y="71765"/>
                  </a:lnTo>
                  <a:lnTo>
                    <a:pt x="3125509" y="358826"/>
                  </a:lnTo>
                  <a:lnTo>
                    <a:pt x="3261401" y="0"/>
                  </a:lnTo>
                  <a:lnTo>
                    <a:pt x="3397293" y="71765"/>
                  </a:lnTo>
                </a:path>
              </a:pathLst>
            </a:custGeom>
            <a:ln w="27101" cap="flat">
              <a:solidFill>
                <a:srgbClr val="0058AB">
                  <a:alpha val="100000"/>
                </a:srgbClr>
              </a:solidFill>
              <a:prstDash val="solid"/>
              <a:round/>
            </a:ln>
          </p:spPr>
          <p:txBody>
            <a:bodyPr/>
            <a:lstStyle/>
            <a:p/>
          </p:txBody>
        </p:sp>
        <p:sp>
          <p:nvSpPr>
            <p:cNvPr id="90" name="tx90"/>
            <p:cNvSpPr/>
            <p:nvPr/>
          </p:nvSpPr>
          <p:spPr>
            <a:xfrm>
              <a:off x="5389469" y="208158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68928" y="208323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48386" y="20829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0815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0815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815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86762" y="20829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513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513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640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463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287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7788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03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99074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116" name="tx116"/>
            <p:cNvSpPr/>
            <p:nvPr/>
          </p:nvSpPr>
          <p:spPr>
            <a:xfrm>
              <a:off x="71449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07441"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440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978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9516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054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709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0247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8785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7323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534260" cy="114824"/>
            </a:xfrm>
            <a:prstGeom prst="rect">
              <a:avLst/>
            </a:prstGeom>
            <a:solidFill>
              <a:srgbClr val="1CABE2">
                <a:alpha val="80000"/>
              </a:srgbClr>
            </a:solidFill>
          </p:spPr>
          <p:txBody>
            <a:bodyPr/>
            <a:lstStyle/>
            <a:p/>
          </p:txBody>
        </p:sp>
        <p:sp>
          <p:nvSpPr>
            <p:cNvPr id="132" name="rc132"/>
            <p:cNvSpPr/>
            <p:nvPr/>
          </p:nvSpPr>
          <p:spPr>
            <a:xfrm>
              <a:off x="1317178" y="5743865"/>
              <a:ext cx="3621389"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213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467517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652897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838276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Rwanda (98%) was 8 percentage points higher than the global average (90%) and 13 percentage points higher than the average across all ESAR countries (85%).
National DTP1 coverage was 1 percentage point lower than in 2019 (99%).
This equates to 8,000 zero-dose children in 2025 compared to 4,000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Rwanda DTP1 coverage was 98% - this is 1 percentage point lower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Rwanda ranked number 18 out of 21 countries for lowest DTP1 coverage (based on tied ranks).
Rwanda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Rwanda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F26A21">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Rwanda ranked number 13 out of 21 countries with 23,000 zero-dose children.
In 2025, Rwanda ranked number 16 out of 21 countries with 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8609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8750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8892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903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868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8821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8963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765455"/>
              <a:ext cx="203168" cy="919932"/>
            </a:xfrm>
            <a:prstGeom prst="rect">
              <a:avLst/>
            </a:prstGeom>
            <a:solidFill>
              <a:srgbClr val="80BD41">
                <a:alpha val="100000"/>
              </a:srgbClr>
            </a:solidFill>
          </p:spPr>
          <p:txBody>
            <a:bodyPr/>
            <a:lstStyle/>
            <a:p/>
          </p:txBody>
        </p:sp>
        <p:sp>
          <p:nvSpPr>
            <p:cNvPr id="27" name="rc27"/>
            <p:cNvSpPr/>
            <p:nvPr/>
          </p:nvSpPr>
          <p:spPr>
            <a:xfrm>
              <a:off x="1332670" y="3663239"/>
              <a:ext cx="203168" cy="71550"/>
            </a:xfrm>
            <a:prstGeom prst="rect">
              <a:avLst/>
            </a:prstGeom>
            <a:solidFill>
              <a:srgbClr val="0058AB">
                <a:alpha val="100000"/>
              </a:srgbClr>
            </a:solidFill>
          </p:spPr>
          <p:txBody>
            <a:bodyPr/>
            <a:lstStyle/>
            <a:p/>
          </p:txBody>
        </p:sp>
        <p:sp>
          <p:nvSpPr>
            <p:cNvPr id="28" name="rc28"/>
            <p:cNvSpPr/>
            <p:nvPr/>
          </p:nvSpPr>
          <p:spPr>
            <a:xfrm>
              <a:off x="1332670" y="3734789"/>
              <a:ext cx="203168" cy="30665"/>
            </a:xfrm>
            <a:prstGeom prst="rect">
              <a:avLst/>
            </a:prstGeom>
            <a:solidFill>
              <a:srgbClr val="1CABE2">
                <a:alpha val="100000"/>
              </a:srgbClr>
            </a:solidFill>
          </p:spPr>
          <p:txBody>
            <a:bodyPr/>
            <a:lstStyle/>
            <a:p/>
          </p:txBody>
        </p:sp>
        <p:sp>
          <p:nvSpPr>
            <p:cNvPr id="29" name="rc29"/>
            <p:cNvSpPr/>
            <p:nvPr/>
          </p:nvSpPr>
          <p:spPr>
            <a:xfrm>
              <a:off x="1558413" y="3887162"/>
              <a:ext cx="203168" cy="798224"/>
            </a:xfrm>
            <a:prstGeom prst="rect">
              <a:avLst/>
            </a:prstGeom>
            <a:solidFill>
              <a:srgbClr val="80BD41">
                <a:alpha val="100000"/>
              </a:srgbClr>
            </a:solidFill>
          </p:spPr>
          <p:txBody>
            <a:bodyPr/>
            <a:lstStyle/>
            <a:p/>
          </p:txBody>
        </p:sp>
        <p:sp>
          <p:nvSpPr>
            <p:cNvPr id="30" name="rc30"/>
            <p:cNvSpPr/>
            <p:nvPr/>
          </p:nvSpPr>
          <p:spPr>
            <a:xfrm>
              <a:off x="1558413" y="3648733"/>
              <a:ext cx="203168" cy="238428"/>
            </a:xfrm>
            <a:prstGeom prst="rect">
              <a:avLst/>
            </a:prstGeom>
            <a:solidFill>
              <a:srgbClr val="0058AB">
                <a:alpha val="100000"/>
              </a:srgbClr>
            </a:solidFill>
          </p:spPr>
          <p:txBody>
            <a:bodyPr/>
            <a:lstStyle/>
            <a:p/>
          </p:txBody>
        </p:sp>
        <p:sp>
          <p:nvSpPr>
            <p:cNvPr id="31" name="rc31"/>
            <p:cNvSpPr/>
            <p:nvPr/>
          </p:nvSpPr>
          <p:spPr>
            <a:xfrm>
              <a:off x="1558413" y="3887162"/>
              <a:ext cx="203168" cy="0"/>
            </a:xfrm>
            <a:prstGeom prst="rect">
              <a:avLst/>
            </a:prstGeom>
            <a:solidFill>
              <a:srgbClr val="1CABE2">
                <a:alpha val="100000"/>
              </a:srgbClr>
            </a:solidFill>
          </p:spPr>
          <p:txBody>
            <a:bodyPr/>
            <a:lstStyle/>
            <a:p/>
          </p:txBody>
        </p:sp>
        <p:sp>
          <p:nvSpPr>
            <p:cNvPr id="32" name="rc32"/>
            <p:cNvSpPr/>
            <p:nvPr/>
          </p:nvSpPr>
          <p:spPr>
            <a:xfrm>
              <a:off x="1784155" y="3762998"/>
              <a:ext cx="203168" cy="922388"/>
            </a:xfrm>
            <a:prstGeom prst="rect">
              <a:avLst/>
            </a:prstGeom>
            <a:solidFill>
              <a:srgbClr val="80BD41">
                <a:alpha val="100000"/>
              </a:srgbClr>
            </a:solidFill>
          </p:spPr>
          <p:txBody>
            <a:bodyPr/>
            <a:lstStyle/>
            <a:p/>
          </p:txBody>
        </p:sp>
        <p:sp>
          <p:nvSpPr>
            <p:cNvPr id="33" name="rc33"/>
            <p:cNvSpPr/>
            <p:nvPr/>
          </p:nvSpPr>
          <p:spPr>
            <a:xfrm>
              <a:off x="1784155" y="3637218"/>
              <a:ext cx="203168" cy="52409"/>
            </a:xfrm>
            <a:prstGeom prst="rect">
              <a:avLst/>
            </a:prstGeom>
            <a:solidFill>
              <a:srgbClr val="0058AB">
                <a:alpha val="100000"/>
              </a:srgbClr>
            </a:solidFill>
          </p:spPr>
          <p:txBody>
            <a:bodyPr/>
            <a:lstStyle/>
            <a:p/>
          </p:txBody>
        </p:sp>
        <p:sp>
          <p:nvSpPr>
            <p:cNvPr id="34" name="rc34"/>
            <p:cNvSpPr/>
            <p:nvPr/>
          </p:nvSpPr>
          <p:spPr>
            <a:xfrm>
              <a:off x="1784155" y="3689627"/>
              <a:ext cx="203168" cy="73370"/>
            </a:xfrm>
            <a:prstGeom prst="rect">
              <a:avLst/>
            </a:prstGeom>
            <a:solidFill>
              <a:srgbClr val="1CABE2">
                <a:alpha val="100000"/>
              </a:srgbClr>
            </a:solidFill>
          </p:spPr>
          <p:txBody>
            <a:bodyPr/>
            <a:lstStyle/>
            <a:p/>
          </p:txBody>
        </p:sp>
        <p:sp>
          <p:nvSpPr>
            <p:cNvPr id="35" name="rc35"/>
            <p:cNvSpPr/>
            <p:nvPr/>
          </p:nvSpPr>
          <p:spPr>
            <a:xfrm>
              <a:off x="2009898" y="3660169"/>
              <a:ext cx="203168" cy="1025217"/>
            </a:xfrm>
            <a:prstGeom prst="rect">
              <a:avLst/>
            </a:prstGeom>
            <a:solidFill>
              <a:srgbClr val="80BD41">
                <a:alpha val="100000"/>
              </a:srgbClr>
            </a:solidFill>
          </p:spPr>
          <p:txBody>
            <a:bodyPr/>
            <a:lstStyle/>
            <a:p/>
          </p:txBody>
        </p:sp>
        <p:sp>
          <p:nvSpPr>
            <p:cNvPr id="36" name="rc36"/>
            <p:cNvSpPr/>
            <p:nvPr/>
          </p:nvSpPr>
          <p:spPr>
            <a:xfrm>
              <a:off x="2009898" y="3617451"/>
              <a:ext cx="203168" cy="32039"/>
            </a:xfrm>
            <a:prstGeom prst="rect">
              <a:avLst/>
            </a:prstGeom>
            <a:solidFill>
              <a:srgbClr val="0058AB">
                <a:alpha val="100000"/>
              </a:srgbClr>
            </a:solidFill>
          </p:spPr>
          <p:txBody>
            <a:bodyPr/>
            <a:lstStyle/>
            <a:p/>
          </p:txBody>
        </p:sp>
        <p:sp>
          <p:nvSpPr>
            <p:cNvPr id="37" name="rc37"/>
            <p:cNvSpPr/>
            <p:nvPr/>
          </p:nvSpPr>
          <p:spPr>
            <a:xfrm>
              <a:off x="2009898" y="3649490"/>
              <a:ext cx="203168" cy="10678"/>
            </a:xfrm>
            <a:prstGeom prst="rect">
              <a:avLst/>
            </a:prstGeom>
            <a:solidFill>
              <a:srgbClr val="1CABE2">
                <a:alpha val="100000"/>
              </a:srgbClr>
            </a:solidFill>
          </p:spPr>
          <p:txBody>
            <a:bodyPr/>
            <a:lstStyle/>
            <a:p/>
          </p:txBody>
        </p:sp>
        <p:sp>
          <p:nvSpPr>
            <p:cNvPr id="38" name="rc38"/>
            <p:cNvSpPr/>
            <p:nvPr/>
          </p:nvSpPr>
          <p:spPr>
            <a:xfrm>
              <a:off x="2235640" y="3710432"/>
              <a:ext cx="203168" cy="974954"/>
            </a:xfrm>
            <a:prstGeom prst="rect">
              <a:avLst/>
            </a:prstGeom>
            <a:solidFill>
              <a:srgbClr val="80BD41">
                <a:alpha val="100000"/>
              </a:srgbClr>
            </a:solidFill>
          </p:spPr>
          <p:txBody>
            <a:bodyPr/>
            <a:lstStyle/>
            <a:p/>
          </p:txBody>
        </p:sp>
        <p:sp>
          <p:nvSpPr>
            <p:cNvPr id="39" name="rc39"/>
            <p:cNvSpPr/>
            <p:nvPr/>
          </p:nvSpPr>
          <p:spPr>
            <a:xfrm>
              <a:off x="2235640" y="3589932"/>
              <a:ext cx="203168" cy="65726"/>
            </a:xfrm>
            <a:prstGeom prst="rect">
              <a:avLst/>
            </a:prstGeom>
            <a:solidFill>
              <a:srgbClr val="0058AB">
                <a:alpha val="100000"/>
              </a:srgbClr>
            </a:solidFill>
          </p:spPr>
          <p:txBody>
            <a:bodyPr/>
            <a:lstStyle/>
            <a:p/>
          </p:txBody>
        </p:sp>
        <p:sp>
          <p:nvSpPr>
            <p:cNvPr id="40" name="rc40"/>
            <p:cNvSpPr/>
            <p:nvPr/>
          </p:nvSpPr>
          <p:spPr>
            <a:xfrm>
              <a:off x="2235640" y="3655659"/>
              <a:ext cx="203168" cy="54773"/>
            </a:xfrm>
            <a:prstGeom prst="rect">
              <a:avLst/>
            </a:prstGeom>
            <a:solidFill>
              <a:srgbClr val="1CABE2">
                <a:alpha val="100000"/>
              </a:srgbClr>
            </a:solidFill>
          </p:spPr>
          <p:txBody>
            <a:bodyPr/>
            <a:lstStyle/>
            <a:p/>
          </p:txBody>
        </p:sp>
        <p:sp>
          <p:nvSpPr>
            <p:cNvPr id="41" name="rc41"/>
            <p:cNvSpPr/>
            <p:nvPr/>
          </p:nvSpPr>
          <p:spPr>
            <a:xfrm>
              <a:off x="2461382" y="3626293"/>
              <a:ext cx="203168" cy="1059093"/>
            </a:xfrm>
            <a:prstGeom prst="rect">
              <a:avLst/>
            </a:prstGeom>
            <a:solidFill>
              <a:srgbClr val="80BD41">
                <a:alpha val="100000"/>
              </a:srgbClr>
            </a:solidFill>
          </p:spPr>
          <p:txBody>
            <a:bodyPr/>
            <a:lstStyle/>
            <a:p/>
          </p:txBody>
        </p:sp>
        <p:sp>
          <p:nvSpPr>
            <p:cNvPr id="42" name="rc42"/>
            <p:cNvSpPr/>
            <p:nvPr/>
          </p:nvSpPr>
          <p:spPr>
            <a:xfrm>
              <a:off x="2461382" y="3570552"/>
              <a:ext cx="203168" cy="55741"/>
            </a:xfrm>
            <a:prstGeom prst="rect">
              <a:avLst/>
            </a:prstGeom>
            <a:solidFill>
              <a:srgbClr val="0058AB">
                <a:alpha val="100000"/>
              </a:srgbClr>
            </a:solidFill>
          </p:spPr>
          <p:txBody>
            <a:bodyPr/>
            <a:lstStyle/>
            <a:p/>
          </p:txBody>
        </p:sp>
        <p:sp>
          <p:nvSpPr>
            <p:cNvPr id="43" name="rc43"/>
            <p:cNvSpPr/>
            <p:nvPr/>
          </p:nvSpPr>
          <p:spPr>
            <a:xfrm>
              <a:off x="2461382" y="3626293"/>
              <a:ext cx="203168" cy="0"/>
            </a:xfrm>
            <a:prstGeom prst="rect">
              <a:avLst/>
            </a:prstGeom>
            <a:solidFill>
              <a:srgbClr val="1CABE2">
                <a:alpha val="100000"/>
              </a:srgbClr>
            </a:solidFill>
          </p:spPr>
          <p:txBody>
            <a:bodyPr/>
            <a:lstStyle/>
            <a:p/>
          </p:txBody>
        </p:sp>
        <p:sp>
          <p:nvSpPr>
            <p:cNvPr id="44" name="rc44"/>
            <p:cNvSpPr/>
            <p:nvPr/>
          </p:nvSpPr>
          <p:spPr>
            <a:xfrm>
              <a:off x="2687125" y="3569929"/>
              <a:ext cx="203168" cy="1115457"/>
            </a:xfrm>
            <a:prstGeom prst="rect">
              <a:avLst/>
            </a:prstGeom>
            <a:solidFill>
              <a:srgbClr val="80BD41">
                <a:alpha val="100000"/>
              </a:srgbClr>
            </a:solidFill>
          </p:spPr>
          <p:txBody>
            <a:bodyPr/>
            <a:lstStyle/>
            <a:p/>
          </p:txBody>
        </p:sp>
        <p:sp>
          <p:nvSpPr>
            <p:cNvPr id="45" name="rc45"/>
            <p:cNvSpPr/>
            <p:nvPr/>
          </p:nvSpPr>
          <p:spPr>
            <a:xfrm>
              <a:off x="2687125" y="3558662"/>
              <a:ext cx="203168" cy="11266"/>
            </a:xfrm>
            <a:prstGeom prst="rect">
              <a:avLst/>
            </a:prstGeom>
            <a:solidFill>
              <a:srgbClr val="0058AB">
                <a:alpha val="100000"/>
              </a:srgbClr>
            </a:solidFill>
          </p:spPr>
          <p:txBody>
            <a:bodyPr/>
            <a:lstStyle/>
            <a:p/>
          </p:txBody>
        </p:sp>
        <p:sp>
          <p:nvSpPr>
            <p:cNvPr id="46" name="rc46"/>
            <p:cNvSpPr/>
            <p:nvPr/>
          </p:nvSpPr>
          <p:spPr>
            <a:xfrm>
              <a:off x="2687125" y="3569929"/>
              <a:ext cx="203168" cy="0"/>
            </a:xfrm>
            <a:prstGeom prst="rect">
              <a:avLst/>
            </a:prstGeom>
            <a:solidFill>
              <a:srgbClr val="1CABE2">
                <a:alpha val="100000"/>
              </a:srgbClr>
            </a:solidFill>
          </p:spPr>
          <p:txBody>
            <a:bodyPr/>
            <a:lstStyle/>
            <a:p/>
          </p:txBody>
        </p:sp>
        <p:sp>
          <p:nvSpPr>
            <p:cNvPr id="47" name="rc47"/>
            <p:cNvSpPr/>
            <p:nvPr/>
          </p:nvSpPr>
          <p:spPr>
            <a:xfrm>
              <a:off x="2912867" y="3588501"/>
              <a:ext cx="203168" cy="1096885"/>
            </a:xfrm>
            <a:prstGeom prst="rect">
              <a:avLst/>
            </a:prstGeom>
            <a:solidFill>
              <a:srgbClr val="80BD41">
                <a:alpha val="100000"/>
              </a:srgbClr>
            </a:solidFill>
          </p:spPr>
          <p:txBody>
            <a:bodyPr/>
            <a:lstStyle/>
            <a:p/>
          </p:txBody>
        </p:sp>
        <p:sp>
          <p:nvSpPr>
            <p:cNvPr id="48" name="rc48"/>
            <p:cNvSpPr/>
            <p:nvPr/>
          </p:nvSpPr>
          <p:spPr>
            <a:xfrm>
              <a:off x="2912867" y="3554577"/>
              <a:ext cx="203168" cy="11307"/>
            </a:xfrm>
            <a:prstGeom prst="rect">
              <a:avLst/>
            </a:prstGeom>
            <a:solidFill>
              <a:srgbClr val="0058AB">
                <a:alpha val="100000"/>
              </a:srgbClr>
            </a:solidFill>
          </p:spPr>
          <p:txBody>
            <a:bodyPr/>
            <a:lstStyle/>
            <a:p/>
          </p:txBody>
        </p:sp>
        <p:sp>
          <p:nvSpPr>
            <p:cNvPr id="49" name="rc49"/>
            <p:cNvSpPr/>
            <p:nvPr/>
          </p:nvSpPr>
          <p:spPr>
            <a:xfrm>
              <a:off x="2912867" y="3565885"/>
              <a:ext cx="203168" cy="22615"/>
            </a:xfrm>
            <a:prstGeom prst="rect">
              <a:avLst/>
            </a:prstGeom>
            <a:solidFill>
              <a:srgbClr val="1CABE2">
                <a:alpha val="100000"/>
              </a:srgbClr>
            </a:solidFill>
          </p:spPr>
          <p:txBody>
            <a:bodyPr/>
            <a:lstStyle/>
            <a:p/>
          </p:txBody>
        </p:sp>
        <p:sp>
          <p:nvSpPr>
            <p:cNvPr id="50" name="rc50"/>
            <p:cNvSpPr/>
            <p:nvPr/>
          </p:nvSpPr>
          <p:spPr>
            <a:xfrm>
              <a:off x="3138609" y="3590507"/>
              <a:ext cx="203168" cy="1094879"/>
            </a:xfrm>
            <a:prstGeom prst="rect">
              <a:avLst/>
            </a:prstGeom>
            <a:solidFill>
              <a:srgbClr val="80BD41">
                <a:alpha val="100000"/>
              </a:srgbClr>
            </a:solidFill>
          </p:spPr>
          <p:txBody>
            <a:bodyPr/>
            <a:lstStyle/>
            <a:p/>
          </p:txBody>
        </p:sp>
        <p:sp>
          <p:nvSpPr>
            <p:cNvPr id="51" name="rc51"/>
            <p:cNvSpPr/>
            <p:nvPr/>
          </p:nvSpPr>
          <p:spPr>
            <a:xfrm>
              <a:off x="3138609" y="3556644"/>
              <a:ext cx="203168" cy="33863"/>
            </a:xfrm>
            <a:prstGeom prst="rect">
              <a:avLst/>
            </a:prstGeom>
            <a:solidFill>
              <a:srgbClr val="0058AB">
                <a:alpha val="100000"/>
              </a:srgbClr>
            </a:solidFill>
          </p:spPr>
          <p:txBody>
            <a:bodyPr/>
            <a:lstStyle/>
            <a:p/>
          </p:txBody>
        </p:sp>
        <p:sp>
          <p:nvSpPr>
            <p:cNvPr id="52" name="rc52"/>
            <p:cNvSpPr/>
            <p:nvPr/>
          </p:nvSpPr>
          <p:spPr>
            <a:xfrm>
              <a:off x="3138609" y="3590507"/>
              <a:ext cx="203168" cy="0"/>
            </a:xfrm>
            <a:prstGeom prst="rect">
              <a:avLst/>
            </a:prstGeom>
            <a:solidFill>
              <a:srgbClr val="1CABE2">
                <a:alpha val="100000"/>
              </a:srgbClr>
            </a:solidFill>
          </p:spPr>
          <p:txBody>
            <a:bodyPr/>
            <a:lstStyle/>
            <a:p/>
          </p:txBody>
        </p:sp>
        <p:sp>
          <p:nvSpPr>
            <p:cNvPr id="53" name="rc53"/>
            <p:cNvSpPr/>
            <p:nvPr/>
          </p:nvSpPr>
          <p:spPr>
            <a:xfrm>
              <a:off x="3364352" y="3598598"/>
              <a:ext cx="203168" cy="1086788"/>
            </a:xfrm>
            <a:prstGeom prst="rect">
              <a:avLst/>
            </a:prstGeom>
            <a:solidFill>
              <a:srgbClr val="80BD41">
                <a:alpha val="100000"/>
              </a:srgbClr>
            </a:solidFill>
          </p:spPr>
          <p:txBody>
            <a:bodyPr/>
            <a:lstStyle/>
            <a:p/>
          </p:txBody>
        </p:sp>
        <p:sp>
          <p:nvSpPr>
            <p:cNvPr id="54" name="rc54"/>
            <p:cNvSpPr/>
            <p:nvPr/>
          </p:nvSpPr>
          <p:spPr>
            <a:xfrm>
              <a:off x="3364352" y="3564987"/>
              <a:ext cx="203168" cy="22408"/>
            </a:xfrm>
            <a:prstGeom prst="rect">
              <a:avLst/>
            </a:prstGeom>
            <a:solidFill>
              <a:srgbClr val="0058AB">
                <a:alpha val="100000"/>
              </a:srgbClr>
            </a:solidFill>
          </p:spPr>
          <p:txBody>
            <a:bodyPr/>
            <a:lstStyle/>
            <a:p/>
          </p:txBody>
        </p:sp>
        <p:sp>
          <p:nvSpPr>
            <p:cNvPr id="55" name="rc55"/>
            <p:cNvSpPr/>
            <p:nvPr/>
          </p:nvSpPr>
          <p:spPr>
            <a:xfrm>
              <a:off x="3364352" y="3587396"/>
              <a:ext cx="203168" cy="11202"/>
            </a:xfrm>
            <a:prstGeom prst="rect">
              <a:avLst/>
            </a:prstGeom>
            <a:solidFill>
              <a:srgbClr val="1CABE2">
                <a:alpha val="100000"/>
              </a:srgbClr>
            </a:solidFill>
          </p:spPr>
          <p:txBody>
            <a:bodyPr/>
            <a:lstStyle/>
            <a:p/>
          </p:txBody>
        </p:sp>
        <p:sp>
          <p:nvSpPr>
            <p:cNvPr id="56" name="rc56"/>
            <p:cNvSpPr/>
            <p:nvPr/>
          </p:nvSpPr>
          <p:spPr>
            <a:xfrm>
              <a:off x="3590094" y="3603993"/>
              <a:ext cx="203168" cy="1081393"/>
            </a:xfrm>
            <a:prstGeom prst="rect">
              <a:avLst/>
            </a:prstGeom>
            <a:solidFill>
              <a:srgbClr val="80BD41">
                <a:alpha val="100000"/>
              </a:srgbClr>
            </a:solidFill>
          </p:spPr>
          <p:txBody>
            <a:bodyPr/>
            <a:lstStyle/>
            <a:p/>
          </p:txBody>
        </p:sp>
        <p:sp>
          <p:nvSpPr>
            <p:cNvPr id="57" name="rc57"/>
            <p:cNvSpPr/>
            <p:nvPr/>
          </p:nvSpPr>
          <p:spPr>
            <a:xfrm>
              <a:off x="3590094" y="3570549"/>
              <a:ext cx="203168" cy="22296"/>
            </a:xfrm>
            <a:prstGeom prst="rect">
              <a:avLst/>
            </a:prstGeom>
            <a:solidFill>
              <a:srgbClr val="0058AB">
                <a:alpha val="100000"/>
              </a:srgbClr>
            </a:solidFill>
          </p:spPr>
          <p:txBody>
            <a:bodyPr/>
            <a:lstStyle/>
            <a:p/>
          </p:txBody>
        </p:sp>
        <p:sp>
          <p:nvSpPr>
            <p:cNvPr id="58" name="rc58"/>
            <p:cNvSpPr/>
            <p:nvPr/>
          </p:nvSpPr>
          <p:spPr>
            <a:xfrm>
              <a:off x="3590094" y="3592845"/>
              <a:ext cx="203168" cy="11148"/>
            </a:xfrm>
            <a:prstGeom prst="rect">
              <a:avLst/>
            </a:prstGeom>
            <a:solidFill>
              <a:srgbClr val="1CABE2">
                <a:alpha val="100000"/>
              </a:srgbClr>
            </a:solidFill>
          </p:spPr>
          <p:txBody>
            <a:bodyPr/>
            <a:lstStyle/>
            <a:p/>
          </p:txBody>
        </p:sp>
        <p:sp>
          <p:nvSpPr>
            <p:cNvPr id="59" name="rc59"/>
            <p:cNvSpPr/>
            <p:nvPr/>
          </p:nvSpPr>
          <p:spPr>
            <a:xfrm>
              <a:off x="3815836" y="3617403"/>
              <a:ext cx="203168" cy="1067983"/>
            </a:xfrm>
            <a:prstGeom prst="rect">
              <a:avLst/>
            </a:prstGeom>
            <a:solidFill>
              <a:srgbClr val="80BD41">
                <a:alpha val="100000"/>
              </a:srgbClr>
            </a:solidFill>
          </p:spPr>
          <p:txBody>
            <a:bodyPr/>
            <a:lstStyle/>
            <a:p/>
          </p:txBody>
        </p:sp>
        <p:sp>
          <p:nvSpPr>
            <p:cNvPr id="60" name="rc60"/>
            <p:cNvSpPr/>
            <p:nvPr/>
          </p:nvSpPr>
          <p:spPr>
            <a:xfrm>
              <a:off x="3815836" y="3584374"/>
              <a:ext cx="203168" cy="22021"/>
            </a:xfrm>
            <a:prstGeom prst="rect">
              <a:avLst/>
            </a:prstGeom>
            <a:solidFill>
              <a:srgbClr val="0058AB">
                <a:alpha val="100000"/>
              </a:srgbClr>
            </a:solidFill>
          </p:spPr>
          <p:txBody>
            <a:bodyPr/>
            <a:lstStyle/>
            <a:p/>
          </p:txBody>
        </p:sp>
        <p:sp>
          <p:nvSpPr>
            <p:cNvPr id="61" name="rc61"/>
            <p:cNvSpPr/>
            <p:nvPr/>
          </p:nvSpPr>
          <p:spPr>
            <a:xfrm>
              <a:off x="3815836" y="3606395"/>
              <a:ext cx="203168" cy="11007"/>
            </a:xfrm>
            <a:prstGeom prst="rect">
              <a:avLst/>
            </a:prstGeom>
            <a:solidFill>
              <a:srgbClr val="1CABE2">
                <a:alpha val="100000"/>
              </a:srgbClr>
            </a:solidFill>
          </p:spPr>
          <p:txBody>
            <a:bodyPr/>
            <a:lstStyle/>
            <a:p/>
          </p:txBody>
        </p:sp>
        <p:sp>
          <p:nvSpPr>
            <p:cNvPr id="62" name="rc62"/>
            <p:cNvSpPr/>
            <p:nvPr/>
          </p:nvSpPr>
          <p:spPr>
            <a:xfrm>
              <a:off x="4041579" y="3609283"/>
              <a:ext cx="203168" cy="1076103"/>
            </a:xfrm>
            <a:prstGeom prst="rect">
              <a:avLst/>
            </a:prstGeom>
            <a:solidFill>
              <a:srgbClr val="80BD41">
                <a:alpha val="100000"/>
              </a:srgbClr>
            </a:solidFill>
          </p:spPr>
          <p:txBody>
            <a:bodyPr/>
            <a:lstStyle/>
            <a:p/>
          </p:txBody>
        </p:sp>
        <p:sp>
          <p:nvSpPr>
            <p:cNvPr id="63" name="rc63"/>
            <p:cNvSpPr/>
            <p:nvPr/>
          </p:nvSpPr>
          <p:spPr>
            <a:xfrm>
              <a:off x="4041579" y="3587322"/>
              <a:ext cx="203168" cy="10982"/>
            </a:xfrm>
            <a:prstGeom prst="rect">
              <a:avLst/>
            </a:prstGeom>
            <a:solidFill>
              <a:srgbClr val="0058AB">
                <a:alpha val="100000"/>
              </a:srgbClr>
            </a:solidFill>
          </p:spPr>
          <p:txBody>
            <a:bodyPr/>
            <a:lstStyle/>
            <a:p/>
          </p:txBody>
        </p:sp>
        <p:sp>
          <p:nvSpPr>
            <p:cNvPr id="64" name="rc64"/>
            <p:cNvSpPr/>
            <p:nvPr/>
          </p:nvSpPr>
          <p:spPr>
            <a:xfrm>
              <a:off x="4041579" y="3598304"/>
              <a:ext cx="203168" cy="10978"/>
            </a:xfrm>
            <a:prstGeom prst="rect">
              <a:avLst/>
            </a:prstGeom>
            <a:solidFill>
              <a:srgbClr val="1CABE2">
                <a:alpha val="100000"/>
              </a:srgbClr>
            </a:solidFill>
          </p:spPr>
          <p:txBody>
            <a:bodyPr/>
            <a:lstStyle/>
            <a:p/>
          </p:txBody>
        </p:sp>
        <p:sp>
          <p:nvSpPr>
            <p:cNvPr id="65" name="rc65"/>
            <p:cNvSpPr/>
            <p:nvPr/>
          </p:nvSpPr>
          <p:spPr>
            <a:xfrm>
              <a:off x="4267321" y="3596327"/>
              <a:ext cx="203168" cy="1089059"/>
            </a:xfrm>
            <a:prstGeom prst="rect">
              <a:avLst/>
            </a:prstGeom>
            <a:solidFill>
              <a:srgbClr val="80BD41">
                <a:alpha val="100000"/>
              </a:srgbClr>
            </a:solidFill>
          </p:spPr>
          <p:txBody>
            <a:bodyPr/>
            <a:lstStyle/>
            <a:p/>
          </p:txBody>
        </p:sp>
        <p:sp>
          <p:nvSpPr>
            <p:cNvPr id="66" name="rc66"/>
            <p:cNvSpPr/>
            <p:nvPr/>
          </p:nvSpPr>
          <p:spPr>
            <a:xfrm>
              <a:off x="4267321" y="3574101"/>
              <a:ext cx="203168" cy="11113"/>
            </a:xfrm>
            <a:prstGeom prst="rect">
              <a:avLst/>
            </a:prstGeom>
            <a:solidFill>
              <a:srgbClr val="0058AB">
                <a:alpha val="100000"/>
              </a:srgbClr>
            </a:solidFill>
          </p:spPr>
          <p:txBody>
            <a:bodyPr/>
            <a:lstStyle/>
            <a:p/>
          </p:txBody>
        </p:sp>
        <p:sp>
          <p:nvSpPr>
            <p:cNvPr id="67" name="rc67"/>
            <p:cNvSpPr/>
            <p:nvPr/>
          </p:nvSpPr>
          <p:spPr>
            <a:xfrm>
              <a:off x="4267321" y="3585214"/>
              <a:ext cx="203168" cy="11113"/>
            </a:xfrm>
            <a:prstGeom prst="rect">
              <a:avLst/>
            </a:prstGeom>
            <a:solidFill>
              <a:srgbClr val="1CABE2">
                <a:alpha val="100000"/>
              </a:srgbClr>
            </a:solidFill>
          </p:spPr>
          <p:txBody>
            <a:bodyPr/>
            <a:lstStyle/>
            <a:p/>
          </p:txBody>
        </p:sp>
        <p:sp>
          <p:nvSpPr>
            <p:cNvPr id="68" name="rc68"/>
            <p:cNvSpPr/>
            <p:nvPr/>
          </p:nvSpPr>
          <p:spPr>
            <a:xfrm>
              <a:off x="4493063" y="3574059"/>
              <a:ext cx="203168" cy="1111327"/>
            </a:xfrm>
            <a:prstGeom prst="rect">
              <a:avLst/>
            </a:prstGeom>
            <a:solidFill>
              <a:srgbClr val="80BD41">
                <a:alpha val="100000"/>
              </a:srgbClr>
            </a:solidFill>
          </p:spPr>
          <p:txBody>
            <a:bodyPr/>
            <a:lstStyle/>
            <a:p/>
          </p:txBody>
        </p:sp>
        <p:sp>
          <p:nvSpPr>
            <p:cNvPr id="69" name="rc69"/>
            <p:cNvSpPr/>
            <p:nvPr/>
          </p:nvSpPr>
          <p:spPr>
            <a:xfrm>
              <a:off x="4493063" y="3551379"/>
              <a:ext cx="203168" cy="11339"/>
            </a:xfrm>
            <a:prstGeom prst="rect">
              <a:avLst/>
            </a:prstGeom>
            <a:solidFill>
              <a:srgbClr val="0058AB">
                <a:alpha val="100000"/>
              </a:srgbClr>
            </a:solidFill>
          </p:spPr>
          <p:txBody>
            <a:bodyPr/>
            <a:lstStyle/>
            <a:p/>
          </p:txBody>
        </p:sp>
        <p:sp>
          <p:nvSpPr>
            <p:cNvPr id="70" name="rc70"/>
            <p:cNvSpPr/>
            <p:nvPr/>
          </p:nvSpPr>
          <p:spPr>
            <a:xfrm>
              <a:off x="4493063" y="3562719"/>
              <a:ext cx="203168" cy="11339"/>
            </a:xfrm>
            <a:prstGeom prst="rect">
              <a:avLst/>
            </a:prstGeom>
            <a:solidFill>
              <a:srgbClr val="1CABE2">
                <a:alpha val="100000"/>
              </a:srgbClr>
            </a:solidFill>
          </p:spPr>
          <p:txBody>
            <a:bodyPr/>
            <a:lstStyle/>
            <a:p/>
          </p:txBody>
        </p:sp>
        <p:sp>
          <p:nvSpPr>
            <p:cNvPr id="71" name="rc71"/>
            <p:cNvSpPr/>
            <p:nvPr/>
          </p:nvSpPr>
          <p:spPr>
            <a:xfrm>
              <a:off x="4718806" y="3550967"/>
              <a:ext cx="203168" cy="1134419"/>
            </a:xfrm>
            <a:prstGeom prst="rect">
              <a:avLst/>
            </a:prstGeom>
            <a:solidFill>
              <a:srgbClr val="80BD41">
                <a:alpha val="100000"/>
              </a:srgbClr>
            </a:solidFill>
          </p:spPr>
          <p:txBody>
            <a:bodyPr/>
            <a:lstStyle/>
            <a:p/>
          </p:txBody>
        </p:sp>
        <p:sp>
          <p:nvSpPr>
            <p:cNvPr id="72" name="rc72"/>
            <p:cNvSpPr/>
            <p:nvPr/>
          </p:nvSpPr>
          <p:spPr>
            <a:xfrm>
              <a:off x="4718806" y="3527815"/>
              <a:ext cx="203168" cy="11576"/>
            </a:xfrm>
            <a:prstGeom prst="rect">
              <a:avLst/>
            </a:prstGeom>
            <a:solidFill>
              <a:srgbClr val="0058AB">
                <a:alpha val="100000"/>
              </a:srgbClr>
            </a:solidFill>
          </p:spPr>
          <p:txBody>
            <a:bodyPr/>
            <a:lstStyle/>
            <a:p/>
          </p:txBody>
        </p:sp>
        <p:sp>
          <p:nvSpPr>
            <p:cNvPr id="73" name="rc73"/>
            <p:cNvSpPr/>
            <p:nvPr/>
          </p:nvSpPr>
          <p:spPr>
            <a:xfrm>
              <a:off x="4718806" y="3539391"/>
              <a:ext cx="203168" cy="11576"/>
            </a:xfrm>
            <a:prstGeom prst="rect">
              <a:avLst/>
            </a:prstGeom>
            <a:solidFill>
              <a:srgbClr val="1CABE2">
                <a:alpha val="100000"/>
              </a:srgbClr>
            </a:solidFill>
          </p:spPr>
          <p:txBody>
            <a:bodyPr/>
            <a:lstStyle/>
            <a:p/>
          </p:txBody>
        </p:sp>
        <p:sp>
          <p:nvSpPr>
            <p:cNvPr id="74" name="rc74"/>
            <p:cNvSpPr/>
            <p:nvPr/>
          </p:nvSpPr>
          <p:spPr>
            <a:xfrm>
              <a:off x="4944548" y="3527348"/>
              <a:ext cx="203168" cy="1158038"/>
            </a:xfrm>
            <a:prstGeom prst="rect">
              <a:avLst/>
            </a:prstGeom>
            <a:solidFill>
              <a:srgbClr val="80BD41">
                <a:alpha val="100000"/>
              </a:srgbClr>
            </a:solidFill>
          </p:spPr>
          <p:txBody>
            <a:bodyPr/>
            <a:lstStyle/>
            <a:p/>
          </p:txBody>
        </p:sp>
        <p:sp>
          <p:nvSpPr>
            <p:cNvPr id="75" name="rc75"/>
            <p:cNvSpPr/>
            <p:nvPr/>
          </p:nvSpPr>
          <p:spPr>
            <a:xfrm>
              <a:off x="4944548" y="3503713"/>
              <a:ext cx="203168" cy="11815"/>
            </a:xfrm>
            <a:prstGeom prst="rect">
              <a:avLst/>
            </a:prstGeom>
            <a:solidFill>
              <a:srgbClr val="0058AB">
                <a:alpha val="100000"/>
              </a:srgbClr>
            </a:solidFill>
          </p:spPr>
          <p:txBody>
            <a:bodyPr/>
            <a:lstStyle/>
            <a:p/>
          </p:txBody>
        </p:sp>
        <p:sp>
          <p:nvSpPr>
            <p:cNvPr id="76" name="rc76"/>
            <p:cNvSpPr/>
            <p:nvPr/>
          </p:nvSpPr>
          <p:spPr>
            <a:xfrm>
              <a:off x="4944548" y="3515529"/>
              <a:ext cx="203168" cy="11819"/>
            </a:xfrm>
            <a:prstGeom prst="rect">
              <a:avLst/>
            </a:prstGeom>
            <a:solidFill>
              <a:srgbClr val="1CABE2">
                <a:alpha val="100000"/>
              </a:srgbClr>
            </a:solidFill>
          </p:spPr>
          <p:txBody>
            <a:bodyPr/>
            <a:lstStyle/>
            <a:p/>
          </p:txBody>
        </p:sp>
        <p:sp>
          <p:nvSpPr>
            <p:cNvPr id="77" name="rc77"/>
            <p:cNvSpPr/>
            <p:nvPr/>
          </p:nvSpPr>
          <p:spPr>
            <a:xfrm>
              <a:off x="5170291" y="3510128"/>
              <a:ext cx="203168" cy="1175259"/>
            </a:xfrm>
            <a:prstGeom prst="rect">
              <a:avLst/>
            </a:prstGeom>
            <a:solidFill>
              <a:srgbClr val="80BD41">
                <a:alpha val="100000"/>
              </a:srgbClr>
            </a:solidFill>
          </p:spPr>
          <p:txBody>
            <a:bodyPr/>
            <a:lstStyle/>
            <a:p/>
          </p:txBody>
        </p:sp>
        <p:sp>
          <p:nvSpPr>
            <p:cNvPr id="78" name="rc78"/>
            <p:cNvSpPr/>
            <p:nvPr/>
          </p:nvSpPr>
          <p:spPr>
            <a:xfrm>
              <a:off x="5170291" y="3486141"/>
              <a:ext cx="203168" cy="11991"/>
            </a:xfrm>
            <a:prstGeom prst="rect">
              <a:avLst/>
            </a:prstGeom>
            <a:solidFill>
              <a:srgbClr val="0058AB">
                <a:alpha val="100000"/>
              </a:srgbClr>
            </a:solidFill>
          </p:spPr>
          <p:txBody>
            <a:bodyPr/>
            <a:lstStyle/>
            <a:p/>
          </p:txBody>
        </p:sp>
        <p:sp>
          <p:nvSpPr>
            <p:cNvPr id="79" name="rc79"/>
            <p:cNvSpPr/>
            <p:nvPr/>
          </p:nvSpPr>
          <p:spPr>
            <a:xfrm>
              <a:off x="5170291" y="3498133"/>
              <a:ext cx="203168" cy="11994"/>
            </a:xfrm>
            <a:prstGeom prst="rect">
              <a:avLst/>
            </a:prstGeom>
            <a:solidFill>
              <a:srgbClr val="1CABE2">
                <a:alpha val="100000"/>
              </a:srgbClr>
            </a:solidFill>
          </p:spPr>
          <p:txBody>
            <a:bodyPr/>
            <a:lstStyle/>
            <a:p/>
          </p:txBody>
        </p:sp>
        <p:sp>
          <p:nvSpPr>
            <p:cNvPr id="80" name="rc80"/>
            <p:cNvSpPr/>
            <p:nvPr/>
          </p:nvSpPr>
          <p:spPr>
            <a:xfrm>
              <a:off x="5396033" y="3510367"/>
              <a:ext cx="203168" cy="1175019"/>
            </a:xfrm>
            <a:prstGeom prst="rect">
              <a:avLst/>
            </a:prstGeom>
            <a:solidFill>
              <a:srgbClr val="80BD41">
                <a:alpha val="100000"/>
              </a:srgbClr>
            </a:solidFill>
          </p:spPr>
          <p:txBody>
            <a:bodyPr/>
            <a:lstStyle/>
            <a:p/>
          </p:txBody>
        </p:sp>
        <p:sp>
          <p:nvSpPr>
            <p:cNvPr id="81" name="rc81"/>
            <p:cNvSpPr/>
            <p:nvPr/>
          </p:nvSpPr>
          <p:spPr>
            <a:xfrm>
              <a:off x="5396033" y="3474025"/>
              <a:ext cx="203168" cy="24225"/>
            </a:xfrm>
            <a:prstGeom prst="rect">
              <a:avLst/>
            </a:prstGeom>
            <a:solidFill>
              <a:srgbClr val="0058AB">
                <a:alpha val="100000"/>
              </a:srgbClr>
            </a:solidFill>
          </p:spPr>
          <p:txBody>
            <a:bodyPr/>
            <a:lstStyle/>
            <a:p/>
          </p:txBody>
        </p:sp>
        <p:sp>
          <p:nvSpPr>
            <p:cNvPr id="82" name="rc82"/>
            <p:cNvSpPr/>
            <p:nvPr/>
          </p:nvSpPr>
          <p:spPr>
            <a:xfrm>
              <a:off x="5396033" y="3498251"/>
              <a:ext cx="203168" cy="12116"/>
            </a:xfrm>
            <a:prstGeom prst="rect">
              <a:avLst/>
            </a:prstGeom>
            <a:solidFill>
              <a:srgbClr val="1CABE2">
                <a:alpha val="100000"/>
              </a:srgbClr>
            </a:solidFill>
          </p:spPr>
          <p:txBody>
            <a:bodyPr/>
            <a:lstStyle/>
            <a:p/>
          </p:txBody>
        </p:sp>
        <p:sp>
          <p:nvSpPr>
            <p:cNvPr id="83" name="rc83"/>
            <p:cNvSpPr/>
            <p:nvPr/>
          </p:nvSpPr>
          <p:spPr>
            <a:xfrm>
              <a:off x="5621775" y="3491699"/>
              <a:ext cx="203168" cy="1193687"/>
            </a:xfrm>
            <a:prstGeom prst="rect">
              <a:avLst/>
            </a:prstGeom>
            <a:solidFill>
              <a:srgbClr val="80BD41">
                <a:alpha val="100000"/>
              </a:srgbClr>
            </a:solidFill>
          </p:spPr>
          <p:txBody>
            <a:bodyPr/>
            <a:lstStyle/>
            <a:p/>
          </p:txBody>
        </p:sp>
        <p:sp>
          <p:nvSpPr>
            <p:cNvPr id="84" name="rc84"/>
            <p:cNvSpPr/>
            <p:nvPr/>
          </p:nvSpPr>
          <p:spPr>
            <a:xfrm>
              <a:off x="5621775" y="3467339"/>
              <a:ext cx="203168" cy="12180"/>
            </a:xfrm>
            <a:prstGeom prst="rect">
              <a:avLst/>
            </a:prstGeom>
            <a:solidFill>
              <a:srgbClr val="0058AB">
                <a:alpha val="100000"/>
              </a:srgbClr>
            </a:solidFill>
          </p:spPr>
          <p:txBody>
            <a:bodyPr/>
            <a:lstStyle/>
            <a:p/>
          </p:txBody>
        </p:sp>
        <p:sp>
          <p:nvSpPr>
            <p:cNvPr id="85" name="rc85"/>
            <p:cNvSpPr/>
            <p:nvPr/>
          </p:nvSpPr>
          <p:spPr>
            <a:xfrm>
              <a:off x="5621775" y="3479519"/>
              <a:ext cx="203168" cy="12180"/>
            </a:xfrm>
            <a:prstGeom prst="rect">
              <a:avLst/>
            </a:prstGeom>
            <a:solidFill>
              <a:srgbClr val="1CABE2">
                <a:alpha val="100000"/>
              </a:srgbClr>
            </a:solidFill>
          </p:spPr>
          <p:txBody>
            <a:bodyPr/>
            <a:lstStyle/>
            <a:p/>
          </p:txBody>
        </p:sp>
        <p:sp>
          <p:nvSpPr>
            <p:cNvPr id="86" name="rc86"/>
            <p:cNvSpPr/>
            <p:nvPr/>
          </p:nvSpPr>
          <p:spPr>
            <a:xfrm>
              <a:off x="5847518" y="3575129"/>
              <a:ext cx="203168" cy="1110257"/>
            </a:xfrm>
            <a:prstGeom prst="rect">
              <a:avLst/>
            </a:prstGeom>
            <a:solidFill>
              <a:srgbClr val="80BD41">
                <a:alpha val="100000"/>
              </a:srgbClr>
            </a:solidFill>
          </p:spPr>
          <p:txBody>
            <a:bodyPr/>
            <a:lstStyle/>
            <a:p/>
          </p:txBody>
        </p:sp>
        <p:sp>
          <p:nvSpPr>
            <p:cNvPr id="87" name="rc87"/>
            <p:cNvSpPr/>
            <p:nvPr/>
          </p:nvSpPr>
          <p:spPr>
            <a:xfrm>
              <a:off x="5847518" y="3465324"/>
              <a:ext cx="203168" cy="73204"/>
            </a:xfrm>
            <a:prstGeom prst="rect">
              <a:avLst/>
            </a:prstGeom>
            <a:solidFill>
              <a:srgbClr val="0058AB">
                <a:alpha val="100000"/>
              </a:srgbClr>
            </a:solidFill>
          </p:spPr>
          <p:txBody>
            <a:bodyPr/>
            <a:lstStyle/>
            <a:p/>
          </p:txBody>
        </p:sp>
        <p:sp>
          <p:nvSpPr>
            <p:cNvPr id="88" name="rc88"/>
            <p:cNvSpPr/>
            <p:nvPr/>
          </p:nvSpPr>
          <p:spPr>
            <a:xfrm>
              <a:off x="5847518" y="3538529"/>
              <a:ext cx="203168" cy="36600"/>
            </a:xfrm>
            <a:prstGeom prst="rect">
              <a:avLst/>
            </a:prstGeom>
            <a:solidFill>
              <a:srgbClr val="1CABE2">
                <a:alpha val="100000"/>
              </a:srgbClr>
            </a:solidFill>
          </p:spPr>
          <p:txBody>
            <a:bodyPr/>
            <a:lstStyle/>
            <a:p/>
          </p:txBody>
        </p:sp>
        <p:sp>
          <p:nvSpPr>
            <p:cNvPr id="89" name="rc89"/>
            <p:cNvSpPr/>
            <p:nvPr/>
          </p:nvSpPr>
          <p:spPr>
            <a:xfrm>
              <a:off x="6073260" y="3610232"/>
              <a:ext cx="203168" cy="1075154"/>
            </a:xfrm>
            <a:prstGeom prst="rect">
              <a:avLst/>
            </a:prstGeom>
            <a:solidFill>
              <a:srgbClr val="80BD41">
                <a:alpha val="100000"/>
              </a:srgbClr>
            </a:solidFill>
          </p:spPr>
          <p:txBody>
            <a:bodyPr/>
            <a:lstStyle/>
            <a:p/>
          </p:txBody>
        </p:sp>
        <p:sp>
          <p:nvSpPr>
            <p:cNvPr id="90" name="rc90"/>
            <p:cNvSpPr/>
            <p:nvPr/>
          </p:nvSpPr>
          <p:spPr>
            <a:xfrm>
              <a:off x="6073260" y="3463621"/>
              <a:ext cx="203168" cy="73306"/>
            </a:xfrm>
            <a:prstGeom prst="rect">
              <a:avLst/>
            </a:prstGeom>
            <a:solidFill>
              <a:srgbClr val="0058AB">
                <a:alpha val="100000"/>
              </a:srgbClr>
            </a:solidFill>
          </p:spPr>
          <p:txBody>
            <a:bodyPr/>
            <a:lstStyle/>
            <a:p/>
          </p:txBody>
        </p:sp>
        <p:sp>
          <p:nvSpPr>
            <p:cNvPr id="91" name="rc91"/>
            <p:cNvSpPr/>
            <p:nvPr/>
          </p:nvSpPr>
          <p:spPr>
            <a:xfrm>
              <a:off x="6073260" y="3536928"/>
              <a:ext cx="203168" cy="73303"/>
            </a:xfrm>
            <a:prstGeom prst="rect">
              <a:avLst/>
            </a:prstGeom>
            <a:solidFill>
              <a:srgbClr val="1CABE2">
                <a:alpha val="100000"/>
              </a:srgbClr>
            </a:solidFill>
          </p:spPr>
          <p:txBody>
            <a:bodyPr/>
            <a:lstStyle/>
            <a:p/>
          </p:txBody>
        </p:sp>
        <p:sp>
          <p:nvSpPr>
            <p:cNvPr id="92" name="rc92"/>
            <p:cNvSpPr/>
            <p:nvPr/>
          </p:nvSpPr>
          <p:spPr>
            <a:xfrm>
              <a:off x="6299002" y="3482800"/>
              <a:ext cx="203168" cy="1202586"/>
            </a:xfrm>
            <a:prstGeom prst="rect">
              <a:avLst/>
            </a:prstGeom>
            <a:solidFill>
              <a:srgbClr val="80BD41">
                <a:alpha val="100000"/>
              </a:srgbClr>
            </a:solidFill>
          </p:spPr>
          <p:txBody>
            <a:bodyPr/>
            <a:lstStyle/>
            <a:p/>
          </p:txBody>
        </p:sp>
        <p:sp>
          <p:nvSpPr>
            <p:cNvPr id="93" name="rc93"/>
            <p:cNvSpPr/>
            <p:nvPr/>
          </p:nvSpPr>
          <p:spPr>
            <a:xfrm>
              <a:off x="6299002" y="3458258"/>
              <a:ext cx="203168" cy="24542"/>
            </a:xfrm>
            <a:prstGeom prst="rect">
              <a:avLst/>
            </a:prstGeom>
            <a:solidFill>
              <a:srgbClr val="0058AB">
                <a:alpha val="100000"/>
              </a:srgbClr>
            </a:solidFill>
          </p:spPr>
          <p:txBody>
            <a:bodyPr/>
            <a:lstStyle/>
            <a:p/>
          </p:txBody>
        </p:sp>
        <p:sp>
          <p:nvSpPr>
            <p:cNvPr id="94" name="rc94"/>
            <p:cNvSpPr/>
            <p:nvPr/>
          </p:nvSpPr>
          <p:spPr>
            <a:xfrm>
              <a:off x="6299002" y="3482800"/>
              <a:ext cx="203168" cy="0"/>
            </a:xfrm>
            <a:prstGeom prst="rect">
              <a:avLst/>
            </a:prstGeom>
            <a:solidFill>
              <a:srgbClr val="1CABE2">
                <a:alpha val="100000"/>
              </a:srgbClr>
            </a:solidFill>
          </p:spPr>
          <p:txBody>
            <a:bodyPr/>
            <a:lstStyle/>
            <a:p/>
          </p:txBody>
        </p:sp>
        <p:sp>
          <p:nvSpPr>
            <p:cNvPr id="95" name="rc95"/>
            <p:cNvSpPr/>
            <p:nvPr/>
          </p:nvSpPr>
          <p:spPr>
            <a:xfrm>
              <a:off x="6524745" y="3526336"/>
              <a:ext cx="203168" cy="1159051"/>
            </a:xfrm>
            <a:prstGeom prst="rect">
              <a:avLst/>
            </a:prstGeom>
            <a:solidFill>
              <a:srgbClr val="80BD41">
                <a:alpha val="100000"/>
              </a:srgbClr>
            </a:solidFill>
          </p:spPr>
          <p:txBody>
            <a:bodyPr/>
            <a:lstStyle/>
            <a:p/>
          </p:txBody>
        </p:sp>
        <p:sp>
          <p:nvSpPr>
            <p:cNvPr id="96" name="rc96"/>
            <p:cNvSpPr/>
            <p:nvPr/>
          </p:nvSpPr>
          <p:spPr>
            <a:xfrm>
              <a:off x="6524745" y="3452355"/>
              <a:ext cx="203168" cy="73980"/>
            </a:xfrm>
            <a:prstGeom prst="rect">
              <a:avLst/>
            </a:prstGeom>
            <a:solidFill>
              <a:srgbClr val="0058AB">
                <a:alpha val="100000"/>
              </a:srgbClr>
            </a:solidFill>
          </p:spPr>
          <p:txBody>
            <a:bodyPr/>
            <a:lstStyle/>
            <a:p/>
          </p:txBody>
        </p:sp>
        <p:sp>
          <p:nvSpPr>
            <p:cNvPr id="97" name="rc97"/>
            <p:cNvSpPr/>
            <p:nvPr/>
          </p:nvSpPr>
          <p:spPr>
            <a:xfrm>
              <a:off x="6524745" y="3526336"/>
              <a:ext cx="203168" cy="0"/>
            </a:xfrm>
            <a:prstGeom prst="rect">
              <a:avLst/>
            </a:prstGeom>
            <a:solidFill>
              <a:srgbClr val="1CABE2">
                <a:alpha val="100000"/>
              </a:srgbClr>
            </a:solidFill>
          </p:spPr>
          <p:txBody>
            <a:bodyPr/>
            <a:lstStyle/>
            <a:p/>
          </p:txBody>
        </p:sp>
        <p:sp>
          <p:nvSpPr>
            <p:cNvPr id="98" name="rc98"/>
            <p:cNvSpPr/>
            <p:nvPr/>
          </p:nvSpPr>
          <p:spPr>
            <a:xfrm>
              <a:off x="6750487" y="3462257"/>
              <a:ext cx="203168" cy="1223129"/>
            </a:xfrm>
            <a:prstGeom prst="rect">
              <a:avLst/>
            </a:prstGeom>
            <a:solidFill>
              <a:srgbClr val="80BD41">
                <a:alpha val="100000"/>
              </a:srgbClr>
            </a:solidFill>
          </p:spPr>
          <p:txBody>
            <a:bodyPr/>
            <a:lstStyle/>
            <a:p/>
          </p:txBody>
        </p:sp>
        <p:sp>
          <p:nvSpPr>
            <p:cNvPr id="99" name="rc99"/>
            <p:cNvSpPr/>
            <p:nvPr/>
          </p:nvSpPr>
          <p:spPr>
            <a:xfrm>
              <a:off x="6750487" y="3437297"/>
              <a:ext cx="203168" cy="12480"/>
            </a:xfrm>
            <a:prstGeom prst="rect">
              <a:avLst/>
            </a:prstGeom>
            <a:solidFill>
              <a:srgbClr val="0058AB">
                <a:alpha val="100000"/>
              </a:srgbClr>
            </a:solidFill>
          </p:spPr>
          <p:txBody>
            <a:bodyPr/>
            <a:lstStyle/>
            <a:p/>
          </p:txBody>
        </p:sp>
        <p:sp>
          <p:nvSpPr>
            <p:cNvPr id="100" name="rc100"/>
            <p:cNvSpPr/>
            <p:nvPr/>
          </p:nvSpPr>
          <p:spPr>
            <a:xfrm>
              <a:off x="6750487" y="3449777"/>
              <a:ext cx="203168" cy="12480"/>
            </a:xfrm>
            <a:prstGeom prst="rect">
              <a:avLst/>
            </a:prstGeom>
            <a:solidFill>
              <a:srgbClr val="1CABE2">
                <a:alpha val="100000"/>
              </a:srgbClr>
            </a:solidFill>
          </p:spPr>
          <p:txBody>
            <a:bodyPr/>
            <a:lstStyle/>
            <a:p/>
          </p:txBody>
        </p:sp>
        <p:sp>
          <p:nvSpPr>
            <p:cNvPr id="101" name="rc101"/>
            <p:cNvSpPr/>
            <p:nvPr/>
          </p:nvSpPr>
          <p:spPr>
            <a:xfrm>
              <a:off x="6976229" y="3486838"/>
              <a:ext cx="203168" cy="1198549"/>
            </a:xfrm>
            <a:prstGeom prst="rect">
              <a:avLst/>
            </a:prstGeom>
            <a:solidFill>
              <a:srgbClr val="80BD41">
                <a:alpha val="100000"/>
              </a:srgbClr>
            </a:solidFill>
          </p:spPr>
          <p:txBody>
            <a:bodyPr/>
            <a:lstStyle/>
            <a:p/>
          </p:txBody>
        </p:sp>
        <p:sp>
          <p:nvSpPr>
            <p:cNvPr id="102" name="rc102"/>
            <p:cNvSpPr/>
            <p:nvPr/>
          </p:nvSpPr>
          <p:spPr>
            <a:xfrm>
              <a:off x="6976229" y="3423756"/>
              <a:ext cx="203168" cy="25232"/>
            </a:xfrm>
            <a:prstGeom prst="rect">
              <a:avLst/>
            </a:prstGeom>
            <a:solidFill>
              <a:srgbClr val="0058AB">
                <a:alpha val="100000"/>
              </a:srgbClr>
            </a:solidFill>
          </p:spPr>
          <p:txBody>
            <a:bodyPr/>
            <a:lstStyle/>
            <a:p/>
          </p:txBody>
        </p:sp>
        <p:sp>
          <p:nvSpPr>
            <p:cNvPr id="103" name="rc103"/>
            <p:cNvSpPr/>
            <p:nvPr/>
          </p:nvSpPr>
          <p:spPr>
            <a:xfrm>
              <a:off x="6976229" y="3448988"/>
              <a:ext cx="203168" cy="37849"/>
            </a:xfrm>
            <a:prstGeom prst="rect">
              <a:avLst/>
            </a:prstGeom>
            <a:solidFill>
              <a:srgbClr val="1CABE2">
                <a:alpha val="100000"/>
              </a:srgbClr>
            </a:solidFill>
          </p:spPr>
          <p:txBody>
            <a:bodyPr/>
            <a:lstStyle/>
            <a:p/>
          </p:txBody>
        </p:sp>
        <p:sp>
          <p:nvSpPr>
            <p:cNvPr id="104" name="rc104"/>
            <p:cNvSpPr/>
            <p:nvPr/>
          </p:nvSpPr>
          <p:spPr>
            <a:xfrm>
              <a:off x="7201972" y="3406656"/>
              <a:ext cx="203168" cy="18988"/>
            </a:xfrm>
            <a:prstGeom prst="rect">
              <a:avLst/>
            </a:prstGeom>
            <a:solidFill>
              <a:srgbClr val="F26A21">
                <a:alpha val="100000"/>
              </a:srgbClr>
            </a:solidFill>
          </p:spPr>
          <p:txBody>
            <a:bodyPr/>
            <a:lstStyle/>
            <a:p/>
          </p:txBody>
        </p:sp>
        <p:sp>
          <p:nvSpPr>
            <p:cNvPr id="105" name="rc105"/>
            <p:cNvSpPr/>
            <p:nvPr/>
          </p:nvSpPr>
          <p:spPr>
            <a:xfrm>
              <a:off x="7201972" y="3425645"/>
              <a:ext cx="203168" cy="1259741"/>
            </a:xfrm>
            <a:prstGeom prst="rect">
              <a:avLst/>
            </a:prstGeom>
            <a:solidFill>
              <a:srgbClr val="FFC20E">
                <a:alpha val="100000"/>
              </a:srgbClr>
            </a:solidFill>
          </p:spPr>
          <p:txBody>
            <a:bodyPr/>
            <a:lstStyle/>
            <a:p/>
          </p:txBody>
        </p:sp>
        <p:sp>
          <p:nvSpPr>
            <p:cNvPr id="106" name="rc106"/>
            <p:cNvSpPr/>
            <p:nvPr/>
          </p:nvSpPr>
          <p:spPr>
            <a:xfrm>
              <a:off x="7427714" y="3391931"/>
              <a:ext cx="203168" cy="14289"/>
            </a:xfrm>
            <a:prstGeom prst="rect">
              <a:avLst/>
            </a:prstGeom>
            <a:solidFill>
              <a:srgbClr val="F26A21">
                <a:alpha val="100000"/>
              </a:srgbClr>
            </a:solidFill>
          </p:spPr>
          <p:txBody>
            <a:bodyPr/>
            <a:lstStyle/>
            <a:p/>
          </p:txBody>
        </p:sp>
        <p:sp>
          <p:nvSpPr>
            <p:cNvPr id="107" name="rc107"/>
            <p:cNvSpPr/>
            <p:nvPr/>
          </p:nvSpPr>
          <p:spPr>
            <a:xfrm>
              <a:off x="7427714" y="3406220"/>
              <a:ext cx="203168" cy="1279166"/>
            </a:xfrm>
            <a:prstGeom prst="rect">
              <a:avLst/>
            </a:prstGeom>
            <a:solidFill>
              <a:srgbClr val="FFC20E">
                <a:alpha val="100000"/>
              </a:srgbClr>
            </a:solidFill>
          </p:spPr>
          <p:txBody>
            <a:bodyPr/>
            <a:lstStyle/>
            <a:p/>
          </p:txBody>
        </p:sp>
        <p:sp>
          <p:nvSpPr>
            <p:cNvPr id="108" name="rc108"/>
            <p:cNvSpPr/>
            <p:nvPr/>
          </p:nvSpPr>
          <p:spPr>
            <a:xfrm>
              <a:off x="7653457" y="3377872"/>
              <a:ext cx="203168" cy="10753"/>
            </a:xfrm>
            <a:prstGeom prst="rect">
              <a:avLst/>
            </a:prstGeom>
            <a:solidFill>
              <a:srgbClr val="F26A21">
                <a:alpha val="100000"/>
              </a:srgbClr>
            </a:solidFill>
          </p:spPr>
          <p:txBody>
            <a:bodyPr/>
            <a:lstStyle/>
            <a:p/>
          </p:txBody>
        </p:sp>
        <p:sp>
          <p:nvSpPr>
            <p:cNvPr id="109" name="rc109"/>
            <p:cNvSpPr/>
            <p:nvPr/>
          </p:nvSpPr>
          <p:spPr>
            <a:xfrm>
              <a:off x="7653457" y="3388626"/>
              <a:ext cx="203168" cy="1296760"/>
            </a:xfrm>
            <a:prstGeom prst="rect">
              <a:avLst/>
            </a:prstGeom>
            <a:solidFill>
              <a:srgbClr val="FFC20E">
                <a:alpha val="100000"/>
              </a:srgbClr>
            </a:solidFill>
          </p:spPr>
          <p:txBody>
            <a:bodyPr/>
            <a:lstStyle/>
            <a:p/>
          </p:txBody>
        </p:sp>
        <p:sp>
          <p:nvSpPr>
            <p:cNvPr id="110" name="rc110"/>
            <p:cNvSpPr/>
            <p:nvPr/>
          </p:nvSpPr>
          <p:spPr>
            <a:xfrm>
              <a:off x="7879199" y="3368024"/>
              <a:ext cx="203168" cy="8092"/>
            </a:xfrm>
            <a:prstGeom prst="rect">
              <a:avLst/>
            </a:prstGeom>
            <a:solidFill>
              <a:srgbClr val="F26A21">
                <a:alpha val="100000"/>
              </a:srgbClr>
            </a:solidFill>
          </p:spPr>
          <p:txBody>
            <a:bodyPr/>
            <a:lstStyle/>
            <a:p/>
          </p:txBody>
        </p:sp>
        <p:sp>
          <p:nvSpPr>
            <p:cNvPr id="111" name="rc111"/>
            <p:cNvSpPr/>
            <p:nvPr/>
          </p:nvSpPr>
          <p:spPr>
            <a:xfrm>
              <a:off x="7879199" y="3376117"/>
              <a:ext cx="203168" cy="1309270"/>
            </a:xfrm>
            <a:prstGeom prst="rect">
              <a:avLst/>
            </a:prstGeom>
            <a:solidFill>
              <a:srgbClr val="FFC20E">
                <a:alpha val="100000"/>
              </a:srgbClr>
            </a:solidFill>
          </p:spPr>
          <p:txBody>
            <a:bodyPr/>
            <a:lstStyle/>
            <a:p/>
          </p:txBody>
        </p:sp>
        <p:sp>
          <p:nvSpPr>
            <p:cNvPr id="112" name="rc112"/>
            <p:cNvSpPr/>
            <p:nvPr/>
          </p:nvSpPr>
          <p:spPr>
            <a:xfrm>
              <a:off x="8104941" y="3358920"/>
              <a:ext cx="203168" cy="6090"/>
            </a:xfrm>
            <a:prstGeom prst="rect">
              <a:avLst/>
            </a:prstGeom>
            <a:solidFill>
              <a:srgbClr val="F26A21">
                <a:alpha val="100000"/>
              </a:srgbClr>
            </a:solidFill>
          </p:spPr>
          <p:txBody>
            <a:bodyPr/>
            <a:lstStyle/>
            <a:p/>
          </p:txBody>
        </p:sp>
        <p:sp>
          <p:nvSpPr>
            <p:cNvPr id="113" name="rc113"/>
            <p:cNvSpPr/>
            <p:nvPr/>
          </p:nvSpPr>
          <p:spPr>
            <a:xfrm>
              <a:off x="8104941" y="3365010"/>
              <a:ext cx="203168" cy="1320376"/>
            </a:xfrm>
            <a:prstGeom prst="rect">
              <a:avLst/>
            </a:prstGeom>
            <a:solidFill>
              <a:srgbClr val="FFC20E">
                <a:alpha val="100000"/>
              </a:srgbClr>
            </a:solidFill>
          </p:spPr>
          <p:txBody>
            <a:bodyPr/>
            <a:lstStyle/>
            <a:p/>
          </p:txBody>
        </p:sp>
        <p:sp>
          <p:nvSpPr>
            <p:cNvPr id="114" name="pl114"/>
            <p:cNvSpPr/>
            <p:nvPr/>
          </p:nvSpPr>
          <p:spPr>
            <a:xfrm>
              <a:off x="1434255" y="2071041"/>
              <a:ext cx="5643558" cy="580965"/>
            </a:xfrm>
            <a:custGeom>
              <a:avLst/>
              <a:pathLst>
                <a:path w="5643558" h="580965">
                  <a:moveTo>
                    <a:pt x="0" y="158445"/>
                  </a:moveTo>
                  <a:lnTo>
                    <a:pt x="225742" y="580965"/>
                  </a:lnTo>
                  <a:lnTo>
                    <a:pt x="451484" y="105630"/>
                  </a:lnTo>
                  <a:lnTo>
                    <a:pt x="677227" y="52815"/>
                  </a:lnTo>
                  <a:lnTo>
                    <a:pt x="902969" y="132037"/>
                  </a:lnTo>
                  <a:lnTo>
                    <a:pt x="1128711" y="105630"/>
                  </a:lnTo>
                  <a:lnTo>
                    <a:pt x="1354454" y="0"/>
                  </a:lnTo>
                  <a:lnTo>
                    <a:pt x="1580196" y="0"/>
                  </a:lnTo>
                  <a:lnTo>
                    <a:pt x="1805938" y="52815"/>
                  </a:lnTo>
                  <a:lnTo>
                    <a:pt x="2031681" y="26407"/>
                  </a:lnTo>
                  <a:lnTo>
                    <a:pt x="2257423" y="26407"/>
                  </a:lnTo>
                  <a:lnTo>
                    <a:pt x="2483165" y="26407"/>
                  </a:lnTo>
                  <a:lnTo>
                    <a:pt x="2708908" y="0"/>
                  </a:lnTo>
                  <a:lnTo>
                    <a:pt x="2934650" y="0"/>
                  </a:lnTo>
                  <a:lnTo>
                    <a:pt x="3160393" y="0"/>
                  </a:lnTo>
                  <a:lnTo>
                    <a:pt x="3386135" y="0"/>
                  </a:lnTo>
                  <a:lnTo>
                    <a:pt x="3611877" y="0"/>
                  </a:lnTo>
                  <a:lnTo>
                    <a:pt x="3837620" y="0"/>
                  </a:lnTo>
                  <a:lnTo>
                    <a:pt x="4063362" y="26407"/>
                  </a:lnTo>
                  <a:lnTo>
                    <a:pt x="4289104" y="0"/>
                  </a:lnTo>
                  <a:lnTo>
                    <a:pt x="4514847" y="132037"/>
                  </a:lnTo>
                  <a:lnTo>
                    <a:pt x="4740589" y="132037"/>
                  </a:lnTo>
                  <a:lnTo>
                    <a:pt x="4966331" y="26407"/>
                  </a:lnTo>
                  <a:lnTo>
                    <a:pt x="5192074" y="132037"/>
                  </a:lnTo>
                  <a:lnTo>
                    <a:pt x="5417816" y="0"/>
                  </a:lnTo>
                  <a:lnTo>
                    <a:pt x="5643558" y="26407"/>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071041"/>
              <a:ext cx="5643558" cy="580965"/>
            </a:xfrm>
            <a:custGeom>
              <a:avLst/>
              <a:pathLst>
                <a:path w="5643558" h="580965">
                  <a:moveTo>
                    <a:pt x="0" y="237667"/>
                  </a:moveTo>
                  <a:lnTo>
                    <a:pt x="225742" y="580965"/>
                  </a:lnTo>
                  <a:lnTo>
                    <a:pt x="451484" y="290482"/>
                  </a:lnTo>
                  <a:lnTo>
                    <a:pt x="677227" y="79222"/>
                  </a:lnTo>
                  <a:lnTo>
                    <a:pt x="902969" y="264075"/>
                  </a:lnTo>
                  <a:lnTo>
                    <a:pt x="1128711" y="105630"/>
                  </a:lnTo>
                  <a:lnTo>
                    <a:pt x="1354454" y="0"/>
                  </a:lnTo>
                  <a:lnTo>
                    <a:pt x="1580196" y="52815"/>
                  </a:lnTo>
                  <a:lnTo>
                    <a:pt x="1805938" y="52815"/>
                  </a:lnTo>
                  <a:lnTo>
                    <a:pt x="2031681" y="52815"/>
                  </a:lnTo>
                  <a:lnTo>
                    <a:pt x="2257423" y="52815"/>
                  </a:lnTo>
                  <a:lnTo>
                    <a:pt x="2483165" y="52815"/>
                  </a:lnTo>
                  <a:lnTo>
                    <a:pt x="2708908" y="26407"/>
                  </a:lnTo>
                  <a:lnTo>
                    <a:pt x="2934650" y="26407"/>
                  </a:lnTo>
                  <a:lnTo>
                    <a:pt x="3160393" y="26407"/>
                  </a:lnTo>
                  <a:lnTo>
                    <a:pt x="3386135" y="26407"/>
                  </a:lnTo>
                  <a:lnTo>
                    <a:pt x="3611877" y="26407"/>
                  </a:lnTo>
                  <a:lnTo>
                    <a:pt x="3837620" y="26407"/>
                  </a:lnTo>
                  <a:lnTo>
                    <a:pt x="4063362" y="52815"/>
                  </a:lnTo>
                  <a:lnTo>
                    <a:pt x="4289104" y="26407"/>
                  </a:lnTo>
                  <a:lnTo>
                    <a:pt x="4514847" y="211260"/>
                  </a:lnTo>
                  <a:lnTo>
                    <a:pt x="4740589" y="290482"/>
                  </a:lnTo>
                  <a:lnTo>
                    <a:pt x="4966331" y="26407"/>
                  </a:lnTo>
                  <a:lnTo>
                    <a:pt x="5192074" y="132037"/>
                  </a:lnTo>
                  <a:lnTo>
                    <a:pt x="5417816" y="26407"/>
                  </a:lnTo>
                  <a:lnTo>
                    <a:pt x="5643558" y="10563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249463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362335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8077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10651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558000"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36592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8" name="tx128"/>
            <p:cNvSpPr/>
            <p:nvPr/>
          </p:nvSpPr>
          <p:spPr>
            <a:xfrm>
              <a:off x="249463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362335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475206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65503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588077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106516"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4" name="tx134"/>
            <p:cNvSpPr/>
            <p:nvPr/>
          </p:nvSpPr>
          <p:spPr>
            <a:xfrm>
              <a:off x="633225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55800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78374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700948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2937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0" name="tx140"/>
            <p:cNvSpPr/>
            <p:nvPr/>
          </p:nvSpPr>
          <p:spPr>
            <a:xfrm>
              <a:off x="508103" y="303078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22322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2871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Rwanda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Rwanda is projected to have a  moderate increase (10,000-50,000) in the number of surviving infants by 2030. Therefore, maintaining current coverage requires vaccinating an increasing number of children.
To achieve the IA2030 ZD target, more (~1.32%) children need to be vaccinated with DTP1 each year. This will require increases in immunization programme and health system capacity.</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0942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2705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4468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623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682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8586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40349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062400"/>
              <a:ext cx="215906" cy="988211"/>
            </a:xfrm>
            <a:prstGeom prst="rect">
              <a:avLst/>
            </a:prstGeom>
            <a:solidFill>
              <a:srgbClr val="0058AB">
                <a:alpha val="100000"/>
              </a:srgbClr>
            </a:solidFill>
          </p:spPr>
          <p:txBody>
            <a:bodyPr/>
            <a:lstStyle/>
            <a:p/>
          </p:txBody>
        </p:sp>
        <p:sp>
          <p:nvSpPr>
            <p:cNvPr id="41" name="rc41"/>
            <p:cNvSpPr/>
            <p:nvPr/>
          </p:nvSpPr>
          <p:spPr>
            <a:xfrm>
              <a:off x="1530867" y="1757558"/>
              <a:ext cx="215906" cy="3293053"/>
            </a:xfrm>
            <a:prstGeom prst="rect">
              <a:avLst/>
            </a:prstGeom>
            <a:solidFill>
              <a:srgbClr val="0058AB">
                <a:alpha val="100000"/>
              </a:srgbClr>
            </a:solidFill>
          </p:spPr>
          <p:txBody>
            <a:bodyPr/>
            <a:lstStyle/>
            <a:p/>
          </p:txBody>
        </p:sp>
        <p:sp>
          <p:nvSpPr>
            <p:cNvPr id="42" name="rc42"/>
            <p:cNvSpPr/>
            <p:nvPr/>
          </p:nvSpPr>
          <p:spPr>
            <a:xfrm>
              <a:off x="1770763" y="4326758"/>
              <a:ext cx="215906" cy="723853"/>
            </a:xfrm>
            <a:prstGeom prst="rect">
              <a:avLst/>
            </a:prstGeom>
            <a:solidFill>
              <a:srgbClr val="0058AB">
                <a:alpha val="100000"/>
              </a:srgbClr>
            </a:solidFill>
          </p:spPr>
          <p:txBody>
            <a:bodyPr/>
            <a:lstStyle/>
            <a:p/>
          </p:txBody>
        </p:sp>
        <p:sp>
          <p:nvSpPr>
            <p:cNvPr id="43" name="rc43"/>
            <p:cNvSpPr/>
            <p:nvPr/>
          </p:nvSpPr>
          <p:spPr>
            <a:xfrm>
              <a:off x="2010660" y="4608102"/>
              <a:ext cx="215906" cy="442509"/>
            </a:xfrm>
            <a:prstGeom prst="rect">
              <a:avLst/>
            </a:prstGeom>
            <a:solidFill>
              <a:srgbClr val="0058AB">
                <a:alpha val="100000"/>
              </a:srgbClr>
            </a:solidFill>
          </p:spPr>
          <p:txBody>
            <a:bodyPr/>
            <a:lstStyle/>
            <a:p/>
          </p:txBody>
        </p:sp>
        <p:sp>
          <p:nvSpPr>
            <p:cNvPr id="44" name="rc44"/>
            <p:cNvSpPr/>
            <p:nvPr/>
          </p:nvSpPr>
          <p:spPr>
            <a:xfrm>
              <a:off x="2250556" y="4142828"/>
              <a:ext cx="215906" cy="907783"/>
            </a:xfrm>
            <a:prstGeom prst="rect">
              <a:avLst/>
            </a:prstGeom>
            <a:solidFill>
              <a:srgbClr val="0058AB">
                <a:alpha val="100000"/>
              </a:srgbClr>
            </a:solidFill>
          </p:spPr>
          <p:txBody>
            <a:bodyPr/>
            <a:lstStyle/>
            <a:p/>
          </p:txBody>
        </p:sp>
        <p:sp>
          <p:nvSpPr>
            <p:cNvPr id="45" name="rc45"/>
            <p:cNvSpPr/>
            <p:nvPr/>
          </p:nvSpPr>
          <p:spPr>
            <a:xfrm>
              <a:off x="2490453" y="4280742"/>
              <a:ext cx="215906" cy="769868"/>
            </a:xfrm>
            <a:prstGeom prst="rect">
              <a:avLst/>
            </a:prstGeom>
            <a:solidFill>
              <a:srgbClr val="0058AB">
                <a:alpha val="100000"/>
              </a:srgbClr>
            </a:solidFill>
          </p:spPr>
          <p:txBody>
            <a:bodyPr/>
            <a:lstStyle/>
            <a:p/>
          </p:txBody>
        </p:sp>
        <p:sp>
          <p:nvSpPr>
            <p:cNvPr id="46" name="rc46"/>
            <p:cNvSpPr/>
            <p:nvPr/>
          </p:nvSpPr>
          <p:spPr>
            <a:xfrm>
              <a:off x="2730349" y="4895005"/>
              <a:ext cx="215906" cy="155606"/>
            </a:xfrm>
            <a:prstGeom prst="rect">
              <a:avLst/>
            </a:prstGeom>
            <a:solidFill>
              <a:srgbClr val="0058AB">
                <a:alpha val="100000"/>
              </a:srgbClr>
            </a:solidFill>
          </p:spPr>
          <p:txBody>
            <a:bodyPr/>
            <a:lstStyle/>
            <a:p/>
          </p:txBody>
        </p:sp>
        <p:sp>
          <p:nvSpPr>
            <p:cNvPr id="47" name="rc47"/>
            <p:cNvSpPr/>
            <p:nvPr/>
          </p:nvSpPr>
          <p:spPr>
            <a:xfrm>
              <a:off x="2970245" y="4894432"/>
              <a:ext cx="215906" cy="156179"/>
            </a:xfrm>
            <a:prstGeom prst="rect">
              <a:avLst/>
            </a:prstGeom>
            <a:solidFill>
              <a:srgbClr val="0058AB">
                <a:alpha val="100000"/>
              </a:srgbClr>
            </a:solidFill>
          </p:spPr>
          <p:txBody>
            <a:bodyPr/>
            <a:lstStyle/>
            <a:p/>
          </p:txBody>
        </p:sp>
        <p:sp>
          <p:nvSpPr>
            <p:cNvPr id="48" name="rc48"/>
            <p:cNvSpPr/>
            <p:nvPr/>
          </p:nvSpPr>
          <p:spPr>
            <a:xfrm>
              <a:off x="3210142" y="4582910"/>
              <a:ext cx="215906" cy="467700"/>
            </a:xfrm>
            <a:prstGeom prst="rect">
              <a:avLst/>
            </a:prstGeom>
            <a:solidFill>
              <a:srgbClr val="0058AB">
                <a:alpha val="100000"/>
              </a:srgbClr>
            </a:solidFill>
          </p:spPr>
          <p:txBody>
            <a:bodyPr/>
            <a:lstStyle/>
            <a:p/>
          </p:txBody>
        </p:sp>
        <p:sp>
          <p:nvSpPr>
            <p:cNvPr id="49" name="rc49"/>
            <p:cNvSpPr/>
            <p:nvPr/>
          </p:nvSpPr>
          <p:spPr>
            <a:xfrm>
              <a:off x="3450038" y="4741120"/>
              <a:ext cx="215906" cy="309491"/>
            </a:xfrm>
            <a:prstGeom prst="rect">
              <a:avLst/>
            </a:prstGeom>
            <a:solidFill>
              <a:srgbClr val="0058AB">
                <a:alpha val="100000"/>
              </a:srgbClr>
            </a:solidFill>
          </p:spPr>
          <p:txBody>
            <a:bodyPr/>
            <a:lstStyle/>
            <a:p/>
          </p:txBody>
        </p:sp>
        <p:sp>
          <p:nvSpPr>
            <p:cNvPr id="50" name="rc50"/>
            <p:cNvSpPr/>
            <p:nvPr/>
          </p:nvSpPr>
          <p:spPr>
            <a:xfrm>
              <a:off x="3689935" y="4742664"/>
              <a:ext cx="215906" cy="307947"/>
            </a:xfrm>
            <a:prstGeom prst="rect">
              <a:avLst/>
            </a:prstGeom>
            <a:solidFill>
              <a:srgbClr val="0058AB">
                <a:alpha val="100000"/>
              </a:srgbClr>
            </a:solidFill>
          </p:spPr>
          <p:txBody>
            <a:bodyPr/>
            <a:lstStyle/>
            <a:p/>
          </p:txBody>
        </p:sp>
        <p:sp>
          <p:nvSpPr>
            <p:cNvPr id="51" name="rc51"/>
            <p:cNvSpPr/>
            <p:nvPr/>
          </p:nvSpPr>
          <p:spPr>
            <a:xfrm>
              <a:off x="3929831" y="4746458"/>
              <a:ext cx="215906" cy="304153"/>
            </a:xfrm>
            <a:prstGeom prst="rect">
              <a:avLst/>
            </a:prstGeom>
            <a:solidFill>
              <a:srgbClr val="0058AB">
                <a:alpha val="100000"/>
              </a:srgbClr>
            </a:solidFill>
          </p:spPr>
          <p:txBody>
            <a:bodyPr/>
            <a:lstStyle/>
            <a:p/>
          </p:txBody>
        </p:sp>
        <p:sp>
          <p:nvSpPr>
            <p:cNvPr id="52" name="rc52"/>
            <p:cNvSpPr/>
            <p:nvPr/>
          </p:nvSpPr>
          <p:spPr>
            <a:xfrm>
              <a:off x="4169728" y="4898932"/>
              <a:ext cx="215906" cy="151679"/>
            </a:xfrm>
            <a:prstGeom prst="rect">
              <a:avLst/>
            </a:prstGeom>
            <a:solidFill>
              <a:srgbClr val="0058AB">
                <a:alpha val="100000"/>
              </a:srgbClr>
            </a:solidFill>
          </p:spPr>
          <p:txBody>
            <a:bodyPr/>
            <a:lstStyle/>
            <a:p/>
          </p:txBody>
        </p:sp>
        <p:sp>
          <p:nvSpPr>
            <p:cNvPr id="53" name="rc53"/>
            <p:cNvSpPr/>
            <p:nvPr/>
          </p:nvSpPr>
          <p:spPr>
            <a:xfrm>
              <a:off x="4409624" y="4897123"/>
              <a:ext cx="215906" cy="153488"/>
            </a:xfrm>
            <a:prstGeom prst="rect">
              <a:avLst/>
            </a:prstGeom>
            <a:solidFill>
              <a:srgbClr val="0058AB">
                <a:alpha val="100000"/>
              </a:srgbClr>
            </a:solidFill>
          </p:spPr>
          <p:txBody>
            <a:bodyPr/>
            <a:lstStyle/>
            <a:p/>
          </p:txBody>
        </p:sp>
        <p:sp>
          <p:nvSpPr>
            <p:cNvPr id="54" name="rc54"/>
            <p:cNvSpPr/>
            <p:nvPr/>
          </p:nvSpPr>
          <p:spPr>
            <a:xfrm>
              <a:off x="4649521" y="4893990"/>
              <a:ext cx="215906" cy="156620"/>
            </a:xfrm>
            <a:prstGeom prst="rect">
              <a:avLst/>
            </a:prstGeom>
            <a:solidFill>
              <a:srgbClr val="0058AB">
                <a:alpha val="100000"/>
              </a:srgbClr>
            </a:solidFill>
          </p:spPr>
          <p:txBody>
            <a:bodyPr/>
            <a:lstStyle/>
            <a:p/>
          </p:txBody>
        </p:sp>
        <p:sp>
          <p:nvSpPr>
            <p:cNvPr id="55" name="rc55"/>
            <p:cNvSpPr/>
            <p:nvPr/>
          </p:nvSpPr>
          <p:spPr>
            <a:xfrm>
              <a:off x="4889417" y="4890726"/>
              <a:ext cx="215906" cy="159885"/>
            </a:xfrm>
            <a:prstGeom prst="rect">
              <a:avLst/>
            </a:prstGeom>
            <a:solidFill>
              <a:srgbClr val="0058AB">
                <a:alpha val="100000"/>
              </a:srgbClr>
            </a:solidFill>
          </p:spPr>
          <p:txBody>
            <a:bodyPr/>
            <a:lstStyle/>
            <a:p/>
          </p:txBody>
        </p:sp>
        <p:sp>
          <p:nvSpPr>
            <p:cNvPr id="56" name="rc56"/>
            <p:cNvSpPr/>
            <p:nvPr/>
          </p:nvSpPr>
          <p:spPr>
            <a:xfrm>
              <a:off x="5129313" y="4887417"/>
              <a:ext cx="215906" cy="163194"/>
            </a:xfrm>
            <a:prstGeom prst="rect">
              <a:avLst/>
            </a:prstGeom>
            <a:solidFill>
              <a:srgbClr val="0058AB">
                <a:alpha val="100000"/>
              </a:srgbClr>
            </a:solidFill>
          </p:spPr>
          <p:txBody>
            <a:bodyPr/>
            <a:lstStyle/>
            <a:p/>
          </p:txBody>
        </p:sp>
        <p:sp>
          <p:nvSpPr>
            <p:cNvPr id="57" name="rc57"/>
            <p:cNvSpPr/>
            <p:nvPr/>
          </p:nvSpPr>
          <p:spPr>
            <a:xfrm>
              <a:off x="5369210" y="4884990"/>
              <a:ext cx="215906" cy="165621"/>
            </a:xfrm>
            <a:prstGeom prst="rect">
              <a:avLst/>
            </a:prstGeom>
            <a:solidFill>
              <a:srgbClr val="0058AB">
                <a:alpha val="100000"/>
              </a:srgbClr>
            </a:solidFill>
          </p:spPr>
          <p:txBody>
            <a:bodyPr/>
            <a:lstStyle/>
            <a:p/>
          </p:txBody>
        </p:sp>
        <p:sp>
          <p:nvSpPr>
            <p:cNvPr id="58" name="rc58"/>
            <p:cNvSpPr/>
            <p:nvPr/>
          </p:nvSpPr>
          <p:spPr>
            <a:xfrm>
              <a:off x="5609106" y="4716016"/>
              <a:ext cx="215906" cy="334595"/>
            </a:xfrm>
            <a:prstGeom prst="rect">
              <a:avLst/>
            </a:prstGeom>
            <a:solidFill>
              <a:srgbClr val="0058AB">
                <a:alpha val="100000"/>
              </a:srgbClr>
            </a:solidFill>
          </p:spPr>
          <p:txBody>
            <a:bodyPr/>
            <a:lstStyle/>
            <a:p/>
          </p:txBody>
        </p:sp>
        <p:sp>
          <p:nvSpPr>
            <p:cNvPr id="59" name="rc59"/>
            <p:cNvSpPr/>
            <p:nvPr/>
          </p:nvSpPr>
          <p:spPr>
            <a:xfrm>
              <a:off x="5849003" y="4882387"/>
              <a:ext cx="215906" cy="168224"/>
            </a:xfrm>
            <a:prstGeom prst="rect">
              <a:avLst/>
            </a:prstGeom>
            <a:solidFill>
              <a:srgbClr val="0058AB">
                <a:alpha val="100000"/>
              </a:srgbClr>
            </a:solidFill>
          </p:spPr>
          <p:txBody>
            <a:bodyPr/>
            <a:lstStyle/>
            <a:p/>
          </p:txBody>
        </p:sp>
        <p:sp>
          <p:nvSpPr>
            <p:cNvPr id="60" name="rc60"/>
            <p:cNvSpPr/>
            <p:nvPr/>
          </p:nvSpPr>
          <p:spPr>
            <a:xfrm>
              <a:off x="6088899" y="4039546"/>
              <a:ext cx="215906" cy="1011064"/>
            </a:xfrm>
            <a:prstGeom prst="rect">
              <a:avLst/>
            </a:prstGeom>
            <a:solidFill>
              <a:srgbClr val="0058AB">
                <a:alpha val="100000"/>
              </a:srgbClr>
            </a:solidFill>
          </p:spPr>
          <p:txBody>
            <a:bodyPr/>
            <a:lstStyle/>
            <a:p/>
          </p:txBody>
        </p:sp>
        <p:sp>
          <p:nvSpPr>
            <p:cNvPr id="61" name="rc61"/>
            <p:cNvSpPr/>
            <p:nvPr/>
          </p:nvSpPr>
          <p:spPr>
            <a:xfrm>
              <a:off x="6328796" y="4038134"/>
              <a:ext cx="215906" cy="1012476"/>
            </a:xfrm>
            <a:prstGeom prst="rect">
              <a:avLst/>
            </a:prstGeom>
            <a:solidFill>
              <a:srgbClr val="0058AB">
                <a:alpha val="100000"/>
              </a:srgbClr>
            </a:solidFill>
          </p:spPr>
          <p:txBody>
            <a:bodyPr/>
            <a:lstStyle/>
            <a:p/>
          </p:txBody>
        </p:sp>
        <p:sp>
          <p:nvSpPr>
            <p:cNvPr id="62" name="rc62"/>
            <p:cNvSpPr/>
            <p:nvPr/>
          </p:nvSpPr>
          <p:spPr>
            <a:xfrm>
              <a:off x="6568692" y="4711648"/>
              <a:ext cx="215906" cy="338962"/>
            </a:xfrm>
            <a:prstGeom prst="rect">
              <a:avLst/>
            </a:prstGeom>
            <a:solidFill>
              <a:srgbClr val="0058AB">
                <a:alpha val="100000"/>
              </a:srgbClr>
            </a:solidFill>
          </p:spPr>
          <p:txBody>
            <a:bodyPr/>
            <a:lstStyle/>
            <a:p/>
          </p:txBody>
        </p:sp>
        <p:sp>
          <p:nvSpPr>
            <p:cNvPr id="63" name="rc63"/>
            <p:cNvSpPr/>
            <p:nvPr/>
          </p:nvSpPr>
          <p:spPr>
            <a:xfrm>
              <a:off x="6808589" y="4028825"/>
              <a:ext cx="215906" cy="1021785"/>
            </a:xfrm>
            <a:prstGeom prst="rect">
              <a:avLst/>
            </a:prstGeom>
            <a:solidFill>
              <a:srgbClr val="0058AB">
                <a:alpha val="100000"/>
              </a:srgbClr>
            </a:solidFill>
          </p:spPr>
          <p:txBody>
            <a:bodyPr/>
            <a:lstStyle/>
            <a:p/>
          </p:txBody>
        </p:sp>
        <p:sp>
          <p:nvSpPr>
            <p:cNvPr id="64" name="rc64"/>
            <p:cNvSpPr/>
            <p:nvPr/>
          </p:nvSpPr>
          <p:spPr>
            <a:xfrm>
              <a:off x="7048485" y="4878240"/>
              <a:ext cx="215906" cy="172371"/>
            </a:xfrm>
            <a:prstGeom prst="rect">
              <a:avLst/>
            </a:prstGeom>
            <a:solidFill>
              <a:srgbClr val="0058AB">
                <a:alpha val="100000"/>
              </a:srgbClr>
            </a:solidFill>
          </p:spPr>
          <p:txBody>
            <a:bodyPr/>
            <a:lstStyle/>
            <a:p/>
          </p:txBody>
        </p:sp>
        <p:sp>
          <p:nvSpPr>
            <p:cNvPr id="65" name="rc65"/>
            <p:cNvSpPr/>
            <p:nvPr/>
          </p:nvSpPr>
          <p:spPr>
            <a:xfrm>
              <a:off x="7288381" y="4702119"/>
              <a:ext cx="215906" cy="348492"/>
            </a:xfrm>
            <a:prstGeom prst="rect">
              <a:avLst/>
            </a:prstGeom>
            <a:solidFill>
              <a:srgbClr val="0058AB">
                <a:alpha val="100000"/>
              </a:srgbClr>
            </a:solidFill>
          </p:spPr>
          <p:txBody>
            <a:bodyPr/>
            <a:lstStyle/>
            <a:p/>
          </p:txBody>
        </p:sp>
        <p:sp>
          <p:nvSpPr>
            <p:cNvPr id="66" name="rc66"/>
            <p:cNvSpPr/>
            <p:nvPr/>
          </p:nvSpPr>
          <p:spPr>
            <a:xfrm>
              <a:off x="8487864" y="4966521"/>
              <a:ext cx="215906" cy="84089"/>
            </a:xfrm>
            <a:prstGeom prst="rect">
              <a:avLst/>
            </a:prstGeom>
            <a:solidFill>
              <a:srgbClr val="69DBFF">
                <a:alpha val="100000"/>
              </a:srgbClr>
            </a:solidFill>
          </p:spPr>
          <p:txBody>
            <a:bodyPr/>
            <a:lstStyle/>
            <a:p/>
          </p:txBody>
        </p:sp>
        <p:sp>
          <p:nvSpPr>
            <p:cNvPr id="67" name="pl67"/>
            <p:cNvSpPr/>
            <p:nvPr/>
          </p:nvSpPr>
          <p:spPr>
            <a:xfrm>
              <a:off x="6196853" y="4882387"/>
              <a:ext cx="2398964" cy="84112"/>
            </a:xfrm>
            <a:custGeom>
              <a:avLst/>
              <a:pathLst>
                <a:path w="2398964" h="84112">
                  <a:moveTo>
                    <a:pt x="0" y="0"/>
                  </a:moveTo>
                  <a:lnTo>
                    <a:pt x="239896" y="8411"/>
                  </a:lnTo>
                  <a:lnTo>
                    <a:pt x="479792" y="16822"/>
                  </a:lnTo>
                  <a:lnTo>
                    <a:pt x="719689" y="25233"/>
                  </a:lnTo>
                  <a:lnTo>
                    <a:pt x="959585" y="33644"/>
                  </a:lnTo>
                  <a:lnTo>
                    <a:pt x="1199482" y="42056"/>
                  </a:lnTo>
                  <a:lnTo>
                    <a:pt x="1439378" y="50467"/>
                  </a:lnTo>
                  <a:lnTo>
                    <a:pt x="1679275" y="58878"/>
                  </a:lnTo>
                  <a:lnTo>
                    <a:pt x="1919171" y="67289"/>
                  </a:lnTo>
                  <a:lnTo>
                    <a:pt x="2159067" y="75700"/>
                  </a:lnTo>
                  <a:lnTo>
                    <a:pt x="2398964" y="84112"/>
                  </a:lnTo>
                </a:path>
              </a:pathLst>
            </a:custGeom>
            <a:ln w="13550" cap="flat">
              <a:solidFill>
                <a:srgbClr val="000000">
                  <a:alpha val="100000"/>
                </a:srgbClr>
              </a:solidFill>
              <a:prstDash val="solid"/>
              <a:round/>
            </a:ln>
          </p:spPr>
          <p:txBody>
            <a:bodyPr/>
            <a:lstStyle/>
            <a:p/>
          </p:txBody>
        </p:sp>
        <p:sp>
          <p:nvSpPr>
            <p:cNvPr id="68" name="pt68"/>
            <p:cNvSpPr/>
            <p:nvPr/>
          </p:nvSpPr>
          <p:spPr>
            <a:xfrm>
              <a:off x="6172027" y="48575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48659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48743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48827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48912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48996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49080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49164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49248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9332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9416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1081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22844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3460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87299" y="1330710"/>
              <a:ext cx="60201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Rwanda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176%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176%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Rwanda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84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92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01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0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88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96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05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97455"/>
              <a:ext cx="239888" cy="1010565"/>
            </a:xfrm>
            <a:prstGeom prst="rect">
              <a:avLst/>
            </a:prstGeom>
            <a:solidFill>
              <a:srgbClr val="80BD41">
                <a:alpha val="100000"/>
              </a:srgbClr>
            </a:solidFill>
          </p:spPr>
          <p:txBody>
            <a:bodyPr/>
            <a:lstStyle/>
            <a:p/>
          </p:txBody>
        </p:sp>
        <p:sp>
          <p:nvSpPr>
            <p:cNvPr id="25" name="rc25"/>
            <p:cNvSpPr/>
            <p:nvPr/>
          </p:nvSpPr>
          <p:spPr>
            <a:xfrm>
              <a:off x="1296273" y="3221389"/>
              <a:ext cx="239888" cy="76066"/>
            </a:xfrm>
            <a:prstGeom prst="rect">
              <a:avLst/>
            </a:prstGeom>
            <a:solidFill>
              <a:srgbClr val="1CABE2">
                <a:alpha val="100000"/>
              </a:srgbClr>
            </a:solidFill>
          </p:spPr>
          <p:txBody>
            <a:bodyPr/>
            <a:lstStyle/>
            <a:p/>
          </p:txBody>
        </p:sp>
        <p:sp>
          <p:nvSpPr>
            <p:cNvPr id="26" name="rc26"/>
            <p:cNvSpPr/>
            <p:nvPr/>
          </p:nvSpPr>
          <p:spPr>
            <a:xfrm>
              <a:off x="1562816" y="3459437"/>
              <a:ext cx="239888" cy="848584"/>
            </a:xfrm>
            <a:prstGeom prst="rect">
              <a:avLst/>
            </a:prstGeom>
            <a:solidFill>
              <a:srgbClr val="80BD41">
                <a:alpha val="100000"/>
              </a:srgbClr>
            </a:solidFill>
          </p:spPr>
          <p:txBody>
            <a:bodyPr/>
            <a:lstStyle/>
            <a:p/>
          </p:txBody>
        </p:sp>
        <p:sp>
          <p:nvSpPr>
            <p:cNvPr id="27" name="rc27"/>
            <p:cNvSpPr/>
            <p:nvPr/>
          </p:nvSpPr>
          <p:spPr>
            <a:xfrm>
              <a:off x="1562816" y="3205972"/>
              <a:ext cx="239888" cy="253464"/>
            </a:xfrm>
            <a:prstGeom prst="rect">
              <a:avLst/>
            </a:prstGeom>
            <a:solidFill>
              <a:srgbClr val="1CABE2">
                <a:alpha val="100000"/>
              </a:srgbClr>
            </a:solidFill>
          </p:spPr>
          <p:txBody>
            <a:bodyPr/>
            <a:lstStyle/>
            <a:p/>
          </p:txBody>
        </p:sp>
        <p:sp>
          <p:nvSpPr>
            <p:cNvPr id="28" name="rc28"/>
            <p:cNvSpPr/>
            <p:nvPr/>
          </p:nvSpPr>
          <p:spPr>
            <a:xfrm>
              <a:off x="1829360" y="3249438"/>
              <a:ext cx="239888" cy="1058582"/>
            </a:xfrm>
            <a:prstGeom prst="rect">
              <a:avLst/>
            </a:prstGeom>
            <a:solidFill>
              <a:srgbClr val="80BD41">
                <a:alpha val="100000"/>
              </a:srgbClr>
            </a:solidFill>
          </p:spPr>
          <p:txBody>
            <a:bodyPr/>
            <a:lstStyle/>
            <a:p/>
          </p:txBody>
        </p:sp>
        <p:sp>
          <p:nvSpPr>
            <p:cNvPr id="29" name="rc29"/>
            <p:cNvSpPr/>
            <p:nvPr/>
          </p:nvSpPr>
          <p:spPr>
            <a:xfrm>
              <a:off x="1829360" y="3193713"/>
              <a:ext cx="239888" cy="55725"/>
            </a:xfrm>
            <a:prstGeom prst="rect">
              <a:avLst/>
            </a:prstGeom>
            <a:solidFill>
              <a:srgbClr val="1CABE2">
                <a:alpha val="100000"/>
              </a:srgbClr>
            </a:solidFill>
          </p:spPr>
          <p:txBody>
            <a:bodyPr/>
            <a:lstStyle/>
            <a:p/>
          </p:txBody>
        </p:sp>
        <p:sp>
          <p:nvSpPr>
            <p:cNvPr id="30" name="rc30"/>
            <p:cNvSpPr/>
            <p:nvPr/>
          </p:nvSpPr>
          <p:spPr>
            <a:xfrm>
              <a:off x="2095903" y="3206787"/>
              <a:ext cx="239888" cy="1101234"/>
            </a:xfrm>
            <a:prstGeom prst="rect">
              <a:avLst/>
            </a:prstGeom>
            <a:solidFill>
              <a:srgbClr val="80BD41">
                <a:alpha val="100000"/>
              </a:srgbClr>
            </a:solidFill>
          </p:spPr>
          <p:txBody>
            <a:bodyPr/>
            <a:lstStyle/>
            <a:p/>
          </p:txBody>
        </p:sp>
        <p:sp>
          <p:nvSpPr>
            <p:cNvPr id="31" name="rc31"/>
            <p:cNvSpPr/>
            <p:nvPr/>
          </p:nvSpPr>
          <p:spPr>
            <a:xfrm>
              <a:off x="2095903" y="3172726"/>
              <a:ext cx="239888" cy="34060"/>
            </a:xfrm>
            <a:prstGeom prst="rect">
              <a:avLst/>
            </a:prstGeom>
            <a:solidFill>
              <a:srgbClr val="1CABE2">
                <a:alpha val="100000"/>
              </a:srgbClr>
            </a:solidFill>
          </p:spPr>
          <p:txBody>
            <a:bodyPr/>
            <a:lstStyle/>
            <a:p/>
          </p:txBody>
        </p:sp>
        <p:sp>
          <p:nvSpPr>
            <p:cNvPr id="32" name="rc32"/>
            <p:cNvSpPr/>
            <p:nvPr/>
          </p:nvSpPr>
          <p:spPr>
            <a:xfrm>
              <a:off x="2362446" y="3213341"/>
              <a:ext cx="239888" cy="1094680"/>
            </a:xfrm>
            <a:prstGeom prst="rect">
              <a:avLst/>
            </a:prstGeom>
            <a:solidFill>
              <a:srgbClr val="80BD41">
                <a:alpha val="100000"/>
              </a:srgbClr>
            </a:solidFill>
          </p:spPr>
          <p:txBody>
            <a:bodyPr/>
            <a:lstStyle/>
            <a:p/>
          </p:txBody>
        </p:sp>
        <p:sp>
          <p:nvSpPr>
            <p:cNvPr id="33" name="rc33"/>
            <p:cNvSpPr/>
            <p:nvPr/>
          </p:nvSpPr>
          <p:spPr>
            <a:xfrm>
              <a:off x="2362446" y="3143454"/>
              <a:ext cx="239888" cy="69886"/>
            </a:xfrm>
            <a:prstGeom prst="rect">
              <a:avLst/>
            </a:prstGeom>
            <a:solidFill>
              <a:srgbClr val="1CABE2">
                <a:alpha val="100000"/>
              </a:srgbClr>
            </a:solidFill>
          </p:spPr>
          <p:txBody>
            <a:bodyPr/>
            <a:lstStyle/>
            <a:p/>
          </p:txBody>
        </p:sp>
        <p:sp>
          <p:nvSpPr>
            <p:cNvPr id="34" name="rc34"/>
            <p:cNvSpPr/>
            <p:nvPr/>
          </p:nvSpPr>
          <p:spPr>
            <a:xfrm>
              <a:off x="2628989" y="3182133"/>
              <a:ext cx="239888" cy="1125888"/>
            </a:xfrm>
            <a:prstGeom prst="rect">
              <a:avLst/>
            </a:prstGeom>
            <a:solidFill>
              <a:srgbClr val="80BD41">
                <a:alpha val="100000"/>
              </a:srgbClr>
            </a:solidFill>
          </p:spPr>
          <p:txBody>
            <a:bodyPr/>
            <a:lstStyle/>
            <a:p/>
          </p:txBody>
        </p:sp>
        <p:sp>
          <p:nvSpPr>
            <p:cNvPr id="35" name="rc35"/>
            <p:cNvSpPr/>
            <p:nvPr/>
          </p:nvSpPr>
          <p:spPr>
            <a:xfrm>
              <a:off x="2628989" y="3122876"/>
              <a:ext cx="239888" cy="59257"/>
            </a:xfrm>
            <a:prstGeom prst="rect">
              <a:avLst/>
            </a:prstGeom>
            <a:solidFill>
              <a:srgbClr val="1CABE2">
                <a:alpha val="100000"/>
              </a:srgbClr>
            </a:solidFill>
          </p:spPr>
          <p:txBody>
            <a:bodyPr/>
            <a:lstStyle/>
            <a:p/>
          </p:txBody>
        </p:sp>
        <p:sp>
          <p:nvSpPr>
            <p:cNvPr id="36" name="rc36"/>
            <p:cNvSpPr/>
            <p:nvPr/>
          </p:nvSpPr>
          <p:spPr>
            <a:xfrm>
              <a:off x="2895532" y="3122196"/>
              <a:ext cx="239888" cy="1185824"/>
            </a:xfrm>
            <a:prstGeom prst="rect">
              <a:avLst/>
            </a:prstGeom>
            <a:solidFill>
              <a:srgbClr val="80BD41">
                <a:alpha val="100000"/>
              </a:srgbClr>
            </a:solidFill>
          </p:spPr>
          <p:txBody>
            <a:bodyPr/>
            <a:lstStyle/>
            <a:p/>
          </p:txBody>
        </p:sp>
        <p:sp>
          <p:nvSpPr>
            <p:cNvPr id="37" name="rc37"/>
            <p:cNvSpPr/>
            <p:nvPr/>
          </p:nvSpPr>
          <p:spPr>
            <a:xfrm>
              <a:off x="2895532" y="3110209"/>
              <a:ext cx="239888" cy="11987"/>
            </a:xfrm>
            <a:prstGeom prst="rect">
              <a:avLst/>
            </a:prstGeom>
            <a:solidFill>
              <a:srgbClr val="1CABE2">
                <a:alpha val="100000"/>
              </a:srgbClr>
            </a:solidFill>
          </p:spPr>
          <p:txBody>
            <a:bodyPr/>
            <a:lstStyle/>
            <a:p/>
          </p:txBody>
        </p:sp>
        <p:sp>
          <p:nvSpPr>
            <p:cNvPr id="38" name="rc38"/>
            <p:cNvSpPr/>
            <p:nvPr/>
          </p:nvSpPr>
          <p:spPr>
            <a:xfrm>
              <a:off x="3162075" y="3117918"/>
              <a:ext cx="239888" cy="1190103"/>
            </a:xfrm>
            <a:prstGeom prst="rect">
              <a:avLst/>
            </a:prstGeom>
            <a:solidFill>
              <a:srgbClr val="80BD41">
                <a:alpha val="100000"/>
              </a:srgbClr>
            </a:solidFill>
          </p:spPr>
          <p:txBody>
            <a:bodyPr/>
            <a:lstStyle/>
            <a:p/>
          </p:txBody>
        </p:sp>
        <p:sp>
          <p:nvSpPr>
            <p:cNvPr id="39" name="rc39"/>
            <p:cNvSpPr/>
            <p:nvPr/>
          </p:nvSpPr>
          <p:spPr>
            <a:xfrm>
              <a:off x="3162075" y="3105897"/>
              <a:ext cx="239888" cy="12021"/>
            </a:xfrm>
            <a:prstGeom prst="rect">
              <a:avLst/>
            </a:prstGeom>
            <a:solidFill>
              <a:srgbClr val="1CABE2">
                <a:alpha val="100000"/>
              </a:srgbClr>
            </a:solidFill>
          </p:spPr>
          <p:txBody>
            <a:bodyPr/>
            <a:lstStyle/>
            <a:p/>
          </p:txBody>
        </p:sp>
        <p:sp>
          <p:nvSpPr>
            <p:cNvPr id="40" name="rc40"/>
            <p:cNvSpPr/>
            <p:nvPr/>
          </p:nvSpPr>
          <p:spPr>
            <a:xfrm>
              <a:off x="3428618" y="3144066"/>
              <a:ext cx="239888" cy="1163955"/>
            </a:xfrm>
            <a:prstGeom prst="rect">
              <a:avLst/>
            </a:prstGeom>
            <a:solidFill>
              <a:srgbClr val="80BD41">
                <a:alpha val="100000"/>
              </a:srgbClr>
            </a:solidFill>
          </p:spPr>
          <p:txBody>
            <a:bodyPr/>
            <a:lstStyle/>
            <a:p/>
          </p:txBody>
        </p:sp>
        <p:sp>
          <p:nvSpPr>
            <p:cNvPr id="41" name="rc41"/>
            <p:cNvSpPr/>
            <p:nvPr/>
          </p:nvSpPr>
          <p:spPr>
            <a:xfrm>
              <a:off x="3428618" y="3108070"/>
              <a:ext cx="239888" cy="35995"/>
            </a:xfrm>
            <a:prstGeom prst="rect">
              <a:avLst/>
            </a:prstGeom>
            <a:solidFill>
              <a:srgbClr val="1CABE2">
                <a:alpha val="100000"/>
              </a:srgbClr>
            </a:solidFill>
          </p:spPr>
          <p:txBody>
            <a:bodyPr/>
            <a:lstStyle/>
            <a:p/>
          </p:txBody>
        </p:sp>
        <p:sp>
          <p:nvSpPr>
            <p:cNvPr id="42" name="rc42"/>
            <p:cNvSpPr/>
            <p:nvPr/>
          </p:nvSpPr>
          <p:spPr>
            <a:xfrm>
              <a:off x="3695161" y="3140772"/>
              <a:ext cx="239888" cy="1167249"/>
            </a:xfrm>
            <a:prstGeom prst="rect">
              <a:avLst/>
            </a:prstGeom>
            <a:solidFill>
              <a:srgbClr val="80BD41">
                <a:alpha val="100000"/>
              </a:srgbClr>
            </a:solidFill>
          </p:spPr>
          <p:txBody>
            <a:bodyPr/>
            <a:lstStyle/>
            <a:p/>
          </p:txBody>
        </p:sp>
        <p:sp>
          <p:nvSpPr>
            <p:cNvPr id="43" name="rc43"/>
            <p:cNvSpPr/>
            <p:nvPr/>
          </p:nvSpPr>
          <p:spPr>
            <a:xfrm>
              <a:off x="3695161" y="3116933"/>
              <a:ext cx="239888" cy="23838"/>
            </a:xfrm>
            <a:prstGeom prst="rect">
              <a:avLst/>
            </a:prstGeom>
            <a:solidFill>
              <a:srgbClr val="1CABE2">
                <a:alpha val="100000"/>
              </a:srgbClr>
            </a:solidFill>
          </p:spPr>
          <p:txBody>
            <a:bodyPr/>
            <a:lstStyle/>
            <a:p/>
          </p:txBody>
        </p:sp>
        <p:sp>
          <p:nvSpPr>
            <p:cNvPr id="44" name="rc44"/>
            <p:cNvSpPr/>
            <p:nvPr/>
          </p:nvSpPr>
          <p:spPr>
            <a:xfrm>
              <a:off x="3961705" y="3146579"/>
              <a:ext cx="239888" cy="1161442"/>
            </a:xfrm>
            <a:prstGeom prst="rect">
              <a:avLst/>
            </a:prstGeom>
            <a:solidFill>
              <a:srgbClr val="80BD41">
                <a:alpha val="100000"/>
              </a:srgbClr>
            </a:solidFill>
          </p:spPr>
          <p:txBody>
            <a:bodyPr/>
            <a:lstStyle/>
            <a:p/>
          </p:txBody>
        </p:sp>
        <p:sp>
          <p:nvSpPr>
            <p:cNvPr id="45" name="rc45"/>
            <p:cNvSpPr/>
            <p:nvPr/>
          </p:nvSpPr>
          <p:spPr>
            <a:xfrm>
              <a:off x="3961705" y="3122876"/>
              <a:ext cx="239888" cy="23702"/>
            </a:xfrm>
            <a:prstGeom prst="rect">
              <a:avLst/>
            </a:prstGeom>
            <a:solidFill>
              <a:srgbClr val="1CABE2">
                <a:alpha val="100000"/>
              </a:srgbClr>
            </a:solidFill>
          </p:spPr>
          <p:txBody>
            <a:bodyPr/>
            <a:lstStyle/>
            <a:p/>
          </p:txBody>
        </p:sp>
        <p:sp>
          <p:nvSpPr>
            <p:cNvPr id="46" name="rc46"/>
            <p:cNvSpPr/>
            <p:nvPr/>
          </p:nvSpPr>
          <p:spPr>
            <a:xfrm>
              <a:off x="4228248" y="3160977"/>
              <a:ext cx="239888" cy="1147044"/>
            </a:xfrm>
            <a:prstGeom prst="rect">
              <a:avLst/>
            </a:prstGeom>
            <a:solidFill>
              <a:srgbClr val="80BD41">
                <a:alpha val="100000"/>
              </a:srgbClr>
            </a:solidFill>
          </p:spPr>
          <p:txBody>
            <a:bodyPr/>
            <a:lstStyle/>
            <a:p/>
          </p:txBody>
        </p:sp>
        <p:sp>
          <p:nvSpPr>
            <p:cNvPr id="47" name="rc47"/>
            <p:cNvSpPr/>
            <p:nvPr/>
          </p:nvSpPr>
          <p:spPr>
            <a:xfrm>
              <a:off x="4228248" y="3137580"/>
              <a:ext cx="239888" cy="23397"/>
            </a:xfrm>
            <a:prstGeom prst="rect">
              <a:avLst/>
            </a:prstGeom>
            <a:solidFill>
              <a:srgbClr val="1CABE2">
                <a:alpha val="100000"/>
              </a:srgbClr>
            </a:solidFill>
          </p:spPr>
          <p:txBody>
            <a:bodyPr/>
            <a:lstStyle/>
            <a:p/>
          </p:txBody>
        </p:sp>
        <p:sp>
          <p:nvSpPr>
            <p:cNvPr id="48" name="rc48"/>
            <p:cNvSpPr/>
            <p:nvPr/>
          </p:nvSpPr>
          <p:spPr>
            <a:xfrm>
              <a:off x="4494791" y="3152351"/>
              <a:ext cx="239888" cy="1155669"/>
            </a:xfrm>
            <a:prstGeom prst="rect">
              <a:avLst/>
            </a:prstGeom>
            <a:solidFill>
              <a:srgbClr val="80BD41">
                <a:alpha val="100000"/>
              </a:srgbClr>
            </a:solidFill>
          </p:spPr>
          <p:txBody>
            <a:bodyPr/>
            <a:lstStyle/>
            <a:p/>
          </p:txBody>
        </p:sp>
        <p:sp>
          <p:nvSpPr>
            <p:cNvPr id="49" name="rc49"/>
            <p:cNvSpPr/>
            <p:nvPr/>
          </p:nvSpPr>
          <p:spPr>
            <a:xfrm>
              <a:off x="4494791" y="3140670"/>
              <a:ext cx="239888" cy="11681"/>
            </a:xfrm>
            <a:prstGeom prst="rect">
              <a:avLst/>
            </a:prstGeom>
            <a:solidFill>
              <a:srgbClr val="1CABE2">
                <a:alpha val="100000"/>
              </a:srgbClr>
            </a:solidFill>
          </p:spPr>
          <p:txBody>
            <a:bodyPr/>
            <a:lstStyle/>
            <a:p/>
          </p:txBody>
        </p:sp>
        <p:sp>
          <p:nvSpPr>
            <p:cNvPr id="50" name="rc50"/>
            <p:cNvSpPr/>
            <p:nvPr/>
          </p:nvSpPr>
          <p:spPr>
            <a:xfrm>
              <a:off x="4761334" y="3138463"/>
              <a:ext cx="239888" cy="1169558"/>
            </a:xfrm>
            <a:prstGeom prst="rect">
              <a:avLst/>
            </a:prstGeom>
            <a:solidFill>
              <a:srgbClr val="80BD41">
                <a:alpha val="100000"/>
              </a:srgbClr>
            </a:solidFill>
          </p:spPr>
          <p:txBody>
            <a:bodyPr/>
            <a:lstStyle/>
            <a:p/>
          </p:txBody>
        </p:sp>
        <p:sp>
          <p:nvSpPr>
            <p:cNvPr id="51" name="rc51"/>
            <p:cNvSpPr/>
            <p:nvPr/>
          </p:nvSpPr>
          <p:spPr>
            <a:xfrm>
              <a:off x="4761334" y="3126645"/>
              <a:ext cx="239888" cy="11817"/>
            </a:xfrm>
            <a:prstGeom prst="rect">
              <a:avLst/>
            </a:prstGeom>
            <a:solidFill>
              <a:srgbClr val="1CABE2">
                <a:alpha val="100000"/>
              </a:srgbClr>
            </a:solidFill>
          </p:spPr>
          <p:txBody>
            <a:bodyPr/>
            <a:lstStyle/>
            <a:p/>
          </p:txBody>
        </p:sp>
        <p:sp>
          <p:nvSpPr>
            <p:cNvPr id="52" name="rc52"/>
            <p:cNvSpPr/>
            <p:nvPr/>
          </p:nvSpPr>
          <p:spPr>
            <a:xfrm>
              <a:off x="5027877" y="3114522"/>
              <a:ext cx="239888" cy="1193499"/>
            </a:xfrm>
            <a:prstGeom prst="rect">
              <a:avLst/>
            </a:prstGeom>
            <a:solidFill>
              <a:srgbClr val="80BD41">
                <a:alpha val="100000"/>
              </a:srgbClr>
            </a:solidFill>
          </p:spPr>
          <p:txBody>
            <a:bodyPr/>
            <a:lstStyle/>
            <a:p/>
          </p:txBody>
        </p:sp>
        <p:sp>
          <p:nvSpPr>
            <p:cNvPr id="53" name="rc53"/>
            <p:cNvSpPr/>
            <p:nvPr/>
          </p:nvSpPr>
          <p:spPr>
            <a:xfrm>
              <a:off x="5027877" y="3102467"/>
              <a:ext cx="239888" cy="12055"/>
            </a:xfrm>
            <a:prstGeom prst="rect">
              <a:avLst/>
            </a:prstGeom>
            <a:solidFill>
              <a:srgbClr val="1CABE2">
                <a:alpha val="100000"/>
              </a:srgbClr>
            </a:solidFill>
          </p:spPr>
          <p:txBody>
            <a:bodyPr/>
            <a:lstStyle/>
            <a:p/>
          </p:txBody>
        </p:sp>
        <p:sp>
          <p:nvSpPr>
            <p:cNvPr id="54" name="rc54"/>
            <p:cNvSpPr/>
            <p:nvPr/>
          </p:nvSpPr>
          <p:spPr>
            <a:xfrm>
              <a:off x="5294420" y="3089732"/>
              <a:ext cx="239888" cy="1218288"/>
            </a:xfrm>
            <a:prstGeom prst="rect">
              <a:avLst/>
            </a:prstGeom>
            <a:solidFill>
              <a:srgbClr val="80BD41">
                <a:alpha val="100000"/>
              </a:srgbClr>
            </a:solidFill>
          </p:spPr>
          <p:txBody>
            <a:bodyPr/>
            <a:lstStyle/>
            <a:p/>
          </p:txBody>
        </p:sp>
        <p:sp>
          <p:nvSpPr>
            <p:cNvPr id="55" name="rc55"/>
            <p:cNvSpPr/>
            <p:nvPr/>
          </p:nvSpPr>
          <p:spPr>
            <a:xfrm>
              <a:off x="5294420" y="3077439"/>
              <a:ext cx="239888" cy="12292"/>
            </a:xfrm>
            <a:prstGeom prst="rect">
              <a:avLst/>
            </a:prstGeom>
            <a:solidFill>
              <a:srgbClr val="1CABE2">
                <a:alpha val="100000"/>
              </a:srgbClr>
            </a:solidFill>
          </p:spPr>
          <p:txBody>
            <a:bodyPr/>
            <a:lstStyle/>
            <a:p/>
          </p:txBody>
        </p:sp>
        <p:sp>
          <p:nvSpPr>
            <p:cNvPr id="56" name="rc56"/>
            <p:cNvSpPr/>
            <p:nvPr/>
          </p:nvSpPr>
          <p:spPr>
            <a:xfrm>
              <a:off x="5560963" y="3064365"/>
              <a:ext cx="239888" cy="1243655"/>
            </a:xfrm>
            <a:prstGeom prst="rect">
              <a:avLst/>
            </a:prstGeom>
            <a:solidFill>
              <a:srgbClr val="80BD41">
                <a:alpha val="100000"/>
              </a:srgbClr>
            </a:solidFill>
          </p:spPr>
          <p:txBody>
            <a:bodyPr/>
            <a:lstStyle/>
            <a:p/>
          </p:txBody>
        </p:sp>
        <p:sp>
          <p:nvSpPr>
            <p:cNvPr id="57" name="rc57"/>
            <p:cNvSpPr/>
            <p:nvPr/>
          </p:nvSpPr>
          <p:spPr>
            <a:xfrm>
              <a:off x="5560963" y="3051801"/>
              <a:ext cx="239888" cy="12564"/>
            </a:xfrm>
            <a:prstGeom prst="rect">
              <a:avLst/>
            </a:prstGeom>
            <a:solidFill>
              <a:srgbClr val="1CABE2">
                <a:alpha val="100000"/>
              </a:srgbClr>
            </a:solidFill>
          </p:spPr>
          <p:txBody>
            <a:bodyPr/>
            <a:lstStyle/>
            <a:p/>
          </p:txBody>
        </p:sp>
        <p:sp>
          <p:nvSpPr>
            <p:cNvPr id="58" name="rc58"/>
            <p:cNvSpPr/>
            <p:nvPr/>
          </p:nvSpPr>
          <p:spPr>
            <a:xfrm>
              <a:off x="5827506" y="3045892"/>
              <a:ext cx="239888" cy="1262129"/>
            </a:xfrm>
            <a:prstGeom prst="rect">
              <a:avLst/>
            </a:prstGeom>
            <a:solidFill>
              <a:srgbClr val="80BD41">
                <a:alpha val="100000"/>
              </a:srgbClr>
            </a:solidFill>
          </p:spPr>
          <p:txBody>
            <a:bodyPr/>
            <a:lstStyle/>
            <a:p/>
          </p:txBody>
        </p:sp>
        <p:sp>
          <p:nvSpPr>
            <p:cNvPr id="59" name="rc59"/>
            <p:cNvSpPr/>
            <p:nvPr/>
          </p:nvSpPr>
          <p:spPr>
            <a:xfrm>
              <a:off x="5827506" y="3033158"/>
              <a:ext cx="239888" cy="12734"/>
            </a:xfrm>
            <a:prstGeom prst="rect">
              <a:avLst/>
            </a:prstGeom>
            <a:solidFill>
              <a:srgbClr val="1CABE2">
                <a:alpha val="100000"/>
              </a:srgbClr>
            </a:solidFill>
          </p:spPr>
          <p:txBody>
            <a:bodyPr/>
            <a:lstStyle/>
            <a:p/>
          </p:txBody>
        </p:sp>
        <p:sp>
          <p:nvSpPr>
            <p:cNvPr id="60" name="rc60"/>
            <p:cNvSpPr/>
            <p:nvPr/>
          </p:nvSpPr>
          <p:spPr>
            <a:xfrm>
              <a:off x="6094049" y="3045994"/>
              <a:ext cx="239888" cy="1262027"/>
            </a:xfrm>
            <a:prstGeom prst="rect">
              <a:avLst/>
            </a:prstGeom>
            <a:solidFill>
              <a:srgbClr val="80BD41">
                <a:alpha val="100000"/>
              </a:srgbClr>
            </a:solidFill>
          </p:spPr>
          <p:txBody>
            <a:bodyPr/>
            <a:lstStyle/>
            <a:p/>
          </p:txBody>
        </p:sp>
        <p:sp>
          <p:nvSpPr>
            <p:cNvPr id="61" name="rc61"/>
            <p:cNvSpPr/>
            <p:nvPr/>
          </p:nvSpPr>
          <p:spPr>
            <a:xfrm>
              <a:off x="6094049" y="3020254"/>
              <a:ext cx="239888" cy="25740"/>
            </a:xfrm>
            <a:prstGeom prst="rect">
              <a:avLst/>
            </a:prstGeom>
            <a:solidFill>
              <a:srgbClr val="1CABE2">
                <a:alpha val="100000"/>
              </a:srgbClr>
            </a:solidFill>
          </p:spPr>
          <p:txBody>
            <a:bodyPr/>
            <a:lstStyle/>
            <a:p/>
          </p:txBody>
        </p:sp>
        <p:sp>
          <p:nvSpPr>
            <p:cNvPr id="62" name="rc62"/>
            <p:cNvSpPr/>
            <p:nvPr/>
          </p:nvSpPr>
          <p:spPr>
            <a:xfrm>
              <a:off x="6360593" y="3026094"/>
              <a:ext cx="239888" cy="1281926"/>
            </a:xfrm>
            <a:prstGeom prst="rect">
              <a:avLst/>
            </a:prstGeom>
            <a:solidFill>
              <a:srgbClr val="80BD41">
                <a:alpha val="100000"/>
              </a:srgbClr>
            </a:solidFill>
          </p:spPr>
          <p:txBody>
            <a:bodyPr/>
            <a:lstStyle/>
            <a:p/>
          </p:txBody>
        </p:sp>
        <p:sp>
          <p:nvSpPr>
            <p:cNvPr id="63" name="rc63"/>
            <p:cNvSpPr/>
            <p:nvPr/>
          </p:nvSpPr>
          <p:spPr>
            <a:xfrm>
              <a:off x="6360593" y="3013156"/>
              <a:ext cx="239888" cy="12938"/>
            </a:xfrm>
            <a:prstGeom prst="rect">
              <a:avLst/>
            </a:prstGeom>
            <a:solidFill>
              <a:srgbClr val="1CABE2">
                <a:alpha val="100000"/>
              </a:srgbClr>
            </a:solidFill>
          </p:spPr>
          <p:txBody>
            <a:bodyPr/>
            <a:lstStyle/>
            <a:p/>
          </p:txBody>
        </p:sp>
        <p:sp>
          <p:nvSpPr>
            <p:cNvPr id="64" name="rc64"/>
            <p:cNvSpPr/>
            <p:nvPr/>
          </p:nvSpPr>
          <p:spPr>
            <a:xfrm>
              <a:off x="6627136" y="3088815"/>
              <a:ext cx="239888" cy="1219205"/>
            </a:xfrm>
            <a:prstGeom prst="rect">
              <a:avLst/>
            </a:prstGeom>
            <a:solidFill>
              <a:srgbClr val="80BD41">
                <a:alpha val="100000"/>
              </a:srgbClr>
            </a:solidFill>
          </p:spPr>
          <p:txBody>
            <a:bodyPr/>
            <a:lstStyle/>
            <a:p/>
          </p:txBody>
        </p:sp>
        <p:sp>
          <p:nvSpPr>
            <p:cNvPr id="65" name="rc65"/>
            <p:cNvSpPr/>
            <p:nvPr/>
          </p:nvSpPr>
          <p:spPr>
            <a:xfrm>
              <a:off x="6627136" y="3010983"/>
              <a:ext cx="239888" cy="77832"/>
            </a:xfrm>
            <a:prstGeom prst="rect">
              <a:avLst/>
            </a:prstGeom>
            <a:solidFill>
              <a:srgbClr val="1CABE2">
                <a:alpha val="100000"/>
              </a:srgbClr>
            </a:solidFill>
          </p:spPr>
          <p:txBody>
            <a:bodyPr/>
            <a:lstStyle/>
            <a:p/>
          </p:txBody>
        </p:sp>
        <p:sp>
          <p:nvSpPr>
            <p:cNvPr id="66" name="rc66"/>
            <p:cNvSpPr/>
            <p:nvPr/>
          </p:nvSpPr>
          <p:spPr>
            <a:xfrm>
              <a:off x="6893679" y="3087118"/>
              <a:ext cx="239888" cy="1220903"/>
            </a:xfrm>
            <a:prstGeom prst="rect">
              <a:avLst/>
            </a:prstGeom>
            <a:solidFill>
              <a:srgbClr val="80BD41">
                <a:alpha val="100000"/>
              </a:srgbClr>
            </a:solidFill>
          </p:spPr>
          <p:txBody>
            <a:bodyPr/>
            <a:lstStyle/>
            <a:p/>
          </p:txBody>
        </p:sp>
        <p:sp>
          <p:nvSpPr>
            <p:cNvPr id="67" name="rc67"/>
            <p:cNvSpPr/>
            <p:nvPr/>
          </p:nvSpPr>
          <p:spPr>
            <a:xfrm>
              <a:off x="6893679" y="3009183"/>
              <a:ext cx="239888" cy="77934"/>
            </a:xfrm>
            <a:prstGeom prst="rect">
              <a:avLst/>
            </a:prstGeom>
            <a:solidFill>
              <a:srgbClr val="1CABE2">
                <a:alpha val="100000"/>
              </a:srgbClr>
            </a:solidFill>
          </p:spPr>
          <p:txBody>
            <a:bodyPr/>
            <a:lstStyle/>
            <a:p/>
          </p:txBody>
        </p:sp>
        <p:sp>
          <p:nvSpPr>
            <p:cNvPr id="68" name="rc68"/>
            <p:cNvSpPr/>
            <p:nvPr/>
          </p:nvSpPr>
          <p:spPr>
            <a:xfrm>
              <a:off x="7160222" y="3029592"/>
              <a:ext cx="239888" cy="1278429"/>
            </a:xfrm>
            <a:prstGeom prst="rect">
              <a:avLst/>
            </a:prstGeom>
            <a:solidFill>
              <a:srgbClr val="80BD41">
                <a:alpha val="100000"/>
              </a:srgbClr>
            </a:solidFill>
          </p:spPr>
          <p:txBody>
            <a:bodyPr/>
            <a:lstStyle/>
            <a:p/>
          </p:txBody>
        </p:sp>
        <p:sp>
          <p:nvSpPr>
            <p:cNvPr id="69" name="rc69"/>
            <p:cNvSpPr/>
            <p:nvPr/>
          </p:nvSpPr>
          <p:spPr>
            <a:xfrm>
              <a:off x="7160222" y="3003512"/>
              <a:ext cx="239888" cy="26079"/>
            </a:xfrm>
            <a:prstGeom prst="rect">
              <a:avLst/>
            </a:prstGeom>
            <a:solidFill>
              <a:srgbClr val="1CABE2">
                <a:alpha val="100000"/>
              </a:srgbClr>
            </a:solidFill>
          </p:spPr>
          <p:txBody>
            <a:bodyPr/>
            <a:lstStyle/>
            <a:p/>
          </p:txBody>
        </p:sp>
        <p:sp>
          <p:nvSpPr>
            <p:cNvPr id="70" name="rc70"/>
            <p:cNvSpPr/>
            <p:nvPr/>
          </p:nvSpPr>
          <p:spPr>
            <a:xfrm>
              <a:off x="7426765" y="3075843"/>
              <a:ext cx="239888" cy="1232177"/>
            </a:xfrm>
            <a:prstGeom prst="rect">
              <a:avLst/>
            </a:prstGeom>
            <a:solidFill>
              <a:srgbClr val="80BD41">
                <a:alpha val="100000"/>
              </a:srgbClr>
            </a:solidFill>
          </p:spPr>
          <p:txBody>
            <a:bodyPr/>
            <a:lstStyle/>
            <a:p/>
          </p:txBody>
        </p:sp>
        <p:sp>
          <p:nvSpPr>
            <p:cNvPr id="71" name="rc71"/>
            <p:cNvSpPr/>
            <p:nvPr/>
          </p:nvSpPr>
          <p:spPr>
            <a:xfrm>
              <a:off x="7426765" y="2997196"/>
              <a:ext cx="239888" cy="78647"/>
            </a:xfrm>
            <a:prstGeom prst="rect">
              <a:avLst/>
            </a:prstGeom>
            <a:solidFill>
              <a:srgbClr val="1CABE2">
                <a:alpha val="100000"/>
              </a:srgbClr>
            </a:solidFill>
          </p:spPr>
          <p:txBody>
            <a:bodyPr/>
            <a:lstStyle/>
            <a:p/>
          </p:txBody>
        </p:sp>
        <p:sp>
          <p:nvSpPr>
            <p:cNvPr id="72" name="rc72"/>
            <p:cNvSpPr/>
            <p:nvPr/>
          </p:nvSpPr>
          <p:spPr>
            <a:xfrm>
              <a:off x="7693308" y="2994479"/>
              <a:ext cx="239888" cy="1313541"/>
            </a:xfrm>
            <a:prstGeom prst="rect">
              <a:avLst/>
            </a:prstGeom>
            <a:solidFill>
              <a:srgbClr val="80BD41">
                <a:alpha val="100000"/>
              </a:srgbClr>
            </a:solidFill>
          </p:spPr>
          <p:txBody>
            <a:bodyPr/>
            <a:lstStyle/>
            <a:p/>
          </p:txBody>
        </p:sp>
        <p:sp>
          <p:nvSpPr>
            <p:cNvPr id="73" name="rc73"/>
            <p:cNvSpPr/>
            <p:nvPr/>
          </p:nvSpPr>
          <p:spPr>
            <a:xfrm>
              <a:off x="7693308" y="2981202"/>
              <a:ext cx="239888" cy="13277"/>
            </a:xfrm>
            <a:prstGeom prst="rect">
              <a:avLst/>
            </a:prstGeom>
            <a:solidFill>
              <a:srgbClr val="1CABE2">
                <a:alpha val="100000"/>
              </a:srgbClr>
            </a:solidFill>
          </p:spPr>
          <p:txBody>
            <a:bodyPr/>
            <a:lstStyle/>
            <a:p/>
          </p:txBody>
        </p:sp>
        <p:sp>
          <p:nvSpPr>
            <p:cNvPr id="74" name="rc74"/>
            <p:cNvSpPr/>
            <p:nvPr/>
          </p:nvSpPr>
          <p:spPr>
            <a:xfrm>
              <a:off x="7959851" y="2993630"/>
              <a:ext cx="239888" cy="1314390"/>
            </a:xfrm>
            <a:prstGeom prst="rect">
              <a:avLst/>
            </a:prstGeom>
            <a:solidFill>
              <a:srgbClr val="80BD41">
                <a:alpha val="100000"/>
              </a:srgbClr>
            </a:solidFill>
          </p:spPr>
          <p:txBody>
            <a:bodyPr/>
            <a:lstStyle/>
            <a:p/>
          </p:txBody>
        </p:sp>
        <p:sp>
          <p:nvSpPr>
            <p:cNvPr id="75" name="rc75"/>
            <p:cNvSpPr/>
            <p:nvPr/>
          </p:nvSpPr>
          <p:spPr>
            <a:xfrm>
              <a:off x="7959851" y="2966803"/>
              <a:ext cx="239888" cy="26827"/>
            </a:xfrm>
            <a:prstGeom prst="rect">
              <a:avLst/>
            </a:prstGeom>
            <a:solidFill>
              <a:srgbClr val="1CABE2">
                <a:alpha val="100000"/>
              </a:srgbClr>
            </a:solidFill>
          </p:spPr>
          <p:txBody>
            <a:bodyPr/>
            <a:lstStyle/>
            <a:p/>
          </p:txBody>
        </p:sp>
        <p:sp>
          <p:nvSpPr>
            <p:cNvPr id="76" name="pl76"/>
            <p:cNvSpPr/>
            <p:nvPr/>
          </p:nvSpPr>
          <p:spPr>
            <a:xfrm>
              <a:off x="1416218" y="2095023"/>
              <a:ext cx="6663577" cy="491777"/>
            </a:xfrm>
            <a:custGeom>
              <a:avLst/>
              <a:pathLst>
                <a:path w="6663577" h="491777">
                  <a:moveTo>
                    <a:pt x="0" y="134121"/>
                  </a:moveTo>
                  <a:lnTo>
                    <a:pt x="266543" y="491777"/>
                  </a:lnTo>
                  <a:lnTo>
                    <a:pt x="533086" y="89414"/>
                  </a:lnTo>
                  <a:lnTo>
                    <a:pt x="799629" y="44707"/>
                  </a:lnTo>
                  <a:lnTo>
                    <a:pt x="1066172" y="111767"/>
                  </a:lnTo>
                  <a:lnTo>
                    <a:pt x="1332715" y="89414"/>
                  </a:lnTo>
                  <a:lnTo>
                    <a:pt x="1599258" y="0"/>
                  </a:lnTo>
                  <a:lnTo>
                    <a:pt x="1865801" y="0"/>
                  </a:lnTo>
                  <a:lnTo>
                    <a:pt x="2132344" y="44707"/>
                  </a:lnTo>
                  <a:lnTo>
                    <a:pt x="2398888" y="22353"/>
                  </a:lnTo>
                  <a:lnTo>
                    <a:pt x="2665431" y="22353"/>
                  </a:lnTo>
                  <a:lnTo>
                    <a:pt x="2931974" y="22353"/>
                  </a:lnTo>
                  <a:lnTo>
                    <a:pt x="3198517" y="0"/>
                  </a:lnTo>
                  <a:lnTo>
                    <a:pt x="3465060" y="0"/>
                  </a:lnTo>
                  <a:lnTo>
                    <a:pt x="3731603" y="0"/>
                  </a:lnTo>
                  <a:lnTo>
                    <a:pt x="3998146" y="0"/>
                  </a:lnTo>
                  <a:lnTo>
                    <a:pt x="4264689" y="0"/>
                  </a:lnTo>
                  <a:lnTo>
                    <a:pt x="4531233" y="0"/>
                  </a:lnTo>
                  <a:lnTo>
                    <a:pt x="4797776" y="22353"/>
                  </a:lnTo>
                  <a:lnTo>
                    <a:pt x="5064319" y="0"/>
                  </a:lnTo>
                  <a:lnTo>
                    <a:pt x="5330862" y="111767"/>
                  </a:lnTo>
                  <a:lnTo>
                    <a:pt x="5597405" y="111767"/>
                  </a:lnTo>
                  <a:lnTo>
                    <a:pt x="5863948" y="22353"/>
                  </a:lnTo>
                  <a:lnTo>
                    <a:pt x="6130491" y="111767"/>
                  </a:lnTo>
                  <a:lnTo>
                    <a:pt x="6397034" y="0"/>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37841" y="308541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320</a:t>
              </a:r>
            </a:p>
          </p:txBody>
        </p:sp>
        <p:sp>
          <p:nvSpPr>
            <p:cNvPr id="89" name="tx89"/>
            <p:cNvSpPr/>
            <p:nvPr/>
          </p:nvSpPr>
          <p:spPr>
            <a:xfrm>
              <a:off x="2670557" y="29869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90" name="tx90"/>
            <p:cNvSpPr/>
            <p:nvPr/>
          </p:nvSpPr>
          <p:spPr>
            <a:xfrm>
              <a:off x="4003272" y="29869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91" name="tx91"/>
            <p:cNvSpPr/>
            <p:nvPr/>
          </p:nvSpPr>
          <p:spPr>
            <a:xfrm>
              <a:off x="5296811" y="29414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362.4</a:t>
              </a:r>
            </a:p>
          </p:txBody>
        </p:sp>
        <p:sp>
          <p:nvSpPr>
            <p:cNvPr id="92" name="tx92"/>
            <p:cNvSpPr/>
            <p:nvPr/>
          </p:nvSpPr>
          <p:spPr>
            <a:xfrm>
              <a:off x="6362984" y="28771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381.3</a:t>
              </a:r>
            </a:p>
          </p:txBody>
        </p:sp>
        <p:sp>
          <p:nvSpPr>
            <p:cNvPr id="93" name="tx93"/>
            <p:cNvSpPr/>
            <p:nvPr/>
          </p:nvSpPr>
          <p:spPr>
            <a:xfrm>
              <a:off x="6629527" y="2875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381.9</a:t>
              </a:r>
            </a:p>
          </p:txBody>
        </p:sp>
        <p:sp>
          <p:nvSpPr>
            <p:cNvPr id="94" name="tx94"/>
            <p:cNvSpPr/>
            <p:nvPr/>
          </p:nvSpPr>
          <p:spPr>
            <a:xfrm>
              <a:off x="6896070" y="2873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382.5</a:t>
              </a:r>
            </a:p>
          </p:txBody>
        </p:sp>
        <p:sp>
          <p:nvSpPr>
            <p:cNvPr id="95" name="tx95"/>
            <p:cNvSpPr/>
            <p:nvPr/>
          </p:nvSpPr>
          <p:spPr>
            <a:xfrm>
              <a:off x="7162613" y="28675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384.2</a:t>
              </a:r>
            </a:p>
          </p:txBody>
        </p:sp>
        <p:sp>
          <p:nvSpPr>
            <p:cNvPr id="96" name="tx96"/>
            <p:cNvSpPr/>
            <p:nvPr/>
          </p:nvSpPr>
          <p:spPr>
            <a:xfrm>
              <a:off x="7468333" y="286125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386</a:t>
              </a:r>
            </a:p>
          </p:txBody>
        </p:sp>
        <p:sp>
          <p:nvSpPr>
            <p:cNvPr id="97" name="tx97"/>
            <p:cNvSpPr/>
            <p:nvPr/>
          </p:nvSpPr>
          <p:spPr>
            <a:xfrm>
              <a:off x="7695699" y="28452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390.7</a:t>
              </a:r>
            </a:p>
          </p:txBody>
        </p:sp>
        <p:sp>
          <p:nvSpPr>
            <p:cNvPr id="98" name="tx98"/>
            <p:cNvSpPr/>
            <p:nvPr/>
          </p:nvSpPr>
          <p:spPr>
            <a:xfrm>
              <a:off x="8001419" y="283083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a:t>
              </a:r>
            </a:p>
          </p:txBody>
        </p:sp>
        <p:sp>
          <p:nvSpPr>
            <p:cNvPr id="99" name="pl99"/>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676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297.6</a:t>
              </a:r>
            </a:p>
          </p:txBody>
        </p:sp>
        <p:sp>
          <p:nvSpPr>
            <p:cNvPr id="111" name="tx111"/>
            <p:cNvSpPr/>
            <p:nvPr/>
          </p:nvSpPr>
          <p:spPr>
            <a:xfrm>
              <a:off x="1324790" y="32255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2" name="tx112"/>
            <p:cNvSpPr/>
            <p:nvPr/>
          </p:nvSpPr>
          <p:spPr>
            <a:xfrm>
              <a:off x="2631380" y="37099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331.6</a:t>
              </a:r>
            </a:p>
          </p:txBody>
        </p:sp>
        <p:sp>
          <p:nvSpPr>
            <p:cNvPr id="113" name="tx113"/>
            <p:cNvSpPr/>
            <p:nvPr/>
          </p:nvSpPr>
          <p:spPr>
            <a:xfrm>
              <a:off x="2657505" y="31186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4" name="tx114"/>
            <p:cNvSpPr/>
            <p:nvPr/>
          </p:nvSpPr>
          <p:spPr>
            <a:xfrm>
              <a:off x="4003272" y="369220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5" name="tx115"/>
            <p:cNvSpPr/>
            <p:nvPr/>
          </p:nvSpPr>
          <p:spPr>
            <a:xfrm>
              <a:off x="4055523" y="3101973"/>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6" name="tx116"/>
            <p:cNvSpPr/>
            <p:nvPr/>
          </p:nvSpPr>
          <p:spPr>
            <a:xfrm>
              <a:off x="5296811" y="3663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358.8</a:t>
              </a:r>
            </a:p>
          </p:txBody>
        </p:sp>
        <p:sp>
          <p:nvSpPr>
            <p:cNvPr id="117" name="tx117"/>
            <p:cNvSpPr/>
            <p:nvPr/>
          </p:nvSpPr>
          <p:spPr>
            <a:xfrm>
              <a:off x="5349062" y="30484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8" name="tx118"/>
            <p:cNvSpPr/>
            <p:nvPr/>
          </p:nvSpPr>
          <p:spPr>
            <a:xfrm>
              <a:off x="6362984" y="3631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377.5</a:t>
              </a:r>
            </a:p>
          </p:txBody>
        </p:sp>
        <p:sp>
          <p:nvSpPr>
            <p:cNvPr id="119" name="tx119"/>
            <p:cNvSpPr/>
            <p:nvPr/>
          </p:nvSpPr>
          <p:spPr>
            <a:xfrm>
              <a:off x="6415235" y="29845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0" name="tx120"/>
            <p:cNvSpPr/>
            <p:nvPr/>
          </p:nvSpPr>
          <p:spPr>
            <a:xfrm>
              <a:off x="6668704" y="366332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21" name="tx121"/>
            <p:cNvSpPr/>
            <p:nvPr/>
          </p:nvSpPr>
          <p:spPr>
            <a:xfrm>
              <a:off x="6655652" y="3014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22" name="tx122"/>
            <p:cNvSpPr/>
            <p:nvPr/>
          </p:nvSpPr>
          <p:spPr>
            <a:xfrm>
              <a:off x="6896070" y="36624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359.5</a:t>
              </a:r>
            </a:p>
          </p:txBody>
        </p:sp>
        <p:sp>
          <p:nvSpPr>
            <p:cNvPr id="123" name="tx123"/>
            <p:cNvSpPr/>
            <p:nvPr/>
          </p:nvSpPr>
          <p:spPr>
            <a:xfrm>
              <a:off x="6961372" y="301305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4" name="tx124"/>
            <p:cNvSpPr/>
            <p:nvPr/>
          </p:nvSpPr>
          <p:spPr>
            <a:xfrm>
              <a:off x="7162613" y="36337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376.5</a:t>
              </a:r>
            </a:p>
          </p:txBody>
        </p:sp>
        <p:sp>
          <p:nvSpPr>
            <p:cNvPr id="125" name="tx125"/>
            <p:cNvSpPr/>
            <p:nvPr/>
          </p:nvSpPr>
          <p:spPr>
            <a:xfrm>
              <a:off x="7214864" y="2983798"/>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6" name="tx126"/>
            <p:cNvSpPr/>
            <p:nvPr/>
          </p:nvSpPr>
          <p:spPr>
            <a:xfrm>
              <a:off x="7429156" y="36568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362.9</a:t>
              </a:r>
            </a:p>
          </p:txBody>
        </p:sp>
        <p:sp>
          <p:nvSpPr>
            <p:cNvPr id="127" name="tx127"/>
            <p:cNvSpPr/>
            <p:nvPr/>
          </p:nvSpPr>
          <p:spPr>
            <a:xfrm>
              <a:off x="7455282" y="30014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8" name="tx128"/>
            <p:cNvSpPr/>
            <p:nvPr/>
          </p:nvSpPr>
          <p:spPr>
            <a:xfrm>
              <a:off x="7695699" y="36161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386.8</a:t>
              </a:r>
            </a:p>
          </p:txBody>
        </p:sp>
        <p:sp>
          <p:nvSpPr>
            <p:cNvPr id="129" name="tx129"/>
            <p:cNvSpPr/>
            <p:nvPr/>
          </p:nvSpPr>
          <p:spPr>
            <a:xfrm>
              <a:off x="7747950" y="29527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30" name="tx130"/>
            <p:cNvSpPr/>
            <p:nvPr/>
          </p:nvSpPr>
          <p:spPr>
            <a:xfrm>
              <a:off x="7962242" y="36157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387.1</a:t>
              </a:r>
            </a:p>
          </p:txBody>
        </p:sp>
        <p:sp>
          <p:nvSpPr>
            <p:cNvPr id="131" name="tx131"/>
            <p:cNvSpPr/>
            <p:nvPr/>
          </p:nvSpPr>
          <p:spPr>
            <a:xfrm>
              <a:off x="8014493" y="29451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767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975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2184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2000-2025</a:t>
              </a:r>
            </a:p>
          </p:txBody>
        </p:sp>
        <p:sp>
          <p:nvSpPr>
            <p:cNvPr id="162" name="pl162"/>
            <p:cNvSpPr/>
            <p:nvPr/>
          </p:nvSpPr>
          <p:spPr>
            <a:xfrm>
              <a:off x="21286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932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579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1225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609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255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902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549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284081" cy="129091"/>
            </a:xfrm>
            <a:prstGeom prst="rect">
              <a:avLst/>
            </a:prstGeom>
            <a:solidFill>
              <a:srgbClr val="80BD41">
                <a:alpha val="100000"/>
              </a:srgbClr>
            </a:solidFill>
          </p:spPr>
          <p:txBody>
            <a:bodyPr/>
            <a:lstStyle/>
            <a:p/>
          </p:txBody>
        </p:sp>
        <p:sp>
          <p:nvSpPr>
            <p:cNvPr id="175" name="rc175"/>
            <p:cNvSpPr/>
            <p:nvPr/>
          </p:nvSpPr>
          <p:spPr>
            <a:xfrm>
              <a:off x="7580354" y="5954972"/>
              <a:ext cx="63423" cy="129091"/>
            </a:xfrm>
            <a:prstGeom prst="rect">
              <a:avLst/>
            </a:prstGeom>
            <a:solidFill>
              <a:srgbClr val="1CABE2">
                <a:alpha val="100000"/>
              </a:srgbClr>
            </a:solidFill>
          </p:spPr>
          <p:txBody>
            <a:bodyPr/>
            <a:lstStyle/>
            <a:p/>
          </p:txBody>
        </p:sp>
        <p:sp>
          <p:nvSpPr>
            <p:cNvPr id="176" name="rc176"/>
            <p:cNvSpPr/>
            <p:nvPr/>
          </p:nvSpPr>
          <p:spPr>
            <a:xfrm>
              <a:off x="1296273" y="5793607"/>
              <a:ext cx="6439060" cy="129091"/>
            </a:xfrm>
            <a:prstGeom prst="rect">
              <a:avLst/>
            </a:prstGeom>
            <a:solidFill>
              <a:srgbClr val="80BD41">
                <a:alpha val="100000"/>
              </a:srgbClr>
            </a:solidFill>
          </p:spPr>
          <p:txBody>
            <a:bodyPr/>
            <a:lstStyle/>
            <a:p/>
          </p:txBody>
        </p:sp>
        <p:sp>
          <p:nvSpPr>
            <p:cNvPr id="177" name="rc177"/>
            <p:cNvSpPr/>
            <p:nvPr/>
          </p:nvSpPr>
          <p:spPr>
            <a:xfrm>
              <a:off x="7735334" y="5793607"/>
              <a:ext cx="65088" cy="129091"/>
            </a:xfrm>
            <a:prstGeom prst="rect">
              <a:avLst/>
            </a:prstGeom>
            <a:solidFill>
              <a:srgbClr val="1CABE2">
                <a:alpha val="100000"/>
              </a:srgbClr>
            </a:solidFill>
          </p:spPr>
          <p:txBody>
            <a:bodyPr/>
            <a:lstStyle/>
            <a:p/>
          </p:txBody>
        </p:sp>
        <p:sp>
          <p:nvSpPr>
            <p:cNvPr id="178" name="rc178"/>
            <p:cNvSpPr/>
            <p:nvPr/>
          </p:nvSpPr>
          <p:spPr>
            <a:xfrm>
              <a:off x="1296273" y="5632243"/>
              <a:ext cx="6443222" cy="129091"/>
            </a:xfrm>
            <a:prstGeom prst="rect">
              <a:avLst/>
            </a:prstGeom>
            <a:solidFill>
              <a:srgbClr val="80BD41">
                <a:alpha val="100000"/>
              </a:srgbClr>
            </a:solidFill>
          </p:spPr>
          <p:txBody>
            <a:bodyPr/>
            <a:lstStyle/>
            <a:p/>
          </p:txBody>
        </p:sp>
        <p:sp>
          <p:nvSpPr>
            <p:cNvPr id="179" name="rc179"/>
            <p:cNvSpPr/>
            <p:nvPr/>
          </p:nvSpPr>
          <p:spPr>
            <a:xfrm>
              <a:off x="7739496" y="5632243"/>
              <a:ext cx="131507" cy="129091"/>
            </a:xfrm>
            <a:prstGeom prst="rect">
              <a:avLst/>
            </a:prstGeom>
            <a:solidFill>
              <a:srgbClr val="1CABE2">
                <a:alpha val="100000"/>
              </a:srgbClr>
            </a:solidFill>
          </p:spPr>
          <p:txBody>
            <a:bodyPr/>
            <a:lstStyle/>
            <a:p/>
          </p:txBody>
        </p:sp>
        <p:sp>
          <p:nvSpPr>
            <p:cNvPr id="180" name="tx180"/>
            <p:cNvSpPr/>
            <p:nvPr/>
          </p:nvSpPr>
          <p:spPr>
            <a:xfrm>
              <a:off x="7816472"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381.3</a:t>
              </a:r>
            </a:p>
          </p:txBody>
        </p:sp>
        <p:sp>
          <p:nvSpPr>
            <p:cNvPr id="181" name="tx181"/>
            <p:cNvSpPr/>
            <p:nvPr/>
          </p:nvSpPr>
          <p:spPr>
            <a:xfrm>
              <a:off x="7980948"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390.7</a:t>
              </a:r>
            </a:p>
          </p:txBody>
        </p:sp>
        <p:sp>
          <p:nvSpPr>
            <p:cNvPr id="182" name="tx182"/>
            <p:cNvSpPr/>
            <p:nvPr/>
          </p:nvSpPr>
          <p:spPr>
            <a:xfrm>
              <a:off x="8103277" y="565359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395</a:t>
              </a:r>
            </a:p>
          </p:txBody>
        </p:sp>
        <p:sp>
          <p:nvSpPr>
            <p:cNvPr id="183" name="tx183"/>
            <p:cNvSpPr/>
            <p:nvPr/>
          </p:nvSpPr>
          <p:spPr>
            <a:xfrm>
              <a:off x="4302675"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377.5</a:t>
              </a:r>
            </a:p>
          </p:txBody>
        </p:sp>
        <p:sp>
          <p:nvSpPr>
            <p:cNvPr id="184" name="tx184"/>
            <p:cNvSpPr/>
            <p:nvPr/>
          </p:nvSpPr>
          <p:spPr>
            <a:xfrm>
              <a:off x="7536717"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85" name="tx185"/>
            <p:cNvSpPr/>
            <p:nvPr/>
          </p:nvSpPr>
          <p:spPr>
            <a:xfrm>
              <a:off x="438016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386.8</a:t>
              </a:r>
            </a:p>
          </p:txBody>
        </p:sp>
        <p:sp>
          <p:nvSpPr>
            <p:cNvPr id="186" name="tx186"/>
            <p:cNvSpPr/>
            <p:nvPr/>
          </p:nvSpPr>
          <p:spPr>
            <a:xfrm>
              <a:off x="7692529"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7" name="tx187"/>
            <p:cNvSpPr/>
            <p:nvPr/>
          </p:nvSpPr>
          <p:spPr>
            <a:xfrm>
              <a:off x="438224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387.1</a:t>
              </a:r>
            </a:p>
          </p:txBody>
        </p:sp>
        <p:sp>
          <p:nvSpPr>
            <p:cNvPr id="188" name="tx188"/>
            <p:cNvSpPr/>
            <p:nvPr/>
          </p:nvSpPr>
          <p:spPr>
            <a:xfrm>
              <a:off x="7729901"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8443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50904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173703"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78383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(99%).
The number of children vaccinated with DTP1 increased 3%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196842"/>
                  </a:moveTo>
                  <a:lnTo>
                    <a:pt x="135891" y="481169"/>
                  </a:lnTo>
                  <a:lnTo>
                    <a:pt x="271783" y="240584"/>
                  </a:lnTo>
                  <a:lnTo>
                    <a:pt x="407675" y="65614"/>
                  </a:lnTo>
                  <a:lnTo>
                    <a:pt x="543566" y="218713"/>
                  </a:lnTo>
                  <a:lnTo>
                    <a:pt x="679458" y="87485"/>
                  </a:lnTo>
                  <a:lnTo>
                    <a:pt x="815350" y="0"/>
                  </a:lnTo>
                  <a:lnTo>
                    <a:pt x="951242" y="43742"/>
                  </a:lnTo>
                  <a:lnTo>
                    <a:pt x="1087133" y="43742"/>
                  </a:lnTo>
                  <a:lnTo>
                    <a:pt x="1223025" y="43742"/>
                  </a:lnTo>
                  <a:lnTo>
                    <a:pt x="1358917" y="43742"/>
                  </a:lnTo>
                  <a:lnTo>
                    <a:pt x="1494809" y="43742"/>
                  </a:lnTo>
                  <a:lnTo>
                    <a:pt x="1630700" y="21871"/>
                  </a:lnTo>
                  <a:lnTo>
                    <a:pt x="1766592" y="21871"/>
                  </a:lnTo>
                  <a:lnTo>
                    <a:pt x="1902484" y="21871"/>
                  </a:lnTo>
                  <a:lnTo>
                    <a:pt x="2038375" y="21871"/>
                  </a:lnTo>
                  <a:lnTo>
                    <a:pt x="2174267" y="21871"/>
                  </a:lnTo>
                  <a:lnTo>
                    <a:pt x="2310159" y="21871"/>
                  </a:lnTo>
                  <a:lnTo>
                    <a:pt x="2446051" y="43742"/>
                  </a:lnTo>
                  <a:lnTo>
                    <a:pt x="2581942" y="21871"/>
                  </a:lnTo>
                  <a:lnTo>
                    <a:pt x="2717834" y="174970"/>
                  </a:lnTo>
                  <a:lnTo>
                    <a:pt x="2853726" y="240584"/>
                  </a:lnTo>
                  <a:lnTo>
                    <a:pt x="2989618" y="21871"/>
                  </a:lnTo>
                  <a:lnTo>
                    <a:pt x="3125509" y="109356"/>
                  </a:lnTo>
                  <a:lnTo>
                    <a:pt x="3261401" y="21871"/>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196842"/>
                  </a:moveTo>
                  <a:lnTo>
                    <a:pt x="135891" y="481169"/>
                  </a:lnTo>
                  <a:lnTo>
                    <a:pt x="271783" y="240584"/>
                  </a:lnTo>
                  <a:lnTo>
                    <a:pt x="407675" y="65614"/>
                  </a:lnTo>
                  <a:lnTo>
                    <a:pt x="543566" y="218713"/>
                  </a:lnTo>
                  <a:lnTo>
                    <a:pt x="679458" y="87485"/>
                  </a:lnTo>
                  <a:lnTo>
                    <a:pt x="815350" y="0"/>
                  </a:lnTo>
                  <a:lnTo>
                    <a:pt x="951242" y="43742"/>
                  </a:lnTo>
                  <a:lnTo>
                    <a:pt x="1087133" y="43742"/>
                  </a:lnTo>
                  <a:lnTo>
                    <a:pt x="1223025" y="43742"/>
                  </a:lnTo>
                  <a:lnTo>
                    <a:pt x="1358917" y="43742"/>
                  </a:lnTo>
                  <a:lnTo>
                    <a:pt x="1494809" y="43742"/>
                  </a:lnTo>
                  <a:lnTo>
                    <a:pt x="1630700" y="21871"/>
                  </a:lnTo>
                  <a:lnTo>
                    <a:pt x="1766592" y="21871"/>
                  </a:lnTo>
                  <a:lnTo>
                    <a:pt x="1902484" y="21871"/>
                  </a:lnTo>
                  <a:lnTo>
                    <a:pt x="2038375" y="21871"/>
                  </a:lnTo>
                  <a:lnTo>
                    <a:pt x="2174267" y="21871"/>
                  </a:lnTo>
                  <a:lnTo>
                    <a:pt x="2310159" y="21871"/>
                  </a:lnTo>
                  <a:lnTo>
                    <a:pt x="2446051" y="43742"/>
                  </a:lnTo>
                  <a:lnTo>
                    <a:pt x="2581942" y="21871"/>
                  </a:lnTo>
                  <a:lnTo>
                    <a:pt x="2717834" y="174970"/>
                  </a:lnTo>
                  <a:lnTo>
                    <a:pt x="2853726" y="240584"/>
                  </a:lnTo>
                  <a:lnTo>
                    <a:pt x="2989618" y="21871"/>
                  </a:lnTo>
                  <a:lnTo>
                    <a:pt x="3125509" y="109356"/>
                  </a:lnTo>
                  <a:lnTo>
                    <a:pt x="3261401" y="21871"/>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196842"/>
                  </a:moveTo>
                  <a:lnTo>
                    <a:pt x="135891" y="481169"/>
                  </a:lnTo>
                  <a:lnTo>
                    <a:pt x="271783" y="240584"/>
                  </a:lnTo>
                  <a:lnTo>
                    <a:pt x="407675" y="65614"/>
                  </a:lnTo>
                  <a:lnTo>
                    <a:pt x="543566" y="218713"/>
                  </a:lnTo>
                  <a:lnTo>
                    <a:pt x="679458" y="87485"/>
                  </a:lnTo>
                  <a:lnTo>
                    <a:pt x="815350" y="0"/>
                  </a:lnTo>
                  <a:lnTo>
                    <a:pt x="951242" y="43742"/>
                  </a:lnTo>
                  <a:lnTo>
                    <a:pt x="1087133" y="43742"/>
                  </a:lnTo>
                  <a:lnTo>
                    <a:pt x="1223025" y="43742"/>
                  </a:lnTo>
                  <a:lnTo>
                    <a:pt x="1358917" y="43742"/>
                  </a:lnTo>
                  <a:lnTo>
                    <a:pt x="1494809" y="43742"/>
                  </a:lnTo>
                  <a:lnTo>
                    <a:pt x="1630700" y="21871"/>
                  </a:lnTo>
                  <a:lnTo>
                    <a:pt x="1766592" y="21871"/>
                  </a:lnTo>
                  <a:lnTo>
                    <a:pt x="1902484" y="21871"/>
                  </a:lnTo>
                  <a:lnTo>
                    <a:pt x="2038375" y="21871"/>
                  </a:lnTo>
                  <a:lnTo>
                    <a:pt x="2174267" y="21871"/>
                  </a:lnTo>
                  <a:lnTo>
                    <a:pt x="2310159" y="21871"/>
                  </a:lnTo>
                  <a:lnTo>
                    <a:pt x="2446051" y="43742"/>
                  </a:lnTo>
                  <a:lnTo>
                    <a:pt x="2581942" y="21871"/>
                  </a:lnTo>
                  <a:lnTo>
                    <a:pt x="2717834" y="174970"/>
                  </a:lnTo>
                  <a:lnTo>
                    <a:pt x="2853726" y="240584"/>
                  </a:lnTo>
                  <a:lnTo>
                    <a:pt x="2989618" y="21871"/>
                  </a:lnTo>
                  <a:lnTo>
                    <a:pt x="3125509" y="109356"/>
                  </a:lnTo>
                  <a:lnTo>
                    <a:pt x="3261401" y="21871"/>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8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99074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60" name="tx60"/>
            <p:cNvSpPr/>
            <p:nvPr/>
          </p:nvSpPr>
          <p:spPr>
            <a:xfrm>
              <a:off x="28282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4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530" y="1405107"/>
              <a:ext cx="25161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Rwanda, 2000-2025</a:t>
              </a:r>
            </a:p>
          </p:txBody>
        </p:sp>
        <p:sp>
          <p:nvSpPr>
            <p:cNvPr id="63" name="pl63"/>
            <p:cNvSpPr/>
            <p:nvPr/>
          </p:nvSpPr>
          <p:spPr>
            <a:xfrm>
              <a:off x="5267799" y="3572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76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8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05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24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7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59109"/>
              <a:ext cx="3397293" cy="1530994"/>
            </a:xfrm>
            <a:custGeom>
              <a:avLst/>
              <a:pathLst>
                <a:path w="3397293" h="1530994">
                  <a:moveTo>
                    <a:pt x="0" y="626315"/>
                  </a:moveTo>
                  <a:lnTo>
                    <a:pt x="135891" y="1530994"/>
                  </a:lnTo>
                  <a:lnTo>
                    <a:pt x="271783" y="765497"/>
                  </a:lnTo>
                  <a:lnTo>
                    <a:pt x="407675" y="208771"/>
                  </a:lnTo>
                  <a:lnTo>
                    <a:pt x="543566" y="695906"/>
                  </a:lnTo>
                  <a:lnTo>
                    <a:pt x="679458" y="278362"/>
                  </a:lnTo>
                  <a:lnTo>
                    <a:pt x="815350" y="0"/>
                  </a:lnTo>
                  <a:lnTo>
                    <a:pt x="951242" y="139181"/>
                  </a:lnTo>
                  <a:lnTo>
                    <a:pt x="1087133" y="139181"/>
                  </a:lnTo>
                  <a:lnTo>
                    <a:pt x="1223025" y="139181"/>
                  </a:lnTo>
                  <a:lnTo>
                    <a:pt x="1358917" y="139181"/>
                  </a:lnTo>
                  <a:lnTo>
                    <a:pt x="1494809" y="139181"/>
                  </a:lnTo>
                  <a:lnTo>
                    <a:pt x="1630700" y="69590"/>
                  </a:lnTo>
                  <a:lnTo>
                    <a:pt x="1766592" y="69590"/>
                  </a:lnTo>
                  <a:lnTo>
                    <a:pt x="1902484" y="69590"/>
                  </a:lnTo>
                  <a:lnTo>
                    <a:pt x="2038375" y="69590"/>
                  </a:lnTo>
                  <a:lnTo>
                    <a:pt x="2174267" y="69590"/>
                  </a:lnTo>
                  <a:lnTo>
                    <a:pt x="2310159" y="69590"/>
                  </a:lnTo>
                  <a:lnTo>
                    <a:pt x="2446051" y="139181"/>
                  </a:lnTo>
                  <a:lnTo>
                    <a:pt x="2581942" y="69590"/>
                  </a:lnTo>
                  <a:lnTo>
                    <a:pt x="2717834" y="556725"/>
                  </a:lnTo>
                  <a:lnTo>
                    <a:pt x="2853726" y="765497"/>
                  </a:lnTo>
                  <a:lnTo>
                    <a:pt x="2989618" y="69590"/>
                  </a:lnTo>
                  <a:lnTo>
                    <a:pt x="3125509" y="347953"/>
                  </a:lnTo>
                  <a:lnTo>
                    <a:pt x="3261401" y="69590"/>
                  </a:lnTo>
                  <a:lnTo>
                    <a:pt x="3397293" y="27836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28700"/>
              <a:ext cx="3397293" cy="974269"/>
            </a:xfrm>
            <a:custGeom>
              <a:avLst/>
              <a:pathLst>
                <a:path w="3397293" h="974269">
                  <a:moveTo>
                    <a:pt x="0" y="974269"/>
                  </a:moveTo>
                  <a:lnTo>
                    <a:pt x="135891" y="974269"/>
                  </a:lnTo>
                  <a:lnTo>
                    <a:pt x="271783" y="974269"/>
                  </a:lnTo>
                  <a:lnTo>
                    <a:pt x="407675" y="835087"/>
                  </a:lnTo>
                  <a:lnTo>
                    <a:pt x="543566" y="695906"/>
                  </a:lnTo>
                  <a:lnTo>
                    <a:pt x="679458" y="626315"/>
                  </a:lnTo>
                  <a:lnTo>
                    <a:pt x="815350" y="556725"/>
                  </a:lnTo>
                  <a:lnTo>
                    <a:pt x="951242" y="556725"/>
                  </a:lnTo>
                  <a:lnTo>
                    <a:pt x="1087133" y="347953"/>
                  </a:lnTo>
                  <a:lnTo>
                    <a:pt x="1223025" y="208771"/>
                  </a:lnTo>
                  <a:lnTo>
                    <a:pt x="1358917" y="208771"/>
                  </a:lnTo>
                  <a:lnTo>
                    <a:pt x="1494809" y="139181"/>
                  </a:lnTo>
                  <a:lnTo>
                    <a:pt x="1630700" y="139181"/>
                  </a:lnTo>
                  <a:lnTo>
                    <a:pt x="1766592" y="139181"/>
                  </a:lnTo>
                  <a:lnTo>
                    <a:pt x="1902484" y="139181"/>
                  </a:lnTo>
                  <a:lnTo>
                    <a:pt x="2038375" y="69590"/>
                  </a:lnTo>
                  <a:lnTo>
                    <a:pt x="2174267" y="0"/>
                  </a:lnTo>
                  <a:lnTo>
                    <a:pt x="2310159" y="0"/>
                  </a:lnTo>
                  <a:lnTo>
                    <a:pt x="2446051" y="0"/>
                  </a:lnTo>
                  <a:lnTo>
                    <a:pt x="2581942" y="0"/>
                  </a:lnTo>
                  <a:lnTo>
                    <a:pt x="2717834" y="208771"/>
                  </a:lnTo>
                  <a:lnTo>
                    <a:pt x="2853726" y="347953"/>
                  </a:lnTo>
                  <a:lnTo>
                    <a:pt x="2989618" y="69590"/>
                  </a:lnTo>
                  <a:lnTo>
                    <a:pt x="3125509" y="139181"/>
                  </a:lnTo>
                  <a:lnTo>
                    <a:pt x="3261401" y="139181"/>
                  </a:lnTo>
                  <a:lnTo>
                    <a:pt x="3397293" y="6959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530994"/>
            </a:xfrm>
            <a:custGeom>
              <a:avLst/>
              <a:pathLst>
                <a:path w="3397293" h="1530994">
                  <a:moveTo>
                    <a:pt x="0" y="1530994"/>
                  </a:moveTo>
                  <a:lnTo>
                    <a:pt x="135891" y="1322222"/>
                  </a:lnTo>
                  <a:lnTo>
                    <a:pt x="271783" y="1252631"/>
                  </a:lnTo>
                  <a:lnTo>
                    <a:pt x="407675" y="1113450"/>
                  </a:lnTo>
                  <a:lnTo>
                    <a:pt x="543566" y="1043859"/>
                  </a:lnTo>
                  <a:lnTo>
                    <a:pt x="679458" y="904678"/>
                  </a:lnTo>
                  <a:lnTo>
                    <a:pt x="815350" y="765497"/>
                  </a:lnTo>
                  <a:lnTo>
                    <a:pt x="951242" y="695906"/>
                  </a:lnTo>
                  <a:lnTo>
                    <a:pt x="1087133" y="626315"/>
                  </a:lnTo>
                  <a:lnTo>
                    <a:pt x="1223025" y="487134"/>
                  </a:lnTo>
                  <a:lnTo>
                    <a:pt x="1358917" y="347953"/>
                  </a:lnTo>
                  <a:lnTo>
                    <a:pt x="1494809" y="278362"/>
                  </a:lnTo>
                  <a:lnTo>
                    <a:pt x="1630700" y="347953"/>
                  </a:lnTo>
                  <a:lnTo>
                    <a:pt x="1766592" y="347953"/>
                  </a:lnTo>
                  <a:lnTo>
                    <a:pt x="1902484" y="208771"/>
                  </a:lnTo>
                  <a:lnTo>
                    <a:pt x="2038375" y="208771"/>
                  </a:lnTo>
                  <a:lnTo>
                    <a:pt x="2174267" y="208771"/>
                  </a:lnTo>
                  <a:lnTo>
                    <a:pt x="2310159" y="208771"/>
                  </a:lnTo>
                  <a:lnTo>
                    <a:pt x="2446051" y="69590"/>
                  </a:lnTo>
                  <a:lnTo>
                    <a:pt x="2581942" y="0"/>
                  </a:lnTo>
                  <a:lnTo>
                    <a:pt x="2717834" y="139181"/>
                  </a:lnTo>
                  <a:lnTo>
                    <a:pt x="2853726" y="278362"/>
                  </a:lnTo>
                  <a:lnTo>
                    <a:pt x="2989618" y="278362"/>
                  </a:lnTo>
                  <a:lnTo>
                    <a:pt x="3125509" y="139181"/>
                  </a:lnTo>
                  <a:lnTo>
                    <a:pt x="3261401" y="139181"/>
                  </a:lnTo>
                  <a:lnTo>
                    <a:pt x="3397293" y="6959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287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59109"/>
              <a:ext cx="3397293" cy="1530994"/>
            </a:xfrm>
            <a:custGeom>
              <a:avLst/>
              <a:pathLst>
                <a:path w="3397293" h="1530994">
                  <a:moveTo>
                    <a:pt x="0" y="626315"/>
                  </a:moveTo>
                  <a:lnTo>
                    <a:pt x="135891" y="1530994"/>
                  </a:lnTo>
                  <a:lnTo>
                    <a:pt x="271783" y="765497"/>
                  </a:lnTo>
                  <a:lnTo>
                    <a:pt x="407675" y="208771"/>
                  </a:lnTo>
                  <a:lnTo>
                    <a:pt x="543566" y="695906"/>
                  </a:lnTo>
                  <a:lnTo>
                    <a:pt x="679458" y="278362"/>
                  </a:lnTo>
                  <a:lnTo>
                    <a:pt x="815350" y="0"/>
                  </a:lnTo>
                  <a:lnTo>
                    <a:pt x="951242" y="139181"/>
                  </a:lnTo>
                  <a:lnTo>
                    <a:pt x="1087133" y="139181"/>
                  </a:lnTo>
                  <a:lnTo>
                    <a:pt x="1223025" y="139181"/>
                  </a:lnTo>
                  <a:lnTo>
                    <a:pt x="1358917" y="139181"/>
                  </a:lnTo>
                  <a:lnTo>
                    <a:pt x="1494809" y="139181"/>
                  </a:lnTo>
                  <a:lnTo>
                    <a:pt x="1630700" y="69590"/>
                  </a:lnTo>
                  <a:lnTo>
                    <a:pt x="1766592" y="69590"/>
                  </a:lnTo>
                  <a:lnTo>
                    <a:pt x="1902484" y="69590"/>
                  </a:lnTo>
                  <a:lnTo>
                    <a:pt x="2038375" y="69590"/>
                  </a:lnTo>
                  <a:lnTo>
                    <a:pt x="2174267" y="69590"/>
                  </a:lnTo>
                  <a:lnTo>
                    <a:pt x="2310159" y="69590"/>
                  </a:lnTo>
                  <a:lnTo>
                    <a:pt x="2446051" y="139181"/>
                  </a:lnTo>
                  <a:lnTo>
                    <a:pt x="2581942" y="69590"/>
                  </a:lnTo>
                  <a:lnTo>
                    <a:pt x="2717834" y="556725"/>
                  </a:lnTo>
                  <a:lnTo>
                    <a:pt x="2853726" y="765497"/>
                  </a:lnTo>
                  <a:lnTo>
                    <a:pt x="2989618" y="69590"/>
                  </a:lnTo>
                  <a:lnTo>
                    <a:pt x="3125509" y="347953"/>
                  </a:lnTo>
                  <a:lnTo>
                    <a:pt x="3261401" y="69590"/>
                  </a:lnTo>
                  <a:lnTo>
                    <a:pt x="3397293" y="278362"/>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08583"/>
              <a:ext cx="0" cy="876842"/>
            </a:xfrm>
            <a:custGeom>
              <a:avLst/>
              <a:pathLst>
                <a:path w="0" h="876842">
                  <a:moveTo>
                    <a:pt x="0" y="87684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08583"/>
              <a:ext cx="0" cy="528889"/>
            </a:xfrm>
            <a:custGeom>
              <a:avLst/>
              <a:pathLst>
                <a:path w="0" h="528889">
                  <a:moveTo>
                    <a:pt x="0" y="5288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08583"/>
              <a:ext cx="0" cy="389707"/>
            </a:xfrm>
            <a:custGeom>
              <a:avLst/>
              <a:pathLst>
                <a:path w="0" h="389707">
                  <a:moveTo>
                    <a:pt x="0" y="3897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08583"/>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08583"/>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08583"/>
              <a:ext cx="0" cy="320117"/>
            </a:xfrm>
            <a:custGeom>
              <a:avLst/>
              <a:pathLst>
                <a:path w="0" h="320117">
                  <a:moveTo>
                    <a:pt x="0" y="3201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08583"/>
              <a:ext cx="0" cy="528889"/>
            </a:xfrm>
            <a:custGeom>
              <a:avLst/>
              <a:pathLst>
                <a:path w="0" h="528889">
                  <a:moveTo>
                    <a:pt x="0" y="5288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59109"/>
              <a:ext cx="3397293" cy="1530994"/>
            </a:xfrm>
            <a:custGeom>
              <a:avLst/>
              <a:pathLst>
                <a:path w="3397293" h="1530994">
                  <a:moveTo>
                    <a:pt x="0" y="626315"/>
                  </a:moveTo>
                  <a:lnTo>
                    <a:pt x="135891" y="1530994"/>
                  </a:lnTo>
                  <a:lnTo>
                    <a:pt x="271783" y="765497"/>
                  </a:lnTo>
                  <a:lnTo>
                    <a:pt x="407675" y="208771"/>
                  </a:lnTo>
                  <a:lnTo>
                    <a:pt x="543566" y="695906"/>
                  </a:lnTo>
                  <a:lnTo>
                    <a:pt x="679458" y="278362"/>
                  </a:lnTo>
                  <a:lnTo>
                    <a:pt x="815350" y="0"/>
                  </a:lnTo>
                  <a:lnTo>
                    <a:pt x="951242" y="139181"/>
                  </a:lnTo>
                  <a:lnTo>
                    <a:pt x="1087133" y="139181"/>
                  </a:lnTo>
                  <a:lnTo>
                    <a:pt x="1223025" y="139181"/>
                  </a:lnTo>
                  <a:lnTo>
                    <a:pt x="1358917" y="139181"/>
                  </a:lnTo>
                  <a:lnTo>
                    <a:pt x="1494809" y="139181"/>
                  </a:lnTo>
                  <a:lnTo>
                    <a:pt x="1630700" y="69590"/>
                  </a:lnTo>
                  <a:lnTo>
                    <a:pt x="1766592" y="69590"/>
                  </a:lnTo>
                  <a:lnTo>
                    <a:pt x="1902484" y="69590"/>
                  </a:lnTo>
                  <a:lnTo>
                    <a:pt x="2038375" y="69590"/>
                  </a:lnTo>
                  <a:lnTo>
                    <a:pt x="2174267" y="69590"/>
                  </a:lnTo>
                  <a:lnTo>
                    <a:pt x="2310159" y="69590"/>
                  </a:lnTo>
                  <a:lnTo>
                    <a:pt x="2446051" y="139181"/>
                  </a:lnTo>
                  <a:lnTo>
                    <a:pt x="2581942" y="69590"/>
                  </a:lnTo>
                  <a:lnTo>
                    <a:pt x="2717834" y="556725"/>
                  </a:lnTo>
                  <a:lnTo>
                    <a:pt x="2853726" y="765497"/>
                  </a:lnTo>
                  <a:lnTo>
                    <a:pt x="2989618" y="69590"/>
                  </a:lnTo>
                  <a:lnTo>
                    <a:pt x="3125509" y="347953"/>
                  </a:lnTo>
                  <a:lnTo>
                    <a:pt x="3261401" y="69590"/>
                  </a:lnTo>
                  <a:lnTo>
                    <a:pt x="3397293" y="278362"/>
                  </a:lnTo>
                </a:path>
              </a:pathLst>
            </a:custGeom>
            <a:ln w="27101" cap="flat">
              <a:solidFill>
                <a:srgbClr val="0058AB">
                  <a:alpha val="100000"/>
                </a:srgbClr>
              </a:solidFill>
              <a:prstDash val="solid"/>
              <a:round/>
            </a:ln>
          </p:spPr>
          <p:txBody>
            <a:bodyPr/>
            <a:lstStyle/>
            <a:p/>
          </p:txBody>
        </p:sp>
        <p:sp>
          <p:nvSpPr>
            <p:cNvPr id="90" name="tx90"/>
            <p:cNvSpPr/>
            <p:nvPr/>
          </p:nvSpPr>
          <p:spPr>
            <a:xfrm>
              <a:off x="5389469" y="21403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68928" y="214025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748386" y="21416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86762" y="214025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683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72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765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806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7788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03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99074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116" name="tx116"/>
            <p:cNvSpPr/>
            <p:nvPr/>
          </p:nvSpPr>
          <p:spPr>
            <a:xfrm>
              <a:off x="71449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07441"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440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978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9515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8052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709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0246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8784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7321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2827337" cy="114824"/>
            </a:xfrm>
            <a:prstGeom prst="rect">
              <a:avLst/>
            </a:prstGeom>
            <a:solidFill>
              <a:srgbClr val="1CABE2">
                <a:alpha val="80000"/>
              </a:srgbClr>
            </a:solidFill>
          </p:spPr>
          <p:txBody>
            <a:bodyPr/>
            <a:lstStyle/>
            <a:p/>
          </p:txBody>
        </p:sp>
        <p:sp>
          <p:nvSpPr>
            <p:cNvPr id="132" name="rc132"/>
            <p:cNvSpPr/>
            <p:nvPr/>
          </p:nvSpPr>
          <p:spPr>
            <a:xfrm>
              <a:off x="1317178" y="5743865"/>
              <a:ext cx="2897038"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8213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9" name="tx139"/>
            <p:cNvSpPr/>
            <p:nvPr/>
          </p:nvSpPr>
          <p:spPr>
            <a:xfrm>
              <a:off x="459739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64511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1" name="tx141"/>
            <p:cNvSpPr/>
            <p:nvPr/>
          </p:nvSpPr>
          <p:spPr>
            <a:xfrm>
              <a:off x="830488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Rwanda (95%) was 10 percentage points higher than the global average (85%) and 15 percentage points higher than the average across all ESAR countries (80%).
National DTP3 coverage was 3 percentage points lower than in 2019 (98%).
This equates to 20,000 un- and undervaccinated children in 2025 compared to 8,000 un- and undervaccinated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Rwanda DTP3 coverage was 95% - this is 3 percentage points lower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Rwanda ranked number 18 out of 21 countries for lowest DTP3 coverage (based on tied ranks).
Rwanda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Rwanda had DTP3 coverage of 95%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56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2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0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75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93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65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538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72143"/>
              <a:ext cx="239888" cy="939865"/>
            </a:xfrm>
            <a:prstGeom prst="rect">
              <a:avLst/>
            </a:prstGeom>
            <a:solidFill>
              <a:srgbClr val="80BD41">
                <a:alpha val="100000"/>
              </a:srgbClr>
            </a:solidFill>
          </p:spPr>
          <p:txBody>
            <a:bodyPr/>
            <a:lstStyle/>
            <a:p/>
          </p:txBody>
        </p:sp>
        <p:sp>
          <p:nvSpPr>
            <p:cNvPr id="25" name="rc25"/>
            <p:cNvSpPr/>
            <p:nvPr/>
          </p:nvSpPr>
          <p:spPr>
            <a:xfrm>
              <a:off x="1296273" y="3167710"/>
              <a:ext cx="239888" cy="104433"/>
            </a:xfrm>
            <a:prstGeom prst="rect">
              <a:avLst/>
            </a:prstGeom>
            <a:solidFill>
              <a:srgbClr val="1CABE2">
                <a:alpha val="100000"/>
              </a:srgbClr>
            </a:solidFill>
          </p:spPr>
          <p:txBody>
            <a:bodyPr/>
            <a:lstStyle/>
            <a:p/>
          </p:txBody>
        </p:sp>
        <p:sp>
          <p:nvSpPr>
            <p:cNvPr id="26" name="rc26"/>
            <p:cNvSpPr/>
            <p:nvPr/>
          </p:nvSpPr>
          <p:spPr>
            <a:xfrm>
              <a:off x="1562816" y="3396484"/>
              <a:ext cx="239888" cy="815525"/>
            </a:xfrm>
            <a:prstGeom prst="rect">
              <a:avLst/>
            </a:prstGeom>
            <a:solidFill>
              <a:srgbClr val="80BD41">
                <a:alpha val="100000"/>
              </a:srgbClr>
            </a:solidFill>
          </p:spPr>
          <p:txBody>
            <a:bodyPr/>
            <a:lstStyle/>
            <a:p/>
          </p:txBody>
        </p:sp>
        <p:sp>
          <p:nvSpPr>
            <p:cNvPr id="27" name="rc27"/>
            <p:cNvSpPr/>
            <p:nvPr/>
          </p:nvSpPr>
          <p:spPr>
            <a:xfrm>
              <a:off x="1562816" y="3152894"/>
              <a:ext cx="239888" cy="243590"/>
            </a:xfrm>
            <a:prstGeom prst="rect">
              <a:avLst/>
            </a:prstGeom>
            <a:solidFill>
              <a:srgbClr val="1CABE2">
                <a:alpha val="100000"/>
              </a:srgbClr>
            </a:solidFill>
          </p:spPr>
          <p:txBody>
            <a:bodyPr/>
            <a:lstStyle/>
            <a:p/>
          </p:txBody>
        </p:sp>
        <p:sp>
          <p:nvSpPr>
            <p:cNvPr id="28" name="rc28"/>
            <p:cNvSpPr/>
            <p:nvPr/>
          </p:nvSpPr>
          <p:spPr>
            <a:xfrm>
              <a:off x="1829360" y="3269630"/>
              <a:ext cx="239888" cy="942378"/>
            </a:xfrm>
            <a:prstGeom prst="rect">
              <a:avLst/>
            </a:prstGeom>
            <a:solidFill>
              <a:srgbClr val="80BD41">
                <a:alpha val="100000"/>
              </a:srgbClr>
            </a:solidFill>
          </p:spPr>
          <p:txBody>
            <a:bodyPr/>
            <a:lstStyle/>
            <a:p/>
          </p:txBody>
        </p:sp>
        <p:sp>
          <p:nvSpPr>
            <p:cNvPr id="29" name="rc29"/>
            <p:cNvSpPr/>
            <p:nvPr/>
          </p:nvSpPr>
          <p:spPr>
            <a:xfrm>
              <a:off x="1829360" y="3141112"/>
              <a:ext cx="239888" cy="128518"/>
            </a:xfrm>
            <a:prstGeom prst="rect">
              <a:avLst/>
            </a:prstGeom>
            <a:solidFill>
              <a:srgbClr val="1CABE2">
                <a:alpha val="100000"/>
              </a:srgbClr>
            </a:solidFill>
          </p:spPr>
          <p:txBody>
            <a:bodyPr/>
            <a:lstStyle/>
            <a:p/>
          </p:txBody>
        </p:sp>
        <p:sp>
          <p:nvSpPr>
            <p:cNvPr id="30" name="rc30"/>
            <p:cNvSpPr/>
            <p:nvPr/>
          </p:nvSpPr>
          <p:spPr>
            <a:xfrm>
              <a:off x="2095903" y="3164577"/>
              <a:ext cx="239888" cy="1047431"/>
            </a:xfrm>
            <a:prstGeom prst="rect">
              <a:avLst/>
            </a:prstGeom>
            <a:solidFill>
              <a:srgbClr val="80BD41">
                <a:alpha val="100000"/>
              </a:srgbClr>
            </a:solidFill>
          </p:spPr>
          <p:txBody>
            <a:bodyPr/>
            <a:lstStyle/>
            <a:p/>
          </p:txBody>
        </p:sp>
        <p:sp>
          <p:nvSpPr>
            <p:cNvPr id="31" name="rc31"/>
            <p:cNvSpPr/>
            <p:nvPr/>
          </p:nvSpPr>
          <p:spPr>
            <a:xfrm>
              <a:off x="2095903" y="3120944"/>
              <a:ext cx="239888" cy="43633"/>
            </a:xfrm>
            <a:prstGeom prst="rect">
              <a:avLst/>
            </a:prstGeom>
            <a:solidFill>
              <a:srgbClr val="1CABE2">
                <a:alpha val="100000"/>
              </a:srgbClr>
            </a:solidFill>
          </p:spPr>
          <p:txBody>
            <a:bodyPr/>
            <a:lstStyle/>
            <a:p/>
          </p:txBody>
        </p:sp>
        <p:sp>
          <p:nvSpPr>
            <p:cNvPr id="32" name="rc32"/>
            <p:cNvSpPr/>
            <p:nvPr/>
          </p:nvSpPr>
          <p:spPr>
            <a:xfrm>
              <a:off x="2362446" y="3215945"/>
              <a:ext cx="239888" cy="996063"/>
            </a:xfrm>
            <a:prstGeom prst="rect">
              <a:avLst/>
            </a:prstGeom>
            <a:solidFill>
              <a:srgbClr val="80BD41">
                <a:alpha val="100000"/>
              </a:srgbClr>
            </a:solidFill>
          </p:spPr>
          <p:txBody>
            <a:bodyPr/>
            <a:lstStyle/>
            <a:p/>
          </p:txBody>
        </p:sp>
        <p:sp>
          <p:nvSpPr>
            <p:cNvPr id="33" name="rc33"/>
            <p:cNvSpPr/>
            <p:nvPr/>
          </p:nvSpPr>
          <p:spPr>
            <a:xfrm>
              <a:off x="2362446" y="3092845"/>
              <a:ext cx="239888" cy="123100"/>
            </a:xfrm>
            <a:prstGeom prst="rect">
              <a:avLst/>
            </a:prstGeom>
            <a:solidFill>
              <a:srgbClr val="1CABE2">
                <a:alpha val="100000"/>
              </a:srgbClr>
            </a:solidFill>
          </p:spPr>
          <p:txBody>
            <a:bodyPr/>
            <a:lstStyle/>
            <a:p/>
          </p:txBody>
        </p:sp>
        <p:sp>
          <p:nvSpPr>
            <p:cNvPr id="34" name="rc34"/>
            <p:cNvSpPr/>
            <p:nvPr/>
          </p:nvSpPr>
          <p:spPr>
            <a:xfrm>
              <a:off x="2628989" y="3129984"/>
              <a:ext cx="239888" cy="1082025"/>
            </a:xfrm>
            <a:prstGeom prst="rect">
              <a:avLst/>
            </a:prstGeom>
            <a:solidFill>
              <a:srgbClr val="80BD41">
                <a:alpha val="100000"/>
              </a:srgbClr>
            </a:solidFill>
          </p:spPr>
          <p:txBody>
            <a:bodyPr/>
            <a:lstStyle/>
            <a:p/>
          </p:txBody>
        </p:sp>
        <p:sp>
          <p:nvSpPr>
            <p:cNvPr id="35" name="rc35"/>
            <p:cNvSpPr/>
            <p:nvPr/>
          </p:nvSpPr>
          <p:spPr>
            <a:xfrm>
              <a:off x="2628989" y="3073035"/>
              <a:ext cx="239888" cy="56948"/>
            </a:xfrm>
            <a:prstGeom prst="rect">
              <a:avLst/>
            </a:prstGeom>
            <a:solidFill>
              <a:srgbClr val="1CABE2">
                <a:alpha val="100000"/>
              </a:srgbClr>
            </a:solidFill>
          </p:spPr>
          <p:txBody>
            <a:bodyPr/>
            <a:lstStyle/>
            <a:p/>
          </p:txBody>
        </p:sp>
        <p:sp>
          <p:nvSpPr>
            <p:cNvPr id="36" name="rc36"/>
            <p:cNvSpPr/>
            <p:nvPr/>
          </p:nvSpPr>
          <p:spPr>
            <a:xfrm>
              <a:off x="2895532" y="3072382"/>
              <a:ext cx="239888" cy="1139626"/>
            </a:xfrm>
            <a:prstGeom prst="rect">
              <a:avLst/>
            </a:prstGeom>
            <a:solidFill>
              <a:srgbClr val="80BD41">
                <a:alpha val="100000"/>
              </a:srgbClr>
            </a:solidFill>
          </p:spPr>
          <p:txBody>
            <a:bodyPr/>
            <a:lstStyle/>
            <a:p/>
          </p:txBody>
        </p:sp>
        <p:sp>
          <p:nvSpPr>
            <p:cNvPr id="37" name="rc37"/>
            <p:cNvSpPr/>
            <p:nvPr/>
          </p:nvSpPr>
          <p:spPr>
            <a:xfrm>
              <a:off x="2895532" y="3060862"/>
              <a:ext cx="239888" cy="11520"/>
            </a:xfrm>
            <a:prstGeom prst="rect">
              <a:avLst/>
            </a:prstGeom>
            <a:solidFill>
              <a:srgbClr val="1CABE2">
                <a:alpha val="100000"/>
              </a:srgbClr>
            </a:solidFill>
          </p:spPr>
          <p:txBody>
            <a:bodyPr/>
            <a:lstStyle/>
            <a:p/>
          </p:txBody>
        </p:sp>
        <p:sp>
          <p:nvSpPr>
            <p:cNvPr id="38" name="rc38"/>
            <p:cNvSpPr/>
            <p:nvPr/>
          </p:nvSpPr>
          <p:spPr>
            <a:xfrm>
              <a:off x="3162075" y="3091376"/>
              <a:ext cx="239888" cy="1120633"/>
            </a:xfrm>
            <a:prstGeom prst="rect">
              <a:avLst/>
            </a:prstGeom>
            <a:solidFill>
              <a:srgbClr val="80BD41">
                <a:alpha val="100000"/>
              </a:srgbClr>
            </a:solidFill>
          </p:spPr>
          <p:txBody>
            <a:bodyPr/>
            <a:lstStyle/>
            <a:p/>
          </p:txBody>
        </p:sp>
        <p:sp>
          <p:nvSpPr>
            <p:cNvPr id="39" name="rc39"/>
            <p:cNvSpPr/>
            <p:nvPr/>
          </p:nvSpPr>
          <p:spPr>
            <a:xfrm>
              <a:off x="3162075" y="3056717"/>
              <a:ext cx="239888" cy="34658"/>
            </a:xfrm>
            <a:prstGeom prst="rect">
              <a:avLst/>
            </a:prstGeom>
            <a:solidFill>
              <a:srgbClr val="1CABE2">
                <a:alpha val="100000"/>
              </a:srgbClr>
            </a:solidFill>
          </p:spPr>
          <p:txBody>
            <a:bodyPr/>
            <a:lstStyle/>
            <a:p/>
          </p:txBody>
        </p:sp>
        <p:sp>
          <p:nvSpPr>
            <p:cNvPr id="40" name="rc40"/>
            <p:cNvSpPr/>
            <p:nvPr/>
          </p:nvSpPr>
          <p:spPr>
            <a:xfrm>
              <a:off x="3428618" y="3093399"/>
              <a:ext cx="239888" cy="1118609"/>
            </a:xfrm>
            <a:prstGeom prst="rect">
              <a:avLst/>
            </a:prstGeom>
            <a:solidFill>
              <a:srgbClr val="80BD41">
                <a:alpha val="100000"/>
              </a:srgbClr>
            </a:solidFill>
          </p:spPr>
          <p:txBody>
            <a:bodyPr/>
            <a:lstStyle/>
            <a:p/>
          </p:txBody>
        </p:sp>
        <p:sp>
          <p:nvSpPr>
            <p:cNvPr id="41" name="rc41"/>
            <p:cNvSpPr/>
            <p:nvPr/>
          </p:nvSpPr>
          <p:spPr>
            <a:xfrm>
              <a:off x="3428618" y="3058806"/>
              <a:ext cx="239888" cy="34593"/>
            </a:xfrm>
            <a:prstGeom prst="rect">
              <a:avLst/>
            </a:prstGeom>
            <a:solidFill>
              <a:srgbClr val="1CABE2">
                <a:alpha val="100000"/>
              </a:srgbClr>
            </a:solidFill>
          </p:spPr>
          <p:txBody>
            <a:bodyPr/>
            <a:lstStyle/>
            <a:p/>
          </p:txBody>
        </p:sp>
        <p:sp>
          <p:nvSpPr>
            <p:cNvPr id="42" name="rc42"/>
            <p:cNvSpPr/>
            <p:nvPr/>
          </p:nvSpPr>
          <p:spPr>
            <a:xfrm>
              <a:off x="3695161" y="3101689"/>
              <a:ext cx="239888" cy="1110320"/>
            </a:xfrm>
            <a:prstGeom prst="rect">
              <a:avLst/>
            </a:prstGeom>
            <a:solidFill>
              <a:srgbClr val="80BD41">
                <a:alpha val="100000"/>
              </a:srgbClr>
            </a:solidFill>
          </p:spPr>
          <p:txBody>
            <a:bodyPr/>
            <a:lstStyle/>
            <a:p/>
          </p:txBody>
        </p:sp>
        <p:sp>
          <p:nvSpPr>
            <p:cNvPr id="43" name="rc43"/>
            <p:cNvSpPr/>
            <p:nvPr/>
          </p:nvSpPr>
          <p:spPr>
            <a:xfrm>
              <a:off x="3695161" y="3067356"/>
              <a:ext cx="239888" cy="34332"/>
            </a:xfrm>
            <a:prstGeom prst="rect">
              <a:avLst/>
            </a:prstGeom>
            <a:solidFill>
              <a:srgbClr val="1CABE2">
                <a:alpha val="100000"/>
              </a:srgbClr>
            </a:solidFill>
          </p:spPr>
          <p:txBody>
            <a:bodyPr/>
            <a:lstStyle/>
            <a:p/>
          </p:txBody>
        </p:sp>
        <p:sp>
          <p:nvSpPr>
            <p:cNvPr id="44" name="rc44"/>
            <p:cNvSpPr/>
            <p:nvPr/>
          </p:nvSpPr>
          <p:spPr>
            <a:xfrm>
              <a:off x="3961705" y="3107204"/>
              <a:ext cx="239888" cy="1104804"/>
            </a:xfrm>
            <a:prstGeom prst="rect">
              <a:avLst/>
            </a:prstGeom>
            <a:solidFill>
              <a:srgbClr val="80BD41">
                <a:alpha val="100000"/>
              </a:srgbClr>
            </a:solidFill>
          </p:spPr>
          <p:txBody>
            <a:bodyPr/>
            <a:lstStyle/>
            <a:p/>
          </p:txBody>
        </p:sp>
        <p:sp>
          <p:nvSpPr>
            <p:cNvPr id="45" name="rc45"/>
            <p:cNvSpPr/>
            <p:nvPr/>
          </p:nvSpPr>
          <p:spPr>
            <a:xfrm>
              <a:off x="3961705" y="3073035"/>
              <a:ext cx="239888" cy="34169"/>
            </a:xfrm>
            <a:prstGeom prst="rect">
              <a:avLst/>
            </a:prstGeom>
            <a:solidFill>
              <a:srgbClr val="1CABE2">
                <a:alpha val="100000"/>
              </a:srgbClr>
            </a:solidFill>
          </p:spPr>
          <p:txBody>
            <a:bodyPr/>
            <a:lstStyle/>
            <a:p/>
          </p:txBody>
        </p:sp>
        <p:sp>
          <p:nvSpPr>
            <p:cNvPr id="46" name="rc46"/>
            <p:cNvSpPr/>
            <p:nvPr/>
          </p:nvSpPr>
          <p:spPr>
            <a:xfrm>
              <a:off x="4228248" y="3120878"/>
              <a:ext cx="239888" cy="1091130"/>
            </a:xfrm>
            <a:prstGeom prst="rect">
              <a:avLst/>
            </a:prstGeom>
            <a:solidFill>
              <a:srgbClr val="80BD41">
                <a:alpha val="100000"/>
              </a:srgbClr>
            </a:solidFill>
          </p:spPr>
          <p:txBody>
            <a:bodyPr/>
            <a:lstStyle/>
            <a:p/>
          </p:txBody>
        </p:sp>
        <p:sp>
          <p:nvSpPr>
            <p:cNvPr id="47" name="rc47"/>
            <p:cNvSpPr/>
            <p:nvPr/>
          </p:nvSpPr>
          <p:spPr>
            <a:xfrm>
              <a:off x="4228248" y="3087134"/>
              <a:ext cx="239888" cy="33744"/>
            </a:xfrm>
            <a:prstGeom prst="rect">
              <a:avLst/>
            </a:prstGeom>
            <a:solidFill>
              <a:srgbClr val="1CABE2">
                <a:alpha val="100000"/>
              </a:srgbClr>
            </a:solidFill>
          </p:spPr>
          <p:txBody>
            <a:bodyPr/>
            <a:lstStyle/>
            <a:p/>
          </p:txBody>
        </p:sp>
        <p:sp>
          <p:nvSpPr>
            <p:cNvPr id="48" name="rc48"/>
            <p:cNvSpPr/>
            <p:nvPr/>
          </p:nvSpPr>
          <p:spPr>
            <a:xfrm>
              <a:off x="4494791" y="3112589"/>
              <a:ext cx="239888" cy="1099420"/>
            </a:xfrm>
            <a:prstGeom prst="rect">
              <a:avLst/>
            </a:prstGeom>
            <a:solidFill>
              <a:srgbClr val="80BD41">
                <a:alpha val="100000"/>
              </a:srgbClr>
            </a:solidFill>
          </p:spPr>
          <p:txBody>
            <a:bodyPr/>
            <a:lstStyle/>
            <a:p/>
          </p:txBody>
        </p:sp>
        <p:sp>
          <p:nvSpPr>
            <p:cNvPr id="49" name="rc49"/>
            <p:cNvSpPr/>
            <p:nvPr/>
          </p:nvSpPr>
          <p:spPr>
            <a:xfrm>
              <a:off x="4494791" y="3090136"/>
              <a:ext cx="239888" cy="22453"/>
            </a:xfrm>
            <a:prstGeom prst="rect">
              <a:avLst/>
            </a:prstGeom>
            <a:solidFill>
              <a:srgbClr val="1CABE2">
                <a:alpha val="100000"/>
              </a:srgbClr>
            </a:solidFill>
          </p:spPr>
          <p:txBody>
            <a:bodyPr/>
            <a:lstStyle/>
            <a:p/>
          </p:txBody>
        </p:sp>
        <p:sp>
          <p:nvSpPr>
            <p:cNvPr id="50" name="rc50"/>
            <p:cNvSpPr/>
            <p:nvPr/>
          </p:nvSpPr>
          <p:spPr>
            <a:xfrm>
              <a:off x="4761334" y="3099372"/>
              <a:ext cx="239888" cy="1112637"/>
            </a:xfrm>
            <a:prstGeom prst="rect">
              <a:avLst/>
            </a:prstGeom>
            <a:solidFill>
              <a:srgbClr val="80BD41">
                <a:alpha val="100000"/>
              </a:srgbClr>
            </a:solidFill>
          </p:spPr>
          <p:txBody>
            <a:bodyPr/>
            <a:lstStyle/>
            <a:p/>
          </p:txBody>
        </p:sp>
        <p:sp>
          <p:nvSpPr>
            <p:cNvPr id="51" name="rc51"/>
            <p:cNvSpPr/>
            <p:nvPr/>
          </p:nvSpPr>
          <p:spPr>
            <a:xfrm>
              <a:off x="4761334" y="3076658"/>
              <a:ext cx="239888" cy="22714"/>
            </a:xfrm>
            <a:prstGeom prst="rect">
              <a:avLst/>
            </a:prstGeom>
            <a:solidFill>
              <a:srgbClr val="1CABE2">
                <a:alpha val="100000"/>
              </a:srgbClr>
            </a:solidFill>
          </p:spPr>
          <p:txBody>
            <a:bodyPr/>
            <a:lstStyle/>
            <a:p/>
          </p:txBody>
        </p:sp>
        <p:sp>
          <p:nvSpPr>
            <p:cNvPr id="52" name="rc52"/>
            <p:cNvSpPr/>
            <p:nvPr/>
          </p:nvSpPr>
          <p:spPr>
            <a:xfrm>
              <a:off x="5027877" y="3076625"/>
              <a:ext cx="239888" cy="1135384"/>
            </a:xfrm>
            <a:prstGeom prst="rect">
              <a:avLst/>
            </a:prstGeom>
            <a:solidFill>
              <a:srgbClr val="80BD41">
                <a:alpha val="100000"/>
              </a:srgbClr>
            </a:solidFill>
          </p:spPr>
          <p:txBody>
            <a:bodyPr/>
            <a:lstStyle/>
            <a:p/>
          </p:txBody>
        </p:sp>
        <p:sp>
          <p:nvSpPr>
            <p:cNvPr id="53" name="rc53"/>
            <p:cNvSpPr/>
            <p:nvPr/>
          </p:nvSpPr>
          <p:spPr>
            <a:xfrm>
              <a:off x="5027877" y="3053454"/>
              <a:ext cx="239888" cy="23171"/>
            </a:xfrm>
            <a:prstGeom prst="rect">
              <a:avLst/>
            </a:prstGeom>
            <a:solidFill>
              <a:srgbClr val="1CABE2">
                <a:alpha val="100000"/>
              </a:srgbClr>
            </a:solidFill>
          </p:spPr>
          <p:txBody>
            <a:bodyPr/>
            <a:lstStyle/>
            <a:p/>
          </p:txBody>
        </p:sp>
        <p:sp>
          <p:nvSpPr>
            <p:cNvPr id="54" name="rc54"/>
            <p:cNvSpPr/>
            <p:nvPr/>
          </p:nvSpPr>
          <p:spPr>
            <a:xfrm>
              <a:off x="5294420" y="3053030"/>
              <a:ext cx="239888" cy="1158979"/>
            </a:xfrm>
            <a:prstGeom prst="rect">
              <a:avLst/>
            </a:prstGeom>
            <a:solidFill>
              <a:srgbClr val="80BD41">
                <a:alpha val="100000"/>
              </a:srgbClr>
            </a:solidFill>
          </p:spPr>
          <p:txBody>
            <a:bodyPr/>
            <a:lstStyle/>
            <a:p/>
          </p:txBody>
        </p:sp>
        <p:sp>
          <p:nvSpPr>
            <p:cNvPr id="55" name="rc55"/>
            <p:cNvSpPr/>
            <p:nvPr/>
          </p:nvSpPr>
          <p:spPr>
            <a:xfrm>
              <a:off x="5294420" y="3029369"/>
              <a:ext cx="239888" cy="23660"/>
            </a:xfrm>
            <a:prstGeom prst="rect">
              <a:avLst/>
            </a:prstGeom>
            <a:solidFill>
              <a:srgbClr val="1CABE2">
                <a:alpha val="100000"/>
              </a:srgbClr>
            </a:solidFill>
          </p:spPr>
          <p:txBody>
            <a:bodyPr/>
            <a:lstStyle/>
            <a:p/>
          </p:txBody>
        </p:sp>
        <p:sp>
          <p:nvSpPr>
            <p:cNvPr id="56" name="rc56"/>
            <p:cNvSpPr/>
            <p:nvPr/>
          </p:nvSpPr>
          <p:spPr>
            <a:xfrm>
              <a:off x="5560963" y="3028879"/>
              <a:ext cx="239888" cy="1183129"/>
            </a:xfrm>
            <a:prstGeom prst="rect">
              <a:avLst/>
            </a:prstGeom>
            <a:solidFill>
              <a:srgbClr val="80BD41">
                <a:alpha val="100000"/>
              </a:srgbClr>
            </a:solidFill>
          </p:spPr>
          <p:txBody>
            <a:bodyPr/>
            <a:lstStyle/>
            <a:p/>
          </p:txBody>
        </p:sp>
        <p:sp>
          <p:nvSpPr>
            <p:cNvPr id="57" name="rc57"/>
            <p:cNvSpPr/>
            <p:nvPr/>
          </p:nvSpPr>
          <p:spPr>
            <a:xfrm>
              <a:off x="5560963" y="3004729"/>
              <a:ext cx="239888" cy="24150"/>
            </a:xfrm>
            <a:prstGeom prst="rect">
              <a:avLst/>
            </a:prstGeom>
            <a:solidFill>
              <a:srgbClr val="1CABE2">
                <a:alpha val="100000"/>
              </a:srgbClr>
            </a:solidFill>
          </p:spPr>
          <p:txBody>
            <a:bodyPr/>
            <a:lstStyle/>
            <a:p/>
          </p:txBody>
        </p:sp>
        <p:sp>
          <p:nvSpPr>
            <p:cNvPr id="58" name="rc58"/>
            <p:cNvSpPr/>
            <p:nvPr/>
          </p:nvSpPr>
          <p:spPr>
            <a:xfrm>
              <a:off x="5827506" y="3011289"/>
              <a:ext cx="239888" cy="1200720"/>
            </a:xfrm>
            <a:prstGeom prst="rect">
              <a:avLst/>
            </a:prstGeom>
            <a:solidFill>
              <a:srgbClr val="80BD41">
                <a:alpha val="100000"/>
              </a:srgbClr>
            </a:solidFill>
          </p:spPr>
          <p:txBody>
            <a:bodyPr/>
            <a:lstStyle/>
            <a:p/>
          </p:txBody>
        </p:sp>
        <p:sp>
          <p:nvSpPr>
            <p:cNvPr id="59" name="rc59"/>
            <p:cNvSpPr/>
            <p:nvPr/>
          </p:nvSpPr>
          <p:spPr>
            <a:xfrm>
              <a:off x="5827506" y="2986780"/>
              <a:ext cx="239888" cy="24509"/>
            </a:xfrm>
            <a:prstGeom prst="rect">
              <a:avLst/>
            </a:prstGeom>
            <a:solidFill>
              <a:srgbClr val="1CABE2">
                <a:alpha val="100000"/>
              </a:srgbClr>
            </a:solidFill>
          </p:spPr>
          <p:txBody>
            <a:bodyPr/>
            <a:lstStyle/>
            <a:p/>
          </p:txBody>
        </p:sp>
        <p:sp>
          <p:nvSpPr>
            <p:cNvPr id="60" name="rc60"/>
            <p:cNvSpPr/>
            <p:nvPr/>
          </p:nvSpPr>
          <p:spPr>
            <a:xfrm>
              <a:off x="6094049" y="3011550"/>
              <a:ext cx="239888" cy="1200459"/>
            </a:xfrm>
            <a:prstGeom prst="rect">
              <a:avLst/>
            </a:prstGeom>
            <a:solidFill>
              <a:srgbClr val="80BD41">
                <a:alpha val="100000"/>
              </a:srgbClr>
            </a:solidFill>
          </p:spPr>
          <p:txBody>
            <a:bodyPr/>
            <a:lstStyle/>
            <a:p/>
          </p:txBody>
        </p:sp>
        <p:sp>
          <p:nvSpPr>
            <p:cNvPr id="61" name="rc61"/>
            <p:cNvSpPr/>
            <p:nvPr/>
          </p:nvSpPr>
          <p:spPr>
            <a:xfrm>
              <a:off x="6094049" y="2974411"/>
              <a:ext cx="239888" cy="37139"/>
            </a:xfrm>
            <a:prstGeom prst="rect">
              <a:avLst/>
            </a:prstGeom>
            <a:solidFill>
              <a:srgbClr val="1CABE2">
                <a:alpha val="100000"/>
              </a:srgbClr>
            </a:solidFill>
          </p:spPr>
          <p:txBody>
            <a:bodyPr/>
            <a:lstStyle/>
            <a:p/>
          </p:txBody>
        </p:sp>
        <p:sp>
          <p:nvSpPr>
            <p:cNvPr id="62" name="rc62"/>
            <p:cNvSpPr/>
            <p:nvPr/>
          </p:nvSpPr>
          <p:spPr>
            <a:xfrm>
              <a:off x="6360593" y="2992458"/>
              <a:ext cx="239888" cy="1219550"/>
            </a:xfrm>
            <a:prstGeom prst="rect">
              <a:avLst/>
            </a:prstGeom>
            <a:solidFill>
              <a:srgbClr val="80BD41">
                <a:alpha val="100000"/>
              </a:srgbClr>
            </a:solidFill>
          </p:spPr>
          <p:txBody>
            <a:bodyPr/>
            <a:lstStyle/>
            <a:p/>
          </p:txBody>
        </p:sp>
        <p:sp>
          <p:nvSpPr>
            <p:cNvPr id="63" name="rc63"/>
            <p:cNvSpPr/>
            <p:nvPr/>
          </p:nvSpPr>
          <p:spPr>
            <a:xfrm>
              <a:off x="6360593" y="2967558"/>
              <a:ext cx="239888" cy="24900"/>
            </a:xfrm>
            <a:prstGeom prst="rect">
              <a:avLst/>
            </a:prstGeom>
            <a:solidFill>
              <a:srgbClr val="1CABE2">
                <a:alpha val="100000"/>
              </a:srgbClr>
            </a:solidFill>
          </p:spPr>
          <p:txBody>
            <a:bodyPr/>
            <a:lstStyle/>
            <a:p/>
          </p:txBody>
        </p:sp>
        <p:sp>
          <p:nvSpPr>
            <p:cNvPr id="64" name="rc64"/>
            <p:cNvSpPr/>
            <p:nvPr/>
          </p:nvSpPr>
          <p:spPr>
            <a:xfrm>
              <a:off x="6627136" y="3077702"/>
              <a:ext cx="239888" cy="1134307"/>
            </a:xfrm>
            <a:prstGeom prst="rect">
              <a:avLst/>
            </a:prstGeom>
            <a:solidFill>
              <a:srgbClr val="80BD41">
                <a:alpha val="100000"/>
              </a:srgbClr>
            </a:solidFill>
          </p:spPr>
          <p:txBody>
            <a:bodyPr/>
            <a:lstStyle/>
            <a:p/>
          </p:txBody>
        </p:sp>
        <p:sp>
          <p:nvSpPr>
            <p:cNvPr id="65" name="rc65"/>
            <p:cNvSpPr/>
            <p:nvPr/>
          </p:nvSpPr>
          <p:spPr>
            <a:xfrm>
              <a:off x="6627136" y="2965502"/>
              <a:ext cx="239888" cy="112200"/>
            </a:xfrm>
            <a:prstGeom prst="rect">
              <a:avLst/>
            </a:prstGeom>
            <a:solidFill>
              <a:srgbClr val="1CABE2">
                <a:alpha val="100000"/>
              </a:srgbClr>
            </a:solidFill>
          </p:spPr>
          <p:txBody>
            <a:bodyPr/>
            <a:lstStyle/>
            <a:p/>
          </p:txBody>
        </p:sp>
        <p:sp>
          <p:nvSpPr>
            <p:cNvPr id="66" name="rc66"/>
            <p:cNvSpPr/>
            <p:nvPr/>
          </p:nvSpPr>
          <p:spPr>
            <a:xfrm>
              <a:off x="6893679" y="3113568"/>
              <a:ext cx="239888" cy="1098441"/>
            </a:xfrm>
            <a:prstGeom prst="rect">
              <a:avLst/>
            </a:prstGeom>
            <a:solidFill>
              <a:srgbClr val="80BD41">
                <a:alpha val="100000"/>
              </a:srgbClr>
            </a:solidFill>
          </p:spPr>
          <p:txBody>
            <a:bodyPr/>
            <a:lstStyle/>
            <a:p/>
          </p:txBody>
        </p:sp>
        <p:sp>
          <p:nvSpPr>
            <p:cNvPr id="67" name="rc67"/>
            <p:cNvSpPr/>
            <p:nvPr/>
          </p:nvSpPr>
          <p:spPr>
            <a:xfrm>
              <a:off x="6893679" y="2963772"/>
              <a:ext cx="239888" cy="149796"/>
            </a:xfrm>
            <a:prstGeom prst="rect">
              <a:avLst/>
            </a:prstGeom>
            <a:solidFill>
              <a:srgbClr val="1CABE2">
                <a:alpha val="100000"/>
              </a:srgbClr>
            </a:solidFill>
          </p:spPr>
          <p:txBody>
            <a:bodyPr/>
            <a:lstStyle/>
            <a:p/>
          </p:txBody>
        </p:sp>
        <p:sp>
          <p:nvSpPr>
            <p:cNvPr id="68" name="rc68"/>
            <p:cNvSpPr/>
            <p:nvPr/>
          </p:nvSpPr>
          <p:spPr>
            <a:xfrm>
              <a:off x="7160222" y="2983386"/>
              <a:ext cx="239888" cy="1228623"/>
            </a:xfrm>
            <a:prstGeom prst="rect">
              <a:avLst/>
            </a:prstGeom>
            <a:solidFill>
              <a:srgbClr val="80BD41">
                <a:alpha val="100000"/>
              </a:srgbClr>
            </a:solidFill>
          </p:spPr>
          <p:txBody>
            <a:bodyPr/>
            <a:lstStyle/>
            <a:p/>
          </p:txBody>
        </p:sp>
        <p:sp>
          <p:nvSpPr>
            <p:cNvPr id="69" name="rc69"/>
            <p:cNvSpPr/>
            <p:nvPr/>
          </p:nvSpPr>
          <p:spPr>
            <a:xfrm>
              <a:off x="7160222" y="2958322"/>
              <a:ext cx="239888" cy="25063"/>
            </a:xfrm>
            <a:prstGeom prst="rect">
              <a:avLst/>
            </a:prstGeom>
            <a:solidFill>
              <a:srgbClr val="1CABE2">
                <a:alpha val="100000"/>
              </a:srgbClr>
            </a:solidFill>
          </p:spPr>
          <p:txBody>
            <a:bodyPr/>
            <a:lstStyle/>
            <a:p/>
          </p:txBody>
        </p:sp>
        <p:sp>
          <p:nvSpPr>
            <p:cNvPr id="70" name="rc70"/>
            <p:cNvSpPr/>
            <p:nvPr/>
          </p:nvSpPr>
          <p:spPr>
            <a:xfrm>
              <a:off x="7426765" y="3027835"/>
              <a:ext cx="239888" cy="1184174"/>
            </a:xfrm>
            <a:prstGeom prst="rect">
              <a:avLst/>
            </a:prstGeom>
            <a:solidFill>
              <a:srgbClr val="80BD41">
                <a:alpha val="100000"/>
              </a:srgbClr>
            </a:solidFill>
          </p:spPr>
          <p:txBody>
            <a:bodyPr/>
            <a:lstStyle/>
            <a:p/>
          </p:txBody>
        </p:sp>
        <p:sp>
          <p:nvSpPr>
            <p:cNvPr id="71" name="rc71"/>
            <p:cNvSpPr/>
            <p:nvPr/>
          </p:nvSpPr>
          <p:spPr>
            <a:xfrm>
              <a:off x="7426765" y="2952252"/>
              <a:ext cx="239888" cy="75583"/>
            </a:xfrm>
            <a:prstGeom prst="rect">
              <a:avLst/>
            </a:prstGeom>
            <a:solidFill>
              <a:srgbClr val="1CABE2">
                <a:alpha val="100000"/>
              </a:srgbClr>
            </a:solidFill>
          </p:spPr>
          <p:txBody>
            <a:bodyPr/>
            <a:lstStyle/>
            <a:p/>
          </p:txBody>
        </p:sp>
        <p:sp>
          <p:nvSpPr>
            <p:cNvPr id="72" name="rc72"/>
            <p:cNvSpPr/>
            <p:nvPr/>
          </p:nvSpPr>
          <p:spPr>
            <a:xfrm>
              <a:off x="7693308" y="2962401"/>
              <a:ext cx="239888" cy="1249608"/>
            </a:xfrm>
            <a:prstGeom prst="rect">
              <a:avLst/>
            </a:prstGeom>
            <a:solidFill>
              <a:srgbClr val="80BD41">
                <a:alpha val="100000"/>
              </a:srgbClr>
            </a:solidFill>
          </p:spPr>
          <p:txBody>
            <a:bodyPr/>
            <a:lstStyle/>
            <a:p/>
          </p:txBody>
        </p:sp>
        <p:sp>
          <p:nvSpPr>
            <p:cNvPr id="73" name="rc73"/>
            <p:cNvSpPr/>
            <p:nvPr/>
          </p:nvSpPr>
          <p:spPr>
            <a:xfrm>
              <a:off x="7693308" y="2936913"/>
              <a:ext cx="239888" cy="25488"/>
            </a:xfrm>
            <a:prstGeom prst="rect">
              <a:avLst/>
            </a:prstGeom>
            <a:solidFill>
              <a:srgbClr val="1CABE2">
                <a:alpha val="100000"/>
              </a:srgbClr>
            </a:solidFill>
          </p:spPr>
          <p:txBody>
            <a:bodyPr/>
            <a:lstStyle/>
            <a:p/>
          </p:txBody>
        </p:sp>
        <p:sp>
          <p:nvSpPr>
            <p:cNvPr id="74" name="rc74"/>
            <p:cNvSpPr/>
            <p:nvPr/>
          </p:nvSpPr>
          <p:spPr>
            <a:xfrm>
              <a:off x="7959851" y="2987498"/>
              <a:ext cx="239888" cy="1224511"/>
            </a:xfrm>
            <a:prstGeom prst="rect">
              <a:avLst/>
            </a:prstGeom>
            <a:solidFill>
              <a:srgbClr val="80BD41">
                <a:alpha val="100000"/>
              </a:srgbClr>
            </a:solidFill>
          </p:spPr>
          <p:txBody>
            <a:bodyPr/>
            <a:lstStyle/>
            <a:p/>
          </p:txBody>
        </p:sp>
        <p:sp>
          <p:nvSpPr>
            <p:cNvPr id="75" name="rc75"/>
            <p:cNvSpPr/>
            <p:nvPr/>
          </p:nvSpPr>
          <p:spPr>
            <a:xfrm>
              <a:off x="7959851" y="2923043"/>
              <a:ext cx="239888" cy="64454"/>
            </a:xfrm>
            <a:prstGeom prst="rect">
              <a:avLst/>
            </a:prstGeom>
            <a:solidFill>
              <a:srgbClr val="1CABE2">
                <a:alpha val="100000"/>
              </a:srgbClr>
            </a:solidFill>
          </p:spPr>
          <p:txBody>
            <a:bodyPr/>
            <a:lstStyle/>
            <a:p/>
          </p:txBody>
        </p:sp>
        <p:sp>
          <p:nvSpPr>
            <p:cNvPr id="76" name="pl76"/>
            <p:cNvSpPr/>
            <p:nvPr/>
          </p:nvSpPr>
          <p:spPr>
            <a:xfrm>
              <a:off x="1416218" y="2085226"/>
              <a:ext cx="6663577" cy="472618"/>
            </a:xfrm>
            <a:custGeom>
              <a:avLst/>
              <a:pathLst>
                <a:path w="6663577" h="472618">
                  <a:moveTo>
                    <a:pt x="0" y="193343"/>
                  </a:moveTo>
                  <a:lnTo>
                    <a:pt x="266543" y="472618"/>
                  </a:lnTo>
                  <a:lnTo>
                    <a:pt x="533086" y="236309"/>
                  </a:lnTo>
                  <a:lnTo>
                    <a:pt x="799629" y="64447"/>
                  </a:lnTo>
                  <a:lnTo>
                    <a:pt x="1066172" y="214826"/>
                  </a:lnTo>
                  <a:lnTo>
                    <a:pt x="1332715" y="85930"/>
                  </a:lnTo>
                  <a:lnTo>
                    <a:pt x="1599258" y="0"/>
                  </a:lnTo>
                  <a:lnTo>
                    <a:pt x="1865801" y="42965"/>
                  </a:lnTo>
                  <a:lnTo>
                    <a:pt x="2132344" y="42965"/>
                  </a:lnTo>
                  <a:lnTo>
                    <a:pt x="2398888" y="42965"/>
                  </a:lnTo>
                  <a:lnTo>
                    <a:pt x="2665431" y="42965"/>
                  </a:lnTo>
                  <a:lnTo>
                    <a:pt x="2931974" y="42965"/>
                  </a:lnTo>
                  <a:lnTo>
                    <a:pt x="3198517" y="21482"/>
                  </a:lnTo>
                  <a:lnTo>
                    <a:pt x="3465060" y="21482"/>
                  </a:lnTo>
                  <a:lnTo>
                    <a:pt x="3731603" y="21482"/>
                  </a:lnTo>
                  <a:lnTo>
                    <a:pt x="3998146" y="21482"/>
                  </a:lnTo>
                  <a:lnTo>
                    <a:pt x="4264689" y="21482"/>
                  </a:lnTo>
                  <a:lnTo>
                    <a:pt x="4531233" y="21482"/>
                  </a:lnTo>
                  <a:lnTo>
                    <a:pt x="4797776" y="42965"/>
                  </a:lnTo>
                  <a:lnTo>
                    <a:pt x="5064319" y="21482"/>
                  </a:lnTo>
                  <a:lnTo>
                    <a:pt x="5330862" y="171861"/>
                  </a:lnTo>
                  <a:lnTo>
                    <a:pt x="5597405" y="236309"/>
                  </a:lnTo>
                  <a:lnTo>
                    <a:pt x="5863948" y="21482"/>
                  </a:lnTo>
                  <a:lnTo>
                    <a:pt x="6130491" y="107413"/>
                  </a:lnTo>
                  <a:lnTo>
                    <a:pt x="6397034" y="21482"/>
                  </a:lnTo>
                  <a:lnTo>
                    <a:pt x="6663577" y="8593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37841" y="303173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320</a:t>
              </a:r>
            </a:p>
          </p:txBody>
        </p:sp>
        <p:sp>
          <p:nvSpPr>
            <p:cNvPr id="89" name="tx89"/>
            <p:cNvSpPr/>
            <p:nvPr/>
          </p:nvSpPr>
          <p:spPr>
            <a:xfrm>
              <a:off x="2670557" y="293706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90" name="tx90"/>
            <p:cNvSpPr/>
            <p:nvPr/>
          </p:nvSpPr>
          <p:spPr>
            <a:xfrm>
              <a:off x="4003272" y="293706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91" name="tx91"/>
            <p:cNvSpPr/>
            <p:nvPr/>
          </p:nvSpPr>
          <p:spPr>
            <a:xfrm>
              <a:off x="5296811" y="28933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362.4</a:t>
              </a:r>
            </a:p>
          </p:txBody>
        </p:sp>
        <p:sp>
          <p:nvSpPr>
            <p:cNvPr id="92" name="tx92"/>
            <p:cNvSpPr/>
            <p:nvPr/>
          </p:nvSpPr>
          <p:spPr>
            <a:xfrm>
              <a:off x="6362984" y="28316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381.3</a:t>
              </a:r>
            </a:p>
          </p:txBody>
        </p:sp>
        <p:sp>
          <p:nvSpPr>
            <p:cNvPr id="93" name="tx93"/>
            <p:cNvSpPr/>
            <p:nvPr/>
          </p:nvSpPr>
          <p:spPr>
            <a:xfrm>
              <a:off x="6629527" y="28295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381.9</a:t>
              </a:r>
            </a:p>
          </p:txBody>
        </p:sp>
        <p:sp>
          <p:nvSpPr>
            <p:cNvPr id="94" name="tx94"/>
            <p:cNvSpPr/>
            <p:nvPr/>
          </p:nvSpPr>
          <p:spPr>
            <a:xfrm>
              <a:off x="6896070" y="28278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382.5</a:t>
              </a:r>
            </a:p>
          </p:txBody>
        </p:sp>
        <p:sp>
          <p:nvSpPr>
            <p:cNvPr id="95" name="tx95"/>
            <p:cNvSpPr/>
            <p:nvPr/>
          </p:nvSpPr>
          <p:spPr>
            <a:xfrm>
              <a:off x="7162613" y="28223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384.2</a:t>
              </a:r>
            </a:p>
          </p:txBody>
        </p:sp>
        <p:sp>
          <p:nvSpPr>
            <p:cNvPr id="96" name="tx96"/>
            <p:cNvSpPr/>
            <p:nvPr/>
          </p:nvSpPr>
          <p:spPr>
            <a:xfrm>
              <a:off x="7468333" y="281631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386</a:t>
              </a:r>
            </a:p>
          </p:txBody>
        </p:sp>
        <p:sp>
          <p:nvSpPr>
            <p:cNvPr id="97" name="tx97"/>
            <p:cNvSpPr/>
            <p:nvPr/>
          </p:nvSpPr>
          <p:spPr>
            <a:xfrm>
              <a:off x="7695699" y="28009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390.7</a:t>
              </a:r>
            </a:p>
          </p:txBody>
        </p:sp>
        <p:sp>
          <p:nvSpPr>
            <p:cNvPr id="98" name="tx98"/>
            <p:cNvSpPr/>
            <p:nvPr/>
          </p:nvSpPr>
          <p:spPr>
            <a:xfrm>
              <a:off x="8001419" y="278707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a:t>
              </a:r>
            </a:p>
          </p:txBody>
        </p:sp>
        <p:sp>
          <p:nvSpPr>
            <p:cNvPr id="99" name="pl99"/>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7841" y="37070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11" name="tx111"/>
            <p:cNvSpPr/>
            <p:nvPr/>
          </p:nvSpPr>
          <p:spPr>
            <a:xfrm>
              <a:off x="1363967" y="318483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2631380" y="36359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331.6</a:t>
              </a:r>
            </a:p>
          </p:txBody>
        </p:sp>
        <p:sp>
          <p:nvSpPr>
            <p:cNvPr id="113" name="tx113"/>
            <p:cNvSpPr/>
            <p:nvPr/>
          </p:nvSpPr>
          <p:spPr>
            <a:xfrm>
              <a:off x="2657505" y="30676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4" name="tx114"/>
            <p:cNvSpPr/>
            <p:nvPr/>
          </p:nvSpPr>
          <p:spPr>
            <a:xfrm>
              <a:off x="3964096" y="36245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338.5</a:t>
              </a:r>
            </a:p>
          </p:txBody>
        </p:sp>
        <p:sp>
          <p:nvSpPr>
            <p:cNvPr id="115" name="tx115"/>
            <p:cNvSpPr/>
            <p:nvPr/>
          </p:nvSpPr>
          <p:spPr>
            <a:xfrm>
              <a:off x="3990221" y="30550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6" name="tx116"/>
            <p:cNvSpPr/>
            <p:nvPr/>
          </p:nvSpPr>
          <p:spPr>
            <a:xfrm>
              <a:off x="5296811" y="35974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355.1</a:t>
              </a:r>
            </a:p>
          </p:txBody>
        </p:sp>
        <p:sp>
          <p:nvSpPr>
            <p:cNvPr id="117" name="tx117"/>
            <p:cNvSpPr/>
            <p:nvPr/>
          </p:nvSpPr>
          <p:spPr>
            <a:xfrm>
              <a:off x="5349062" y="30072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8" name="tx118"/>
            <p:cNvSpPr/>
            <p:nvPr/>
          </p:nvSpPr>
          <p:spPr>
            <a:xfrm>
              <a:off x="6362984" y="35671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373.7</a:t>
              </a:r>
            </a:p>
          </p:txBody>
        </p:sp>
        <p:sp>
          <p:nvSpPr>
            <p:cNvPr id="119" name="tx119"/>
            <p:cNvSpPr/>
            <p:nvPr/>
          </p:nvSpPr>
          <p:spPr>
            <a:xfrm>
              <a:off x="6415235" y="29449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20" name="tx120"/>
            <p:cNvSpPr/>
            <p:nvPr/>
          </p:nvSpPr>
          <p:spPr>
            <a:xfrm>
              <a:off x="6629527" y="36097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347.6</a:t>
              </a:r>
            </a:p>
          </p:txBody>
        </p:sp>
        <p:sp>
          <p:nvSpPr>
            <p:cNvPr id="121" name="tx121"/>
            <p:cNvSpPr/>
            <p:nvPr/>
          </p:nvSpPr>
          <p:spPr>
            <a:xfrm>
              <a:off x="6655652" y="29865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22" name="tx122"/>
            <p:cNvSpPr/>
            <p:nvPr/>
          </p:nvSpPr>
          <p:spPr>
            <a:xfrm>
              <a:off x="6896070" y="36276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336.6</a:t>
              </a:r>
            </a:p>
          </p:txBody>
        </p:sp>
        <p:sp>
          <p:nvSpPr>
            <p:cNvPr id="123" name="tx123"/>
            <p:cNvSpPr/>
            <p:nvPr/>
          </p:nvSpPr>
          <p:spPr>
            <a:xfrm>
              <a:off x="6922195" y="30036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24" name="tx124"/>
            <p:cNvSpPr/>
            <p:nvPr/>
          </p:nvSpPr>
          <p:spPr>
            <a:xfrm>
              <a:off x="7162613" y="35626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376.5</a:t>
              </a:r>
            </a:p>
          </p:txBody>
        </p:sp>
        <p:sp>
          <p:nvSpPr>
            <p:cNvPr id="125" name="tx125"/>
            <p:cNvSpPr/>
            <p:nvPr/>
          </p:nvSpPr>
          <p:spPr>
            <a:xfrm>
              <a:off x="7214864" y="2938099"/>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6" name="tx126"/>
            <p:cNvSpPr/>
            <p:nvPr/>
          </p:nvSpPr>
          <p:spPr>
            <a:xfrm>
              <a:off x="7429156" y="35848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362.9</a:t>
              </a:r>
            </a:p>
          </p:txBody>
        </p:sp>
        <p:sp>
          <p:nvSpPr>
            <p:cNvPr id="127" name="tx127"/>
            <p:cNvSpPr/>
            <p:nvPr/>
          </p:nvSpPr>
          <p:spPr>
            <a:xfrm>
              <a:off x="7455282" y="29549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8" name="tx128"/>
            <p:cNvSpPr/>
            <p:nvPr/>
          </p:nvSpPr>
          <p:spPr>
            <a:xfrm>
              <a:off x="7695699" y="3552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382.9</a:t>
              </a:r>
            </a:p>
          </p:txBody>
        </p:sp>
        <p:sp>
          <p:nvSpPr>
            <p:cNvPr id="129" name="tx129"/>
            <p:cNvSpPr/>
            <p:nvPr/>
          </p:nvSpPr>
          <p:spPr>
            <a:xfrm>
              <a:off x="7747950" y="29146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30" name="tx130"/>
            <p:cNvSpPr/>
            <p:nvPr/>
          </p:nvSpPr>
          <p:spPr>
            <a:xfrm>
              <a:off x="7962242" y="35646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375.2</a:t>
              </a:r>
            </a:p>
          </p:txBody>
        </p:sp>
        <p:sp>
          <p:nvSpPr>
            <p:cNvPr id="131" name="tx131"/>
            <p:cNvSpPr/>
            <p:nvPr/>
          </p:nvSpPr>
          <p:spPr>
            <a:xfrm>
              <a:off x="7988368" y="29202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071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544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2017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2000-2025</a:t>
              </a:r>
            </a:p>
          </p:txBody>
        </p:sp>
        <p:sp>
          <p:nvSpPr>
            <p:cNvPr id="162" name="pl162"/>
            <p:cNvSpPr/>
            <p:nvPr/>
          </p:nvSpPr>
          <p:spPr>
            <a:xfrm>
              <a:off x="21286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932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579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1225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609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255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902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549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220657" cy="124062"/>
            </a:xfrm>
            <a:prstGeom prst="rect">
              <a:avLst/>
            </a:prstGeom>
            <a:solidFill>
              <a:srgbClr val="80BD41">
                <a:alpha val="100000"/>
              </a:srgbClr>
            </a:solidFill>
          </p:spPr>
          <p:txBody>
            <a:bodyPr/>
            <a:lstStyle/>
            <a:p/>
          </p:txBody>
        </p:sp>
        <p:sp>
          <p:nvSpPr>
            <p:cNvPr id="175" name="rc175"/>
            <p:cNvSpPr/>
            <p:nvPr/>
          </p:nvSpPr>
          <p:spPr>
            <a:xfrm>
              <a:off x="7516931" y="5840557"/>
              <a:ext cx="127013" cy="124062"/>
            </a:xfrm>
            <a:prstGeom prst="rect">
              <a:avLst/>
            </a:prstGeom>
            <a:solidFill>
              <a:srgbClr val="1CABE2">
                <a:alpha val="100000"/>
              </a:srgbClr>
            </a:solidFill>
          </p:spPr>
          <p:txBody>
            <a:bodyPr/>
            <a:lstStyle/>
            <a:p/>
          </p:txBody>
        </p:sp>
        <p:sp>
          <p:nvSpPr>
            <p:cNvPr id="176" name="rc176"/>
            <p:cNvSpPr/>
            <p:nvPr/>
          </p:nvSpPr>
          <p:spPr>
            <a:xfrm>
              <a:off x="1296273" y="5685479"/>
              <a:ext cx="6373972" cy="124062"/>
            </a:xfrm>
            <a:prstGeom prst="rect">
              <a:avLst/>
            </a:prstGeom>
            <a:solidFill>
              <a:srgbClr val="80BD41">
                <a:alpha val="100000"/>
              </a:srgbClr>
            </a:solidFill>
          </p:spPr>
          <p:txBody>
            <a:bodyPr/>
            <a:lstStyle/>
            <a:p/>
          </p:txBody>
        </p:sp>
        <p:sp>
          <p:nvSpPr>
            <p:cNvPr id="177" name="rc177"/>
            <p:cNvSpPr/>
            <p:nvPr/>
          </p:nvSpPr>
          <p:spPr>
            <a:xfrm>
              <a:off x="7670246" y="5685479"/>
              <a:ext cx="130009" cy="124062"/>
            </a:xfrm>
            <a:prstGeom prst="rect">
              <a:avLst/>
            </a:prstGeom>
            <a:solidFill>
              <a:srgbClr val="1CABE2">
                <a:alpha val="100000"/>
              </a:srgbClr>
            </a:solidFill>
          </p:spPr>
          <p:txBody>
            <a:bodyPr/>
            <a:lstStyle/>
            <a:p/>
          </p:txBody>
        </p:sp>
        <p:sp>
          <p:nvSpPr>
            <p:cNvPr id="178" name="rc178"/>
            <p:cNvSpPr/>
            <p:nvPr/>
          </p:nvSpPr>
          <p:spPr>
            <a:xfrm>
              <a:off x="1296273" y="5530401"/>
              <a:ext cx="6245960" cy="124062"/>
            </a:xfrm>
            <a:prstGeom prst="rect">
              <a:avLst/>
            </a:prstGeom>
            <a:solidFill>
              <a:srgbClr val="80BD41">
                <a:alpha val="100000"/>
              </a:srgbClr>
            </a:solidFill>
          </p:spPr>
          <p:txBody>
            <a:bodyPr/>
            <a:lstStyle/>
            <a:p/>
          </p:txBody>
        </p:sp>
        <p:sp>
          <p:nvSpPr>
            <p:cNvPr id="179" name="rc179"/>
            <p:cNvSpPr/>
            <p:nvPr/>
          </p:nvSpPr>
          <p:spPr>
            <a:xfrm>
              <a:off x="7542234" y="5530401"/>
              <a:ext cx="328769" cy="124062"/>
            </a:xfrm>
            <a:prstGeom prst="rect">
              <a:avLst/>
            </a:prstGeom>
            <a:solidFill>
              <a:srgbClr val="1CABE2">
                <a:alpha val="100000"/>
              </a:srgbClr>
            </a:solidFill>
          </p:spPr>
          <p:txBody>
            <a:bodyPr/>
            <a:lstStyle/>
            <a:p/>
          </p:txBody>
        </p:sp>
        <p:sp>
          <p:nvSpPr>
            <p:cNvPr id="180" name="tx180"/>
            <p:cNvSpPr/>
            <p:nvPr/>
          </p:nvSpPr>
          <p:spPr>
            <a:xfrm>
              <a:off x="7816472"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381.3</a:t>
              </a:r>
            </a:p>
          </p:txBody>
        </p:sp>
        <p:sp>
          <p:nvSpPr>
            <p:cNvPr id="181" name="tx181"/>
            <p:cNvSpPr/>
            <p:nvPr/>
          </p:nvSpPr>
          <p:spPr>
            <a:xfrm>
              <a:off x="7980948"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390.7</a:t>
              </a:r>
            </a:p>
          </p:txBody>
        </p:sp>
        <p:sp>
          <p:nvSpPr>
            <p:cNvPr id="182" name="tx182"/>
            <p:cNvSpPr/>
            <p:nvPr/>
          </p:nvSpPr>
          <p:spPr>
            <a:xfrm>
              <a:off x="8103277" y="554924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395</a:t>
              </a:r>
            </a:p>
          </p:txBody>
        </p:sp>
        <p:sp>
          <p:nvSpPr>
            <p:cNvPr id="183" name="tx183"/>
            <p:cNvSpPr/>
            <p:nvPr/>
          </p:nvSpPr>
          <p:spPr>
            <a:xfrm>
              <a:off x="4270964"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373.7</a:t>
              </a:r>
            </a:p>
          </p:txBody>
        </p:sp>
        <p:sp>
          <p:nvSpPr>
            <p:cNvPr id="184" name="tx184"/>
            <p:cNvSpPr/>
            <p:nvPr/>
          </p:nvSpPr>
          <p:spPr>
            <a:xfrm>
              <a:off x="7505089"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85" name="tx185"/>
            <p:cNvSpPr/>
            <p:nvPr/>
          </p:nvSpPr>
          <p:spPr>
            <a:xfrm>
              <a:off x="4347621"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382.9</a:t>
              </a:r>
            </a:p>
          </p:txBody>
        </p:sp>
        <p:sp>
          <p:nvSpPr>
            <p:cNvPr id="186" name="tx186"/>
            <p:cNvSpPr/>
            <p:nvPr/>
          </p:nvSpPr>
          <p:spPr>
            <a:xfrm>
              <a:off x="7659902"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87" name="tx187"/>
            <p:cNvSpPr/>
            <p:nvPr/>
          </p:nvSpPr>
          <p:spPr>
            <a:xfrm>
              <a:off x="4283615"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375.2</a:t>
              </a:r>
            </a:p>
          </p:txBody>
        </p:sp>
        <p:sp>
          <p:nvSpPr>
            <p:cNvPr id="188" name="tx188"/>
            <p:cNvSpPr/>
            <p:nvPr/>
          </p:nvSpPr>
          <p:spPr>
            <a:xfrm>
              <a:off x="7601125"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84438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50904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173703"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783836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lower than in 2019 (98%).
The number of children vaccinated with DTP3 remained constant 0% compared to in 2019.
The number of surviving infants increased approximately 4% compared to in 2019.
In 2025, approximately the same number of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952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616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280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944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78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4485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1128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157777"/>
              <a:ext cx="239399" cy="1054232"/>
            </a:xfrm>
            <a:prstGeom prst="rect">
              <a:avLst/>
            </a:prstGeom>
            <a:solidFill>
              <a:srgbClr val="E2231A">
                <a:alpha val="90196"/>
              </a:srgbClr>
            </a:solidFill>
          </p:spPr>
          <p:txBody>
            <a:bodyPr/>
            <a:lstStyle/>
            <a:p/>
          </p:txBody>
        </p:sp>
        <p:sp>
          <p:nvSpPr>
            <p:cNvPr id="25" name="rc25"/>
            <p:cNvSpPr/>
            <p:nvPr/>
          </p:nvSpPr>
          <p:spPr>
            <a:xfrm>
              <a:off x="1577053" y="2937204"/>
              <a:ext cx="239399" cy="1274805"/>
            </a:xfrm>
            <a:prstGeom prst="rect">
              <a:avLst/>
            </a:prstGeom>
            <a:solidFill>
              <a:srgbClr val="E2231A">
                <a:alpha val="90196"/>
              </a:srgbClr>
            </a:solidFill>
          </p:spPr>
          <p:txBody>
            <a:bodyPr/>
            <a:lstStyle/>
            <a:p/>
          </p:txBody>
        </p:sp>
        <p:sp>
          <p:nvSpPr>
            <p:cNvPr id="26" name="rc26"/>
            <p:cNvSpPr/>
            <p:nvPr/>
          </p:nvSpPr>
          <p:spPr>
            <a:xfrm>
              <a:off x="1843053" y="2923049"/>
              <a:ext cx="239399" cy="1288959"/>
            </a:xfrm>
            <a:prstGeom prst="rect">
              <a:avLst/>
            </a:prstGeom>
            <a:solidFill>
              <a:srgbClr val="E2231A">
                <a:alpha val="90196"/>
              </a:srgbClr>
            </a:solidFill>
          </p:spPr>
          <p:txBody>
            <a:bodyPr/>
            <a:lstStyle/>
            <a:p/>
          </p:txBody>
        </p:sp>
        <p:sp>
          <p:nvSpPr>
            <p:cNvPr id="27" name="rc27"/>
            <p:cNvSpPr/>
            <p:nvPr/>
          </p:nvSpPr>
          <p:spPr>
            <a:xfrm>
              <a:off x="2109053" y="3788375"/>
              <a:ext cx="239399" cy="423634"/>
            </a:xfrm>
            <a:prstGeom prst="rect">
              <a:avLst/>
            </a:prstGeom>
            <a:solidFill>
              <a:srgbClr val="E2231A">
                <a:alpha val="90196"/>
              </a:srgbClr>
            </a:solidFill>
          </p:spPr>
          <p:txBody>
            <a:bodyPr/>
            <a:lstStyle/>
            <a:p/>
          </p:txBody>
        </p:sp>
        <p:sp>
          <p:nvSpPr>
            <p:cNvPr id="28" name="rc28"/>
            <p:cNvSpPr/>
            <p:nvPr/>
          </p:nvSpPr>
          <p:spPr>
            <a:xfrm>
              <a:off x="2375052" y="3516723"/>
              <a:ext cx="239399" cy="695286"/>
            </a:xfrm>
            <a:prstGeom prst="rect">
              <a:avLst/>
            </a:prstGeom>
            <a:solidFill>
              <a:srgbClr val="E2231A">
                <a:alpha val="90196"/>
              </a:srgbClr>
            </a:solidFill>
          </p:spPr>
          <p:txBody>
            <a:bodyPr/>
            <a:lstStyle/>
            <a:p/>
          </p:txBody>
        </p:sp>
        <p:sp>
          <p:nvSpPr>
            <p:cNvPr id="29" name="rc29"/>
            <p:cNvSpPr/>
            <p:nvPr/>
          </p:nvSpPr>
          <p:spPr>
            <a:xfrm>
              <a:off x="2641052" y="3725549"/>
              <a:ext cx="239399" cy="486459"/>
            </a:xfrm>
            <a:prstGeom prst="rect">
              <a:avLst/>
            </a:prstGeom>
            <a:solidFill>
              <a:srgbClr val="E2231A">
                <a:alpha val="90196"/>
              </a:srgbClr>
            </a:solidFill>
          </p:spPr>
          <p:txBody>
            <a:bodyPr/>
            <a:lstStyle/>
            <a:p/>
          </p:txBody>
        </p:sp>
        <p:sp>
          <p:nvSpPr>
            <p:cNvPr id="30" name="rc30"/>
            <p:cNvSpPr/>
            <p:nvPr/>
          </p:nvSpPr>
          <p:spPr>
            <a:xfrm>
              <a:off x="2907052" y="3988534"/>
              <a:ext cx="239399" cy="223474"/>
            </a:xfrm>
            <a:prstGeom prst="rect">
              <a:avLst/>
            </a:prstGeom>
            <a:solidFill>
              <a:srgbClr val="E2231A">
                <a:alpha val="90196"/>
              </a:srgbClr>
            </a:solidFill>
          </p:spPr>
          <p:txBody>
            <a:bodyPr/>
            <a:lstStyle/>
            <a:p/>
          </p:txBody>
        </p:sp>
        <p:sp>
          <p:nvSpPr>
            <p:cNvPr id="31" name="rc31"/>
            <p:cNvSpPr/>
            <p:nvPr/>
          </p:nvSpPr>
          <p:spPr>
            <a:xfrm>
              <a:off x="3173051" y="3942866"/>
              <a:ext cx="239399" cy="269143"/>
            </a:xfrm>
            <a:prstGeom prst="rect">
              <a:avLst/>
            </a:prstGeom>
            <a:solidFill>
              <a:srgbClr val="E2231A">
                <a:alpha val="90196"/>
              </a:srgbClr>
            </a:solidFill>
          </p:spPr>
          <p:txBody>
            <a:bodyPr/>
            <a:lstStyle/>
            <a:p/>
          </p:txBody>
        </p:sp>
        <p:sp>
          <p:nvSpPr>
            <p:cNvPr id="32" name="rc32"/>
            <p:cNvSpPr/>
            <p:nvPr/>
          </p:nvSpPr>
          <p:spPr>
            <a:xfrm>
              <a:off x="3439051" y="3853798"/>
              <a:ext cx="239399" cy="358211"/>
            </a:xfrm>
            <a:prstGeom prst="rect">
              <a:avLst/>
            </a:prstGeom>
            <a:solidFill>
              <a:srgbClr val="E2231A">
                <a:alpha val="90196"/>
              </a:srgbClr>
            </a:solidFill>
          </p:spPr>
          <p:txBody>
            <a:bodyPr/>
            <a:lstStyle/>
            <a:p/>
          </p:txBody>
        </p:sp>
        <p:sp>
          <p:nvSpPr>
            <p:cNvPr id="33" name="rc33"/>
            <p:cNvSpPr/>
            <p:nvPr/>
          </p:nvSpPr>
          <p:spPr>
            <a:xfrm>
              <a:off x="3705050" y="3989789"/>
              <a:ext cx="239399" cy="222220"/>
            </a:xfrm>
            <a:prstGeom prst="rect">
              <a:avLst/>
            </a:prstGeom>
            <a:solidFill>
              <a:srgbClr val="E2231A">
                <a:alpha val="90196"/>
              </a:srgbClr>
            </a:solidFill>
          </p:spPr>
          <p:txBody>
            <a:bodyPr/>
            <a:lstStyle/>
            <a:p/>
          </p:txBody>
        </p:sp>
        <p:sp>
          <p:nvSpPr>
            <p:cNvPr id="34" name="rc34"/>
            <p:cNvSpPr/>
            <p:nvPr/>
          </p:nvSpPr>
          <p:spPr>
            <a:xfrm>
              <a:off x="3971050" y="3990891"/>
              <a:ext cx="239399" cy="221118"/>
            </a:xfrm>
            <a:prstGeom prst="rect">
              <a:avLst/>
            </a:prstGeom>
            <a:solidFill>
              <a:srgbClr val="E2231A">
                <a:alpha val="90196"/>
              </a:srgbClr>
            </a:solidFill>
          </p:spPr>
          <p:txBody>
            <a:bodyPr/>
            <a:lstStyle/>
            <a:p/>
          </p:txBody>
        </p:sp>
        <p:sp>
          <p:nvSpPr>
            <p:cNvPr id="35" name="rc35"/>
            <p:cNvSpPr/>
            <p:nvPr/>
          </p:nvSpPr>
          <p:spPr>
            <a:xfrm>
              <a:off x="4237050" y="3993628"/>
              <a:ext cx="239399" cy="218380"/>
            </a:xfrm>
            <a:prstGeom prst="rect">
              <a:avLst/>
            </a:prstGeom>
            <a:solidFill>
              <a:srgbClr val="E2231A">
                <a:alpha val="90196"/>
              </a:srgbClr>
            </a:solidFill>
          </p:spPr>
          <p:txBody>
            <a:bodyPr/>
            <a:lstStyle/>
            <a:p/>
          </p:txBody>
        </p:sp>
        <p:sp>
          <p:nvSpPr>
            <p:cNvPr id="36" name="rc36"/>
            <p:cNvSpPr/>
            <p:nvPr/>
          </p:nvSpPr>
          <p:spPr>
            <a:xfrm>
              <a:off x="4503049" y="4081328"/>
              <a:ext cx="239399" cy="130681"/>
            </a:xfrm>
            <a:prstGeom prst="rect">
              <a:avLst/>
            </a:prstGeom>
            <a:solidFill>
              <a:srgbClr val="E2231A">
                <a:alpha val="90196"/>
              </a:srgbClr>
            </a:solidFill>
          </p:spPr>
          <p:txBody>
            <a:bodyPr/>
            <a:lstStyle/>
            <a:p/>
          </p:txBody>
        </p:sp>
        <p:sp>
          <p:nvSpPr>
            <p:cNvPr id="37" name="rc37"/>
            <p:cNvSpPr/>
            <p:nvPr/>
          </p:nvSpPr>
          <p:spPr>
            <a:xfrm>
              <a:off x="4769049" y="3991588"/>
              <a:ext cx="239399" cy="220421"/>
            </a:xfrm>
            <a:prstGeom prst="rect">
              <a:avLst/>
            </a:prstGeom>
            <a:solidFill>
              <a:srgbClr val="E2231A">
                <a:alpha val="90196"/>
              </a:srgbClr>
            </a:solidFill>
          </p:spPr>
          <p:txBody>
            <a:bodyPr/>
            <a:lstStyle/>
            <a:p/>
          </p:txBody>
        </p:sp>
        <p:sp>
          <p:nvSpPr>
            <p:cNvPr id="38" name="rc38"/>
            <p:cNvSpPr/>
            <p:nvPr/>
          </p:nvSpPr>
          <p:spPr>
            <a:xfrm>
              <a:off x="5035049" y="4077057"/>
              <a:ext cx="239399" cy="134951"/>
            </a:xfrm>
            <a:prstGeom prst="rect">
              <a:avLst/>
            </a:prstGeom>
            <a:solidFill>
              <a:srgbClr val="E2231A">
                <a:alpha val="90196"/>
              </a:srgbClr>
            </a:solidFill>
          </p:spPr>
          <p:txBody>
            <a:bodyPr/>
            <a:lstStyle/>
            <a:p/>
          </p:txBody>
        </p:sp>
        <p:sp>
          <p:nvSpPr>
            <p:cNvPr id="39" name="rc39"/>
            <p:cNvSpPr/>
            <p:nvPr/>
          </p:nvSpPr>
          <p:spPr>
            <a:xfrm>
              <a:off x="5301048" y="4028335"/>
              <a:ext cx="239399" cy="183673"/>
            </a:xfrm>
            <a:prstGeom prst="rect">
              <a:avLst/>
            </a:prstGeom>
            <a:solidFill>
              <a:srgbClr val="E2231A">
                <a:alpha val="90196"/>
              </a:srgbClr>
            </a:solidFill>
          </p:spPr>
          <p:txBody>
            <a:bodyPr/>
            <a:lstStyle/>
            <a:p/>
          </p:txBody>
        </p:sp>
        <p:sp>
          <p:nvSpPr>
            <p:cNvPr id="40" name="rc40"/>
            <p:cNvSpPr/>
            <p:nvPr/>
          </p:nvSpPr>
          <p:spPr>
            <a:xfrm>
              <a:off x="5567048" y="3977637"/>
              <a:ext cx="239399" cy="234372"/>
            </a:xfrm>
            <a:prstGeom prst="rect">
              <a:avLst/>
            </a:prstGeom>
            <a:solidFill>
              <a:srgbClr val="E2231A">
                <a:alpha val="90196"/>
              </a:srgbClr>
            </a:solidFill>
          </p:spPr>
          <p:txBody>
            <a:bodyPr/>
            <a:lstStyle/>
            <a:p/>
          </p:txBody>
        </p:sp>
        <p:sp>
          <p:nvSpPr>
            <p:cNvPr id="41" name="rc41"/>
            <p:cNvSpPr/>
            <p:nvPr/>
          </p:nvSpPr>
          <p:spPr>
            <a:xfrm>
              <a:off x="5833047" y="4069290"/>
              <a:ext cx="239399" cy="142719"/>
            </a:xfrm>
            <a:prstGeom prst="rect">
              <a:avLst/>
            </a:prstGeom>
            <a:solidFill>
              <a:srgbClr val="E2231A">
                <a:alpha val="90196"/>
              </a:srgbClr>
            </a:solidFill>
          </p:spPr>
          <p:txBody>
            <a:bodyPr/>
            <a:lstStyle/>
            <a:p/>
          </p:txBody>
        </p:sp>
        <p:sp>
          <p:nvSpPr>
            <p:cNvPr id="42" name="rc42"/>
            <p:cNvSpPr/>
            <p:nvPr/>
          </p:nvSpPr>
          <p:spPr>
            <a:xfrm>
              <a:off x="6099047" y="4163959"/>
              <a:ext cx="239399" cy="48050"/>
            </a:xfrm>
            <a:prstGeom prst="rect">
              <a:avLst/>
            </a:prstGeom>
            <a:solidFill>
              <a:srgbClr val="E2231A">
                <a:alpha val="90196"/>
              </a:srgbClr>
            </a:solidFill>
          </p:spPr>
          <p:txBody>
            <a:bodyPr/>
            <a:lstStyle/>
            <a:p/>
          </p:txBody>
        </p:sp>
        <p:sp>
          <p:nvSpPr>
            <p:cNvPr id="43" name="rc43"/>
            <p:cNvSpPr/>
            <p:nvPr/>
          </p:nvSpPr>
          <p:spPr>
            <a:xfrm>
              <a:off x="6365047" y="4018730"/>
              <a:ext cx="239399" cy="193278"/>
            </a:xfrm>
            <a:prstGeom prst="rect">
              <a:avLst/>
            </a:prstGeom>
            <a:solidFill>
              <a:srgbClr val="E2231A">
                <a:alpha val="90196"/>
              </a:srgbClr>
            </a:solidFill>
          </p:spPr>
          <p:txBody>
            <a:bodyPr/>
            <a:lstStyle/>
            <a:p/>
          </p:txBody>
        </p:sp>
        <p:sp>
          <p:nvSpPr>
            <p:cNvPr id="44" name="rc44"/>
            <p:cNvSpPr/>
            <p:nvPr/>
          </p:nvSpPr>
          <p:spPr>
            <a:xfrm>
              <a:off x="6631046" y="3921616"/>
              <a:ext cx="239399" cy="290393"/>
            </a:xfrm>
            <a:prstGeom prst="rect">
              <a:avLst/>
            </a:prstGeom>
            <a:solidFill>
              <a:srgbClr val="E2231A">
                <a:alpha val="90196"/>
              </a:srgbClr>
            </a:solidFill>
          </p:spPr>
          <p:txBody>
            <a:bodyPr/>
            <a:lstStyle/>
            <a:p/>
          </p:txBody>
        </p:sp>
        <p:sp>
          <p:nvSpPr>
            <p:cNvPr id="45" name="rc45"/>
            <p:cNvSpPr/>
            <p:nvPr/>
          </p:nvSpPr>
          <p:spPr>
            <a:xfrm>
              <a:off x="6897046" y="3581956"/>
              <a:ext cx="239399" cy="630053"/>
            </a:xfrm>
            <a:prstGeom prst="rect">
              <a:avLst/>
            </a:prstGeom>
            <a:solidFill>
              <a:srgbClr val="E2231A">
                <a:alpha val="90196"/>
              </a:srgbClr>
            </a:solidFill>
          </p:spPr>
          <p:txBody>
            <a:bodyPr/>
            <a:lstStyle/>
            <a:p/>
          </p:txBody>
        </p:sp>
        <p:sp>
          <p:nvSpPr>
            <p:cNvPr id="46" name="rc46"/>
            <p:cNvSpPr/>
            <p:nvPr/>
          </p:nvSpPr>
          <p:spPr>
            <a:xfrm>
              <a:off x="7163045" y="4163325"/>
              <a:ext cx="239399" cy="48683"/>
            </a:xfrm>
            <a:prstGeom prst="rect">
              <a:avLst/>
            </a:prstGeom>
            <a:solidFill>
              <a:srgbClr val="E2231A">
                <a:alpha val="90196"/>
              </a:srgbClr>
            </a:solidFill>
          </p:spPr>
          <p:txBody>
            <a:bodyPr/>
            <a:lstStyle/>
            <a:p/>
          </p:txBody>
        </p:sp>
        <p:sp>
          <p:nvSpPr>
            <p:cNvPr id="47" name="rc47"/>
            <p:cNvSpPr/>
            <p:nvPr/>
          </p:nvSpPr>
          <p:spPr>
            <a:xfrm>
              <a:off x="7429045" y="4016361"/>
              <a:ext cx="239399" cy="195648"/>
            </a:xfrm>
            <a:prstGeom prst="rect">
              <a:avLst/>
            </a:prstGeom>
            <a:solidFill>
              <a:srgbClr val="E2231A">
                <a:alpha val="90196"/>
              </a:srgbClr>
            </a:solidFill>
          </p:spPr>
          <p:txBody>
            <a:bodyPr/>
            <a:lstStyle/>
            <a:p/>
          </p:txBody>
        </p:sp>
        <p:sp>
          <p:nvSpPr>
            <p:cNvPr id="48" name="rc48"/>
            <p:cNvSpPr/>
            <p:nvPr/>
          </p:nvSpPr>
          <p:spPr>
            <a:xfrm>
              <a:off x="7695045" y="4063474"/>
              <a:ext cx="239399" cy="148535"/>
            </a:xfrm>
            <a:prstGeom prst="rect">
              <a:avLst/>
            </a:prstGeom>
            <a:solidFill>
              <a:srgbClr val="E2231A">
                <a:alpha val="90196"/>
              </a:srgbClr>
            </a:solidFill>
          </p:spPr>
          <p:txBody>
            <a:bodyPr/>
            <a:lstStyle/>
            <a:p/>
          </p:txBody>
        </p:sp>
        <p:sp>
          <p:nvSpPr>
            <p:cNvPr id="49" name="rc49"/>
            <p:cNvSpPr/>
            <p:nvPr/>
          </p:nvSpPr>
          <p:spPr>
            <a:xfrm>
              <a:off x="7961044" y="3861680"/>
              <a:ext cx="239399" cy="350329"/>
            </a:xfrm>
            <a:prstGeom prst="rect">
              <a:avLst/>
            </a:prstGeom>
            <a:solidFill>
              <a:srgbClr val="E2231A">
                <a:alpha val="90196"/>
              </a:srgbClr>
            </a:solidFill>
          </p:spPr>
          <p:txBody>
            <a:bodyPr/>
            <a:lstStyle/>
            <a:p/>
          </p:txBody>
        </p:sp>
        <p:sp>
          <p:nvSpPr>
            <p:cNvPr id="50" name="rc50"/>
            <p:cNvSpPr/>
            <p:nvPr/>
          </p:nvSpPr>
          <p:spPr>
            <a:xfrm>
              <a:off x="5301048" y="3655311"/>
              <a:ext cx="239399" cy="373024"/>
            </a:xfrm>
            <a:prstGeom prst="rect">
              <a:avLst/>
            </a:prstGeom>
            <a:solidFill>
              <a:srgbClr val="B3B3B3">
                <a:alpha val="90196"/>
              </a:srgbClr>
            </a:solidFill>
          </p:spPr>
          <p:txBody>
            <a:bodyPr/>
            <a:lstStyle/>
            <a:p/>
          </p:txBody>
        </p:sp>
        <p:sp>
          <p:nvSpPr>
            <p:cNvPr id="51" name="rc51"/>
            <p:cNvSpPr/>
            <p:nvPr/>
          </p:nvSpPr>
          <p:spPr>
            <a:xfrm>
              <a:off x="5567048" y="3773106"/>
              <a:ext cx="239399" cy="204531"/>
            </a:xfrm>
            <a:prstGeom prst="rect">
              <a:avLst/>
            </a:prstGeom>
            <a:solidFill>
              <a:srgbClr val="B3B3B3">
                <a:alpha val="90196"/>
              </a:srgbClr>
            </a:solidFill>
          </p:spPr>
          <p:txBody>
            <a:bodyPr/>
            <a:lstStyle/>
            <a:p/>
          </p:txBody>
        </p:sp>
        <p:sp>
          <p:nvSpPr>
            <p:cNvPr id="52" name="rc52"/>
            <p:cNvSpPr/>
            <p:nvPr/>
          </p:nvSpPr>
          <p:spPr>
            <a:xfrm>
              <a:off x="5833047" y="3989066"/>
              <a:ext cx="239399" cy="80223"/>
            </a:xfrm>
            <a:prstGeom prst="rect">
              <a:avLst/>
            </a:prstGeom>
            <a:solidFill>
              <a:srgbClr val="B3B3B3">
                <a:alpha val="90196"/>
              </a:srgbClr>
            </a:solidFill>
          </p:spPr>
          <p:txBody>
            <a:bodyPr/>
            <a:lstStyle/>
            <a:p/>
          </p:txBody>
        </p:sp>
        <p:sp>
          <p:nvSpPr>
            <p:cNvPr id="53" name="rc53"/>
            <p:cNvSpPr/>
            <p:nvPr/>
          </p:nvSpPr>
          <p:spPr>
            <a:xfrm>
              <a:off x="6099047" y="4031009"/>
              <a:ext cx="239399" cy="132949"/>
            </a:xfrm>
            <a:prstGeom prst="rect">
              <a:avLst/>
            </a:prstGeom>
            <a:solidFill>
              <a:srgbClr val="B3B3B3">
                <a:alpha val="90196"/>
              </a:srgbClr>
            </a:solidFill>
          </p:spPr>
          <p:txBody>
            <a:bodyPr/>
            <a:lstStyle/>
            <a:p/>
          </p:txBody>
        </p:sp>
        <p:sp>
          <p:nvSpPr>
            <p:cNvPr id="54" name="rc54"/>
            <p:cNvSpPr/>
            <p:nvPr/>
          </p:nvSpPr>
          <p:spPr>
            <a:xfrm>
              <a:off x="6365047" y="3845333"/>
              <a:ext cx="239399" cy="173397"/>
            </a:xfrm>
            <a:prstGeom prst="rect">
              <a:avLst/>
            </a:prstGeom>
            <a:solidFill>
              <a:srgbClr val="B3B3B3">
                <a:alpha val="90196"/>
              </a:srgbClr>
            </a:solidFill>
          </p:spPr>
          <p:txBody>
            <a:bodyPr/>
            <a:lstStyle/>
            <a:p/>
          </p:txBody>
        </p:sp>
        <p:sp>
          <p:nvSpPr>
            <p:cNvPr id="55" name="rc55"/>
            <p:cNvSpPr/>
            <p:nvPr/>
          </p:nvSpPr>
          <p:spPr>
            <a:xfrm>
              <a:off x="6631046" y="3795218"/>
              <a:ext cx="239399" cy="126398"/>
            </a:xfrm>
            <a:prstGeom prst="rect">
              <a:avLst/>
            </a:prstGeom>
            <a:solidFill>
              <a:srgbClr val="B3B3B3">
                <a:alpha val="90196"/>
              </a:srgbClr>
            </a:solidFill>
          </p:spPr>
          <p:txBody>
            <a:bodyPr/>
            <a:lstStyle/>
            <a:p/>
          </p:txBody>
        </p:sp>
        <p:sp>
          <p:nvSpPr>
            <p:cNvPr id="56" name="rc56"/>
            <p:cNvSpPr/>
            <p:nvPr/>
          </p:nvSpPr>
          <p:spPr>
            <a:xfrm>
              <a:off x="6897046" y="3511667"/>
              <a:ext cx="239399" cy="70288"/>
            </a:xfrm>
            <a:prstGeom prst="rect">
              <a:avLst/>
            </a:prstGeom>
            <a:solidFill>
              <a:srgbClr val="B3B3B3">
                <a:alpha val="90196"/>
              </a:srgbClr>
            </a:solidFill>
          </p:spPr>
          <p:txBody>
            <a:bodyPr/>
            <a:lstStyle/>
            <a:p/>
          </p:txBody>
        </p:sp>
        <p:sp>
          <p:nvSpPr>
            <p:cNvPr id="57" name="rc57"/>
            <p:cNvSpPr/>
            <p:nvPr/>
          </p:nvSpPr>
          <p:spPr>
            <a:xfrm>
              <a:off x="7163045" y="3788413"/>
              <a:ext cx="239399" cy="374912"/>
            </a:xfrm>
            <a:prstGeom prst="rect">
              <a:avLst/>
            </a:prstGeom>
            <a:solidFill>
              <a:srgbClr val="B3B3B3">
                <a:alpha val="90196"/>
              </a:srgbClr>
            </a:solidFill>
          </p:spPr>
          <p:txBody>
            <a:bodyPr/>
            <a:lstStyle/>
            <a:p/>
          </p:txBody>
        </p:sp>
        <p:sp>
          <p:nvSpPr>
            <p:cNvPr id="58" name="rc58"/>
            <p:cNvSpPr/>
            <p:nvPr/>
          </p:nvSpPr>
          <p:spPr>
            <a:xfrm>
              <a:off x="7429045" y="3641081"/>
              <a:ext cx="239399" cy="375279"/>
            </a:xfrm>
            <a:prstGeom prst="rect">
              <a:avLst/>
            </a:prstGeom>
            <a:solidFill>
              <a:srgbClr val="B3B3B3">
                <a:alpha val="90196"/>
              </a:srgbClr>
            </a:solidFill>
          </p:spPr>
          <p:txBody>
            <a:bodyPr/>
            <a:lstStyle/>
            <a:p/>
          </p:txBody>
        </p:sp>
        <p:sp>
          <p:nvSpPr>
            <p:cNvPr id="59" name="rc59"/>
            <p:cNvSpPr/>
            <p:nvPr/>
          </p:nvSpPr>
          <p:spPr>
            <a:xfrm>
              <a:off x="7695045" y="3875758"/>
              <a:ext cx="239399" cy="187715"/>
            </a:xfrm>
            <a:prstGeom prst="rect">
              <a:avLst/>
            </a:prstGeom>
            <a:solidFill>
              <a:srgbClr val="B3B3B3">
                <a:alpha val="90196"/>
              </a:srgbClr>
            </a:solidFill>
          </p:spPr>
          <p:txBody>
            <a:bodyPr/>
            <a:lstStyle/>
            <a:p/>
          </p:txBody>
        </p:sp>
        <p:sp>
          <p:nvSpPr>
            <p:cNvPr id="60" name="rc60"/>
            <p:cNvSpPr/>
            <p:nvPr/>
          </p:nvSpPr>
          <p:spPr>
            <a:xfrm>
              <a:off x="7961044" y="3728717"/>
              <a:ext cx="239399" cy="132962"/>
            </a:xfrm>
            <a:prstGeom prst="rect">
              <a:avLst/>
            </a:prstGeom>
            <a:solidFill>
              <a:srgbClr val="B3B3B3">
                <a:alpha val="90196"/>
              </a:srgbClr>
            </a:solidFill>
          </p:spPr>
          <p:txBody>
            <a:bodyPr/>
            <a:lstStyle/>
            <a:p/>
          </p:txBody>
        </p:sp>
        <p:sp>
          <p:nvSpPr>
            <p:cNvPr id="61" name="pl61"/>
            <p:cNvSpPr/>
            <p:nvPr/>
          </p:nvSpPr>
          <p:spPr>
            <a:xfrm>
              <a:off x="1430754" y="2085226"/>
              <a:ext cx="6649990" cy="644479"/>
            </a:xfrm>
            <a:custGeom>
              <a:avLst/>
              <a:pathLst>
                <a:path w="6649990" h="644479">
                  <a:moveTo>
                    <a:pt x="0" y="537066"/>
                  </a:moveTo>
                  <a:lnTo>
                    <a:pt x="265999" y="644479"/>
                  </a:lnTo>
                  <a:lnTo>
                    <a:pt x="531999" y="644479"/>
                  </a:lnTo>
                  <a:lnTo>
                    <a:pt x="797998" y="193343"/>
                  </a:lnTo>
                  <a:lnTo>
                    <a:pt x="1063998" y="322239"/>
                  </a:lnTo>
                  <a:lnTo>
                    <a:pt x="1329998" y="214826"/>
                  </a:lnTo>
                  <a:lnTo>
                    <a:pt x="1595997" y="85930"/>
                  </a:lnTo>
                  <a:lnTo>
                    <a:pt x="1861997" y="107413"/>
                  </a:lnTo>
                  <a:lnTo>
                    <a:pt x="2127996" y="150378"/>
                  </a:lnTo>
                  <a:lnTo>
                    <a:pt x="2393996" y="85930"/>
                  </a:lnTo>
                  <a:lnTo>
                    <a:pt x="2659996" y="85930"/>
                  </a:lnTo>
                  <a:lnTo>
                    <a:pt x="2925995" y="85930"/>
                  </a:lnTo>
                  <a:lnTo>
                    <a:pt x="3191995" y="42965"/>
                  </a:lnTo>
                  <a:lnTo>
                    <a:pt x="3457995" y="85930"/>
                  </a:lnTo>
                  <a:lnTo>
                    <a:pt x="3723994" y="42965"/>
                  </a:lnTo>
                  <a:lnTo>
                    <a:pt x="3989994" y="64447"/>
                  </a:lnTo>
                  <a:lnTo>
                    <a:pt x="4255993" y="85930"/>
                  </a:lnTo>
                  <a:lnTo>
                    <a:pt x="4521993" y="42965"/>
                  </a:lnTo>
                  <a:lnTo>
                    <a:pt x="4787993" y="0"/>
                  </a:lnTo>
                  <a:lnTo>
                    <a:pt x="5053992" y="64447"/>
                  </a:lnTo>
                  <a:lnTo>
                    <a:pt x="5319992" y="107413"/>
                  </a:lnTo>
                  <a:lnTo>
                    <a:pt x="5585991" y="257791"/>
                  </a:lnTo>
                  <a:lnTo>
                    <a:pt x="5851991" y="0"/>
                  </a:lnTo>
                  <a:lnTo>
                    <a:pt x="6117991" y="64447"/>
                  </a:lnTo>
                  <a:lnTo>
                    <a:pt x="6383990" y="42965"/>
                  </a:lnTo>
                  <a:lnTo>
                    <a:pt x="6649990" y="128895"/>
                  </a:lnTo>
                </a:path>
              </a:pathLst>
            </a:custGeom>
            <a:ln w="27101" cap="flat">
              <a:solidFill>
                <a:srgbClr val="3283FE">
                  <a:alpha val="100000"/>
                </a:srgbClr>
              </a:solidFill>
              <a:prstDash val="solid"/>
              <a:round/>
            </a:ln>
          </p:spPr>
          <p:txBody>
            <a:bodyPr/>
            <a:lstStyle/>
            <a:p/>
          </p:txBody>
        </p:sp>
        <p:sp>
          <p:nvSpPr>
            <p:cNvPr id="62" name="pl62"/>
            <p:cNvSpPr/>
            <p:nvPr/>
          </p:nvSpPr>
          <p:spPr>
            <a:xfrm>
              <a:off x="5420748" y="2149674"/>
              <a:ext cx="2659996" cy="236309"/>
            </a:xfrm>
            <a:custGeom>
              <a:avLst/>
              <a:pathLst>
                <a:path w="2659996" h="236309">
                  <a:moveTo>
                    <a:pt x="0" y="193343"/>
                  </a:moveTo>
                  <a:lnTo>
                    <a:pt x="265999" y="128895"/>
                  </a:lnTo>
                  <a:lnTo>
                    <a:pt x="531999" y="21482"/>
                  </a:lnTo>
                  <a:lnTo>
                    <a:pt x="797998" y="0"/>
                  </a:lnTo>
                  <a:lnTo>
                    <a:pt x="1063998" y="85930"/>
                  </a:lnTo>
                  <a:lnTo>
                    <a:pt x="1329998" y="107413"/>
                  </a:lnTo>
                  <a:lnTo>
                    <a:pt x="1595997" y="236309"/>
                  </a:lnTo>
                  <a:lnTo>
                    <a:pt x="1861997" y="107413"/>
                  </a:lnTo>
                  <a:lnTo>
                    <a:pt x="2127996" y="171861"/>
                  </a:lnTo>
                  <a:lnTo>
                    <a:pt x="2393996" y="64447"/>
                  </a:lnTo>
                  <a:lnTo>
                    <a:pt x="2659996" y="128895"/>
                  </a:lnTo>
                </a:path>
              </a:pathLst>
            </a:custGeom>
            <a:ln w="27101" cap="flat">
              <a:solidFill>
                <a:srgbClr val="FFA500">
                  <a:alpha val="100000"/>
                </a:srgbClr>
              </a:solidFill>
              <a:prstDash val="solid"/>
              <a:round/>
            </a:ln>
          </p:spPr>
          <p:txBody>
            <a:bodyPr/>
            <a:lstStyle/>
            <a:p/>
          </p:txBody>
        </p:sp>
        <p:sp>
          <p:nvSpPr>
            <p:cNvPr id="63" name="tx63"/>
            <p:cNvSpPr/>
            <p:nvPr/>
          </p:nvSpPr>
          <p:spPr>
            <a:xfrm>
              <a:off x="1360416"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4" name="tx64"/>
            <p:cNvSpPr/>
            <p:nvPr/>
          </p:nvSpPr>
          <p:spPr>
            <a:xfrm>
              <a:off x="2690414"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5" name="tx65"/>
            <p:cNvSpPr/>
            <p:nvPr/>
          </p:nvSpPr>
          <p:spPr>
            <a:xfrm>
              <a:off x="402041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6" name="tx66"/>
            <p:cNvSpPr/>
            <p:nvPr/>
          </p:nvSpPr>
          <p:spPr>
            <a:xfrm>
              <a:off x="535041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7" name="tx67"/>
            <p:cNvSpPr/>
            <p:nvPr/>
          </p:nvSpPr>
          <p:spPr>
            <a:xfrm>
              <a:off x="5350410"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68" name="tx68"/>
            <p:cNvSpPr/>
            <p:nvPr/>
          </p:nvSpPr>
          <p:spPr>
            <a:xfrm>
              <a:off x="641440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9" name="tx69"/>
            <p:cNvSpPr/>
            <p:nvPr/>
          </p:nvSpPr>
          <p:spPr>
            <a:xfrm>
              <a:off x="641440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0" name="tx70"/>
            <p:cNvSpPr/>
            <p:nvPr/>
          </p:nvSpPr>
          <p:spPr>
            <a:xfrm>
              <a:off x="668040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1" name="tx71"/>
            <p:cNvSpPr/>
            <p:nvPr/>
          </p:nvSpPr>
          <p:spPr>
            <a:xfrm>
              <a:off x="668040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2" name="tx72"/>
            <p:cNvSpPr/>
            <p:nvPr/>
          </p:nvSpPr>
          <p:spPr>
            <a:xfrm>
              <a:off x="694640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3" name="tx73"/>
            <p:cNvSpPr/>
            <p:nvPr/>
          </p:nvSpPr>
          <p:spPr>
            <a:xfrm>
              <a:off x="694640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4" name="tx74"/>
            <p:cNvSpPr/>
            <p:nvPr/>
          </p:nvSpPr>
          <p:spPr>
            <a:xfrm>
              <a:off x="7212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5" name="tx75"/>
            <p:cNvSpPr/>
            <p:nvPr/>
          </p:nvSpPr>
          <p:spPr>
            <a:xfrm>
              <a:off x="7212407"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6" name="tx76"/>
            <p:cNvSpPr/>
            <p:nvPr/>
          </p:nvSpPr>
          <p:spPr>
            <a:xfrm>
              <a:off x="7478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7" name="tx77"/>
            <p:cNvSpPr/>
            <p:nvPr/>
          </p:nvSpPr>
          <p:spPr>
            <a:xfrm>
              <a:off x="7478407"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8" name="tx78"/>
            <p:cNvSpPr/>
            <p:nvPr/>
          </p:nvSpPr>
          <p:spPr>
            <a:xfrm>
              <a:off x="774440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9" name="tx79"/>
            <p:cNvSpPr/>
            <p:nvPr/>
          </p:nvSpPr>
          <p:spPr>
            <a:xfrm>
              <a:off x="774440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0" name="tx80"/>
            <p:cNvSpPr/>
            <p:nvPr/>
          </p:nvSpPr>
          <p:spPr>
            <a:xfrm>
              <a:off x="8010406"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1" name="tx81"/>
            <p:cNvSpPr/>
            <p:nvPr/>
          </p:nvSpPr>
          <p:spPr>
            <a:xfrm>
              <a:off x="8010406"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2" name="tx82"/>
            <p:cNvSpPr/>
            <p:nvPr/>
          </p:nvSpPr>
          <p:spPr>
            <a:xfrm>
              <a:off x="1370464" y="36444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3" name="tx83"/>
            <p:cNvSpPr/>
            <p:nvPr/>
          </p:nvSpPr>
          <p:spPr>
            <a:xfrm>
              <a:off x="2700462" y="39282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4" name="tx84"/>
            <p:cNvSpPr/>
            <p:nvPr/>
          </p:nvSpPr>
          <p:spPr>
            <a:xfrm>
              <a:off x="4030460" y="40623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5" name="tx85"/>
            <p:cNvSpPr/>
            <p:nvPr/>
          </p:nvSpPr>
          <p:spPr>
            <a:xfrm>
              <a:off x="5360458" y="40810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6" name="tx86"/>
            <p:cNvSpPr/>
            <p:nvPr/>
          </p:nvSpPr>
          <p:spPr>
            <a:xfrm>
              <a:off x="6424457" y="4074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7" name="tx87"/>
            <p:cNvSpPr/>
            <p:nvPr/>
          </p:nvSpPr>
          <p:spPr>
            <a:xfrm>
              <a:off x="6690456" y="4026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6956456" y="3856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9" name="tx89"/>
            <p:cNvSpPr/>
            <p:nvPr/>
          </p:nvSpPr>
          <p:spPr>
            <a:xfrm>
              <a:off x="7252600" y="41488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0" name="tx90"/>
            <p:cNvSpPr/>
            <p:nvPr/>
          </p:nvSpPr>
          <p:spPr>
            <a:xfrm>
              <a:off x="7488455" y="40737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1" name="tx91"/>
            <p:cNvSpPr/>
            <p:nvPr/>
          </p:nvSpPr>
          <p:spPr>
            <a:xfrm>
              <a:off x="7754455" y="40986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2" name="tx92"/>
            <p:cNvSpPr/>
            <p:nvPr/>
          </p:nvSpPr>
          <p:spPr>
            <a:xfrm>
              <a:off x="8020454" y="39964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3" name="tx93"/>
            <p:cNvSpPr/>
            <p:nvPr/>
          </p:nvSpPr>
          <p:spPr>
            <a:xfrm>
              <a:off x="5360458" y="3801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4" name="tx94"/>
            <p:cNvSpPr/>
            <p:nvPr/>
          </p:nvSpPr>
          <p:spPr>
            <a:xfrm>
              <a:off x="6424457" y="38929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6690456" y="38179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6" name="tx96"/>
            <p:cNvSpPr/>
            <p:nvPr/>
          </p:nvSpPr>
          <p:spPr>
            <a:xfrm>
              <a:off x="6986601" y="35063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7" name="tx97"/>
            <p:cNvSpPr/>
            <p:nvPr/>
          </p:nvSpPr>
          <p:spPr>
            <a:xfrm>
              <a:off x="7222456" y="39353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8" name="tx98"/>
            <p:cNvSpPr/>
            <p:nvPr/>
          </p:nvSpPr>
          <p:spPr>
            <a:xfrm>
              <a:off x="7488455" y="3788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9" name="tx99"/>
            <p:cNvSpPr/>
            <p:nvPr/>
          </p:nvSpPr>
          <p:spPr>
            <a:xfrm>
              <a:off x="7754455" y="39291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0" name="tx100"/>
            <p:cNvSpPr/>
            <p:nvPr/>
          </p:nvSpPr>
          <p:spPr>
            <a:xfrm>
              <a:off x="8020454" y="37547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1" name="tx101"/>
            <p:cNvSpPr/>
            <p:nvPr/>
          </p:nvSpPr>
          <p:spPr>
            <a:xfrm>
              <a:off x="5366487" y="355055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02" name="tx102"/>
            <p:cNvSpPr/>
            <p:nvPr/>
          </p:nvSpPr>
          <p:spPr>
            <a:xfrm>
              <a:off x="6430486" y="37390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103" name="tx103"/>
            <p:cNvSpPr/>
            <p:nvPr/>
          </p:nvSpPr>
          <p:spPr>
            <a:xfrm>
              <a:off x="6696485" y="368893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04" name="tx104"/>
            <p:cNvSpPr/>
            <p:nvPr/>
          </p:nvSpPr>
          <p:spPr>
            <a:xfrm>
              <a:off x="6962485" y="340667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05" name="tx105"/>
            <p:cNvSpPr/>
            <p:nvPr/>
          </p:nvSpPr>
          <p:spPr>
            <a:xfrm>
              <a:off x="7228485" y="36821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06" name="tx106"/>
            <p:cNvSpPr/>
            <p:nvPr/>
          </p:nvSpPr>
          <p:spPr>
            <a:xfrm>
              <a:off x="7494484" y="353513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07" name="tx107"/>
            <p:cNvSpPr/>
            <p:nvPr/>
          </p:nvSpPr>
          <p:spPr>
            <a:xfrm>
              <a:off x="7760484" y="37695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08" name="tx108"/>
            <p:cNvSpPr/>
            <p:nvPr/>
          </p:nvSpPr>
          <p:spPr>
            <a:xfrm>
              <a:off x="8026483" y="362243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09" name="tx10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55386" y="352631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1" name="tx111"/>
            <p:cNvSpPr/>
            <p:nvPr/>
          </p:nvSpPr>
          <p:spPr>
            <a:xfrm>
              <a:off x="577692" y="28927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2" name="tx112"/>
            <p:cNvSpPr/>
            <p:nvPr/>
          </p:nvSpPr>
          <p:spPr>
            <a:xfrm>
              <a:off x="577692" y="225916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86533" y="5080163"/>
              <a:ext cx="201456" cy="201456"/>
            </a:xfrm>
            <a:prstGeom prst="rect">
              <a:avLst/>
            </a:prstGeom>
            <a:solidFill>
              <a:srgbClr val="E2231A">
                <a:alpha val="90196"/>
              </a:srgbClr>
            </a:solidFill>
          </p:spPr>
          <p:txBody>
            <a:bodyPr/>
            <a:lstStyle/>
            <a:p/>
          </p:txBody>
        </p:sp>
        <p:sp>
          <p:nvSpPr>
            <p:cNvPr id="136" name="rc136"/>
            <p:cNvSpPr/>
            <p:nvPr/>
          </p:nvSpPr>
          <p:spPr>
            <a:xfrm>
              <a:off x="5650692" y="5080163"/>
              <a:ext cx="201456" cy="201456"/>
            </a:xfrm>
            <a:prstGeom prst="rect">
              <a:avLst/>
            </a:prstGeom>
            <a:solidFill>
              <a:srgbClr val="B3B3B3">
                <a:alpha val="90196"/>
              </a:srgbClr>
            </a:solidFill>
          </p:spPr>
          <p:txBody>
            <a:bodyPr/>
            <a:lstStyle/>
            <a:p/>
          </p:txBody>
        </p:sp>
        <p:sp>
          <p:nvSpPr>
            <p:cNvPr id="137" name="tx137"/>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66584" y="1594448"/>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2000-2025</a:t>
              </a:r>
            </a:p>
          </p:txBody>
        </p:sp>
        <p:sp>
          <p:nvSpPr>
            <p:cNvPr id="141" name="pl141"/>
            <p:cNvSpPr/>
            <p:nvPr/>
          </p:nvSpPr>
          <p:spPr>
            <a:xfrm>
              <a:off x="22142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0205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8269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332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1173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9237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300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5364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11054" y="5840557"/>
              <a:ext cx="2755214" cy="124062"/>
            </a:xfrm>
            <a:prstGeom prst="rect">
              <a:avLst/>
            </a:prstGeom>
            <a:solidFill>
              <a:srgbClr val="E2231A">
                <a:alpha val="90196"/>
              </a:srgbClr>
            </a:solidFill>
          </p:spPr>
          <p:txBody>
            <a:bodyPr/>
            <a:lstStyle/>
            <a:p/>
          </p:txBody>
        </p:sp>
        <p:sp>
          <p:nvSpPr>
            <p:cNvPr id="154" name="rc154"/>
            <p:cNvSpPr/>
            <p:nvPr/>
          </p:nvSpPr>
          <p:spPr>
            <a:xfrm>
              <a:off x="1311054" y="5685479"/>
              <a:ext cx="2117394" cy="124062"/>
            </a:xfrm>
            <a:prstGeom prst="rect">
              <a:avLst/>
            </a:prstGeom>
            <a:solidFill>
              <a:srgbClr val="E2231A">
                <a:alpha val="90196"/>
              </a:srgbClr>
            </a:solidFill>
          </p:spPr>
          <p:txBody>
            <a:bodyPr/>
            <a:lstStyle/>
            <a:p/>
          </p:txBody>
        </p:sp>
        <p:sp>
          <p:nvSpPr>
            <p:cNvPr id="155" name="rc155"/>
            <p:cNvSpPr/>
            <p:nvPr/>
          </p:nvSpPr>
          <p:spPr>
            <a:xfrm>
              <a:off x="1311054" y="5530401"/>
              <a:ext cx="4993994" cy="124062"/>
            </a:xfrm>
            <a:prstGeom prst="rect">
              <a:avLst/>
            </a:prstGeom>
            <a:solidFill>
              <a:srgbClr val="E2231A">
                <a:alpha val="90196"/>
              </a:srgbClr>
            </a:solidFill>
          </p:spPr>
          <p:txBody>
            <a:bodyPr/>
            <a:lstStyle/>
            <a:p/>
          </p:txBody>
        </p:sp>
        <p:sp>
          <p:nvSpPr>
            <p:cNvPr id="156" name="rc156"/>
            <p:cNvSpPr/>
            <p:nvPr/>
          </p:nvSpPr>
          <p:spPr>
            <a:xfrm>
              <a:off x="4066268" y="5840557"/>
              <a:ext cx="2471799" cy="124062"/>
            </a:xfrm>
            <a:prstGeom prst="rect">
              <a:avLst/>
            </a:prstGeom>
            <a:solidFill>
              <a:srgbClr val="B3B3B3">
                <a:alpha val="90196"/>
              </a:srgbClr>
            </a:solidFill>
          </p:spPr>
          <p:txBody>
            <a:bodyPr/>
            <a:lstStyle/>
            <a:p/>
          </p:txBody>
        </p:sp>
        <p:sp>
          <p:nvSpPr>
            <p:cNvPr id="157" name="rc157"/>
            <p:cNvSpPr/>
            <p:nvPr/>
          </p:nvSpPr>
          <p:spPr>
            <a:xfrm>
              <a:off x="3428448" y="5685479"/>
              <a:ext cx="2675915" cy="124062"/>
            </a:xfrm>
            <a:prstGeom prst="rect">
              <a:avLst/>
            </a:prstGeom>
            <a:solidFill>
              <a:srgbClr val="B3B3B3">
                <a:alpha val="90196"/>
              </a:srgbClr>
            </a:solidFill>
          </p:spPr>
          <p:txBody>
            <a:bodyPr/>
            <a:lstStyle/>
            <a:p/>
          </p:txBody>
        </p:sp>
        <p:sp>
          <p:nvSpPr>
            <p:cNvPr id="158" name="rc158"/>
            <p:cNvSpPr/>
            <p:nvPr/>
          </p:nvSpPr>
          <p:spPr>
            <a:xfrm>
              <a:off x="6305049" y="5530401"/>
              <a:ext cx="1895395" cy="124062"/>
            </a:xfrm>
            <a:prstGeom prst="rect">
              <a:avLst/>
            </a:prstGeom>
            <a:solidFill>
              <a:srgbClr val="B3B3B3">
                <a:alpha val="90196"/>
              </a:srgbClr>
            </a:solidFill>
          </p:spPr>
          <p:txBody>
            <a:bodyPr/>
            <a:lstStyle/>
            <a:p/>
          </p:txBody>
        </p:sp>
        <p:sp>
          <p:nvSpPr>
            <p:cNvPr id="159" name="tx159"/>
            <p:cNvSpPr/>
            <p:nvPr/>
          </p:nvSpPr>
          <p:spPr>
            <a:xfrm>
              <a:off x="665059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28.9</a:t>
              </a:r>
            </a:p>
          </p:txBody>
        </p:sp>
        <p:sp>
          <p:nvSpPr>
            <p:cNvPr id="160" name="tx160"/>
            <p:cNvSpPr/>
            <p:nvPr/>
          </p:nvSpPr>
          <p:spPr>
            <a:xfrm>
              <a:off x="621689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a:t>
              </a:r>
            </a:p>
          </p:txBody>
        </p:sp>
        <p:sp>
          <p:nvSpPr>
            <p:cNvPr id="161" name="tx161"/>
            <p:cNvSpPr/>
            <p:nvPr/>
          </p:nvSpPr>
          <p:spPr>
            <a:xfrm>
              <a:off x="831297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a:t>
              </a:r>
            </a:p>
          </p:txBody>
        </p:sp>
        <p:sp>
          <p:nvSpPr>
            <p:cNvPr id="162" name="tx162"/>
            <p:cNvSpPr/>
            <p:nvPr/>
          </p:nvSpPr>
          <p:spPr>
            <a:xfrm>
              <a:off x="2576134"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63" name="tx163"/>
            <p:cNvSpPr/>
            <p:nvPr/>
          </p:nvSpPr>
          <p:spPr>
            <a:xfrm>
              <a:off x="2257225"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64" name="tx164"/>
            <p:cNvSpPr/>
            <p:nvPr/>
          </p:nvSpPr>
          <p:spPr>
            <a:xfrm>
              <a:off x="369552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27.6</a:t>
              </a:r>
            </a:p>
          </p:txBody>
        </p:sp>
        <p:sp>
          <p:nvSpPr>
            <p:cNvPr id="165" name="tx165"/>
            <p:cNvSpPr/>
            <p:nvPr/>
          </p:nvSpPr>
          <p:spPr>
            <a:xfrm>
              <a:off x="5189641"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a:t>
              </a:r>
            </a:p>
          </p:txBody>
        </p:sp>
        <p:sp>
          <p:nvSpPr>
            <p:cNvPr id="166" name="tx166"/>
            <p:cNvSpPr/>
            <p:nvPr/>
          </p:nvSpPr>
          <p:spPr>
            <a:xfrm>
              <a:off x="465388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a:t>
              </a:r>
            </a:p>
          </p:txBody>
        </p:sp>
        <p:sp>
          <p:nvSpPr>
            <p:cNvPr id="167" name="tx167"/>
            <p:cNvSpPr/>
            <p:nvPr/>
          </p:nvSpPr>
          <p:spPr>
            <a:xfrm>
              <a:off x="714022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10.5</a:t>
              </a:r>
            </a:p>
          </p:txBody>
        </p:sp>
        <p:sp>
          <p:nvSpPr>
            <p:cNvPr id="168" name="tx168"/>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299311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3" name="tx173"/>
            <p:cNvSpPr/>
            <p:nvPr/>
          </p:nvSpPr>
          <p:spPr>
            <a:xfrm>
              <a:off x="4799455"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6605797"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5" name="tx175"/>
            <p:cNvSpPr/>
            <p:nvPr/>
          </p:nvSpPr>
          <p:spPr>
            <a:xfrm>
              <a:off x="841214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6" name="tx176"/>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8" name="tx17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93%. This is lower than in 2019, where coverage was 96%.
28,000 children missed their routine first dose of measles vaccine.
MCV2 is typically administered to children between 18 months and five years old. MCV2 coverage declined at 90% in 2025.</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97% in 2024 to 93% in 2025 - below the 95% level needed to prevent outbreaks and, leaving 28,000 children without any protection against measles. MCV2 coverage declined at from 93% in 2024 to 90% in 2025</a:t>
            </a:r>
          </a:p>
        </p:txBody>
      </p:sp>
      <p:grpSp xmlns:pic="http://schemas.openxmlformats.org/drawingml/2006/picture">
        <p:nvGrpSpPr>
          <p:cNvPr id="181" name=""/>
          <p:cNvGrpSpPr/>
          <p:nvPr/>
        </p:nvGrpSpPr>
        <p:grpSpPr>
          <a:xfrm>
            <a:off x="292608" y="1097280"/>
            <a:ext cx="8595360" cy="28575"/>
            <a:chOff x="292608" y="1097280"/>
            <a:chExt cx="8595360" cy="28575"/>
          </a:xfrm>
        </p:grpSpPr>
        <p:sp>
          <p:nvSpPr>
            <p:cNvPr id="1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0"/>
            </a:xfrm>
            <a:custGeom>
              <a:avLst/>
              <a:pathLst>
                <a:path w="3397293" h="656140">
                  <a:moveTo>
                    <a:pt x="0" y="546783"/>
                  </a:moveTo>
                  <a:lnTo>
                    <a:pt x="135891" y="656140"/>
                  </a:lnTo>
                  <a:lnTo>
                    <a:pt x="271783" y="656140"/>
                  </a:lnTo>
                  <a:lnTo>
                    <a:pt x="407675" y="196842"/>
                  </a:lnTo>
                  <a:lnTo>
                    <a:pt x="543566" y="328070"/>
                  </a:lnTo>
                  <a:lnTo>
                    <a:pt x="679458" y="218713"/>
                  </a:lnTo>
                  <a:lnTo>
                    <a:pt x="815350" y="87485"/>
                  </a:lnTo>
                  <a:lnTo>
                    <a:pt x="951242" y="109356"/>
                  </a:lnTo>
                  <a:lnTo>
                    <a:pt x="1087133" y="153099"/>
                  </a:lnTo>
                  <a:lnTo>
                    <a:pt x="1223025" y="87485"/>
                  </a:lnTo>
                  <a:lnTo>
                    <a:pt x="1358917" y="87485"/>
                  </a:lnTo>
                  <a:lnTo>
                    <a:pt x="1494809" y="87485"/>
                  </a:lnTo>
                  <a:lnTo>
                    <a:pt x="1630700" y="43742"/>
                  </a:lnTo>
                  <a:lnTo>
                    <a:pt x="1766592" y="87485"/>
                  </a:lnTo>
                  <a:lnTo>
                    <a:pt x="1902484" y="43742"/>
                  </a:lnTo>
                  <a:lnTo>
                    <a:pt x="2038375" y="65614"/>
                  </a:lnTo>
                  <a:lnTo>
                    <a:pt x="2174267" y="87485"/>
                  </a:lnTo>
                  <a:lnTo>
                    <a:pt x="2310159" y="43742"/>
                  </a:lnTo>
                  <a:lnTo>
                    <a:pt x="2446051" y="0"/>
                  </a:lnTo>
                  <a:lnTo>
                    <a:pt x="2581942" y="65614"/>
                  </a:lnTo>
                  <a:lnTo>
                    <a:pt x="2717834" y="109356"/>
                  </a:lnTo>
                  <a:lnTo>
                    <a:pt x="2853726" y="262456"/>
                  </a:lnTo>
                  <a:lnTo>
                    <a:pt x="2989618" y="0"/>
                  </a:lnTo>
                  <a:lnTo>
                    <a:pt x="3125509" y="65614"/>
                  </a:lnTo>
                  <a:lnTo>
                    <a:pt x="3261401" y="43742"/>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0"/>
            </a:xfrm>
            <a:custGeom>
              <a:avLst/>
              <a:pathLst>
                <a:path w="3397293" h="656140">
                  <a:moveTo>
                    <a:pt x="0" y="546783"/>
                  </a:moveTo>
                  <a:lnTo>
                    <a:pt x="135891" y="656140"/>
                  </a:lnTo>
                  <a:lnTo>
                    <a:pt x="271783" y="656140"/>
                  </a:lnTo>
                  <a:lnTo>
                    <a:pt x="407675" y="196842"/>
                  </a:lnTo>
                  <a:lnTo>
                    <a:pt x="543566" y="328070"/>
                  </a:lnTo>
                  <a:lnTo>
                    <a:pt x="679458" y="218713"/>
                  </a:lnTo>
                  <a:lnTo>
                    <a:pt x="815350" y="87485"/>
                  </a:lnTo>
                  <a:lnTo>
                    <a:pt x="951242" y="109356"/>
                  </a:lnTo>
                  <a:lnTo>
                    <a:pt x="1087133" y="153099"/>
                  </a:lnTo>
                  <a:lnTo>
                    <a:pt x="1223025" y="87485"/>
                  </a:lnTo>
                  <a:lnTo>
                    <a:pt x="1358917" y="87485"/>
                  </a:lnTo>
                  <a:lnTo>
                    <a:pt x="1494809" y="87485"/>
                  </a:lnTo>
                  <a:lnTo>
                    <a:pt x="1630700" y="43742"/>
                  </a:lnTo>
                  <a:lnTo>
                    <a:pt x="1766592" y="87485"/>
                  </a:lnTo>
                  <a:lnTo>
                    <a:pt x="1902484" y="43742"/>
                  </a:lnTo>
                  <a:lnTo>
                    <a:pt x="2038375" y="65614"/>
                  </a:lnTo>
                  <a:lnTo>
                    <a:pt x="2174267" y="87485"/>
                  </a:lnTo>
                  <a:lnTo>
                    <a:pt x="2310159" y="43742"/>
                  </a:lnTo>
                  <a:lnTo>
                    <a:pt x="2446051" y="0"/>
                  </a:lnTo>
                  <a:lnTo>
                    <a:pt x="2581942" y="65614"/>
                  </a:lnTo>
                  <a:lnTo>
                    <a:pt x="2717834" y="109356"/>
                  </a:lnTo>
                  <a:lnTo>
                    <a:pt x="2853726" y="262456"/>
                  </a:lnTo>
                  <a:lnTo>
                    <a:pt x="2989618" y="0"/>
                  </a:lnTo>
                  <a:lnTo>
                    <a:pt x="3125509" y="65614"/>
                  </a:lnTo>
                  <a:lnTo>
                    <a:pt x="3261401" y="43742"/>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0"/>
            </a:xfrm>
            <a:custGeom>
              <a:avLst/>
              <a:pathLst>
                <a:path w="3397293" h="656140">
                  <a:moveTo>
                    <a:pt x="0" y="546783"/>
                  </a:moveTo>
                  <a:lnTo>
                    <a:pt x="135891" y="656140"/>
                  </a:lnTo>
                  <a:lnTo>
                    <a:pt x="271783" y="656140"/>
                  </a:lnTo>
                  <a:lnTo>
                    <a:pt x="407675" y="196842"/>
                  </a:lnTo>
                  <a:lnTo>
                    <a:pt x="543566" y="328070"/>
                  </a:lnTo>
                  <a:lnTo>
                    <a:pt x="679458" y="218713"/>
                  </a:lnTo>
                  <a:lnTo>
                    <a:pt x="815350" y="87485"/>
                  </a:lnTo>
                  <a:lnTo>
                    <a:pt x="951242" y="109356"/>
                  </a:lnTo>
                  <a:lnTo>
                    <a:pt x="1087133" y="153099"/>
                  </a:lnTo>
                  <a:lnTo>
                    <a:pt x="1223025" y="87485"/>
                  </a:lnTo>
                  <a:lnTo>
                    <a:pt x="1358917" y="87485"/>
                  </a:lnTo>
                  <a:lnTo>
                    <a:pt x="1494809" y="87485"/>
                  </a:lnTo>
                  <a:lnTo>
                    <a:pt x="1630700" y="43742"/>
                  </a:lnTo>
                  <a:lnTo>
                    <a:pt x="1766592" y="87485"/>
                  </a:lnTo>
                  <a:lnTo>
                    <a:pt x="1902484" y="43742"/>
                  </a:lnTo>
                  <a:lnTo>
                    <a:pt x="2038375" y="65614"/>
                  </a:lnTo>
                  <a:lnTo>
                    <a:pt x="2174267" y="87485"/>
                  </a:lnTo>
                  <a:lnTo>
                    <a:pt x="2310159" y="43742"/>
                  </a:lnTo>
                  <a:lnTo>
                    <a:pt x="2446051" y="0"/>
                  </a:lnTo>
                  <a:lnTo>
                    <a:pt x="2581942" y="65614"/>
                  </a:lnTo>
                  <a:lnTo>
                    <a:pt x="2717834" y="109356"/>
                  </a:lnTo>
                  <a:lnTo>
                    <a:pt x="2853726" y="262456"/>
                  </a:lnTo>
                  <a:lnTo>
                    <a:pt x="2989618" y="0"/>
                  </a:lnTo>
                  <a:lnTo>
                    <a:pt x="3125509" y="65614"/>
                  </a:lnTo>
                  <a:lnTo>
                    <a:pt x="3261401" y="43742"/>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8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4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99074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60" name="tx60"/>
            <p:cNvSpPr/>
            <p:nvPr/>
          </p:nvSpPr>
          <p:spPr>
            <a:xfrm>
              <a:off x="282828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42"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4601" y="1403693"/>
              <a:ext cx="25500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Rwanda, 2000-2025</a:t>
              </a:r>
            </a:p>
          </p:txBody>
        </p:sp>
        <p:sp>
          <p:nvSpPr>
            <p:cNvPr id="63" name="pl63"/>
            <p:cNvSpPr/>
            <p:nvPr/>
          </p:nvSpPr>
          <p:spPr>
            <a:xfrm>
              <a:off x="5267799" y="3944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966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48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578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836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09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354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722368"/>
            </a:xfrm>
            <a:custGeom>
              <a:avLst/>
              <a:pathLst>
                <a:path w="3397293" h="1722368">
                  <a:moveTo>
                    <a:pt x="0" y="1435307"/>
                  </a:moveTo>
                  <a:lnTo>
                    <a:pt x="135891" y="1722368"/>
                  </a:lnTo>
                  <a:lnTo>
                    <a:pt x="271783" y="1722368"/>
                  </a:lnTo>
                  <a:lnTo>
                    <a:pt x="407675" y="516710"/>
                  </a:lnTo>
                  <a:lnTo>
                    <a:pt x="543566" y="861184"/>
                  </a:lnTo>
                  <a:lnTo>
                    <a:pt x="679458" y="574122"/>
                  </a:lnTo>
                  <a:lnTo>
                    <a:pt x="815350" y="229649"/>
                  </a:lnTo>
                  <a:lnTo>
                    <a:pt x="951242" y="287061"/>
                  </a:lnTo>
                  <a:lnTo>
                    <a:pt x="1087133" y="401886"/>
                  </a:lnTo>
                  <a:lnTo>
                    <a:pt x="1223025" y="229649"/>
                  </a:lnTo>
                  <a:lnTo>
                    <a:pt x="1358917" y="229649"/>
                  </a:lnTo>
                  <a:lnTo>
                    <a:pt x="1494809" y="229649"/>
                  </a:lnTo>
                  <a:lnTo>
                    <a:pt x="1630700" y="114824"/>
                  </a:lnTo>
                  <a:lnTo>
                    <a:pt x="1766592" y="229649"/>
                  </a:lnTo>
                  <a:lnTo>
                    <a:pt x="1902484" y="114824"/>
                  </a:lnTo>
                  <a:lnTo>
                    <a:pt x="2038375" y="172236"/>
                  </a:lnTo>
                  <a:lnTo>
                    <a:pt x="2174267" y="229649"/>
                  </a:lnTo>
                  <a:lnTo>
                    <a:pt x="2310159" y="114824"/>
                  </a:lnTo>
                  <a:lnTo>
                    <a:pt x="2446051" y="0"/>
                  </a:lnTo>
                  <a:lnTo>
                    <a:pt x="2581942" y="172236"/>
                  </a:lnTo>
                  <a:lnTo>
                    <a:pt x="2717834" y="287061"/>
                  </a:lnTo>
                  <a:lnTo>
                    <a:pt x="2853726" y="688947"/>
                  </a:lnTo>
                  <a:lnTo>
                    <a:pt x="2989618" y="0"/>
                  </a:lnTo>
                  <a:lnTo>
                    <a:pt x="3125509" y="172236"/>
                  </a:lnTo>
                  <a:lnTo>
                    <a:pt x="3261401" y="114824"/>
                  </a:lnTo>
                  <a:lnTo>
                    <a:pt x="3397293" y="344473"/>
                  </a:lnTo>
                </a:path>
              </a:pathLst>
            </a:custGeom>
            <a:ln w="27101" cap="flat">
              <a:solidFill>
                <a:srgbClr val="0058AB">
                  <a:alpha val="100000"/>
                </a:srgbClr>
              </a:solidFill>
              <a:prstDash val="solid"/>
              <a:round/>
            </a:ln>
          </p:spPr>
          <p:txBody>
            <a:bodyPr/>
            <a:lstStyle/>
            <a:p/>
          </p:txBody>
        </p:sp>
        <p:sp>
          <p:nvSpPr>
            <p:cNvPr id="80" name="pl80"/>
            <p:cNvSpPr/>
            <p:nvPr/>
          </p:nvSpPr>
          <p:spPr>
            <a:xfrm>
              <a:off x="5437664" y="2509563"/>
              <a:ext cx="3397293" cy="861184"/>
            </a:xfrm>
            <a:custGeom>
              <a:avLst/>
              <a:pathLst>
                <a:path w="3397293" h="861184">
                  <a:moveTo>
                    <a:pt x="0" y="861184"/>
                  </a:moveTo>
                  <a:lnTo>
                    <a:pt x="135891" y="803772"/>
                  </a:lnTo>
                  <a:lnTo>
                    <a:pt x="271783" y="803772"/>
                  </a:lnTo>
                  <a:lnTo>
                    <a:pt x="407675" y="746359"/>
                  </a:lnTo>
                  <a:lnTo>
                    <a:pt x="543566" y="631535"/>
                  </a:lnTo>
                  <a:lnTo>
                    <a:pt x="679458" y="516710"/>
                  </a:lnTo>
                  <a:lnTo>
                    <a:pt x="815350" y="401886"/>
                  </a:lnTo>
                  <a:lnTo>
                    <a:pt x="951242" y="401886"/>
                  </a:lnTo>
                  <a:lnTo>
                    <a:pt x="1087133" y="287061"/>
                  </a:lnTo>
                  <a:lnTo>
                    <a:pt x="1223025" y="172236"/>
                  </a:lnTo>
                  <a:lnTo>
                    <a:pt x="1358917" y="114824"/>
                  </a:lnTo>
                  <a:lnTo>
                    <a:pt x="1494809" y="114824"/>
                  </a:lnTo>
                  <a:lnTo>
                    <a:pt x="1630700" y="114824"/>
                  </a:lnTo>
                  <a:lnTo>
                    <a:pt x="1766592" y="114824"/>
                  </a:lnTo>
                  <a:lnTo>
                    <a:pt x="1902484" y="114824"/>
                  </a:lnTo>
                  <a:lnTo>
                    <a:pt x="2038375" y="114824"/>
                  </a:lnTo>
                  <a:lnTo>
                    <a:pt x="2174267" y="57412"/>
                  </a:lnTo>
                  <a:lnTo>
                    <a:pt x="2310159" y="57412"/>
                  </a:lnTo>
                  <a:lnTo>
                    <a:pt x="2446051" y="0"/>
                  </a:lnTo>
                  <a:lnTo>
                    <a:pt x="2581942" y="0"/>
                  </a:lnTo>
                  <a:lnTo>
                    <a:pt x="2717834" y="172236"/>
                  </a:lnTo>
                  <a:lnTo>
                    <a:pt x="2853726" y="287061"/>
                  </a:lnTo>
                  <a:lnTo>
                    <a:pt x="2989618" y="172236"/>
                  </a:lnTo>
                  <a:lnTo>
                    <a:pt x="3125509" y="172236"/>
                  </a:lnTo>
                  <a:lnTo>
                    <a:pt x="3261401" y="114824"/>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509563"/>
              <a:ext cx="3397293" cy="1148245"/>
            </a:xfrm>
            <a:custGeom>
              <a:avLst/>
              <a:pathLst>
                <a:path w="3397293" h="1148245">
                  <a:moveTo>
                    <a:pt x="0" y="1148245"/>
                  </a:moveTo>
                  <a:lnTo>
                    <a:pt x="135891" y="976008"/>
                  </a:lnTo>
                  <a:lnTo>
                    <a:pt x="271783" y="861184"/>
                  </a:lnTo>
                  <a:lnTo>
                    <a:pt x="407675" y="803772"/>
                  </a:lnTo>
                  <a:lnTo>
                    <a:pt x="543566" y="746359"/>
                  </a:lnTo>
                  <a:lnTo>
                    <a:pt x="679458" y="746359"/>
                  </a:lnTo>
                  <a:lnTo>
                    <a:pt x="815350" y="574122"/>
                  </a:lnTo>
                  <a:lnTo>
                    <a:pt x="951242" y="459298"/>
                  </a:lnTo>
                  <a:lnTo>
                    <a:pt x="1087133" y="344473"/>
                  </a:lnTo>
                  <a:lnTo>
                    <a:pt x="1223025" y="172236"/>
                  </a:lnTo>
                  <a:lnTo>
                    <a:pt x="1358917" y="114824"/>
                  </a:lnTo>
                  <a:lnTo>
                    <a:pt x="1494809" y="57412"/>
                  </a:lnTo>
                  <a:lnTo>
                    <a:pt x="1630700" y="57412"/>
                  </a:lnTo>
                  <a:lnTo>
                    <a:pt x="1766592" y="114824"/>
                  </a:lnTo>
                  <a:lnTo>
                    <a:pt x="1902484" y="114824"/>
                  </a:lnTo>
                  <a:lnTo>
                    <a:pt x="2038375" y="114824"/>
                  </a:lnTo>
                  <a:lnTo>
                    <a:pt x="2174267" y="229649"/>
                  </a:lnTo>
                  <a:lnTo>
                    <a:pt x="2310159" y="229649"/>
                  </a:lnTo>
                  <a:lnTo>
                    <a:pt x="2446051" y="57412"/>
                  </a:lnTo>
                  <a:lnTo>
                    <a:pt x="2581942" y="0"/>
                  </a:lnTo>
                  <a:lnTo>
                    <a:pt x="2717834" y="57412"/>
                  </a:lnTo>
                  <a:lnTo>
                    <a:pt x="2853726" y="229649"/>
                  </a:lnTo>
                  <a:lnTo>
                    <a:pt x="2989618" y="172236"/>
                  </a:lnTo>
                  <a:lnTo>
                    <a:pt x="3125509" y="57412"/>
                  </a:lnTo>
                  <a:lnTo>
                    <a:pt x="3261401" y="114824"/>
                  </a:lnTo>
                  <a:lnTo>
                    <a:pt x="3397293" y="574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50956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722368"/>
            </a:xfrm>
            <a:custGeom>
              <a:avLst/>
              <a:pathLst>
                <a:path w="3397293" h="1722368">
                  <a:moveTo>
                    <a:pt x="0" y="1435307"/>
                  </a:moveTo>
                  <a:lnTo>
                    <a:pt x="135891" y="1722368"/>
                  </a:lnTo>
                  <a:lnTo>
                    <a:pt x="271783" y="1722368"/>
                  </a:lnTo>
                  <a:lnTo>
                    <a:pt x="407675" y="516710"/>
                  </a:lnTo>
                  <a:lnTo>
                    <a:pt x="543566" y="861184"/>
                  </a:lnTo>
                  <a:lnTo>
                    <a:pt x="679458" y="574122"/>
                  </a:lnTo>
                  <a:lnTo>
                    <a:pt x="815350" y="229649"/>
                  </a:lnTo>
                  <a:lnTo>
                    <a:pt x="951242" y="287061"/>
                  </a:lnTo>
                  <a:lnTo>
                    <a:pt x="1087133" y="401886"/>
                  </a:lnTo>
                  <a:lnTo>
                    <a:pt x="1223025" y="229649"/>
                  </a:lnTo>
                  <a:lnTo>
                    <a:pt x="1358917" y="229649"/>
                  </a:lnTo>
                  <a:lnTo>
                    <a:pt x="1494809" y="229649"/>
                  </a:lnTo>
                  <a:lnTo>
                    <a:pt x="1630700" y="114824"/>
                  </a:lnTo>
                  <a:lnTo>
                    <a:pt x="1766592" y="229649"/>
                  </a:lnTo>
                  <a:lnTo>
                    <a:pt x="1902484" y="114824"/>
                  </a:lnTo>
                  <a:lnTo>
                    <a:pt x="2038375" y="172236"/>
                  </a:lnTo>
                  <a:lnTo>
                    <a:pt x="2174267" y="229649"/>
                  </a:lnTo>
                  <a:lnTo>
                    <a:pt x="2310159" y="114824"/>
                  </a:lnTo>
                  <a:lnTo>
                    <a:pt x="2446051" y="0"/>
                  </a:lnTo>
                  <a:lnTo>
                    <a:pt x="2581942" y="172236"/>
                  </a:lnTo>
                  <a:lnTo>
                    <a:pt x="2717834" y="287061"/>
                  </a:lnTo>
                  <a:lnTo>
                    <a:pt x="2853726" y="688947"/>
                  </a:lnTo>
                  <a:lnTo>
                    <a:pt x="2989618" y="0"/>
                  </a:lnTo>
                  <a:lnTo>
                    <a:pt x="3125509" y="172236"/>
                  </a:lnTo>
                  <a:lnTo>
                    <a:pt x="3261401" y="114824"/>
                  </a:lnTo>
                  <a:lnTo>
                    <a:pt x="3397293" y="344473"/>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45466"/>
              <a:ext cx="0" cy="1527167"/>
            </a:xfrm>
            <a:custGeom>
              <a:avLst/>
              <a:pathLst>
                <a:path w="0" h="1527167">
                  <a:moveTo>
                    <a:pt x="0" y="152716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45466"/>
              <a:ext cx="0" cy="665982"/>
            </a:xfrm>
            <a:custGeom>
              <a:avLst/>
              <a:pathLst>
                <a:path w="0" h="665982">
                  <a:moveTo>
                    <a:pt x="0" y="66598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45466"/>
              <a:ext cx="0" cy="321508"/>
            </a:xfrm>
            <a:custGeom>
              <a:avLst/>
              <a:pathLst>
                <a:path w="0" h="321508">
                  <a:moveTo>
                    <a:pt x="0" y="3215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4546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4546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45466"/>
              <a:ext cx="0" cy="206684"/>
            </a:xfrm>
            <a:custGeom>
              <a:avLst/>
              <a:pathLst>
                <a:path w="0" h="206684">
                  <a:moveTo>
                    <a:pt x="0" y="20668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45466"/>
              <a:ext cx="0" cy="436333"/>
            </a:xfrm>
            <a:custGeom>
              <a:avLst/>
              <a:pathLst>
                <a:path w="0" h="436333">
                  <a:moveTo>
                    <a:pt x="0" y="43633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722368"/>
            </a:xfrm>
            <a:custGeom>
              <a:avLst/>
              <a:pathLst>
                <a:path w="3397293" h="1722368">
                  <a:moveTo>
                    <a:pt x="0" y="1435307"/>
                  </a:moveTo>
                  <a:lnTo>
                    <a:pt x="135891" y="1722368"/>
                  </a:lnTo>
                  <a:lnTo>
                    <a:pt x="271783" y="1722368"/>
                  </a:lnTo>
                  <a:lnTo>
                    <a:pt x="407675" y="516710"/>
                  </a:lnTo>
                  <a:lnTo>
                    <a:pt x="543566" y="861184"/>
                  </a:lnTo>
                  <a:lnTo>
                    <a:pt x="679458" y="574122"/>
                  </a:lnTo>
                  <a:lnTo>
                    <a:pt x="815350" y="229649"/>
                  </a:lnTo>
                  <a:lnTo>
                    <a:pt x="951242" y="287061"/>
                  </a:lnTo>
                  <a:lnTo>
                    <a:pt x="1087133" y="401886"/>
                  </a:lnTo>
                  <a:lnTo>
                    <a:pt x="1223025" y="229649"/>
                  </a:lnTo>
                  <a:lnTo>
                    <a:pt x="1358917" y="229649"/>
                  </a:lnTo>
                  <a:lnTo>
                    <a:pt x="1494809" y="229649"/>
                  </a:lnTo>
                  <a:lnTo>
                    <a:pt x="1630700" y="114824"/>
                  </a:lnTo>
                  <a:lnTo>
                    <a:pt x="1766592" y="229649"/>
                  </a:lnTo>
                  <a:lnTo>
                    <a:pt x="1902484" y="114824"/>
                  </a:lnTo>
                  <a:lnTo>
                    <a:pt x="2038375" y="172236"/>
                  </a:lnTo>
                  <a:lnTo>
                    <a:pt x="2174267" y="229649"/>
                  </a:lnTo>
                  <a:lnTo>
                    <a:pt x="2310159" y="114824"/>
                  </a:lnTo>
                  <a:lnTo>
                    <a:pt x="2446051" y="0"/>
                  </a:lnTo>
                  <a:lnTo>
                    <a:pt x="2581942" y="172236"/>
                  </a:lnTo>
                  <a:lnTo>
                    <a:pt x="2717834" y="287061"/>
                  </a:lnTo>
                  <a:lnTo>
                    <a:pt x="2853726" y="688947"/>
                  </a:lnTo>
                  <a:lnTo>
                    <a:pt x="2989618" y="0"/>
                  </a:lnTo>
                  <a:lnTo>
                    <a:pt x="3125509" y="172236"/>
                  </a:lnTo>
                  <a:lnTo>
                    <a:pt x="3261401" y="114824"/>
                  </a:lnTo>
                  <a:lnTo>
                    <a:pt x="3397293" y="344473"/>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3" name="tx93"/>
            <p:cNvSpPr/>
            <p:nvPr/>
          </p:nvSpPr>
          <p:spPr>
            <a:xfrm>
              <a:off x="6068928" y="218470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748386"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1820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5852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5278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60569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0315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4574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8833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7788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03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99074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118" name="tx118"/>
            <p:cNvSpPr/>
            <p:nvPr/>
          </p:nvSpPr>
          <p:spPr>
            <a:xfrm>
              <a:off x="71449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07441"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412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2895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377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9654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136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4039347" cy="114824"/>
            </a:xfrm>
            <a:prstGeom prst="rect">
              <a:avLst/>
            </a:prstGeom>
            <a:solidFill>
              <a:srgbClr val="E2231A">
                <a:alpha val="80000"/>
              </a:srgbClr>
            </a:solidFill>
          </p:spPr>
          <p:txBody>
            <a:bodyPr/>
            <a:lstStyle/>
            <a:p/>
          </p:txBody>
        </p:sp>
        <p:sp>
          <p:nvSpPr>
            <p:cNvPr id="131" name="rc131"/>
            <p:cNvSpPr/>
            <p:nvPr/>
          </p:nvSpPr>
          <p:spPr>
            <a:xfrm>
              <a:off x="1317178" y="5743865"/>
              <a:ext cx="3104256"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53812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18635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Rwanda (93%) was 9 percentage points higher than the global average (84%) and 16 percentage points higher than the average across all ESAR countries (77%).
National MCV1 coverage was 3 percentage points lower than in 2019 (96%).
This equates to 28,000 unvaccinated children in 2025 compared to 15,000 unvaccinated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Rwanda MCV1 coverage was 93% - this is 3 percentage points lower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Rwanda ranked number 20 out of 21 countries for lowest MCV1 coverage (based on tied ranks).
Rwanda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Rwanda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84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892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01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0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88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96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05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03922"/>
              <a:ext cx="239888" cy="804099"/>
            </a:xfrm>
            <a:prstGeom prst="rect">
              <a:avLst/>
            </a:prstGeom>
            <a:solidFill>
              <a:srgbClr val="80BD41">
                <a:alpha val="100000"/>
              </a:srgbClr>
            </a:solidFill>
          </p:spPr>
          <p:txBody>
            <a:bodyPr/>
            <a:lstStyle/>
            <a:p/>
          </p:txBody>
        </p:sp>
        <p:sp>
          <p:nvSpPr>
            <p:cNvPr id="25" name="rc25"/>
            <p:cNvSpPr/>
            <p:nvPr/>
          </p:nvSpPr>
          <p:spPr>
            <a:xfrm>
              <a:off x="1296273" y="3221389"/>
              <a:ext cx="239888" cy="282533"/>
            </a:xfrm>
            <a:prstGeom prst="rect">
              <a:avLst/>
            </a:prstGeom>
            <a:solidFill>
              <a:srgbClr val="E2231A">
                <a:alpha val="100000"/>
              </a:srgbClr>
            </a:solidFill>
          </p:spPr>
          <p:txBody>
            <a:bodyPr/>
            <a:lstStyle/>
            <a:p/>
          </p:txBody>
        </p:sp>
        <p:sp>
          <p:nvSpPr>
            <p:cNvPr id="26" name="rc26"/>
            <p:cNvSpPr/>
            <p:nvPr/>
          </p:nvSpPr>
          <p:spPr>
            <a:xfrm>
              <a:off x="1562816" y="3547626"/>
              <a:ext cx="239888" cy="760394"/>
            </a:xfrm>
            <a:prstGeom prst="rect">
              <a:avLst/>
            </a:prstGeom>
            <a:solidFill>
              <a:srgbClr val="80BD41">
                <a:alpha val="100000"/>
              </a:srgbClr>
            </a:solidFill>
          </p:spPr>
          <p:txBody>
            <a:bodyPr/>
            <a:lstStyle/>
            <a:p/>
          </p:txBody>
        </p:sp>
        <p:sp>
          <p:nvSpPr>
            <p:cNvPr id="27" name="rc27"/>
            <p:cNvSpPr/>
            <p:nvPr/>
          </p:nvSpPr>
          <p:spPr>
            <a:xfrm>
              <a:off x="1562816" y="3206006"/>
              <a:ext cx="239888" cy="341620"/>
            </a:xfrm>
            <a:prstGeom prst="rect">
              <a:avLst/>
            </a:prstGeom>
            <a:solidFill>
              <a:srgbClr val="E2231A">
                <a:alpha val="100000"/>
              </a:srgbClr>
            </a:solidFill>
          </p:spPr>
          <p:txBody>
            <a:bodyPr/>
            <a:lstStyle/>
            <a:p/>
          </p:txBody>
        </p:sp>
        <p:sp>
          <p:nvSpPr>
            <p:cNvPr id="28" name="rc28"/>
            <p:cNvSpPr/>
            <p:nvPr/>
          </p:nvSpPr>
          <p:spPr>
            <a:xfrm>
              <a:off x="1829360" y="3539171"/>
              <a:ext cx="239888" cy="768850"/>
            </a:xfrm>
            <a:prstGeom prst="rect">
              <a:avLst/>
            </a:prstGeom>
            <a:solidFill>
              <a:srgbClr val="80BD41">
                <a:alpha val="100000"/>
              </a:srgbClr>
            </a:solidFill>
          </p:spPr>
          <p:txBody>
            <a:bodyPr/>
            <a:lstStyle/>
            <a:p/>
          </p:txBody>
        </p:sp>
        <p:sp>
          <p:nvSpPr>
            <p:cNvPr id="29" name="rc29"/>
            <p:cNvSpPr/>
            <p:nvPr/>
          </p:nvSpPr>
          <p:spPr>
            <a:xfrm>
              <a:off x="1829360" y="3193747"/>
              <a:ext cx="239888" cy="345424"/>
            </a:xfrm>
            <a:prstGeom prst="rect">
              <a:avLst/>
            </a:prstGeom>
            <a:solidFill>
              <a:srgbClr val="E2231A">
                <a:alpha val="100000"/>
              </a:srgbClr>
            </a:solidFill>
          </p:spPr>
          <p:txBody>
            <a:bodyPr/>
            <a:lstStyle/>
            <a:p/>
          </p:txBody>
        </p:sp>
        <p:sp>
          <p:nvSpPr>
            <p:cNvPr id="30" name="rc30"/>
            <p:cNvSpPr/>
            <p:nvPr/>
          </p:nvSpPr>
          <p:spPr>
            <a:xfrm>
              <a:off x="2095903" y="3286249"/>
              <a:ext cx="239888" cy="1021772"/>
            </a:xfrm>
            <a:prstGeom prst="rect">
              <a:avLst/>
            </a:prstGeom>
            <a:solidFill>
              <a:srgbClr val="80BD41">
                <a:alpha val="100000"/>
              </a:srgbClr>
            </a:solidFill>
          </p:spPr>
          <p:txBody>
            <a:bodyPr/>
            <a:lstStyle/>
            <a:p/>
          </p:txBody>
        </p:sp>
        <p:sp>
          <p:nvSpPr>
            <p:cNvPr id="31" name="rc31"/>
            <p:cNvSpPr/>
            <p:nvPr/>
          </p:nvSpPr>
          <p:spPr>
            <a:xfrm>
              <a:off x="2095903" y="3172726"/>
              <a:ext cx="239888" cy="113522"/>
            </a:xfrm>
            <a:prstGeom prst="rect">
              <a:avLst/>
            </a:prstGeom>
            <a:solidFill>
              <a:srgbClr val="E2231A">
                <a:alpha val="100000"/>
              </a:srgbClr>
            </a:solidFill>
          </p:spPr>
          <p:txBody>
            <a:bodyPr/>
            <a:lstStyle/>
            <a:p/>
          </p:txBody>
        </p:sp>
        <p:sp>
          <p:nvSpPr>
            <p:cNvPr id="32" name="rc32"/>
            <p:cNvSpPr/>
            <p:nvPr/>
          </p:nvSpPr>
          <p:spPr>
            <a:xfrm>
              <a:off x="2362446" y="3329784"/>
              <a:ext cx="239888" cy="978237"/>
            </a:xfrm>
            <a:prstGeom prst="rect">
              <a:avLst/>
            </a:prstGeom>
            <a:solidFill>
              <a:srgbClr val="80BD41">
                <a:alpha val="100000"/>
              </a:srgbClr>
            </a:solidFill>
          </p:spPr>
          <p:txBody>
            <a:bodyPr/>
            <a:lstStyle/>
            <a:p/>
          </p:txBody>
        </p:sp>
        <p:sp>
          <p:nvSpPr>
            <p:cNvPr id="33" name="rc33"/>
            <p:cNvSpPr/>
            <p:nvPr/>
          </p:nvSpPr>
          <p:spPr>
            <a:xfrm>
              <a:off x="2362446" y="3143454"/>
              <a:ext cx="239888" cy="186329"/>
            </a:xfrm>
            <a:prstGeom prst="rect">
              <a:avLst/>
            </a:prstGeom>
            <a:solidFill>
              <a:srgbClr val="E2231A">
                <a:alpha val="100000"/>
              </a:srgbClr>
            </a:solidFill>
          </p:spPr>
          <p:txBody>
            <a:bodyPr/>
            <a:lstStyle/>
            <a:p/>
          </p:txBody>
        </p:sp>
        <p:sp>
          <p:nvSpPr>
            <p:cNvPr id="34" name="rc34"/>
            <p:cNvSpPr/>
            <p:nvPr/>
          </p:nvSpPr>
          <p:spPr>
            <a:xfrm>
              <a:off x="2628989" y="3253242"/>
              <a:ext cx="239888" cy="1054779"/>
            </a:xfrm>
            <a:prstGeom prst="rect">
              <a:avLst/>
            </a:prstGeom>
            <a:solidFill>
              <a:srgbClr val="80BD41">
                <a:alpha val="100000"/>
              </a:srgbClr>
            </a:solidFill>
          </p:spPr>
          <p:txBody>
            <a:bodyPr/>
            <a:lstStyle/>
            <a:p/>
          </p:txBody>
        </p:sp>
        <p:sp>
          <p:nvSpPr>
            <p:cNvPr id="35" name="rc35"/>
            <p:cNvSpPr/>
            <p:nvPr/>
          </p:nvSpPr>
          <p:spPr>
            <a:xfrm>
              <a:off x="2628989" y="3122876"/>
              <a:ext cx="239888" cy="130366"/>
            </a:xfrm>
            <a:prstGeom prst="rect">
              <a:avLst/>
            </a:prstGeom>
            <a:solidFill>
              <a:srgbClr val="E2231A">
                <a:alpha val="100000"/>
              </a:srgbClr>
            </a:solidFill>
          </p:spPr>
          <p:txBody>
            <a:bodyPr/>
            <a:lstStyle/>
            <a:p/>
          </p:txBody>
        </p:sp>
        <p:sp>
          <p:nvSpPr>
            <p:cNvPr id="36" name="rc36"/>
            <p:cNvSpPr/>
            <p:nvPr/>
          </p:nvSpPr>
          <p:spPr>
            <a:xfrm>
              <a:off x="2895532" y="3170112"/>
              <a:ext cx="239888" cy="1137909"/>
            </a:xfrm>
            <a:prstGeom prst="rect">
              <a:avLst/>
            </a:prstGeom>
            <a:solidFill>
              <a:srgbClr val="80BD41">
                <a:alpha val="100000"/>
              </a:srgbClr>
            </a:solidFill>
          </p:spPr>
          <p:txBody>
            <a:bodyPr/>
            <a:lstStyle/>
            <a:p/>
          </p:txBody>
        </p:sp>
        <p:sp>
          <p:nvSpPr>
            <p:cNvPr id="37" name="rc37"/>
            <p:cNvSpPr/>
            <p:nvPr/>
          </p:nvSpPr>
          <p:spPr>
            <a:xfrm>
              <a:off x="2895532" y="3110209"/>
              <a:ext cx="239888" cy="59902"/>
            </a:xfrm>
            <a:prstGeom prst="rect">
              <a:avLst/>
            </a:prstGeom>
            <a:solidFill>
              <a:srgbClr val="E2231A">
                <a:alpha val="100000"/>
              </a:srgbClr>
            </a:solidFill>
          </p:spPr>
          <p:txBody>
            <a:bodyPr/>
            <a:lstStyle/>
            <a:p/>
          </p:txBody>
        </p:sp>
        <p:sp>
          <p:nvSpPr>
            <p:cNvPr id="38" name="rc38"/>
            <p:cNvSpPr/>
            <p:nvPr/>
          </p:nvSpPr>
          <p:spPr>
            <a:xfrm>
              <a:off x="3162075" y="3178024"/>
              <a:ext cx="239888" cy="1129997"/>
            </a:xfrm>
            <a:prstGeom prst="rect">
              <a:avLst/>
            </a:prstGeom>
            <a:solidFill>
              <a:srgbClr val="80BD41">
                <a:alpha val="100000"/>
              </a:srgbClr>
            </a:solidFill>
          </p:spPr>
          <p:txBody>
            <a:bodyPr/>
            <a:lstStyle/>
            <a:p/>
          </p:txBody>
        </p:sp>
        <p:sp>
          <p:nvSpPr>
            <p:cNvPr id="39" name="rc39"/>
            <p:cNvSpPr/>
            <p:nvPr/>
          </p:nvSpPr>
          <p:spPr>
            <a:xfrm>
              <a:off x="3162075" y="3105897"/>
              <a:ext cx="239888" cy="72127"/>
            </a:xfrm>
            <a:prstGeom prst="rect">
              <a:avLst/>
            </a:prstGeom>
            <a:solidFill>
              <a:srgbClr val="E2231A">
                <a:alpha val="100000"/>
              </a:srgbClr>
            </a:solidFill>
          </p:spPr>
          <p:txBody>
            <a:bodyPr/>
            <a:lstStyle/>
            <a:p/>
          </p:txBody>
        </p:sp>
        <p:sp>
          <p:nvSpPr>
            <p:cNvPr id="40" name="rc40"/>
            <p:cNvSpPr/>
            <p:nvPr/>
          </p:nvSpPr>
          <p:spPr>
            <a:xfrm>
              <a:off x="3428618" y="3204070"/>
              <a:ext cx="239888" cy="1103951"/>
            </a:xfrm>
            <a:prstGeom prst="rect">
              <a:avLst/>
            </a:prstGeom>
            <a:solidFill>
              <a:srgbClr val="80BD41">
                <a:alpha val="100000"/>
              </a:srgbClr>
            </a:solidFill>
          </p:spPr>
          <p:txBody>
            <a:bodyPr/>
            <a:lstStyle/>
            <a:p/>
          </p:txBody>
        </p:sp>
        <p:sp>
          <p:nvSpPr>
            <p:cNvPr id="41" name="rc41"/>
            <p:cNvSpPr/>
            <p:nvPr/>
          </p:nvSpPr>
          <p:spPr>
            <a:xfrm>
              <a:off x="3428618" y="3108070"/>
              <a:ext cx="239888" cy="96000"/>
            </a:xfrm>
            <a:prstGeom prst="rect">
              <a:avLst/>
            </a:prstGeom>
            <a:solidFill>
              <a:srgbClr val="E2231A">
                <a:alpha val="100000"/>
              </a:srgbClr>
            </a:solidFill>
          </p:spPr>
          <p:txBody>
            <a:bodyPr/>
            <a:lstStyle/>
            <a:p/>
          </p:txBody>
        </p:sp>
        <p:sp>
          <p:nvSpPr>
            <p:cNvPr id="42" name="rc42"/>
            <p:cNvSpPr/>
            <p:nvPr/>
          </p:nvSpPr>
          <p:spPr>
            <a:xfrm>
              <a:off x="3695161" y="3176496"/>
              <a:ext cx="239888" cy="1131525"/>
            </a:xfrm>
            <a:prstGeom prst="rect">
              <a:avLst/>
            </a:prstGeom>
            <a:solidFill>
              <a:srgbClr val="80BD41">
                <a:alpha val="100000"/>
              </a:srgbClr>
            </a:solidFill>
          </p:spPr>
          <p:txBody>
            <a:bodyPr/>
            <a:lstStyle/>
            <a:p/>
          </p:txBody>
        </p:sp>
        <p:sp>
          <p:nvSpPr>
            <p:cNvPr id="43" name="rc43"/>
            <p:cNvSpPr/>
            <p:nvPr/>
          </p:nvSpPr>
          <p:spPr>
            <a:xfrm>
              <a:off x="3695161" y="3116933"/>
              <a:ext cx="239888" cy="59562"/>
            </a:xfrm>
            <a:prstGeom prst="rect">
              <a:avLst/>
            </a:prstGeom>
            <a:solidFill>
              <a:srgbClr val="E2231A">
                <a:alpha val="100000"/>
              </a:srgbClr>
            </a:solidFill>
          </p:spPr>
          <p:txBody>
            <a:bodyPr/>
            <a:lstStyle/>
            <a:p/>
          </p:txBody>
        </p:sp>
        <p:sp>
          <p:nvSpPr>
            <p:cNvPr id="44" name="rc44"/>
            <p:cNvSpPr/>
            <p:nvPr/>
          </p:nvSpPr>
          <p:spPr>
            <a:xfrm>
              <a:off x="3961705" y="3182133"/>
              <a:ext cx="239888" cy="1125888"/>
            </a:xfrm>
            <a:prstGeom prst="rect">
              <a:avLst/>
            </a:prstGeom>
            <a:solidFill>
              <a:srgbClr val="80BD41">
                <a:alpha val="100000"/>
              </a:srgbClr>
            </a:solidFill>
          </p:spPr>
          <p:txBody>
            <a:bodyPr/>
            <a:lstStyle/>
            <a:p/>
          </p:txBody>
        </p:sp>
        <p:sp>
          <p:nvSpPr>
            <p:cNvPr id="45" name="rc45"/>
            <p:cNvSpPr/>
            <p:nvPr/>
          </p:nvSpPr>
          <p:spPr>
            <a:xfrm>
              <a:off x="3961705" y="3122876"/>
              <a:ext cx="239888" cy="59257"/>
            </a:xfrm>
            <a:prstGeom prst="rect">
              <a:avLst/>
            </a:prstGeom>
            <a:solidFill>
              <a:srgbClr val="E2231A">
                <a:alpha val="100000"/>
              </a:srgbClr>
            </a:solidFill>
          </p:spPr>
          <p:txBody>
            <a:bodyPr/>
            <a:lstStyle/>
            <a:p/>
          </p:txBody>
        </p:sp>
        <p:sp>
          <p:nvSpPr>
            <p:cNvPr id="46" name="rc46"/>
            <p:cNvSpPr/>
            <p:nvPr/>
          </p:nvSpPr>
          <p:spPr>
            <a:xfrm>
              <a:off x="4228248" y="3196090"/>
              <a:ext cx="239888" cy="1111931"/>
            </a:xfrm>
            <a:prstGeom prst="rect">
              <a:avLst/>
            </a:prstGeom>
            <a:solidFill>
              <a:srgbClr val="80BD41">
                <a:alpha val="100000"/>
              </a:srgbClr>
            </a:solidFill>
          </p:spPr>
          <p:txBody>
            <a:bodyPr/>
            <a:lstStyle/>
            <a:p/>
          </p:txBody>
        </p:sp>
        <p:sp>
          <p:nvSpPr>
            <p:cNvPr id="47" name="rc47"/>
            <p:cNvSpPr/>
            <p:nvPr/>
          </p:nvSpPr>
          <p:spPr>
            <a:xfrm>
              <a:off x="4228248" y="3137580"/>
              <a:ext cx="239888" cy="58510"/>
            </a:xfrm>
            <a:prstGeom prst="rect">
              <a:avLst/>
            </a:prstGeom>
            <a:solidFill>
              <a:srgbClr val="E2231A">
                <a:alpha val="100000"/>
              </a:srgbClr>
            </a:solidFill>
          </p:spPr>
          <p:txBody>
            <a:bodyPr/>
            <a:lstStyle/>
            <a:p/>
          </p:txBody>
        </p:sp>
        <p:sp>
          <p:nvSpPr>
            <p:cNvPr id="48" name="rc48"/>
            <p:cNvSpPr/>
            <p:nvPr/>
          </p:nvSpPr>
          <p:spPr>
            <a:xfrm>
              <a:off x="4494791" y="3175715"/>
              <a:ext cx="239888" cy="1132306"/>
            </a:xfrm>
            <a:prstGeom prst="rect">
              <a:avLst/>
            </a:prstGeom>
            <a:solidFill>
              <a:srgbClr val="80BD41">
                <a:alpha val="100000"/>
              </a:srgbClr>
            </a:solidFill>
          </p:spPr>
          <p:txBody>
            <a:bodyPr/>
            <a:lstStyle/>
            <a:p/>
          </p:txBody>
        </p:sp>
        <p:sp>
          <p:nvSpPr>
            <p:cNvPr id="49" name="rc49"/>
            <p:cNvSpPr/>
            <p:nvPr/>
          </p:nvSpPr>
          <p:spPr>
            <a:xfrm>
              <a:off x="4494791" y="3140704"/>
              <a:ext cx="239888" cy="35011"/>
            </a:xfrm>
            <a:prstGeom prst="rect">
              <a:avLst/>
            </a:prstGeom>
            <a:solidFill>
              <a:srgbClr val="E2231A">
                <a:alpha val="100000"/>
              </a:srgbClr>
            </a:solidFill>
          </p:spPr>
          <p:txBody>
            <a:bodyPr/>
            <a:lstStyle/>
            <a:p/>
          </p:txBody>
        </p:sp>
        <p:sp>
          <p:nvSpPr>
            <p:cNvPr id="50" name="rc50"/>
            <p:cNvSpPr/>
            <p:nvPr/>
          </p:nvSpPr>
          <p:spPr>
            <a:xfrm>
              <a:off x="4761334" y="3185699"/>
              <a:ext cx="239888" cy="1122322"/>
            </a:xfrm>
            <a:prstGeom prst="rect">
              <a:avLst/>
            </a:prstGeom>
            <a:solidFill>
              <a:srgbClr val="80BD41">
                <a:alpha val="100000"/>
              </a:srgbClr>
            </a:solidFill>
          </p:spPr>
          <p:txBody>
            <a:bodyPr/>
            <a:lstStyle/>
            <a:p/>
          </p:txBody>
        </p:sp>
        <p:sp>
          <p:nvSpPr>
            <p:cNvPr id="51" name="rc51"/>
            <p:cNvSpPr/>
            <p:nvPr/>
          </p:nvSpPr>
          <p:spPr>
            <a:xfrm>
              <a:off x="4761334" y="3126611"/>
              <a:ext cx="239888" cy="59087"/>
            </a:xfrm>
            <a:prstGeom prst="rect">
              <a:avLst/>
            </a:prstGeom>
            <a:solidFill>
              <a:srgbClr val="E2231A">
                <a:alpha val="100000"/>
              </a:srgbClr>
            </a:solidFill>
          </p:spPr>
          <p:txBody>
            <a:bodyPr/>
            <a:lstStyle/>
            <a:p/>
          </p:txBody>
        </p:sp>
        <p:sp>
          <p:nvSpPr>
            <p:cNvPr id="52" name="rc52"/>
            <p:cNvSpPr/>
            <p:nvPr/>
          </p:nvSpPr>
          <p:spPr>
            <a:xfrm>
              <a:off x="5027877" y="3138632"/>
              <a:ext cx="239888" cy="1169388"/>
            </a:xfrm>
            <a:prstGeom prst="rect">
              <a:avLst/>
            </a:prstGeom>
            <a:solidFill>
              <a:srgbClr val="80BD41">
                <a:alpha val="100000"/>
              </a:srgbClr>
            </a:solidFill>
          </p:spPr>
          <p:txBody>
            <a:bodyPr/>
            <a:lstStyle/>
            <a:p/>
          </p:txBody>
        </p:sp>
        <p:sp>
          <p:nvSpPr>
            <p:cNvPr id="53" name="rc53"/>
            <p:cNvSpPr/>
            <p:nvPr/>
          </p:nvSpPr>
          <p:spPr>
            <a:xfrm>
              <a:off x="5027877" y="3102467"/>
              <a:ext cx="239888" cy="36165"/>
            </a:xfrm>
            <a:prstGeom prst="rect">
              <a:avLst/>
            </a:prstGeom>
            <a:solidFill>
              <a:srgbClr val="E2231A">
                <a:alpha val="100000"/>
              </a:srgbClr>
            </a:solidFill>
          </p:spPr>
          <p:txBody>
            <a:bodyPr/>
            <a:lstStyle/>
            <a:p/>
          </p:txBody>
        </p:sp>
        <p:sp>
          <p:nvSpPr>
            <p:cNvPr id="54" name="rc54"/>
            <p:cNvSpPr/>
            <p:nvPr/>
          </p:nvSpPr>
          <p:spPr>
            <a:xfrm>
              <a:off x="5294420" y="3126645"/>
              <a:ext cx="239888" cy="1181376"/>
            </a:xfrm>
            <a:prstGeom prst="rect">
              <a:avLst/>
            </a:prstGeom>
            <a:solidFill>
              <a:srgbClr val="80BD41">
                <a:alpha val="100000"/>
              </a:srgbClr>
            </a:solidFill>
          </p:spPr>
          <p:txBody>
            <a:bodyPr/>
            <a:lstStyle/>
            <a:p/>
          </p:txBody>
        </p:sp>
        <p:sp>
          <p:nvSpPr>
            <p:cNvPr id="55" name="rc55"/>
            <p:cNvSpPr/>
            <p:nvPr/>
          </p:nvSpPr>
          <p:spPr>
            <a:xfrm>
              <a:off x="5294420" y="3077439"/>
              <a:ext cx="239888" cy="49205"/>
            </a:xfrm>
            <a:prstGeom prst="rect">
              <a:avLst/>
            </a:prstGeom>
            <a:solidFill>
              <a:srgbClr val="E2231A">
                <a:alpha val="100000"/>
              </a:srgbClr>
            </a:solidFill>
          </p:spPr>
          <p:txBody>
            <a:bodyPr/>
            <a:lstStyle/>
            <a:p/>
          </p:txBody>
        </p:sp>
        <p:sp>
          <p:nvSpPr>
            <p:cNvPr id="56" name="rc56"/>
            <p:cNvSpPr/>
            <p:nvPr/>
          </p:nvSpPr>
          <p:spPr>
            <a:xfrm>
              <a:off x="5560963" y="3114624"/>
              <a:ext cx="239888" cy="1193397"/>
            </a:xfrm>
            <a:prstGeom prst="rect">
              <a:avLst/>
            </a:prstGeom>
            <a:solidFill>
              <a:srgbClr val="80BD41">
                <a:alpha val="100000"/>
              </a:srgbClr>
            </a:solidFill>
          </p:spPr>
          <p:txBody>
            <a:bodyPr/>
            <a:lstStyle/>
            <a:p/>
          </p:txBody>
        </p:sp>
        <p:sp>
          <p:nvSpPr>
            <p:cNvPr id="57" name="rc57"/>
            <p:cNvSpPr/>
            <p:nvPr/>
          </p:nvSpPr>
          <p:spPr>
            <a:xfrm>
              <a:off x="5560963" y="3051801"/>
              <a:ext cx="239888" cy="62822"/>
            </a:xfrm>
            <a:prstGeom prst="rect">
              <a:avLst/>
            </a:prstGeom>
            <a:solidFill>
              <a:srgbClr val="E2231A">
                <a:alpha val="100000"/>
              </a:srgbClr>
            </a:solidFill>
          </p:spPr>
          <p:txBody>
            <a:bodyPr/>
            <a:lstStyle/>
            <a:p/>
          </p:txBody>
        </p:sp>
        <p:sp>
          <p:nvSpPr>
            <p:cNvPr id="58" name="rc58"/>
            <p:cNvSpPr/>
            <p:nvPr/>
          </p:nvSpPr>
          <p:spPr>
            <a:xfrm>
              <a:off x="5827506" y="3071395"/>
              <a:ext cx="239888" cy="1236626"/>
            </a:xfrm>
            <a:prstGeom prst="rect">
              <a:avLst/>
            </a:prstGeom>
            <a:solidFill>
              <a:srgbClr val="80BD41">
                <a:alpha val="100000"/>
              </a:srgbClr>
            </a:solidFill>
          </p:spPr>
          <p:txBody>
            <a:bodyPr/>
            <a:lstStyle/>
            <a:p/>
          </p:txBody>
        </p:sp>
        <p:sp>
          <p:nvSpPr>
            <p:cNvPr id="59" name="rc59"/>
            <p:cNvSpPr/>
            <p:nvPr/>
          </p:nvSpPr>
          <p:spPr>
            <a:xfrm>
              <a:off x="5827506" y="3033158"/>
              <a:ext cx="239888" cy="38237"/>
            </a:xfrm>
            <a:prstGeom prst="rect">
              <a:avLst/>
            </a:prstGeom>
            <a:solidFill>
              <a:srgbClr val="E2231A">
                <a:alpha val="100000"/>
              </a:srgbClr>
            </a:solidFill>
          </p:spPr>
          <p:txBody>
            <a:bodyPr/>
            <a:lstStyle/>
            <a:p/>
          </p:txBody>
        </p:sp>
        <p:sp>
          <p:nvSpPr>
            <p:cNvPr id="60" name="rc60"/>
            <p:cNvSpPr/>
            <p:nvPr/>
          </p:nvSpPr>
          <p:spPr>
            <a:xfrm>
              <a:off x="6094049" y="3033124"/>
              <a:ext cx="239888" cy="1274897"/>
            </a:xfrm>
            <a:prstGeom prst="rect">
              <a:avLst/>
            </a:prstGeom>
            <a:solidFill>
              <a:srgbClr val="80BD41">
                <a:alpha val="100000"/>
              </a:srgbClr>
            </a:solidFill>
          </p:spPr>
          <p:txBody>
            <a:bodyPr/>
            <a:lstStyle/>
            <a:p/>
          </p:txBody>
        </p:sp>
        <p:sp>
          <p:nvSpPr>
            <p:cNvPr id="61" name="rc61"/>
            <p:cNvSpPr/>
            <p:nvPr/>
          </p:nvSpPr>
          <p:spPr>
            <a:xfrm>
              <a:off x="6094049" y="3020254"/>
              <a:ext cx="239888" cy="12870"/>
            </a:xfrm>
            <a:prstGeom prst="rect">
              <a:avLst/>
            </a:prstGeom>
            <a:solidFill>
              <a:srgbClr val="E2231A">
                <a:alpha val="100000"/>
              </a:srgbClr>
            </a:solidFill>
          </p:spPr>
          <p:txBody>
            <a:bodyPr/>
            <a:lstStyle/>
            <a:p/>
          </p:txBody>
        </p:sp>
        <p:sp>
          <p:nvSpPr>
            <p:cNvPr id="62" name="rc62"/>
            <p:cNvSpPr/>
            <p:nvPr/>
          </p:nvSpPr>
          <p:spPr>
            <a:xfrm>
              <a:off x="6360593" y="3064943"/>
              <a:ext cx="239888" cy="1243078"/>
            </a:xfrm>
            <a:prstGeom prst="rect">
              <a:avLst/>
            </a:prstGeom>
            <a:solidFill>
              <a:srgbClr val="80BD41">
                <a:alpha val="100000"/>
              </a:srgbClr>
            </a:solidFill>
          </p:spPr>
          <p:txBody>
            <a:bodyPr/>
            <a:lstStyle/>
            <a:p/>
          </p:txBody>
        </p:sp>
        <p:sp>
          <p:nvSpPr>
            <p:cNvPr id="63" name="rc63"/>
            <p:cNvSpPr/>
            <p:nvPr/>
          </p:nvSpPr>
          <p:spPr>
            <a:xfrm>
              <a:off x="6360593" y="3013156"/>
              <a:ext cx="239888" cy="51786"/>
            </a:xfrm>
            <a:prstGeom prst="rect">
              <a:avLst/>
            </a:prstGeom>
            <a:solidFill>
              <a:srgbClr val="E2231A">
                <a:alpha val="100000"/>
              </a:srgbClr>
            </a:solidFill>
          </p:spPr>
          <p:txBody>
            <a:bodyPr/>
            <a:lstStyle/>
            <a:p/>
          </p:txBody>
        </p:sp>
        <p:sp>
          <p:nvSpPr>
            <p:cNvPr id="64" name="rc64"/>
            <p:cNvSpPr/>
            <p:nvPr/>
          </p:nvSpPr>
          <p:spPr>
            <a:xfrm>
              <a:off x="6627136" y="3088815"/>
              <a:ext cx="239888" cy="1219205"/>
            </a:xfrm>
            <a:prstGeom prst="rect">
              <a:avLst/>
            </a:prstGeom>
            <a:solidFill>
              <a:srgbClr val="80BD41">
                <a:alpha val="100000"/>
              </a:srgbClr>
            </a:solidFill>
          </p:spPr>
          <p:txBody>
            <a:bodyPr/>
            <a:lstStyle/>
            <a:p/>
          </p:txBody>
        </p:sp>
        <p:sp>
          <p:nvSpPr>
            <p:cNvPr id="65" name="rc65"/>
            <p:cNvSpPr/>
            <p:nvPr/>
          </p:nvSpPr>
          <p:spPr>
            <a:xfrm>
              <a:off x="6627136" y="3010983"/>
              <a:ext cx="239888" cy="77832"/>
            </a:xfrm>
            <a:prstGeom prst="rect">
              <a:avLst/>
            </a:prstGeom>
            <a:solidFill>
              <a:srgbClr val="E2231A">
                <a:alpha val="100000"/>
              </a:srgbClr>
            </a:solidFill>
          </p:spPr>
          <p:txBody>
            <a:bodyPr/>
            <a:lstStyle/>
            <a:p/>
          </p:txBody>
        </p:sp>
        <p:sp>
          <p:nvSpPr>
            <p:cNvPr id="66" name="rc66"/>
            <p:cNvSpPr/>
            <p:nvPr/>
          </p:nvSpPr>
          <p:spPr>
            <a:xfrm>
              <a:off x="6893679" y="3178024"/>
              <a:ext cx="239888" cy="1129997"/>
            </a:xfrm>
            <a:prstGeom prst="rect">
              <a:avLst/>
            </a:prstGeom>
            <a:solidFill>
              <a:srgbClr val="80BD41">
                <a:alpha val="100000"/>
              </a:srgbClr>
            </a:solidFill>
          </p:spPr>
          <p:txBody>
            <a:bodyPr/>
            <a:lstStyle/>
            <a:p/>
          </p:txBody>
        </p:sp>
        <p:sp>
          <p:nvSpPr>
            <p:cNvPr id="67" name="rc67"/>
            <p:cNvSpPr/>
            <p:nvPr/>
          </p:nvSpPr>
          <p:spPr>
            <a:xfrm>
              <a:off x="6893679" y="3009183"/>
              <a:ext cx="239888" cy="168840"/>
            </a:xfrm>
            <a:prstGeom prst="rect">
              <a:avLst/>
            </a:prstGeom>
            <a:solidFill>
              <a:srgbClr val="E2231A">
                <a:alpha val="100000"/>
              </a:srgbClr>
            </a:solidFill>
          </p:spPr>
          <p:txBody>
            <a:bodyPr/>
            <a:lstStyle/>
            <a:p/>
          </p:txBody>
        </p:sp>
        <p:sp>
          <p:nvSpPr>
            <p:cNvPr id="68" name="rc68"/>
            <p:cNvSpPr/>
            <p:nvPr/>
          </p:nvSpPr>
          <p:spPr>
            <a:xfrm>
              <a:off x="7160222" y="3016518"/>
              <a:ext cx="239888" cy="1291502"/>
            </a:xfrm>
            <a:prstGeom prst="rect">
              <a:avLst/>
            </a:prstGeom>
            <a:solidFill>
              <a:srgbClr val="80BD41">
                <a:alpha val="100000"/>
              </a:srgbClr>
            </a:solidFill>
          </p:spPr>
          <p:txBody>
            <a:bodyPr/>
            <a:lstStyle/>
            <a:p/>
          </p:txBody>
        </p:sp>
        <p:sp>
          <p:nvSpPr>
            <p:cNvPr id="69" name="rc69"/>
            <p:cNvSpPr/>
            <p:nvPr/>
          </p:nvSpPr>
          <p:spPr>
            <a:xfrm>
              <a:off x="7160222" y="3003478"/>
              <a:ext cx="239888" cy="13039"/>
            </a:xfrm>
            <a:prstGeom prst="rect">
              <a:avLst/>
            </a:prstGeom>
            <a:solidFill>
              <a:srgbClr val="E2231A">
                <a:alpha val="100000"/>
              </a:srgbClr>
            </a:solidFill>
          </p:spPr>
          <p:txBody>
            <a:bodyPr/>
            <a:lstStyle/>
            <a:p/>
          </p:txBody>
        </p:sp>
        <p:sp>
          <p:nvSpPr>
            <p:cNvPr id="70" name="rc70"/>
            <p:cNvSpPr/>
            <p:nvPr/>
          </p:nvSpPr>
          <p:spPr>
            <a:xfrm>
              <a:off x="7426765" y="3049662"/>
              <a:ext cx="239888" cy="1258359"/>
            </a:xfrm>
            <a:prstGeom prst="rect">
              <a:avLst/>
            </a:prstGeom>
            <a:solidFill>
              <a:srgbClr val="80BD41">
                <a:alpha val="100000"/>
              </a:srgbClr>
            </a:solidFill>
          </p:spPr>
          <p:txBody>
            <a:bodyPr/>
            <a:lstStyle/>
            <a:p/>
          </p:txBody>
        </p:sp>
        <p:sp>
          <p:nvSpPr>
            <p:cNvPr id="71" name="rc71"/>
            <p:cNvSpPr/>
            <p:nvPr/>
          </p:nvSpPr>
          <p:spPr>
            <a:xfrm>
              <a:off x="7426765" y="2997230"/>
              <a:ext cx="239888" cy="52431"/>
            </a:xfrm>
            <a:prstGeom prst="rect">
              <a:avLst/>
            </a:prstGeom>
            <a:solidFill>
              <a:srgbClr val="E2231A">
                <a:alpha val="100000"/>
              </a:srgbClr>
            </a:solidFill>
          </p:spPr>
          <p:txBody>
            <a:bodyPr/>
            <a:lstStyle/>
            <a:p/>
          </p:txBody>
        </p:sp>
        <p:sp>
          <p:nvSpPr>
            <p:cNvPr id="72" name="rc72"/>
            <p:cNvSpPr/>
            <p:nvPr/>
          </p:nvSpPr>
          <p:spPr>
            <a:xfrm>
              <a:off x="7693308" y="3021001"/>
              <a:ext cx="239888" cy="1287020"/>
            </a:xfrm>
            <a:prstGeom prst="rect">
              <a:avLst/>
            </a:prstGeom>
            <a:solidFill>
              <a:srgbClr val="80BD41">
                <a:alpha val="100000"/>
              </a:srgbClr>
            </a:solidFill>
          </p:spPr>
          <p:txBody>
            <a:bodyPr/>
            <a:lstStyle/>
            <a:p/>
          </p:txBody>
        </p:sp>
        <p:sp>
          <p:nvSpPr>
            <p:cNvPr id="73" name="rc73"/>
            <p:cNvSpPr/>
            <p:nvPr/>
          </p:nvSpPr>
          <p:spPr>
            <a:xfrm>
              <a:off x="7693308" y="2981202"/>
              <a:ext cx="239888" cy="39799"/>
            </a:xfrm>
            <a:prstGeom prst="rect">
              <a:avLst/>
            </a:prstGeom>
            <a:solidFill>
              <a:srgbClr val="E2231A">
                <a:alpha val="100000"/>
              </a:srgbClr>
            </a:solidFill>
          </p:spPr>
          <p:txBody>
            <a:bodyPr/>
            <a:lstStyle/>
            <a:p/>
          </p:txBody>
        </p:sp>
        <p:sp>
          <p:nvSpPr>
            <p:cNvPr id="74" name="rc74"/>
            <p:cNvSpPr/>
            <p:nvPr/>
          </p:nvSpPr>
          <p:spPr>
            <a:xfrm>
              <a:off x="7959851" y="3060698"/>
              <a:ext cx="239888" cy="1247323"/>
            </a:xfrm>
            <a:prstGeom prst="rect">
              <a:avLst/>
            </a:prstGeom>
            <a:solidFill>
              <a:srgbClr val="80BD41">
                <a:alpha val="100000"/>
              </a:srgbClr>
            </a:solidFill>
          </p:spPr>
          <p:txBody>
            <a:bodyPr/>
            <a:lstStyle/>
            <a:p/>
          </p:txBody>
        </p:sp>
        <p:sp>
          <p:nvSpPr>
            <p:cNvPr id="75" name="rc75"/>
            <p:cNvSpPr/>
            <p:nvPr/>
          </p:nvSpPr>
          <p:spPr>
            <a:xfrm>
              <a:off x="7959851" y="2966803"/>
              <a:ext cx="239888" cy="93894"/>
            </a:xfrm>
            <a:prstGeom prst="rect">
              <a:avLst/>
            </a:prstGeom>
            <a:solidFill>
              <a:srgbClr val="E2231A">
                <a:alpha val="100000"/>
              </a:srgbClr>
            </a:solidFill>
          </p:spPr>
          <p:txBody>
            <a:bodyPr/>
            <a:lstStyle/>
            <a:p/>
          </p:txBody>
        </p:sp>
        <p:sp>
          <p:nvSpPr>
            <p:cNvPr id="76" name="pl76"/>
            <p:cNvSpPr/>
            <p:nvPr/>
          </p:nvSpPr>
          <p:spPr>
            <a:xfrm>
              <a:off x="1416218" y="2095023"/>
              <a:ext cx="6663577" cy="670605"/>
            </a:xfrm>
            <a:custGeom>
              <a:avLst/>
              <a:pathLst>
                <a:path w="6663577" h="670605">
                  <a:moveTo>
                    <a:pt x="0" y="558837"/>
                  </a:moveTo>
                  <a:lnTo>
                    <a:pt x="266543" y="670605"/>
                  </a:lnTo>
                  <a:lnTo>
                    <a:pt x="533086" y="670605"/>
                  </a:lnTo>
                  <a:lnTo>
                    <a:pt x="799629" y="201181"/>
                  </a:lnTo>
                  <a:lnTo>
                    <a:pt x="1066172" y="335302"/>
                  </a:lnTo>
                  <a:lnTo>
                    <a:pt x="1332715" y="223535"/>
                  </a:lnTo>
                  <a:lnTo>
                    <a:pt x="1599258" y="89414"/>
                  </a:lnTo>
                  <a:lnTo>
                    <a:pt x="1865801" y="111767"/>
                  </a:lnTo>
                  <a:lnTo>
                    <a:pt x="2132344" y="156474"/>
                  </a:lnTo>
                  <a:lnTo>
                    <a:pt x="2398888" y="89414"/>
                  </a:lnTo>
                  <a:lnTo>
                    <a:pt x="2665431" y="89414"/>
                  </a:lnTo>
                  <a:lnTo>
                    <a:pt x="2931974" y="89414"/>
                  </a:lnTo>
                  <a:lnTo>
                    <a:pt x="3198517" y="44707"/>
                  </a:lnTo>
                  <a:lnTo>
                    <a:pt x="3465060" y="89414"/>
                  </a:lnTo>
                  <a:lnTo>
                    <a:pt x="3731603" y="44707"/>
                  </a:lnTo>
                  <a:lnTo>
                    <a:pt x="3998146" y="67060"/>
                  </a:lnTo>
                  <a:lnTo>
                    <a:pt x="4264689" y="89414"/>
                  </a:lnTo>
                  <a:lnTo>
                    <a:pt x="4531233" y="44707"/>
                  </a:lnTo>
                  <a:lnTo>
                    <a:pt x="4797776" y="0"/>
                  </a:lnTo>
                  <a:lnTo>
                    <a:pt x="5064319" y="67060"/>
                  </a:lnTo>
                  <a:lnTo>
                    <a:pt x="5330862" y="111767"/>
                  </a:lnTo>
                  <a:lnTo>
                    <a:pt x="5597405" y="268242"/>
                  </a:lnTo>
                  <a:lnTo>
                    <a:pt x="5863948" y="0"/>
                  </a:lnTo>
                  <a:lnTo>
                    <a:pt x="6130491" y="67060"/>
                  </a:lnTo>
                  <a:lnTo>
                    <a:pt x="6397034" y="44707"/>
                  </a:lnTo>
                  <a:lnTo>
                    <a:pt x="6663577" y="13412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1337841" y="308541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320</a:t>
              </a:r>
            </a:p>
          </p:txBody>
        </p:sp>
        <p:sp>
          <p:nvSpPr>
            <p:cNvPr id="89" name="tx89"/>
            <p:cNvSpPr/>
            <p:nvPr/>
          </p:nvSpPr>
          <p:spPr>
            <a:xfrm>
              <a:off x="2670557" y="29869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90" name="tx90"/>
            <p:cNvSpPr/>
            <p:nvPr/>
          </p:nvSpPr>
          <p:spPr>
            <a:xfrm>
              <a:off x="4003272" y="29869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91" name="tx91"/>
            <p:cNvSpPr/>
            <p:nvPr/>
          </p:nvSpPr>
          <p:spPr>
            <a:xfrm>
              <a:off x="5296811" y="29414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362.4</a:t>
              </a:r>
            </a:p>
          </p:txBody>
        </p:sp>
        <p:sp>
          <p:nvSpPr>
            <p:cNvPr id="92" name="tx92"/>
            <p:cNvSpPr/>
            <p:nvPr/>
          </p:nvSpPr>
          <p:spPr>
            <a:xfrm>
              <a:off x="6362984" y="28771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381.3</a:t>
              </a:r>
            </a:p>
          </p:txBody>
        </p:sp>
        <p:sp>
          <p:nvSpPr>
            <p:cNvPr id="93" name="tx93"/>
            <p:cNvSpPr/>
            <p:nvPr/>
          </p:nvSpPr>
          <p:spPr>
            <a:xfrm>
              <a:off x="6629527" y="2875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381.9</a:t>
              </a:r>
            </a:p>
          </p:txBody>
        </p:sp>
        <p:sp>
          <p:nvSpPr>
            <p:cNvPr id="94" name="tx94"/>
            <p:cNvSpPr/>
            <p:nvPr/>
          </p:nvSpPr>
          <p:spPr>
            <a:xfrm>
              <a:off x="6896070" y="28732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382.5</a:t>
              </a:r>
            </a:p>
          </p:txBody>
        </p:sp>
        <p:sp>
          <p:nvSpPr>
            <p:cNvPr id="95" name="tx95"/>
            <p:cNvSpPr/>
            <p:nvPr/>
          </p:nvSpPr>
          <p:spPr>
            <a:xfrm>
              <a:off x="7162613" y="28675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384.2</a:t>
              </a:r>
            </a:p>
          </p:txBody>
        </p:sp>
        <p:sp>
          <p:nvSpPr>
            <p:cNvPr id="96" name="tx96"/>
            <p:cNvSpPr/>
            <p:nvPr/>
          </p:nvSpPr>
          <p:spPr>
            <a:xfrm>
              <a:off x="7468333" y="286125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386</a:t>
              </a:r>
            </a:p>
          </p:txBody>
        </p:sp>
        <p:sp>
          <p:nvSpPr>
            <p:cNvPr id="97" name="tx97"/>
            <p:cNvSpPr/>
            <p:nvPr/>
          </p:nvSpPr>
          <p:spPr>
            <a:xfrm>
              <a:off x="7695699" y="28452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390.7</a:t>
              </a:r>
            </a:p>
          </p:txBody>
        </p:sp>
        <p:sp>
          <p:nvSpPr>
            <p:cNvPr id="98" name="tx98"/>
            <p:cNvSpPr/>
            <p:nvPr/>
          </p:nvSpPr>
          <p:spPr>
            <a:xfrm>
              <a:off x="8001419" y="283083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395</a:t>
              </a:r>
            </a:p>
          </p:txBody>
        </p:sp>
        <p:sp>
          <p:nvSpPr>
            <p:cNvPr id="99" name="pl99"/>
            <p:cNvSpPr/>
            <p:nvPr/>
          </p:nvSpPr>
          <p:spPr>
            <a:xfrm>
              <a:off x="1416218"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708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236.8</a:t>
              </a:r>
            </a:p>
          </p:txBody>
        </p:sp>
        <p:sp>
          <p:nvSpPr>
            <p:cNvPr id="111" name="tx111"/>
            <p:cNvSpPr/>
            <p:nvPr/>
          </p:nvSpPr>
          <p:spPr>
            <a:xfrm>
              <a:off x="1324790" y="33275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83.2</a:t>
              </a:r>
            </a:p>
          </p:txBody>
        </p:sp>
        <p:sp>
          <p:nvSpPr>
            <p:cNvPr id="112" name="tx112"/>
            <p:cNvSpPr/>
            <p:nvPr/>
          </p:nvSpPr>
          <p:spPr>
            <a:xfrm>
              <a:off x="2631380" y="37455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310.6</a:t>
              </a:r>
            </a:p>
          </p:txBody>
        </p:sp>
        <p:sp>
          <p:nvSpPr>
            <p:cNvPr id="113" name="tx113"/>
            <p:cNvSpPr/>
            <p:nvPr/>
          </p:nvSpPr>
          <p:spPr>
            <a:xfrm>
              <a:off x="2657505" y="31529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a:t>
              </a:r>
            </a:p>
          </p:txBody>
        </p:sp>
        <p:sp>
          <p:nvSpPr>
            <p:cNvPr id="114" name="tx114"/>
            <p:cNvSpPr/>
            <p:nvPr/>
          </p:nvSpPr>
          <p:spPr>
            <a:xfrm>
              <a:off x="3964096" y="37099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331.6</a:t>
              </a:r>
            </a:p>
          </p:txBody>
        </p:sp>
        <p:sp>
          <p:nvSpPr>
            <p:cNvPr id="115" name="tx115"/>
            <p:cNvSpPr/>
            <p:nvPr/>
          </p:nvSpPr>
          <p:spPr>
            <a:xfrm>
              <a:off x="3990221" y="31186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6" name="tx116"/>
            <p:cNvSpPr/>
            <p:nvPr/>
          </p:nvSpPr>
          <p:spPr>
            <a:xfrm>
              <a:off x="5296811" y="36822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347.9</a:t>
              </a:r>
            </a:p>
          </p:txBody>
        </p:sp>
        <p:sp>
          <p:nvSpPr>
            <p:cNvPr id="117" name="tx117"/>
            <p:cNvSpPr/>
            <p:nvPr/>
          </p:nvSpPr>
          <p:spPr>
            <a:xfrm>
              <a:off x="5322937" y="3066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8" name="tx118"/>
            <p:cNvSpPr/>
            <p:nvPr/>
          </p:nvSpPr>
          <p:spPr>
            <a:xfrm>
              <a:off x="6362984" y="36513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366.1</a:t>
              </a:r>
            </a:p>
          </p:txBody>
        </p:sp>
        <p:sp>
          <p:nvSpPr>
            <p:cNvPr id="119" name="tx119"/>
            <p:cNvSpPr/>
            <p:nvPr/>
          </p:nvSpPr>
          <p:spPr>
            <a:xfrm>
              <a:off x="6389109" y="3004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20" name="tx120"/>
            <p:cNvSpPr/>
            <p:nvPr/>
          </p:nvSpPr>
          <p:spPr>
            <a:xfrm>
              <a:off x="6668704" y="366332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21" name="tx121"/>
            <p:cNvSpPr/>
            <p:nvPr/>
          </p:nvSpPr>
          <p:spPr>
            <a:xfrm>
              <a:off x="6655652" y="3014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22" name="tx122"/>
            <p:cNvSpPr/>
            <p:nvPr/>
          </p:nvSpPr>
          <p:spPr>
            <a:xfrm>
              <a:off x="6896070" y="37079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332.8</a:t>
              </a:r>
            </a:p>
          </p:txBody>
        </p:sp>
        <p:sp>
          <p:nvSpPr>
            <p:cNvPr id="123" name="tx123"/>
            <p:cNvSpPr/>
            <p:nvPr/>
          </p:nvSpPr>
          <p:spPr>
            <a:xfrm>
              <a:off x="6922195" y="3058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49.7</a:t>
              </a:r>
            </a:p>
          </p:txBody>
        </p:sp>
        <p:sp>
          <p:nvSpPr>
            <p:cNvPr id="124" name="tx124"/>
            <p:cNvSpPr/>
            <p:nvPr/>
          </p:nvSpPr>
          <p:spPr>
            <a:xfrm>
              <a:off x="7162613" y="36271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380.3</a:t>
              </a:r>
            </a:p>
          </p:txBody>
        </p:sp>
        <p:sp>
          <p:nvSpPr>
            <p:cNvPr id="125" name="tx125"/>
            <p:cNvSpPr/>
            <p:nvPr/>
          </p:nvSpPr>
          <p:spPr>
            <a:xfrm>
              <a:off x="7214864" y="29749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6" name="tx126"/>
            <p:cNvSpPr/>
            <p:nvPr/>
          </p:nvSpPr>
          <p:spPr>
            <a:xfrm>
              <a:off x="7429156" y="36437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370.6</a:t>
              </a:r>
            </a:p>
          </p:txBody>
        </p:sp>
        <p:sp>
          <p:nvSpPr>
            <p:cNvPr id="127" name="tx127"/>
            <p:cNvSpPr/>
            <p:nvPr/>
          </p:nvSpPr>
          <p:spPr>
            <a:xfrm>
              <a:off x="7455282" y="2988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8" name="tx128"/>
            <p:cNvSpPr/>
            <p:nvPr/>
          </p:nvSpPr>
          <p:spPr>
            <a:xfrm>
              <a:off x="7734876" y="362941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a:t>
              </a:r>
            </a:p>
          </p:txBody>
        </p:sp>
        <p:sp>
          <p:nvSpPr>
            <p:cNvPr id="129" name="tx129"/>
            <p:cNvSpPr/>
            <p:nvPr/>
          </p:nvSpPr>
          <p:spPr>
            <a:xfrm>
              <a:off x="7721825" y="29672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30" name="tx130"/>
            <p:cNvSpPr/>
            <p:nvPr/>
          </p:nvSpPr>
          <p:spPr>
            <a:xfrm>
              <a:off x="7962242" y="36492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367.3</a:t>
              </a:r>
            </a:p>
          </p:txBody>
        </p:sp>
        <p:sp>
          <p:nvSpPr>
            <p:cNvPr id="131" name="tx131"/>
            <p:cNvSpPr/>
            <p:nvPr/>
          </p:nvSpPr>
          <p:spPr>
            <a:xfrm>
              <a:off x="7988368" y="2978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767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975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2184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2000-2025</a:t>
              </a:r>
            </a:p>
          </p:txBody>
        </p:sp>
        <p:sp>
          <p:nvSpPr>
            <p:cNvPr id="162" name="pl162"/>
            <p:cNvSpPr/>
            <p:nvPr/>
          </p:nvSpPr>
          <p:spPr>
            <a:xfrm>
              <a:off x="21286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932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579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1225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609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255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902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549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093644" cy="129091"/>
            </a:xfrm>
            <a:prstGeom prst="rect">
              <a:avLst/>
            </a:prstGeom>
            <a:solidFill>
              <a:srgbClr val="80BD41">
                <a:alpha val="100000"/>
              </a:srgbClr>
            </a:solidFill>
          </p:spPr>
          <p:txBody>
            <a:bodyPr/>
            <a:lstStyle/>
            <a:p/>
          </p:txBody>
        </p:sp>
        <p:sp>
          <p:nvSpPr>
            <p:cNvPr id="175" name="rc175"/>
            <p:cNvSpPr/>
            <p:nvPr/>
          </p:nvSpPr>
          <p:spPr>
            <a:xfrm>
              <a:off x="7389918" y="5954972"/>
              <a:ext cx="253860" cy="129091"/>
            </a:xfrm>
            <a:prstGeom prst="rect">
              <a:avLst/>
            </a:prstGeom>
            <a:solidFill>
              <a:srgbClr val="E2231A">
                <a:alpha val="100000"/>
              </a:srgbClr>
            </a:solidFill>
          </p:spPr>
          <p:txBody>
            <a:bodyPr/>
            <a:lstStyle/>
            <a:p/>
          </p:txBody>
        </p:sp>
        <p:sp>
          <p:nvSpPr>
            <p:cNvPr id="176" name="rc176"/>
            <p:cNvSpPr/>
            <p:nvPr/>
          </p:nvSpPr>
          <p:spPr>
            <a:xfrm>
              <a:off x="1296273" y="5793607"/>
              <a:ext cx="6309050" cy="129091"/>
            </a:xfrm>
            <a:prstGeom prst="rect">
              <a:avLst/>
            </a:prstGeom>
            <a:solidFill>
              <a:srgbClr val="80BD41">
                <a:alpha val="100000"/>
              </a:srgbClr>
            </a:solidFill>
          </p:spPr>
          <p:txBody>
            <a:bodyPr/>
            <a:lstStyle/>
            <a:p/>
          </p:txBody>
        </p:sp>
        <p:sp>
          <p:nvSpPr>
            <p:cNvPr id="177" name="rc177"/>
            <p:cNvSpPr/>
            <p:nvPr/>
          </p:nvSpPr>
          <p:spPr>
            <a:xfrm>
              <a:off x="7605324" y="5793607"/>
              <a:ext cx="195097" cy="129091"/>
            </a:xfrm>
            <a:prstGeom prst="rect">
              <a:avLst/>
            </a:prstGeom>
            <a:solidFill>
              <a:srgbClr val="E2231A">
                <a:alpha val="100000"/>
              </a:srgbClr>
            </a:solidFill>
          </p:spPr>
          <p:txBody>
            <a:bodyPr/>
            <a:lstStyle/>
            <a:p/>
          </p:txBody>
        </p:sp>
        <p:sp>
          <p:nvSpPr>
            <p:cNvPr id="178" name="rc178"/>
            <p:cNvSpPr/>
            <p:nvPr/>
          </p:nvSpPr>
          <p:spPr>
            <a:xfrm>
              <a:off x="1296273" y="5632243"/>
              <a:ext cx="6114452" cy="129091"/>
            </a:xfrm>
            <a:prstGeom prst="rect">
              <a:avLst/>
            </a:prstGeom>
            <a:solidFill>
              <a:srgbClr val="80BD41">
                <a:alpha val="100000"/>
              </a:srgbClr>
            </a:solidFill>
          </p:spPr>
          <p:txBody>
            <a:bodyPr/>
            <a:lstStyle/>
            <a:p/>
          </p:txBody>
        </p:sp>
        <p:sp>
          <p:nvSpPr>
            <p:cNvPr id="179" name="rc179"/>
            <p:cNvSpPr/>
            <p:nvPr/>
          </p:nvSpPr>
          <p:spPr>
            <a:xfrm>
              <a:off x="7410726" y="5632243"/>
              <a:ext cx="460277" cy="129091"/>
            </a:xfrm>
            <a:prstGeom prst="rect">
              <a:avLst/>
            </a:prstGeom>
            <a:solidFill>
              <a:srgbClr val="E2231A">
                <a:alpha val="100000"/>
              </a:srgbClr>
            </a:solidFill>
          </p:spPr>
          <p:txBody>
            <a:bodyPr/>
            <a:lstStyle/>
            <a:p/>
          </p:txBody>
        </p:sp>
        <p:sp>
          <p:nvSpPr>
            <p:cNvPr id="180" name="tx180"/>
            <p:cNvSpPr/>
            <p:nvPr/>
          </p:nvSpPr>
          <p:spPr>
            <a:xfrm>
              <a:off x="7816472"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381.3</a:t>
              </a:r>
            </a:p>
          </p:txBody>
        </p:sp>
        <p:sp>
          <p:nvSpPr>
            <p:cNvPr id="181" name="tx181"/>
            <p:cNvSpPr/>
            <p:nvPr/>
          </p:nvSpPr>
          <p:spPr>
            <a:xfrm>
              <a:off x="7980948"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390.7</a:t>
              </a:r>
            </a:p>
          </p:txBody>
        </p:sp>
        <p:sp>
          <p:nvSpPr>
            <p:cNvPr id="182" name="tx182"/>
            <p:cNvSpPr/>
            <p:nvPr/>
          </p:nvSpPr>
          <p:spPr>
            <a:xfrm>
              <a:off x="8103277" y="565359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395</a:t>
              </a:r>
            </a:p>
          </p:txBody>
        </p:sp>
        <p:sp>
          <p:nvSpPr>
            <p:cNvPr id="183" name="tx183"/>
            <p:cNvSpPr/>
            <p:nvPr/>
          </p:nvSpPr>
          <p:spPr>
            <a:xfrm>
              <a:off x="420745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366.1</a:t>
              </a:r>
            </a:p>
          </p:txBody>
        </p:sp>
        <p:sp>
          <p:nvSpPr>
            <p:cNvPr id="184" name="tx184"/>
            <p:cNvSpPr/>
            <p:nvPr/>
          </p:nvSpPr>
          <p:spPr>
            <a:xfrm>
              <a:off x="741135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85" name="tx185"/>
            <p:cNvSpPr/>
            <p:nvPr/>
          </p:nvSpPr>
          <p:spPr>
            <a:xfrm>
              <a:off x="4360364"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379</a:t>
              </a:r>
            </a:p>
          </p:txBody>
        </p:sp>
        <p:sp>
          <p:nvSpPr>
            <p:cNvPr id="186" name="tx186"/>
            <p:cNvSpPr/>
            <p:nvPr/>
          </p:nvSpPr>
          <p:spPr>
            <a:xfrm>
              <a:off x="7597379"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87" name="tx187"/>
            <p:cNvSpPr/>
            <p:nvPr/>
          </p:nvSpPr>
          <p:spPr>
            <a:xfrm>
              <a:off x="421786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367.3</a:t>
              </a:r>
            </a:p>
          </p:txBody>
        </p:sp>
        <p:sp>
          <p:nvSpPr>
            <p:cNvPr id="188" name="tx188"/>
            <p:cNvSpPr/>
            <p:nvPr/>
          </p:nvSpPr>
          <p:spPr>
            <a:xfrm>
              <a:off x="753537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8443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50904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173703"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78383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(93%) was lower than in 2019 (96%).
The number of children vaccinated with MCV1 remained constant 0% compared to in 2019.
The number of surviving infants increased approximately 4% compared to in 2019.
In 2025, approximately the same number of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1345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3511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5676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7841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7428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9593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31759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907398"/>
              <a:ext cx="420026" cy="45234"/>
            </a:xfrm>
            <a:prstGeom prst="rect">
              <a:avLst/>
            </a:prstGeom>
            <a:solidFill>
              <a:srgbClr val="1CABE2">
                <a:alpha val="100000"/>
              </a:srgbClr>
            </a:solidFill>
          </p:spPr>
          <p:txBody>
            <a:bodyPr/>
            <a:lstStyle/>
            <a:p/>
          </p:txBody>
        </p:sp>
        <p:sp>
          <p:nvSpPr>
            <p:cNvPr id="27" name="rc27"/>
            <p:cNvSpPr/>
            <p:nvPr/>
          </p:nvSpPr>
          <p:spPr>
            <a:xfrm>
              <a:off x="1425243" y="4945167"/>
              <a:ext cx="420026" cy="7465"/>
            </a:xfrm>
            <a:prstGeom prst="rect">
              <a:avLst/>
            </a:prstGeom>
            <a:solidFill>
              <a:srgbClr val="1CABE2">
                <a:alpha val="100000"/>
              </a:srgbClr>
            </a:solidFill>
          </p:spPr>
          <p:txBody>
            <a:bodyPr/>
            <a:lstStyle/>
            <a:p/>
          </p:txBody>
        </p:sp>
        <p:sp>
          <p:nvSpPr>
            <p:cNvPr id="28" name="rc28"/>
            <p:cNvSpPr/>
            <p:nvPr/>
          </p:nvSpPr>
          <p:spPr>
            <a:xfrm>
              <a:off x="1891939" y="4934187"/>
              <a:ext cx="420026" cy="18445"/>
            </a:xfrm>
            <a:prstGeom prst="rect">
              <a:avLst/>
            </a:prstGeom>
            <a:solidFill>
              <a:srgbClr val="1CABE2">
                <a:alpha val="100000"/>
              </a:srgbClr>
            </a:solidFill>
          </p:spPr>
          <p:txBody>
            <a:bodyPr/>
            <a:lstStyle/>
            <a:p/>
          </p:txBody>
        </p:sp>
        <p:sp>
          <p:nvSpPr>
            <p:cNvPr id="29" name="rc29"/>
            <p:cNvSpPr/>
            <p:nvPr/>
          </p:nvSpPr>
          <p:spPr>
            <a:xfrm>
              <a:off x="2358635" y="4952193"/>
              <a:ext cx="420026" cy="439"/>
            </a:xfrm>
            <a:prstGeom prst="rect">
              <a:avLst/>
            </a:prstGeom>
            <a:solidFill>
              <a:srgbClr val="1CABE2">
                <a:alpha val="100000"/>
              </a:srgbClr>
            </a:solidFill>
          </p:spPr>
          <p:txBody>
            <a:bodyPr/>
            <a:lstStyle/>
            <a:p/>
          </p:txBody>
        </p:sp>
        <p:sp>
          <p:nvSpPr>
            <p:cNvPr id="30" name="rc30"/>
            <p:cNvSpPr/>
            <p:nvPr/>
          </p:nvSpPr>
          <p:spPr>
            <a:xfrm>
              <a:off x="2825330" y="4926721"/>
              <a:ext cx="420026" cy="25911"/>
            </a:xfrm>
            <a:prstGeom prst="rect">
              <a:avLst/>
            </a:prstGeom>
            <a:solidFill>
              <a:srgbClr val="1CABE2">
                <a:alpha val="100000"/>
              </a:srgbClr>
            </a:solidFill>
          </p:spPr>
          <p:txBody>
            <a:bodyPr/>
            <a:lstStyle/>
            <a:p/>
          </p:txBody>
        </p:sp>
        <p:sp>
          <p:nvSpPr>
            <p:cNvPr id="31" name="rc31"/>
            <p:cNvSpPr/>
            <p:nvPr/>
          </p:nvSpPr>
          <p:spPr>
            <a:xfrm>
              <a:off x="3292026" y="4903445"/>
              <a:ext cx="420026" cy="49187"/>
            </a:xfrm>
            <a:prstGeom prst="rect">
              <a:avLst/>
            </a:prstGeom>
            <a:solidFill>
              <a:srgbClr val="1CABE2">
                <a:alpha val="100000"/>
              </a:srgbClr>
            </a:solidFill>
          </p:spPr>
          <p:txBody>
            <a:bodyPr/>
            <a:lstStyle/>
            <a:p/>
          </p:txBody>
        </p:sp>
        <p:sp>
          <p:nvSpPr>
            <p:cNvPr id="32" name="rc32"/>
            <p:cNvSpPr/>
            <p:nvPr/>
          </p:nvSpPr>
          <p:spPr>
            <a:xfrm>
              <a:off x="3758722" y="4937701"/>
              <a:ext cx="420026" cy="14931"/>
            </a:xfrm>
            <a:prstGeom prst="rect">
              <a:avLst/>
            </a:prstGeom>
            <a:solidFill>
              <a:srgbClr val="1CABE2">
                <a:alpha val="100000"/>
              </a:srgbClr>
            </a:solidFill>
          </p:spPr>
          <p:txBody>
            <a:bodyPr/>
            <a:lstStyle/>
            <a:p/>
          </p:txBody>
        </p:sp>
        <p:sp>
          <p:nvSpPr>
            <p:cNvPr id="33" name="rc33"/>
            <p:cNvSpPr/>
            <p:nvPr/>
          </p:nvSpPr>
          <p:spPr>
            <a:xfrm>
              <a:off x="4225417" y="4923208"/>
              <a:ext cx="420026" cy="29424"/>
            </a:xfrm>
            <a:prstGeom prst="rect">
              <a:avLst/>
            </a:prstGeom>
            <a:solidFill>
              <a:srgbClr val="1CABE2">
                <a:alpha val="100000"/>
              </a:srgbClr>
            </a:solidFill>
          </p:spPr>
          <p:txBody>
            <a:bodyPr/>
            <a:lstStyle/>
            <a:p/>
          </p:txBody>
        </p:sp>
        <p:sp>
          <p:nvSpPr>
            <p:cNvPr id="34" name="rc34"/>
            <p:cNvSpPr/>
            <p:nvPr/>
          </p:nvSpPr>
          <p:spPr>
            <a:xfrm>
              <a:off x="4692113" y="4907837"/>
              <a:ext cx="420026" cy="44795"/>
            </a:xfrm>
            <a:prstGeom prst="rect">
              <a:avLst/>
            </a:prstGeom>
            <a:solidFill>
              <a:srgbClr val="1CABE2">
                <a:alpha val="100000"/>
              </a:srgbClr>
            </a:solidFill>
          </p:spPr>
          <p:txBody>
            <a:bodyPr/>
            <a:lstStyle/>
            <a:p/>
          </p:txBody>
        </p:sp>
        <p:sp>
          <p:nvSpPr>
            <p:cNvPr id="35" name="rc35"/>
            <p:cNvSpPr/>
            <p:nvPr/>
          </p:nvSpPr>
          <p:spPr>
            <a:xfrm>
              <a:off x="5158809" y="4937262"/>
              <a:ext cx="420026" cy="15371"/>
            </a:xfrm>
            <a:prstGeom prst="rect">
              <a:avLst/>
            </a:prstGeom>
            <a:solidFill>
              <a:srgbClr val="1CABE2">
                <a:alpha val="100000"/>
              </a:srgbClr>
            </a:solidFill>
          </p:spPr>
          <p:txBody>
            <a:bodyPr/>
            <a:lstStyle/>
            <a:p/>
          </p:txBody>
        </p:sp>
        <p:sp>
          <p:nvSpPr>
            <p:cNvPr id="36" name="rc36"/>
            <p:cNvSpPr/>
            <p:nvPr/>
          </p:nvSpPr>
          <p:spPr>
            <a:xfrm>
              <a:off x="5625505" y="4943410"/>
              <a:ext cx="420026" cy="9222"/>
            </a:xfrm>
            <a:prstGeom prst="rect">
              <a:avLst/>
            </a:prstGeom>
            <a:solidFill>
              <a:srgbClr val="1CABE2">
                <a:alpha val="100000"/>
              </a:srgbClr>
            </a:solidFill>
          </p:spPr>
          <p:txBody>
            <a:bodyPr/>
            <a:lstStyle/>
            <a:p/>
          </p:txBody>
        </p:sp>
        <p:sp>
          <p:nvSpPr>
            <p:cNvPr id="37" name="rc37"/>
            <p:cNvSpPr/>
            <p:nvPr/>
          </p:nvSpPr>
          <p:spPr>
            <a:xfrm>
              <a:off x="6092200" y="4934626"/>
              <a:ext cx="420026" cy="18006"/>
            </a:xfrm>
            <a:prstGeom prst="rect">
              <a:avLst/>
            </a:prstGeom>
            <a:solidFill>
              <a:srgbClr val="1CABE2">
                <a:alpha val="100000"/>
              </a:srgbClr>
            </a:solidFill>
          </p:spPr>
          <p:txBody>
            <a:bodyPr/>
            <a:lstStyle/>
            <a:p/>
          </p:txBody>
        </p:sp>
        <p:sp>
          <p:nvSpPr>
            <p:cNvPr id="38" name="rc38"/>
            <p:cNvSpPr/>
            <p:nvPr/>
          </p:nvSpPr>
          <p:spPr>
            <a:xfrm>
              <a:off x="6558896" y="4934626"/>
              <a:ext cx="420026" cy="18006"/>
            </a:xfrm>
            <a:prstGeom prst="rect">
              <a:avLst/>
            </a:prstGeom>
            <a:solidFill>
              <a:srgbClr val="1CABE2">
                <a:alpha val="100000"/>
              </a:srgbClr>
            </a:solidFill>
          </p:spPr>
          <p:txBody>
            <a:bodyPr/>
            <a:lstStyle/>
            <a:p/>
          </p:txBody>
        </p:sp>
        <p:sp>
          <p:nvSpPr>
            <p:cNvPr id="39" name="rc39"/>
            <p:cNvSpPr/>
            <p:nvPr/>
          </p:nvSpPr>
          <p:spPr>
            <a:xfrm>
              <a:off x="7025592" y="4016754"/>
              <a:ext cx="420026" cy="935878"/>
            </a:xfrm>
            <a:prstGeom prst="rect">
              <a:avLst/>
            </a:prstGeom>
            <a:solidFill>
              <a:srgbClr val="1CABE2">
                <a:alpha val="100000"/>
              </a:srgbClr>
            </a:solidFill>
          </p:spPr>
          <p:txBody>
            <a:bodyPr/>
            <a:lstStyle/>
            <a:p/>
          </p:txBody>
        </p:sp>
        <p:sp>
          <p:nvSpPr>
            <p:cNvPr id="40" name="pl40"/>
            <p:cNvSpPr/>
            <p:nvPr/>
          </p:nvSpPr>
          <p:spPr>
            <a:xfrm>
              <a:off x="1168561" y="1864232"/>
              <a:ext cx="6067044" cy="374351"/>
            </a:xfrm>
            <a:custGeom>
              <a:avLst/>
              <a:pathLst>
                <a:path w="6067044" h="374351">
                  <a:moveTo>
                    <a:pt x="0" y="62391"/>
                  </a:moveTo>
                  <a:lnTo>
                    <a:pt x="466695" y="124783"/>
                  </a:lnTo>
                  <a:lnTo>
                    <a:pt x="933391" y="62391"/>
                  </a:lnTo>
                  <a:lnTo>
                    <a:pt x="1400087" y="93587"/>
                  </a:lnTo>
                  <a:lnTo>
                    <a:pt x="1866782" y="124783"/>
                  </a:lnTo>
                  <a:lnTo>
                    <a:pt x="2333478" y="62391"/>
                  </a:lnTo>
                  <a:lnTo>
                    <a:pt x="2800174" y="0"/>
                  </a:lnTo>
                  <a:lnTo>
                    <a:pt x="3266869" y="93587"/>
                  </a:lnTo>
                  <a:lnTo>
                    <a:pt x="3733565" y="155979"/>
                  </a:lnTo>
                  <a:lnTo>
                    <a:pt x="4200261" y="374351"/>
                  </a:lnTo>
                  <a:lnTo>
                    <a:pt x="4666957" y="0"/>
                  </a:lnTo>
                  <a:lnTo>
                    <a:pt x="5133652" y="93587"/>
                  </a:lnTo>
                  <a:lnTo>
                    <a:pt x="5600348" y="62391"/>
                  </a:lnTo>
                  <a:lnTo>
                    <a:pt x="6067044" y="187175"/>
                  </a:lnTo>
                </a:path>
              </a:pathLst>
            </a:custGeom>
            <a:ln w="27101" cap="flat">
              <a:solidFill>
                <a:srgbClr val="00833D">
                  <a:alpha val="100000"/>
                </a:srgbClr>
              </a:solidFill>
              <a:prstDash val="solid"/>
              <a:round/>
            </a:ln>
          </p:spPr>
          <p:txBody>
            <a:bodyPr/>
            <a:lstStyle/>
            <a:p/>
          </p:txBody>
        </p:sp>
        <p:sp>
          <p:nvSpPr>
            <p:cNvPr id="41" name="pl41"/>
            <p:cNvSpPr/>
            <p:nvPr/>
          </p:nvSpPr>
          <p:spPr>
            <a:xfrm>
              <a:off x="2568648" y="1957820"/>
              <a:ext cx="4666957" cy="343155"/>
            </a:xfrm>
            <a:custGeom>
              <a:avLst/>
              <a:pathLst>
                <a:path w="4666957" h="343155">
                  <a:moveTo>
                    <a:pt x="0" y="280763"/>
                  </a:moveTo>
                  <a:lnTo>
                    <a:pt x="466695" y="187175"/>
                  </a:lnTo>
                  <a:lnTo>
                    <a:pt x="933391" y="31195"/>
                  </a:lnTo>
                  <a:lnTo>
                    <a:pt x="1400087" y="0"/>
                  </a:lnTo>
                  <a:lnTo>
                    <a:pt x="1866782" y="124783"/>
                  </a:lnTo>
                  <a:lnTo>
                    <a:pt x="2333478" y="155979"/>
                  </a:lnTo>
                  <a:lnTo>
                    <a:pt x="2800174" y="343155"/>
                  </a:lnTo>
                  <a:lnTo>
                    <a:pt x="3266869" y="155979"/>
                  </a:lnTo>
                  <a:lnTo>
                    <a:pt x="3733565" y="249567"/>
                  </a:lnTo>
                  <a:lnTo>
                    <a:pt x="4200261" y="93587"/>
                  </a:lnTo>
                  <a:lnTo>
                    <a:pt x="4666957" y="187175"/>
                  </a:lnTo>
                </a:path>
              </a:pathLst>
            </a:custGeom>
            <a:ln w="27101" cap="flat">
              <a:solidFill>
                <a:srgbClr val="002759">
                  <a:alpha val="100000"/>
                </a:srgbClr>
              </a:solidFill>
              <a:prstDash val="solid"/>
              <a:round/>
            </a:ln>
          </p:spPr>
          <p:txBody>
            <a:bodyPr/>
            <a:lstStyle/>
            <a:p/>
          </p:txBody>
        </p:sp>
        <p:sp>
          <p:nvSpPr>
            <p:cNvPr id="42" name="pt42"/>
            <p:cNvSpPr/>
            <p:nvPr/>
          </p:nvSpPr>
          <p:spPr>
            <a:xfrm>
              <a:off x="1136959"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253704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003742"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470438"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37134"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03829"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870525"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337221"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803916"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270612"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737308"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204004"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069083" y="477749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a:t>
              </a:r>
            </a:p>
          </p:txBody>
        </p:sp>
        <p:sp>
          <p:nvSpPr>
            <p:cNvPr id="68" name="tx68"/>
            <p:cNvSpPr/>
            <p:nvPr/>
          </p:nvSpPr>
          <p:spPr>
            <a:xfrm>
              <a:off x="1568938" y="481678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9" name="tx69"/>
            <p:cNvSpPr/>
            <p:nvPr/>
          </p:nvSpPr>
          <p:spPr>
            <a:xfrm>
              <a:off x="2035633" y="480580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70" name="tx70"/>
            <p:cNvSpPr/>
            <p:nvPr/>
          </p:nvSpPr>
          <p:spPr>
            <a:xfrm>
              <a:off x="2535488" y="482380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2969025" y="479687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a:t>
              </a:r>
            </a:p>
          </p:txBody>
        </p:sp>
        <p:sp>
          <p:nvSpPr>
            <p:cNvPr id="72" name="tx72"/>
            <p:cNvSpPr/>
            <p:nvPr/>
          </p:nvSpPr>
          <p:spPr>
            <a:xfrm>
              <a:off x="3402561" y="477505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112</a:t>
              </a:r>
            </a:p>
          </p:txBody>
        </p:sp>
        <p:sp>
          <p:nvSpPr>
            <p:cNvPr id="73" name="tx73"/>
            <p:cNvSpPr/>
            <p:nvPr/>
          </p:nvSpPr>
          <p:spPr>
            <a:xfrm>
              <a:off x="3902416" y="480780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4" name="tx74"/>
            <p:cNvSpPr/>
            <p:nvPr/>
          </p:nvSpPr>
          <p:spPr>
            <a:xfrm>
              <a:off x="4369112" y="479336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a:t>
              </a:r>
            </a:p>
          </p:txBody>
        </p:sp>
        <p:sp>
          <p:nvSpPr>
            <p:cNvPr id="75" name="tx75"/>
            <p:cNvSpPr/>
            <p:nvPr/>
          </p:nvSpPr>
          <p:spPr>
            <a:xfrm>
              <a:off x="4802648" y="477799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102</a:t>
              </a:r>
            </a:p>
          </p:txBody>
        </p:sp>
        <p:sp>
          <p:nvSpPr>
            <p:cNvPr id="76" name="tx76"/>
            <p:cNvSpPr/>
            <p:nvPr/>
          </p:nvSpPr>
          <p:spPr>
            <a:xfrm>
              <a:off x="5302503" y="480736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7" name="tx77"/>
            <p:cNvSpPr/>
            <p:nvPr/>
          </p:nvSpPr>
          <p:spPr>
            <a:xfrm>
              <a:off x="5769199" y="481502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8" name="tx78"/>
            <p:cNvSpPr/>
            <p:nvPr/>
          </p:nvSpPr>
          <p:spPr>
            <a:xfrm>
              <a:off x="6235895" y="480624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9" name="tx79"/>
            <p:cNvSpPr/>
            <p:nvPr/>
          </p:nvSpPr>
          <p:spPr>
            <a:xfrm>
              <a:off x="6702590" y="480624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80" name="tx80"/>
            <p:cNvSpPr/>
            <p:nvPr/>
          </p:nvSpPr>
          <p:spPr>
            <a:xfrm>
              <a:off x="7086402"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2,131</a:t>
              </a:r>
            </a:p>
          </p:txBody>
        </p:sp>
        <p:sp>
          <p:nvSpPr>
            <p:cNvPr id="81" name="pl81"/>
            <p:cNvSpPr/>
            <p:nvPr/>
          </p:nvSpPr>
          <p:spPr>
            <a:xfrm>
              <a:off x="7253994" y="1965230"/>
              <a:ext cx="608310" cy="83648"/>
            </a:xfrm>
            <a:custGeom>
              <a:avLst/>
              <a:pathLst>
                <a:path w="608310" h="83648">
                  <a:moveTo>
                    <a:pt x="608310" y="0"/>
                  </a:moveTo>
                  <a:lnTo>
                    <a:pt x="0" y="83648"/>
                  </a:lnTo>
                </a:path>
              </a:pathLst>
            </a:custGeom>
          </p:spPr>
          <p:txBody>
            <a:bodyPr/>
            <a:lstStyle/>
            <a:p/>
          </p:txBody>
        </p:sp>
        <p:sp>
          <p:nvSpPr>
            <p:cNvPr id="82" name="pl82"/>
            <p:cNvSpPr/>
            <p:nvPr/>
          </p:nvSpPr>
          <p:spPr>
            <a:xfrm>
              <a:off x="7254094" y="2147367"/>
              <a:ext cx="608209" cy="77997"/>
            </a:xfrm>
            <a:custGeom>
              <a:avLst/>
              <a:pathLst>
                <a:path w="608209" h="77997">
                  <a:moveTo>
                    <a:pt x="608209" y="77997"/>
                  </a:moveTo>
                  <a:lnTo>
                    <a:pt x="0" y="0"/>
                  </a:lnTo>
                </a:path>
              </a:pathLst>
            </a:custGeom>
          </p:spPr>
          <p:txBody>
            <a:bodyPr/>
            <a:lstStyle/>
            <a:p/>
          </p:txBody>
        </p:sp>
        <p:sp>
          <p:nvSpPr>
            <p:cNvPr id="83" name="pg83"/>
            <p:cNvSpPr/>
            <p:nvPr/>
          </p:nvSpPr>
          <p:spPr>
            <a:xfrm>
              <a:off x="7793724" y="187273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191385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85" name="pg85"/>
            <p:cNvSpPr/>
            <p:nvPr/>
          </p:nvSpPr>
          <p:spPr>
            <a:xfrm>
              <a:off x="7793724" y="21403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218146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90%</a:t>
              </a:r>
            </a:p>
          </p:txBody>
        </p:sp>
        <p:sp>
          <p:nvSpPr>
            <p:cNvPr id="87" name="rc87"/>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8" name="tx88"/>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08103" y="401047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0" name="tx90"/>
            <p:cNvSpPr/>
            <p:nvPr/>
          </p:nvSpPr>
          <p:spPr>
            <a:xfrm>
              <a:off x="508103" y="313212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1" name="tx91"/>
            <p:cNvSpPr/>
            <p:nvPr/>
          </p:nvSpPr>
          <p:spPr>
            <a:xfrm>
              <a:off x="508103" y="225378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2" name="tx9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629279" y="5900002"/>
              <a:ext cx="201456" cy="201456"/>
            </a:xfrm>
            <a:prstGeom prst="rect">
              <a:avLst/>
            </a:prstGeom>
            <a:solidFill>
              <a:srgbClr val="1CABE2">
                <a:alpha val="100000"/>
              </a:srgbClr>
            </a:solidFill>
          </p:spPr>
          <p:txBody>
            <a:bodyPr/>
            <a:lstStyle/>
            <a:p/>
          </p:txBody>
        </p:sp>
        <p:sp>
          <p:nvSpPr>
            <p:cNvPr id="126" name="tx126"/>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25875" y="1334104"/>
              <a:ext cx="54724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Rwanda,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2,131 confirmed measles cases in Rwanda. In the same year, MCV1 coverage was 93% and MCV2 coverage was 90%.
The number of cases in 2025 was 52 times more cases than in 2024 (n=41).
The highest number of measles cases was reported in 2025 (n=2,131). In this year, MCV1 coverage was 93%.
There were measles-containing vaccine supplementary immunization activities/campaigns in 2024.</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Rwanda experienced an increase in measles cases compared with 2024, while MCV1 coverage was 93% and MCV2 coverage was 90%.</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154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742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758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551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345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2138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331359"/>
              <a:ext cx="3520101" cy="644448"/>
            </a:xfrm>
            <a:custGeom>
              <a:avLst/>
              <a:pathLst>
                <a:path w="3520101" h="644448">
                  <a:moveTo>
                    <a:pt x="0" y="368256"/>
                  </a:moveTo>
                  <a:lnTo>
                    <a:pt x="140804" y="644448"/>
                  </a:lnTo>
                  <a:lnTo>
                    <a:pt x="281608" y="0"/>
                  </a:lnTo>
                  <a:lnTo>
                    <a:pt x="422412" y="552384"/>
                  </a:lnTo>
                  <a:lnTo>
                    <a:pt x="563216" y="184128"/>
                  </a:lnTo>
                  <a:lnTo>
                    <a:pt x="704020" y="644448"/>
                  </a:lnTo>
                  <a:lnTo>
                    <a:pt x="844824" y="644448"/>
                  </a:lnTo>
                  <a:lnTo>
                    <a:pt x="985628" y="460320"/>
                  </a:lnTo>
                  <a:lnTo>
                    <a:pt x="1126432" y="644448"/>
                  </a:lnTo>
                  <a:lnTo>
                    <a:pt x="1267236" y="552384"/>
                  </a:lnTo>
                  <a:lnTo>
                    <a:pt x="1408040" y="552384"/>
                  </a:lnTo>
                  <a:lnTo>
                    <a:pt x="1548844" y="552384"/>
                  </a:lnTo>
                  <a:lnTo>
                    <a:pt x="1689648" y="552384"/>
                  </a:lnTo>
                  <a:lnTo>
                    <a:pt x="1830452" y="552384"/>
                  </a:lnTo>
                  <a:lnTo>
                    <a:pt x="1971256" y="552384"/>
                  </a:lnTo>
                  <a:lnTo>
                    <a:pt x="2112061" y="552384"/>
                  </a:lnTo>
                  <a:lnTo>
                    <a:pt x="2252865" y="552384"/>
                  </a:lnTo>
                  <a:lnTo>
                    <a:pt x="2393669" y="552384"/>
                  </a:lnTo>
                  <a:lnTo>
                    <a:pt x="2534473" y="552384"/>
                  </a:lnTo>
                  <a:lnTo>
                    <a:pt x="2675277" y="552384"/>
                  </a:lnTo>
                  <a:lnTo>
                    <a:pt x="2816081" y="368256"/>
                  </a:lnTo>
                  <a:lnTo>
                    <a:pt x="2956885" y="92064"/>
                  </a:lnTo>
                  <a:lnTo>
                    <a:pt x="3097689" y="644448"/>
                  </a:lnTo>
                  <a:lnTo>
                    <a:pt x="3238493" y="644448"/>
                  </a:lnTo>
                  <a:lnTo>
                    <a:pt x="3379297" y="552384"/>
                  </a:lnTo>
                  <a:lnTo>
                    <a:pt x="3520101" y="368256"/>
                  </a:lnTo>
                </a:path>
              </a:pathLst>
            </a:custGeom>
            <a:ln w="27101" cap="flat">
              <a:solidFill>
                <a:srgbClr val="0058AB">
                  <a:alpha val="80000"/>
                </a:srgbClr>
              </a:solidFill>
              <a:prstDash val="solid"/>
              <a:round/>
            </a:ln>
          </p:spPr>
          <p:txBody>
            <a:bodyPr/>
            <a:lstStyle/>
            <a:p/>
          </p:txBody>
        </p:sp>
        <p:sp>
          <p:nvSpPr>
            <p:cNvPr id="20" name="pl20"/>
            <p:cNvSpPr/>
            <p:nvPr/>
          </p:nvSpPr>
          <p:spPr>
            <a:xfrm>
              <a:off x="943464" y="3778974"/>
              <a:ext cx="3520101" cy="828577"/>
            </a:xfrm>
            <a:custGeom>
              <a:avLst/>
              <a:pathLst>
                <a:path w="3520101" h="828577">
                  <a:moveTo>
                    <a:pt x="0" y="0"/>
                  </a:moveTo>
                  <a:lnTo>
                    <a:pt x="140804" y="92064"/>
                  </a:lnTo>
                  <a:lnTo>
                    <a:pt x="281608" y="0"/>
                  </a:lnTo>
                  <a:lnTo>
                    <a:pt x="422412" y="184128"/>
                  </a:lnTo>
                  <a:lnTo>
                    <a:pt x="563216" y="276192"/>
                  </a:lnTo>
                  <a:lnTo>
                    <a:pt x="704020" y="184128"/>
                  </a:lnTo>
                  <a:lnTo>
                    <a:pt x="844824" y="276192"/>
                  </a:lnTo>
                  <a:lnTo>
                    <a:pt x="985628" y="276192"/>
                  </a:lnTo>
                  <a:lnTo>
                    <a:pt x="1126432" y="460320"/>
                  </a:lnTo>
                  <a:lnTo>
                    <a:pt x="1267236" y="552384"/>
                  </a:lnTo>
                  <a:lnTo>
                    <a:pt x="1408040" y="644448"/>
                  </a:lnTo>
                  <a:lnTo>
                    <a:pt x="1548844" y="644448"/>
                  </a:lnTo>
                  <a:lnTo>
                    <a:pt x="1689648" y="644448"/>
                  </a:lnTo>
                  <a:lnTo>
                    <a:pt x="1830452" y="644448"/>
                  </a:lnTo>
                  <a:lnTo>
                    <a:pt x="1971256" y="736512"/>
                  </a:lnTo>
                  <a:lnTo>
                    <a:pt x="2112061" y="736512"/>
                  </a:lnTo>
                  <a:lnTo>
                    <a:pt x="2252865" y="736512"/>
                  </a:lnTo>
                  <a:lnTo>
                    <a:pt x="2393669" y="736512"/>
                  </a:lnTo>
                  <a:lnTo>
                    <a:pt x="2534473" y="828577"/>
                  </a:lnTo>
                  <a:lnTo>
                    <a:pt x="2675277" y="828577"/>
                  </a:lnTo>
                  <a:lnTo>
                    <a:pt x="2816081" y="736512"/>
                  </a:lnTo>
                  <a:lnTo>
                    <a:pt x="2956885" y="644448"/>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21" name="pl21"/>
            <p:cNvSpPr/>
            <p:nvPr/>
          </p:nvSpPr>
          <p:spPr>
            <a:xfrm>
              <a:off x="943464" y="3226590"/>
              <a:ext cx="3520101" cy="1288897"/>
            </a:xfrm>
            <a:custGeom>
              <a:avLst/>
              <a:pathLst>
                <a:path w="3520101" h="1288897">
                  <a:moveTo>
                    <a:pt x="0" y="0"/>
                  </a:moveTo>
                  <a:lnTo>
                    <a:pt x="140804" y="92064"/>
                  </a:lnTo>
                  <a:lnTo>
                    <a:pt x="281608" y="92064"/>
                  </a:lnTo>
                  <a:lnTo>
                    <a:pt x="422412" y="92064"/>
                  </a:lnTo>
                  <a:lnTo>
                    <a:pt x="563216" y="184128"/>
                  </a:lnTo>
                  <a:lnTo>
                    <a:pt x="704020" y="460320"/>
                  </a:lnTo>
                  <a:lnTo>
                    <a:pt x="844824" y="368256"/>
                  </a:lnTo>
                  <a:lnTo>
                    <a:pt x="985628" y="368256"/>
                  </a:lnTo>
                  <a:lnTo>
                    <a:pt x="1126432" y="552384"/>
                  </a:lnTo>
                  <a:lnTo>
                    <a:pt x="1267236" y="736512"/>
                  </a:lnTo>
                  <a:lnTo>
                    <a:pt x="1408040" y="736512"/>
                  </a:lnTo>
                  <a:lnTo>
                    <a:pt x="1548844" y="828577"/>
                  </a:lnTo>
                  <a:lnTo>
                    <a:pt x="1689648" y="828577"/>
                  </a:lnTo>
                  <a:lnTo>
                    <a:pt x="1830452" y="920641"/>
                  </a:lnTo>
                  <a:lnTo>
                    <a:pt x="1971256" y="920641"/>
                  </a:lnTo>
                  <a:lnTo>
                    <a:pt x="2112061" y="920641"/>
                  </a:lnTo>
                  <a:lnTo>
                    <a:pt x="2252865" y="1104769"/>
                  </a:lnTo>
                  <a:lnTo>
                    <a:pt x="2393669" y="1104769"/>
                  </a:lnTo>
                  <a:lnTo>
                    <a:pt x="2534473" y="1196833"/>
                  </a:lnTo>
                  <a:lnTo>
                    <a:pt x="2675277" y="1288897"/>
                  </a:lnTo>
                  <a:lnTo>
                    <a:pt x="2816081" y="1104769"/>
                  </a:lnTo>
                  <a:lnTo>
                    <a:pt x="2956885" y="1012705"/>
                  </a:lnTo>
                  <a:lnTo>
                    <a:pt x="3097689" y="1012705"/>
                  </a:lnTo>
                  <a:lnTo>
                    <a:pt x="3238493" y="1104769"/>
                  </a:lnTo>
                  <a:lnTo>
                    <a:pt x="3379297" y="1104769"/>
                  </a:lnTo>
                  <a:lnTo>
                    <a:pt x="3520101" y="1196833"/>
                  </a:lnTo>
                </a:path>
              </a:pathLst>
            </a:custGeom>
            <a:ln w="27101" cap="flat">
              <a:solidFill>
                <a:srgbClr val="00833D">
                  <a:alpha val="80000"/>
                </a:srgbClr>
              </a:solidFill>
              <a:prstDash val="solid"/>
              <a:round/>
            </a:ln>
          </p:spPr>
          <p:txBody>
            <a:bodyPr/>
            <a:lstStyle/>
            <a:p/>
          </p:txBody>
        </p:sp>
        <p:sp>
          <p:nvSpPr>
            <p:cNvPr id="22" name="pl22"/>
            <p:cNvSpPr/>
            <p:nvPr/>
          </p:nvSpPr>
          <p:spPr>
            <a:xfrm>
              <a:off x="943464" y="4331359"/>
              <a:ext cx="3520101" cy="644448"/>
            </a:xfrm>
            <a:custGeom>
              <a:avLst/>
              <a:pathLst>
                <a:path w="3520101" h="644448">
                  <a:moveTo>
                    <a:pt x="0" y="368256"/>
                  </a:moveTo>
                  <a:lnTo>
                    <a:pt x="140804" y="644448"/>
                  </a:lnTo>
                  <a:lnTo>
                    <a:pt x="281608" y="0"/>
                  </a:lnTo>
                  <a:lnTo>
                    <a:pt x="422412" y="552384"/>
                  </a:lnTo>
                  <a:lnTo>
                    <a:pt x="563216" y="184128"/>
                  </a:lnTo>
                  <a:lnTo>
                    <a:pt x="704020" y="644448"/>
                  </a:lnTo>
                  <a:lnTo>
                    <a:pt x="844824" y="644448"/>
                  </a:lnTo>
                  <a:lnTo>
                    <a:pt x="985628" y="460320"/>
                  </a:lnTo>
                  <a:lnTo>
                    <a:pt x="1126432" y="644448"/>
                  </a:lnTo>
                  <a:lnTo>
                    <a:pt x="1267236" y="552384"/>
                  </a:lnTo>
                  <a:lnTo>
                    <a:pt x="1408040" y="552384"/>
                  </a:lnTo>
                  <a:lnTo>
                    <a:pt x="1548844" y="552384"/>
                  </a:lnTo>
                  <a:lnTo>
                    <a:pt x="1689648" y="552384"/>
                  </a:lnTo>
                  <a:lnTo>
                    <a:pt x="1830452" y="552384"/>
                  </a:lnTo>
                  <a:lnTo>
                    <a:pt x="1971256" y="552384"/>
                  </a:lnTo>
                  <a:lnTo>
                    <a:pt x="2112061" y="552384"/>
                  </a:lnTo>
                  <a:lnTo>
                    <a:pt x="2252865" y="552384"/>
                  </a:lnTo>
                  <a:lnTo>
                    <a:pt x="2393669" y="552384"/>
                  </a:lnTo>
                  <a:lnTo>
                    <a:pt x="2534473" y="552384"/>
                  </a:lnTo>
                  <a:lnTo>
                    <a:pt x="2675277" y="552384"/>
                  </a:lnTo>
                  <a:lnTo>
                    <a:pt x="2816081" y="368256"/>
                  </a:lnTo>
                  <a:lnTo>
                    <a:pt x="2956885" y="92064"/>
                  </a:lnTo>
                  <a:lnTo>
                    <a:pt x="3097689" y="644448"/>
                  </a:lnTo>
                  <a:lnTo>
                    <a:pt x="3238493" y="644448"/>
                  </a:lnTo>
                  <a:lnTo>
                    <a:pt x="3379297" y="552384"/>
                  </a:lnTo>
                  <a:lnTo>
                    <a:pt x="3520101" y="368256"/>
                  </a:lnTo>
                </a:path>
              </a:pathLst>
            </a:custGeom>
            <a:ln w="43362" cap="flat">
              <a:solidFill>
                <a:srgbClr val="000000">
                  <a:alpha val="100000"/>
                </a:srgbClr>
              </a:solidFill>
              <a:prstDash val="solid"/>
              <a:round/>
            </a:ln>
          </p:spPr>
          <p:txBody>
            <a:bodyPr/>
            <a:lstStyle/>
            <a:p/>
          </p:txBody>
        </p:sp>
        <p:sp>
          <p:nvSpPr>
            <p:cNvPr id="23" name="pl23"/>
            <p:cNvSpPr/>
            <p:nvPr/>
          </p:nvSpPr>
          <p:spPr>
            <a:xfrm>
              <a:off x="943464" y="4331359"/>
              <a:ext cx="3520101" cy="644448"/>
            </a:xfrm>
            <a:custGeom>
              <a:avLst/>
              <a:pathLst>
                <a:path w="3520101" h="644448">
                  <a:moveTo>
                    <a:pt x="0" y="368256"/>
                  </a:moveTo>
                  <a:lnTo>
                    <a:pt x="140804" y="644448"/>
                  </a:lnTo>
                  <a:lnTo>
                    <a:pt x="281608" y="0"/>
                  </a:lnTo>
                  <a:lnTo>
                    <a:pt x="422412" y="552384"/>
                  </a:lnTo>
                  <a:lnTo>
                    <a:pt x="563216" y="184128"/>
                  </a:lnTo>
                  <a:lnTo>
                    <a:pt x="704020" y="644448"/>
                  </a:lnTo>
                  <a:lnTo>
                    <a:pt x="844824" y="644448"/>
                  </a:lnTo>
                  <a:lnTo>
                    <a:pt x="985628" y="460320"/>
                  </a:lnTo>
                  <a:lnTo>
                    <a:pt x="1126432" y="644448"/>
                  </a:lnTo>
                  <a:lnTo>
                    <a:pt x="1267236" y="552384"/>
                  </a:lnTo>
                  <a:lnTo>
                    <a:pt x="1408040" y="552384"/>
                  </a:lnTo>
                  <a:lnTo>
                    <a:pt x="1548844" y="552384"/>
                  </a:lnTo>
                  <a:lnTo>
                    <a:pt x="1689648" y="552384"/>
                  </a:lnTo>
                  <a:lnTo>
                    <a:pt x="1830452" y="552384"/>
                  </a:lnTo>
                  <a:lnTo>
                    <a:pt x="1971256" y="552384"/>
                  </a:lnTo>
                  <a:lnTo>
                    <a:pt x="2112061" y="552384"/>
                  </a:lnTo>
                  <a:lnTo>
                    <a:pt x="2252865" y="552384"/>
                  </a:lnTo>
                  <a:lnTo>
                    <a:pt x="2393669" y="552384"/>
                  </a:lnTo>
                  <a:lnTo>
                    <a:pt x="2534473" y="552384"/>
                  </a:lnTo>
                  <a:lnTo>
                    <a:pt x="2675277" y="552384"/>
                  </a:lnTo>
                  <a:lnTo>
                    <a:pt x="2816081" y="368256"/>
                  </a:lnTo>
                  <a:lnTo>
                    <a:pt x="2956885" y="92064"/>
                  </a:lnTo>
                  <a:lnTo>
                    <a:pt x="3097689" y="644448"/>
                  </a:lnTo>
                  <a:lnTo>
                    <a:pt x="3238493" y="644448"/>
                  </a:lnTo>
                  <a:lnTo>
                    <a:pt x="3379297" y="552384"/>
                  </a:lnTo>
                  <a:lnTo>
                    <a:pt x="3520101" y="368256"/>
                  </a:lnTo>
                </a:path>
              </a:pathLst>
            </a:custGeom>
            <a:ln w="27101" cap="flat">
              <a:solidFill>
                <a:srgbClr val="0058AB">
                  <a:alpha val="100000"/>
                </a:srgbClr>
              </a:solidFill>
              <a:prstDash val="solid"/>
              <a:round/>
            </a:ln>
          </p:spPr>
          <p:txBody>
            <a:bodyPr/>
            <a:lstStyle/>
            <a:p/>
          </p:txBody>
        </p:sp>
        <p:sp>
          <p:nvSpPr>
            <p:cNvPr id="24" name="pl24"/>
            <p:cNvSpPr/>
            <p:nvPr/>
          </p:nvSpPr>
          <p:spPr>
            <a:xfrm>
              <a:off x="767459" y="497580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42342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69961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607551"/>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607551"/>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607551"/>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607551"/>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42342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3568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38563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4" name="pg34"/>
            <p:cNvSpPr/>
            <p:nvPr/>
          </p:nvSpPr>
          <p:spPr>
            <a:xfrm>
              <a:off x="1588995" y="46330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6618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2293016" y="45409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45710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997036" y="45409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5710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560252" y="45409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5710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64273" y="45409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5710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4" name="pg44"/>
            <p:cNvSpPr/>
            <p:nvPr/>
          </p:nvSpPr>
          <p:spPr>
            <a:xfrm>
              <a:off x="4405077" y="43568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38563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tx46"/>
            <p:cNvSpPr/>
            <p:nvPr/>
          </p:nvSpPr>
          <p:spPr>
            <a:xfrm>
              <a:off x="4523855" y="447642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3829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8" name="tx48"/>
            <p:cNvSpPr/>
            <p:nvPr/>
          </p:nvSpPr>
          <p:spPr>
            <a:xfrm>
              <a:off x="641260" y="493316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40125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30918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21711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739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739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4509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0754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41005" y="6120905"/>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65" name="tx65"/>
            <p:cNvSpPr/>
            <p:nvPr/>
          </p:nvSpPr>
          <p:spPr>
            <a:xfrm>
              <a:off x="27121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74645"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5154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6742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9758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551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1345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2138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490077"/>
              <a:ext cx="3520101" cy="2669859"/>
            </a:xfrm>
            <a:custGeom>
              <a:avLst/>
              <a:pathLst>
                <a:path w="3520101" h="2669859">
                  <a:moveTo>
                    <a:pt x="0" y="644448"/>
                  </a:moveTo>
                  <a:lnTo>
                    <a:pt x="140804" y="1565090"/>
                  </a:lnTo>
                  <a:lnTo>
                    <a:pt x="281608" y="0"/>
                  </a:lnTo>
                  <a:lnTo>
                    <a:pt x="422412" y="1841282"/>
                  </a:lnTo>
                  <a:lnTo>
                    <a:pt x="563216" y="1473025"/>
                  </a:lnTo>
                  <a:lnTo>
                    <a:pt x="704020" y="1933346"/>
                  </a:lnTo>
                  <a:lnTo>
                    <a:pt x="844824" y="2117474"/>
                  </a:lnTo>
                  <a:lnTo>
                    <a:pt x="985628" y="2025410"/>
                  </a:lnTo>
                  <a:lnTo>
                    <a:pt x="1126432" y="2025410"/>
                  </a:lnTo>
                  <a:lnTo>
                    <a:pt x="1267236" y="2209538"/>
                  </a:lnTo>
                  <a:lnTo>
                    <a:pt x="1408040" y="2209538"/>
                  </a:lnTo>
                  <a:lnTo>
                    <a:pt x="1548844" y="2209538"/>
                  </a:lnTo>
                  <a:lnTo>
                    <a:pt x="1689648" y="2301603"/>
                  </a:lnTo>
                  <a:lnTo>
                    <a:pt x="1830452" y="2117474"/>
                  </a:lnTo>
                  <a:lnTo>
                    <a:pt x="1971256" y="2301603"/>
                  </a:lnTo>
                  <a:lnTo>
                    <a:pt x="2112061" y="2209538"/>
                  </a:lnTo>
                  <a:lnTo>
                    <a:pt x="2252865" y="2117474"/>
                  </a:lnTo>
                  <a:lnTo>
                    <a:pt x="2393669" y="2301603"/>
                  </a:lnTo>
                  <a:lnTo>
                    <a:pt x="2534473" y="2577795"/>
                  </a:lnTo>
                  <a:lnTo>
                    <a:pt x="2675277" y="2209538"/>
                  </a:lnTo>
                  <a:lnTo>
                    <a:pt x="2816081" y="2485731"/>
                  </a:lnTo>
                  <a:lnTo>
                    <a:pt x="2956885" y="1841282"/>
                  </a:lnTo>
                  <a:lnTo>
                    <a:pt x="3097689" y="2577795"/>
                  </a:lnTo>
                  <a:lnTo>
                    <a:pt x="3238493" y="2669859"/>
                  </a:lnTo>
                  <a:lnTo>
                    <a:pt x="3379297" y="2301603"/>
                  </a:lnTo>
                  <a:lnTo>
                    <a:pt x="3520101" y="2025410"/>
                  </a:lnTo>
                </a:path>
              </a:pathLst>
            </a:custGeom>
            <a:ln w="27101" cap="flat">
              <a:solidFill>
                <a:srgbClr val="0058AB">
                  <a:alpha val="80000"/>
                </a:srgbClr>
              </a:solidFill>
              <a:prstDash val="solid"/>
              <a:round/>
            </a:ln>
          </p:spPr>
          <p:txBody>
            <a:bodyPr/>
            <a:lstStyle/>
            <a:p/>
          </p:txBody>
        </p:sp>
        <p:sp>
          <p:nvSpPr>
            <p:cNvPr id="83" name="pl83"/>
            <p:cNvSpPr/>
            <p:nvPr/>
          </p:nvSpPr>
          <p:spPr>
            <a:xfrm>
              <a:off x="5308715" y="3686910"/>
              <a:ext cx="3520101" cy="828577"/>
            </a:xfrm>
            <a:custGeom>
              <a:avLst/>
              <a:pathLst>
                <a:path w="3520101" h="828577">
                  <a:moveTo>
                    <a:pt x="0" y="0"/>
                  </a:moveTo>
                  <a:lnTo>
                    <a:pt x="140804" y="92064"/>
                  </a:lnTo>
                  <a:lnTo>
                    <a:pt x="281608" y="92064"/>
                  </a:lnTo>
                  <a:lnTo>
                    <a:pt x="422412" y="184128"/>
                  </a:lnTo>
                  <a:lnTo>
                    <a:pt x="563216" y="276192"/>
                  </a:lnTo>
                  <a:lnTo>
                    <a:pt x="704020" y="276192"/>
                  </a:lnTo>
                  <a:lnTo>
                    <a:pt x="844824" y="368256"/>
                  </a:lnTo>
                  <a:lnTo>
                    <a:pt x="985628" y="460320"/>
                  </a:lnTo>
                  <a:lnTo>
                    <a:pt x="1126432" y="552384"/>
                  </a:lnTo>
                  <a:lnTo>
                    <a:pt x="1267236" y="644448"/>
                  </a:lnTo>
                  <a:lnTo>
                    <a:pt x="1408040" y="736512"/>
                  </a:lnTo>
                  <a:lnTo>
                    <a:pt x="1548844" y="736512"/>
                  </a:lnTo>
                  <a:lnTo>
                    <a:pt x="1689648" y="736512"/>
                  </a:lnTo>
                  <a:lnTo>
                    <a:pt x="1830452" y="736512"/>
                  </a:lnTo>
                  <a:lnTo>
                    <a:pt x="1971256" y="736512"/>
                  </a:lnTo>
                  <a:lnTo>
                    <a:pt x="2112061" y="828577"/>
                  </a:lnTo>
                  <a:lnTo>
                    <a:pt x="2252865" y="736512"/>
                  </a:lnTo>
                  <a:lnTo>
                    <a:pt x="2393669" y="736512"/>
                  </a:lnTo>
                  <a:lnTo>
                    <a:pt x="2534473" y="828577"/>
                  </a:lnTo>
                  <a:lnTo>
                    <a:pt x="2675277" y="828577"/>
                  </a:lnTo>
                  <a:lnTo>
                    <a:pt x="2816081" y="828577"/>
                  </a:lnTo>
                  <a:lnTo>
                    <a:pt x="2956885" y="736512"/>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84" name="pl84"/>
            <p:cNvSpPr/>
            <p:nvPr/>
          </p:nvSpPr>
          <p:spPr>
            <a:xfrm>
              <a:off x="5308715" y="3042461"/>
              <a:ext cx="3520101" cy="1196833"/>
            </a:xfrm>
            <a:custGeom>
              <a:avLst/>
              <a:pathLst>
                <a:path w="3520101" h="1196833">
                  <a:moveTo>
                    <a:pt x="0" y="0"/>
                  </a:moveTo>
                  <a:lnTo>
                    <a:pt x="140804" y="184128"/>
                  </a:lnTo>
                  <a:lnTo>
                    <a:pt x="281608" y="276192"/>
                  </a:lnTo>
                  <a:lnTo>
                    <a:pt x="422412" y="184128"/>
                  </a:lnTo>
                  <a:lnTo>
                    <a:pt x="563216" y="276192"/>
                  </a:lnTo>
                  <a:lnTo>
                    <a:pt x="704020" y="184128"/>
                  </a:lnTo>
                  <a:lnTo>
                    <a:pt x="844824" y="368256"/>
                  </a:lnTo>
                  <a:lnTo>
                    <a:pt x="985628" y="552384"/>
                  </a:lnTo>
                  <a:lnTo>
                    <a:pt x="1126432" y="736512"/>
                  </a:lnTo>
                  <a:lnTo>
                    <a:pt x="1267236" y="920641"/>
                  </a:lnTo>
                  <a:lnTo>
                    <a:pt x="1408040" y="1012705"/>
                  </a:lnTo>
                  <a:lnTo>
                    <a:pt x="1548844" y="1012705"/>
                  </a:lnTo>
                  <a:lnTo>
                    <a:pt x="1689648" y="1196833"/>
                  </a:lnTo>
                  <a:lnTo>
                    <a:pt x="1830452" y="1196833"/>
                  </a:lnTo>
                  <a:lnTo>
                    <a:pt x="1971256" y="920641"/>
                  </a:lnTo>
                  <a:lnTo>
                    <a:pt x="2112061" y="920641"/>
                  </a:lnTo>
                  <a:lnTo>
                    <a:pt x="2252865" y="828577"/>
                  </a:lnTo>
                  <a:lnTo>
                    <a:pt x="2393669" y="920641"/>
                  </a:lnTo>
                  <a:lnTo>
                    <a:pt x="2534473" y="1012705"/>
                  </a:lnTo>
                  <a:lnTo>
                    <a:pt x="2675277" y="1104769"/>
                  </a:lnTo>
                  <a:lnTo>
                    <a:pt x="2816081" y="1104769"/>
                  </a:lnTo>
                  <a:lnTo>
                    <a:pt x="2956885" y="920641"/>
                  </a:lnTo>
                  <a:lnTo>
                    <a:pt x="3097689" y="920641"/>
                  </a:lnTo>
                  <a:lnTo>
                    <a:pt x="3238493" y="920641"/>
                  </a:lnTo>
                  <a:lnTo>
                    <a:pt x="3379297" y="1012705"/>
                  </a:lnTo>
                  <a:lnTo>
                    <a:pt x="3520101" y="1104769"/>
                  </a:lnTo>
                </a:path>
              </a:pathLst>
            </a:custGeom>
            <a:ln w="27101" cap="flat">
              <a:solidFill>
                <a:srgbClr val="00833D">
                  <a:alpha val="80000"/>
                </a:srgbClr>
              </a:solidFill>
              <a:prstDash val="solid"/>
              <a:round/>
            </a:ln>
          </p:spPr>
          <p:txBody>
            <a:bodyPr/>
            <a:lstStyle/>
            <a:p/>
          </p:txBody>
        </p:sp>
        <p:sp>
          <p:nvSpPr>
            <p:cNvPr id="85" name="pl85"/>
            <p:cNvSpPr/>
            <p:nvPr/>
          </p:nvSpPr>
          <p:spPr>
            <a:xfrm>
              <a:off x="5308715" y="2490077"/>
              <a:ext cx="3520101" cy="2669859"/>
            </a:xfrm>
            <a:custGeom>
              <a:avLst/>
              <a:pathLst>
                <a:path w="3520101" h="2669859">
                  <a:moveTo>
                    <a:pt x="0" y="644448"/>
                  </a:moveTo>
                  <a:lnTo>
                    <a:pt x="140804" y="1565090"/>
                  </a:lnTo>
                  <a:lnTo>
                    <a:pt x="281608" y="0"/>
                  </a:lnTo>
                  <a:lnTo>
                    <a:pt x="422412" y="1841282"/>
                  </a:lnTo>
                  <a:lnTo>
                    <a:pt x="563216" y="1473025"/>
                  </a:lnTo>
                  <a:lnTo>
                    <a:pt x="704020" y="1933346"/>
                  </a:lnTo>
                  <a:lnTo>
                    <a:pt x="844824" y="2117474"/>
                  </a:lnTo>
                  <a:lnTo>
                    <a:pt x="985628" y="2025410"/>
                  </a:lnTo>
                  <a:lnTo>
                    <a:pt x="1126432" y="2025410"/>
                  </a:lnTo>
                  <a:lnTo>
                    <a:pt x="1267236" y="2209538"/>
                  </a:lnTo>
                  <a:lnTo>
                    <a:pt x="1408040" y="2209538"/>
                  </a:lnTo>
                  <a:lnTo>
                    <a:pt x="1548844" y="2209538"/>
                  </a:lnTo>
                  <a:lnTo>
                    <a:pt x="1689648" y="2301603"/>
                  </a:lnTo>
                  <a:lnTo>
                    <a:pt x="1830452" y="2117474"/>
                  </a:lnTo>
                  <a:lnTo>
                    <a:pt x="1971256" y="2301603"/>
                  </a:lnTo>
                  <a:lnTo>
                    <a:pt x="2112061" y="2209538"/>
                  </a:lnTo>
                  <a:lnTo>
                    <a:pt x="2252865" y="2117474"/>
                  </a:lnTo>
                  <a:lnTo>
                    <a:pt x="2393669" y="2301603"/>
                  </a:lnTo>
                  <a:lnTo>
                    <a:pt x="2534473" y="2577795"/>
                  </a:lnTo>
                  <a:lnTo>
                    <a:pt x="2675277" y="2209538"/>
                  </a:lnTo>
                  <a:lnTo>
                    <a:pt x="2816081" y="2485731"/>
                  </a:lnTo>
                  <a:lnTo>
                    <a:pt x="2956885" y="1841282"/>
                  </a:lnTo>
                  <a:lnTo>
                    <a:pt x="3097689" y="2577795"/>
                  </a:lnTo>
                  <a:lnTo>
                    <a:pt x="3238493" y="2669859"/>
                  </a:lnTo>
                  <a:lnTo>
                    <a:pt x="3379297" y="2301603"/>
                  </a:lnTo>
                  <a:lnTo>
                    <a:pt x="3520101" y="2025410"/>
                  </a:lnTo>
                </a:path>
              </a:pathLst>
            </a:custGeom>
            <a:ln w="43362" cap="flat">
              <a:solidFill>
                <a:srgbClr val="000000">
                  <a:alpha val="100000"/>
                </a:srgbClr>
              </a:solidFill>
              <a:prstDash val="solid"/>
              <a:round/>
            </a:ln>
          </p:spPr>
          <p:txBody>
            <a:bodyPr/>
            <a:lstStyle/>
            <a:p/>
          </p:txBody>
        </p:sp>
        <p:sp>
          <p:nvSpPr>
            <p:cNvPr id="86" name="pl86"/>
            <p:cNvSpPr/>
            <p:nvPr/>
          </p:nvSpPr>
          <p:spPr>
            <a:xfrm>
              <a:off x="5308715" y="2490077"/>
              <a:ext cx="3520101" cy="2669859"/>
            </a:xfrm>
            <a:custGeom>
              <a:avLst/>
              <a:pathLst>
                <a:path w="3520101" h="2669859">
                  <a:moveTo>
                    <a:pt x="0" y="644448"/>
                  </a:moveTo>
                  <a:lnTo>
                    <a:pt x="140804" y="1565090"/>
                  </a:lnTo>
                  <a:lnTo>
                    <a:pt x="281608" y="0"/>
                  </a:lnTo>
                  <a:lnTo>
                    <a:pt x="422412" y="1841282"/>
                  </a:lnTo>
                  <a:lnTo>
                    <a:pt x="563216" y="1473025"/>
                  </a:lnTo>
                  <a:lnTo>
                    <a:pt x="704020" y="1933346"/>
                  </a:lnTo>
                  <a:lnTo>
                    <a:pt x="844824" y="2117474"/>
                  </a:lnTo>
                  <a:lnTo>
                    <a:pt x="985628" y="2025410"/>
                  </a:lnTo>
                  <a:lnTo>
                    <a:pt x="1126432" y="2025410"/>
                  </a:lnTo>
                  <a:lnTo>
                    <a:pt x="1267236" y="2209538"/>
                  </a:lnTo>
                  <a:lnTo>
                    <a:pt x="1408040" y="2209538"/>
                  </a:lnTo>
                  <a:lnTo>
                    <a:pt x="1548844" y="2209538"/>
                  </a:lnTo>
                  <a:lnTo>
                    <a:pt x="1689648" y="2301603"/>
                  </a:lnTo>
                  <a:lnTo>
                    <a:pt x="1830452" y="2117474"/>
                  </a:lnTo>
                  <a:lnTo>
                    <a:pt x="1971256" y="2301603"/>
                  </a:lnTo>
                  <a:lnTo>
                    <a:pt x="2112061" y="2209538"/>
                  </a:lnTo>
                  <a:lnTo>
                    <a:pt x="2252865" y="2117474"/>
                  </a:lnTo>
                  <a:lnTo>
                    <a:pt x="2393669" y="2301603"/>
                  </a:lnTo>
                  <a:lnTo>
                    <a:pt x="2534473" y="2577795"/>
                  </a:lnTo>
                  <a:lnTo>
                    <a:pt x="2675277" y="2209538"/>
                  </a:lnTo>
                  <a:lnTo>
                    <a:pt x="2816081" y="2485731"/>
                  </a:lnTo>
                  <a:lnTo>
                    <a:pt x="2956885" y="1841282"/>
                  </a:lnTo>
                  <a:lnTo>
                    <a:pt x="3097689" y="2577795"/>
                  </a:lnTo>
                  <a:lnTo>
                    <a:pt x="3238493" y="2669859"/>
                  </a:lnTo>
                  <a:lnTo>
                    <a:pt x="3379297" y="2301603"/>
                  </a:lnTo>
                  <a:lnTo>
                    <a:pt x="3520101" y="2025410"/>
                  </a:lnTo>
                </a:path>
              </a:pathLst>
            </a:custGeom>
            <a:ln w="27101" cap="flat">
              <a:solidFill>
                <a:srgbClr val="0058AB">
                  <a:alpha val="100000"/>
                </a:srgbClr>
              </a:solidFill>
              <a:prstDash val="solid"/>
              <a:round/>
            </a:ln>
          </p:spPr>
          <p:txBody>
            <a:bodyPr/>
            <a:lstStyle/>
            <a:p/>
          </p:txBody>
        </p:sp>
        <p:sp>
          <p:nvSpPr>
            <p:cNvPr id="87" name="pl87"/>
            <p:cNvSpPr/>
            <p:nvPr/>
          </p:nvSpPr>
          <p:spPr>
            <a:xfrm>
              <a:off x="5132709" y="497580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85833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4147231"/>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42342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42342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42342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51548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239295"/>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791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8205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7" name="pg97"/>
            <p:cNvSpPr/>
            <p:nvPr/>
          </p:nvSpPr>
          <p:spPr>
            <a:xfrm>
              <a:off x="5954246" y="40806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4600" y="410948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9" name="pg99"/>
            <p:cNvSpPr/>
            <p:nvPr/>
          </p:nvSpPr>
          <p:spPr>
            <a:xfrm>
              <a:off x="6658267" y="43568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88620" y="438563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7362287" y="43568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38563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925503" y="43568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38563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629524" y="44489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47897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770328" y="41727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20283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9" name="tx109"/>
            <p:cNvSpPr/>
            <p:nvPr/>
          </p:nvSpPr>
          <p:spPr>
            <a:xfrm>
              <a:off x="8889106" y="43829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106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1" name="tx111"/>
            <p:cNvSpPr/>
            <p:nvPr/>
          </p:nvSpPr>
          <p:spPr>
            <a:xfrm>
              <a:off x="5006511" y="493316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40125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30918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21711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391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391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1034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7279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06256" y="6120905"/>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128" name="tx128"/>
            <p:cNvSpPr/>
            <p:nvPr/>
          </p:nvSpPr>
          <p:spPr>
            <a:xfrm>
              <a:off x="707744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39896"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5%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Rwanda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(3%) and DTP1-MCV1 drop-out was moderate (5%) in Rwanda, indicating good ability to deliver the primary series early on, but moderate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78181"/>
            </a:xfrm>
            <a:custGeom>
              <a:avLst/>
              <a:pathLst>
                <a:path w="2135265" h="178181">
                  <a:moveTo>
                    <a:pt x="0" y="127272"/>
                  </a:moveTo>
                  <a:lnTo>
                    <a:pt x="85410" y="178181"/>
                  </a:lnTo>
                  <a:lnTo>
                    <a:pt x="170821" y="93333"/>
                  </a:lnTo>
                  <a:lnTo>
                    <a:pt x="256231" y="25454"/>
                  </a:lnTo>
                  <a:lnTo>
                    <a:pt x="341642" y="16969"/>
                  </a:lnTo>
                  <a:lnTo>
                    <a:pt x="427053" y="16969"/>
                  </a:lnTo>
                  <a:lnTo>
                    <a:pt x="512463" y="8484"/>
                  </a:lnTo>
                  <a:lnTo>
                    <a:pt x="597874" y="84848"/>
                  </a:lnTo>
                  <a:lnTo>
                    <a:pt x="683284" y="50909"/>
                  </a:lnTo>
                  <a:lnTo>
                    <a:pt x="768695" y="0"/>
                  </a:lnTo>
                  <a:lnTo>
                    <a:pt x="854106" y="0"/>
                  </a:lnTo>
                  <a:lnTo>
                    <a:pt x="939516" y="0"/>
                  </a:lnTo>
                  <a:lnTo>
                    <a:pt x="1024927" y="0"/>
                  </a:lnTo>
                  <a:lnTo>
                    <a:pt x="1110337" y="0"/>
                  </a:lnTo>
                  <a:lnTo>
                    <a:pt x="1195748" y="0"/>
                  </a:lnTo>
                  <a:lnTo>
                    <a:pt x="1281159" y="0"/>
                  </a:lnTo>
                  <a:lnTo>
                    <a:pt x="1366569" y="0"/>
                  </a:lnTo>
                  <a:lnTo>
                    <a:pt x="1451980" y="8484"/>
                  </a:lnTo>
                  <a:lnTo>
                    <a:pt x="1537390" y="16969"/>
                  </a:lnTo>
                  <a:lnTo>
                    <a:pt x="1622801" y="8484"/>
                  </a:lnTo>
                  <a:lnTo>
                    <a:pt x="1708212" y="84848"/>
                  </a:lnTo>
                  <a:lnTo>
                    <a:pt x="1793622" y="84848"/>
                  </a:lnTo>
                  <a:lnTo>
                    <a:pt x="1879033" y="0"/>
                  </a:lnTo>
                  <a:lnTo>
                    <a:pt x="1964443" y="59393"/>
                  </a:lnTo>
                  <a:lnTo>
                    <a:pt x="2049854" y="0"/>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223926"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267369"/>
              <a:ext cx="597874" cy="84848"/>
            </a:xfrm>
            <a:custGeom>
              <a:avLst/>
              <a:pathLst>
                <a:path w="597874" h="84848">
                  <a:moveTo>
                    <a:pt x="0" y="50909"/>
                  </a:moveTo>
                  <a:lnTo>
                    <a:pt x="85410" y="0"/>
                  </a:lnTo>
                  <a:lnTo>
                    <a:pt x="170821" y="59393"/>
                  </a:lnTo>
                  <a:lnTo>
                    <a:pt x="256231" y="84848"/>
                  </a:lnTo>
                  <a:lnTo>
                    <a:pt x="341642" y="76363"/>
                  </a:lnTo>
                  <a:lnTo>
                    <a:pt x="427053" y="33939"/>
                  </a:lnTo>
                  <a:lnTo>
                    <a:pt x="512463" y="0"/>
                  </a:lnTo>
                  <a:lnTo>
                    <a:pt x="597874" y="25454"/>
                  </a:lnTo>
                </a:path>
              </a:pathLst>
            </a:custGeom>
            <a:ln w="27101" cap="flat">
              <a:solidFill>
                <a:srgbClr val="1CABE2">
                  <a:alpha val="100000"/>
                </a:srgbClr>
              </a:solidFill>
              <a:prstDash val="solid"/>
              <a:round/>
            </a:ln>
          </p:spPr>
          <p:txBody>
            <a:bodyPr/>
            <a:lstStyle/>
            <a:p/>
          </p:txBody>
        </p:sp>
        <p:sp>
          <p:nvSpPr>
            <p:cNvPr id="74" name="pt74"/>
            <p:cNvSpPr/>
            <p:nvPr/>
          </p:nvSpPr>
          <p:spPr>
            <a:xfrm>
              <a:off x="257544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3" name="tx83"/>
            <p:cNvSpPr/>
            <p:nvPr/>
          </p:nvSpPr>
          <p:spPr>
            <a:xfrm>
              <a:off x="3223926"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4" name="tx84"/>
            <p:cNvSpPr/>
            <p:nvPr/>
          </p:nvSpPr>
          <p:spPr>
            <a:xfrm>
              <a:off x="262464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5" name="tx85"/>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081032" y="4578485"/>
              <a:ext cx="1110337" cy="407272"/>
            </a:xfrm>
            <a:custGeom>
              <a:avLst/>
              <a:pathLst>
                <a:path w="1110337" h="407272">
                  <a:moveTo>
                    <a:pt x="0" y="407272"/>
                  </a:moveTo>
                  <a:lnTo>
                    <a:pt x="85410" y="0"/>
                  </a:lnTo>
                  <a:lnTo>
                    <a:pt x="170821" y="0"/>
                  </a:lnTo>
                  <a:lnTo>
                    <a:pt x="256231" y="0"/>
                  </a:lnTo>
                  <a:lnTo>
                    <a:pt x="341642" y="0"/>
                  </a:lnTo>
                  <a:lnTo>
                    <a:pt x="427053" y="0"/>
                  </a:lnTo>
                  <a:lnTo>
                    <a:pt x="512463" y="0"/>
                  </a:lnTo>
                  <a:lnTo>
                    <a:pt x="597874" y="0"/>
                  </a:lnTo>
                  <a:lnTo>
                    <a:pt x="683284" y="59393"/>
                  </a:lnTo>
                  <a:lnTo>
                    <a:pt x="768695" y="76363"/>
                  </a:lnTo>
                  <a:lnTo>
                    <a:pt x="854106" y="0"/>
                  </a:lnTo>
                  <a:lnTo>
                    <a:pt x="939516" y="33939"/>
                  </a:lnTo>
                  <a:lnTo>
                    <a:pt x="1024927" y="0"/>
                  </a:lnTo>
                  <a:lnTo>
                    <a:pt x="1110337" y="0"/>
                  </a:lnTo>
                </a:path>
              </a:pathLst>
            </a:custGeom>
            <a:ln w="27101" cap="flat">
              <a:solidFill>
                <a:srgbClr val="1CABE2">
                  <a:alpha val="100000"/>
                </a:srgbClr>
              </a:solidFill>
              <a:prstDash val="solid"/>
              <a:round/>
            </a:ln>
          </p:spPr>
          <p:txBody>
            <a:bodyPr/>
            <a:lstStyle/>
            <a:p/>
          </p:txBody>
        </p:sp>
        <p:sp>
          <p:nvSpPr>
            <p:cNvPr id="106" name="pt106"/>
            <p:cNvSpPr/>
            <p:nvPr/>
          </p:nvSpPr>
          <p:spPr>
            <a:xfrm>
              <a:off x="2062981"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148391"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233802"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319213"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04623"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660855"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74626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0249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87908"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1929101" y="4893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1" name="tx121"/>
            <p:cNvSpPr/>
            <p:nvPr/>
          </p:nvSpPr>
          <p:spPr>
            <a:xfrm>
              <a:off x="3223926" y="448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2624645" y="4437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3051698" y="4437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47768"/>
              <a:ext cx="2135265" cy="186666"/>
            </a:xfrm>
            <a:custGeom>
              <a:avLst/>
              <a:pathLst>
                <a:path w="2135265" h="186666">
                  <a:moveTo>
                    <a:pt x="0" y="50909"/>
                  </a:moveTo>
                  <a:lnTo>
                    <a:pt x="85410" y="186666"/>
                  </a:lnTo>
                  <a:lnTo>
                    <a:pt x="170821" y="33939"/>
                  </a:lnTo>
                  <a:lnTo>
                    <a:pt x="256231" y="16969"/>
                  </a:lnTo>
                  <a:lnTo>
                    <a:pt x="341642" y="42424"/>
                  </a:lnTo>
                  <a:lnTo>
                    <a:pt x="427053" y="33939"/>
                  </a:lnTo>
                  <a:lnTo>
                    <a:pt x="512463" y="0"/>
                  </a:lnTo>
                  <a:lnTo>
                    <a:pt x="597874" y="0"/>
                  </a:lnTo>
                  <a:lnTo>
                    <a:pt x="683284" y="16969"/>
                  </a:lnTo>
                  <a:lnTo>
                    <a:pt x="768695" y="8484"/>
                  </a:lnTo>
                  <a:lnTo>
                    <a:pt x="854106" y="8484"/>
                  </a:lnTo>
                  <a:lnTo>
                    <a:pt x="939516" y="8484"/>
                  </a:lnTo>
                  <a:lnTo>
                    <a:pt x="1024927" y="0"/>
                  </a:lnTo>
                  <a:lnTo>
                    <a:pt x="1110337" y="0"/>
                  </a:lnTo>
                  <a:lnTo>
                    <a:pt x="1195748" y="0"/>
                  </a:lnTo>
                  <a:lnTo>
                    <a:pt x="1281159" y="0"/>
                  </a:lnTo>
                  <a:lnTo>
                    <a:pt x="1366569" y="0"/>
                  </a:lnTo>
                  <a:lnTo>
                    <a:pt x="1451980" y="0"/>
                  </a:lnTo>
                  <a:lnTo>
                    <a:pt x="1537390" y="8484"/>
                  </a:lnTo>
                  <a:lnTo>
                    <a:pt x="1622801" y="0"/>
                  </a:lnTo>
                  <a:lnTo>
                    <a:pt x="1708212" y="42424"/>
                  </a:lnTo>
                  <a:lnTo>
                    <a:pt x="1793622" y="42424"/>
                  </a:lnTo>
                  <a:lnTo>
                    <a:pt x="1879033" y="8484"/>
                  </a:lnTo>
                  <a:lnTo>
                    <a:pt x="1964443" y="42424"/>
                  </a:lnTo>
                  <a:lnTo>
                    <a:pt x="2049854" y="0"/>
                  </a:lnTo>
                  <a:lnTo>
                    <a:pt x="2135265" y="8484"/>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6258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9668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2" name="tx172"/>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3" name="tx173"/>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258884"/>
              <a:ext cx="2135265" cy="254545"/>
            </a:xfrm>
            <a:custGeom>
              <a:avLst/>
              <a:pathLst>
                <a:path w="2135265" h="254545">
                  <a:moveTo>
                    <a:pt x="0" y="212120"/>
                  </a:moveTo>
                  <a:lnTo>
                    <a:pt x="85410" y="254545"/>
                  </a:lnTo>
                  <a:lnTo>
                    <a:pt x="170821" y="254545"/>
                  </a:lnTo>
                  <a:lnTo>
                    <a:pt x="256231" y="76363"/>
                  </a:lnTo>
                  <a:lnTo>
                    <a:pt x="341642" y="127272"/>
                  </a:lnTo>
                  <a:lnTo>
                    <a:pt x="427053" y="84848"/>
                  </a:lnTo>
                  <a:lnTo>
                    <a:pt x="512463" y="33939"/>
                  </a:lnTo>
                  <a:lnTo>
                    <a:pt x="597874" y="42424"/>
                  </a:lnTo>
                  <a:lnTo>
                    <a:pt x="683284" y="59393"/>
                  </a:lnTo>
                  <a:lnTo>
                    <a:pt x="768695" y="33939"/>
                  </a:lnTo>
                  <a:lnTo>
                    <a:pt x="854106" y="33939"/>
                  </a:lnTo>
                  <a:lnTo>
                    <a:pt x="939516" y="33939"/>
                  </a:lnTo>
                  <a:lnTo>
                    <a:pt x="1024927" y="16969"/>
                  </a:lnTo>
                  <a:lnTo>
                    <a:pt x="1110337" y="33939"/>
                  </a:lnTo>
                  <a:lnTo>
                    <a:pt x="1195748" y="16969"/>
                  </a:lnTo>
                  <a:lnTo>
                    <a:pt x="1281159" y="25454"/>
                  </a:lnTo>
                  <a:lnTo>
                    <a:pt x="1366569" y="33939"/>
                  </a:lnTo>
                  <a:lnTo>
                    <a:pt x="1451980" y="16969"/>
                  </a:lnTo>
                  <a:lnTo>
                    <a:pt x="1537390" y="0"/>
                  </a:lnTo>
                  <a:lnTo>
                    <a:pt x="1622801" y="25454"/>
                  </a:lnTo>
                  <a:lnTo>
                    <a:pt x="1708212" y="42424"/>
                  </a:lnTo>
                  <a:lnTo>
                    <a:pt x="1793622" y="101818"/>
                  </a:lnTo>
                  <a:lnTo>
                    <a:pt x="1879033" y="0"/>
                  </a:lnTo>
                  <a:lnTo>
                    <a:pt x="1964443" y="25454"/>
                  </a:lnTo>
                  <a:lnTo>
                    <a:pt x="2049854" y="16969"/>
                  </a:lnTo>
                  <a:lnTo>
                    <a:pt x="2135265" y="50909"/>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3802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21" name="tx221"/>
            <p:cNvSpPr/>
            <p:nvPr/>
          </p:nvSpPr>
          <p:spPr>
            <a:xfrm>
              <a:off x="601811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2" name="tx222"/>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3" name="tx223"/>
            <p:cNvSpPr/>
            <p:nvPr/>
          </p:nvSpPr>
          <p:spPr>
            <a:xfrm>
              <a:off x="584588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4" name="pl22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644479" y="1947768"/>
              <a:ext cx="2135265" cy="186666"/>
            </a:xfrm>
            <a:custGeom>
              <a:avLst/>
              <a:pathLst>
                <a:path w="2135265" h="186666">
                  <a:moveTo>
                    <a:pt x="0" y="76363"/>
                  </a:moveTo>
                  <a:lnTo>
                    <a:pt x="85410" y="186666"/>
                  </a:lnTo>
                  <a:lnTo>
                    <a:pt x="170821" y="93333"/>
                  </a:lnTo>
                  <a:lnTo>
                    <a:pt x="256231" y="25454"/>
                  </a:lnTo>
                  <a:lnTo>
                    <a:pt x="341642" y="84848"/>
                  </a:lnTo>
                  <a:lnTo>
                    <a:pt x="427053" y="33939"/>
                  </a:lnTo>
                  <a:lnTo>
                    <a:pt x="512463" y="0"/>
                  </a:lnTo>
                  <a:lnTo>
                    <a:pt x="597874" y="16969"/>
                  </a:lnTo>
                  <a:lnTo>
                    <a:pt x="683284" y="16969"/>
                  </a:lnTo>
                  <a:lnTo>
                    <a:pt x="768695" y="16969"/>
                  </a:lnTo>
                  <a:lnTo>
                    <a:pt x="854106" y="16969"/>
                  </a:lnTo>
                  <a:lnTo>
                    <a:pt x="939516" y="16969"/>
                  </a:lnTo>
                  <a:lnTo>
                    <a:pt x="1024927" y="8484"/>
                  </a:lnTo>
                  <a:lnTo>
                    <a:pt x="1110337" y="8484"/>
                  </a:lnTo>
                  <a:lnTo>
                    <a:pt x="1195748" y="8484"/>
                  </a:lnTo>
                  <a:lnTo>
                    <a:pt x="1281159" y="8484"/>
                  </a:lnTo>
                  <a:lnTo>
                    <a:pt x="1366569" y="8484"/>
                  </a:lnTo>
                  <a:lnTo>
                    <a:pt x="1451980" y="8484"/>
                  </a:lnTo>
                  <a:lnTo>
                    <a:pt x="1537390" y="16969"/>
                  </a:lnTo>
                  <a:lnTo>
                    <a:pt x="1622801" y="8484"/>
                  </a:lnTo>
                  <a:lnTo>
                    <a:pt x="1708212" y="67878"/>
                  </a:lnTo>
                  <a:lnTo>
                    <a:pt x="1793622" y="93333"/>
                  </a:lnTo>
                  <a:lnTo>
                    <a:pt x="1879033" y="8484"/>
                  </a:lnTo>
                  <a:lnTo>
                    <a:pt x="1964443" y="42424"/>
                  </a:lnTo>
                  <a:lnTo>
                    <a:pt x="2049854" y="8484"/>
                  </a:lnTo>
                  <a:lnTo>
                    <a:pt x="2135265" y="33939"/>
                  </a:lnTo>
                </a:path>
              </a:pathLst>
            </a:custGeom>
            <a:ln w="27101" cap="flat">
              <a:solidFill>
                <a:srgbClr val="1CABE2">
                  <a:alpha val="100000"/>
                </a:srgbClr>
              </a:solidFill>
              <a:prstDash val="solid"/>
              <a:round/>
            </a:ln>
          </p:spPr>
          <p:txBody>
            <a:bodyPr/>
            <a:lstStyle/>
            <a:p/>
          </p:txBody>
        </p:sp>
        <p:sp>
          <p:nvSpPr>
            <p:cNvPr id="244" name="pt244"/>
            <p:cNvSpPr/>
            <p:nvPr/>
          </p:nvSpPr>
          <p:spPr>
            <a:xfrm>
              <a:off x="662642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1183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9724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8826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96807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0534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224302"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73097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9512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4805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56594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075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0784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1638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24923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33464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42005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0546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9087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6762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76169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6492549"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1" name="tx271"/>
            <p:cNvSpPr/>
            <p:nvPr/>
          </p:nvSpPr>
          <p:spPr>
            <a:xfrm>
              <a:off x="8812300"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2" name="tx272"/>
            <p:cNvSpPr/>
            <p:nvPr/>
          </p:nvSpPr>
          <p:spPr>
            <a:xfrm>
              <a:off x="8213020"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3" name="tx273"/>
            <p:cNvSpPr/>
            <p:nvPr/>
          </p:nvSpPr>
          <p:spPr>
            <a:xfrm>
              <a:off x="8640073"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4" name="pl27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925638" y="3284338"/>
              <a:ext cx="854106" cy="93333"/>
            </a:xfrm>
            <a:custGeom>
              <a:avLst/>
              <a:pathLst>
                <a:path w="854106" h="93333">
                  <a:moveTo>
                    <a:pt x="0" y="76363"/>
                  </a:moveTo>
                  <a:lnTo>
                    <a:pt x="85410" y="50909"/>
                  </a:lnTo>
                  <a:lnTo>
                    <a:pt x="170821" y="8484"/>
                  </a:lnTo>
                  <a:lnTo>
                    <a:pt x="256231" y="0"/>
                  </a:lnTo>
                  <a:lnTo>
                    <a:pt x="341642" y="33939"/>
                  </a:lnTo>
                  <a:lnTo>
                    <a:pt x="427053" y="42424"/>
                  </a:lnTo>
                  <a:lnTo>
                    <a:pt x="512463" y="93333"/>
                  </a:lnTo>
                  <a:lnTo>
                    <a:pt x="597874" y="42424"/>
                  </a:lnTo>
                  <a:lnTo>
                    <a:pt x="683284" y="67878"/>
                  </a:lnTo>
                  <a:lnTo>
                    <a:pt x="768695" y="25454"/>
                  </a:lnTo>
                  <a:lnTo>
                    <a:pt x="854106" y="50909"/>
                  </a:lnTo>
                </a:path>
              </a:pathLst>
            </a:custGeom>
            <a:ln w="27101" cap="flat">
              <a:solidFill>
                <a:srgbClr val="1CABE2">
                  <a:alpha val="100000"/>
                </a:srgbClr>
              </a:solidFill>
              <a:prstDash val="solid"/>
              <a:round/>
            </a:ln>
          </p:spPr>
          <p:txBody>
            <a:bodyPr/>
            <a:lstStyle/>
            <a:p/>
          </p:txBody>
        </p:sp>
        <p:sp>
          <p:nvSpPr>
            <p:cNvPr id="294" name="pt294"/>
            <p:cNvSpPr/>
            <p:nvPr/>
          </p:nvSpPr>
          <p:spPr>
            <a:xfrm>
              <a:off x="79075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99299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0784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1638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24923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33464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42005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50546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59087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67628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76169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tx305"/>
            <p:cNvSpPr/>
            <p:nvPr/>
          </p:nvSpPr>
          <p:spPr>
            <a:xfrm>
              <a:off x="7773708"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06" name="tx306"/>
            <p:cNvSpPr/>
            <p:nvPr/>
          </p:nvSpPr>
          <p:spPr>
            <a:xfrm>
              <a:off x="8812300"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07" name="tx307"/>
            <p:cNvSpPr/>
            <p:nvPr/>
          </p:nvSpPr>
          <p:spPr>
            <a:xfrm>
              <a:off x="8213020"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08" name="tx308"/>
            <p:cNvSpPr/>
            <p:nvPr/>
          </p:nvSpPr>
          <p:spPr>
            <a:xfrm>
              <a:off x="8640073"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09" name="tx30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0" name="tx31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1" name="tx31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2" name="tx31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3" name="tx31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4" name="tx31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5" name="tx31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6" name="tx31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7" name="tx31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8" name="tx31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9" name="tx31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0" name="tx32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1" name="tx32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2" name="tx32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3" name="tx32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4" name="tx32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5" name="tx32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6" name="tx32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7" name="tx32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8" name="tx32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9" name="tx32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0" name="tx33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8" name="tx33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9" name="tx33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0" name="tx34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1" name="tx34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2" name="tx34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3" name="tx34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6" name="pt35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8" name="tx35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9" name="tx35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0" name="tx360"/>
            <p:cNvSpPr/>
            <p:nvPr/>
          </p:nvSpPr>
          <p:spPr>
            <a:xfrm>
              <a:off x="2369149" y="1330710"/>
              <a:ext cx="50975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Rwanda, 2000-2025</a:t>
              </a:r>
            </a:p>
          </p:txBody>
        </p:sp>
        <p:sp>
          <p:nvSpPr>
            <p:cNvPr id="361" name="tx36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2" name="tx36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(90%), followed by MCV1 (93%).
Compared to 2019, coverage of 2 vaccines remained constant (BCG and ROTAC) and 5 vaccines decreased (DTP1, DTP3, IPV1, MCV1 and MCV2).
Compared to 2024, coverage of 6 vaccines decreased (BCG, DTP1, DTP3, IPV1, MCV1 and MCV2) and one vaccine remained constant (ROTAC).</a:t>
            </a:r>
          </a:p>
        </p:txBody>
      </p:sp>
      <p:sp>
        <p:nvSpPr>
          <p:cNvPr id="3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Rwanda had its lowest coverage in MCV2 (90%), while most other routine vaccines clustered around 93-98%; 5 antigens decreased since 2019, and 6 antigens decreased since 2024.</a:t>
            </a:r>
          </a:p>
        </p:txBody>
      </p:sp>
      <p:grpSp xmlns:pic="http://schemas.openxmlformats.org/drawingml/2006/picture">
        <p:nvGrpSpPr>
          <p:cNvPr id="365" name=""/>
          <p:cNvGrpSpPr/>
          <p:nvPr/>
        </p:nvGrpSpPr>
        <p:grpSpPr>
          <a:xfrm>
            <a:off x="292608" y="1097280"/>
            <a:ext cx="8595360" cy="28575"/>
            <a:chOff x="292608" y="1097280"/>
            <a:chExt cx="8595360" cy="28575"/>
          </a:xfrm>
        </p:grpSpPr>
        <p:sp>
          <p:nvSpPr>
            <p:cNvPr id="3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043891"/>
            </a:xfrm>
            <a:custGeom>
              <a:avLst/>
              <a:pathLst>
                <a:path w="6518190" h="1043891">
                  <a:moveTo>
                    <a:pt x="0" y="427046"/>
                  </a:moveTo>
                  <a:lnTo>
                    <a:pt x="260727" y="1043891"/>
                  </a:lnTo>
                  <a:lnTo>
                    <a:pt x="521455" y="521945"/>
                  </a:lnTo>
                  <a:lnTo>
                    <a:pt x="782182" y="142348"/>
                  </a:lnTo>
                  <a:lnTo>
                    <a:pt x="1042910" y="474496"/>
                  </a:lnTo>
                  <a:lnTo>
                    <a:pt x="1303638" y="189798"/>
                  </a:lnTo>
                  <a:lnTo>
                    <a:pt x="1564365" y="0"/>
                  </a:lnTo>
                  <a:lnTo>
                    <a:pt x="1825093" y="94899"/>
                  </a:lnTo>
                  <a:lnTo>
                    <a:pt x="2085820" y="94899"/>
                  </a:lnTo>
                  <a:lnTo>
                    <a:pt x="2346548" y="94899"/>
                  </a:lnTo>
                  <a:lnTo>
                    <a:pt x="2607276" y="94899"/>
                  </a:lnTo>
                  <a:lnTo>
                    <a:pt x="2868003" y="94899"/>
                  </a:lnTo>
                  <a:lnTo>
                    <a:pt x="3128731" y="47449"/>
                  </a:lnTo>
                  <a:lnTo>
                    <a:pt x="3389458" y="47449"/>
                  </a:lnTo>
                  <a:lnTo>
                    <a:pt x="3650186" y="47449"/>
                  </a:lnTo>
                  <a:lnTo>
                    <a:pt x="3910914" y="47449"/>
                  </a:lnTo>
                  <a:lnTo>
                    <a:pt x="4171641" y="47449"/>
                  </a:lnTo>
                  <a:lnTo>
                    <a:pt x="4432369" y="47449"/>
                  </a:lnTo>
                  <a:lnTo>
                    <a:pt x="4693096" y="94899"/>
                  </a:lnTo>
                  <a:lnTo>
                    <a:pt x="4953824" y="47449"/>
                  </a:lnTo>
                  <a:lnTo>
                    <a:pt x="5214552" y="379596"/>
                  </a:lnTo>
                  <a:lnTo>
                    <a:pt x="5475279" y="521945"/>
                  </a:lnTo>
                  <a:lnTo>
                    <a:pt x="5736007" y="47449"/>
                  </a:lnTo>
                  <a:lnTo>
                    <a:pt x="5996734" y="237248"/>
                  </a:lnTo>
                  <a:lnTo>
                    <a:pt x="6257462" y="47449"/>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656710" y="930799"/>
              <a:ext cx="5996734" cy="521945"/>
            </a:xfrm>
            <a:custGeom>
              <a:avLst/>
              <a:pathLst>
                <a:path w="5996734" h="521945">
                  <a:moveTo>
                    <a:pt x="0" y="521945"/>
                  </a:moveTo>
                  <a:lnTo>
                    <a:pt x="260727" y="142348"/>
                  </a:lnTo>
                  <a:lnTo>
                    <a:pt x="521455" y="474496"/>
                  </a:lnTo>
                  <a:lnTo>
                    <a:pt x="782182" y="189798"/>
                  </a:lnTo>
                  <a:lnTo>
                    <a:pt x="1042910" y="0"/>
                  </a:lnTo>
                  <a:lnTo>
                    <a:pt x="1303638" y="94899"/>
                  </a:lnTo>
                  <a:lnTo>
                    <a:pt x="1564365" y="94899"/>
                  </a:lnTo>
                  <a:lnTo>
                    <a:pt x="1825093" y="94899"/>
                  </a:lnTo>
                  <a:lnTo>
                    <a:pt x="2085820" y="94899"/>
                  </a:lnTo>
                  <a:lnTo>
                    <a:pt x="2346548" y="94899"/>
                  </a:lnTo>
                  <a:lnTo>
                    <a:pt x="2607276" y="47449"/>
                  </a:lnTo>
                  <a:lnTo>
                    <a:pt x="2868003" y="47449"/>
                  </a:lnTo>
                  <a:lnTo>
                    <a:pt x="3128731" y="47449"/>
                  </a:lnTo>
                  <a:lnTo>
                    <a:pt x="3389458" y="47449"/>
                  </a:lnTo>
                  <a:lnTo>
                    <a:pt x="3650186" y="47449"/>
                  </a:lnTo>
                  <a:lnTo>
                    <a:pt x="3910914" y="47449"/>
                  </a:lnTo>
                  <a:lnTo>
                    <a:pt x="4171641" y="94899"/>
                  </a:lnTo>
                  <a:lnTo>
                    <a:pt x="4432369" y="47449"/>
                  </a:lnTo>
                  <a:lnTo>
                    <a:pt x="4693096" y="379596"/>
                  </a:lnTo>
                  <a:lnTo>
                    <a:pt x="4953824" y="521945"/>
                  </a:lnTo>
                  <a:lnTo>
                    <a:pt x="5214552" y="47449"/>
                  </a:lnTo>
                  <a:lnTo>
                    <a:pt x="5475279" y="237248"/>
                  </a:lnTo>
                  <a:lnTo>
                    <a:pt x="5736007" y="47449"/>
                  </a:lnTo>
                  <a:lnTo>
                    <a:pt x="5996734" y="189798"/>
                  </a:lnTo>
                </a:path>
              </a:pathLst>
            </a:custGeom>
            <a:ln w="27101" cap="flat">
              <a:solidFill>
                <a:srgbClr val="80BD41">
                  <a:alpha val="100000"/>
                </a:srgbClr>
              </a:solidFill>
              <a:prstDash val="solid"/>
              <a:round/>
            </a:ln>
          </p:spPr>
          <p:txBody>
            <a:bodyPr/>
            <a:lstStyle/>
            <a:p/>
          </p:txBody>
        </p:sp>
        <p:sp>
          <p:nvSpPr>
            <p:cNvPr id="40" name="pl40"/>
            <p:cNvSpPr/>
            <p:nvPr/>
          </p:nvSpPr>
          <p:spPr>
            <a:xfrm>
              <a:off x="1656710" y="930799"/>
              <a:ext cx="5996734" cy="521945"/>
            </a:xfrm>
            <a:custGeom>
              <a:avLst/>
              <a:pathLst>
                <a:path w="5996734" h="521945">
                  <a:moveTo>
                    <a:pt x="0" y="521945"/>
                  </a:moveTo>
                  <a:lnTo>
                    <a:pt x="260727" y="142348"/>
                  </a:lnTo>
                  <a:lnTo>
                    <a:pt x="521455" y="474496"/>
                  </a:lnTo>
                  <a:lnTo>
                    <a:pt x="782182" y="189798"/>
                  </a:lnTo>
                  <a:lnTo>
                    <a:pt x="1042910" y="0"/>
                  </a:lnTo>
                  <a:lnTo>
                    <a:pt x="1303638" y="94899"/>
                  </a:lnTo>
                  <a:lnTo>
                    <a:pt x="1564365" y="94899"/>
                  </a:lnTo>
                  <a:lnTo>
                    <a:pt x="1825093" y="94899"/>
                  </a:lnTo>
                  <a:lnTo>
                    <a:pt x="2085820" y="94899"/>
                  </a:lnTo>
                  <a:lnTo>
                    <a:pt x="2346548" y="94899"/>
                  </a:lnTo>
                  <a:lnTo>
                    <a:pt x="2607276" y="47449"/>
                  </a:lnTo>
                  <a:lnTo>
                    <a:pt x="2868003" y="47449"/>
                  </a:lnTo>
                  <a:lnTo>
                    <a:pt x="3128731" y="47449"/>
                  </a:lnTo>
                  <a:lnTo>
                    <a:pt x="3389458" y="47449"/>
                  </a:lnTo>
                  <a:lnTo>
                    <a:pt x="3650186" y="47449"/>
                  </a:lnTo>
                  <a:lnTo>
                    <a:pt x="3910914" y="47449"/>
                  </a:lnTo>
                  <a:lnTo>
                    <a:pt x="4171641" y="94899"/>
                  </a:lnTo>
                  <a:lnTo>
                    <a:pt x="4432369" y="47449"/>
                  </a:lnTo>
                  <a:lnTo>
                    <a:pt x="4693096" y="379596"/>
                  </a:lnTo>
                  <a:lnTo>
                    <a:pt x="4953824" y="521945"/>
                  </a:lnTo>
                  <a:lnTo>
                    <a:pt x="5214552" y="47449"/>
                  </a:lnTo>
                  <a:lnTo>
                    <a:pt x="5475279" y="237248"/>
                  </a:lnTo>
                  <a:lnTo>
                    <a:pt x="5736007" y="47449"/>
                  </a:lnTo>
                  <a:lnTo>
                    <a:pt x="5996734" y="189798"/>
                  </a:lnTo>
                </a:path>
              </a:pathLst>
            </a:custGeom>
            <a:ln w="27101" cap="flat">
              <a:solidFill>
                <a:srgbClr val="EE00EE">
                  <a:alpha val="100000"/>
                </a:srgbClr>
              </a:solidFill>
              <a:prstDash val="solid"/>
              <a:round/>
            </a:ln>
          </p:spPr>
          <p:txBody>
            <a:bodyPr/>
            <a:lstStyle/>
            <a:p/>
          </p:txBody>
        </p:sp>
        <p:sp>
          <p:nvSpPr>
            <p:cNvPr id="41" name="pl41"/>
            <p:cNvSpPr/>
            <p:nvPr/>
          </p:nvSpPr>
          <p:spPr>
            <a:xfrm>
              <a:off x="4003259" y="1357845"/>
              <a:ext cx="3650186" cy="2657178"/>
            </a:xfrm>
            <a:custGeom>
              <a:avLst/>
              <a:pathLst>
                <a:path w="3650186" h="2657178">
                  <a:moveTo>
                    <a:pt x="0" y="2657178"/>
                  </a:moveTo>
                  <a:lnTo>
                    <a:pt x="260727" y="2182682"/>
                  </a:lnTo>
                  <a:lnTo>
                    <a:pt x="521455" y="1708186"/>
                  </a:lnTo>
                  <a:lnTo>
                    <a:pt x="782182" y="1281139"/>
                  </a:lnTo>
                  <a:lnTo>
                    <a:pt x="1042910" y="854093"/>
                  </a:lnTo>
                  <a:lnTo>
                    <a:pt x="1303638" y="521945"/>
                  </a:lnTo>
                  <a:lnTo>
                    <a:pt x="1564365" y="664294"/>
                  </a:lnTo>
                  <a:lnTo>
                    <a:pt x="1825093" y="474496"/>
                  </a:lnTo>
                  <a:lnTo>
                    <a:pt x="2085820" y="47449"/>
                  </a:lnTo>
                  <a:lnTo>
                    <a:pt x="2346548" y="1138790"/>
                  </a:lnTo>
                  <a:lnTo>
                    <a:pt x="2607276" y="806643"/>
                  </a:lnTo>
                  <a:lnTo>
                    <a:pt x="2868003" y="664294"/>
                  </a:lnTo>
                  <a:lnTo>
                    <a:pt x="3128731" y="948992"/>
                  </a:lnTo>
                  <a:lnTo>
                    <a:pt x="3389458" y="616844"/>
                  </a:lnTo>
                  <a:lnTo>
                    <a:pt x="3650186" y="0"/>
                  </a:lnTo>
                </a:path>
              </a:pathLst>
            </a:custGeom>
            <a:ln w="27101" cap="flat">
              <a:solidFill>
                <a:srgbClr val="6A3D9A">
                  <a:alpha val="100000"/>
                </a:srgbClr>
              </a:solidFill>
              <a:prstDash val="solid"/>
              <a:round/>
            </a:ln>
          </p:spPr>
          <p:txBody>
            <a:bodyPr/>
            <a:lstStyle/>
            <a:p/>
          </p:txBody>
        </p:sp>
        <p:sp>
          <p:nvSpPr>
            <p:cNvPr id="42" name="pl42"/>
            <p:cNvSpPr/>
            <p:nvPr/>
          </p:nvSpPr>
          <p:spPr>
            <a:xfrm>
              <a:off x="5828352" y="978248"/>
              <a:ext cx="1825093" cy="474496"/>
            </a:xfrm>
            <a:custGeom>
              <a:avLst/>
              <a:pathLst>
                <a:path w="1825093" h="474496">
                  <a:moveTo>
                    <a:pt x="0" y="284697"/>
                  </a:moveTo>
                  <a:lnTo>
                    <a:pt x="260727" y="0"/>
                  </a:lnTo>
                  <a:lnTo>
                    <a:pt x="521455" y="332147"/>
                  </a:lnTo>
                  <a:lnTo>
                    <a:pt x="782182" y="474496"/>
                  </a:lnTo>
                  <a:lnTo>
                    <a:pt x="1042910" y="427046"/>
                  </a:lnTo>
                  <a:lnTo>
                    <a:pt x="1303638" y="189798"/>
                  </a:lnTo>
                  <a:lnTo>
                    <a:pt x="1564365" y="0"/>
                  </a:lnTo>
                  <a:lnTo>
                    <a:pt x="1825093" y="142348"/>
                  </a:lnTo>
                </a:path>
              </a:pathLst>
            </a:custGeom>
            <a:ln w="27101" cap="flat">
              <a:solidFill>
                <a:srgbClr val="E31A1C">
                  <a:alpha val="100000"/>
                </a:srgbClr>
              </a:solidFill>
              <a:prstDash val="solid"/>
              <a:round/>
            </a:ln>
          </p:spPr>
          <p:txBody>
            <a:bodyPr/>
            <a:lstStyle/>
            <a:p/>
          </p:txBody>
        </p:sp>
        <p:sp>
          <p:nvSpPr>
            <p:cNvPr id="43" name="pl43"/>
            <p:cNvSpPr/>
            <p:nvPr/>
          </p:nvSpPr>
          <p:spPr>
            <a:xfrm>
              <a:off x="6871262" y="1025698"/>
              <a:ext cx="782182" cy="1138790"/>
            </a:xfrm>
            <a:custGeom>
              <a:avLst/>
              <a:pathLst>
                <a:path w="782182" h="1138790">
                  <a:moveTo>
                    <a:pt x="0" y="1138790"/>
                  </a:moveTo>
                  <a:lnTo>
                    <a:pt x="260727" y="142348"/>
                  </a:lnTo>
                  <a:lnTo>
                    <a:pt x="521455" y="0"/>
                  </a:lnTo>
                  <a:lnTo>
                    <a:pt x="782182"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423488"/>
            </a:xfrm>
            <a:custGeom>
              <a:avLst/>
              <a:pathLst>
                <a:path w="6518190" h="1423488">
                  <a:moveTo>
                    <a:pt x="0" y="1186240"/>
                  </a:moveTo>
                  <a:lnTo>
                    <a:pt x="260727" y="1423488"/>
                  </a:lnTo>
                  <a:lnTo>
                    <a:pt x="521455" y="1423488"/>
                  </a:lnTo>
                  <a:lnTo>
                    <a:pt x="782182" y="427046"/>
                  </a:lnTo>
                  <a:lnTo>
                    <a:pt x="1042910" y="711744"/>
                  </a:lnTo>
                  <a:lnTo>
                    <a:pt x="1303638" y="474496"/>
                  </a:lnTo>
                  <a:lnTo>
                    <a:pt x="1564365" y="189798"/>
                  </a:lnTo>
                  <a:lnTo>
                    <a:pt x="1825093" y="237248"/>
                  </a:lnTo>
                  <a:lnTo>
                    <a:pt x="2085820" y="332147"/>
                  </a:lnTo>
                  <a:lnTo>
                    <a:pt x="2346548" y="189798"/>
                  </a:lnTo>
                  <a:lnTo>
                    <a:pt x="2607276" y="189798"/>
                  </a:lnTo>
                  <a:lnTo>
                    <a:pt x="2868003" y="189798"/>
                  </a:lnTo>
                  <a:lnTo>
                    <a:pt x="3128731" y="94899"/>
                  </a:lnTo>
                  <a:lnTo>
                    <a:pt x="3389458" y="189798"/>
                  </a:lnTo>
                  <a:lnTo>
                    <a:pt x="3650186" y="94899"/>
                  </a:lnTo>
                  <a:lnTo>
                    <a:pt x="3910914" y="142348"/>
                  </a:lnTo>
                  <a:lnTo>
                    <a:pt x="4171641" y="189798"/>
                  </a:lnTo>
                  <a:lnTo>
                    <a:pt x="4432369" y="94899"/>
                  </a:lnTo>
                  <a:lnTo>
                    <a:pt x="4693096" y="0"/>
                  </a:lnTo>
                  <a:lnTo>
                    <a:pt x="4953824" y="142348"/>
                  </a:lnTo>
                  <a:lnTo>
                    <a:pt x="5214552" y="237248"/>
                  </a:lnTo>
                  <a:lnTo>
                    <a:pt x="5475279" y="569395"/>
                  </a:lnTo>
                  <a:lnTo>
                    <a:pt x="5736007" y="0"/>
                  </a:lnTo>
                  <a:lnTo>
                    <a:pt x="5996734" y="142348"/>
                  </a:lnTo>
                  <a:lnTo>
                    <a:pt x="6257462" y="94899"/>
                  </a:lnTo>
                  <a:lnTo>
                    <a:pt x="6518190" y="284697"/>
                  </a:lnTo>
                </a:path>
              </a:pathLst>
            </a:custGeom>
            <a:ln w="27101" cap="flat">
              <a:solidFill>
                <a:srgbClr val="FFC20E">
                  <a:alpha val="100000"/>
                </a:srgbClr>
              </a:solidFill>
              <a:prstDash val="solid"/>
              <a:round/>
            </a:ln>
          </p:spPr>
          <p:txBody>
            <a:bodyPr/>
            <a:lstStyle/>
            <a:p/>
          </p:txBody>
        </p:sp>
        <p:sp>
          <p:nvSpPr>
            <p:cNvPr id="45" name="pl45"/>
            <p:cNvSpPr/>
            <p:nvPr/>
          </p:nvSpPr>
          <p:spPr>
            <a:xfrm>
              <a:off x="5046169" y="1073148"/>
              <a:ext cx="2607276" cy="521945"/>
            </a:xfrm>
            <a:custGeom>
              <a:avLst/>
              <a:pathLst>
                <a:path w="2607276" h="521945">
                  <a:moveTo>
                    <a:pt x="0" y="427046"/>
                  </a:moveTo>
                  <a:lnTo>
                    <a:pt x="260727" y="284697"/>
                  </a:lnTo>
                  <a:lnTo>
                    <a:pt x="521455" y="47449"/>
                  </a:lnTo>
                  <a:lnTo>
                    <a:pt x="782182" y="0"/>
                  </a:lnTo>
                  <a:lnTo>
                    <a:pt x="1042910" y="189798"/>
                  </a:lnTo>
                  <a:lnTo>
                    <a:pt x="1303638" y="237248"/>
                  </a:lnTo>
                  <a:lnTo>
                    <a:pt x="1564365" y="521945"/>
                  </a:lnTo>
                  <a:lnTo>
                    <a:pt x="1825093" y="237248"/>
                  </a:lnTo>
                  <a:lnTo>
                    <a:pt x="2085820" y="379596"/>
                  </a:lnTo>
                  <a:lnTo>
                    <a:pt x="2346548" y="142348"/>
                  </a:lnTo>
                  <a:lnTo>
                    <a:pt x="2607276" y="284697"/>
                  </a:lnTo>
                </a:path>
              </a:pathLst>
            </a:custGeom>
            <a:ln w="27101" cap="flat">
              <a:solidFill>
                <a:srgbClr val="008B00">
                  <a:alpha val="100000"/>
                </a:srgbClr>
              </a:solidFill>
              <a:prstDash val="solid"/>
              <a:round/>
            </a:ln>
          </p:spPr>
          <p:txBody>
            <a:bodyPr/>
            <a:lstStyle/>
            <a:p/>
          </p:txBody>
        </p:sp>
        <p:sp>
          <p:nvSpPr>
            <p:cNvPr id="46" name="pl46"/>
            <p:cNvSpPr/>
            <p:nvPr/>
          </p:nvSpPr>
          <p:spPr>
            <a:xfrm>
              <a:off x="3742531" y="978248"/>
              <a:ext cx="3910914" cy="474496"/>
            </a:xfrm>
            <a:custGeom>
              <a:avLst/>
              <a:pathLst>
                <a:path w="3910914" h="474496">
                  <a:moveTo>
                    <a:pt x="0" y="47449"/>
                  </a:moveTo>
                  <a:lnTo>
                    <a:pt x="260727" y="47449"/>
                  </a:lnTo>
                  <a:lnTo>
                    <a:pt x="521455" y="0"/>
                  </a:lnTo>
                  <a:lnTo>
                    <a:pt x="782182" y="0"/>
                  </a:lnTo>
                  <a:lnTo>
                    <a:pt x="1042910" y="0"/>
                  </a:lnTo>
                  <a:lnTo>
                    <a:pt x="1303638" y="0"/>
                  </a:lnTo>
                  <a:lnTo>
                    <a:pt x="1564365" y="0"/>
                  </a:lnTo>
                  <a:lnTo>
                    <a:pt x="1825093" y="0"/>
                  </a:lnTo>
                  <a:lnTo>
                    <a:pt x="2085820" y="47449"/>
                  </a:lnTo>
                  <a:lnTo>
                    <a:pt x="2346548" y="0"/>
                  </a:lnTo>
                  <a:lnTo>
                    <a:pt x="2607276" y="332147"/>
                  </a:lnTo>
                  <a:lnTo>
                    <a:pt x="2868003" y="474496"/>
                  </a:lnTo>
                  <a:lnTo>
                    <a:pt x="3128731" y="47449"/>
                  </a:lnTo>
                  <a:lnTo>
                    <a:pt x="3389458" y="189798"/>
                  </a:lnTo>
                  <a:lnTo>
                    <a:pt x="3650186" y="0"/>
                  </a:lnTo>
                  <a:lnTo>
                    <a:pt x="3910914" y="94899"/>
                  </a:lnTo>
                </a:path>
              </a:pathLst>
            </a:custGeom>
            <a:ln w="27101" cap="flat">
              <a:solidFill>
                <a:srgbClr val="9A32CD">
                  <a:alpha val="100000"/>
                </a:srgbClr>
              </a:solidFill>
              <a:prstDash val="solid"/>
              <a:round/>
            </a:ln>
          </p:spPr>
          <p:txBody>
            <a:bodyPr/>
            <a:lstStyle/>
            <a:p/>
          </p:txBody>
        </p:sp>
        <p:sp>
          <p:nvSpPr>
            <p:cNvPr id="47" name="pl47"/>
            <p:cNvSpPr/>
            <p:nvPr/>
          </p:nvSpPr>
          <p:spPr>
            <a:xfrm>
              <a:off x="4263986" y="978248"/>
              <a:ext cx="3389458" cy="2277581"/>
            </a:xfrm>
            <a:custGeom>
              <a:avLst/>
              <a:pathLst>
                <a:path w="3389458" h="2277581">
                  <a:moveTo>
                    <a:pt x="0" y="2277581"/>
                  </a:moveTo>
                  <a:lnTo>
                    <a:pt x="260727" y="0"/>
                  </a:lnTo>
                  <a:lnTo>
                    <a:pt x="521455" y="0"/>
                  </a:lnTo>
                  <a:lnTo>
                    <a:pt x="782182" y="0"/>
                  </a:lnTo>
                  <a:lnTo>
                    <a:pt x="1042910" y="0"/>
                  </a:lnTo>
                  <a:lnTo>
                    <a:pt x="1303638" y="0"/>
                  </a:lnTo>
                  <a:lnTo>
                    <a:pt x="1564365" y="0"/>
                  </a:lnTo>
                  <a:lnTo>
                    <a:pt x="1825093" y="0"/>
                  </a:lnTo>
                  <a:lnTo>
                    <a:pt x="2085820" y="332147"/>
                  </a:lnTo>
                  <a:lnTo>
                    <a:pt x="2346548" y="427046"/>
                  </a:lnTo>
                  <a:lnTo>
                    <a:pt x="2607276" y="0"/>
                  </a:lnTo>
                  <a:lnTo>
                    <a:pt x="2868003" y="189798"/>
                  </a:lnTo>
                  <a:lnTo>
                    <a:pt x="3128731" y="0"/>
                  </a:lnTo>
                  <a:lnTo>
                    <a:pt x="3389458" y="0"/>
                  </a:lnTo>
                </a:path>
              </a:pathLst>
            </a:custGeom>
            <a:ln w="27101" cap="flat">
              <a:solidFill>
                <a:srgbClr val="836FFF">
                  <a:alpha val="100000"/>
                </a:srgbClr>
              </a:solidFill>
              <a:prstDash val="solid"/>
              <a:round/>
            </a:ln>
          </p:spPr>
          <p:txBody>
            <a:bodyPr/>
            <a:lstStyle/>
            <a:p/>
          </p:txBody>
        </p:sp>
        <p:sp>
          <p:nvSpPr>
            <p:cNvPr id="48" name="pl48"/>
            <p:cNvSpPr/>
            <p:nvPr/>
          </p:nvSpPr>
          <p:spPr>
            <a:xfrm>
              <a:off x="5046169" y="930799"/>
              <a:ext cx="2607276" cy="569395"/>
            </a:xfrm>
            <a:custGeom>
              <a:avLst/>
              <a:pathLst>
                <a:path w="2607276" h="569395">
                  <a:moveTo>
                    <a:pt x="0" y="142348"/>
                  </a:moveTo>
                  <a:lnTo>
                    <a:pt x="260727" y="189798"/>
                  </a:lnTo>
                  <a:lnTo>
                    <a:pt x="521455" y="94899"/>
                  </a:lnTo>
                  <a:lnTo>
                    <a:pt x="782182" y="0"/>
                  </a:lnTo>
                  <a:lnTo>
                    <a:pt x="1042910" y="142348"/>
                  </a:lnTo>
                  <a:lnTo>
                    <a:pt x="1303638" y="237248"/>
                  </a:lnTo>
                  <a:lnTo>
                    <a:pt x="1564365" y="569395"/>
                  </a:lnTo>
                  <a:lnTo>
                    <a:pt x="1825093" y="0"/>
                  </a:lnTo>
                  <a:lnTo>
                    <a:pt x="2085820" y="142348"/>
                  </a:lnTo>
                  <a:lnTo>
                    <a:pt x="2346548" y="94899"/>
                  </a:lnTo>
                  <a:lnTo>
                    <a:pt x="2607276" y="284697"/>
                  </a:lnTo>
                </a:path>
              </a:pathLst>
            </a:custGeom>
            <a:ln w="27101" cap="flat">
              <a:solidFill>
                <a:srgbClr val="FB9A99">
                  <a:alpha val="100000"/>
                </a:srgbClr>
              </a:solidFill>
              <a:prstDash val="solid"/>
              <a:round/>
            </a:ln>
          </p:spPr>
          <p:txBody>
            <a:bodyPr/>
            <a:lstStyle/>
            <a:p/>
          </p:txBody>
        </p:sp>
        <p:sp>
          <p:nvSpPr>
            <p:cNvPr id="49" name="pl49"/>
            <p:cNvSpPr/>
            <p:nvPr/>
          </p:nvSpPr>
          <p:spPr>
            <a:xfrm>
              <a:off x="7669996" y="781377"/>
              <a:ext cx="682777" cy="192211"/>
            </a:xfrm>
            <a:custGeom>
              <a:avLst/>
              <a:pathLst>
                <a:path w="682777" h="192211">
                  <a:moveTo>
                    <a:pt x="682777" y="0"/>
                  </a:moveTo>
                  <a:lnTo>
                    <a:pt x="0" y="192211"/>
                  </a:lnTo>
                </a:path>
              </a:pathLst>
            </a:custGeom>
          </p:spPr>
          <p:txBody>
            <a:bodyPr/>
            <a:lstStyle/>
            <a:p/>
          </p:txBody>
        </p:sp>
        <p:sp>
          <p:nvSpPr>
            <p:cNvPr id="50" name="pl50"/>
            <p:cNvSpPr/>
            <p:nvPr/>
          </p:nvSpPr>
          <p:spPr>
            <a:xfrm>
              <a:off x="7671539" y="1040158"/>
              <a:ext cx="711406" cy="32171"/>
            </a:xfrm>
            <a:custGeom>
              <a:avLst/>
              <a:pathLst>
                <a:path w="711406" h="32171">
                  <a:moveTo>
                    <a:pt x="711406" y="0"/>
                  </a:moveTo>
                  <a:lnTo>
                    <a:pt x="0" y="32171"/>
                  </a:lnTo>
                </a:path>
              </a:pathLst>
            </a:custGeom>
          </p:spPr>
          <p:txBody>
            <a:bodyPr/>
            <a:lstStyle/>
            <a:p/>
          </p:txBody>
        </p:sp>
        <p:sp>
          <p:nvSpPr>
            <p:cNvPr id="51" name="pl51"/>
            <p:cNvSpPr/>
            <p:nvPr/>
          </p:nvSpPr>
          <p:spPr>
            <a:xfrm>
              <a:off x="7661288" y="1130862"/>
              <a:ext cx="721657" cy="944506"/>
            </a:xfrm>
            <a:custGeom>
              <a:avLst/>
              <a:pathLst>
                <a:path w="721657" h="944506">
                  <a:moveTo>
                    <a:pt x="721657" y="944506"/>
                  </a:moveTo>
                  <a:lnTo>
                    <a:pt x="0" y="0"/>
                  </a:lnTo>
                </a:path>
              </a:pathLst>
            </a:custGeom>
          </p:spPr>
          <p:txBody>
            <a:bodyPr/>
            <a:lstStyle/>
            <a:p/>
          </p:txBody>
        </p:sp>
        <p:sp>
          <p:nvSpPr>
            <p:cNvPr id="52" name="pl52"/>
            <p:cNvSpPr/>
            <p:nvPr/>
          </p:nvSpPr>
          <p:spPr>
            <a:xfrm>
              <a:off x="7662897" y="1130314"/>
              <a:ext cx="665686" cy="684272"/>
            </a:xfrm>
            <a:custGeom>
              <a:avLst/>
              <a:pathLst>
                <a:path w="665686" h="684272">
                  <a:moveTo>
                    <a:pt x="665686" y="684272"/>
                  </a:moveTo>
                  <a:lnTo>
                    <a:pt x="0" y="0"/>
                  </a:lnTo>
                </a:path>
              </a:pathLst>
            </a:custGeom>
          </p:spPr>
          <p:txBody>
            <a:bodyPr/>
            <a:lstStyle/>
            <a:p/>
          </p:txBody>
        </p:sp>
        <p:sp>
          <p:nvSpPr>
            <p:cNvPr id="53" name="pl53"/>
            <p:cNvSpPr/>
            <p:nvPr/>
          </p:nvSpPr>
          <p:spPr>
            <a:xfrm>
              <a:off x="7670490" y="1124493"/>
              <a:ext cx="766604" cy="175216"/>
            </a:xfrm>
            <a:custGeom>
              <a:avLst/>
              <a:pathLst>
                <a:path w="766604" h="175216">
                  <a:moveTo>
                    <a:pt x="766604" y="175216"/>
                  </a:moveTo>
                  <a:lnTo>
                    <a:pt x="0" y="0"/>
                  </a:lnTo>
                </a:path>
              </a:pathLst>
            </a:custGeom>
          </p:spPr>
          <p:txBody>
            <a:bodyPr/>
            <a:lstStyle/>
            <a:p/>
          </p:txBody>
        </p:sp>
        <p:sp>
          <p:nvSpPr>
            <p:cNvPr id="54" name="pl54"/>
            <p:cNvSpPr/>
            <p:nvPr/>
          </p:nvSpPr>
          <p:spPr>
            <a:xfrm>
              <a:off x="7666927" y="1128214"/>
              <a:ext cx="758099" cy="428273"/>
            </a:xfrm>
            <a:custGeom>
              <a:avLst/>
              <a:pathLst>
                <a:path w="758099" h="428273">
                  <a:moveTo>
                    <a:pt x="758099" y="428273"/>
                  </a:moveTo>
                  <a:lnTo>
                    <a:pt x="0" y="0"/>
                  </a:lnTo>
                </a:path>
              </a:pathLst>
            </a:custGeom>
          </p:spPr>
          <p:txBody>
            <a:bodyPr/>
            <a:lstStyle/>
            <a:p/>
          </p:txBody>
        </p:sp>
        <p:sp>
          <p:nvSpPr>
            <p:cNvPr id="55" name="pl55"/>
            <p:cNvSpPr/>
            <p:nvPr/>
          </p:nvSpPr>
          <p:spPr>
            <a:xfrm>
              <a:off x="7660517" y="1225980"/>
              <a:ext cx="1045085" cy="1549111"/>
            </a:xfrm>
            <a:custGeom>
              <a:avLst/>
              <a:pathLst>
                <a:path w="1045085" h="1549111">
                  <a:moveTo>
                    <a:pt x="1045085" y="1549111"/>
                  </a:moveTo>
                  <a:lnTo>
                    <a:pt x="0" y="0"/>
                  </a:lnTo>
                </a:path>
              </a:pathLst>
            </a:custGeom>
          </p:spPr>
          <p:txBody>
            <a:bodyPr/>
            <a:lstStyle/>
            <a:p/>
          </p:txBody>
        </p:sp>
        <p:sp>
          <p:nvSpPr>
            <p:cNvPr id="56" name="pl56"/>
            <p:cNvSpPr/>
            <p:nvPr/>
          </p:nvSpPr>
          <p:spPr>
            <a:xfrm>
              <a:off x="7660124" y="1226081"/>
              <a:ext cx="698737" cy="1107367"/>
            </a:xfrm>
            <a:custGeom>
              <a:avLst/>
              <a:pathLst>
                <a:path w="698737" h="1107367">
                  <a:moveTo>
                    <a:pt x="698737" y="1107367"/>
                  </a:moveTo>
                  <a:lnTo>
                    <a:pt x="0" y="0"/>
                  </a:lnTo>
                </a:path>
              </a:pathLst>
            </a:custGeom>
          </p:spPr>
          <p:txBody>
            <a:bodyPr/>
            <a:lstStyle/>
            <a:p/>
          </p:txBody>
        </p:sp>
        <p:sp>
          <p:nvSpPr>
            <p:cNvPr id="57" name="pl57"/>
            <p:cNvSpPr/>
            <p:nvPr/>
          </p:nvSpPr>
          <p:spPr>
            <a:xfrm>
              <a:off x="7658505" y="1226429"/>
              <a:ext cx="633926" cy="1369746"/>
            </a:xfrm>
            <a:custGeom>
              <a:avLst/>
              <a:pathLst>
                <a:path w="633926" h="1369746">
                  <a:moveTo>
                    <a:pt x="633926" y="1369746"/>
                  </a:moveTo>
                  <a:lnTo>
                    <a:pt x="0" y="0"/>
                  </a:lnTo>
                </a:path>
              </a:pathLst>
            </a:custGeom>
          </p:spPr>
          <p:txBody>
            <a:bodyPr/>
            <a:lstStyle/>
            <a:p/>
          </p:txBody>
        </p:sp>
        <p:sp>
          <p:nvSpPr>
            <p:cNvPr id="58" name="pl58"/>
            <p:cNvSpPr/>
            <p:nvPr/>
          </p:nvSpPr>
          <p:spPr>
            <a:xfrm>
              <a:off x="7660018" y="1368456"/>
              <a:ext cx="1034378" cy="1669831"/>
            </a:xfrm>
            <a:custGeom>
              <a:avLst/>
              <a:pathLst>
                <a:path w="1034378" h="1669831">
                  <a:moveTo>
                    <a:pt x="1034378" y="1669831"/>
                  </a:moveTo>
                  <a:lnTo>
                    <a:pt x="0" y="0"/>
                  </a:lnTo>
                </a:path>
              </a:pathLst>
            </a:custGeom>
          </p:spPr>
          <p:txBody>
            <a:bodyPr/>
            <a:lstStyle/>
            <a:p/>
          </p:txBody>
        </p:sp>
        <p:sp>
          <p:nvSpPr>
            <p:cNvPr id="59" name="pl59"/>
            <p:cNvSpPr/>
            <p:nvPr/>
          </p:nvSpPr>
          <p:spPr>
            <a:xfrm>
              <a:off x="7659178" y="1368646"/>
              <a:ext cx="1025284" cy="1931465"/>
            </a:xfrm>
            <a:custGeom>
              <a:avLst/>
              <a:pathLst>
                <a:path w="1025284" h="1931465">
                  <a:moveTo>
                    <a:pt x="1025284" y="1931465"/>
                  </a:moveTo>
                  <a:lnTo>
                    <a:pt x="0" y="0"/>
                  </a:lnTo>
                </a:path>
              </a:pathLst>
            </a:custGeom>
          </p:spPr>
          <p:txBody>
            <a:bodyPr/>
            <a:lstStyle/>
            <a:p/>
          </p:txBody>
        </p:sp>
        <p:sp>
          <p:nvSpPr>
            <p:cNvPr id="60" name="pg60"/>
            <p:cNvSpPr/>
            <p:nvPr/>
          </p:nvSpPr>
          <p:spPr>
            <a:xfrm>
              <a:off x="8284194" y="69182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307054" y="7333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98%</a:t>
              </a:r>
            </a:p>
          </p:txBody>
        </p:sp>
        <p:sp>
          <p:nvSpPr>
            <p:cNvPr id="62" name="pg62"/>
            <p:cNvSpPr/>
            <p:nvPr/>
          </p:nvSpPr>
          <p:spPr>
            <a:xfrm>
              <a:off x="8314365" y="9555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3" name="tx63"/>
            <p:cNvSpPr/>
            <p:nvPr/>
          </p:nvSpPr>
          <p:spPr>
            <a:xfrm>
              <a:off x="8337225" y="9970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64" name="pg64"/>
            <p:cNvSpPr/>
            <p:nvPr/>
          </p:nvSpPr>
          <p:spPr>
            <a:xfrm>
              <a:off x="8314365" y="199685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0383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6" name="pg66"/>
            <p:cNvSpPr/>
            <p:nvPr/>
          </p:nvSpPr>
          <p:spPr>
            <a:xfrm>
              <a:off x="8260004" y="17373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76025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8" name="pg68"/>
            <p:cNvSpPr/>
            <p:nvPr/>
          </p:nvSpPr>
          <p:spPr>
            <a:xfrm>
              <a:off x="8368515" y="12189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2604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0" name="pg70"/>
            <p:cNvSpPr/>
            <p:nvPr/>
          </p:nvSpPr>
          <p:spPr>
            <a:xfrm>
              <a:off x="8356446" y="147889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79306" y="152043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72" name="pg72"/>
            <p:cNvSpPr/>
            <p:nvPr/>
          </p:nvSpPr>
          <p:spPr>
            <a:xfrm>
              <a:off x="8338449" y="277509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81663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93%</a:t>
              </a:r>
            </a:p>
          </p:txBody>
        </p:sp>
        <p:sp>
          <p:nvSpPr>
            <p:cNvPr id="74" name="pg74"/>
            <p:cNvSpPr/>
            <p:nvPr/>
          </p:nvSpPr>
          <p:spPr>
            <a:xfrm>
              <a:off x="8290281" y="225440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29594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93%</a:t>
              </a:r>
            </a:p>
          </p:txBody>
        </p:sp>
        <p:sp>
          <p:nvSpPr>
            <p:cNvPr id="76" name="pg76"/>
            <p:cNvSpPr/>
            <p:nvPr/>
          </p:nvSpPr>
          <p:spPr>
            <a:xfrm>
              <a:off x="8223851" y="251640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55794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78" name="pg78"/>
            <p:cNvSpPr/>
            <p:nvPr/>
          </p:nvSpPr>
          <p:spPr>
            <a:xfrm>
              <a:off x="8314365" y="30382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07982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90%</a:t>
              </a:r>
            </a:p>
          </p:txBody>
        </p:sp>
        <p:sp>
          <p:nvSpPr>
            <p:cNvPr id="80" name="pg80"/>
            <p:cNvSpPr/>
            <p:nvPr/>
          </p:nvSpPr>
          <p:spPr>
            <a:xfrm>
              <a:off x="8290281" y="330011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416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41737" y="401416"/>
              <a:ext cx="29481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Rwanda,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and MCV2 had the lowest coverage of all vaccines (90%), followed by IPVC, MCV1, and Rubella (93%).
Coverage of 7 vaccines decreased (DTP3, HEPB3, HIB3, IPV1, MCV1, MCV2 and RUBELLA), 1 vaccine increased (HPVC), and 1 vaccine was the same (ROTAC) compared to respective coverage in 2019.
Coverage of 8 vaccines decreased (DTP3, HEPB3, HIB3, IPV1, IPVC, MCV1, MCV2 and RUBELLA), 1 vaccine increased (HPVC), and 1 vaccine was the same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18948" y="907931"/>
              <a:ext cx="722164" cy="0"/>
            </a:xfrm>
            <a:custGeom>
              <a:avLst/>
              <a:pathLst>
                <a:path w="722164" h="0">
                  <a:moveTo>
                    <a:pt x="0" y="0"/>
                  </a:moveTo>
                  <a:lnTo>
                    <a:pt x="0" y="0"/>
                  </a:lnTo>
                  <a:lnTo>
                    <a:pt x="216649" y="0"/>
                  </a:lnTo>
                  <a:lnTo>
                    <a:pt x="649947"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320786"/>
              <a:ext cx="361082" cy="0"/>
            </a:xfrm>
            <a:custGeom>
              <a:avLst/>
              <a:pathLst>
                <a:path w="361082" h="0">
                  <a:moveTo>
                    <a:pt x="0" y="0"/>
                  </a:moveTo>
                  <a:lnTo>
                    <a:pt x="0" y="0"/>
                  </a:lnTo>
                  <a:lnTo>
                    <a:pt x="0"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1733641"/>
              <a:ext cx="722164" cy="0"/>
            </a:xfrm>
            <a:custGeom>
              <a:avLst/>
              <a:pathLst>
                <a:path w="722164" h="0">
                  <a:moveTo>
                    <a:pt x="0" y="0"/>
                  </a:moveTo>
                  <a:lnTo>
                    <a:pt x="216649" y="0"/>
                  </a:lnTo>
                  <a:lnTo>
                    <a:pt x="433298" y="0"/>
                  </a:lnTo>
                  <a:lnTo>
                    <a:pt x="50551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2146496"/>
              <a:ext cx="722164" cy="0"/>
            </a:xfrm>
            <a:custGeom>
              <a:avLst/>
              <a:pathLst>
                <a:path w="722164" h="0">
                  <a:moveTo>
                    <a:pt x="0" y="0"/>
                  </a:moveTo>
                  <a:lnTo>
                    <a:pt x="216649" y="0"/>
                  </a:lnTo>
                  <a:lnTo>
                    <a:pt x="433298" y="0"/>
                  </a:lnTo>
                  <a:lnTo>
                    <a:pt x="50551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846732" y="2559351"/>
              <a:ext cx="722164" cy="0"/>
            </a:xfrm>
            <a:custGeom>
              <a:avLst/>
              <a:pathLst>
                <a:path w="722164" h="0">
                  <a:moveTo>
                    <a:pt x="0" y="0"/>
                  </a:moveTo>
                  <a:lnTo>
                    <a:pt x="216649" y="0"/>
                  </a:lnTo>
                  <a:lnTo>
                    <a:pt x="433298" y="0"/>
                  </a:lnTo>
                  <a:lnTo>
                    <a:pt x="50551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846732" y="2972206"/>
              <a:ext cx="722164" cy="0"/>
            </a:xfrm>
            <a:custGeom>
              <a:avLst/>
              <a:pathLst>
                <a:path w="722164" h="0">
                  <a:moveTo>
                    <a:pt x="0" y="0"/>
                  </a:moveTo>
                  <a:lnTo>
                    <a:pt x="72216" y="0"/>
                  </a:lnTo>
                  <a:lnTo>
                    <a:pt x="216649" y="0"/>
                  </a:lnTo>
                  <a:lnTo>
                    <a:pt x="433298"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3385062"/>
              <a:ext cx="866596" cy="0"/>
            </a:xfrm>
            <a:custGeom>
              <a:avLst/>
              <a:pathLst>
                <a:path w="866596" h="0">
                  <a:moveTo>
                    <a:pt x="0" y="0"/>
                  </a:moveTo>
                  <a:lnTo>
                    <a:pt x="433298" y="0"/>
                  </a:lnTo>
                  <a:lnTo>
                    <a:pt x="505514" y="0"/>
                  </a:lnTo>
                  <a:lnTo>
                    <a:pt x="649947"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3797917"/>
              <a:ext cx="577731" cy="0"/>
            </a:xfrm>
            <a:custGeom>
              <a:avLst/>
              <a:pathLst>
                <a:path w="577731" h="0">
                  <a:moveTo>
                    <a:pt x="0" y="0"/>
                  </a:moveTo>
                  <a:lnTo>
                    <a:pt x="216649" y="0"/>
                  </a:lnTo>
                  <a:lnTo>
                    <a:pt x="361082" y="0"/>
                  </a:lnTo>
                  <a:lnTo>
                    <a:pt x="433298"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4210772"/>
              <a:ext cx="722164" cy="0"/>
            </a:xfrm>
            <a:custGeom>
              <a:avLst/>
              <a:pathLst>
                <a:path w="722164" h="0">
                  <a:moveTo>
                    <a:pt x="0" y="0"/>
                  </a:moveTo>
                  <a:lnTo>
                    <a:pt x="216649" y="0"/>
                  </a:lnTo>
                  <a:lnTo>
                    <a:pt x="433298" y="0"/>
                  </a:lnTo>
                  <a:lnTo>
                    <a:pt x="577731"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7774515" y="4623627"/>
              <a:ext cx="866596" cy="0"/>
            </a:xfrm>
            <a:custGeom>
              <a:avLst/>
              <a:pathLst>
                <a:path w="866596" h="0">
                  <a:moveTo>
                    <a:pt x="0" y="0"/>
                  </a:moveTo>
                  <a:lnTo>
                    <a:pt x="433298" y="0"/>
                  </a:lnTo>
                  <a:lnTo>
                    <a:pt x="505514" y="0"/>
                  </a:lnTo>
                  <a:lnTo>
                    <a:pt x="649947"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5036482"/>
              <a:ext cx="649947" cy="0"/>
            </a:xfrm>
            <a:custGeom>
              <a:avLst/>
              <a:pathLst>
                <a:path w="649947" h="0">
                  <a:moveTo>
                    <a:pt x="0" y="0"/>
                  </a:moveTo>
                  <a:lnTo>
                    <a:pt x="144432" y="0"/>
                  </a:lnTo>
                  <a:lnTo>
                    <a:pt x="361082"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2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0612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72830"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928397"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0612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06128"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145046"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0612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0612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2429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Rwanda,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declined in 2025 (98%) compared to 2024, and was lower than in 2019. In 2019-2025, DTP1 coverage was at it's lowest level in 2020, 2021, and 2023 (94%).
In 2024, 0 vaccines had lower coverage than in 2019.
In 2025, 9 vaccines had lower coverage than in 2019.
In 2025, 10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078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29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9809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4323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3883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3335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864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22378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607824" y="2489810"/>
              <a:ext cx="6615963" cy="1531044"/>
            </a:xfrm>
            <a:custGeom>
              <a:avLst/>
              <a:pathLst>
                <a:path w="6615963" h="1531044">
                  <a:moveTo>
                    <a:pt x="0" y="1531044"/>
                  </a:moveTo>
                  <a:lnTo>
                    <a:pt x="472568" y="1230303"/>
                  </a:lnTo>
                  <a:lnTo>
                    <a:pt x="945137" y="956903"/>
                  </a:lnTo>
                  <a:lnTo>
                    <a:pt x="1417706" y="656162"/>
                  </a:lnTo>
                  <a:lnTo>
                    <a:pt x="1890275" y="382761"/>
                  </a:lnTo>
                  <a:lnTo>
                    <a:pt x="2362843" y="300740"/>
                  </a:lnTo>
                  <a:lnTo>
                    <a:pt x="2835412" y="300740"/>
                  </a:lnTo>
                  <a:lnTo>
                    <a:pt x="3307981" y="218720"/>
                  </a:lnTo>
                  <a:lnTo>
                    <a:pt x="3780550" y="0"/>
                  </a:lnTo>
                  <a:lnTo>
                    <a:pt x="4253119" y="164040"/>
                  </a:lnTo>
                  <a:lnTo>
                    <a:pt x="4725687" y="410101"/>
                  </a:lnTo>
                  <a:lnTo>
                    <a:pt x="5198256" y="218720"/>
                  </a:lnTo>
                  <a:lnTo>
                    <a:pt x="5670825" y="300740"/>
                  </a:lnTo>
                  <a:lnTo>
                    <a:pt x="6143394" y="410101"/>
                  </a:lnTo>
                  <a:lnTo>
                    <a:pt x="6615963" y="54680"/>
                  </a:lnTo>
                </a:path>
              </a:pathLst>
            </a:custGeom>
            <a:ln w="29811" cap="flat">
              <a:solidFill>
                <a:srgbClr val="FF0000">
                  <a:alpha val="100000"/>
                </a:srgbClr>
              </a:solidFill>
              <a:prstDash val="solid"/>
              <a:round/>
            </a:ln>
          </p:spPr>
          <p:txBody>
            <a:bodyPr/>
            <a:lstStyle/>
            <a:p/>
          </p:txBody>
        </p:sp>
        <p:sp>
          <p:nvSpPr>
            <p:cNvPr id="33" name="pl33"/>
            <p:cNvSpPr/>
            <p:nvPr/>
          </p:nvSpPr>
          <p:spPr>
            <a:xfrm>
              <a:off x="1607824" y="2544490"/>
              <a:ext cx="6615963" cy="1531044"/>
            </a:xfrm>
            <a:custGeom>
              <a:avLst/>
              <a:pathLst>
                <a:path w="6615963" h="1531044">
                  <a:moveTo>
                    <a:pt x="0" y="1531044"/>
                  </a:moveTo>
                  <a:lnTo>
                    <a:pt x="472568" y="1257644"/>
                  </a:lnTo>
                  <a:lnTo>
                    <a:pt x="945137" y="984243"/>
                  </a:lnTo>
                  <a:lnTo>
                    <a:pt x="1417706" y="738182"/>
                  </a:lnTo>
                  <a:lnTo>
                    <a:pt x="1890275" y="492121"/>
                  </a:lnTo>
                  <a:lnTo>
                    <a:pt x="2362843" y="300740"/>
                  </a:lnTo>
                  <a:lnTo>
                    <a:pt x="2835412" y="382761"/>
                  </a:lnTo>
                  <a:lnTo>
                    <a:pt x="3307981" y="273400"/>
                  </a:lnTo>
                  <a:lnTo>
                    <a:pt x="3780550" y="27340"/>
                  </a:lnTo>
                  <a:lnTo>
                    <a:pt x="4253119" y="656162"/>
                  </a:lnTo>
                  <a:lnTo>
                    <a:pt x="4725687" y="464781"/>
                  </a:lnTo>
                  <a:lnTo>
                    <a:pt x="5198256" y="382761"/>
                  </a:lnTo>
                  <a:lnTo>
                    <a:pt x="5670825" y="546801"/>
                  </a:lnTo>
                  <a:lnTo>
                    <a:pt x="6143394" y="355421"/>
                  </a:lnTo>
                  <a:lnTo>
                    <a:pt x="6615963" y="0"/>
                  </a:lnTo>
                </a:path>
              </a:pathLst>
            </a:custGeom>
            <a:ln w="29811" cap="flat">
              <a:solidFill>
                <a:srgbClr val="0058AB">
                  <a:alpha val="100000"/>
                </a:srgbClr>
              </a:solidFill>
              <a:prstDash val="solid"/>
              <a:round/>
            </a:ln>
          </p:spPr>
          <p:txBody>
            <a:bodyPr/>
            <a:lstStyle/>
            <a:p/>
          </p:txBody>
        </p:sp>
        <p:sp>
          <p:nvSpPr>
            <p:cNvPr id="34" name="pt34"/>
            <p:cNvSpPr/>
            <p:nvPr/>
          </p:nvSpPr>
          <p:spPr>
            <a:xfrm>
              <a:off x="1582998"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055566"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528135"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000704"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473273"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945842"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418410"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890979"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5363548"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5836117"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6308686"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6781254"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7253823"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7726392"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8198961"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582998"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055566"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528135"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00704"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473273"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945842"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4418410"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890979"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5363548"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5836117"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6308686"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6781254"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7253823"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7726392"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8198961"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607824"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65" name="tx65"/>
            <p:cNvSpPr/>
            <p:nvPr/>
          </p:nvSpPr>
          <p:spPr>
            <a:xfrm>
              <a:off x="2080392"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66" name="tx66"/>
            <p:cNvSpPr/>
            <p:nvPr/>
          </p:nvSpPr>
          <p:spPr>
            <a:xfrm>
              <a:off x="2552961"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7" name="tx67"/>
            <p:cNvSpPr/>
            <p:nvPr/>
          </p:nvSpPr>
          <p:spPr>
            <a:xfrm>
              <a:off x="3025530"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68" name="tx68"/>
            <p:cNvSpPr/>
            <p:nvPr/>
          </p:nvSpPr>
          <p:spPr>
            <a:xfrm>
              <a:off x="3498099"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69" name="tx69"/>
            <p:cNvSpPr/>
            <p:nvPr/>
          </p:nvSpPr>
          <p:spPr>
            <a:xfrm>
              <a:off x="3970668"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0" name="tx70"/>
            <p:cNvSpPr/>
            <p:nvPr/>
          </p:nvSpPr>
          <p:spPr>
            <a:xfrm>
              <a:off x="4443236"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71" name="tx71"/>
            <p:cNvSpPr/>
            <p:nvPr/>
          </p:nvSpPr>
          <p:spPr>
            <a:xfrm>
              <a:off x="4915805"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2" name="tx72"/>
            <p:cNvSpPr/>
            <p:nvPr/>
          </p:nvSpPr>
          <p:spPr>
            <a:xfrm>
              <a:off x="5388374"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3" name="tx73"/>
            <p:cNvSpPr/>
            <p:nvPr/>
          </p:nvSpPr>
          <p:spPr>
            <a:xfrm>
              <a:off x="5860943"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4" name="tx74"/>
            <p:cNvSpPr/>
            <p:nvPr/>
          </p:nvSpPr>
          <p:spPr>
            <a:xfrm>
              <a:off x="6333511"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75" name="tx75"/>
            <p:cNvSpPr/>
            <p:nvPr/>
          </p:nvSpPr>
          <p:spPr>
            <a:xfrm>
              <a:off x="6806080"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76" name="tx76"/>
            <p:cNvSpPr/>
            <p:nvPr/>
          </p:nvSpPr>
          <p:spPr>
            <a:xfrm>
              <a:off x="7278649"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7" name="tx77"/>
            <p:cNvSpPr/>
            <p:nvPr/>
          </p:nvSpPr>
          <p:spPr>
            <a:xfrm>
              <a:off x="7751218"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8" name="tx78"/>
            <p:cNvSpPr/>
            <p:nvPr/>
          </p:nvSpPr>
          <p:spPr>
            <a:xfrm>
              <a:off x="8223787"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9" name="tx79"/>
            <p:cNvSpPr/>
            <p:nvPr/>
          </p:nvSpPr>
          <p:spPr>
            <a:xfrm>
              <a:off x="1607824"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80" name="tx80"/>
            <p:cNvSpPr/>
            <p:nvPr/>
          </p:nvSpPr>
          <p:spPr>
            <a:xfrm>
              <a:off x="2080392"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1" name="tx81"/>
            <p:cNvSpPr/>
            <p:nvPr/>
          </p:nvSpPr>
          <p:spPr>
            <a:xfrm>
              <a:off x="2552961"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2" name="tx82"/>
            <p:cNvSpPr/>
            <p:nvPr/>
          </p:nvSpPr>
          <p:spPr>
            <a:xfrm>
              <a:off x="3025530"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83" name="tx83"/>
            <p:cNvSpPr/>
            <p:nvPr/>
          </p:nvSpPr>
          <p:spPr>
            <a:xfrm>
              <a:off x="3498099"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4" name="tx84"/>
            <p:cNvSpPr/>
            <p:nvPr/>
          </p:nvSpPr>
          <p:spPr>
            <a:xfrm>
              <a:off x="3970668"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85" name="tx85"/>
            <p:cNvSpPr/>
            <p:nvPr/>
          </p:nvSpPr>
          <p:spPr>
            <a:xfrm>
              <a:off x="4443236"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86" name="tx86"/>
            <p:cNvSpPr/>
            <p:nvPr/>
          </p:nvSpPr>
          <p:spPr>
            <a:xfrm>
              <a:off x="4915805"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7" name="tx87"/>
            <p:cNvSpPr/>
            <p:nvPr/>
          </p:nvSpPr>
          <p:spPr>
            <a:xfrm>
              <a:off x="5388374"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8" name="tx88"/>
            <p:cNvSpPr/>
            <p:nvPr/>
          </p:nvSpPr>
          <p:spPr>
            <a:xfrm>
              <a:off x="5860943"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9" name="tx89"/>
            <p:cNvSpPr/>
            <p:nvPr/>
          </p:nvSpPr>
          <p:spPr>
            <a:xfrm>
              <a:off x="6333511"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90" name="tx90"/>
            <p:cNvSpPr/>
            <p:nvPr/>
          </p:nvSpPr>
          <p:spPr>
            <a:xfrm>
              <a:off x="6806080"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91" name="tx91"/>
            <p:cNvSpPr/>
            <p:nvPr/>
          </p:nvSpPr>
          <p:spPr>
            <a:xfrm>
              <a:off x="7278649"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2" name="tx92"/>
            <p:cNvSpPr/>
            <p:nvPr/>
          </p:nvSpPr>
          <p:spPr>
            <a:xfrm>
              <a:off x="7751218"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93" name="tx93"/>
            <p:cNvSpPr/>
            <p:nvPr/>
          </p:nvSpPr>
          <p:spPr>
            <a:xfrm>
              <a:off x="8223787"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4" name="pl9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5" name="tx95"/>
            <p:cNvSpPr/>
            <p:nvPr/>
          </p:nvSpPr>
          <p:spPr>
            <a:xfrm>
              <a:off x="742432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6" name="tx96"/>
            <p:cNvSpPr/>
            <p:nvPr/>
          </p:nvSpPr>
          <p:spPr>
            <a:xfrm>
              <a:off x="729065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7" name="rc9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98" name="tx9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9" name="tx99"/>
            <p:cNvSpPr/>
            <p:nvPr/>
          </p:nvSpPr>
          <p:spPr>
            <a:xfrm rot="-5400000">
              <a:off x="14798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00" name="tx100"/>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01" name="tx101"/>
            <p:cNvSpPr/>
            <p:nvPr/>
          </p:nvSpPr>
          <p:spPr>
            <a:xfrm rot="-5400000">
              <a:off x="242493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02" name="tx102"/>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03" name="tx103"/>
            <p:cNvSpPr/>
            <p:nvPr/>
          </p:nvSpPr>
          <p:spPr>
            <a:xfrm rot="-5400000">
              <a:off x="337009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04" name="tx104"/>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5" name="tx105"/>
            <p:cNvSpPr/>
            <p:nvPr/>
          </p:nvSpPr>
          <p:spPr>
            <a:xfrm rot="-5400000">
              <a:off x="43152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6" name="tx106"/>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7" name="tx107"/>
            <p:cNvSpPr/>
            <p:nvPr/>
          </p:nvSpPr>
          <p:spPr>
            <a:xfrm rot="-5400000">
              <a:off x="52603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8" name="tx108"/>
            <p:cNvSpPr/>
            <p:nvPr/>
          </p:nvSpPr>
          <p:spPr>
            <a:xfrm rot="-5400000">
              <a:off x="57329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9" name="tx109"/>
            <p:cNvSpPr/>
            <p:nvPr/>
          </p:nvSpPr>
          <p:spPr>
            <a:xfrm rot="-5400000">
              <a:off x="620551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0" name="tx110"/>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1" name="tx111"/>
            <p:cNvSpPr/>
            <p:nvPr/>
          </p:nvSpPr>
          <p:spPr>
            <a:xfrm rot="-5400000">
              <a:off x="715062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2" name="tx112"/>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3" name="tx113"/>
            <p:cNvSpPr/>
            <p:nvPr/>
          </p:nvSpPr>
          <p:spPr>
            <a:xfrm rot="-5400000">
              <a:off x="80957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4" name="tx11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5" name="tx11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6" name="tx11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7" name="tx11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8" name="tx11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9" name="tx11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0" name="tx12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1" name="pl12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2" name="pl12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3" name="tx12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4" name="tx12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5" name="tx125"/>
            <p:cNvSpPr/>
            <p:nvPr/>
          </p:nvSpPr>
          <p:spPr>
            <a:xfrm>
              <a:off x="757200" y="1330710"/>
              <a:ext cx="5422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Rwanda, 2011-2025</a:t>
              </a:r>
            </a:p>
          </p:txBody>
        </p:sp>
        <p:sp>
          <p:nvSpPr>
            <p:cNvPr id="126" name="tx12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Rwanda was 2011.
In 2025, first dose (HPV1) programme coverage among girls was 90%. In 2025, last dose (HPVc) programme coverage among girls was 90%.</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90%, following switch to single dose in 2024.</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662065"/>
            </a:xfrm>
            <a:custGeom>
              <a:avLst/>
              <a:pathLst>
                <a:path w="6481656" h="662065">
                  <a:moveTo>
                    <a:pt x="0" y="270844"/>
                  </a:moveTo>
                  <a:lnTo>
                    <a:pt x="259266" y="662065"/>
                  </a:lnTo>
                  <a:lnTo>
                    <a:pt x="518532" y="331032"/>
                  </a:lnTo>
                  <a:lnTo>
                    <a:pt x="777798" y="90281"/>
                  </a:lnTo>
                  <a:lnTo>
                    <a:pt x="1037065" y="300938"/>
                  </a:lnTo>
                  <a:lnTo>
                    <a:pt x="1296331" y="120375"/>
                  </a:lnTo>
                  <a:lnTo>
                    <a:pt x="1555597" y="0"/>
                  </a:lnTo>
                  <a:lnTo>
                    <a:pt x="1814863" y="60187"/>
                  </a:lnTo>
                  <a:lnTo>
                    <a:pt x="2074130" y="60187"/>
                  </a:lnTo>
                  <a:lnTo>
                    <a:pt x="2333396" y="60187"/>
                  </a:lnTo>
                  <a:lnTo>
                    <a:pt x="2592662" y="60187"/>
                  </a:lnTo>
                  <a:lnTo>
                    <a:pt x="2851928" y="60187"/>
                  </a:lnTo>
                  <a:lnTo>
                    <a:pt x="3111195" y="30093"/>
                  </a:lnTo>
                  <a:lnTo>
                    <a:pt x="3370461" y="30093"/>
                  </a:lnTo>
                  <a:lnTo>
                    <a:pt x="3629727" y="30093"/>
                  </a:lnTo>
                  <a:lnTo>
                    <a:pt x="3888994" y="30093"/>
                  </a:lnTo>
                  <a:lnTo>
                    <a:pt x="4148260" y="30093"/>
                  </a:lnTo>
                  <a:lnTo>
                    <a:pt x="4407526" y="30093"/>
                  </a:lnTo>
                  <a:lnTo>
                    <a:pt x="4666792" y="60187"/>
                  </a:lnTo>
                  <a:lnTo>
                    <a:pt x="4926059" y="30093"/>
                  </a:lnTo>
                  <a:lnTo>
                    <a:pt x="5185325" y="240750"/>
                  </a:lnTo>
                  <a:lnTo>
                    <a:pt x="5444591" y="331032"/>
                  </a:lnTo>
                  <a:lnTo>
                    <a:pt x="5703857" y="30093"/>
                  </a:lnTo>
                  <a:lnTo>
                    <a:pt x="5963124" y="150469"/>
                  </a:lnTo>
                  <a:lnTo>
                    <a:pt x="6222390" y="30093"/>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5328013" y="2225853"/>
              <a:ext cx="2592662" cy="331032"/>
            </a:xfrm>
            <a:custGeom>
              <a:avLst/>
              <a:pathLst>
                <a:path w="2592662" h="331032">
                  <a:moveTo>
                    <a:pt x="0" y="270844"/>
                  </a:moveTo>
                  <a:lnTo>
                    <a:pt x="259266" y="180563"/>
                  </a:lnTo>
                  <a:lnTo>
                    <a:pt x="518532" y="30093"/>
                  </a:lnTo>
                  <a:lnTo>
                    <a:pt x="777798" y="0"/>
                  </a:lnTo>
                  <a:lnTo>
                    <a:pt x="1037065" y="120375"/>
                  </a:lnTo>
                  <a:lnTo>
                    <a:pt x="1296331" y="150469"/>
                  </a:lnTo>
                  <a:lnTo>
                    <a:pt x="1555597" y="331032"/>
                  </a:lnTo>
                  <a:lnTo>
                    <a:pt x="1814863" y="150469"/>
                  </a:lnTo>
                  <a:lnTo>
                    <a:pt x="2074130" y="240750"/>
                  </a:lnTo>
                  <a:lnTo>
                    <a:pt x="2333396" y="90281"/>
                  </a:lnTo>
                  <a:lnTo>
                    <a:pt x="2592662" y="180563"/>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65665"/>
              <a:ext cx="3888994" cy="300938"/>
            </a:xfrm>
            <a:custGeom>
              <a:avLst/>
              <a:pathLst>
                <a:path w="3888994" h="300938">
                  <a:moveTo>
                    <a:pt x="0" y="30093"/>
                  </a:moveTo>
                  <a:lnTo>
                    <a:pt x="259266" y="30093"/>
                  </a:lnTo>
                  <a:lnTo>
                    <a:pt x="518532" y="0"/>
                  </a:lnTo>
                  <a:lnTo>
                    <a:pt x="777798" y="0"/>
                  </a:lnTo>
                  <a:lnTo>
                    <a:pt x="1037065" y="0"/>
                  </a:lnTo>
                  <a:lnTo>
                    <a:pt x="1296331" y="0"/>
                  </a:lnTo>
                  <a:lnTo>
                    <a:pt x="1555597" y="0"/>
                  </a:lnTo>
                  <a:lnTo>
                    <a:pt x="1814863" y="0"/>
                  </a:lnTo>
                  <a:lnTo>
                    <a:pt x="2074130" y="30093"/>
                  </a:lnTo>
                  <a:lnTo>
                    <a:pt x="2333396" y="0"/>
                  </a:lnTo>
                  <a:lnTo>
                    <a:pt x="2592662" y="210657"/>
                  </a:lnTo>
                  <a:lnTo>
                    <a:pt x="2851928" y="300938"/>
                  </a:lnTo>
                  <a:lnTo>
                    <a:pt x="3111195" y="30093"/>
                  </a:lnTo>
                  <a:lnTo>
                    <a:pt x="3370461" y="120375"/>
                  </a:lnTo>
                  <a:lnTo>
                    <a:pt x="3629727" y="0"/>
                  </a:lnTo>
                  <a:lnTo>
                    <a:pt x="3888994" y="60187"/>
                  </a:lnTo>
                </a:path>
              </a:pathLst>
            </a:custGeom>
            <a:ln w="27101" cap="flat">
              <a:solidFill>
                <a:srgbClr val="00BFC4">
                  <a:alpha val="100000"/>
                </a:srgbClr>
              </a:solidFill>
              <a:prstDash val="solid"/>
              <a:round/>
            </a:ln>
          </p:spPr>
          <p:txBody>
            <a:bodyPr/>
            <a:lstStyle/>
            <a:p/>
          </p:txBody>
        </p:sp>
        <p:sp>
          <p:nvSpPr>
            <p:cNvPr id="30" name="pl30"/>
            <p:cNvSpPr/>
            <p:nvPr/>
          </p:nvSpPr>
          <p:spPr>
            <a:xfrm>
              <a:off x="4290948" y="2406416"/>
              <a:ext cx="3629727" cy="1685256"/>
            </a:xfrm>
            <a:custGeom>
              <a:avLst/>
              <a:pathLst>
                <a:path w="3629727" h="1685256">
                  <a:moveTo>
                    <a:pt x="0" y="1685256"/>
                  </a:moveTo>
                  <a:lnTo>
                    <a:pt x="259266" y="1384317"/>
                  </a:lnTo>
                  <a:lnTo>
                    <a:pt x="518532" y="1083379"/>
                  </a:lnTo>
                  <a:lnTo>
                    <a:pt x="777798" y="812534"/>
                  </a:lnTo>
                  <a:lnTo>
                    <a:pt x="1037065" y="541689"/>
                  </a:lnTo>
                  <a:lnTo>
                    <a:pt x="1296331" y="331032"/>
                  </a:lnTo>
                  <a:lnTo>
                    <a:pt x="1555597" y="421314"/>
                  </a:lnTo>
                  <a:lnTo>
                    <a:pt x="1814863" y="300938"/>
                  </a:lnTo>
                  <a:lnTo>
                    <a:pt x="2074130" y="30093"/>
                  </a:lnTo>
                  <a:lnTo>
                    <a:pt x="2333396" y="722252"/>
                  </a:lnTo>
                  <a:lnTo>
                    <a:pt x="2592662" y="511595"/>
                  </a:lnTo>
                  <a:lnTo>
                    <a:pt x="2851928" y="421314"/>
                  </a:lnTo>
                  <a:lnTo>
                    <a:pt x="3111195" y="601877"/>
                  </a:lnTo>
                  <a:lnTo>
                    <a:pt x="3370461" y="391220"/>
                  </a:lnTo>
                  <a:lnTo>
                    <a:pt x="362972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680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680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289636" y="24583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40532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947" y="2145137"/>
              <a:ext cx="243994" cy="75960"/>
            </a:xfrm>
            <a:custGeom>
              <a:avLst/>
              <a:pathLst>
                <a:path w="243994" h="75960">
                  <a:moveTo>
                    <a:pt x="243994" y="0"/>
                  </a:moveTo>
                  <a:lnTo>
                    <a:pt x="0" y="75960"/>
                  </a:lnTo>
                </a:path>
              </a:pathLst>
            </a:custGeom>
          </p:spPr>
          <p:txBody>
            <a:bodyPr/>
            <a:lstStyle/>
            <a:p/>
          </p:txBody>
        </p:sp>
        <p:sp>
          <p:nvSpPr>
            <p:cNvPr id="41" name="pl41"/>
            <p:cNvSpPr/>
            <p:nvPr/>
          </p:nvSpPr>
          <p:spPr>
            <a:xfrm>
              <a:off x="7934355" y="2261423"/>
              <a:ext cx="245586" cy="98317"/>
            </a:xfrm>
            <a:custGeom>
              <a:avLst/>
              <a:pathLst>
                <a:path w="245586" h="98317">
                  <a:moveTo>
                    <a:pt x="245586" y="98317"/>
                  </a:moveTo>
                  <a:lnTo>
                    <a:pt x="0" y="0"/>
                  </a:lnTo>
                </a:path>
              </a:pathLst>
            </a:custGeom>
          </p:spPr>
          <p:txBody>
            <a:bodyPr/>
            <a:lstStyle/>
            <a:p/>
          </p:txBody>
        </p:sp>
        <p:sp>
          <p:nvSpPr>
            <p:cNvPr id="42" name="pl42"/>
            <p:cNvSpPr/>
            <p:nvPr/>
          </p:nvSpPr>
          <p:spPr>
            <a:xfrm>
              <a:off x="7928612" y="2413478"/>
              <a:ext cx="251330" cy="223668"/>
            </a:xfrm>
            <a:custGeom>
              <a:avLst/>
              <a:pathLst>
                <a:path w="251330" h="223668">
                  <a:moveTo>
                    <a:pt x="251330" y="223668"/>
                  </a:moveTo>
                  <a:lnTo>
                    <a:pt x="0" y="0"/>
                  </a:lnTo>
                </a:path>
              </a:pathLst>
            </a:custGeom>
          </p:spPr>
          <p:txBody>
            <a:bodyPr/>
            <a:lstStyle/>
            <a:p/>
          </p:txBody>
        </p:sp>
        <p:sp>
          <p:nvSpPr>
            <p:cNvPr id="43" name="pl43"/>
            <p:cNvSpPr/>
            <p:nvPr/>
          </p:nvSpPr>
          <p:spPr>
            <a:xfrm>
              <a:off x="7929993" y="2413203"/>
              <a:ext cx="592147" cy="431334"/>
            </a:xfrm>
            <a:custGeom>
              <a:avLst/>
              <a:pathLst>
                <a:path w="592147" h="431334">
                  <a:moveTo>
                    <a:pt x="592147" y="431334"/>
                  </a:moveTo>
                  <a:lnTo>
                    <a:pt x="0" y="0"/>
                  </a:lnTo>
                </a:path>
              </a:pathLst>
            </a:custGeom>
          </p:spPr>
          <p:txBody>
            <a:bodyPr/>
            <a:lstStyle/>
            <a:p/>
          </p:txBody>
        </p:sp>
        <p:sp>
          <p:nvSpPr>
            <p:cNvPr id="44" name="pg44"/>
            <p:cNvSpPr/>
            <p:nvPr/>
          </p:nvSpPr>
          <p:spPr>
            <a:xfrm>
              <a:off x="8111362" y="202709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06793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6" name="pg46"/>
            <p:cNvSpPr/>
            <p:nvPr/>
          </p:nvSpPr>
          <p:spPr>
            <a:xfrm>
              <a:off x="8111362" y="229947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4031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8" name="pg48"/>
            <p:cNvSpPr/>
            <p:nvPr/>
          </p:nvSpPr>
          <p:spPr>
            <a:xfrm>
              <a:off x="8111362" y="25728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1369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90%</a:t>
              </a:r>
            </a:p>
          </p:txBody>
        </p:sp>
        <p:sp>
          <p:nvSpPr>
            <p:cNvPr id="50" name="pg50"/>
            <p:cNvSpPr/>
            <p:nvPr/>
          </p:nvSpPr>
          <p:spPr>
            <a:xfrm>
              <a:off x="8111362" y="284453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8537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90%</a:t>
              </a:r>
            </a:p>
          </p:txBody>
        </p:sp>
        <p:sp>
          <p:nvSpPr>
            <p:cNvPr id="52" name="pg52"/>
            <p:cNvSpPr/>
            <p:nvPr/>
          </p:nvSpPr>
          <p:spPr>
            <a:xfrm>
              <a:off x="1502385" y="224414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105" y="22879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5391892" y="233365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437612" y="2377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87</a:t>
              </a:r>
            </a:p>
          </p:txBody>
        </p:sp>
        <p:sp>
          <p:nvSpPr>
            <p:cNvPr id="56" name="pg56"/>
            <p:cNvSpPr/>
            <p:nvPr/>
          </p:nvSpPr>
          <p:spPr>
            <a:xfrm>
              <a:off x="3735362" y="217638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781082" y="22201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58" name="pg58"/>
            <p:cNvSpPr/>
            <p:nvPr/>
          </p:nvSpPr>
          <p:spPr>
            <a:xfrm>
              <a:off x="3994276" y="407243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39996" y="411618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84160" y="1705910"/>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Rwanda has all 4 of the  SDG vaccines.
In 2025, Rwanda had achieved at least 90% coverage of all 4 of the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Rwanda met the 90% SDG coverage target for all SDG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99% in 2024 to 98% in 2025.
• DTP3 coverage declined 3 percentage points from 98% in 2024 to 95% in 2025.
• There were there were 4,000 more zero-dose children in 2025. This leaves 8,000 children without vaccination, vulnerable to vaccine-preventable diseases and a further 12,000 with incomplete protection.
• Rwanda accounted for 0.3% of zero-dose children in Eastern and Southern Africa (ESAR) and 0.1% of zero-dose children globally.
• MCV1 coverage declined 4 percentage points from 97% in 2024 to 93% in 2025. There were 28,000 children who missed out on the first measles vaccination.
• MCV2 coverage declined 3 percentage points from 93% in 2024 to 90% in 2025.
• Last dose coverage of HPV vaccination (HPVc) among girls increased from 77% to 90%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Rwanda,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Rwanda.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P7TF5XRZ5TZD-1674051314-8151</_dlc_DocId>
    <_dlc_DocIdUrl xmlns="5ce71423-0d49-4a04-8822-86064e799dcd">
      <Url>https://unicef.sharepoint.com/teams/DAPM-DataComm/_layouts/15/DocIdRedir.aspx?ID=P7TF5XRZ5TZD-1674051314-8151</Url>
      <Description>P7TF5XRZ5TZD-1674051314-8151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F9C55C1-33AB-460A-BF5A-3AA8A2DAE11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5a54ee60-c1a0-4c32-a913-0ab2e0a7d8c2</vt:lpwstr>
  </property>
</Properties>
</file>