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356cc844b932607476256abdae58a0aa0006a23.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c618455dc0d0f66977544d8f25dfc363ab15a0.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39e7146c876c1e927aa92b96b5fe92d0eaa7524.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955945"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5" name="rc135"/>
            <p:cNvSpPr/>
            <p:nvPr/>
          </p:nvSpPr>
          <p:spPr>
            <a:xfrm>
              <a:off x="1266997"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6" name="rc136"/>
            <p:cNvSpPr/>
            <p:nvPr/>
          </p:nvSpPr>
          <p:spPr>
            <a:xfrm>
              <a:off x="1578050"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1889102"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8" name="rc138"/>
            <p:cNvSpPr/>
            <p:nvPr/>
          </p:nvSpPr>
          <p:spPr>
            <a:xfrm>
              <a:off x="2200154"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9" name="rc139"/>
            <p:cNvSpPr/>
            <p:nvPr/>
          </p:nvSpPr>
          <p:spPr>
            <a:xfrm>
              <a:off x="2511207"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2822259"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3133311"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3444364"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3755416"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066468"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4377521"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4688573"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77"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9" name="rc149"/>
            <p:cNvSpPr/>
            <p:nvPr/>
          </p:nvSpPr>
          <p:spPr>
            <a:xfrm>
              <a:off x="5621730"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29859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29859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29859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29859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29859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955945"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7" name="rc177"/>
            <p:cNvSpPr/>
            <p:nvPr/>
          </p:nvSpPr>
          <p:spPr>
            <a:xfrm>
              <a:off x="1266997"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8" name="rc178"/>
            <p:cNvSpPr/>
            <p:nvPr/>
          </p:nvSpPr>
          <p:spPr>
            <a:xfrm>
              <a:off x="1578050"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1889102"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0" name="rc180"/>
            <p:cNvSpPr/>
            <p:nvPr/>
          </p:nvSpPr>
          <p:spPr>
            <a:xfrm>
              <a:off x="220015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251120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2822259"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313331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4" name="rc184"/>
            <p:cNvSpPr/>
            <p:nvPr/>
          </p:nvSpPr>
          <p:spPr>
            <a:xfrm>
              <a:off x="344436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3755416"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4066468"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4377521"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4688573"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9" name="rc189"/>
            <p:cNvSpPr/>
            <p:nvPr/>
          </p:nvSpPr>
          <p:spPr>
            <a:xfrm>
              <a:off x="499962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0" name="rc190"/>
            <p:cNvSpPr/>
            <p:nvPr/>
          </p:nvSpPr>
          <p:spPr>
            <a:xfrm>
              <a:off x="531067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5621730"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782"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624383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8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6865939"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7176991"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1578050"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3" name="rc203"/>
            <p:cNvSpPr/>
            <p:nvPr/>
          </p:nvSpPr>
          <p:spPr>
            <a:xfrm>
              <a:off x="1889102"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4" name="rc204"/>
            <p:cNvSpPr/>
            <p:nvPr/>
          </p:nvSpPr>
          <p:spPr>
            <a:xfrm>
              <a:off x="2200154"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2511207"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2822259"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7" name="rc207"/>
            <p:cNvSpPr/>
            <p:nvPr/>
          </p:nvSpPr>
          <p:spPr>
            <a:xfrm>
              <a:off x="3133311"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8" name="rc208"/>
            <p:cNvSpPr/>
            <p:nvPr/>
          </p:nvSpPr>
          <p:spPr>
            <a:xfrm>
              <a:off x="3444364"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3755416"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4066468"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4377521"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4688573"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4999625"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5310677"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5" name="rc215"/>
            <p:cNvSpPr/>
            <p:nvPr/>
          </p:nvSpPr>
          <p:spPr>
            <a:xfrm>
              <a:off x="5621730"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6" name="rc216"/>
            <p:cNvSpPr/>
            <p:nvPr/>
          </p:nvSpPr>
          <p:spPr>
            <a:xfrm>
              <a:off x="5932782"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7" name="rc217"/>
            <p:cNvSpPr/>
            <p:nvPr/>
          </p:nvSpPr>
          <p:spPr>
            <a:xfrm>
              <a:off x="6243834"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887"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9" name="rc219"/>
            <p:cNvSpPr/>
            <p:nvPr/>
          </p:nvSpPr>
          <p:spPr>
            <a:xfrm>
              <a:off x="6865939"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0" name="rc220"/>
            <p:cNvSpPr/>
            <p:nvPr/>
          </p:nvSpPr>
          <p:spPr>
            <a:xfrm>
              <a:off x="7176991"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1" name="rc221"/>
            <p:cNvSpPr/>
            <p:nvPr/>
          </p:nvSpPr>
          <p:spPr>
            <a:xfrm>
              <a:off x="7488044"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7799096"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8110148"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8421201"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8732253"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3755416"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4066468"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4377521"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4688573"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0" name="rc230"/>
            <p:cNvSpPr/>
            <p:nvPr/>
          </p:nvSpPr>
          <p:spPr>
            <a:xfrm>
              <a:off x="4999625"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5310677"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5621730"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5932782"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4" name="rc234"/>
            <p:cNvSpPr/>
            <p:nvPr/>
          </p:nvSpPr>
          <p:spPr>
            <a:xfrm>
              <a:off x="6243834"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6554887"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39"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7" name="rc237"/>
            <p:cNvSpPr/>
            <p:nvPr/>
          </p:nvSpPr>
          <p:spPr>
            <a:xfrm>
              <a:off x="7176991"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8" name="rc238"/>
            <p:cNvSpPr/>
            <p:nvPr/>
          </p:nvSpPr>
          <p:spPr>
            <a:xfrm>
              <a:off x="7488044"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9" name="rc239"/>
            <p:cNvSpPr/>
            <p:nvPr/>
          </p:nvSpPr>
          <p:spPr>
            <a:xfrm>
              <a:off x="7799096"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8110148"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1" name="rc241"/>
            <p:cNvSpPr/>
            <p:nvPr/>
          </p:nvSpPr>
          <p:spPr>
            <a:xfrm>
              <a:off x="8421201"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2" name="rc242"/>
            <p:cNvSpPr/>
            <p:nvPr/>
          </p:nvSpPr>
          <p:spPr>
            <a:xfrm>
              <a:off x="8732253"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3" name="rc243"/>
            <p:cNvSpPr/>
            <p:nvPr/>
          </p:nvSpPr>
          <p:spPr>
            <a:xfrm>
              <a:off x="955945"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4" name="rc244"/>
            <p:cNvSpPr/>
            <p:nvPr/>
          </p:nvSpPr>
          <p:spPr>
            <a:xfrm>
              <a:off x="1266997"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5" name="rc245"/>
            <p:cNvSpPr/>
            <p:nvPr/>
          </p:nvSpPr>
          <p:spPr>
            <a:xfrm>
              <a:off x="1578050"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1889102"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7" name="rc247"/>
            <p:cNvSpPr/>
            <p:nvPr/>
          </p:nvSpPr>
          <p:spPr>
            <a:xfrm>
              <a:off x="220015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251120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2822259"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3133311"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1" name="rc251"/>
            <p:cNvSpPr/>
            <p:nvPr/>
          </p:nvSpPr>
          <p:spPr>
            <a:xfrm>
              <a:off x="344436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2" name="rc252"/>
            <p:cNvSpPr/>
            <p:nvPr/>
          </p:nvSpPr>
          <p:spPr>
            <a:xfrm>
              <a:off x="3755416"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4066468"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4" name="rc254"/>
            <p:cNvSpPr/>
            <p:nvPr/>
          </p:nvSpPr>
          <p:spPr>
            <a:xfrm>
              <a:off x="4377521"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5" name="rc255"/>
            <p:cNvSpPr/>
            <p:nvPr/>
          </p:nvSpPr>
          <p:spPr>
            <a:xfrm>
              <a:off x="4688573"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6" name="rc256"/>
            <p:cNvSpPr/>
            <p:nvPr/>
          </p:nvSpPr>
          <p:spPr>
            <a:xfrm>
              <a:off x="499962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7" name="rc257"/>
            <p:cNvSpPr/>
            <p:nvPr/>
          </p:nvSpPr>
          <p:spPr>
            <a:xfrm>
              <a:off x="531067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8" name="rc258"/>
            <p:cNvSpPr/>
            <p:nvPr/>
          </p:nvSpPr>
          <p:spPr>
            <a:xfrm>
              <a:off x="5621730"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9" name="rc259"/>
            <p:cNvSpPr/>
            <p:nvPr/>
          </p:nvSpPr>
          <p:spPr>
            <a:xfrm>
              <a:off x="5932782"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0" name="rc260"/>
            <p:cNvSpPr/>
            <p:nvPr/>
          </p:nvSpPr>
          <p:spPr>
            <a:xfrm>
              <a:off x="624383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1" name="rc261"/>
            <p:cNvSpPr/>
            <p:nvPr/>
          </p:nvSpPr>
          <p:spPr>
            <a:xfrm>
              <a:off x="655488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2" name="rc262"/>
            <p:cNvSpPr/>
            <p:nvPr/>
          </p:nvSpPr>
          <p:spPr>
            <a:xfrm>
              <a:off x="6865939"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3" name="rc263"/>
            <p:cNvSpPr/>
            <p:nvPr/>
          </p:nvSpPr>
          <p:spPr>
            <a:xfrm>
              <a:off x="7176991"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4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5" name="rc265"/>
            <p:cNvSpPr/>
            <p:nvPr/>
          </p:nvSpPr>
          <p:spPr>
            <a:xfrm>
              <a:off x="7799096"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6" name="rc266"/>
            <p:cNvSpPr/>
            <p:nvPr/>
          </p:nvSpPr>
          <p:spPr>
            <a:xfrm>
              <a:off x="8110148"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8" name="rc268"/>
            <p:cNvSpPr/>
            <p:nvPr/>
          </p:nvSpPr>
          <p:spPr>
            <a:xfrm>
              <a:off x="8732253"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9" name="rc269"/>
            <p:cNvSpPr/>
            <p:nvPr/>
          </p:nvSpPr>
          <p:spPr>
            <a:xfrm>
              <a:off x="3755416" y="3776538"/>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70" name="rc270"/>
            <p:cNvSpPr/>
            <p:nvPr/>
          </p:nvSpPr>
          <p:spPr>
            <a:xfrm>
              <a:off x="4066468" y="3776538"/>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71" name="rc271"/>
            <p:cNvSpPr/>
            <p:nvPr/>
          </p:nvSpPr>
          <p:spPr>
            <a:xfrm>
              <a:off x="4377521"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2" name="rc272"/>
            <p:cNvSpPr/>
            <p:nvPr/>
          </p:nvSpPr>
          <p:spPr>
            <a:xfrm>
              <a:off x="4688573"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3" name="rc273"/>
            <p:cNvSpPr/>
            <p:nvPr/>
          </p:nvSpPr>
          <p:spPr>
            <a:xfrm>
              <a:off x="4999625"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4" name="rc274"/>
            <p:cNvSpPr/>
            <p:nvPr/>
          </p:nvSpPr>
          <p:spPr>
            <a:xfrm>
              <a:off x="5310677"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5" name="rc275"/>
            <p:cNvSpPr/>
            <p:nvPr/>
          </p:nvSpPr>
          <p:spPr>
            <a:xfrm>
              <a:off x="5621730"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6" name="rc276"/>
            <p:cNvSpPr/>
            <p:nvPr/>
          </p:nvSpPr>
          <p:spPr>
            <a:xfrm>
              <a:off x="5932782"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7" name="rc277"/>
            <p:cNvSpPr/>
            <p:nvPr/>
          </p:nvSpPr>
          <p:spPr>
            <a:xfrm>
              <a:off x="6243834"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8" name="rc278"/>
            <p:cNvSpPr/>
            <p:nvPr/>
          </p:nvSpPr>
          <p:spPr>
            <a:xfrm>
              <a:off x="6554887"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9" name="rc279"/>
            <p:cNvSpPr/>
            <p:nvPr/>
          </p:nvSpPr>
          <p:spPr>
            <a:xfrm>
              <a:off x="6865939"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0" name="rc280"/>
            <p:cNvSpPr/>
            <p:nvPr/>
          </p:nvSpPr>
          <p:spPr>
            <a:xfrm>
              <a:off x="7176991"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1" name="rc281"/>
            <p:cNvSpPr/>
            <p:nvPr/>
          </p:nvSpPr>
          <p:spPr>
            <a:xfrm>
              <a:off x="7488044"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096"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48"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4" name="rc284"/>
            <p:cNvSpPr/>
            <p:nvPr/>
          </p:nvSpPr>
          <p:spPr>
            <a:xfrm>
              <a:off x="8421201"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5" name="rc285"/>
            <p:cNvSpPr/>
            <p:nvPr/>
          </p:nvSpPr>
          <p:spPr>
            <a:xfrm>
              <a:off x="8732253"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6" name="rc286"/>
            <p:cNvSpPr/>
            <p:nvPr/>
          </p:nvSpPr>
          <p:spPr>
            <a:xfrm>
              <a:off x="8421201" y="5342698"/>
              <a:ext cx="311052"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87" name="rc287"/>
            <p:cNvSpPr/>
            <p:nvPr/>
          </p:nvSpPr>
          <p:spPr>
            <a:xfrm>
              <a:off x="8732253" y="5342698"/>
              <a:ext cx="311052"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88" name="tx288"/>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3" name="tx303"/>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6" name="tx326"/>
            <p:cNvSpPr/>
            <p:nvPr/>
          </p:nvSpPr>
          <p:spPr>
            <a:xfrm>
              <a:off x="476271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600692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631797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662903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725113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5" name="tx335"/>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880639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1" name="tx341"/>
            <p:cNvSpPr/>
            <p:nvPr/>
          </p:nvSpPr>
          <p:spPr>
            <a:xfrm>
              <a:off x="1362234"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2" name="tx342"/>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1" name="tx351"/>
            <p:cNvSpPr/>
            <p:nvPr/>
          </p:nvSpPr>
          <p:spPr>
            <a:xfrm>
              <a:off x="4472757"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476271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3" name="tx353"/>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5" name="tx355"/>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6006925"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631797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662903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725113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1" name="tx361"/>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4" name="tx364"/>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5" name="tx365"/>
            <p:cNvSpPr/>
            <p:nvPr/>
          </p:nvSpPr>
          <p:spPr>
            <a:xfrm>
              <a:off x="880639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7" name="tx367"/>
            <p:cNvSpPr/>
            <p:nvPr/>
          </p:nvSpPr>
          <p:spPr>
            <a:xfrm>
              <a:off x="1362234"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8" name="tx368"/>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1984338"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0" name="tx370"/>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4472757"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8" name="tx378"/>
            <p:cNvSpPr/>
            <p:nvPr/>
          </p:nvSpPr>
          <p:spPr>
            <a:xfrm>
              <a:off x="4762716" y="334350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0" name="tx380"/>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1" name="tx381"/>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6006925"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631797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4" name="tx384"/>
            <p:cNvSpPr/>
            <p:nvPr/>
          </p:nvSpPr>
          <p:spPr>
            <a:xfrm>
              <a:off x="662903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725113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7" name="tx387"/>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322854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0" name="tx400"/>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1" name="tx401"/>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2" name="tx402"/>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4" name="tx404"/>
            <p:cNvSpPr/>
            <p:nvPr/>
          </p:nvSpPr>
          <p:spPr>
            <a:xfrm>
              <a:off x="4762716"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5" name="tx405"/>
            <p:cNvSpPr/>
            <p:nvPr/>
          </p:nvSpPr>
          <p:spPr>
            <a:xfrm>
              <a:off x="509486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6" name="tx406"/>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7" name="tx407"/>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8" name="tx408"/>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9" name="tx409"/>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0" name="tx410"/>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1" name="tx411"/>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105118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9" name="tx419"/>
            <p:cNvSpPr/>
            <p:nvPr/>
          </p:nvSpPr>
          <p:spPr>
            <a:xfrm>
              <a:off x="1362234"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0" name="tx420"/>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1" name="tx421"/>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2" name="tx422"/>
            <p:cNvSpPr/>
            <p:nvPr/>
          </p:nvSpPr>
          <p:spPr>
            <a:xfrm>
              <a:off x="229539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4" name="tx424"/>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5" name="tx425"/>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6" name="tx426"/>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7" name="tx427"/>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4472757"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476271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1" name="tx431"/>
            <p:cNvSpPr/>
            <p:nvPr/>
          </p:nvSpPr>
          <p:spPr>
            <a:xfrm>
              <a:off x="5094862"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2" name="tx432"/>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3" name="tx433"/>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600692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5" name="tx435"/>
            <p:cNvSpPr/>
            <p:nvPr/>
          </p:nvSpPr>
          <p:spPr>
            <a:xfrm>
              <a:off x="631797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6" name="tx436"/>
            <p:cNvSpPr/>
            <p:nvPr/>
          </p:nvSpPr>
          <p:spPr>
            <a:xfrm>
              <a:off x="662903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7" name="tx437"/>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725113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9" name="tx439"/>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2" name="tx442"/>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3" name="tx443"/>
            <p:cNvSpPr/>
            <p:nvPr/>
          </p:nvSpPr>
          <p:spPr>
            <a:xfrm>
              <a:off x="880639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4" name="tx444"/>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5" name="tx445"/>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0" name="tx450"/>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8806396"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6" name="tx456"/>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8" name="tx458"/>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9" name="tx459"/>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1" name="tx461"/>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2" name="tx462"/>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1984338"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4" name="tx464"/>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8" name="tx468"/>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9" name="tx469"/>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0" name="tx470"/>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2" name="tx472"/>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3" name="tx473"/>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4" name="tx474"/>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5" name="tx475"/>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6" name="tx476"/>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7" name="tx477"/>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662903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9" name="tx479"/>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7251134"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1" name="tx481"/>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7" name="tx487"/>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8" name="tx488"/>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9" name="tx489"/>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0" name="tx490"/>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1" name="tx491"/>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2" name="tx492"/>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3" name="tx493"/>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4" name="tx494"/>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5" name="tx495"/>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6" name="tx496"/>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7" name="tx497"/>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8" name="tx498"/>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9" name="tx499"/>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0" name="tx500"/>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1" name="tx501"/>
            <p:cNvSpPr/>
            <p:nvPr/>
          </p:nvSpPr>
          <p:spPr>
            <a:xfrm>
              <a:off x="6339071"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2" name="tx502"/>
            <p:cNvSpPr/>
            <p:nvPr/>
          </p:nvSpPr>
          <p:spPr>
            <a:xfrm>
              <a:off x="662903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3" name="tx503"/>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4" name="tx504"/>
            <p:cNvSpPr/>
            <p:nvPr/>
          </p:nvSpPr>
          <p:spPr>
            <a:xfrm>
              <a:off x="7251134"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5" name="tx505"/>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6" name="tx506"/>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7" name="tx507"/>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8" name="tx508"/>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385065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41617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2" name="tx512"/>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3" name="tx513"/>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4" name="tx514"/>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6" name="tx516"/>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7" name="tx517"/>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8" name="tx518"/>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9" name="tx519"/>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0" name="tx520"/>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1" name="tx521"/>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2" name="tx522"/>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3" name="tx523"/>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4" name="tx524"/>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5" name="tx525"/>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6" name="tx526"/>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7" name="tx527"/>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8" name="tx528"/>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9" name="tx529"/>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0" name="tx530"/>
            <p:cNvSpPr/>
            <p:nvPr/>
          </p:nvSpPr>
          <p:spPr>
            <a:xfrm>
              <a:off x="1984338"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1" name="tx531"/>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2" name="tx532"/>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3" name="tx533"/>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4" name="tx534"/>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5" name="tx535"/>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6" name="tx536"/>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7" name="tx537"/>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8" name="tx538"/>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9" name="tx539"/>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0" name="tx540"/>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1" name="tx541"/>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2" name="tx542"/>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3" name="tx543"/>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4" name="tx544"/>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5" name="tx545"/>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6" name="tx546"/>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7" name="tx547"/>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8" name="tx548"/>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9" name="tx549"/>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0" name="tx550"/>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1" name="tx551"/>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2" name="tx552"/>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3" name="tx553"/>
            <p:cNvSpPr/>
            <p:nvPr/>
          </p:nvSpPr>
          <p:spPr>
            <a:xfrm>
              <a:off x="4472757"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54" name="tx554"/>
            <p:cNvSpPr/>
            <p:nvPr/>
          </p:nvSpPr>
          <p:spPr>
            <a:xfrm>
              <a:off x="478380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5" name="tx555"/>
            <p:cNvSpPr/>
            <p:nvPr/>
          </p:nvSpPr>
          <p:spPr>
            <a:xfrm>
              <a:off x="509486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6" name="tx556"/>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7" name="tx557"/>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58" name="tx558"/>
            <p:cNvSpPr/>
            <p:nvPr/>
          </p:nvSpPr>
          <p:spPr>
            <a:xfrm>
              <a:off x="602801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9" name="tx559"/>
            <p:cNvSpPr/>
            <p:nvPr/>
          </p:nvSpPr>
          <p:spPr>
            <a:xfrm>
              <a:off x="6339071"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60" name="tx560"/>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1" name="tx561"/>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2" name="tx562"/>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3" name="tx563"/>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4" name="tx564"/>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5" name="tx565"/>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66" name="tx566"/>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7" name="tx567"/>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8" name="tx568"/>
            <p:cNvSpPr/>
            <p:nvPr/>
          </p:nvSpPr>
          <p:spPr>
            <a:xfrm>
              <a:off x="385065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69" name="tx569"/>
            <p:cNvSpPr/>
            <p:nvPr/>
          </p:nvSpPr>
          <p:spPr>
            <a:xfrm>
              <a:off x="4161705" y="386798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70" name="tx570"/>
            <p:cNvSpPr/>
            <p:nvPr/>
          </p:nvSpPr>
          <p:spPr>
            <a:xfrm>
              <a:off x="8546582" y="54340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71" name="tx571"/>
            <p:cNvSpPr/>
            <p:nvPr/>
          </p:nvSpPr>
          <p:spPr>
            <a:xfrm>
              <a:off x="8857634" y="54340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72" name="tx57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73" name="tx57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74" name="tx57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75" name="tx57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76" name="tx57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77" name="tx57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78" name="tx57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79" name="tx57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80" name="tx58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81" name="tx58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82" name="tx58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83" name="tx58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84" name="tx58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85" name="tx58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86" name="tx58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87" name="tx58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88" name="tx58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89" name="tx58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90" name="tx59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91" name="tx59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92" name="tx59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93" name="tx59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94" name="tx59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95" name="tx59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96" name="tx59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97" name="tx59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98" name="tx598"/>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99" name="tx599"/>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00" name="tx600"/>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01" name="tx601"/>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02" name="tx602"/>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03" name="tx603"/>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04" name="tx604"/>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05" name="tx605"/>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06" name="tx606"/>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07" name="tx607"/>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08" name="tx608"/>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09" name="tx609"/>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10" name="tx610"/>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11" name="tx611"/>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12" name="tx61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613" name="pic613"/>
            <p:cNvPicPr/>
            <p:nvPr/>
          </p:nvPicPr>
          <p:blipFill>
            <a:blip r:embed="rId2" cstate="print"/>
            <a:stretch>
              <a:fillRect/>
            </a:stretch>
          </p:blipFill>
          <p:spPr>
            <a:xfrm>
              <a:off x="4653227" y="5838594"/>
              <a:ext cx="2160000" cy="219455"/>
            </a:xfrm>
            <a:prstGeom prst="rect">
              <a:avLst/>
            </a:prstGeom>
          </p:spPr>
        </p:pic>
        <p:sp>
          <p:nvSpPr>
            <p:cNvPr id="614" name="pl61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5" name="pl61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6" name="pl61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7" name="pl61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8" name="pl61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9" name="pl61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0" name="pl62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1" name="pl62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2" name="pl62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3" name="pl62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4" name="pl62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5" name="pl62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6" name="tx62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27" name="tx62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28" name="tx62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29" name="tx62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30" name="tx63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31" name="tx63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32" name="tx632"/>
            <p:cNvSpPr/>
            <p:nvPr/>
          </p:nvSpPr>
          <p:spPr>
            <a:xfrm>
              <a:off x="924840" y="1330629"/>
              <a:ext cx="2739866"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Qatar, 2000-2025</a:t>
              </a:r>
            </a:p>
          </p:txBody>
        </p:sp>
        <p:sp>
          <p:nvSpPr>
            <p:cNvPr id="633" name="tx63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34" name="tx63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35" name="tx63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13 out of 14 (93%) vaccines in the schedule achieved coverage of 90% or more. Vaccine coverage ranged from 95% to 99%.
Since 2002, estimates have been made for 6 new vaccines. HPVc is the newest vaccine reported (2024), which achieved 1% coverage in 2025.
In 2025, Qatar reported stockouts of vaccines/supplies (DTP-Hib-IPV) (more information on slide 8).</a:t>
            </a:r>
          </a:p>
        </p:txBody>
      </p:sp>
      <p:sp>
        <p:nvSpPr>
          <p:cNvPr id="6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13, and declined for one, indicating limited improvement in routine immunization performance; 13 achieved at least 90% coverage.</a:t>
            </a:r>
          </a:p>
        </p:txBody>
      </p:sp>
      <p:grpSp xmlns:pic="http://schemas.openxmlformats.org/drawingml/2006/picture">
        <p:nvGrpSpPr>
          <p:cNvPr id="638" name=""/>
          <p:cNvGrpSpPr/>
          <p:nvPr/>
        </p:nvGrpSpPr>
        <p:grpSpPr>
          <a:xfrm>
            <a:off x="292608" y="1005840"/>
            <a:ext cx="8595360" cy="28575"/>
            <a:chOff x="292608" y="1005840"/>
            <a:chExt cx="8595360" cy="28575"/>
          </a:xfrm>
        </p:grpSpPr>
        <p:sp>
          <p:nvSpPr>
            <p:cNvPr id="63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4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99027"/>
            </a:xfrm>
            <a:custGeom>
              <a:avLst/>
              <a:pathLst>
                <a:path w="6481656" h="399027">
                  <a:moveTo>
                    <a:pt x="0" y="279319"/>
                  </a:moveTo>
                  <a:lnTo>
                    <a:pt x="259266" y="159610"/>
                  </a:lnTo>
                  <a:lnTo>
                    <a:pt x="518532" y="119708"/>
                  </a:lnTo>
                  <a:lnTo>
                    <a:pt x="777798" y="119708"/>
                  </a:lnTo>
                  <a:lnTo>
                    <a:pt x="1037065" y="0"/>
                  </a:lnTo>
                  <a:lnTo>
                    <a:pt x="1296331" y="0"/>
                  </a:lnTo>
                  <a:lnTo>
                    <a:pt x="1555597" y="0"/>
                  </a:lnTo>
                  <a:lnTo>
                    <a:pt x="1814863" y="119708"/>
                  </a:lnTo>
                  <a:lnTo>
                    <a:pt x="2074130" y="79805"/>
                  </a:lnTo>
                  <a:lnTo>
                    <a:pt x="2333396" y="0"/>
                  </a:lnTo>
                  <a:lnTo>
                    <a:pt x="2592662" y="39902"/>
                  </a:lnTo>
                  <a:lnTo>
                    <a:pt x="2851928" y="199513"/>
                  </a:lnTo>
                  <a:lnTo>
                    <a:pt x="3111195" y="159610"/>
                  </a:lnTo>
                  <a:lnTo>
                    <a:pt x="3370461" y="0"/>
                  </a:lnTo>
                  <a:lnTo>
                    <a:pt x="3629727" y="0"/>
                  </a:lnTo>
                  <a:lnTo>
                    <a:pt x="3888994" y="0"/>
                  </a:lnTo>
                  <a:lnTo>
                    <a:pt x="4148260" y="0"/>
                  </a:lnTo>
                  <a:lnTo>
                    <a:pt x="4407526" y="39902"/>
                  </a:lnTo>
                  <a:lnTo>
                    <a:pt x="4666792" y="0"/>
                  </a:lnTo>
                  <a:lnTo>
                    <a:pt x="4926059" y="0"/>
                  </a:lnTo>
                  <a:lnTo>
                    <a:pt x="5185325" y="399027"/>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758151"/>
            </a:xfrm>
            <a:custGeom>
              <a:avLst/>
              <a:pathLst>
                <a:path w="6481656" h="758151">
                  <a:moveTo>
                    <a:pt x="0" y="758151"/>
                  </a:moveTo>
                  <a:lnTo>
                    <a:pt x="259266" y="239416"/>
                  </a:lnTo>
                  <a:lnTo>
                    <a:pt x="518532" y="119708"/>
                  </a:lnTo>
                  <a:lnTo>
                    <a:pt x="777798" y="279319"/>
                  </a:lnTo>
                  <a:lnTo>
                    <a:pt x="1037065" y="119708"/>
                  </a:lnTo>
                  <a:lnTo>
                    <a:pt x="1296331" y="79805"/>
                  </a:lnTo>
                  <a:lnTo>
                    <a:pt x="1555597" y="119708"/>
                  </a:lnTo>
                  <a:lnTo>
                    <a:pt x="1814863" y="199513"/>
                  </a:lnTo>
                  <a:lnTo>
                    <a:pt x="2074130" y="79805"/>
                  </a:lnTo>
                  <a:lnTo>
                    <a:pt x="2333396" y="0"/>
                  </a:lnTo>
                  <a:lnTo>
                    <a:pt x="2592662" y="79805"/>
                  </a:lnTo>
                  <a:lnTo>
                    <a:pt x="2851928" y="239416"/>
                  </a:lnTo>
                  <a:lnTo>
                    <a:pt x="3111195" y="279319"/>
                  </a:lnTo>
                  <a:lnTo>
                    <a:pt x="3370461" y="79805"/>
                  </a:lnTo>
                  <a:lnTo>
                    <a:pt x="3629727" y="399027"/>
                  </a:lnTo>
                  <a:lnTo>
                    <a:pt x="3888994" y="0"/>
                  </a:lnTo>
                  <a:lnTo>
                    <a:pt x="4148260" y="39902"/>
                  </a:lnTo>
                  <a:lnTo>
                    <a:pt x="4407526" y="79805"/>
                  </a:lnTo>
                  <a:lnTo>
                    <a:pt x="4666792" y="39902"/>
                  </a:lnTo>
                  <a:lnTo>
                    <a:pt x="4926059" y="39902"/>
                  </a:lnTo>
                  <a:lnTo>
                    <a:pt x="5185325" y="399027"/>
                  </a:lnTo>
                  <a:lnTo>
                    <a:pt x="5444591" y="39902"/>
                  </a:lnTo>
                  <a:lnTo>
                    <a:pt x="5703857" y="39902"/>
                  </a:lnTo>
                  <a:lnTo>
                    <a:pt x="5963124" y="159610"/>
                  </a:lnTo>
                  <a:lnTo>
                    <a:pt x="6222390" y="119708"/>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59124"/>
            </a:xfrm>
            <a:custGeom>
              <a:avLst/>
              <a:pathLst>
                <a:path w="6481656" h="359124">
                  <a:moveTo>
                    <a:pt x="0" y="319221"/>
                  </a:moveTo>
                  <a:lnTo>
                    <a:pt x="259266" y="279319"/>
                  </a:lnTo>
                  <a:lnTo>
                    <a:pt x="518532" y="0"/>
                  </a:lnTo>
                  <a:lnTo>
                    <a:pt x="777798" y="239416"/>
                  </a:lnTo>
                  <a:lnTo>
                    <a:pt x="1037065" y="0"/>
                  </a:lnTo>
                  <a:lnTo>
                    <a:pt x="1296331" y="0"/>
                  </a:lnTo>
                  <a:lnTo>
                    <a:pt x="1555597" y="0"/>
                  </a:lnTo>
                  <a:lnTo>
                    <a:pt x="1814863" y="279319"/>
                  </a:lnTo>
                  <a:lnTo>
                    <a:pt x="2074130" y="119708"/>
                  </a:lnTo>
                  <a:lnTo>
                    <a:pt x="2333396" y="0"/>
                  </a:lnTo>
                  <a:lnTo>
                    <a:pt x="2592662" y="0"/>
                  </a:lnTo>
                  <a:lnTo>
                    <a:pt x="2851928" y="39902"/>
                  </a:lnTo>
                  <a:lnTo>
                    <a:pt x="3111195" y="79805"/>
                  </a:lnTo>
                  <a:lnTo>
                    <a:pt x="3370461" y="79805"/>
                  </a:lnTo>
                  <a:lnTo>
                    <a:pt x="3629727" y="0"/>
                  </a:lnTo>
                  <a:lnTo>
                    <a:pt x="3888994" y="0"/>
                  </a:lnTo>
                  <a:lnTo>
                    <a:pt x="4148260" y="0"/>
                  </a:lnTo>
                  <a:lnTo>
                    <a:pt x="4407526" y="0"/>
                  </a:lnTo>
                  <a:lnTo>
                    <a:pt x="4666792" y="0"/>
                  </a:lnTo>
                  <a:lnTo>
                    <a:pt x="4926059" y="0"/>
                  </a:lnTo>
                  <a:lnTo>
                    <a:pt x="5185325" y="359124"/>
                  </a:lnTo>
                  <a:lnTo>
                    <a:pt x="5444591" y="0"/>
                  </a:lnTo>
                  <a:lnTo>
                    <a:pt x="5703857" y="0"/>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1957551" y="1318612"/>
              <a:ext cx="5963124" cy="478832"/>
            </a:xfrm>
            <a:custGeom>
              <a:avLst/>
              <a:pathLst>
                <a:path w="5963124" h="478832">
                  <a:moveTo>
                    <a:pt x="0" y="319221"/>
                  </a:moveTo>
                  <a:lnTo>
                    <a:pt x="259266" y="319221"/>
                  </a:lnTo>
                  <a:lnTo>
                    <a:pt x="518532" y="159610"/>
                  </a:lnTo>
                  <a:lnTo>
                    <a:pt x="777798" y="39902"/>
                  </a:lnTo>
                  <a:lnTo>
                    <a:pt x="1037065" y="478832"/>
                  </a:lnTo>
                  <a:lnTo>
                    <a:pt x="1296331" y="319221"/>
                  </a:lnTo>
                  <a:lnTo>
                    <a:pt x="1555597" y="159610"/>
                  </a:lnTo>
                  <a:lnTo>
                    <a:pt x="1814863" y="0"/>
                  </a:lnTo>
                  <a:lnTo>
                    <a:pt x="2074130" y="39902"/>
                  </a:lnTo>
                  <a:lnTo>
                    <a:pt x="2333396" y="0"/>
                  </a:lnTo>
                  <a:lnTo>
                    <a:pt x="2592662" y="0"/>
                  </a:lnTo>
                  <a:lnTo>
                    <a:pt x="2851928" y="0"/>
                  </a:lnTo>
                  <a:lnTo>
                    <a:pt x="3111195" y="159610"/>
                  </a:lnTo>
                  <a:lnTo>
                    <a:pt x="3370461" y="319221"/>
                  </a:lnTo>
                  <a:lnTo>
                    <a:pt x="3629727" y="279319"/>
                  </a:lnTo>
                  <a:lnTo>
                    <a:pt x="3888994" y="239416"/>
                  </a:lnTo>
                  <a:lnTo>
                    <a:pt x="4148260" y="159610"/>
                  </a:lnTo>
                  <a:lnTo>
                    <a:pt x="4407526" y="39902"/>
                  </a:lnTo>
                  <a:lnTo>
                    <a:pt x="4666792" y="438929"/>
                  </a:lnTo>
                  <a:lnTo>
                    <a:pt x="4926059" y="0"/>
                  </a:lnTo>
                  <a:lnTo>
                    <a:pt x="5185325" y="0"/>
                  </a:lnTo>
                  <a:lnTo>
                    <a:pt x="5444591" y="0"/>
                  </a:lnTo>
                  <a:lnTo>
                    <a:pt x="5703857" y="0"/>
                  </a:lnTo>
                  <a:lnTo>
                    <a:pt x="5963124"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919175"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872" y="1258869"/>
              <a:ext cx="242069" cy="55780"/>
            </a:xfrm>
            <a:custGeom>
              <a:avLst/>
              <a:pathLst>
                <a:path w="242069" h="55780">
                  <a:moveTo>
                    <a:pt x="242069" y="0"/>
                  </a:moveTo>
                  <a:lnTo>
                    <a:pt x="0" y="55780"/>
                  </a:lnTo>
                </a:path>
              </a:pathLst>
            </a:custGeom>
          </p:spPr>
          <p:txBody>
            <a:bodyPr/>
            <a:lstStyle/>
            <a:p/>
          </p:txBody>
        </p:sp>
        <p:sp>
          <p:nvSpPr>
            <p:cNvPr id="42" name="pl42"/>
            <p:cNvSpPr/>
            <p:nvPr/>
          </p:nvSpPr>
          <p:spPr>
            <a:xfrm>
              <a:off x="7928605" y="999818"/>
              <a:ext cx="251337" cy="309044"/>
            </a:xfrm>
            <a:custGeom>
              <a:avLst/>
              <a:pathLst>
                <a:path w="251337" h="309044">
                  <a:moveTo>
                    <a:pt x="251337" y="0"/>
                  </a:moveTo>
                  <a:lnTo>
                    <a:pt x="0" y="309044"/>
                  </a:lnTo>
                </a:path>
              </a:pathLst>
            </a:custGeom>
          </p:spPr>
          <p:txBody>
            <a:bodyPr/>
            <a:lstStyle/>
            <a:p/>
          </p:txBody>
        </p:sp>
        <p:sp>
          <p:nvSpPr>
            <p:cNvPr id="43" name="pl43"/>
            <p:cNvSpPr/>
            <p:nvPr/>
          </p:nvSpPr>
          <p:spPr>
            <a:xfrm>
              <a:off x="7932415" y="1326950"/>
              <a:ext cx="247526" cy="175799"/>
            </a:xfrm>
            <a:custGeom>
              <a:avLst/>
              <a:pathLst>
                <a:path w="247526" h="175799">
                  <a:moveTo>
                    <a:pt x="247526" y="175799"/>
                  </a:moveTo>
                  <a:lnTo>
                    <a:pt x="0" y="0"/>
                  </a:lnTo>
                </a:path>
              </a:pathLst>
            </a:custGeom>
          </p:spPr>
          <p:txBody>
            <a:bodyPr/>
            <a:lstStyle/>
            <a:p/>
          </p:txBody>
        </p:sp>
        <p:sp>
          <p:nvSpPr>
            <p:cNvPr id="44" name="pl44"/>
            <p:cNvSpPr/>
            <p:nvPr/>
          </p:nvSpPr>
          <p:spPr>
            <a:xfrm>
              <a:off x="7928151" y="1448192"/>
              <a:ext cx="251790" cy="332462"/>
            </a:xfrm>
            <a:custGeom>
              <a:avLst/>
              <a:pathLst>
                <a:path w="251790" h="332462">
                  <a:moveTo>
                    <a:pt x="251790" y="332462"/>
                  </a:moveTo>
                  <a:lnTo>
                    <a:pt x="0" y="0"/>
                  </a:lnTo>
                </a:path>
              </a:pathLst>
            </a:custGeom>
          </p:spPr>
          <p:txBody>
            <a:bodyPr/>
            <a:lstStyle/>
            <a:p/>
          </p:txBody>
        </p:sp>
        <p:sp>
          <p:nvSpPr>
            <p:cNvPr id="45" name="pg45"/>
            <p:cNvSpPr/>
            <p:nvPr/>
          </p:nvSpPr>
          <p:spPr>
            <a:xfrm>
              <a:off x="8111362" y="116260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0344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8890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92988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9" name="pg49"/>
            <p:cNvSpPr/>
            <p:nvPr/>
          </p:nvSpPr>
          <p:spPr>
            <a:xfrm>
              <a:off x="8111362" y="143508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47592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1" name="pg51"/>
            <p:cNvSpPr/>
            <p:nvPr/>
          </p:nvSpPr>
          <p:spPr>
            <a:xfrm>
              <a:off x="8111362" y="170869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174953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7941"/>
              <a:ext cx="4398339"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Qatar,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1198376"/>
              <a:ext cx="1379037" cy="222963"/>
            </a:xfrm>
            <a:prstGeom prst="rect">
              <a:avLst/>
            </a:prstGeom>
            <a:solidFill>
              <a:srgbClr val="D9D9D9">
                <a:alpha val="60000"/>
              </a:srgbClr>
            </a:solidFill>
          </p:spPr>
          <p:txBody>
            <a:bodyPr/>
            <a:lstStyle/>
            <a:p/>
          </p:txBody>
        </p:sp>
        <p:sp>
          <p:nvSpPr>
            <p:cNvPr id="9" name="pl9"/>
            <p:cNvSpPr/>
            <p:nvPr/>
          </p:nvSpPr>
          <p:spPr>
            <a:xfrm>
              <a:off x="1448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55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91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266298"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058042"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167258"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172268"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34722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358506"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345385"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36997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352316"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365513"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365513"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39018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38133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38129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41227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37256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36371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38575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39010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2759117"/>
              <a:ext cx="1379037" cy="222963"/>
            </a:xfrm>
            <a:prstGeom prst="rect">
              <a:avLst/>
            </a:prstGeom>
            <a:solidFill>
              <a:srgbClr val="D9D9D9">
                <a:alpha val="60000"/>
              </a:srgbClr>
            </a:solidFill>
          </p:spPr>
          <p:txBody>
            <a:bodyPr/>
            <a:lstStyle/>
            <a:p/>
          </p:txBody>
        </p:sp>
        <p:sp>
          <p:nvSpPr>
            <p:cNvPr id="57" name="pl57"/>
            <p:cNvSpPr/>
            <p:nvPr/>
          </p:nvSpPr>
          <p:spPr>
            <a:xfrm>
              <a:off x="277554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194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8377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250193"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411839"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634101"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555267"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55338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6656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737781"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75798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740364"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76053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77376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794012"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809754"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809715"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840691"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814140"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814140"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81233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838732"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1086895"/>
              <a:ext cx="1379037" cy="217246"/>
            </a:xfrm>
            <a:prstGeom prst="rect">
              <a:avLst/>
            </a:prstGeom>
            <a:solidFill>
              <a:srgbClr val="D9D9D9">
                <a:alpha val="60000"/>
              </a:srgbClr>
            </a:solidFill>
          </p:spPr>
          <p:txBody>
            <a:bodyPr/>
            <a:lstStyle/>
            <a:p/>
          </p:txBody>
        </p:sp>
        <p:sp>
          <p:nvSpPr>
            <p:cNvPr id="105" name="pl105"/>
            <p:cNvSpPr/>
            <p:nvPr/>
          </p:nvSpPr>
          <p:spPr>
            <a:xfrm>
              <a:off x="430499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3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3469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505716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8399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4054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1881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97093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75369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5364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31019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8847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23297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7984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5812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1467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163550" y="50755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914883" y="485830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064511" y="4642031"/>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069521" y="44257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123246" y="4203075"/>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114319" y="399126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188951" y="37740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242638" y="355580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289317" y="3339525"/>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267230" y="312030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262766" y="29030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267152" y="26858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262766" y="247054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287436" y="225329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278586"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278547" y="1816862"/>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269813" y="16015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260963" y="13823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283011" y="116163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2852019"/>
              <a:ext cx="1379037" cy="235349"/>
            </a:xfrm>
            <a:prstGeom prst="rect">
              <a:avLst/>
            </a:prstGeom>
            <a:solidFill>
              <a:srgbClr val="D9D9D9">
                <a:alpha val="60000"/>
              </a:srgbClr>
            </a:solidFill>
          </p:spPr>
          <p:txBody>
            <a:bodyPr/>
            <a:lstStyle/>
            <a:p/>
          </p:txBody>
        </p:sp>
        <p:sp>
          <p:nvSpPr>
            <p:cNvPr id="153" name="pl153"/>
            <p:cNvSpPr/>
            <p:nvPr/>
          </p:nvSpPr>
          <p:spPr>
            <a:xfrm>
              <a:off x="55717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17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5369709"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5450531"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5450531"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5551560"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547084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556294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63503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655239"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657822"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671020"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670981"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691265"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706967"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737943"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711393"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715779"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72721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70958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1198376"/>
              <a:ext cx="1379037" cy="222963"/>
            </a:xfrm>
            <a:prstGeom prst="rect">
              <a:avLst/>
            </a:prstGeom>
            <a:solidFill>
              <a:srgbClr val="D9D9D9">
                <a:alpha val="60000"/>
              </a:srgbClr>
            </a:solidFill>
          </p:spPr>
          <p:txBody>
            <a:bodyPr/>
            <a:lstStyle/>
            <a:p/>
          </p:txBody>
        </p:sp>
        <p:sp>
          <p:nvSpPr>
            <p:cNvPr id="199" name="pl199"/>
            <p:cNvSpPr/>
            <p:nvPr/>
          </p:nvSpPr>
          <p:spPr>
            <a:xfrm>
              <a:off x="71416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03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62240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899158"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91936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93956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706080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072188"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7083660"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7121528"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124072"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711968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7135388"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7146821"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7164405"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7160019"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7175838"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72067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7167066"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7158215"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7180263"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718022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1421339"/>
              <a:ext cx="1379037" cy="222963"/>
            </a:xfrm>
            <a:prstGeom prst="rect">
              <a:avLst/>
            </a:prstGeom>
            <a:solidFill>
              <a:srgbClr val="D9D9D9">
                <a:alpha val="60000"/>
              </a:srgbClr>
            </a:solidFill>
          </p:spPr>
          <p:txBody>
            <a:bodyPr/>
            <a:lstStyle/>
            <a:p/>
          </p:txBody>
        </p:sp>
        <p:sp>
          <p:nvSpPr>
            <p:cNvPr id="247" name="pl247"/>
            <p:cNvSpPr/>
            <p:nvPr/>
          </p:nvSpPr>
          <p:spPr>
            <a:xfrm>
              <a:off x="85094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583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76120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812552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8165933"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8186139"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8246756"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8590252"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835916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8451464"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8491875"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8487411"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8563809"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8588517"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8635196"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8595486"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859544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8624465"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8606842"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8628890"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8628851"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86332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2278353"/>
              <a:ext cx="1379037" cy="264768"/>
            </a:xfrm>
            <a:prstGeom prst="rect">
              <a:avLst/>
            </a:prstGeom>
            <a:solidFill>
              <a:srgbClr val="D9D9D9">
                <a:alpha val="60000"/>
              </a:srgbClr>
            </a:solidFill>
          </p:spPr>
          <p:txBody>
            <a:bodyPr/>
            <a:lstStyle/>
            <a:p/>
          </p:txBody>
        </p:sp>
        <p:sp>
          <p:nvSpPr>
            <p:cNvPr id="295" name="pl295"/>
            <p:cNvSpPr/>
            <p:nvPr/>
          </p:nvSpPr>
          <p:spPr>
            <a:xfrm>
              <a:off x="939229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870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90808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9533737"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9796410"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9937850"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9998467"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9778193"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9756106"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9915832"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9949235"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000111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9983496"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0016899"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0016938"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005727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007309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005546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008186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1792944"/>
              <a:ext cx="1379037" cy="282419"/>
            </a:xfrm>
            <a:prstGeom prst="rect">
              <a:avLst/>
            </a:prstGeom>
            <a:solidFill>
              <a:srgbClr val="D9D9D9">
                <a:alpha val="60000"/>
              </a:srgbClr>
            </a:solidFill>
          </p:spPr>
          <p:txBody>
            <a:bodyPr/>
            <a:lstStyle/>
            <a:p/>
          </p:txBody>
        </p:sp>
        <p:sp>
          <p:nvSpPr>
            <p:cNvPr id="337" name="pl337"/>
            <p:cNvSpPr/>
            <p:nvPr/>
          </p:nvSpPr>
          <p:spPr>
            <a:xfrm>
              <a:off x="106792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568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105496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11042980"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11204625"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11204625"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1305654"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11189654"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11207199"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1276628"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1348054"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1303841"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1371466"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1409334"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1445320"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1481306"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1505898"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150409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2" name="rc37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74" name="rc37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376" name="rc37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378" name="rc37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380" name="rc38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382" name="rc38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384" name="rc38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386" name="rc38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(95%)</a:t>
              </a:r>
            </a:p>
          </p:txBody>
        </p:sp>
        <p:sp>
          <p:nvSpPr>
            <p:cNvPr id="388" name="pl38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0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4" name="tx394"/>
            <p:cNvSpPr/>
            <p:nvPr/>
          </p:nvSpPr>
          <p:spPr>
            <a:xfrm rot="-5400000">
              <a:off x="6988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5" name="tx395"/>
            <p:cNvSpPr/>
            <p:nvPr/>
          </p:nvSpPr>
          <p:spPr>
            <a:xfrm rot="-5400000">
              <a:off x="11029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6" name="tx396"/>
            <p:cNvSpPr/>
            <p:nvPr/>
          </p:nvSpPr>
          <p:spPr>
            <a:xfrm rot="-5400000">
              <a:off x="15063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7" name="pl397"/>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264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3" name="tx403"/>
            <p:cNvSpPr/>
            <p:nvPr/>
          </p:nvSpPr>
          <p:spPr>
            <a:xfrm rot="-5400000">
              <a:off x="214749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4" name="tx404"/>
            <p:cNvSpPr/>
            <p:nvPr/>
          </p:nvSpPr>
          <p:spPr>
            <a:xfrm rot="-5400000">
              <a:off x="255157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5" name="tx405"/>
            <p:cNvSpPr/>
            <p:nvPr/>
          </p:nvSpPr>
          <p:spPr>
            <a:xfrm rot="-5400000">
              <a:off x="29550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6" name="pl40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126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2" name="tx412"/>
            <p:cNvSpPr/>
            <p:nvPr/>
          </p:nvSpPr>
          <p:spPr>
            <a:xfrm rot="-5400000">
              <a:off x="35961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3" name="tx413"/>
            <p:cNvSpPr/>
            <p:nvPr/>
          </p:nvSpPr>
          <p:spPr>
            <a:xfrm rot="-5400000">
              <a:off x="400020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4" name="tx414"/>
            <p:cNvSpPr/>
            <p:nvPr/>
          </p:nvSpPr>
          <p:spPr>
            <a:xfrm rot="-5400000">
              <a:off x="440363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5" name="pl41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3989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1" name="tx421"/>
            <p:cNvSpPr/>
            <p:nvPr/>
          </p:nvSpPr>
          <p:spPr>
            <a:xfrm rot="-5400000">
              <a:off x="50447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2" name="tx422"/>
            <p:cNvSpPr/>
            <p:nvPr/>
          </p:nvSpPr>
          <p:spPr>
            <a:xfrm rot="-5400000">
              <a:off x="54488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3" name="tx423"/>
            <p:cNvSpPr/>
            <p:nvPr/>
          </p:nvSpPr>
          <p:spPr>
            <a:xfrm rot="-5400000">
              <a:off x="5852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4" name="pl424"/>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851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0" name="tx430"/>
            <p:cNvSpPr/>
            <p:nvPr/>
          </p:nvSpPr>
          <p:spPr>
            <a:xfrm rot="-5400000">
              <a:off x="649336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1" name="tx431"/>
            <p:cNvSpPr/>
            <p:nvPr/>
          </p:nvSpPr>
          <p:spPr>
            <a:xfrm rot="-5400000">
              <a:off x="68974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2" name="tx432"/>
            <p:cNvSpPr/>
            <p:nvPr/>
          </p:nvSpPr>
          <p:spPr>
            <a:xfrm rot="-5400000">
              <a:off x="73008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3" name="pl43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14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9" name="tx439"/>
            <p:cNvSpPr/>
            <p:nvPr/>
          </p:nvSpPr>
          <p:spPr>
            <a:xfrm rot="-5400000">
              <a:off x="794199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0" name="tx440"/>
            <p:cNvSpPr/>
            <p:nvPr/>
          </p:nvSpPr>
          <p:spPr>
            <a:xfrm rot="-5400000">
              <a:off x="8346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1" name="tx441"/>
            <p:cNvSpPr/>
            <p:nvPr/>
          </p:nvSpPr>
          <p:spPr>
            <a:xfrm rot="-5400000">
              <a:off x="87495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2" name="pl442"/>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57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8" name="tx448"/>
            <p:cNvSpPr/>
            <p:nvPr/>
          </p:nvSpPr>
          <p:spPr>
            <a:xfrm rot="-5400000">
              <a:off x="93906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9" name="tx449"/>
            <p:cNvSpPr/>
            <p:nvPr/>
          </p:nvSpPr>
          <p:spPr>
            <a:xfrm rot="-5400000">
              <a:off x="97947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0" name="tx450"/>
            <p:cNvSpPr/>
            <p:nvPr/>
          </p:nvSpPr>
          <p:spPr>
            <a:xfrm rot="-5400000">
              <a:off x="101981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1" name="pl45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439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7" name="tx457"/>
            <p:cNvSpPr/>
            <p:nvPr/>
          </p:nvSpPr>
          <p:spPr>
            <a:xfrm rot="-5400000">
              <a:off x="1083924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8" name="tx458"/>
            <p:cNvSpPr/>
            <p:nvPr/>
          </p:nvSpPr>
          <p:spPr>
            <a:xfrm rot="-5400000">
              <a:off x="112433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9" name="tx459"/>
            <p:cNvSpPr/>
            <p:nvPr/>
          </p:nvSpPr>
          <p:spPr>
            <a:xfrm rot="-5400000">
              <a:off x="11646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0" name="tx46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1" name="tx46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2" name="pt46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69" name="tx46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70" name="tx47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71" name="tx47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72" name="tx47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73" name="tx47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74" name="tx474"/>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75" name="tx47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6" name="tx476"/>
            <p:cNvSpPr/>
            <p:nvPr/>
          </p:nvSpPr>
          <p:spPr>
            <a:xfrm>
              <a:off x="5420759" y="6568512"/>
              <a:ext cx="64425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qat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51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33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16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142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124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61220"/>
              <a:ext cx="239888" cy="354776"/>
            </a:xfrm>
            <a:prstGeom prst="rect">
              <a:avLst/>
            </a:prstGeom>
            <a:solidFill>
              <a:srgbClr val="1CABE2">
                <a:alpha val="85098"/>
              </a:srgbClr>
            </a:solidFill>
          </p:spPr>
          <p:txBody>
            <a:bodyPr/>
            <a:lstStyle/>
            <a:p/>
          </p:txBody>
        </p:sp>
        <p:sp>
          <p:nvSpPr>
            <p:cNvPr id="23" name="rc23"/>
            <p:cNvSpPr/>
            <p:nvPr/>
          </p:nvSpPr>
          <p:spPr>
            <a:xfrm>
              <a:off x="1562816" y="3879078"/>
              <a:ext cx="239888" cy="236918"/>
            </a:xfrm>
            <a:prstGeom prst="rect">
              <a:avLst/>
            </a:prstGeom>
            <a:solidFill>
              <a:srgbClr val="1CABE2">
                <a:alpha val="85098"/>
              </a:srgbClr>
            </a:solidFill>
          </p:spPr>
          <p:txBody>
            <a:bodyPr/>
            <a:lstStyle/>
            <a:p/>
          </p:txBody>
        </p:sp>
        <p:sp>
          <p:nvSpPr>
            <p:cNvPr id="24" name="rc24"/>
            <p:cNvSpPr/>
            <p:nvPr/>
          </p:nvSpPr>
          <p:spPr>
            <a:xfrm>
              <a:off x="1829360" y="3919968"/>
              <a:ext cx="239888" cy="196029"/>
            </a:xfrm>
            <a:prstGeom prst="rect">
              <a:avLst/>
            </a:prstGeom>
            <a:solidFill>
              <a:srgbClr val="1CABE2">
                <a:alpha val="85098"/>
              </a:srgbClr>
            </a:solidFill>
          </p:spPr>
          <p:txBody>
            <a:bodyPr/>
            <a:lstStyle/>
            <a:p/>
          </p:txBody>
        </p:sp>
        <p:sp>
          <p:nvSpPr>
            <p:cNvPr id="25" name="rc25"/>
            <p:cNvSpPr/>
            <p:nvPr/>
          </p:nvSpPr>
          <p:spPr>
            <a:xfrm>
              <a:off x="2095903" y="3915558"/>
              <a:ext cx="239888" cy="200438"/>
            </a:xfrm>
            <a:prstGeom prst="rect">
              <a:avLst/>
            </a:prstGeom>
            <a:solidFill>
              <a:srgbClr val="1CABE2">
                <a:alpha val="85098"/>
              </a:srgbClr>
            </a:solidFill>
          </p:spPr>
          <p:txBody>
            <a:bodyPr/>
            <a:lstStyle/>
            <a:p/>
          </p:txBody>
        </p:sp>
        <p:sp>
          <p:nvSpPr>
            <p:cNvPr id="26" name="rc26"/>
            <p:cNvSpPr/>
            <p:nvPr/>
          </p:nvSpPr>
          <p:spPr>
            <a:xfrm>
              <a:off x="2362446" y="4065887"/>
              <a:ext cx="239888" cy="50109"/>
            </a:xfrm>
            <a:prstGeom prst="rect">
              <a:avLst/>
            </a:prstGeom>
            <a:solidFill>
              <a:srgbClr val="1CABE2">
                <a:alpha val="85098"/>
              </a:srgbClr>
            </a:solidFill>
          </p:spPr>
          <p:txBody>
            <a:bodyPr/>
            <a:lstStyle/>
            <a:p/>
          </p:txBody>
        </p:sp>
        <p:sp>
          <p:nvSpPr>
            <p:cNvPr id="27" name="rc27"/>
            <p:cNvSpPr/>
            <p:nvPr/>
          </p:nvSpPr>
          <p:spPr>
            <a:xfrm>
              <a:off x="2628989" y="4065487"/>
              <a:ext cx="239888" cy="50510"/>
            </a:xfrm>
            <a:prstGeom prst="rect">
              <a:avLst/>
            </a:prstGeom>
            <a:solidFill>
              <a:srgbClr val="1CABE2">
                <a:alpha val="85098"/>
              </a:srgbClr>
            </a:solidFill>
          </p:spPr>
          <p:txBody>
            <a:bodyPr/>
            <a:lstStyle/>
            <a:p/>
          </p:txBody>
        </p:sp>
        <p:sp>
          <p:nvSpPr>
            <p:cNvPr id="28" name="rc28"/>
            <p:cNvSpPr/>
            <p:nvPr/>
          </p:nvSpPr>
          <p:spPr>
            <a:xfrm>
              <a:off x="2895532" y="4069495"/>
              <a:ext cx="239888" cy="46501"/>
            </a:xfrm>
            <a:prstGeom prst="rect">
              <a:avLst/>
            </a:prstGeom>
            <a:solidFill>
              <a:srgbClr val="1CABE2">
                <a:alpha val="85098"/>
              </a:srgbClr>
            </a:solidFill>
          </p:spPr>
          <p:txBody>
            <a:bodyPr/>
            <a:lstStyle/>
            <a:p/>
          </p:txBody>
        </p:sp>
        <p:sp>
          <p:nvSpPr>
            <p:cNvPr id="29" name="rc29"/>
            <p:cNvSpPr/>
            <p:nvPr/>
          </p:nvSpPr>
          <p:spPr>
            <a:xfrm>
              <a:off x="3162075" y="3908743"/>
              <a:ext cx="239888" cy="207253"/>
            </a:xfrm>
            <a:prstGeom prst="rect">
              <a:avLst/>
            </a:prstGeom>
            <a:solidFill>
              <a:srgbClr val="1CABE2">
                <a:alpha val="85098"/>
              </a:srgbClr>
            </a:solidFill>
          </p:spPr>
          <p:txBody>
            <a:bodyPr/>
            <a:lstStyle/>
            <a:p/>
          </p:txBody>
        </p:sp>
        <p:sp>
          <p:nvSpPr>
            <p:cNvPr id="30" name="rc30"/>
            <p:cNvSpPr/>
            <p:nvPr/>
          </p:nvSpPr>
          <p:spPr>
            <a:xfrm>
              <a:off x="3428618" y="3924778"/>
              <a:ext cx="239888" cy="191218"/>
            </a:xfrm>
            <a:prstGeom prst="rect">
              <a:avLst/>
            </a:prstGeom>
            <a:solidFill>
              <a:srgbClr val="1CABE2">
                <a:alpha val="85098"/>
              </a:srgbClr>
            </a:solidFill>
          </p:spPr>
          <p:txBody>
            <a:bodyPr/>
            <a:lstStyle/>
            <a:p/>
          </p:txBody>
        </p:sp>
        <p:sp>
          <p:nvSpPr>
            <p:cNvPr id="31" name="rc31"/>
            <p:cNvSpPr/>
            <p:nvPr/>
          </p:nvSpPr>
          <p:spPr>
            <a:xfrm>
              <a:off x="3695161" y="4046645"/>
              <a:ext cx="239888" cy="69351"/>
            </a:xfrm>
            <a:prstGeom prst="rect">
              <a:avLst/>
            </a:prstGeom>
            <a:solidFill>
              <a:srgbClr val="1CABE2">
                <a:alpha val="85098"/>
              </a:srgbClr>
            </a:solidFill>
          </p:spPr>
          <p:txBody>
            <a:bodyPr/>
            <a:lstStyle/>
            <a:p/>
          </p:txBody>
        </p:sp>
        <p:sp>
          <p:nvSpPr>
            <p:cNvPr id="32" name="rc32"/>
            <p:cNvSpPr/>
            <p:nvPr/>
          </p:nvSpPr>
          <p:spPr>
            <a:xfrm>
              <a:off x="3961705" y="3963263"/>
              <a:ext cx="239888" cy="152734"/>
            </a:xfrm>
            <a:prstGeom prst="rect">
              <a:avLst/>
            </a:prstGeom>
            <a:solidFill>
              <a:srgbClr val="1CABE2">
                <a:alpha val="85098"/>
              </a:srgbClr>
            </a:solidFill>
          </p:spPr>
          <p:txBody>
            <a:bodyPr/>
            <a:lstStyle/>
            <a:p/>
          </p:txBody>
        </p:sp>
        <p:sp>
          <p:nvSpPr>
            <p:cNvPr id="33" name="rc33"/>
            <p:cNvSpPr/>
            <p:nvPr/>
          </p:nvSpPr>
          <p:spPr>
            <a:xfrm>
              <a:off x="4228248" y="3625723"/>
              <a:ext cx="239888" cy="490273"/>
            </a:xfrm>
            <a:prstGeom prst="rect">
              <a:avLst/>
            </a:prstGeom>
            <a:solidFill>
              <a:srgbClr val="1CABE2">
                <a:alpha val="85098"/>
              </a:srgbClr>
            </a:solidFill>
          </p:spPr>
          <p:txBody>
            <a:bodyPr/>
            <a:lstStyle/>
            <a:p/>
          </p:txBody>
        </p:sp>
        <p:sp>
          <p:nvSpPr>
            <p:cNvPr id="34" name="rc34"/>
            <p:cNvSpPr/>
            <p:nvPr/>
          </p:nvSpPr>
          <p:spPr>
            <a:xfrm>
              <a:off x="4494791" y="3683049"/>
              <a:ext cx="239888" cy="432948"/>
            </a:xfrm>
            <a:prstGeom prst="rect">
              <a:avLst/>
            </a:prstGeom>
            <a:solidFill>
              <a:srgbClr val="1CABE2">
                <a:alpha val="85098"/>
              </a:srgbClr>
            </a:solidFill>
          </p:spPr>
          <p:txBody>
            <a:bodyPr/>
            <a:lstStyle/>
            <a:p/>
          </p:txBody>
        </p:sp>
        <p:sp>
          <p:nvSpPr>
            <p:cNvPr id="35" name="rc35"/>
            <p:cNvSpPr/>
            <p:nvPr/>
          </p:nvSpPr>
          <p:spPr>
            <a:xfrm>
              <a:off x="4761334" y="4023795"/>
              <a:ext cx="239888" cy="92201"/>
            </a:xfrm>
            <a:prstGeom prst="rect">
              <a:avLst/>
            </a:prstGeom>
            <a:solidFill>
              <a:srgbClr val="1CABE2">
                <a:alpha val="85098"/>
              </a:srgbClr>
            </a:solidFill>
          </p:spPr>
          <p:txBody>
            <a:bodyPr/>
            <a:lstStyle/>
            <a:p/>
          </p:txBody>
        </p:sp>
        <p:sp>
          <p:nvSpPr>
            <p:cNvPr id="36" name="rc36"/>
            <p:cNvSpPr/>
            <p:nvPr/>
          </p:nvSpPr>
          <p:spPr>
            <a:xfrm>
              <a:off x="5027877" y="4017782"/>
              <a:ext cx="239888" cy="98215"/>
            </a:xfrm>
            <a:prstGeom prst="rect">
              <a:avLst/>
            </a:prstGeom>
            <a:solidFill>
              <a:srgbClr val="1CABE2">
                <a:alpha val="85098"/>
              </a:srgbClr>
            </a:solidFill>
          </p:spPr>
          <p:txBody>
            <a:bodyPr/>
            <a:lstStyle/>
            <a:p/>
          </p:txBody>
        </p:sp>
        <p:sp>
          <p:nvSpPr>
            <p:cNvPr id="37" name="rc37"/>
            <p:cNvSpPr/>
            <p:nvPr/>
          </p:nvSpPr>
          <p:spPr>
            <a:xfrm>
              <a:off x="5294420" y="4013372"/>
              <a:ext cx="239888" cy="102624"/>
            </a:xfrm>
            <a:prstGeom prst="rect">
              <a:avLst/>
            </a:prstGeom>
            <a:solidFill>
              <a:srgbClr val="1CABE2">
                <a:alpha val="85098"/>
              </a:srgbClr>
            </a:solidFill>
          </p:spPr>
          <p:txBody>
            <a:bodyPr/>
            <a:lstStyle/>
            <a:p/>
          </p:txBody>
        </p:sp>
        <p:sp>
          <p:nvSpPr>
            <p:cNvPr id="38" name="rc38"/>
            <p:cNvSpPr/>
            <p:nvPr/>
          </p:nvSpPr>
          <p:spPr>
            <a:xfrm>
              <a:off x="5560963" y="4012571"/>
              <a:ext cx="239888" cy="103426"/>
            </a:xfrm>
            <a:prstGeom prst="rect">
              <a:avLst/>
            </a:prstGeom>
            <a:solidFill>
              <a:srgbClr val="1CABE2">
                <a:alpha val="85098"/>
              </a:srgbClr>
            </a:solidFill>
          </p:spPr>
          <p:txBody>
            <a:bodyPr/>
            <a:lstStyle/>
            <a:p/>
          </p:txBody>
        </p:sp>
        <p:sp>
          <p:nvSpPr>
            <p:cNvPr id="39" name="rc39"/>
            <p:cNvSpPr/>
            <p:nvPr/>
          </p:nvSpPr>
          <p:spPr>
            <a:xfrm>
              <a:off x="5827506" y="3899523"/>
              <a:ext cx="239888" cy="216474"/>
            </a:xfrm>
            <a:prstGeom prst="rect">
              <a:avLst/>
            </a:prstGeom>
            <a:solidFill>
              <a:srgbClr val="1CABE2">
                <a:alpha val="85098"/>
              </a:srgbClr>
            </a:solidFill>
          </p:spPr>
          <p:txBody>
            <a:bodyPr/>
            <a:lstStyle/>
            <a:p/>
          </p:txBody>
        </p:sp>
        <p:sp>
          <p:nvSpPr>
            <p:cNvPr id="40" name="rc40"/>
            <p:cNvSpPr/>
            <p:nvPr/>
          </p:nvSpPr>
          <p:spPr>
            <a:xfrm>
              <a:off x="6094049" y="4006558"/>
              <a:ext cx="239888" cy="109439"/>
            </a:xfrm>
            <a:prstGeom prst="rect">
              <a:avLst/>
            </a:prstGeom>
            <a:solidFill>
              <a:srgbClr val="1CABE2">
                <a:alpha val="85098"/>
              </a:srgbClr>
            </a:solidFill>
          </p:spPr>
          <p:txBody>
            <a:bodyPr/>
            <a:lstStyle/>
            <a:p/>
          </p:txBody>
        </p:sp>
        <p:sp>
          <p:nvSpPr>
            <p:cNvPr id="41" name="rc41"/>
            <p:cNvSpPr/>
            <p:nvPr/>
          </p:nvSpPr>
          <p:spPr>
            <a:xfrm>
              <a:off x="6360593" y="4004553"/>
              <a:ext cx="239888" cy="111444"/>
            </a:xfrm>
            <a:prstGeom prst="rect">
              <a:avLst/>
            </a:prstGeom>
            <a:solidFill>
              <a:srgbClr val="1CABE2">
                <a:alpha val="85098"/>
              </a:srgbClr>
            </a:solidFill>
          </p:spPr>
          <p:txBody>
            <a:bodyPr/>
            <a:lstStyle/>
            <a:p/>
          </p:txBody>
        </p:sp>
        <p:sp>
          <p:nvSpPr>
            <p:cNvPr id="42" name="rc42"/>
            <p:cNvSpPr/>
            <p:nvPr/>
          </p:nvSpPr>
          <p:spPr>
            <a:xfrm>
              <a:off x="6627136" y="2879289"/>
              <a:ext cx="239888" cy="1236708"/>
            </a:xfrm>
            <a:prstGeom prst="rect">
              <a:avLst/>
            </a:prstGeom>
            <a:solidFill>
              <a:srgbClr val="1CABE2">
                <a:alpha val="85098"/>
              </a:srgbClr>
            </a:solidFill>
          </p:spPr>
          <p:txBody>
            <a:bodyPr/>
            <a:lstStyle/>
            <a:p/>
          </p:txBody>
        </p:sp>
        <p:sp>
          <p:nvSpPr>
            <p:cNvPr id="43" name="rc43"/>
            <p:cNvSpPr/>
            <p:nvPr/>
          </p:nvSpPr>
          <p:spPr>
            <a:xfrm>
              <a:off x="6893679" y="4008562"/>
              <a:ext cx="239888" cy="107435"/>
            </a:xfrm>
            <a:prstGeom prst="rect">
              <a:avLst/>
            </a:prstGeom>
            <a:solidFill>
              <a:srgbClr val="1CABE2">
                <a:alpha val="85098"/>
              </a:srgbClr>
            </a:solidFill>
          </p:spPr>
          <p:txBody>
            <a:bodyPr/>
            <a:lstStyle/>
            <a:p/>
          </p:txBody>
        </p:sp>
        <p:sp>
          <p:nvSpPr>
            <p:cNvPr id="44" name="rc44"/>
            <p:cNvSpPr/>
            <p:nvPr/>
          </p:nvSpPr>
          <p:spPr>
            <a:xfrm>
              <a:off x="7160222" y="3999342"/>
              <a:ext cx="239888" cy="116655"/>
            </a:xfrm>
            <a:prstGeom prst="rect">
              <a:avLst/>
            </a:prstGeom>
            <a:solidFill>
              <a:srgbClr val="1CABE2">
                <a:alpha val="85098"/>
              </a:srgbClr>
            </a:solidFill>
          </p:spPr>
          <p:txBody>
            <a:bodyPr/>
            <a:lstStyle/>
            <a:p/>
          </p:txBody>
        </p:sp>
        <p:sp>
          <p:nvSpPr>
            <p:cNvPr id="45" name="rc45"/>
            <p:cNvSpPr/>
            <p:nvPr/>
          </p:nvSpPr>
          <p:spPr>
            <a:xfrm>
              <a:off x="7426765" y="3998139"/>
              <a:ext cx="239888" cy="117858"/>
            </a:xfrm>
            <a:prstGeom prst="rect">
              <a:avLst/>
            </a:prstGeom>
            <a:solidFill>
              <a:srgbClr val="1CABE2">
                <a:alpha val="85098"/>
              </a:srgbClr>
            </a:solidFill>
          </p:spPr>
          <p:txBody>
            <a:bodyPr/>
            <a:lstStyle/>
            <a:p/>
          </p:txBody>
        </p:sp>
        <p:sp>
          <p:nvSpPr>
            <p:cNvPr id="46" name="rc46"/>
            <p:cNvSpPr/>
            <p:nvPr/>
          </p:nvSpPr>
          <p:spPr>
            <a:xfrm>
              <a:off x="7693308" y="4000143"/>
              <a:ext cx="239888" cy="115853"/>
            </a:xfrm>
            <a:prstGeom prst="rect">
              <a:avLst/>
            </a:prstGeom>
            <a:solidFill>
              <a:srgbClr val="1CABE2">
                <a:alpha val="85098"/>
              </a:srgbClr>
            </a:solidFill>
          </p:spPr>
          <p:txBody>
            <a:bodyPr/>
            <a:lstStyle/>
            <a:p/>
          </p:txBody>
        </p:sp>
        <p:sp>
          <p:nvSpPr>
            <p:cNvPr id="47" name="rc47"/>
            <p:cNvSpPr/>
            <p:nvPr/>
          </p:nvSpPr>
          <p:spPr>
            <a:xfrm>
              <a:off x="7959851" y="3996536"/>
              <a:ext cx="239888" cy="119461"/>
            </a:xfrm>
            <a:prstGeom prst="rect">
              <a:avLst/>
            </a:prstGeom>
            <a:solidFill>
              <a:srgbClr val="1CABE2">
                <a:alpha val="85098"/>
              </a:srgbClr>
            </a:solidFill>
          </p:spPr>
          <p:txBody>
            <a:bodyPr/>
            <a:lstStyle/>
            <a:p/>
          </p:txBody>
        </p:sp>
        <p:sp>
          <p:nvSpPr>
            <p:cNvPr id="48" name="rc48"/>
            <p:cNvSpPr/>
            <p:nvPr/>
          </p:nvSpPr>
          <p:spPr>
            <a:xfrm>
              <a:off x="1296273" y="3228854"/>
              <a:ext cx="239888" cy="532365"/>
            </a:xfrm>
            <a:prstGeom prst="rect">
              <a:avLst/>
            </a:prstGeom>
            <a:solidFill>
              <a:srgbClr val="B3B3B3">
                <a:alpha val="85098"/>
              </a:srgbClr>
            </a:solidFill>
          </p:spPr>
          <p:txBody>
            <a:bodyPr/>
            <a:lstStyle/>
            <a:p/>
          </p:txBody>
        </p:sp>
        <p:sp>
          <p:nvSpPr>
            <p:cNvPr id="49" name="rc49"/>
            <p:cNvSpPr/>
            <p:nvPr/>
          </p:nvSpPr>
          <p:spPr>
            <a:xfrm>
              <a:off x="1562816" y="3784471"/>
              <a:ext cx="239888" cy="94607"/>
            </a:xfrm>
            <a:prstGeom prst="rect">
              <a:avLst/>
            </a:prstGeom>
            <a:solidFill>
              <a:srgbClr val="B3B3B3">
                <a:alpha val="85098"/>
              </a:srgbClr>
            </a:solidFill>
          </p:spPr>
          <p:txBody>
            <a:bodyPr/>
            <a:lstStyle/>
            <a:p/>
          </p:txBody>
        </p:sp>
        <p:sp>
          <p:nvSpPr>
            <p:cNvPr id="50" name="rc50"/>
            <p:cNvSpPr/>
            <p:nvPr/>
          </p:nvSpPr>
          <p:spPr>
            <a:xfrm>
              <a:off x="1829360" y="3919968"/>
              <a:ext cx="239888" cy="0"/>
            </a:xfrm>
            <a:prstGeom prst="rect">
              <a:avLst/>
            </a:prstGeom>
            <a:solidFill>
              <a:srgbClr val="B3B3B3">
                <a:alpha val="85098"/>
              </a:srgbClr>
            </a:solidFill>
          </p:spPr>
          <p:txBody>
            <a:bodyPr/>
            <a:lstStyle/>
            <a:p/>
          </p:txBody>
        </p:sp>
        <p:sp>
          <p:nvSpPr>
            <p:cNvPr id="51" name="rc51"/>
            <p:cNvSpPr/>
            <p:nvPr/>
          </p:nvSpPr>
          <p:spPr>
            <a:xfrm>
              <a:off x="2095903" y="3715119"/>
              <a:ext cx="239888" cy="200438"/>
            </a:xfrm>
            <a:prstGeom prst="rect">
              <a:avLst/>
            </a:prstGeom>
            <a:solidFill>
              <a:srgbClr val="B3B3B3">
                <a:alpha val="85098"/>
              </a:srgbClr>
            </a:solidFill>
          </p:spPr>
          <p:txBody>
            <a:bodyPr/>
            <a:lstStyle/>
            <a:p/>
          </p:txBody>
        </p:sp>
        <p:sp>
          <p:nvSpPr>
            <p:cNvPr id="52" name="rc52"/>
            <p:cNvSpPr/>
            <p:nvPr/>
          </p:nvSpPr>
          <p:spPr>
            <a:xfrm>
              <a:off x="2362446" y="3915959"/>
              <a:ext cx="239888" cy="149928"/>
            </a:xfrm>
            <a:prstGeom prst="rect">
              <a:avLst/>
            </a:prstGeom>
            <a:solidFill>
              <a:srgbClr val="B3B3B3">
                <a:alpha val="85098"/>
              </a:srgbClr>
            </a:solidFill>
          </p:spPr>
          <p:txBody>
            <a:bodyPr/>
            <a:lstStyle/>
            <a:p/>
          </p:txBody>
        </p:sp>
        <p:sp>
          <p:nvSpPr>
            <p:cNvPr id="53" name="rc53"/>
            <p:cNvSpPr/>
            <p:nvPr/>
          </p:nvSpPr>
          <p:spPr>
            <a:xfrm>
              <a:off x="2628989" y="3964064"/>
              <a:ext cx="239888" cy="101422"/>
            </a:xfrm>
            <a:prstGeom prst="rect">
              <a:avLst/>
            </a:prstGeom>
            <a:solidFill>
              <a:srgbClr val="B3B3B3">
                <a:alpha val="85098"/>
              </a:srgbClr>
            </a:solidFill>
          </p:spPr>
          <p:txBody>
            <a:bodyPr/>
            <a:lstStyle/>
            <a:p/>
          </p:txBody>
        </p:sp>
        <p:sp>
          <p:nvSpPr>
            <p:cNvPr id="54" name="rc54"/>
            <p:cNvSpPr/>
            <p:nvPr/>
          </p:nvSpPr>
          <p:spPr>
            <a:xfrm>
              <a:off x="2895532" y="3930792"/>
              <a:ext cx="239888" cy="138703"/>
            </a:xfrm>
            <a:prstGeom prst="rect">
              <a:avLst/>
            </a:prstGeom>
            <a:solidFill>
              <a:srgbClr val="B3B3B3">
                <a:alpha val="85098"/>
              </a:srgbClr>
            </a:solidFill>
          </p:spPr>
          <p:txBody>
            <a:bodyPr/>
            <a:lstStyle/>
            <a:p/>
          </p:txBody>
        </p:sp>
        <p:sp>
          <p:nvSpPr>
            <p:cNvPr id="55" name="rc55"/>
            <p:cNvSpPr/>
            <p:nvPr/>
          </p:nvSpPr>
          <p:spPr>
            <a:xfrm>
              <a:off x="3162075" y="3804916"/>
              <a:ext cx="239888" cy="103827"/>
            </a:xfrm>
            <a:prstGeom prst="rect">
              <a:avLst/>
            </a:prstGeom>
            <a:solidFill>
              <a:srgbClr val="B3B3B3">
                <a:alpha val="85098"/>
              </a:srgbClr>
            </a:solidFill>
          </p:spPr>
          <p:txBody>
            <a:bodyPr/>
            <a:lstStyle/>
            <a:p/>
          </p:txBody>
        </p:sp>
        <p:sp>
          <p:nvSpPr>
            <p:cNvPr id="56" name="rc56"/>
            <p:cNvSpPr/>
            <p:nvPr/>
          </p:nvSpPr>
          <p:spPr>
            <a:xfrm>
              <a:off x="3428618" y="3924778"/>
              <a:ext cx="239888" cy="0"/>
            </a:xfrm>
            <a:prstGeom prst="rect">
              <a:avLst/>
            </a:prstGeom>
            <a:solidFill>
              <a:srgbClr val="B3B3B3">
                <a:alpha val="85098"/>
              </a:srgbClr>
            </a:solidFill>
          </p:spPr>
          <p:txBody>
            <a:bodyPr/>
            <a:lstStyle/>
            <a:p/>
          </p:txBody>
        </p:sp>
        <p:sp>
          <p:nvSpPr>
            <p:cNvPr id="57" name="rc57"/>
            <p:cNvSpPr/>
            <p:nvPr/>
          </p:nvSpPr>
          <p:spPr>
            <a:xfrm>
              <a:off x="3695161" y="4046645"/>
              <a:ext cx="239888" cy="0"/>
            </a:xfrm>
            <a:prstGeom prst="rect">
              <a:avLst/>
            </a:prstGeom>
            <a:solidFill>
              <a:srgbClr val="B3B3B3">
                <a:alpha val="85098"/>
              </a:srgbClr>
            </a:solidFill>
          </p:spPr>
          <p:txBody>
            <a:bodyPr/>
            <a:lstStyle/>
            <a:p/>
          </p:txBody>
        </p:sp>
        <p:sp>
          <p:nvSpPr>
            <p:cNvPr id="58" name="rc58"/>
            <p:cNvSpPr/>
            <p:nvPr/>
          </p:nvSpPr>
          <p:spPr>
            <a:xfrm>
              <a:off x="3961705" y="3886695"/>
              <a:ext cx="239888" cy="76567"/>
            </a:xfrm>
            <a:prstGeom prst="rect">
              <a:avLst/>
            </a:prstGeom>
            <a:solidFill>
              <a:srgbClr val="B3B3B3">
                <a:alpha val="85098"/>
              </a:srgbClr>
            </a:solidFill>
          </p:spPr>
          <p:txBody>
            <a:bodyPr/>
            <a:lstStyle/>
            <a:p/>
          </p:txBody>
        </p:sp>
        <p:sp>
          <p:nvSpPr>
            <p:cNvPr id="59" name="rc59"/>
            <p:cNvSpPr/>
            <p:nvPr/>
          </p:nvSpPr>
          <p:spPr>
            <a:xfrm>
              <a:off x="4228248" y="3543944"/>
              <a:ext cx="239888" cy="81779"/>
            </a:xfrm>
            <a:prstGeom prst="rect">
              <a:avLst/>
            </a:prstGeom>
            <a:solidFill>
              <a:srgbClr val="B3B3B3">
                <a:alpha val="85098"/>
              </a:srgbClr>
            </a:solidFill>
          </p:spPr>
          <p:txBody>
            <a:bodyPr/>
            <a:lstStyle/>
            <a:p/>
          </p:txBody>
        </p:sp>
        <p:sp>
          <p:nvSpPr>
            <p:cNvPr id="60" name="rc60"/>
            <p:cNvSpPr/>
            <p:nvPr/>
          </p:nvSpPr>
          <p:spPr>
            <a:xfrm>
              <a:off x="4494791" y="3423280"/>
              <a:ext cx="239888" cy="259768"/>
            </a:xfrm>
            <a:prstGeom prst="rect">
              <a:avLst/>
            </a:prstGeom>
            <a:solidFill>
              <a:srgbClr val="B3B3B3">
                <a:alpha val="85098"/>
              </a:srgbClr>
            </a:solidFill>
          </p:spPr>
          <p:txBody>
            <a:bodyPr/>
            <a:lstStyle/>
            <a:p/>
          </p:txBody>
        </p:sp>
        <p:sp>
          <p:nvSpPr>
            <p:cNvPr id="61" name="rc61"/>
            <p:cNvSpPr/>
            <p:nvPr/>
          </p:nvSpPr>
          <p:spPr>
            <a:xfrm>
              <a:off x="4761334" y="3839792"/>
              <a:ext cx="239888" cy="184002"/>
            </a:xfrm>
            <a:prstGeom prst="rect">
              <a:avLst/>
            </a:prstGeom>
            <a:solidFill>
              <a:srgbClr val="B3B3B3">
                <a:alpha val="85098"/>
              </a:srgbClr>
            </a:solidFill>
          </p:spPr>
          <p:txBody>
            <a:bodyPr/>
            <a:lstStyle/>
            <a:p/>
          </p:txBody>
        </p:sp>
        <p:sp>
          <p:nvSpPr>
            <p:cNvPr id="62" name="rc62"/>
            <p:cNvSpPr/>
            <p:nvPr/>
          </p:nvSpPr>
          <p:spPr>
            <a:xfrm>
              <a:off x="5027877" y="3033627"/>
              <a:ext cx="239888" cy="984155"/>
            </a:xfrm>
            <a:prstGeom prst="rect">
              <a:avLst/>
            </a:prstGeom>
            <a:solidFill>
              <a:srgbClr val="B3B3B3">
                <a:alpha val="85098"/>
              </a:srgbClr>
            </a:solidFill>
          </p:spPr>
          <p:txBody>
            <a:bodyPr/>
            <a:lstStyle/>
            <a:p/>
          </p:txBody>
        </p:sp>
        <p:sp>
          <p:nvSpPr>
            <p:cNvPr id="63" name="rc63"/>
            <p:cNvSpPr/>
            <p:nvPr/>
          </p:nvSpPr>
          <p:spPr>
            <a:xfrm>
              <a:off x="5294420" y="4013372"/>
              <a:ext cx="239888" cy="0"/>
            </a:xfrm>
            <a:prstGeom prst="rect">
              <a:avLst/>
            </a:prstGeom>
            <a:solidFill>
              <a:srgbClr val="B3B3B3">
                <a:alpha val="85098"/>
              </a:srgbClr>
            </a:solidFill>
          </p:spPr>
          <p:txBody>
            <a:bodyPr/>
            <a:lstStyle/>
            <a:p/>
          </p:txBody>
        </p:sp>
        <p:sp>
          <p:nvSpPr>
            <p:cNvPr id="64" name="rc64"/>
            <p:cNvSpPr/>
            <p:nvPr/>
          </p:nvSpPr>
          <p:spPr>
            <a:xfrm>
              <a:off x="5560963" y="3909545"/>
              <a:ext cx="239888" cy="103025"/>
            </a:xfrm>
            <a:prstGeom prst="rect">
              <a:avLst/>
            </a:prstGeom>
            <a:solidFill>
              <a:srgbClr val="B3B3B3">
                <a:alpha val="85098"/>
              </a:srgbClr>
            </a:solidFill>
          </p:spPr>
          <p:txBody>
            <a:bodyPr/>
            <a:lstStyle/>
            <a:p/>
          </p:txBody>
        </p:sp>
        <p:sp>
          <p:nvSpPr>
            <p:cNvPr id="65" name="rc65"/>
            <p:cNvSpPr/>
            <p:nvPr/>
          </p:nvSpPr>
          <p:spPr>
            <a:xfrm>
              <a:off x="5827506" y="3791286"/>
              <a:ext cx="239888" cy="108237"/>
            </a:xfrm>
            <a:prstGeom prst="rect">
              <a:avLst/>
            </a:prstGeom>
            <a:solidFill>
              <a:srgbClr val="B3B3B3">
                <a:alpha val="85098"/>
              </a:srgbClr>
            </a:solidFill>
          </p:spPr>
          <p:txBody>
            <a:bodyPr/>
            <a:lstStyle/>
            <a:p/>
          </p:txBody>
        </p:sp>
        <p:sp>
          <p:nvSpPr>
            <p:cNvPr id="66" name="rc66"/>
            <p:cNvSpPr/>
            <p:nvPr/>
          </p:nvSpPr>
          <p:spPr>
            <a:xfrm>
              <a:off x="6094049" y="3897519"/>
              <a:ext cx="239888" cy="109038"/>
            </a:xfrm>
            <a:prstGeom prst="rect">
              <a:avLst/>
            </a:prstGeom>
            <a:solidFill>
              <a:srgbClr val="B3B3B3">
                <a:alpha val="85098"/>
              </a:srgbClr>
            </a:solidFill>
          </p:spPr>
          <p:txBody>
            <a:bodyPr/>
            <a:lstStyle/>
            <a:p/>
          </p:txBody>
        </p:sp>
        <p:sp>
          <p:nvSpPr>
            <p:cNvPr id="67" name="rc67"/>
            <p:cNvSpPr/>
            <p:nvPr/>
          </p:nvSpPr>
          <p:spPr>
            <a:xfrm>
              <a:off x="6360593" y="3893109"/>
              <a:ext cx="239888" cy="111444"/>
            </a:xfrm>
            <a:prstGeom prst="rect">
              <a:avLst/>
            </a:prstGeom>
            <a:solidFill>
              <a:srgbClr val="B3B3B3">
                <a:alpha val="85098"/>
              </a:srgbClr>
            </a:solidFill>
          </p:spPr>
          <p:txBody>
            <a:bodyPr/>
            <a:lstStyle/>
            <a:p/>
          </p:txBody>
        </p:sp>
        <p:sp>
          <p:nvSpPr>
            <p:cNvPr id="68" name="rc68"/>
            <p:cNvSpPr/>
            <p:nvPr/>
          </p:nvSpPr>
          <p:spPr>
            <a:xfrm>
              <a:off x="6627136" y="2879289"/>
              <a:ext cx="239888" cy="0"/>
            </a:xfrm>
            <a:prstGeom prst="rect">
              <a:avLst/>
            </a:prstGeom>
            <a:solidFill>
              <a:srgbClr val="B3B3B3">
                <a:alpha val="85098"/>
              </a:srgbClr>
            </a:solidFill>
          </p:spPr>
          <p:txBody>
            <a:bodyPr/>
            <a:lstStyle/>
            <a:p/>
          </p:txBody>
        </p:sp>
        <p:sp>
          <p:nvSpPr>
            <p:cNvPr id="69" name="rc69"/>
            <p:cNvSpPr/>
            <p:nvPr/>
          </p:nvSpPr>
          <p:spPr>
            <a:xfrm>
              <a:off x="6893679" y="3901127"/>
              <a:ext cx="239888" cy="107435"/>
            </a:xfrm>
            <a:prstGeom prst="rect">
              <a:avLst/>
            </a:prstGeom>
            <a:solidFill>
              <a:srgbClr val="B3B3B3">
                <a:alpha val="85098"/>
              </a:srgbClr>
            </a:solidFill>
          </p:spPr>
          <p:txBody>
            <a:bodyPr/>
            <a:lstStyle/>
            <a:p/>
          </p:txBody>
        </p:sp>
        <p:sp>
          <p:nvSpPr>
            <p:cNvPr id="70" name="rc70"/>
            <p:cNvSpPr/>
            <p:nvPr/>
          </p:nvSpPr>
          <p:spPr>
            <a:xfrm>
              <a:off x="7160222" y="3882686"/>
              <a:ext cx="239888" cy="116655"/>
            </a:xfrm>
            <a:prstGeom prst="rect">
              <a:avLst/>
            </a:prstGeom>
            <a:solidFill>
              <a:srgbClr val="B3B3B3">
                <a:alpha val="85098"/>
              </a:srgbClr>
            </a:solidFill>
          </p:spPr>
          <p:txBody>
            <a:bodyPr/>
            <a:lstStyle/>
            <a:p/>
          </p:txBody>
        </p:sp>
        <p:sp>
          <p:nvSpPr>
            <p:cNvPr id="71" name="rc71"/>
            <p:cNvSpPr/>
            <p:nvPr/>
          </p:nvSpPr>
          <p:spPr>
            <a:xfrm>
              <a:off x="7426765" y="3526707"/>
              <a:ext cx="239888" cy="471432"/>
            </a:xfrm>
            <a:prstGeom prst="rect">
              <a:avLst/>
            </a:prstGeom>
            <a:solidFill>
              <a:srgbClr val="B3B3B3">
                <a:alpha val="85098"/>
              </a:srgbClr>
            </a:solidFill>
          </p:spPr>
          <p:txBody>
            <a:bodyPr/>
            <a:lstStyle/>
            <a:p/>
          </p:txBody>
        </p:sp>
        <p:sp>
          <p:nvSpPr>
            <p:cNvPr id="72" name="rc72"/>
            <p:cNvSpPr/>
            <p:nvPr/>
          </p:nvSpPr>
          <p:spPr>
            <a:xfrm>
              <a:off x="7693308" y="3652582"/>
              <a:ext cx="239888" cy="347561"/>
            </a:xfrm>
            <a:prstGeom prst="rect">
              <a:avLst/>
            </a:prstGeom>
            <a:solidFill>
              <a:srgbClr val="B3B3B3">
                <a:alpha val="85098"/>
              </a:srgbClr>
            </a:solidFill>
          </p:spPr>
          <p:txBody>
            <a:bodyPr/>
            <a:lstStyle/>
            <a:p/>
          </p:txBody>
        </p:sp>
        <p:sp>
          <p:nvSpPr>
            <p:cNvPr id="73" name="rc73"/>
            <p:cNvSpPr/>
            <p:nvPr/>
          </p:nvSpPr>
          <p:spPr>
            <a:xfrm>
              <a:off x="7959851" y="3638151"/>
              <a:ext cx="239888" cy="358384"/>
            </a:xfrm>
            <a:prstGeom prst="rect">
              <a:avLst/>
            </a:prstGeom>
            <a:solidFill>
              <a:srgbClr val="B3B3B3">
                <a:alpha val="85098"/>
              </a:srgbClr>
            </a:solidFill>
          </p:spPr>
          <p:txBody>
            <a:bodyPr/>
            <a:lstStyle/>
            <a:p/>
          </p:txBody>
        </p:sp>
        <p:sp>
          <p:nvSpPr>
            <p:cNvPr id="74" name="pl74"/>
            <p:cNvSpPr/>
            <p:nvPr/>
          </p:nvSpPr>
          <p:spPr>
            <a:xfrm>
              <a:off x="1416218" y="2075428"/>
              <a:ext cx="6663577" cy="206118"/>
            </a:xfrm>
            <a:custGeom>
              <a:avLst/>
              <a:pathLst>
                <a:path w="6663577" h="206118">
                  <a:moveTo>
                    <a:pt x="0" y="144282"/>
                  </a:moveTo>
                  <a:lnTo>
                    <a:pt x="266543" y="82447"/>
                  </a:lnTo>
                  <a:lnTo>
                    <a:pt x="533086" y="61835"/>
                  </a:lnTo>
                  <a:lnTo>
                    <a:pt x="799629" y="61835"/>
                  </a:lnTo>
                  <a:lnTo>
                    <a:pt x="1066172" y="0"/>
                  </a:lnTo>
                  <a:lnTo>
                    <a:pt x="1332715" y="0"/>
                  </a:lnTo>
                  <a:lnTo>
                    <a:pt x="1599258" y="0"/>
                  </a:lnTo>
                  <a:lnTo>
                    <a:pt x="1865801" y="61835"/>
                  </a:lnTo>
                  <a:lnTo>
                    <a:pt x="2132344" y="41223"/>
                  </a:lnTo>
                  <a:lnTo>
                    <a:pt x="2398888" y="0"/>
                  </a:lnTo>
                  <a:lnTo>
                    <a:pt x="2665431" y="20611"/>
                  </a:lnTo>
                  <a:lnTo>
                    <a:pt x="2931974" y="103059"/>
                  </a:lnTo>
                  <a:lnTo>
                    <a:pt x="3198517" y="82447"/>
                  </a:lnTo>
                  <a:lnTo>
                    <a:pt x="3465060" y="0"/>
                  </a:lnTo>
                  <a:lnTo>
                    <a:pt x="3731603" y="0"/>
                  </a:lnTo>
                  <a:lnTo>
                    <a:pt x="3998146" y="0"/>
                  </a:lnTo>
                  <a:lnTo>
                    <a:pt x="4264689" y="0"/>
                  </a:lnTo>
                  <a:lnTo>
                    <a:pt x="4531233" y="20611"/>
                  </a:lnTo>
                  <a:lnTo>
                    <a:pt x="4797776" y="0"/>
                  </a:lnTo>
                  <a:lnTo>
                    <a:pt x="5064319" y="0"/>
                  </a:lnTo>
                  <a:lnTo>
                    <a:pt x="5330862" y="206118"/>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75428"/>
              <a:ext cx="6663577" cy="391624"/>
            </a:xfrm>
            <a:custGeom>
              <a:avLst/>
              <a:pathLst>
                <a:path w="6663577" h="391624">
                  <a:moveTo>
                    <a:pt x="0" y="391624"/>
                  </a:moveTo>
                  <a:lnTo>
                    <a:pt x="266543" y="123670"/>
                  </a:lnTo>
                  <a:lnTo>
                    <a:pt x="533086" y="61835"/>
                  </a:lnTo>
                  <a:lnTo>
                    <a:pt x="799629" y="144282"/>
                  </a:lnTo>
                  <a:lnTo>
                    <a:pt x="1066172" y="61835"/>
                  </a:lnTo>
                  <a:lnTo>
                    <a:pt x="1332715" y="41223"/>
                  </a:lnTo>
                  <a:lnTo>
                    <a:pt x="1599258" y="61835"/>
                  </a:lnTo>
                  <a:lnTo>
                    <a:pt x="1865801" y="103059"/>
                  </a:lnTo>
                  <a:lnTo>
                    <a:pt x="2132344" y="41223"/>
                  </a:lnTo>
                  <a:lnTo>
                    <a:pt x="2398888" y="0"/>
                  </a:lnTo>
                  <a:lnTo>
                    <a:pt x="2665431" y="41223"/>
                  </a:lnTo>
                  <a:lnTo>
                    <a:pt x="2931974" y="123670"/>
                  </a:lnTo>
                  <a:lnTo>
                    <a:pt x="3198517" y="144282"/>
                  </a:lnTo>
                  <a:lnTo>
                    <a:pt x="3465060" y="41223"/>
                  </a:lnTo>
                  <a:lnTo>
                    <a:pt x="3731603" y="206118"/>
                  </a:lnTo>
                  <a:lnTo>
                    <a:pt x="3998146" y="0"/>
                  </a:lnTo>
                  <a:lnTo>
                    <a:pt x="4264689" y="20611"/>
                  </a:lnTo>
                  <a:lnTo>
                    <a:pt x="4531233" y="41223"/>
                  </a:lnTo>
                  <a:lnTo>
                    <a:pt x="4797776" y="20611"/>
                  </a:lnTo>
                  <a:lnTo>
                    <a:pt x="5064319" y="20611"/>
                  </a:lnTo>
                  <a:lnTo>
                    <a:pt x="5330862" y="206118"/>
                  </a:lnTo>
                  <a:lnTo>
                    <a:pt x="5597405" y="20611"/>
                  </a:lnTo>
                  <a:lnTo>
                    <a:pt x="5863948" y="20611"/>
                  </a:lnTo>
                  <a:lnTo>
                    <a:pt x="6130491" y="82447"/>
                  </a:lnTo>
                  <a:lnTo>
                    <a:pt x="6397034" y="61835"/>
                  </a:lnTo>
                  <a:lnTo>
                    <a:pt x="6663577" y="61835"/>
                  </a:lnTo>
                </a:path>
              </a:pathLst>
            </a:custGeom>
            <a:ln w="27101" cap="flat">
              <a:solidFill>
                <a:srgbClr val="F26A21">
                  <a:alpha val="100000"/>
                </a:srgbClr>
              </a:solidFill>
              <a:prstDash val="solid"/>
              <a:round/>
            </a:ln>
          </p:spPr>
          <p:txBody>
            <a:bodyPr/>
            <a:lstStyle/>
            <a:p/>
          </p:txBody>
        </p:sp>
        <p:sp>
          <p:nvSpPr>
            <p:cNvPr id="76" name="tx76"/>
            <p:cNvSpPr/>
            <p:nvPr/>
          </p:nvSpPr>
          <p:spPr>
            <a:xfrm>
              <a:off x="1355928"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55928"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88" name="tx88"/>
            <p:cNvSpPr/>
            <p:nvPr/>
          </p:nvSpPr>
          <p:spPr>
            <a:xfrm>
              <a:off x="268864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89" name="tx89"/>
            <p:cNvSpPr/>
            <p:nvPr/>
          </p:nvSpPr>
          <p:spPr>
            <a:xfrm>
              <a:off x="4021359"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0" name="tx90"/>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642024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668679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3" name="tx93"/>
            <p:cNvSpPr/>
            <p:nvPr/>
          </p:nvSpPr>
          <p:spPr>
            <a:xfrm>
              <a:off x="695333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4" name="tx94"/>
            <p:cNvSpPr/>
            <p:nvPr/>
          </p:nvSpPr>
          <p:spPr>
            <a:xfrm>
              <a:off x="721987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5" name="tx95"/>
            <p:cNvSpPr/>
            <p:nvPr/>
          </p:nvSpPr>
          <p:spPr>
            <a:xfrm>
              <a:off x="748642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6" name="tx96"/>
            <p:cNvSpPr/>
            <p:nvPr/>
          </p:nvSpPr>
          <p:spPr>
            <a:xfrm>
              <a:off x="7752963"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7" name="tx97"/>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8" name="tx98"/>
            <p:cNvSpPr/>
            <p:nvPr/>
          </p:nvSpPr>
          <p:spPr>
            <a:xfrm>
              <a:off x="6671731" y="34571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9" name="tx99"/>
            <p:cNvSpPr/>
            <p:nvPr/>
          </p:nvSpPr>
          <p:spPr>
            <a:xfrm>
              <a:off x="1340869" y="380932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0" name="tx100"/>
            <p:cNvSpPr/>
            <p:nvPr/>
          </p:nvSpPr>
          <p:spPr>
            <a:xfrm>
              <a:off x="7471361" y="384116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1" name="tx101"/>
            <p:cNvSpPr/>
            <p:nvPr/>
          </p:nvSpPr>
          <p:spPr>
            <a:xfrm>
              <a:off x="1340869" y="311213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2" name="tx102"/>
            <p:cNvSpPr/>
            <p:nvPr/>
          </p:nvSpPr>
          <p:spPr>
            <a:xfrm>
              <a:off x="2641931" y="384602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3" name="tx103"/>
            <p:cNvSpPr/>
            <p:nvPr/>
          </p:nvSpPr>
          <p:spPr>
            <a:xfrm>
              <a:off x="4019851" y="376998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4" name="tx104"/>
            <p:cNvSpPr/>
            <p:nvPr/>
          </p:nvSpPr>
          <p:spPr>
            <a:xfrm>
              <a:off x="5307362" y="389533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5" name="tx105"/>
            <p:cNvSpPr/>
            <p:nvPr/>
          </p:nvSpPr>
          <p:spPr>
            <a:xfrm>
              <a:off x="6418739" y="3776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6" name="tx106"/>
            <p:cNvSpPr/>
            <p:nvPr/>
          </p:nvSpPr>
          <p:spPr>
            <a:xfrm>
              <a:off x="6671731" y="27611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07" name="tx107"/>
            <p:cNvSpPr/>
            <p:nvPr/>
          </p:nvSpPr>
          <p:spPr>
            <a:xfrm>
              <a:off x="6951825" y="378441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8" name="tx108"/>
            <p:cNvSpPr/>
            <p:nvPr/>
          </p:nvSpPr>
          <p:spPr>
            <a:xfrm>
              <a:off x="7218368" y="376597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9" name="tx109"/>
            <p:cNvSpPr/>
            <p:nvPr/>
          </p:nvSpPr>
          <p:spPr>
            <a:xfrm>
              <a:off x="7471361" y="34086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0" name="tx110"/>
            <p:cNvSpPr/>
            <p:nvPr/>
          </p:nvSpPr>
          <p:spPr>
            <a:xfrm>
              <a:off x="7737904" y="35358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1" name="tx111"/>
            <p:cNvSpPr/>
            <p:nvPr/>
          </p:nvSpPr>
          <p:spPr>
            <a:xfrm>
              <a:off x="8004447" y="35214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2" name="tx112"/>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717597" y="326383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4" name="tx114"/>
            <p:cNvSpPr/>
            <p:nvPr/>
          </p:nvSpPr>
          <p:spPr>
            <a:xfrm>
              <a:off x="717597" y="2462486"/>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979579"/>
              <a:ext cx="201456" cy="201456"/>
            </a:xfrm>
            <a:prstGeom prst="rect">
              <a:avLst/>
            </a:prstGeom>
            <a:solidFill>
              <a:srgbClr val="B3B3B3">
                <a:alpha val="85098"/>
              </a:srgbClr>
            </a:solidFill>
          </p:spPr>
          <p:txBody>
            <a:bodyPr/>
            <a:lstStyle/>
            <a:p/>
          </p:txBody>
        </p:sp>
        <p:sp>
          <p:nvSpPr>
            <p:cNvPr id="138" name="rc138"/>
            <p:cNvSpPr/>
            <p:nvPr/>
          </p:nvSpPr>
          <p:spPr>
            <a:xfrm>
              <a:off x="5565324" y="4979579"/>
              <a:ext cx="201456" cy="201456"/>
            </a:xfrm>
            <a:prstGeom prst="rect">
              <a:avLst/>
            </a:prstGeom>
            <a:solidFill>
              <a:srgbClr val="1CABE2">
                <a:alpha val="85098"/>
              </a:srgbClr>
            </a:solidFill>
          </p:spPr>
          <p:txBody>
            <a:bodyPr/>
            <a:lstStyle/>
            <a:p/>
          </p:txBody>
        </p:sp>
        <p:sp>
          <p:nvSpPr>
            <p:cNvPr id="139" name="tx13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51100" y="1592810"/>
              <a:ext cx="1314107"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Qatar, 2000-2025</a:t>
              </a:r>
            </a:p>
          </p:txBody>
        </p:sp>
        <p:sp>
          <p:nvSpPr>
            <p:cNvPr id="143" name="pl143"/>
            <p:cNvSpPr/>
            <p:nvPr/>
          </p:nvSpPr>
          <p:spPr>
            <a:xfrm>
              <a:off x="202021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346808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91596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36383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81171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274414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19202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63989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08777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53564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726143"/>
              <a:ext cx="1610036" cy="119033"/>
            </a:xfrm>
            <a:prstGeom prst="rect">
              <a:avLst/>
            </a:prstGeom>
            <a:solidFill>
              <a:srgbClr val="1CABE2">
                <a:alpha val="85098"/>
              </a:srgbClr>
            </a:solidFill>
          </p:spPr>
          <p:txBody>
            <a:bodyPr/>
            <a:lstStyle/>
            <a:p/>
          </p:txBody>
        </p:sp>
        <p:sp>
          <p:nvSpPr>
            <p:cNvPr id="158" name="rc158"/>
            <p:cNvSpPr/>
            <p:nvPr/>
          </p:nvSpPr>
          <p:spPr>
            <a:xfrm>
              <a:off x="1296273" y="5577352"/>
              <a:ext cx="1673743" cy="119033"/>
            </a:xfrm>
            <a:prstGeom prst="rect">
              <a:avLst/>
            </a:prstGeom>
            <a:solidFill>
              <a:srgbClr val="1CABE2">
                <a:alpha val="85098"/>
              </a:srgbClr>
            </a:solidFill>
          </p:spPr>
          <p:txBody>
            <a:bodyPr/>
            <a:lstStyle/>
            <a:p/>
          </p:txBody>
        </p:sp>
        <p:sp>
          <p:nvSpPr>
            <p:cNvPr id="159" name="rc159"/>
            <p:cNvSpPr/>
            <p:nvPr/>
          </p:nvSpPr>
          <p:spPr>
            <a:xfrm>
              <a:off x="1296273" y="5428560"/>
              <a:ext cx="1725866" cy="119033"/>
            </a:xfrm>
            <a:prstGeom prst="rect">
              <a:avLst/>
            </a:prstGeom>
            <a:solidFill>
              <a:srgbClr val="1CABE2">
                <a:alpha val="85098"/>
              </a:srgbClr>
            </a:solidFill>
          </p:spPr>
          <p:txBody>
            <a:bodyPr/>
            <a:lstStyle/>
            <a:p/>
          </p:txBody>
        </p:sp>
        <p:sp>
          <p:nvSpPr>
            <p:cNvPr id="160" name="rc160"/>
            <p:cNvSpPr/>
            <p:nvPr/>
          </p:nvSpPr>
          <p:spPr>
            <a:xfrm>
              <a:off x="2906310" y="5726143"/>
              <a:ext cx="1610036" cy="119033"/>
            </a:xfrm>
            <a:prstGeom prst="rect">
              <a:avLst/>
            </a:prstGeom>
            <a:solidFill>
              <a:srgbClr val="B3B3B3">
                <a:alpha val="85098"/>
              </a:srgbClr>
            </a:solidFill>
          </p:spPr>
          <p:txBody>
            <a:bodyPr/>
            <a:lstStyle/>
            <a:p/>
          </p:txBody>
        </p:sp>
        <p:sp>
          <p:nvSpPr>
            <p:cNvPr id="161" name="rc161"/>
            <p:cNvSpPr/>
            <p:nvPr/>
          </p:nvSpPr>
          <p:spPr>
            <a:xfrm>
              <a:off x="2970017" y="5577352"/>
              <a:ext cx="5021229" cy="119033"/>
            </a:xfrm>
            <a:prstGeom prst="rect">
              <a:avLst/>
            </a:prstGeom>
            <a:solidFill>
              <a:srgbClr val="B3B3B3">
                <a:alpha val="85098"/>
              </a:srgbClr>
            </a:solidFill>
          </p:spPr>
          <p:txBody>
            <a:bodyPr/>
            <a:lstStyle/>
            <a:p/>
          </p:txBody>
        </p:sp>
        <p:sp>
          <p:nvSpPr>
            <p:cNvPr id="162" name="rc162"/>
            <p:cNvSpPr/>
            <p:nvPr/>
          </p:nvSpPr>
          <p:spPr>
            <a:xfrm>
              <a:off x="3022140" y="5428560"/>
              <a:ext cx="5177600" cy="119033"/>
            </a:xfrm>
            <a:prstGeom prst="rect">
              <a:avLst/>
            </a:prstGeom>
            <a:solidFill>
              <a:srgbClr val="B3B3B3">
                <a:alpha val="85098"/>
              </a:srgbClr>
            </a:solidFill>
          </p:spPr>
          <p:txBody>
            <a:bodyPr/>
            <a:lstStyle/>
            <a:p/>
          </p:txBody>
        </p:sp>
        <p:sp>
          <p:nvSpPr>
            <p:cNvPr id="163" name="tx163"/>
            <p:cNvSpPr/>
            <p:nvPr/>
          </p:nvSpPr>
          <p:spPr>
            <a:xfrm>
              <a:off x="4582265"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64" name="tx164"/>
            <p:cNvSpPr/>
            <p:nvPr/>
          </p:nvSpPr>
          <p:spPr>
            <a:xfrm>
              <a:off x="8071618"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65" name="tx165"/>
            <p:cNvSpPr/>
            <p:nvPr/>
          </p:nvSpPr>
          <p:spPr>
            <a:xfrm>
              <a:off x="8280112"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66" name="tx166"/>
            <p:cNvSpPr/>
            <p:nvPr/>
          </p:nvSpPr>
          <p:spPr>
            <a:xfrm>
              <a:off x="1987156"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2019009"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8" name="tx168"/>
            <p:cNvSpPr/>
            <p:nvPr/>
          </p:nvSpPr>
          <p:spPr>
            <a:xfrm>
              <a:off x="2045071"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9" name="tx169"/>
            <p:cNvSpPr/>
            <p:nvPr/>
          </p:nvSpPr>
          <p:spPr>
            <a:xfrm>
              <a:off x="3597193"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0" name="tx170"/>
            <p:cNvSpPr/>
            <p:nvPr/>
          </p:nvSpPr>
          <p:spPr>
            <a:xfrm>
              <a:off x="5414713"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1" name="tx171"/>
            <p:cNvSpPr/>
            <p:nvPr/>
          </p:nvSpPr>
          <p:spPr>
            <a:xfrm>
              <a:off x="5545022"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2" name="tx172"/>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5" name="tx175"/>
            <p:cNvSpPr/>
            <p:nvPr/>
          </p:nvSpPr>
          <p:spPr>
            <a:xfrm>
              <a:off x="1113736" y="5935450"/>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0.00K</a:t>
              </a:r>
            </a:p>
          </p:txBody>
        </p:sp>
        <p:sp>
          <p:nvSpPr>
            <p:cNvPr id="176" name="tx176"/>
            <p:cNvSpPr/>
            <p:nvPr/>
          </p:nvSpPr>
          <p:spPr>
            <a:xfrm>
              <a:off x="2561610" y="5935450"/>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0.25K</a:t>
              </a:r>
            </a:p>
          </p:txBody>
        </p:sp>
        <p:sp>
          <p:nvSpPr>
            <p:cNvPr id="177" name="tx177"/>
            <p:cNvSpPr/>
            <p:nvPr/>
          </p:nvSpPr>
          <p:spPr>
            <a:xfrm>
              <a:off x="4009485" y="5935450"/>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0.50K</a:t>
              </a:r>
            </a:p>
          </p:txBody>
        </p:sp>
        <p:sp>
          <p:nvSpPr>
            <p:cNvPr id="178" name="tx178"/>
            <p:cNvSpPr/>
            <p:nvPr/>
          </p:nvSpPr>
          <p:spPr>
            <a:xfrm>
              <a:off x="5457360" y="5935450"/>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0.75K</a:t>
              </a:r>
            </a:p>
          </p:txBody>
        </p:sp>
        <p:sp>
          <p:nvSpPr>
            <p:cNvPr id="179" name="tx179"/>
            <p:cNvSpPr/>
            <p:nvPr/>
          </p:nvSpPr>
          <p:spPr>
            <a:xfrm>
              <a:off x="6905235" y="5935450"/>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0" name="tx180"/>
            <p:cNvSpPr/>
            <p:nvPr/>
          </p:nvSpPr>
          <p:spPr>
            <a:xfrm>
              <a:off x="8353109" y="5935450"/>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81" name="tx181"/>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3" name="tx183"/>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Qatar.
In 2025, DTP1 coverage in Qatar remained constant 99%. There were &lt;500 children who missed out on any DTP vaccination (zero-dose children).
DTP3 coverage remained constant at 96% in 2025, leaving 1,000 children vulnerable to vaccine-preventable diseases.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96%, leaving 1,000 children un- or under-vaccinated, including &lt;500 zero-dose and &lt;1,000 with only partial protection.</a:t>
            </a:r>
          </a:p>
        </p:txBody>
      </p:sp>
      <p:grpSp xmlns:pic="http://schemas.openxmlformats.org/drawingml/2006/picture">
        <p:nvGrpSpPr>
          <p:cNvPr id="187" name=""/>
          <p:cNvGrpSpPr/>
          <p:nvPr/>
        </p:nvGrpSpPr>
        <p:grpSpPr>
          <a:xfrm>
            <a:off x="292608" y="1005840"/>
            <a:ext cx="8595360" cy="28575"/>
            <a:chOff x="292608" y="1005840"/>
            <a:chExt cx="8595360" cy="28575"/>
          </a:xfrm>
        </p:grpSpPr>
        <p:sp>
          <p:nvSpPr>
            <p:cNvPr id="1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3"/>
            </a:xfrm>
            <a:custGeom>
              <a:avLst/>
              <a:pathLst>
                <a:path w="3397293" h="218713">
                  <a:moveTo>
                    <a:pt x="0" y="153099"/>
                  </a:moveTo>
                  <a:lnTo>
                    <a:pt x="135891" y="87485"/>
                  </a:lnTo>
                  <a:lnTo>
                    <a:pt x="271783" y="65614"/>
                  </a:lnTo>
                  <a:lnTo>
                    <a:pt x="407675" y="65614"/>
                  </a:lnTo>
                  <a:lnTo>
                    <a:pt x="543566" y="0"/>
                  </a:lnTo>
                  <a:lnTo>
                    <a:pt x="679458" y="0"/>
                  </a:lnTo>
                  <a:lnTo>
                    <a:pt x="815350" y="0"/>
                  </a:lnTo>
                  <a:lnTo>
                    <a:pt x="951242" y="65614"/>
                  </a:lnTo>
                  <a:lnTo>
                    <a:pt x="1087133" y="43742"/>
                  </a:lnTo>
                  <a:lnTo>
                    <a:pt x="1223025" y="0"/>
                  </a:lnTo>
                  <a:lnTo>
                    <a:pt x="1358917" y="21871"/>
                  </a:lnTo>
                  <a:lnTo>
                    <a:pt x="1494809" y="109356"/>
                  </a:lnTo>
                  <a:lnTo>
                    <a:pt x="1630700" y="87485"/>
                  </a:lnTo>
                  <a:lnTo>
                    <a:pt x="1766592" y="0"/>
                  </a:lnTo>
                  <a:lnTo>
                    <a:pt x="1902484" y="0"/>
                  </a:lnTo>
                  <a:lnTo>
                    <a:pt x="2038375" y="0"/>
                  </a:lnTo>
                  <a:lnTo>
                    <a:pt x="2174267" y="0"/>
                  </a:lnTo>
                  <a:lnTo>
                    <a:pt x="2310159" y="21871"/>
                  </a:lnTo>
                  <a:lnTo>
                    <a:pt x="2446051" y="0"/>
                  </a:lnTo>
                  <a:lnTo>
                    <a:pt x="2581942" y="0"/>
                  </a:lnTo>
                  <a:lnTo>
                    <a:pt x="2717834" y="218713"/>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3"/>
            </a:xfrm>
            <a:custGeom>
              <a:avLst/>
              <a:pathLst>
                <a:path w="3397293" h="218713">
                  <a:moveTo>
                    <a:pt x="0" y="153099"/>
                  </a:moveTo>
                  <a:lnTo>
                    <a:pt x="135891" y="87485"/>
                  </a:lnTo>
                  <a:lnTo>
                    <a:pt x="271783" y="65614"/>
                  </a:lnTo>
                  <a:lnTo>
                    <a:pt x="407675" y="65614"/>
                  </a:lnTo>
                  <a:lnTo>
                    <a:pt x="543566" y="0"/>
                  </a:lnTo>
                  <a:lnTo>
                    <a:pt x="679458" y="0"/>
                  </a:lnTo>
                  <a:lnTo>
                    <a:pt x="815350" y="0"/>
                  </a:lnTo>
                  <a:lnTo>
                    <a:pt x="951242" y="65614"/>
                  </a:lnTo>
                  <a:lnTo>
                    <a:pt x="1087133" y="43742"/>
                  </a:lnTo>
                  <a:lnTo>
                    <a:pt x="1223025" y="0"/>
                  </a:lnTo>
                  <a:lnTo>
                    <a:pt x="1358917" y="21871"/>
                  </a:lnTo>
                  <a:lnTo>
                    <a:pt x="1494809" y="109356"/>
                  </a:lnTo>
                  <a:lnTo>
                    <a:pt x="1630700" y="87485"/>
                  </a:lnTo>
                  <a:lnTo>
                    <a:pt x="1766592" y="0"/>
                  </a:lnTo>
                  <a:lnTo>
                    <a:pt x="1902484" y="0"/>
                  </a:lnTo>
                  <a:lnTo>
                    <a:pt x="2038375" y="0"/>
                  </a:lnTo>
                  <a:lnTo>
                    <a:pt x="2174267" y="0"/>
                  </a:lnTo>
                  <a:lnTo>
                    <a:pt x="2310159" y="21871"/>
                  </a:lnTo>
                  <a:lnTo>
                    <a:pt x="2446051" y="0"/>
                  </a:lnTo>
                  <a:lnTo>
                    <a:pt x="2581942" y="0"/>
                  </a:lnTo>
                  <a:lnTo>
                    <a:pt x="2717834" y="218713"/>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3"/>
            </a:xfrm>
            <a:custGeom>
              <a:avLst/>
              <a:pathLst>
                <a:path w="3397293" h="218713">
                  <a:moveTo>
                    <a:pt x="0" y="153099"/>
                  </a:moveTo>
                  <a:lnTo>
                    <a:pt x="135891" y="87485"/>
                  </a:lnTo>
                  <a:lnTo>
                    <a:pt x="271783" y="65614"/>
                  </a:lnTo>
                  <a:lnTo>
                    <a:pt x="407675" y="65614"/>
                  </a:lnTo>
                  <a:lnTo>
                    <a:pt x="543566" y="0"/>
                  </a:lnTo>
                  <a:lnTo>
                    <a:pt x="679458" y="0"/>
                  </a:lnTo>
                  <a:lnTo>
                    <a:pt x="815350" y="0"/>
                  </a:lnTo>
                  <a:lnTo>
                    <a:pt x="951242" y="65614"/>
                  </a:lnTo>
                  <a:lnTo>
                    <a:pt x="1087133" y="43742"/>
                  </a:lnTo>
                  <a:lnTo>
                    <a:pt x="1223025" y="0"/>
                  </a:lnTo>
                  <a:lnTo>
                    <a:pt x="1358917" y="21871"/>
                  </a:lnTo>
                  <a:lnTo>
                    <a:pt x="1494809" y="109356"/>
                  </a:lnTo>
                  <a:lnTo>
                    <a:pt x="1630700" y="87485"/>
                  </a:lnTo>
                  <a:lnTo>
                    <a:pt x="1766592" y="0"/>
                  </a:lnTo>
                  <a:lnTo>
                    <a:pt x="1902484" y="0"/>
                  </a:lnTo>
                  <a:lnTo>
                    <a:pt x="2038375" y="0"/>
                  </a:lnTo>
                  <a:lnTo>
                    <a:pt x="2174267" y="0"/>
                  </a:lnTo>
                  <a:lnTo>
                    <a:pt x="2310159" y="21871"/>
                  </a:lnTo>
                  <a:lnTo>
                    <a:pt x="2446051" y="0"/>
                  </a:lnTo>
                  <a:lnTo>
                    <a:pt x="2581942" y="0"/>
                  </a:lnTo>
                  <a:lnTo>
                    <a:pt x="2717834" y="218713"/>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99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99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80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7089" y="4982830"/>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60" name="tx60"/>
            <p:cNvSpPr/>
            <p:nvPr/>
          </p:nvSpPr>
          <p:spPr>
            <a:xfrm>
              <a:off x="27351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63"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50529" y="1403618"/>
              <a:ext cx="2338164"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Qatar, 2000-2025</a:t>
              </a:r>
            </a:p>
          </p:txBody>
        </p:sp>
        <p:sp>
          <p:nvSpPr>
            <p:cNvPr id="63" name="pl63"/>
            <p:cNvSpPr/>
            <p:nvPr/>
          </p:nvSpPr>
          <p:spPr>
            <a:xfrm>
              <a:off x="5267799" y="38100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08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11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123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31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604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612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619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627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61220"/>
              <a:ext cx="3397293" cy="998474"/>
            </a:xfrm>
            <a:custGeom>
              <a:avLst/>
              <a:pathLst>
                <a:path w="3397293" h="998474">
                  <a:moveTo>
                    <a:pt x="0" y="698932"/>
                  </a:moveTo>
                  <a:lnTo>
                    <a:pt x="135891" y="399389"/>
                  </a:lnTo>
                  <a:lnTo>
                    <a:pt x="271783" y="299542"/>
                  </a:lnTo>
                  <a:lnTo>
                    <a:pt x="407675" y="299542"/>
                  </a:lnTo>
                  <a:lnTo>
                    <a:pt x="543566" y="0"/>
                  </a:lnTo>
                  <a:lnTo>
                    <a:pt x="679458" y="0"/>
                  </a:lnTo>
                  <a:lnTo>
                    <a:pt x="815350" y="0"/>
                  </a:lnTo>
                  <a:lnTo>
                    <a:pt x="951242" y="299542"/>
                  </a:lnTo>
                  <a:lnTo>
                    <a:pt x="1087133" y="199694"/>
                  </a:lnTo>
                  <a:lnTo>
                    <a:pt x="1223025" y="0"/>
                  </a:lnTo>
                  <a:lnTo>
                    <a:pt x="1358917" y="99847"/>
                  </a:lnTo>
                  <a:lnTo>
                    <a:pt x="1494809" y="499237"/>
                  </a:lnTo>
                  <a:lnTo>
                    <a:pt x="1630700" y="399389"/>
                  </a:lnTo>
                  <a:lnTo>
                    <a:pt x="1766592" y="0"/>
                  </a:lnTo>
                  <a:lnTo>
                    <a:pt x="1902484" y="0"/>
                  </a:lnTo>
                  <a:lnTo>
                    <a:pt x="2038375" y="0"/>
                  </a:lnTo>
                  <a:lnTo>
                    <a:pt x="2174267" y="0"/>
                  </a:lnTo>
                  <a:lnTo>
                    <a:pt x="2310159" y="99847"/>
                  </a:lnTo>
                  <a:lnTo>
                    <a:pt x="2446051" y="0"/>
                  </a:lnTo>
                  <a:lnTo>
                    <a:pt x="2581942" y="0"/>
                  </a:lnTo>
                  <a:lnTo>
                    <a:pt x="2717834" y="998474"/>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61220"/>
              <a:ext cx="3397293" cy="898627"/>
            </a:xfrm>
            <a:custGeom>
              <a:avLst/>
              <a:pathLst>
                <a:path w="3397293" h="898627">
                  <a:moveTo>
                    <a:pt x="0" y="898627"/>
                  </a:moveTo>
                  <a:lnTo>
                    <a:pt x="135891" y="798779"/>
                  </a:lnTo>
                  <a:lnTo>
                    <a:pt x="271783" y="798779"/>
                  </a:lnTo>
                  <a:lnTo>
                    <a:pt x="407675" y="698932"/>
                  </a:lnTo>
                  <a:lnTo>
                    <a:pt x="543566" y="599084"/>
                  </a:lnTo>
                  <a:lnTo>
                    <a:pt x="679458" y="499237"/>
                  </a:lnTo>
                  <a:lnTo>
                    <a:pt x="815350" y="399389"/>
                  </a:lnTo>
                  <a:lnTo>
                    <a:pt x="951242" y="399389"/>
                  </a:lnTo>
                  <a:lnTo>
                    <a:pt x="1087133" y="299542"/>
                  </a:lnTo>
                  <a:lnTo>
                    <a:pt x="1223025" y="199694"/>
                  </a:lnTo>
                  <a:lnTo>
                    <a:pt x="1358917" y="199694"/>
                  </a:lnTo>
                  <a:lnTo>
                    <a:pt x="1494809" y="99847"/>
                  </a:lnTo>
                  <a:lnTo>
                    <a:pt x="1630700" y="199694"/>
                  </a:lnTo>
                  <a:lnTo>
                    <a:pt x="1766592" y="199694"/>
                  </a:lnTo>
                  <a:lnTo>
                    <a:pt x="1902484" y="199694"/>
                  </a:lnTo>
                  <a:lnTo>
                    <a:pt x="2038375" y="199694"/>
                  </a:lnTo>
                  <a:lnTo>
                    <a:pt x="2174267" y="99847"/>
                  </a:lnTo>
                  <a:lnTo>
                    <a:pt x="2310159" y="99847"/>
                  </a:lnTo>
                  <a:lnTo>
                    <a:pt x="2446051" y="99847"/>
                  </a:lnTo>
                  <a:lnTo>
                    <a:pt x="2581942" y="0"/>
                  </a:lnTo>
                  <a:lnTo>
                    <a:pt x="2717834" y="299542"/>
                  </a:lnTo>
                  <a:lnTo>
                    <a:pt x="2853726" y="499237"/>
                  </a:lnTo>
                  <a:lnTo>
                    <a:pt x="2989618" y="199694"/>
                  </a:lnTo>
                  <a:lnTo>
                    <a:pt x="3125509" y="199694"/>
                  </a:lnTo>
                  <a:lnTo>
                    <a:pt x="3261401" y="199694"/>
                  </a:lnTo>
                  <a:lnTo>
                    <a:pt x="3397293" y="9984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61677"/>
              <a:ext cx="3397293" cy="998474"/>
            </a:xfrm>
            <a:custGeom>
              <a:avLst/>
              <a:pathLst>
                <a:path w="3397293" h="998474">
                  <a:moveTo>
                    <a:pt x="0" y="299542"/>
                  </a:moveTo>
                  <a:lnTo>
                    <a:pt x="135891" y="199694"/>
                  </a:lnTo>
                  <a:lnTo>
                    <a:pt x="271783" y="399389"/>
                  </a:lnTo>
                  <a:lnTo>
                    <a:pt x="407675" y="299542"/>
                  </a:lnTo>
                  <a:lnTo>
                    <a:pt x="543566" y="199694"/>
                  </a:lnTo>
                  <a:lnTo>
                    <a:pt x="679458" y="99847"/>
                  </a:lnTo>
                  <a:lnTo>
                    <a:pt x="815350" y="99847"/>
                  </a:lnTo>
                  <a:lnTo>
                    <a:pt x="951242" y="99847"/>
                  </a:lnTo>
                  <a:lnTo>
                    <a:pt x="1087133" y="0"/>
                  </a:lnTo>
                  <a:lnTo>
                    <a:pt x="1223025" y="0"/>
                  </a:lnTo>
                  <a:lnTo>
                    <a:pt x="1358917" y="0"/>
                  </a:lnTo>
                  <a:lnTo>
                    <a:pt x="1494809" y="0"/>
                  </a:lnTo>
                  <a:lnTo>
                    <a:pt x="1630700" y="99847"/>
                  </a:lnTo>
                  <a:lnTo>
                    <a:pt x="1766592" y="199694"/>
                  </a:lnTo>
                  <a:lnTo>
                    <a:pt x="1902484" y="199694"/>
                  </a:lnTo>
                  <a:lnTo>
                    <a:pt x="2038375" y="299542"/>
                  </a:lnTo>
                  <a:lnTo>
                    <a:pt x="2174267" y="399389"/>
                  </a:lnTo>
                  <a:lnTo>
                    <a:pt x="2310159" y="299542"/>
                  </a:lnTo>
                  <a:lnTo>
                    <a:pt x="2446051" y="299542"/>
                  </a:lnTo>
                  <a:lnTo>
                    <a:pt x="2581942" y="299542"/>
                  </a:lnTo>
                  <a:lnTo>
                    <a:pt x="2717834" y="499237"/>
                  </a:lnTo>
                  <a:lnTo>
                    <a:pt x="2853726" y="499237"/>
                  </a:lnTo>
                  <a:lnTo>
                    <a:pt x="2989618" y="299542"/>
                  </a:lnTo>
                  <a:lnTo>
                    <a:pt x="3125509" y="998474"/>
                  </a:lnTo>
                  <a:lnTo>
                    <a:pt x="3261401" y="998474"/>
                  </a:lnTo>
                  <a:lnTo>
                    <a:pt x="3397293" y="599084"/>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6122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61220"/>
              <a:ext cx="3397293" cy="998474"/>
            </a:xfrm>
            <a:custGeom>
              <a:avLst/>
              <a:pathLst>
                <a:path w="3397293" h="998474">
                  <a:moveTo>
                    <a:pt x="0" y="698932"/>
                  </a:moveTo>
                  <a:lnTo>
                    <a:pt x="135891" y="399389"/>
                  </a:lnTo>
                  <a:lnTo>
                    <a:pt x="271783" y="299542"/>
                  </a:lnTo>
                  <a:lnTo>
                    <a:pt x="407675" y="299542"/>
                  </a:lnTo>
                  <a:lnTo>
                    <a:pt x="543566" y="0"/>
                  </a:lnTo>
                  <a:lnTo>
                    <a:pt x="679458" y="0"/>
                  </a:lnTo>
                  <a:lnTo>
                    <a:pt x="815350" y="0"/>
                  </a:lnTo>
                  <a:lnTo>
                    <a:pt x="951242" y="299542"/>
                  </a:lnTo>
                  <a:lnTo>
                    <a:pt x="1087133" y="199694"/>
                  </a:lnTo>
                  <a:lnTo>
                    <a:pt x="1223025" y="0"/>
                  </a:lnTo>
                  <a:lnTo>
                    <a:pt x="1358917" y="99847"/>
                  </a:lnTo>
                  <a:lnTo>
                    <a:pt x="1494809" y="499237"/>
                  </a:lnTo>
                  <a:lnTo>
                    <a:pt x="1630700" y="399389"/>
                  </a:lnTo>
                  <a:lnTo>
                    <a:pt x="1766592" y="0"/>
                  </a:lnTo>
                  <a:lnTo>
                    <a:pt x="1902484" y="0"/>
                  </a:lnTo>
                  <a:lnTo>
                    <a:pt x="2038375" y="0"/>
                  </a:lnTo>
                  <a:lnTo>
                    <a:pt x="2174267" y="0"/>
                  </a:lnTo>
                  <a:lnTo>
                    <a:pt x="2310159" y="99847"/>
                  </a:lnTo>
                  <a:lnTo>
                    <a:pt x="2446051" y="0"/>
                  </a:lnTo>
                  <a:lnTo>
                    <a:pt x="2581942" y="0"/>
                  </a:lnTo>
                  <a:lnTo>
                    <a:pt x="2717834" y="998474"/>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02074"/>
              <a:ext cx="0" cy="1258078"/>
            </a:xfrm>
            <a:custGeom>
              <a:avLst/>
              <a:pathLst>
                <a:path w="0" h="1258078">
                  <a:moveTo>
                    <a:pt x="0" y="125807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02074"/>
              <a:ext cx="0" cy="559145"/>
            </a:xfrm>
            <a:custGeom>
              <a:avLst/>
              <a:pathLst>
                <a:path w="0" h="559145">
                  <a:moveTo>
                    <a:pt x="0" y="5591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02074"/>
              <a:ext cx="0" cy="658993"/>
            </a:xfrm>
            <a:custGeom>
              <a:avLst/>
              <a:pathLst>
                <a:path w="0" h="658993">
                  <a:moveTo>
                    <a:pt x="0" y="6589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02074"/>
              <a:ext cx="0" cy="559145"/>
            </a:xfrm>
            <a:custGeom>
              <a:avLst/>
              <a:pathLst>
                <a:path w="0" h="559145">
                  <a:moveTo>
                    <a:pt x="0" y="5591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02074"/>
              <a:ext cx="0" cy="559145"/>
            </a:xfrm>
            <a:custGeom>
              <a:avLst/>
              <a:pathLst>
                <a:path w="0" h="559145">
                  <a:moveTo>
                    <a:pt x="0" y="5591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02074"/>
              <a:ext cx="0" cy="559145"/>
            </a:xfrm>
            <a:custGeom>
              <a:avLst/>
              <a:pathLst>
                <a:path w="0" h="559145">
                  <a:moveTo>
                    <a:pt x="0" y="5591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02074"/>
              <a:ext cx="0" cy="559145"/>
            </a:xfrm>
            <a:custGeom>
              <a:avLst/>
              <a:pathLst>
                <a:path w="0" h="559145">
                  <a:moveTo>
                    <a:pt x="0" y="55914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61220"/>
              <a:ext cx="3397293" cy="998474"/>
            </a:xfrm>
            <a:custGeom>
              <a:avLst/>
              <a:pathLst>
                <a:path w="3397293" h="998474">
                  <a:moveTo>
                    <a:pt x="0" y="698932"/>
                  </a:moveTo>
                  <a:lnTo>
                    <a:pt x="135891" y="399389"/>
                  </a:lnTo>
                  <a:lnTo>
                    <a:pt x="271783" y="299542"/>
                  </a:lnTo>
                  <a:lnTo>
                    <a:pt x="407675" y="299542"/>
                  </a:lnTo>
                  <a:lnTo>
                    <a:pt x="543566" y="0"/>
                  </a:lnTo>
                  <a:lnTo>
                    <a:pt x="679458" y="0"/>
                  </a:lnTo>
                  <a:lnTo>
                    <a:pt x="815350" y="0"/>
                  </a:lnTo>
                  <a:lnTo>
                    <a:pt x="951242" y="299542"/>
                  </a:lnTo>
                  <a:lnTo>
                    <a:pt x="1087133" y="199694"/>
                  </a:lnTo>
                  <a:lnTo>
                    <a:pt x="1223025" y="0"/>
                  </a:lnTo>
                  <a:lnTo>
                    <a:pt x="1358917" y="99847"/>
                  </a:lnTo>
                  <a:lnTo>
                    <a:pt x="1494809" y="499237"/>
                  </a:lnTo>
                  <a:lnTo>
                    <a:pt x="1630700" y="399389"/>
                  </a:lnTo>
                  <a:lnTo>
                    <a:pt x="1766592" y="0"/>
                  </a:lnTo>
                  <a:lnTo>
                    <a:pt x="1902484" y="0"/>
                  </a:lnTo>
                  <a:lnTo>
                    <a:pt x="2038375" y="0"/>
                  </a:lnTo>
                  <a:lnTo>
                    <a:pt x="2174267" y="0"/>
                  </a:lnTo>
                  <a:lnTo>
                    <a:pt x="2310159" y="99847"/>
                  </a:lnTo>
                  <a:lnTo>
                    <a:pt x="2446051" y="0"/>
                  </a:lnTo>
                  <a:lnTo>
                    <a:pt x="2581942" y="0"/>
                  </a:lnTo>
                  <a:lnTo>
                    <a:pt x="2717834" y="998474"/>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42434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86977" y="24216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48386" y="24230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45895" y="24216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4216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4216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4216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31219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32026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101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091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1164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106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766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766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8470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4716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43787" y="4982830"/>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120" name="tx120"/>
            <p:cNvSpPr/>
            <p:nvPr/>
          </p:nvSpPr>
          <p:spPr>
            <a:xfrm>
              <a:off x="705180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14262"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456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025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4594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740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2309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878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6830184" cy="114824"/>
            </a:xfrm>
            <a:prstGeom prst="rect">
              <a:avLst/>
            </a:prstGeom>
            <a:solidFill>
              <a:srgbClr val="1CABE2">
                <a:alpha val="80000"/>
              </a:srgbClr>
            </a:solidFill>
          </p:spPr>
          <p:txBody>
            <a:bodyPr/>
            <a:lstStyle/>
            <a:p/>
          </p:txBody>
        </p:sp>
        <p:sp>
          <p:nvSpPr>
            <p:cNvPr id="134" name="rc134"/>
            <p:cNvSpPr/>
            <p:nvPr/>
          </p:nvSpPr>
          <p:spPr>
            <a:xfrm>
              <a:off x="1317178" y="5743865"/>
              <a:ext cx="7100443" cy="114824"/>
            </a:xfrm>
            <a:prstGeom prst="rect">
              <a:avLst/>
            </a:prstGeom>
            <a:solidFill>
              <a:srgbClr val="1CABE2">
                <a:alpha val="80000"/>
              </a:srgbClr>
            </a:solidFill>
          </p:spPr>
          <p:txBody>
            <a:bodyPr/>
            <a:lstStyle/>
            <a:p/>
          </p:txBody>
        </p:sp>
        <p:sp>
          <p:nvSpPr>
            <p:cNvPr id="135" name="rc135"/>
            <p:cNvSpPr/>
            <p:nvPr/>
          </p:nvSpPr>
          <p:spPr>
            <a:xfrm>
              <a:off x="1317178" y="5600334"/>
              <a:ext cx="7321564"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54099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a:off x="599789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2" name="tx142"/>
            <p:cNvSpPr/>
            <p:nvPr/>
          </p:nvSpPr>
          <p:spPr>
            <a:xfrm>
              <a:off x="8454798"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Qatar (99%) was 9 percentage points higher than the global average (90%) and 10 percentage points higher than the average across all MENA countries (89%).
National DTP1 coverage was the same as in 2019 (99%).
The number of zero-dose children remained approximately the same (&lt;500)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Qatar DTP1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Qatar ranked number 13 out of 20 countries for lowest DTP1 coverage (based on tied ranks).
Qatar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Qatar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F26A21">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Qatar ranked number 19 out of 20 countries with &lt;500 zero-dose children.
In 2025, Qatar ranked number 19 out of 20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9535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1529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3522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5516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0532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2525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34519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4340052"/>
              <a:ext cx="204851" cy="345334"/>
            </a:xfrm>
            <a:prstGeom prst="rect">
              <a:avLst/>
            </a:prstGeom>
            <a:solidFill>
              <a:srgbClr val="80BD41">
                <a:alpha val="100000"/>
              </a:srgbClr>
            </a:solidFill>
          </p:spPr>
          <p:txBody>
            <a:bodyPr/>
            <a:lstStyle/>
            <a:p/>
          </p:txBody>
        </p:sp>
        <p:sp>
          <p:nvSpPr>
            <p:cNvPr id="27" name="rc27"/>
            <p:cNvSpPr/>
            <p:nvPr/>
          </p:nvSpPr>
          <p:spPr>
            <a:xfrm>
              <a:off x="1271992" y="4253738"/>
              <a:ext cx="204851" cy="34517"/>
            </a:xfrm>
            <a:prstGeom prst="rect">
              <a:avLst/>
            </a:prstGeom>
            <a:solidFill>
              <a:srgbClr val="0058AB">
                <a:alpha val="100000"/>
              </a:srgbClr>
            </a:solidFill>
          </p:spPr>
          <p:txBody>
            <a:bodyPr/>
            <a:lstStyle/>
            <a:p/>
          </p:txBody>
        </p:sp>
        <p:sp>
          <p:nvSpPr>
            <p:cNvPr id="28" name="rc28"/>
            <p:cNvSpPr/>
            <p:nvPr/>
          </p:nvSpPr>
          <p:spPr>
            <a:xfrm>
              <a:off x="1271992" y="4288256"/>
              <a:ext cx="204851" cy="51796"/>
            </a:xfrm>
            <a:prstGeom prst="rect">
              <a:avLst/>
            </a:prstGeom>
            <a:solidFill>
              <a:srgbClr val="1CABE2">
                <a:alpha val="100000"/>
              </a:srgbClr>
            </a:solidFill>
          </p:spPr>
          <p:txBody>
            <a:bodyPr/>
            <a:lstStyle/>
            <a:p/>
          </p:txBody>
        </p:sp>
        <p:sp>
          <p:nvSpPr>
            <p:cNvPr id="29" name="rc29"/>
            <p:cNvSpPr/>
            <p:nvPr/>
          </p:nvSpPr>
          <p:spPr>
            <a:xfrm>
              <a:off x="1499604" y="4256663"/>
              <a:ext cx="204851" cy="428723"/>
            </a:xfrm>
            <a:prstGeom prst="rect">
              <a:avLst/>
            </a:prstGeom>
            <a:solidFill>
              <a:srgbClr val="80BD41">
                <a:alpha val="100000"/>
              </a:srgbClr>
            </a:solidFill>
          </p:spPr>
          <p:txBody>
            <a:bodyPr/>
            <a:lstStyle/>
            <a:p/>
          </p:txBody>
        </p:sp>
        <p:sp>
          <p:nvSpPr>
            <p:cNvPr id="30" name="rc30"/>
            <p:cNvSpPr/>
            <p:nvPr/>
          </p:nvSpPr>
          <p:spPr>
            <a:xfrm>
              <a:off x="1499604" y="4224407"/>
              <a:ext cx="204851" cy="23050"/>
            </a:xfrm>
            <a:prstGeom prst="rect">
              <a:avLst/>
            </a:prstGeom>
            <a:solidFill>
              <a:srgbClr val="0058AB">
                <a:alpha val="100000"/>
              </a:srgbClr>
            </a:solidFill>
          </p:spPr>
          <p:txBody>
            <a:bodyPr/>
            <a:lstStyle/>
            <a:p/>
          </p:txBody>
        </p:sp>
        <p:sp>
          <p:nvSpPr>
            <p:cNvPr id="31" name="rc31"/>
            <p:cNvSpPr/>
            <p:nvPr/>
          </p:nvSpPr>
          <p:spPr>
            <a:xfrm>
              <a:off x="1499604" y="4247458"/>
              <a:ext cx="204851" cy="9204"/>
            </a:xfrm>
            <a:prstGeom prst="rect">
              <a:avLst/>
            </a:prstGeom>
            <a:solidFill>
              <a:srgbClr val="1CABE2">
                <a:alpha val="100000"/>
              </a:srgbClr>
            </a:solidFill>
          </p:spPr>
          <p:txBody>
            <a:bodyPr/>
            <a:lstStyle/>
            <a:p/>
          </p:txBody>
        </p:sp>
        <p:sp>
          <p:nvSpPr>
            <p:cNvPr id="32" name="rc32"/>
            <p:cNvSpPr/>
            <p:nvPr/>
          </p:nvSpPr>
          <p:spPr>
            <a:xfrm>
              <a:off x="1727217" y="4227255"/>
              <a:ext cx="204851" cy="458131"/>
            </a:xfrm>
            <a:prstGeom prst="rect">
              <a:avLst/>
            </a:prstGeom>
            <a:solidFill>
              <a:srgbClr val="80BD41">
                <a:alpha val="100000"/>
              </a:srgbClr>
            </a:solidFill>
          </p:spPr>
          <p:txBody>
            <a:bodyPr/>
            <a:lstStyle/>
            <a:p/>
          </p:txBody>
        </p:sp>
        <p:sp>
          <p:nvSpPr>
            <p:cNvPr id="33" name="rc33"/>
            <p:cNvSpPr/>
            <p:nvPr/>
          </p:nvSpPr>
          <p:spPr>
            <a:xfrm>
              <a:off x="1727217" y="4208182"/>
              <a:ext cx="204851" cy="19072"/>
            </a:xfrm>
            <a:prstGeom prst="rect">
              <a:avLst/>
            </a:prstGeom>
            <a:solidFill>
              <a:srgbClr val="0058AB">
                <a:alpha val="100000"/>
              </a:srgbClr>
            </a:solidFill>
          </p:spPr>
          <p:txBody>
            <a:bodyPr/>
            <a:lstStyle/>
            <a:p/>
          </p:txBody>
        </p:sp>
        <p:sp>
          <p:nvSpPr>
            <p:cNvPr id="34" name="rc34"/>
            <p:cNvSpPr/>
            <p:nvPr/>
          </p:nvSpPr>
          <p:spPr>
            <a:xfrm>
              <a:off x="1727217" y="4227255"/>
              <a:ext cx="204851" cy="0"/>
            </a:xfrm>
            <a:prstGeom prst="rect">
              <a:avLst/>
            </a:prstGeom>
            <a:solidFill>
              <a:srgbClr val="1CABE2">
                <a:alpha val="100000"/>
              </a:srgbClr>
            </a:solidFill>
          </p:spPr>
          <p:txBody>
            <a:bodyPr/>
            <a:lstStyle/>
            <a:p/>
          </p:txBody>
        </p:sp>
        <p:sp>
          <p:nvSpPr>
            <p:cNvPr id="35" name="rc35"/>
            <p:cNvSpPr/>
            <p:nvPr/>
          </p:nvSpPr>
          <p:spPr>
            <a:xfrm>
              <a:off x="1954829" y="4236967"/>
              <a:ext cx="204851" cy="448420"/>
            </a:xfrm>
            <a:prstGeom prst="rect">
              <a:avLst/>
            </a:prstGeom>
            <a:solidFill>
              <a:srgbClr val="80BD41">
                <a:alpha val="100000"/>
              </a:srgbClr>
            </a:solidFill>
          </p:spPr>
          <p:txBody>
            <a:bodyPr/>
            <a:lstStyle/>
            <a:p/>
          </p:txBody>
        </p:sp>
        <p:sp>
          <p:nvSpPr>
            <p:cNvPr id="36" name="rc36"/>
            <p:cNvSpPr/>
            <p:nvPr/>
          </p:nvSpPr>
          <p:spPr>
            <a:xfrm>
              <a:off x="1954829" y="4197963"/>
              <a:ext cx="204851" cy="19501"/>
            </a:xfrm>
            <a:prstGeom prst="rect">
              <a:avLst/>
            </a:prstGeom>
            <a:solidFill>
              <a:srgbClr val="0058AB">
                <a:alpha val="100000"/>
              </a:srgbClr>
            </a:solidFill>
          </p:spPr>
          <p:txBody>
            <a:bodyPr/>
            <a:lstStyle/>
            <a:p/>
          </p:txBody>
        </p:sp>
        <p:sp>
          <p:nvSpPr>
            <p:cNvPr id="37" name="rc37"/>
            <p:cNvSpPr/>
            <p:nvPr/>
          </p:nvSpPr>
          <p:spPr>
            <a:xfrm>
              <a:off x="1954829" y="4217465"/>
              <a:ext cx="204851" cy="19501"/>
            </a:xfrm>
            <a:prstGeom prst="rect">
              <a:avLst/>
            </a:prstGeom>
            <a:solidFill>
              <a:srgbClr val="1CABE2">
                <a:alpha val="100000"/>
              </a:srgbClr>
            </a:solidFill>
          </p:spPr>
          <p:txBody>
            <a:bodyPr/>
            <a:lstStyle/>
            <a:p/>
          </p:txBody>
        </p:sp>
        <p:sp>
          <p:nvSpPr>
            <p:cNvPr id="38" name="rc38"/>
            <p:cNvSpPr/>
            <p:nvPr/>
          </p:nvSpPr>
          <p:spPr>
            <a:xfrm>
              <a:off x="2182442" y="4218362"/>
              <a:ext cx="204851" cy="467024"/>
            </a:xfrm>
            <a:prstGeom prst="rect">
              <a:avLst/>
            </a:prstGeom>
            <a:solidFill>
              <a:srgbClr val="80BD41">
                <a:alpha val="100000"/>
              </a:srgbClr>
            </a:solidFill>
          </p:spPr>
          <p:txBody>
            <a:bodyPr/>
            <a:lstStyle/>
            <a:p/>
          </p:txBody>
        </p:sp>
        <p:sp>
          <p:nvSpPr>
            <p:cNvPr id="39" name="rc39"/>
            <p:cNvSpPr/>
            <p:nvPr/>
          </p:nvSpPr>
          <p:spPr>
            <a:xfrm>
              <a:off x="2182442" y="4198899"/>
              <a:ext cx="204851" cy="4875"/>
            </a:xfrm>
            <a:prstGeom prst="rect">
              <a:avLst/>
            </a:prstGeom>
            <a:solidFill>
              <a:srgbClr val="0058AB">
                <a:alpha val="100000"/>
              </a:srgbClr>
            </a:solidFill>
          </p:spPr>
          <p:txBody>
            <a:bodyPr/>
            <a:lstStyle/>
            <a:p/>
          </p:txBody>
        </p:sp>
        <p:sp>
          <p:nvSpPr>
            <p:cNvPr id="40" name="rc40"/>
            <p:cNvSpPr/>
            <p:nvPr/>
          </p:nvSpPr>
          <p:spPr>
            <a:xfrm>
              <a:off x="2182442" y="4203775"/>
              <a:ext cx="204851" cy="14587"/>
            </a:xfrm>
            <a:prstGeom prst="rect">
              <a:avLst/>
            </a:prstGeom>
            <a:solidFill>
              <a:srgbClr val="1CABE2">
                <a:alpha val="100000"/>
              </a:srgbClr>
            </a:solidFill>
          </p:spPr>
          <p:txBody>
            <a:bodyPr/>
            <a:lstStyle/>
            <a:p/>
          </p:txBody>
        </p:sp>
        <p:sp>
          <p:nvSpPr>
            <p:cNvPr id="41" name="rc41"/>
            <p:cNvSpPr/>
            <p:nvPr/>
          </p:nvSpPr>
          <p:spPr>
            <a:xfrm>
              <a:off x="2410055" y="4207051"/>
              <a:ext cx="204851" cy="478335"/>
            </a:xfrm>
            <a:prstGeom prst="rect">
              <a:avLst/>
            </a:prstGeom>
            <a:solidFill>
              <a:srgbClr val="80BD41">
                <a:alpha val="100000"/>
              </a:srgbClr>
            </a:solidFill>
          </p:spPr>
          <p:txBody>
            <a:bodyPr/>
            <a:lstStyle/>
            <a:p/>
          </p:txBody>
        </p:sp>
        <p:sp>
          <p:nvSpPr>
            <p:cNvPr id="42" name="rc42"/>
            <p:cNvSpPr/>
            <p:nvPr/>
          </p:nvSpPr>
          <p:spPr>
            <a:xfrm>
              <a:off x="2410055" y="4192269"/>
              <a:ext cx="204851" cy="4914"/>
            </a:xfrm>
            <a:prstGeom prst="rect">
              <a:avLst/>
            </a:prstGeom>
            <a:solidFill>
              <a:srgbClr val="0058AB">
                <a:alpha val="100000"/>
              </a:srgbClr>
            </a:solidFill>
          </p:spPr>
          <p:txBody>
            <a:bodyPr/>
            <a:lstStyle/>
            <a:p/>
          </p:txBody>
        </p:sp>
        <p:sp>
          <p:nvSpPr>
            <p:cNvPr id="43" name="rc43"/>
            <p:cNvSpPr/>
            <p:nvPr/>
          </p:nvSpPr>
          <p:spPr>
            <a:xfrm>
              <a:off x="2410055" y="4197183"/>
              <a:ext cx="204851" cy="9867"/>
            </a:xfrm>
            <a:prstGeom prst="rect">
              <a:avLst/>
            </a:prstGeom>
            <a:solidFill>
              <a:srgbClr val="1CABE2">
                <a:alpha val="100000"/>
              </a:srgbClr>
            </a:solidFill>
          </p:spPr>
          <p:txBody>
            <a:bodyPr/>
            <a:lstStyle/>
            <a:p/>
          </p:txBody>
        </p:sp>
        <p:sp>
          <p:nvSpPr>
            <p:cNvPr id="44" name="rc44"/>
            <p:cNvSpPr/>
            <p:nvPr/>
          </p:nvSpPr>
          <p:spPr>
            <a:xfrm>
              <a:off x="2637667" y="4252529"/>
              <a:ext cx="204851" cy="432857"/>
            </a:xfrm>
            <a:prstGeom prst="rect">
              <a:avLst/>
            </a:prstGeom>
            <a:solidFill>
              <a:srgbClr val="80BD41">
                <a:alpha val="100000"/>
              </a:srgbClr>
            </a:solidFill>
          </p:spPr>
          <p:txBody>
            <a:bodyPr/>
            <a:lstStyle/>
            <a:p/>
          </p:txBody>
        </p:sp>
        <p:sp>
          <p:nvSpPr>
            <p:cNvPr id="45" name="rc45"/>
            <p:cNvSpPr/>
            <p:nvPr/>
          </p:nvSpPr>
          <p:spPr>
            <a:xfrm>
              <a:off x="2637667" y="4234509"/>
              <a:ext cx="204851" cy="4524"/>
            </a:xfrm>
            <a:prstGeom prst="rect">
              <a:avLst/>
            </a:prstGeom>
            <a:solidFill>
              <a:srgbClr val="0058AB">
                <a:alpha val="100000"/>
              </a:srgbClr>
            </a:solidFill>
          </p:spPr>
          <p:txBody>
            <a:bodyPr/>
            <a:lstStyle/>
            <a:p/>
          </p:txBody>
        </p:sp>
        <p:sp>
          <p:nvSpPr>
            <p:cNvPr id="46" name="rc46"/>
            <p:cNvSpPr/>
            <p:nvPr/>
          </p:nvSpPr>
          <p:spPr>
            <a:xfrm>
              <a:off x="2637667" y="4239034"/>
              <a:ext cx="204851" cy="13495"/>
            </a:xfrm>
            <a:prstGeom prst="rect">
              <a:avLst/>
            </a:prstGeom>
            <a:solidFill>
              <a:srgbClr val="1CABE2">
                <a:alpha val="100000"/>
              </a:srgbClr>
            </a:solidFill>
          </p:spPr>
          <p:txBody>
            <a:bodyPr/>
            <a:lstStyle/>
            <a:p/>
          </p:txBody>
        </p:sp>
        <p:sp>
          <p:nvSpPr>
            <p:cNvPr id="47" name="rc47"/>
            <p:cNvSpPr/>
            <p:nvPr/>
          </p:nvSpPr>
          <p:spPr>
            <a:xfrm>
              <a:off x="2865280" y="4211068"/>
              <a:ext cx="204851" cy="474318"/>
            </a:xfrm>
            <a:prstGeom prst="rect">
              <a:avLst/>
            </a:prstGeom>
            <a:solidFill>
              <a:srgbClr val="80BD41">
                <a:alpha val="100000"/>
              </a:srgbClr>
            </a:solidFill>
          </p:spPr>
          <p:txBody>
            <a:bodyPr/>
            <a:lstStyle/>
            <a:p/>
          </p:txBody>
        </p:sp>
        <p:sp>
          <p:nvSpPr>
            <p:cNvPr id="48" name="rc48"/>
            <p:cNvSpPr/>
            <p:nvPr/>
          </p:nvSpPr>
          <p:spPr>
            <a:xfrm>
              <a:off x="2865280" y="4180802"/>
              <a:ext cx="204851" cy="20164"/>
            </a:xfrm>
            <a:prstGeom prst="rect">
              <a:avLst/>
            </a:prstGeom>
            <a:solidFill>
              <a:srgbClr val="0058AB">
                <a:alpha val="100000"/>
              </a:srgbClr>
            </a:solidFill>
          </p:spPr>
          <p:txBody>
            <a:bodyPr/>
            <a:lstStyle/>
            <a:p/>
          </p:txBody>
        </p:sp>
        <p:sp>
          <p:nvSpPr>
            <p:cNvPr id="49" name="rc49"/>
            <p:cNvSpPr/>
            <p:nvPr/>
          </p:nvSpPr>
          <p:spPr>
            <a:xfrm>
              <a:off x="2865280" y="4200967"/>
              <a:ext cx="204851" cy="10101"/>
            </a:xfrm>
            <a:prstGeom prst="rect">
              <a:avLst/>
            </a:prstGeom>
            <a:solidFill>
              <a:srgbClr val="1CABE2">
                <a:alpha val="100000"/>
              </a:srgbClr>
            </a:solidFill>
          </p:spPr>
          <p:txBody>
            <a:bodyPr/>
            <a:lstStyle/>
            <a:p/>
          </p:txBody>
        </p:sp>
        <p:sp>
          <p:nvSpPr>
            <p:cNvPr id="50" name="rc50"/>
            <p:cNvSpPr/>
            <p:nvPr/>
          </p:nvSpPr>
          <p:spPr>
            <a:xfrm>
              <a:off x="3092892" y="4083606"/>
              <a:ext cx="204851" cy="601780"/>
            </a:xfrm>
            <a:prstGeom prst="rect">
              <a:avLst/>
            </a:prstGeom>
            <a:solidFill>
              <a:srgbClr val="80BD41">
                <a:alpha val="100000"/>
              </a:srgbClr>
            </a:solidFill>
          </p:spPr>
          <p:txBody>
            <a:bodyPr/>
            <a:lstStyle/>
            <a:p/>
          </p:txBody>
        </p:sp>
        <p:sp>
          <p:nvSpPr>
            <p:cNvPr id="51" name="rc51"/>
            <p:cNvSpPr/>
            <p:nvPr/>
          </p:nvSpPr>
          <p:spPr>
            <a:xfrm>
              <a:off x="3092892" y="4065001"/>
              <a:ext cx="204851" cy="18604"/>
            </a:xfrm>
            <a:prstGeom prst="rect">
              <a:avLst/>
            </a:prstGeom>
            <a:solidFill>
              <a:srgbClr val="0058AB">
                <a:alpha val="100000"/>
              </a:srgbClr>
            </a:solidFill>
          </p:spPr>
          <p:txBody>
            <a:bodyPr/>
            <a:lstStyle/>
            <a:p/>
          </p:txBody>
        </p:sp>
        <p:sp>
          <p:nvSpPr>
            <p:cNvPr id="52" name="rc52"/>
            <p:cNvSpPr/>
            <p:nvPr/>
          </p:nvSpPr>
          <p:spPr>
            <a:xfrm>
              <a:off x="3092892" y="4083606"/>
              <a:ext cx="204851" cy="0"/>
            </a:xfrm>
            <a:prstGeom prst="rect">
              <a:avLst/>
            </a:prstGeom>
            <a:solidFill>
              <a:srgbClr val="1CABE2">
                <a:alpha val="100000"/>
              </a:srgbClr>
            </a:solidFill>
          </p:spPr>
          <p:txBody>
            <a:bodyPr/>
            <a:lstStyle/>
            <a:p/>
          </p:txBody>
        </p:sp>
        <p:sp>
          <p:nvSpPr>
            <p:cNvPr id="53" name="rc53"/>
            <p:cNvSpPr/>
            <p:nvPr/>
          </p:nvSpPr>
          <p:spPr>
            <a:xfrm>
              <a:off x="3320505" y="4017612"/>
              <a:ext cx="204851" cy="667774"/>
            </a:xfrm>
            <a:prstGeom prst="rect">
              <a:avLst/>
            </a:prstGeom>
            <a:solidFill>
              <a:srgbClr val="80BD41">
                <a:alpha val="100000"/>
              </a:srgbClr>
            </a:solidFill>
          </p:spPr>
          <p:txBody>
            <a:bodyPr/>
            <a:lstStyle/>
            <a:p/>
          </p:txBody>
        </p:sp>
        <p:sp>
          <p:nvSpPr>
            <p:cNvPr id="54" name="rc54"/>
            <p:cNvSpPr/>
            <p:nvPr/>
          </p:nvSpPr>
          <p:spPr>
            <a:xfrm>
              <a:off x="3320505" y="4010865"/>
              <a:ext cx="204851" cy="6747"/>
            </a:xfrm>
            <a:prstGeom prst="rect">
              <a:avLst/>
            </a:prstGeom>
            <a:solidFill>
              <a:srgbClr val="0058AB">
                <a:alpha val="100000"/>
              </a:srgbClr>
            </a:solidFill>
          </p:spPr>
          <p:txBody>
            <a:bodyPr/>
            <a:lstStyle/>
            <a:p/>
          </p:txBody>
        </p:sp>
        <p:sp>
          <p:nvSpPr>
            <p:cNvPr id="55" name="rc55"/>
            <p:cNvSpPr/>
            <p:nvPr/>
          </p:nvSpPr>
          <p:spPr>
            <a:xfrm>
              <a:off x="3320505" y="4017612"/>
              <a:ext cx="204851" cy="0"/>
            </a:xfrm>
            <a:prstGeom prst="rect">
              <a:avLst/>
            </a:prstGeom>
            <a:solidFill>
              <a:srgbClr val="1CABE2">
                <a:alpha val="100000"/>
              </a:srgbClr>
            </a:solidFill>
          </p:spPr>
          <p:txBody>
            <a:bodyPr/>
            <a:lstStyle/>
            <a:p/>
          </p:txBody>
        </p:sp>
        <p:sp>
          <p:nvSpPr>
            <p:cNvPr id="56" name="rc56"/>
            <p:cNvSpPr/>
            <p:nvPr/>
          </p:nvSpPr>
          <p:spPr>
            <a:xfrm>
              <a:off x="3548117" y="3964490"/>
              <a:ext cx="204851" cy="720896"/>
            </a:xfrm>
            <a:prstGeom prst="rect">
              <a:avLst/>
            </a:prstGeom>
            <a:solidFill>
              <a:srgbClr val="80BD41">
                <a:alpha val="100000"/>
              </a:srgbClr>
            </a:solidFill>
          </p:spPr>
          <p:txBody>
            <a:bodyPr/>
            <a:lstStyle/>
            <a:p/>
          </p:txBody>
        </p:sp>
        <p:sp>
          <p:nvSpPr>
            <p:cNvPr id="57" name="rc57"/>
            <p:cNvSpPr/>
            <p:nvPr/>
          </p:nvSpPr>
          <p:spPr>
            <a:xfrm>
              <a:off x="3548117" y="3942180"/>
              <a:ext cx="204851" cy="14860"/>
            </a:xfrm>
            <a:prstGeom prst="rect">
              <a:avLst/>
            </a:prstGeom>
            <a:solidFill>
              <a:srgbClr val="0058AB">
                <a:alpha val="100000"/>
              </a:srgbClr>
            </a:solidFill>
          </p:spPr>
          <p:txBody>
            <a:bodyPr/>
            <a:lstStyle/>
            <a:p/>
          </p:txBody>
        </p:sp>
        <p:sp>
          <p:nvSpPr>
            <p:cNvPr id="58" name="rc58"/>
            <p:cNvSpPr/>
            <p:nvPr/>
          </p:nvSpPr>
          <p:spPr>
            <a:xfrm>
              <a:off x="3548117" y="3957040"/>
              <a:ext cx="204851" cy="7449"/>
            </a:xfrm>
            <a:prstGeom prst="rect">
              <a:avLst/>
            </a:prstGeom>
            <a:solidFill>
              <a:srgbClr val="1CABE2">
                <a:alpha val="100000"/>
              </a:srgbClr>
            </a:solidFill>
          </p:spPr>
          <p:txBody>
            <a:bodyPr/>
            <a:lstStyle/>
            <a:p/>
          </p:txBody>
        </p:sp>
        <p:sp>
          <p:nvSpPr>
            <p:cNvPr id="59" name="rc59"/>
            <p:cNvSpPr/>
            <p:nvPr/>
          </p:nvSpPr>
          <p:spPr>
            <a:xfrm>
              <a:off x="3775730" y="3945963"/>
              <a:ext cx="204851" cy="739423"/>
            </a:xfrm>
            <a:prstGeom prst="rect">
              <a:avLst/>
            </a:prstGeom>
            <a:solidFill>
              <a:srgbClr val="80BD41">
                <a:alpha val="100000"/>
              </a:srgbClr>
            </a:solidFill>
          </p:spPr>
          <p:txBody>
            <a:bodyPr/>
            <a:lstStyle/>
            <a:p/>
          </p:txBody>
        </p:sp>
        <p:sp>
          <p:nvSpPr>
            <p:cNvPr id="60" name="rc60"/>
            <p:cNvSpPr/>
            <p:nvPr/>
          </p:nvSpPr>
          <p:spPr>
            <a:xfrm>
              <a:off x="3775730" y="3890306"/>
              <a:ext cx="204851" cy="47700"/>
            </a:xfrm>
            <a:prstGeom prst="rect">
              <a:avLst/>
            </a:prstGeom>
            <a:solidFill>
              <a:srgbClr val="0058AB">
                <a:alpha val="100000"/>
              </a:srgbClr>
            </a:solidFill>
          </p:spPr>
          <p:txBody>
            <a:bodyPr/>
            <a:lstStyle/>
            <a:p/>
          </p:txBody>
        </p:sp>
        <p:sp>
          <p:nvSpPr>
            <p:cNvPr id="61" name="rc61"/>
            <p:cNvSpPr/>
            <p:nvPr/>
          </p:nvSpPr>
          <p:spPr>
            <a:xfrm>
              <a:off x="3775730" y="3938007"/>
              <a:ext cx="204851" cy="7956"/>
            </a:xfrm>
            <a:prstGeom prst="rect">
              <a:avLst/>
            </a:prstGeom>
            <a:solidFill>
              <a:srgbClr val="1CABE2">
                <a:alpha val="100000"/>
              </a:srgbClr>
            </a:solidFill>
          </p:spPr>
          <p:txBody>
            <a:bodyPr/>
            <a:lstStyle/>
            <a:p/>
          </p:txBody>
        </p:sp>
        <p:sp>
          <p:nvSpPr>
            <p:cNvPr id="62" name="rc62"/>
            <p:cNvSpPr/>
            <p:nvPr/>
          </p:nvSpPr>
          <p:spPr>
            <a:xfrm>
              <a:off x="4003342" y="3910353"/>
              <a:ext cx="204851" cy="775033"/>
            </a:xfrm>
            <a:prstGeom prst="rect">
              <a:avLst/>
            </a:prstGeom>
            <a:solidFill>
              <a:srgbClr val="80BD41">
                <a:alpha val="100000"/>
              </a:srgbClr>
            </a:solidFill>
          </p:spPr>
          <p:txBody>
            <a:bodyPr/>
            <a:lstStyle/>
            <a:p/>
          </p:txBody>
        </p:sp>
        <p:sp>
          <p:nvSpPr>
            <p:cNvPr id="63" name="rc63"/>
            <p:cNvSpPr/>
            <p:nvPr/>
          </p:nvSpPr>
          <p:spPr>
            <a:xfrm>
              <a:off x="4003342" y="3842956"/>
              <a:ext cx="204851" cy="42123"/>
            </a:xfrm>
            <a:prstGeom prst="rect">
              <a:avLst/>
            </a:prstGeom>
            <a:solidFill>
              <a:srgbClr val="0058AB">
                <a:alpha val="100000"/>
              </a:srgbClr>
            </a:solidFill>
          </p:spPr>
          <p:txBody>
            <a:bodyPr/>
            <a:lstStyle/>
            <a:p/>
          </p:txBody>
        </p:sp>
        <p:sp>
          <p:nvSpPr>
            <p:cNvPr id="64" name="rc64"/>
            <p:cNvSpPr/>
            <p:nvPr/>
          </p:nvSpPr>
          <p:spPr>
            <a:xfrm>
              <a:off x="4003342" y="3885079"/>
              <a:ext cx="204851" cy="25274"/>
            </a:xfrm>
            <a:prstGeom prst="rect">
              <a:avLst/>
            </a:prstGeom>
            <a:solidFill>
              <a:srgbClr val="1CABE2">
                <a:alpha val="100000"/>
              </a:srgbClr>
            </a:solidFill>
          </p:spPr>
          <p:txBody>
            <a:bodyPr/>
            <a:lstStyle/>
            <a:p/>
          </p:txBody>
        </p:sp>
        <p:sp>
          <p:nvSpPr>
            <p:cNvPr id="65" name="rc65"/>
            <p:cNvSpPr/>
            <p:nvPr/>
          </p:nvSpPr>
          <p:spPr>
            <a:xfrm>
              <a:off x="4230955" y="3816590"/>
              <a:ext cx="204851" cy="868797"/>
            </a:xfrm>
            <a:prstGeom prst="rect">
              <a:avLst/>
            </a:prstGeom>
            <a:solidFill>
              <a:srgbClr val="80BD41">
                <a:alpha val="100000"/>
              </a:srgbClr>
            </a:solidFill>
          </p:spPr>
          <p:txBody>
            <a:bodyPr/>
            <a:lstStyle/>
            <a:p/>
          </p:txBody>
        </p:sp>
        <p:sp>
          <p:nvSpPr>
            <p:cNvPr id="66" name="rc66"/>
            <p:cNvSpPr/>
            <p:nvPr/>
          </p:nvSpPr>
          <p:spPr>
            <a:xfrm>
              <a:off x="4230955" y="3789716"/>
              <a:ext cx="204851" cy="8970"/>
            </a:xfrm>
            <a:prstGeom prst="rect">
              <a:avLst/>
            </a:prstGeom>
            <a:solidFill>
              <a:srgbClr val="0058AB">
                <a:alpha val="100000"/>
              </a:srgbClr>
            </a:solidFill>
          </p:spPr>
          <p:txBody>
            <a:bodyPr/>
            <a:lstStyle/>
            <a:p/>
          </p:txBody>
        </p:sp>
        <p:sp>
          <p:nvSpPr>
            <p:cNvPr id="67" name="rc67"/>
            <p:cNvSpPr/>
            <p:nvPr/>
          </p:nvSpPr>
          <p:spPr>
            <a:xfrm>
              <a:off x="4230955" y="3798687"/>
              <a:ext cx="204851" cy="17902"/>
            </a:xfrm>
            <a:prstGeom prst="rect">
              <a:avLst/>
            </a:prstGeom>
            <a:solidFill>
              <a:srgbClr val="1CABE2">
                <a:alpha val="100000"/>
              </a:srgbClr>
            </a:solidFill>
          </p:spPr>
          <p:txBody>
            <a:bodyPr/>
            <a:lstStyle/>
            <a:p/>
          </p:txBody>
        </p:sp>
        <p:sp>
          <p:nvSpPr>
            <p:cNvPr id="68" name="rc68"/>
            <p:cNvSpPr/>
            <p:nvPr/>
          </p:nvSpPr>
          <p:spPr>
            <a:xfrm>
              <a:off x="4458568" y="3833205"/>
              <a:ext cx="204851" cy="852181"/>
            </a:xfrm>
            <a:prstGeom prst="rect">
              <a:avLst/>
            </a:prstGeom>
            <a:solidFill>
              <a:srgbClr val="80BD41">
                <a:alpha val="100000"/>
              </a:srgbClr>
            </a:solidFill>
          </p:spPr>
          <p:txBody>
            <a:bodyPr/>
            <a:lstStyle/>
            <a:p/>
          </p:txBody>
        </p:sp>
        <p:sp>
          <p:nvSpPr>
            <p:cNvPr id="69" name="rc69"/>
            <p:cNvSpPr/>
            <p:nvPr/>
          </p:nvSpPr>
          <p:spPr>
            <a:xfrm>
              <a:off x="4458568" y="3727896"/>
              <a:ext cx="204851" cy="9555"/>
            </a:xfrm>
            <a:prstGeom prst="rect">
              <a:avLst/>
            </a:prstGeom>
            <a:solidFill>
              <a:srgbClr val="0058AB">
                <a:alpha val="100000"/>
              </a:srgbClr>
            </a:solidFill>
          </p:spPr>
          <p:txBody>
            <a:bodyPr/>
            <a:lstStyle/>
            <a:p/>
          </p:txBody>
        </p:sp>
        <p:sp>
          <p:nvSpPr>
            <p:cNvPr id="70" name="rc70"/>
            <p:cNvSpPr/>
            <p:nvPr/>
          </p:nvSpPr>
          <p:spPr>
            <a:xfrm>
              <a:off x="4458568" y="3737452"/>
              <a:ext cx="204851" cy="95752"/>
            </a:xfrm>
            <a:prstGeom prst="rect">
              <a:avLst/>
            </a:prstGeom>
            <a:solidFill>
              <a:srgbClr val="1CABE2">
                <a:alpha val="100000"/>
              </a:srgbClr>
            </a:solidFill>
          </p:spPr>
          <p:txBody>
            <a:bodyPr/>
            <a:lstStyle/>
            <a:p/>
          </p:txBody>
        </p:sp>
        <p:sp>
          <p:nvSpPr>
            <p:cNvPr id="71" name="rc71"/>
            <p:cNvSpPr/>
            <p:nvPr/>
          </p:nvSpPr>
          <p:spPr>
            <a:xfrm>
              <a:off x="4686180" y="3697825"/>
              <a:ext cx="204851" cy="987561"/>
            </a:xfrm>
            <a:prstGeom prst="rect">
              <a:avLst/>
            </a:prstGeom>
            <a:solidFill>
              <a:srgbClr val="80BD41">
                <a:alpha val="100000"/>
              </a:srgbClr>
            </a:solidFill>
          </p:spPr>
          <p:txBody>
            <a:bodyPr/>
            <a:lstStyle/>
            <a:p/>
          </p:txBody>
        </p:sp>
        <p:sp>
          <p:nvSpPr>
            <p:cNvPr id="72" name="rc72"/>
            <p:cNvSpPr/>
            <p:nvPr/>
          </p:nvSpPr>
          <p:spPr>
            <a:xfrm>
              <a:off x="4686180" y="3687840"/>
              <a:ext cx="204851" cy="9984"/>
            </a:xfrm>
            <a:prstGeom prst="rect">
              <a:avLst/>
            </a:prstGeom>
            <a:solidFill>
              <a:srgbClr val="0058AB">
                <a:alpha val="100000"/>
              </a:srgbClr>
            </a:solidFill>
          </p:spPr>
          <p:txBody>
            <a:bodyPr/>
            <a:lstStyle/>
            <a:p/>
          </p:txBody>
        </p:sp>
        <p:sp>
          <p:nvSpPr>
            <p:cNvPr id="73" name="rc73"/>
            <p:cNvSpPr/>
            <p:nvPr/>
          </p:nvSpPr>
          <p:spPr>
            <a:xfrm>
              <a:off x="4686180" y="3697825"/>
              <a:ext cx="204851" cy="0"/>
            </a:xfrm>
            <a:prstGeom prst="rect">
              <a:avLst/>
            </a:prstGeom>
            <a:solidFill>
              <a:srgbClr val="1CABE2">
                <a:alpha val="100000"/>
              </a:srgbClr>
            </a:solidFill>
          </p:spPr>
          <p:txBody>
            <a:bodyPr/>
            <a:lstStyle/>
            <a:p/>
          </p:txBody>
        </p:sp>
        <p:sp>
          <p:nvSpPr>
            <p:cNvPr id="74" name="rc74"/>
            <p:cNvSpPr/>
            <p:nvPr/>
          </p:nvSpPr>
          <p:spPr>
            <a:xfrm>
              <a:off x="4913793" y="3700165"/>
              <a:ext cx="204851" cy="985221"/>
            </a:xfrm>
            <a:prstGeom prst="rect">
              <a:avLst/>
            </a:prstGeom>
            <a:solidFill>
              <a:srgbClr val="80BD41">
                <a:alpha val="100000"/>
              </a:srgbClr>
            </a:solidFill>
          </p:spPr>
          <p:txBody>
            <a:bodyPr/>
            <a:lstStyle/>
            <a:p/>
          </p:txBody>
        </p:sp>
        <p:sp>
          <p:nvSpPr>
            <p:cNvPr id="75" name="rc75"/>
            <p:cNvSpPr/>
            <p:nvPr/>
          </p:nvSpPr>
          <p:spPr>
            <a:xfrm>
              <a:off x="4913793" y="3680078"/>
              <a:ext cx="204851" cy="10062"/>
            </a:xfrm>
            <a:prstGeom prst="rect">
              <a:avLst/>
            </a:prstGeom>
            <a:solidFill>
              <a:srgbClr val="0058AB">
                <a:alpha val="100000"/>
              </a:srgbClr>
            </a:solidFill>
          </p:spPr>
          <p:txBody>
            <a:bodyPr/>
            <a:lstStyle/>
            <a:p/>
          </p:txBody>
        </p:sp>
        <p:sp>
          <p:nvSpPr>
            <p:cNvPr id="76" name="rc76"/>
            <p:cNvSpPr/>
            <p:nvPr/>
          </p:nvSpPr>
          <p:spPr>
            <a:xfrm>
              <a:off x="4913793" y="3690141"/>
              <a:ext cx="204851" cy="10023"/>
            </a:xfrm>
            <a:prstGeom prst="rect">
              <a:avLst/>
            </a:prstGeom>
            <a:solidFill>
              <a:srgbClr val="1CABE2">
                <a:alpha val="100000"/>
              </a:srgbClr>
            </a:solidFill>
          </p:spPr>
          <p:txBody>
            <a:bodyPr/>
            <a:lstStyle/>
            <a:p/>
          </p:txBody>
        </p:sp>
        <p:sp>
          <p:nvSpPr>
            <p:cNvPr id="77" name="rc77"/>
            <p:cNvSpPr/>
            <p:nvPr/>
          </p:nvSpPr>
          <p:spPr>
            <a:xfrm>
              <a:off x="5141405" y="3663346"/>
              <a:ext cx="204851" cy="1022040"/>
            </a:xfrm>
            <a:prstGeom prst="rect">
              <a:avLst/>
            </a:prstGeom>
            <a:solidFill>
              <a:srgbClr val="80BD41">
                <a:alpha val="100000"/>
              </a:srgbClr>
            </a:solidFill>
          </p:spPr>
          <p:txBody>
            <a:bodyPr/>
            <a:lstStyle/>
            <a:p/>
          </p:txBody>
        </p:sp>
        <p:sp>
          <p:nvSpPr>
            <p:cNvPr id="78" name="rc78"/>
            <p:cNvSpPr/>
            <p:nvPr/>
          </p:nvSpPr>
          <p:spPr>
            <a:xfrm>
              <a:off x="5141405" y="3631753"/>
              <a:ext cx="204851" cy="21061"/>
            </a:xfrm>
            <a:prstGeom prst="rect">
              <a:avLst/>
            </a:prstGeom>
            <a:solidFill>
              <a:srgbClr val="0058AB">
                <a:alpha val="100000"/>
              </a:srgbClr>
            </a:solidFill>
          </p:spPr>
          <p:txBody>
            <a:bodyPr/>
            <a:lstStyle/>
            <a:p/>
          </p:txBody>
        </p:sp>
        <p:sp>
          <p:nvSpPr>
            <p:cNvPr id="79" name="rc79"/>
            <p:cNvSpPr/>
            <p:nvPr/>
          </p:nvSpPr>
          <p:spPr>
            <a:xfrm>
              <a:off x="5141405" y="3652815"/>
              <a:ext cx="204851" cy="10530"/>
            </a:xfrm>
            <a:prstGeom prst="rect">
              <a:avLst/>
            </a:prstGeom>
            <a:solidFill>
              <a:srgbClr val="1CABE2">
                <a:alpha val="100000"/>
              </a:srgbClr>
            </a:solidFill>
          </p:spPr>
          <p:txBody>
            <a:bodyPr/>
            <a:lstStyle/>
            <a:p/>
          </p:txBody>
        </p:sp>
        <p:sp>
          <p:nvSpPr>
            <p:cNvPr id="80" name="rc80"/>
            <p:cNvSpPr/>
            <p:nvPr/>
          </p:nvSpPr>
          <p:spPr>
            <a:xfrm>
              <a:off x="5369018" y="3643337"/>
              <a:ext cx="204851" cy="1042049"/>
            </a:xfrm>
            <a:prstGeom prst="rect">
              <a:avLst/>
            </a:prstGeom>
            <a:solidFill>
              <a:srgbClr val="80BD41">
                <a:alpha val="100000"/>
              </a:srgbClr>
            </a:solidFill>
          </p:spPr>
          <p:txBody>
            <a:bodyPr/>
            <a:lstStyle/>
            <a:p/>
          </p:txBody>
        </p:sp>
        <p:sp>
          <p:nvSpPr>
            <p:cNvPr id="81" name="rc81"/>
            <p:cNvSpPr/>
            <p:nvPr/>
          </p:nvSpPr>
          <p:spPr>
            <a:xfrm>
              <a:off x="5369018" y="3622081"/>
              <a:ext cx="204851" cy="10647"/>
            </a:xfrm>
            <a:prstGeom prst="rect">
              <a:avLst/>
            </a:prstGeom>
            <a:solidFill>
              <a:srgbClr val="0058AB">
                <a:alpha val="100000"/>
              </a:srgbClr>
            </a:solidFill>
          </p:spPr>
          <p:txBody>
            <a:bodyPr/>
            <a:lstStyle/>
            <a:p/>
          </p:txBody>
        </p:sp>
        <p:sp>
          <p:nvSpPr>
            <p:cNvPr id="82" name="rc82"/>
            <p:cNvSpPr/>
            <p:nvPr/>
          </p:nvSpPr>
          <p:spPr>
            <a:xfrm>
              <a:off x="5369018" y="3632728"/>
              <a:ext cx="204851" cy="10608"/>
            </a:xfrm>
            <a:prstGeom prst="rect">
              <a:avLst/>
            </a:prstGeom>
            <a:solidFill>
              <a:srgbClr val="1CABE2">
                <a:alpha val="100000"/>
              </a:srgbClr>
            </a:solidFill>
          </p:spPr>
          <p:txBody>
            <a:bodyPr/>
            <a:lstStyle/>
            <a:p/>
          </p:txBody>
        </p:sp>
        <p:sp>
          <p:nvSpPr>
            <p:cNvPr id="83" name="rc83"/>
            <p:cNvSpPr/>
            <p:nvPr/>
          </p:nvSpPr>
          <p:spPr>
            <a:xfrm>
              <a:off x="5596630" y="3623017"/>
              <a:ext cx="204851" cy="1062370"/>
            </a:xfrm>
            <a:prstGeom prst="rect">
              <a:avLst/>
            </a:prstGeom>
            <a:solidFill>
              <a:srgbClr val="80BD41">
                <a:alpha val="100000"/>
              </a:srgbClr>
            </a:solidFill>
          </p:spPr>
          <p:txBody>
            <a:bodyPr/>
            <a:lstStyle/>
            <a:p/>
          </p:txBody>
        </p:sp>
        <p:sp>
          <p:nvSpPr>
            <p:cNvPr id="84" name="rc84"/>
            <p:cNvSpPr/>
            <p:nvPr/>
          </p:nvSpPr>
          <p:spPr>
            <a:xfrm>
              <a:off x="5596630" y="3601331"/>
              <a:ext cx="204851" cy="10842"/>
            </a:xfrm>
            <a:prstGeom prst="rect">
              <a:avLst/>
            </a:prstGeom>
            <a:solidFill>
              <a:srgbClr val="0058AB">
                <a:alpha val="100000"/>
              </a:srgbClr>
            </a:solidFill>
          </p:spPr>
          <p:txBody>
            <a:bodyPr/>
            <a:lstStyle/>
            <a:p/>
          </p:txBody>
        </p:sp>
        <p:sp>
          <p:nvSpPr>
            <p:cNvPr id="85" name="rc85"/>
            <p:cNvSpPr/>
            <p:nvPr/>
          </p:nvSpPr>
          <p:spPr>
            <a:xfrm>
              <a:off x="5596630" y="3612174"/>
              <a:ext cx="204851" cy="10842"/>
            </a:xfrm>
            <a:prstGeom prst="rect">
              <a:avLst/>
            </a:prstGeom>
            <a:solidFill>
              <a:srgbClr val="1CABE2">
                <a:alpha val="100000"/>
              </a:srgbClr>
            </a:solidFill>
          </p:spPr>
          <p:txBody>
            <a:bodyPr/>
            <a:lstStyle/>
            <a:p/>
          </p:txBody>
        </p:sp>
        <p:sp>
          <p:nvSpPr>
            <p:cNvPr id="86" name="rc86"/>
            <p:cNvSpPr/>
            <p:nvPr/>
          </p:nvSpPr>
          <p:spPr>
            <a:xfrm>
              <a:off x="5824243" y="3711944"/>
              <a:ext cx="204851" cy="973442"/>
            </a:xfrm>
            <a:prstGeom prst="rect">
              <a:avLst/>
            </a:prstGeom>
            <a:solidFill>
              <a:srgbClr val="80BD41">
                <a:alpha val="100000"/>
              </a:srgbClr>
            </a:solidFill>
          </p:spPr>
          <p:txBody>
            <a:bodyPr/>
            <a:lstStyle/>
            <a:p/>
          </p:txBody>
        </p:sp>
        <p:sp>
          <p:nvSpPr>
            <p:cNvPr id="87" name="rc87"/>
            <p:cNvSpPr/>
            <p:nvPr/>
          </p:nvSpPr>
          <p:spPr>
            <a:xfrm>
              <a:off x="5824243" y="3591619"/>
              <a:ext cx="204851" cy="120324"/>
            </a:xfrm>
            <a:prstGeom prst="rect">
              <a:avLst/>
            </a:prstGeom>
            <a:solidFill>
              <a:srgbClr val="0058AB">
                <a:alpha val="100000"/>
              </a:srgbClr>
            </a:solidFill>
          </p:spPr>
          <p:txBody>
            <a:bodyPr/>
            <a:lstStyle/>
            <a:p/>
          </p:txBody>
        </p:sp>
        <p:sp>
          <p:nvSpPr>
            <p:cNvPr id="88" name="rc88"/>
            <p:cNvSpPr/>
            <p:nvPr/>
          </p:nvSpPr>
          <p:spPr>
            <a:xfrm>
              <a:off x="5824243" y="3711944"/>
              <a:ext cx="204851" cy="0"/>
            </a:xfrm>
            <a:prstGeom prst="rect">
              <a:avLst/>
            </a:prstGeom>
            <a:solidFill>
              <a:srgbClr val="1CABE2">
                <a:alpha val="100000"/>
              </a:srgbClr>
            </a:solidFill>
          </p:spPr>
          <p:txBody>
            <a:bodyPr/>
            <a:lstStyle/>
            <a:p/>
          </p:txBody>
        </p:sp>
        <p:sp>
          <p:nvSpPr>
            <p:cNvPr id="89" name="rc89"/>
            <p:cNvSpPr/>
            <p:nvPr/>
          </p:nvSpPr>
          <p:spPr>
            <a:xfrm>
              <a:off x="6051856" y="3661474"/>
              <a:ext cx="204851" cy="1023912"/>
            </a:xfrm>
            <a:prstGeom prst="rect">
              <a:avLst/>
            </a:prstGeom>
            <a:solidFill>
              <a:srgbClr val="80BD41">
                <a:alpha val="100000"/>
              </a:srgbClr>
            </a:solidFill>
          </p:spPr>
          <p:txBody>
            <a:bodyPr/>
            <a:lstStyle/>
            <a:p/>
          </p:txBody>
        </p:sp>
        <p:sp>
          <p:nvSpPr>
            <p:cNvPr id="90" name="rc90"/>
            <p:cNvSpPr/>
            <p:nvPr/>
          </p:nvSpPr>
          <p:spPr>
            <a:xfrm>
              <a:off x="6051856" y="3640568"/>
              <a:ext cx="204851" cy="10452"/>
            </a:xfrm>
            <a:prstGeom prst="rect">
              <a:avLst/>
            </a:prstGeom>
            <a:solidFill>
              <a:srgbClr val="0058AB">
                <a:alpha val="100000"/>
              </a:srgbClr>
            </a:solidFill>
          </p:spPr>
          <p:txBody>
            <a:bodyPr/>
            <a:lstStyle/>
            <a:p/>
          </p:txBody>
        </p:sp>
        <p:sp>
          <p:nvSpPr>
            <p:cNvPr id="91" name="rc91"/>
            <p:cNvSpPr/>
            <p:nvPr/>
          </p:nvSpPr>
          <p:spPr>
            <a:xfrm>
              <a:off x="6051856" y="3651021"/>
              <a:ext cx="204851" cy="10452"/>
            </a:xfrm>
            <a:prstGeom prst="rect">
              <a:avLst/>
            </a:prstGeom>
            <a:solidFill>
              <a:srgbClr val="1CABE2">
                <a:alpha val="100000"/>
              </a:srgbClr>
            </a:solidFill>
          </p:spPr>
          <p:txBody>
            <a:bodyPr/>
            <a:lstStyle/>
            <a:p/>
          </p:txBody>
        </p:sp>
        <p:sp>
          <p:nvSpPr>
            <p:cNvPr id="92" name="rc92"/>
            <p:cNvSpPr/>
            <p:nvPr/>
          </p:nvSpPr>
          <p:spPr>
            <a:xfrm>
              <a:off x="6279468" y="3573053"/>
              <a:ext cx="204851" cy="1112333"/>
            </a:xfrm>
            <a:prstGeom prst="rect">
              <a:avLst/>
            </a:prstGeom>
            <a:solidFill>
              <a:srgbClr val="80BD41">
                <a:alpha val="100000"/>
              </a:srgbClr>
            </a:solidFill>
          </p:spPr>
          <p:txBody>
            <a:bodyPr/>
            <a:lstStyle/>
            <a:p/>
          </p:txBody>
        </p:sp>
        <p:sp>
          <p:nvSpPr>
            <p:cNvPr id="93" name="rc93"/>
            <p:cNvSpPr/>
            <p:nvPr/>
          </p:nvSpPr>
          <p:spPr>
            <a:xfrm>
              <a:off x="6279468" y="3550354"/>
              <a:ext cx="204851" cy="11349"/>
            </a:xfrm>
            <a:prstGeom prst="rect">
              <a:avLst/>
            </a:prstGeom>
            <a:solidFill>
              <a:srgbClr val="0058AB">
                <a:alpha val="100000"/>
              </a:srgbClr>
            </a:solidFill>
          </p:spPr>
          <p:txBody>
            <a:bodyPr/>
            <a:lstStyle/>
            <a:p/>
          </p:txBody>
        </p:sp>
        <p:sp>
          <p:nvSpPr>
            <p:cNvPr id="94" name="rc94"/>
            <p:cNvSpPr/>
            <p:nvPr/>
          </p:nvSpPr>
          <p:spPr>
            <a:xfrm>
              <a:off x="6279468" y="3561704"/>
              <a:ext cx="204851" cy="11349"/>
            </a:xfrm>
            <a:prstGeom prst="rect">
              <a:avLst/>
            </a:prstGeom>
            <a:solidFill>
              <a:srgbClr val="1CABE2">
                <a:alpha val="100000"/>
              </a:srgbClr>
            </a:solidFill>
          </p:spPr>
          <p:txBody>
            <a:bodyPr/>
            <a:lstStyle/>
            <a:p/>
          </p:txBody>
        </p:sp>
        <p:sp>
          <p:nvSpPr>
            <p:cNvPr id="95" name="rc95"/>
            <p:cNvSpPr/>
            <p:nvPr/>
          </p:nvSpPr>
          <p:spPr>
            <a:xfrm>
              <a:off x="6507081" y="3595636"/>
              <a:ext cx="204851" cy="1089750"/>
            </a:xfrm>
            <a:prstGeom prst="rect">
              <a:avLst/>
            </a:prstGeom>
            <a:solidFill>
              <a:srgbClr val="80BD41">
                <a:alpha val="100000"/>
              </a:srgbClr>
            </a:solidFill>
          </p:spPr>
          <p:txBody>
            <a:bodyPr/>
            <a:lstStyle/>
            <a:p/>
          </p:txBody>
        </p:sp>
        <p:sp>
          <p:nvSpPr>
            <p:cNvPr id="96" name="rc96"/>
            <p:cNvSpPr/>
            <p:nvPr/>
          </p:nvSpPr>
          <p:spPr>
            <a:xfrm>
              <a:off x="6507081" y="3538302"/>
              <a:ext cx="204851" cy="11466"/>
            </a:xfrm>
            <a:prstGeom prst="rect">
              <a:avLst/>
            </a:prstGeom>
            <a:solidFill>
              <a:srgbClr val="0058AB">
                <a:alpha val="100000"/>
              </a:srgbClr>
            </a:solidFill>
          </p:spPr>
          <p:txBody>
            <a:bodyPr/>
            <a:lstStyle/>
            <a:p/>
          </p:txBody>
        </p:sp>
        <p:sp>
          <p:nvSpPr>
            <p:cNvPr id="97" name="rc97"/>
            <p:cNvSpPr/>
            <p:nvPr/>
          </p:nvSpPr>
          <p:spPr>
            <a:xfrm>
              <a:off x="6507081" y="3549769"/>
              <a:ext cx="204851" cy="45867"/>
            </a:xfrm>
            <a:prstGeom prst="rect">
              <a:avLst/>
            </a:prstGeom>
            <a:solidFill>
              <a:srgbClr val="1CABE2">
                <a:alpha val="100000"/>
              </a:srgbClr>
            </a:solidFill>
          </p:spPr>
          <p:txBody>
            <a:bodyPr/>
            <a:lstStyle/>
            <a:p/>
          </p:txBody>
        </p:sp>
        <p:sp>
          <p:nvSpPr>
            <p:cNvPr id="98" name="rc98"/>
            <p:cNvSpPr/>
            <p:nvPr/>
          </p:nvSpPr>
          <p:spPr>
            <a:xfrm>
              <a:off x="6734693" y="3603710"/>
              <a:ext cx="204851" cy="1081676"/>
            </a:xfrm>
            <a:prstGeom prst="rect">
              <a:avLst/>
            </a:prstGeom>
            <a:solidFill>
              <a:srgbClr val="80BD41">
                <a:alpha val="100000"/>
              </a:srgbClr>
            </a:solidFill>
          </p:spPr>
          <p:txBody>
            <a:bodyPr/>
            <a:lstStyle/>
            <a:p/>
          </p:txBody>
        </p:sp>
        <p:sp>
          <p:nvSpPr>
            <p:cNvPr id="99" name="rc99"/>
            <p:cNvSpPr/>
            <p:nvPr/>
          </p:nvSpPr>
          <p:spPr>
            <a:xfrm>
              <a:off x="6734693" y="3558622"/>
              <a:ext cx="204851" cy="11271"/>
            </a:xfrm>
            <a:prstGeom prst="rect">
              <a:avLst/>
            </a:prstGeom>
            <a:solidFill>
              <a:srgbClr val="0058AB">
                <a:alpha val="100000"/>
              </a:srgbClr>
            </a:solidFill>
          </p:spPr>
          <p:txBody>
            <a:bodyPr/>
            <a:lstStyle/>
            <a:p/>
          </p:txBody>
        </p:sp>
        <p:sp>
          <p:nvSpPr>
            <p:cNvPr id="100" name="rc100"/>
            <p:cNvSpPr/>
            <p:nvPr/>
          </p:nvSpPr>
          <p:spPr>
            <a:xfrm>
              <a:off x="6734693" y="3569894"/>
              <a:ext cx="204851" cy="33815"/>
            </a:xfrm>
            <a:prstGeom prst="rect">
              <a:avLst/>
            </a:prstGeom>
            <a:solidFill>
              <a:srgbClr val="1CABE2">
                <a:alpha val="100000"/>
              </a:srgbClr>
            </a:solidFill>
          </p:spPr>
          <p:txBody>
            <a:bodyPr/>
            <a:lstStyle/>
            <a:p/>
          </p:txBody>
        </p:sp>
        <p:sp>
          <p:nvSpPr>
            <p:cNvPr id="101" name="rc101"/>
            <p:cNvSpPr/>
            <p:nvPr/>
          </p:nvSpPr>
          <p:spPr>
            <a:xfrm>
              <a:off x="6962306" y="3570011"/>
              <a:ext cx="204851" cy="1115375"/>
            </a:xfrm>
            <a:prstGeom prst="rect">
              <a:avLst/>
            </a:prstGeom>
            <a:solidFill>
              <a:srgbClr val="80BD41">
                <a:alpha val="100000"/>
              </a:srgbClr>
            </a:solidFill>
          </p:spPr>
          <p:txBody>
            <a:bodyPr/>
            <a:lstStyle/>
            <a:p/>
          </p:txBody>
        </p:sp>
        <p:sp>
          <p:nvSpPr>
            <p:cNvPr id="102" name="rc102"/>
            <p:cNvSpPr/>
            <p:nvPr/>
          </p:nvSpPr>
          <p:spPr>
            <a:xfrm>
              <a:off x="6962306" y="3523519"/>
              <a:ext cx="204851" cy="11622"/>
            </a:xfrm>
            <a:prstGeom prst="rect">
              <a:avLst/>
            </a:prstGeom>
            <a:solidFill>
              <a:srgbClr val="0058AB">
                <a:alpha val="100000"/>
              </a:srgbClr>
            </a:solidFill>
          </p:spPr>
          <p:txBody>
            <a:bodyPr/>
            <a:lstStyle/>
            <a:p/>
          </p:txBody>
        </p:sp>
        <p:sp>
          <p:nvSpPr>
            <p:cNvPr id="103" name="rc103"/>
            <p:cNvSpPr/>
            <p:nvPr/>
          </p:nvSpPr>
          <p:spPr>
            <a:xfrm>
              <a:off x="6962306" y="3535142"/>
              <a:ext cx="204851" cy="34868"/>
            </a:xfrm>
            <a:prstGeom prst="rect">
              <a:avLst/>
            </a:prstGeom>
            <a:solidFill>
              <a:srgbClr val="1CABE2">
                <a:alpha val="100000"/>
              </a:srgbClr>
            </a:solidFill>
          </p:spPr>
          <p:txBody>
            <a:bodyPr/>
            <a:lstStyle/>
            <a:p/>
          </p:txBody>
        </p:sp>
        <p:sp>
          <p:nvSpPr>
            <p:cNvPr id="104" name="rc104"/>
            <p:cNvSpPr/>
            <p:nvPr/>
          </p:nvSpPr>
          <p:spPr>
            <a:xfrm>
              <a:off x="7189918" y="3488572"/>
              <a:ext cx="204851" cy="9978"/>
            </a:xfrm>
            <a:prstGeom prst="rect">
              <a:avLst/>
            </a:prstGeom>
            <a:solidFill>
              <a:srgbClr val="F26A21">
                <a:alpha val="100000"/>
              </a:srgbClr>
            </a:solidFill>
          </p:spPr>
          <p:txBody>
            <a:bodyPr/>
            <a:lstStyle/>
            <a:p/>
          </p:txBody>
        </p:sp>
        <p:sp>
          <p:nvSpPr>
            <p:cNvPr id="105" name="rc105"/>
            <p:cNvSpPr/>
            <p:nvPr/>
          </p:nvSpPr>
          <p:spPr>
            <a:xfrm>
              <a:off x="7189918" y="3498551"/>
              <a:ext cx="204851" cy="1186835"/>
            </a:xfrm>
            <a:prstGeom prst="rect">
              <a:avLst/>
            </a:prstGeom>
            <a:solidFill>
              <a:srgbClr val="FFC20E">
                <a:alpha val="100000"/>
              </a:srgbClr>
            </a:solidFill>
          </p:spPr>
          <p:txBody>
            <a:bodyPr/>
            <a:lstStyle/>
            <a:p/>
          </p:txBody>
        </p:sp>
        <p:sp>
          <p:nvSpPr>
            <p:cNvPr id="106" name="rc106"/>
            <p:cNvSpPr/>
            <p:nvPr/>
          </p:nvSpPr>
          <p:spPr>
            <a:xfrm>
              <a:off x="7417531" y="3454406"/>
              <a:ext cx="204851" cy="8567"/>
            </a:xfrm>
            <a:prstGeom prst="rect">
              <a:avLst/>
            </a:prstGeom>
            <a:solidFill>
              <a:srgbClr val="F26A21">
                <a:alpha val="100000"/>
              </a:srgbClr>
            </a:solidFill>
          </p:spPr>
          <p:txBody>
            <a:bodyPr/>
            <a:lstStyle/>
            <a:p/>
          </p:txBody>
        </p:sp>
        <p:sp>
          <p:nvSpPr>
            <p:cNvPr id="107" name="rc107"/>
            <p:cNvSpPr/>
            <p:nvPr/>
          </p:nvSpPr>
          <p:spPr>
            <a:xfrm>
              <a:off x="7417531" y="3462973"/>
              <a:ext cx="204851" cy="1222413"/>
            </a:xfrm>
            <a:prstGeom prst="rect">
              <a:avLst/>
            </a:prstGeom>
            <a:solidFill>
              <a:srgbClr val="FFC20E">
                <a:alpha val="100000"/>
              </a:srgbClr>
            </a:solidFill>
          </p:spPr>
          <p:txBody>
            <a:bodyPr/>
            <a:lstStyle/>
            <a:p/>
          </p:txBody>
        </p:sp>
        <p:sp>
          <p:nvSpPr>
            <p:cNvPr id="108" name="rc108"/>
            <p:cNvSpPr/>
            <p:nvPr/>
          </p:nvSpPr>
          <p:spPr>
            <a:xfrm>
              <a:off x="7645143" y="3423203"/>
              <a:ext cx="204851" cy="7355"/>
            </a:xfrm>
            <a:prstGeom prst="rect">
              <a:avLst/>
            </a:prstGeom>
            <a:solidFill>
              <a:srgbClr val="F26A21">
                <a:alpha val="100000"/>
              </a:srgbClr>
            </a:solidFill>
          </p:spPr>
          <p:txBody>
            <a:bodyPr/>
            <a:lstStyle/>
            <a:p/>
          </p:txBody>
        </p:sp>
        <p:sp>
          <p:nvSpPr>
            <p:cNvPr id="109" name="rc109"/>
            <p:cNvSpPr/>
            <p:nvPr/>
          </p:nvSpPr>
          <p:spPr>
            <a:xfrm>
              <a:off x="7645143" y="3430558"/>
              <a:ext cx="204851" cy="1254828"/>
            </a:xfrm>
            <a:prstGeom prst="rect">
              <a:avLst/>
            </a:prstGeom>
            <a:solidFill>
              <a:srgbClr val="FFC20E">
                <a:alpha val="100000"/>
              </a:srgbClr>
            </a:solidFill>
          </p:spPr>
          <p:txBody>
            <a:bodyPr/>
            <a:lstStyle/>
            <a:p/>
          </p:txBody>
        </p:sp>
        <p:sp>
          <p:nvSpPr>
            <p:cNvPr id="110" name="rc110"/>
            <p:cNvSpPr/>
            <p:nvPr/>
          </p:nvSpPr>
          <p:spPr>
            <a:xfrm>
              <a:off x="7872756" y="3390947"/>
              <a:ext cx="204851" cy="6314"/>
            </a:xfrm>
            <a:prstGeom prst="rect">
              <a:avLst/>
            </a:prstGeom>
            <a:solidFill>
              <a:srgbClr val="F26A21">
                <a:alpha val="100000"/>
              </a:srgbClr>
            </a:solidFill>
          </p:spPr>
          <p:txBody>
            <a:bodyPr/>
            <a:lstStyle/>
            <a:p/>
          </p:txBody>
        </p:sp>
        <p:sp>
          <p:nvSpPr>
            <p:cNvPr id="111" name="rc111"/>
            <p:cNvSpPr/>
            <p:nvPr/>
          </p:nvSpPr>
          <p:spPr>
            <a:xfrm>
              <a:off x="7872756" y="3397262"/>
              <a:ext cx="204851" cy="1288124"/>
            </a:xfrm>
            <a:prstGeom prst="rect">
              <a:avLst/>
            </a:prstGeom>
            <a:solidFill>
              <a:srgbClr val="FFC20E">
                <a:alpha val="100000"/>
              </a:srgbClr>
            </a:solidFill>
          </p:spPr>
          <p:txBody>
            <a:bodyPr/>
            <a:lstStyle/>
            <a:p/>
          </p:txBody>
        </p:sp>
        <p:sp>
          <p:nvSpPr>
            <p:cNvPr id="112" name="rc112"/>
            <p:cNvSpPr/>
            <p:nvPr/>
          </p:nvSpPr>
          <p:spPr>
            <a:xfrm>
              <a:off x="8100369" y="3359589"/>
              <a:ext cx="204851" cy="5421"/>
            </a:xfrm>
            <a:prstGeom prst="rect">
              <a:avLst/>
            </a:prstGeom>
            <a:solidFill>
              <a:srgbClr val="F26A21">
                <a:alpha val="100000"/>
              </a:srgbClr>
            </a:solidFill>
          </p:spPr>
          <p:txBody>
            <a:bodyPr/>
            <a:lstStyle/>
            <a:p/>
          </p:txBody>
        </p:sp>
        <p:sp>
          <p:nvSpPr>
            <p:cNvPr id="113" name="rc113"/>
            <p:cNvSpPr/>
            <p:nvPr/>
          </p:nvSpPr>
          <p:spPr>
            <a:xfrm>
              <a:off x="8100369" y="3365010"/>
              <a:ext cx="204851" cy="1320376"/>
            </a:xfrm>
            <a:prstGeom prst="rect">
              <a:avLst/>
            </a:prstGeom>
            <a:solidFill>
              <a:srgbClr val="FFC20E">
                <a:alpha val="100000"/>
              </a:srgbClr>
            </a:solidFill>
          </p:spPr>
          <p:txBody>
            <a:bodyPr/>
            <a:lstStyle/>
            <a:p/>
          </p:txBody>
        </p:sp>
        <p:sp>
          <p:nvSpPr>
            <p:cNvPr id="114" name="pl114"/>
            <p:cNvSpPr/>
            <p:nvPr/>
          </p:nvSpPr>
          <p:spPr>
            <a:xfrm>
              <a:off x="1374417" y="2071041"/>
              <a:ext cx="5690314" cy="264075"/>
            </a:xfrm>
            <a:custGeom>
              <a:avLst/>
              <a:pathLst>
                <a:path w="5690314" h="264075">
                  <a:moveTo>
                    <a:pt x="0" y="184852"/>
                  </a:moveTo>
                  <a:lnTo>
                    <a:pt x="227612" y="105630"/>
                  </a:lnTo>
                  <a:lnTo>
                    <a:pt x="455225" y="79222"/>
                  </a:lnTo>
                  <a:lnTo>
                    <a:pt x="682837" y="79222"/>
                  </a:lnTo>
                  <a:lnTo>
                    <a:pt x="910450" y="0"/>
                  </a:lnTo>
                  <a:lnTo>
                    <a:pt x="1138062" y="0"/>
                  </a:lnTo>
                  <a:lnTo>
                    <a:pt x="1365675" y="0"/>
                  </a:lnTo>
                  <a:lnTo>
                    <a:pt x="1593287" y="79222"/>
                  </a:lnTo>
                  <a:lnTo>
                    <a:pt x="1820900" y="52815"/>
                  </a:lnTo>
                  <a:lnTo>
                    <a:pt x="2048513" y="0"/>
                  </a:lnTo>
                  <a:lnTo>
                    <a:pt x="2276125" y="26407"/>
                  </a:lnTo>
                  <a:lnTo>
                    <a:pt x="2503738" y="132037"/>
                  </a:lnTo>
                  <a:lnTo>
                    <a:pt x="2731350" y="105630"/>
                  </a:lnTo>
                  <a:lnTo>
                    <a:pt x="2958963" y="0"/>
                  </a:lnTo>
                  <a:lnTo>
                    <a:pt x="3186575" y="0"/>
                  </a:lnTo>
                  <a:lnTo>
                    <a:pt x="3414188" y="0"/>
                  </a:lnTo>
                  <a:lnTo>
                    <a:pt x="3641800" y="0"/>
                  </a:lnTo>
                  <a:lnTo>
                    <a:pt x="3869413" y="26407"/>
                  </a:lnTo>
                  <a:lnTo>
                    <a:pt x="4097026" y="0"/>
                  </a:lnTo>
                  <a:lnTo>
                    <a:pt x="4324638" y="0"/>
                  </a:lnTo>
                  <a:lnTo>
                    <a:pt x="4552251" y="264075"/>
                  </a:lnTo>
                  <a:lnTo>
                    <a:pt x="4779863" y="0"/>
                  </a:lnTo>
                  <a:lnTo>
                    <a:pt x="5007476" y="0"/>
                  </a:lnTo>
                  <a:lnTo>
                    <a:pt x="5235088" y="0"/>
                  </a:lnTo>
                  <a:lnTo>
                    <a:pt x="5462701" y="0"/>
                  </a:lnTo>
                  <a:lnTo>
                    <a:pt x="5690314" y="0"/>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2071041"/>
              <a:ext cx="5690314" cy="501743"/>
            </a:xfrm>
            <a:custGeom>
              <a:avLst/>
              <a:pathLst>
                <a:path w="5690314" h="501743">
                  <a:moveTo>
                    <a:pt x="0" y="501743"/>
                  </a:moveTo>
                  <a:lnTo>
                    <a:pt x="227612" y="158445"/>
                  </a:lnTo>
                  <a:lnTo>
                    <a:pt x="455225" y="79222"/>
                  </a:lnTo>
                  <a:lnTo>
                    <a:pt x="682837" y="184852"/>
                  </a:lnTo>
                  <a:lnTo>
                    <a:pt x="910450" y="79222"/>
                  </a:lnTo>
                  <a:lnTo>
                    <a:pt x="1138062" y="52815"/>
                  </a:lnTo>
                  <a:lnTo>
                    <a:pt x="1365675" y="79222"/>
                  </a:lnTo>
                  <a:lnTo>
                    <a:pt x="1593287" y="132037"/>
                  </a:lnTo>
                  <a:lnTo>
                    <a:pt x="1820900" y="52815"/>
                  </a:lnTo>
                  <a:lnTo>
                    <a:pt x="2048513" y="0"/>
                  </a:lnTo>
                  <a:lnTo>
                    <a:pt x="2276125" y="52815"/>
                  </a:lnTo>
                  <a:lnTo>
                    <a:pt x="2503738" y="158445"/>
                  </a:lnTo>
                  <a:lnTo>
                    <a:pt x="2731350" y="184852"/>
                  </a:lnTo>
                  <a:lnTo>
                    <a:pt x="2958963" y="52815"/>
                  </a:lnTo>
                  <a:lnTo>
                    <a:pt x="3186575" y="264075"/>
                  </a:lnTo>
                  <a:lnTo>
                    <a:pt x="3414188" y="0"/>
                  </a:lnTo>
                  <a:lnTo>
                    <a:pt x="3641800" y="26407"/>
                  </a:lnTo>
                  <a:lnTo>
                    <a:pt x="3869413" y="52815"/>
                  </a:lnTo>
                  <a:lnTo>
                    <a:pt x="4097026" y="26407"/>
                  </a:lnTo>
                  <a:lnTo>
                    <a:pt x="4324638" y="26407"/>
                  </a:lnTo>
                  <a:lnTo>
                    <a:pt x="4552251" y="264075"/>
                  </a:lnTo>
                  <a:lnTo>
                    <a:pt x="4779863" y="26407"/>
                  </a:lnTo>
                  <a:lnTo>
                    <a:pt x="5007476" y="26407"/>
                  </a:lnTo>
                  <a:lnTo>
                    <a:pt x="5235088" y="105630"/>
                  </a:lnTo>
                  <a:lnTo>
                    <a:pt x="5462701" y="79222"/>
                  </a:lnTo>
                  <a:lnTo>
                    <a:pt x="5690314" y="79222"/>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7" name="tx117"/>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58221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472027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3072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58340"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2" name="tx122"/>
            <p:cNvSpPr/>
            <p:nvPr/>
          </p:nvSpPr>
          <p:spPr>
            <a:xfrm>
              <a:off x="608595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3135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4117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76879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306089"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8" name="tx128"/>
            <p:cNvSpPr/>
            <p:nvPr/>
          </p:nvSpPr>
          <p:spPr>
            <a:xfrm>
              <a:off x="2444152"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358221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472027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63072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5858340"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608595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31356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54117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6768791"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699640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8" name="tx138"/>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4789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0" name="tx140"/>
            <p:cNvSpPr/>
            <p:nvPr/>
          </p:nvSpPr>
          <p:spPr>
            <a:xfrm>
              <a:off x="508103" y="306782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1" name="tx141"/>
            <p:cNvSpPr/>
            <p:nvPr/>
          </p:nvSpPr>
          <p:spPr>
            <a:xfrm>
              <a:off x="508103" y="22877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84039" y="5522891"/>
              <a:ext cx="201455" cy="201456"/>
            </a:xfrm>
            <a:prstGeom prst="rect">
              <a:avLst/>
            </a:prstGeom>
            <a:solidFill>
              <a:srgbClr val="80BD41">
                <a:alpha val="100000"/>
              </a:srgbClr>
            </a:solidFill>
          </p:spPr>
          <p:txBody>
            <a:bodyPr/>
            <a:lstStyle/>
            <a:p/>
          </p:txBody>
        </p:sp>
        <p:sp>
          <p:nvSpPr>
            <p:cNvPr id="164" name="rc164"/>
            <p:cNvSpPr/>
            <p:nvPr/>
          </p:nvSpPr>
          <p:spPr>
            <a:xfrm>
              <a:off x="2585989" y="5522891"/>
              <a:ext cx="201456" cy="201456"/>
            </a:xfrm>
            <a:prstGeom prst="rect">
              <a:avLst/>
            </a:prstGeom>
            <a:solidFill>
              <a:srgbClr val="1CABE2">
                <a:alpha val="100000"/>
              </a:srgbClr>
            </a:solidFill>
          </p:spPr>
          <p:txBody>
            <a:bodyPr/>
            <a:lstStyle/>
            <a:p/>
          </p:txBody>
        </p:sp>
        <p:sp>
          <p:nvSpPr>
            <p:cNvPr id="165" name="rc165"/>
            <p:cNvSpPr/>
            <p:nvPr/>
          </p:nvSpPr>
          <p:spPr>
            <a:xfrm>
              <a:off x="3658812" y="5522891"/>
              <a:ext cx="201456" cy="201456"/>
            </a:xfrm>
            <a:prstGeom prst="rect">
              <a:avLst/>
            </a:prstGeom>
            <a:solidFill>
              <a:srgbClr val="0058AB">
                <a:alpha val="100000"/>
              </a:srgbClr>
            </a:solidFill>
          </p:spPr>
          <p:txBody>
            <a:bodyPr/>
            <a:lstStyle/>
            <a:p/>
          </p:txBody>
        </p:sp>
        <p:sp>
          <p:nvSpPr>
            <p:cNvPr id="166" name="rc166"/>
            <p:cNvSpPr/>
            <p:nvPr/>
          </p:nvSpPr>
          <p:spPr>
            <a:xfrm>
              <a:off x="4654145" y="5522891"/>
              <a:ext cx="201456" cy="201456"/>
            </a:xfrm>
            <a:prstGeom prst="rect">
              <a:avLst/>
            </a:prstGeom>
            <a:solidFill>
              <a:srgbClr val="FFC20E">
                <a:alpha val="100000"/>
              </a:srgbClr>
            </a:solidFill>
          </p:spPr>
          <p:txBody>
            <a:bodyPr/>
            <a:lstStyle/>
            <a:p/>
          </p:txBody>
        </p:sp>
        <p:sp>
          <p:nvSpPr>
            <p:cNvPr id="167" name="rc167"/>
            <p:cNvSpPr/>
            <p:nvPr/>
          </p:nvSpPr>
          <p:spPr>
            <a:xfrm>
              <a:off x="6558279" y="5522891"/>
              <a:ext cx="201455" cy="201456"/>
            </a:xfrm>
            <a:prstGeom prst="rect">
              <a:avLst/>
            </a:prstGeom>
            <a:solidFill>
              <a:srgbClr val="F26A21">
                <a:alpha val="100000"/>
              </a:srgbClr>
            </a:solidFill>
          </p:spPr>
          <p:txBody>
            <a:bodyPr/>
            <a:lstStyle/>
            <a:p/>
          </p:txBody>
        </p:sp>
        <p:sp>
          <p:nvSpPr>
            <p:cNvPr id="168" name="tx168"/>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20330" y="1511680"/>
              <a:ext cx="4091381"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Qatar</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Qatar is projected to have a  small increase (&lt;10,000) in the number of surviving infants by 2030. Therefore, to achieve the IA2030 ZD target, more (~2.8%)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1689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4945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38201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98317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91573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84829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4105927"/>
              <a:ext cx="217589" cy="944684"/>
            </a:xfrm>
            <a:prstGeom prst="rect">
              <a:avLst/>
            </a:prstGeom>
            <a:solidFill>
              <a:srgbClr val="0058AB">
                <a:alpha val="100000"/>
              </a:srgbClr>
            </a:solidFill>
          </p:spPr>
          <p:txBody>
            <a:bodyPr/>
            <a:lstStyle/>
            <a:p/>
          </p:txBody>
        </p:sp>
        <p:sp>
          <p:nvSpPr>
            <p:cNvPr id="40" name="rc40"/>
            <p:cNvSpPr/>
            <p:nvPr/>
          </p:nvSpPr>
          <p:spPr>
            <a:xfrm>
              <a:off x="1472058" y="4419754"/>
              <a:ext cx="217589" cy="630857"/>
            </a:xfrm>
            <a:prstGeom prst="rect">
              <a:avLst/>
            </a:prstGeom>
            <a:solidFill>
              <a:srgbClr val="0058AB">
                <a:alpha val="100000"/>
              </a:srgbClr>
            </a:solidFill>
          </p:spPr>
          <p:txBody>
            <a:bodyPr/>
            <a:lstStyle/>
            <a:p/>
          </p:txBody>
        </p:sp>
        <p:sp>
          <p:nvSpPr>
            <p:cNvPr id="41" name="rc41"/>
            <p:cNvSpPr/>
            <p:nvPr/>
          </p:nvSpPr>
          <p:spPr>
            <a:xfrm>
              <a:off x="1713825" y="4528633"/>
              <a:ext cx="217589" cy="521978"/>
            </a:xfrm>
            <a:prstGeom prst="rect">
              <a:avLst/>
            </a:prstGeom>
            <a:solidFill>
              <a:srgbClr val="0058AB">
                <a:alpha val="100000"/>
              </a:srgbClr>
            </a:solidFill>
          </p:spPr>
          <p:txBody>
            <a:bodyPr/>
            <a:lstStyle/>
            <a:p/>
          </p:txBody>
        </p:sp>
        <p:sp>
          <p:nvSpPr>
            <p:cNvPr id="42" name="rc42"/>
            <p:cNvSpPr/>
            <p:nvPr/>
          </p:nvSpPr>
          <p:spPr>
            <a:xfrm>
              <a:off x="1955592" y="4516891"/>
              <a:ext cx="217589" cy="533720"/>
            </a:xfrm>
            <a:prstGeom prst="rect">
              <a:avLst/>
            </a:prstGeom>
            <a:solidFill>
              <a:srgbClr val="0058AB">
                <a:alpha val="100000"/>
              </a:srgbClr>
            </a:solidFill>
          </p:spPr>
          <p:txBody>
            <a:bodyPr/>
            <a:lstStyle/>
            <a:p/>
          </p:txBody>
        </p:sp>
        <p:sp>
          <p:nvSpPr>
            <p:cNvPr id="43" name="rc43"/>
            <p:cNvSpPr/>
            <p:nvPr/>
          </p:nvSpPr>
          <p:spPr>
            <a:xfrm>
              <a:off x="2197358" y="4917181"/>
              <a:ext cx="217589" cy="133430"/>
            </a:xfrm>
            <a:prstGeom prst="rect">
              <a:avLst/>
            </a:prstGeom>
            <a:solidFill>
              <a:srgbClr val="0058AB">
                <a:alpha val="100000"/>
              </a:srgbClr>
            </a:solidFill>
          </p:spPr>
          <p:txBody>
            <a:bodyPr/>
            <a:lstStyle/>
            <a:p/>
          </p:txBody>
        </p:sp>
        <p:sp>
          <p:nvSpPr>
            <p:cNvPr id="44" name="rc44"/>
            <p:cNvSpPr/>
            <p:nvPr/>
          </p:nvSpPr>
          <p:spPr>
            <a:xfrm>
              <a:off x="2439125" y="4916114"/>
              <a:ext cx="217589" cy="134497"/>
            </a:xfrm>
            <a:prstGeom prst="rect">
              <a:avLst/>
            </a:prstGeom>
            <a:solidFill>
              <a:srgbClr val="0058AB">
                <a:alpha val="100000"/>
              </a:srgbClr>
            </a:solidFill>
          </p:spPr>
          <p:txBody>
            <a:bodyPr/>
            <a:lstStyle/>
            <a:p/>
          </p:txBody>
        </p:sp>
        <p:sp>
          <p:nvSpPr>
            <p:cNvPr id="45" name="rc45"/>
            <p:cNvSpPr/>
            <p:nvPr/>
          </p:nvSpPr>
          <p:spPr>
            <a:xfrm>
              <a:off x="2680891" y="4926788"/>
              <a:ext cx="217589" cy="123823"/>
            </a:xfrm>
            <a:prstGeom prst="rect">
              <a:avLst/>
            </a:prstGeom>
            <a:solidFill>
              <a:srgbClr val="0058AB">
                <a:alpha val="100000"/>
              </a:srgbClr>
            </a:solidFill>
          </p:spPr>
          <p:txBody>
            <a:bodyPr/>
            <a:lstStyle/>
            <a:p/>
          </p:txBody>
        </p:sp>
        <p:sp>
          <p:nvSpPr>
            <p:cNvPr id="46" name="rc46"/>
            <p:cNvSpPr/>
            <p:nvPr/>
          </p:nvSpPr>
          <p:spPr>
            <a:xfrm>
              <a:off x="2922658" y="4498745"/>
              <a:ext cx="217589" cy="551866"/>
            </a:xfrm>
            <a:prstGeom prst="rect">
              <a:avLst/>
            </a:prstGeom>
            <a:solidFill>
              <a:srgbClr val="0058AB">
                <a:alpha val="100000"/>
              </a:srgbClr>
            </a:solidFill>
          </p:spPr>
          <p:txBody>
            <a:bodyPr/>
            <a:lstStyle/>
            <a:p/>
          </p:txBody>
        </p:sp>
        <p:sp>
          <p:nvSpPr>
            <p:cNvPr id="47" name="rc47"/>
            <p:cNvSpPr/>
            <p:nvPr/>
          </p:nvSpPr>
          <p:spPr>
            <a:xfrm>
              <a:off x="3164425" y="4541442"/>
              <a:ext cx="217589" cy="509168"/>
            </a:xfrm>
            <a:prstGeom prst="rect">
              <a:avLst/>
            </a:prstGeom>
            <a:solidFill>
              <a:srgbClr val="0058AB">
                <a:alpha val="100000"/>
              </a:srgbClr>
            </a:solidFill>
          </p:spPr>
          <p:txBody>
            <a:bodyPr/>
            <a:lstStyle/>
            <a:p/>
          </p:txBody>
        </p:sp>
        <p:sp>
          <p:nvSpPr>
            <p:cNvPr id="48" name="rc48"/>
            <p:cNvSpPr/>
            <p:nvPr/>
          </p:nvSpPr>
          <p:spPr>
            <a:xfrm>
              <a:off x="3406191" y="4865944"/>
              <a:ext cx="217589" cy="184667"/>
            </a:xfrm>
            <a:prstGeom prst="rect">
              <a:avLst/>
            </a:prstGeom>
            <a:solidFill>
              <a:srgbClr val="0058AB">
                <a:alpha val="100000"/>
              </a:srgbClr>
            </a:solidFill>
          </p:spPr>
          <p:txBody>
            <a:bodyPr/>
            <a:lstStyle/>
            <a:p/>
          </p:txBody>
        </p:sp>
        <p:sp>
          <p:nvSpPr>
            <p:cNvPr id="49" name="rc49"/>
            <p:cNvSpPr/>
            <p:nvPr/>
          </p:nvSpPr>
          <p:spPr>
            <a:xfrm>
              <a:off x="3647958" y="4643916"/>
              <a:ext cx="217589" cy="406694"/>
            </a:xfrm>
            <a:prstGeom prst="rect">
              <a:avLst/>
            </a:prstGeom>
            <a:solidFill>
              <a:srgbClr val="0058AB">
                <a:alpha val="100000"/>
              </a:srgbClr>
            </a:solidFill>
          </p:spPr>
          <p:txBody>
            <a:bodyPr/>
            <a:lstStyle/>
            <a:p/>
          </p:txBody>
        </p:sp>
        <p:sp>
          <p:nvSpPr>
            <p:cNvPr id="50" name="rc50"/>
            <p:cNvSpPr/>
            <p:nvPr/>
          </p:nvSpPr>
          <p:spPr>
            <a:xfrm>
              <a:off x="3889725" y="3745132"/>
              <a:ext cx="217589" cy="1305479"/>
            </a:xfrm>
            <a:prstGeom prst="rect">
              <a:avLst/>
            </a:prstGeom>
            <a:solidFill>
              <a:srgbClr val="0058AB">
                <a:alpha val="100000"/>
              </a:srgbClr>
            </a:solidFill>
          </p:spPr>
          <p:txBody>
            <a:bodyPr/>
            <a:lstStyle/>
            <a:p/>
          </p:txBody>
        </p:sp>
        <p:sp>
          <p:nvSpPr>
            <p:cNvPr id="51" name="rc51"/>
            <p:cNvSpPr/>
            <p:nvPr/>
          </p:nvSpPr>
          <p:spPr>
            <a:xfrm>
              <a:off x="4131491" y="3897776"/>
              <a:ext cx="217589" cy="1152835"/>
            </a:xfrm>
            <a:prstGeom prst="rect">
              <a:avLst/>
            </a:prstGeom>
            <a:solidFill>
              <a:srgbClr val="0058AB">
                <a:alpha val="100000"/>
              </a:srgbClr>
            </a:solidFill>
          </p:spPr>
          <p:txBody>
            <a:bodyPr/>
            <a:lstStyle/>
            <a:p/>
          </p:txBody>
        </p:sp>
        <p:sp>
          <p:nvSpPr>
            <p:cNvPr id="52" name="rc52"/>
            <p:cNvSpPr/>
            <p:nvPr/>
          </p:nvSpPr>
          <p:spPr>
            <a:xfrm>
              <a:off x="4373258" y="4805100"/>
              <a:ext cx="217589" cy="245511"/>
            </a:xfrm>
            <a:prstGeom prst="rect">
              <a:avLst/>
            </a:prstGeom>
            <a:solidFill>
              <a:srgbClr val="0058AB">
                <a:alpha val="100000"/>
              </a:srgbClr>
            </a:solidFill>
          </p:spPr>
          <p:txBody>
            <a:bodyPr/>
            <a:lstStyle/>
            <a:p/>
          </p:txBody>
        </p:sp>
        <p:sp>
          <p:nvSpPr>
            <p:cNvPr id="53" name="rc53"/>
            <p:cNvSpPr/>
            <p:nvPr/>
          </p:nvSpPr>
          <p:spPr>
            <a:xfrm>
              <a:off x="4615025" y="4789088"/>
              <a:ext cx="217589" cy="261522"/>
            </a:xfrm>
            <a:prstGeom prst="rect">
              <a:avLst/>
            </a:prstGeom>
            <a:solidFill>
              <a:srgbClr val="0058AB">
                <a:alpha val="100000"/>
              </a:srgbClr>
            </a:solidFill>
          </p:spPr>
          <p:txBody>
            <a:bodyPr/>
            <a:lstStyle/>
            <a:p/>
          </p:txBody>
        </p:sp>
        <p:sp>
          <p:nvSpPr>
            <p:cNvPr id="54" name="rc54"/>
            <p:cNvSpPr/>
            <p:nvPr/>
          </p:nvSpPr>
          <p:spPr>
            <a:xfrm>
              <a:off x="4856791" y="4777347"/>
              <a:ext cx="217589" cy="273264"/>
            </a:xfrm>
            <a:prstGeom prst="rect">
              <a:avLst/>
            </a:prstGeom>
            <a:solidFill>
              <a:srgbClr val="0058AB">
                <a:alpha val="100000"/>
              </a:srgbClr>
            </a:solidFill>
          </p:spPr>
          <p:txBody>
            <a:bodyPr/>
            <a:lstStyle/>
            <a:p/>
          </p:txBody>
        </p:sp>
        <p:sp>
          <p:nvSpPr>
            <p:cNvPr id="55" name="rc55"/>
            <p:cNvSpPr/>
            <p:nvPr/>
          </p:nvSpPr>
          <p:spPr>
            <a:xfrm>
              <a:off x="5098558" y="4775212"/>
              <a:ext cx="217589" cy="275399"/>
            </a:xfrm>
            <a:prstGeom prst="rect">
              <a:avLst/>
            </a:prstGeom>
            <a:solidFill>
              <a:srgbClr val="0058AB">
                <a:alpha val="100000"/>
              </a:srgbClr>
            </a:solidFill>
          </p:spPr>
          <p:txBody>
            <a:bodyPr/>
            <a:lstStyle/>
            <a:p/>
          </p:txBody>
        </p:sp>
        <p:sp>
          <p:nvSpPr>
            <p:cNvPr id="56" name="rc56"/>
            <p:cNvSpPr/>
            <p:nvPr/>
          </p:nvSpPr>
          <p:spPr>
            <a:xfrm>
              <a:off x="5340325" y="4474193"/>
              <a:ext cx="217589" cy="576417"/>
            </a:xfrm>
            <a:prstGeom prst="rect">
              <a:avLst/>
            </a:prstGeom>
            <a:solidFill>
              <a:srgbClr val="0058AB">
                <a:alpha val="100000"/>
              </a:srgbClr>
            </a:solidFill>
          </p:spPr>
          <p:txBody>
            <a:bodyPr/>
            <a:lstStyle/>
            <a:p/>
          </p:txBody>
        </p:sp>
        <p:sp>
          <p:nvSpPr>
            <p:cNvPr id="57" name="rc57"/>
            <p:cNvSpPr/>
            <p:nvPr/>
          </p:nvSpPr>
          <p:spPr>
            <a:xfrm>
              <a:off x="5582091" y="4759200"/>
              <a:ext cx="217589" cy="291411"/>
            </a:xfrm>
            <a:prstGeom prst="rect">
              <a:avLst/>
            </a:prstGeom>
            <a:solidFill>
              <a:srgbClr val="0058AB">
                <a:alpha val="100000"/>
              </a:srgbClr>
            </a:solidFill>
          </p:spPr>
          <p:txBody>
            <a:bodyPr/>
            <a:lstStyle/>
            <a:p/>
          </p:txBody>
        </p:sp>
        <p:sp>
          <p:nvSpPr>
            <p:cNvPr id="58" name="rc58"/>
            <p:cNvSpPr/>
            <p:nvPr/>
          </p:nvSpPr>
          <p:spPr>
            <a:xfrm>
              <a:off x="5823858" y="4753863"/>
              <a:ext cx="217589" cy="296748"/>
            </a:xfrm>
            <a:prstGeom prst="rect">
              <a:avLst/>
            </a:prstGeom>
            <a:solidFill>
              <a:srgbClr val="0058AB">
                <a:alpha val="100000"/>
              </a:srgbClr>
            </a:solidFill>
          </p:spPr>
          <p:txBody>
            <a:bodyPr/>
            <a:lstStyle/>
            <a:p/>
          </p:txBody>
        </p:sp>
        <p:sp>
          <p:nvSpPr>
            <p:cNvPr id="59" name="rc59"/>
            <p:cNvSpPr/>
            <p:nvPr/>
          </p:nvSpPr>
          <p:spPr>
            <a:xfrm>
              <a:off x="6065625" y="1757558"/>
              <a:ext cx="217589" cy="3293053"/>
            </a:xfrm>
            <a:prstGeom prst="rect">
              <a:avLst/>
            </a:prstGeom>
            <a:solidFill>
              <a:srgbClr val="0058AB">
                <a:alpha val="100000"/>
              </a:srgbClr>
            </a:solidFill>
          </p:spPr>
          <p:txBody>
            <a:bodyPr/>
            <a:lstStyle/>
            <a:p/>
          </p:txBody>
        </p:sp>
        <p:sp>
          <p:nvSpPr>
            <p:cNvPr id="60" name="rc60"/>
            <p:cNvSpPr/>
            <p:nvPr/>
          </p:nvSpPr>
          <p:spPr>
            <a:xfrm>
              <a:off x="6307391" y="4764537"/>
              <a:ext cx="217589" cy="286073"/>
            </a:xfrm>
            <a:prstGeom prst="rect">
              <a:avLst/>
            </a:prstGeom>
            <a:solidFill>
              <a:srgbClr val="0058AB">
                <a:alpha val="100000"/>
              </a:srgbClr>
            </a:solidFill>
          </p:spPr>
          <p:txBody>
            <a:bodyPr/>
            <a:lstStyle/>
            <a:p/>
          </p:txBody>
        </p:sp>
        <p:sp>
          <p:nvSpPr>
            <p:cNvPr id="61" name="rc61"/>
            <p:cNvSpPr/>
            <p:nvPr/>
          </p:nvSpPr>
          <p:spPr>
            <a:xfrm>
              <a:off x="6549158" y="4739986"/>
              <a:ext cx="217589" cy="310625"/>
            </a:xfrm>
            <a:prstGeom prst="rect">
              <a:avLst/>
            </a:prstGeom>
            <a:solidFill>
              <a:srgbClr val="0058AB">
                <a:alpha val="100000"/>
              </a:srgbClr>
            </a:solidFill>
          </p:spPr>
          <p:txBody>
            <a:bodyPr/>
            <a:lstStyle/>
            <a:p/>
          </p:txBody>
        </p:sp>
        <p:sp>
          <p:nvSpPr>
            <p:cNvPr id="62" name="rc62"/>
            <p:cNvSpPr/>
            <p:nvPr/>
          </p:nvSpPr>
          <p:spPr>
            <a:xfrm>
              <a:off x="6790924" y="4736784"/>
              <a:ext cx="217589" cy="313827"/>
            </a:xfrm>
            <a:prstGeom prst="rect">
              <a:avLst/>
            </a:prstGeom>
            <a:solidFill>
              <a:srgbClr val="0058AB">
                <a:alpha val="100000"/>
              </a:srgbClr>
            </a:solidFill>
          </p:spPr>
          <p:txBody>
            <a:bodyPr/>
            <a:lstStyle/>
            <a:p/>
          </p:txBody>
        </p:sp>
        <p:sp>
          <p:nvSpPr>
            <p:cNvPr id="63" name="rc63"/>
            <p:cNvSpPr/>
            <p:nvPr/>
          </p:nvSpPr>
          <p:spPr>
            <a:xfrm>
              <a:off x="7032691" y="4742121"/>
              <a:ext cx="217589" cy="308490"/>
            </a:xfrm>
            <a:prstGeom prst="rect">
              <a:avLst/>
            </a:prstGeom>
            <a:solidFill>
              <a:srgbClr val="0058AB">
                <a:alpha val="100000"/>
              </a:srgbClr>
            </a:solidFill>
          </p:spPr>
          <p:txBody>
            <a:bodyPr/>
            <a:lstStyle/>
            <a:p/>
          </p:txBody>
        </p:sp>
        <p:sp>
          <p:nvSpPr>
            <p:cNvPr id="64" name="rc64"/>
            <p:cNvSpPr/>
            <p:nvPr/>
          </p:nvSpPr>
          <p:spPr>
            <a:xfrm>
              <a:off x="7274458" y="4732514"/>
              <a:ext cx="217589" cy="318097"/>
            </a:xfrm>
            <a:prstGeom prst="rect">
              <a:avLst/>
            </a:prstGeom>
            <a:solidFill>
              <a:srgbClr val="0058AB">
                <a:alpha val="100000"/>
              </a:srgbClr>
            </a:solidFill>
          </p:spPr>
          <p:txBody>
            <a:bodyPr/>
            <a:lstStyle/>
            <a:p/>
          </p:txBody>
        </p:sp>
        <p:sp>
          <p:nvSpPr>
            <p:cNvPr id="65" name="rc65"/>
            <p:cNvSpPr/>
            <p:nvPr/>
          </p:nvSpPr>
          <p:spPr>
            <a:xfrm>
              <a:off x="8483291" y="4902237"/>
              <a:ext cx="217589" cy="148374"/>
            </a:xfrm>
            <a:prstGeom prst="rect">
              <a:avLst/>
            </a:prstGeom>
            <a:solidFill>
              <a:srgbClr val="69DBFF">
                <a:alpha val="100000"/>
              </a:srgbClr>
            </a:solidFill>
          </p:spPr>
          <p:txBody>
            <a:bodyPr/>
            <a:lstStyle/>
            <a:p/>
          </p:txBody>
        </p:sp>
        <p:sp>
          <p:nvSpPr>
            <p:cNvPr id="66" name="pl66"/>
            <p:cNvSpPr/>
            <p:nvPr/>
          </p:nvSpPr>
          <p:spPr>
            <a:xfrm>
              <a:off x="6174420" y="4753863"/>
              <a:ext cx="2417666" cy="148374"/>
            </a:xfrm>
            <a:custGeom>
              <a:avLst/>
              <a:pathLst>
                <a:path w="2417666" h="148374">
                  <a:moveTo>
                    <a:pt x="0" y="0"/>
                  </a:moveTo>
                  <a:lnTo>
                    <a:pt x="241766" y="14837"/>
                  </a:lnTo>
                  <a:lnTo>
                    <a:pt x="483533" y="29674"/>
                  </a:lnTo>
                  <a:lnTo>
                    <a:pt x="725299" y="44512"/>
                  </a:lnTo>
                  <a:lnTo>
                    <a:pt x="967066" y="59349"/>
                  </a:lnTo>
                  <a:lnTo>
                    <a:pt x="1208833" y="74187"/>
                  </a:lnTo>
                  <a:lnTo>
                    <a:pt x="1450599" y="89024"/>
                  </a:lnTo>
                  <a:lnTo>
                    <a:pt x="1692366" y="103861"/>
                  </a:lnTo>
                  <a:lnTo>
                    <a:pt x="1934133" y="118699"/>
                  </a:lnTo>
                  <a:lnTo>
                    <a:pt x="2175899" y="133536"/>
                  </a:lnTo>
                  <a:lnTo>
                    <a:pt x="2417666" y="148374"/>
                  </a:lnTo>
                </a:path>
              </a:pathLst>
            </a:custGeom>
            <a:ln w="13550" cap="flat">
              <a:solidFill>
                <a:srgbClr val="000000">
                  <a:alpha val="100000"/>
                </a:srgbClr>
              </a:solidFill>
              <a:prstDash val="solid"/>
              <a:round/>
            </a:ln>
          </p:spPr>
          <p:txBody>
            <a:bodyPr/>
            <a:lstStyle/>
            <a:p/>
          </p:txBody>
        </p:sp>
        <p:sp>
          <p:nvSpPr>
            <p:cNvPr id="67" name="pt67"/>
            <p:cNvSpPr/>
            <p:nvPr/>
          </p:nvSpPr>
          <p:spPr>
            <a:xfrm>
              <a:off x="6149594" y="47290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7438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7587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7735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7883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8032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8180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8328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8477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8625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8774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2574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285830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179086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53414" y="1330629"/>
              <a:ext cx="582434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Qatar</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43%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43%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Qatar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829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326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824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7321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819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577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4075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573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5070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0568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849680"/>
              <a:ext cx="239888" cy="458341"/>
            </a:xfrm>
            <a:prstGeom prst="rect">
              <a:avLst/>
            </a:prstGeom>
            <a:solidFill>
              <a:srgbClr val="80BD41">
                <a:alpha val="100000"/>
              </a:srgbClr>
            </a:solidFill>
          </p:spPr>
          <p:txBody>
            <a:bodyPr/>
            <a:lstStyle/>
            <a:p/>
          </p:txBody>
        </p:sp>
        <p:sp>
          <p:nvSpPr>
            <p:cNvPr id="28" name="rc28"/>
            <p:cNvSpPr/>
            <p:nvPr/>
          </p:nvSpPr>
          <p:spPr>
            <a:xfrm>
              <a:off x="1296273" y="3810059"/>
              <a:ext cx="239888" cy="39620"/>
            </a:xfrm>
            <a:prstGeom prst="rect">
              <a:avLst/>
            </a:prstGeom>
            <a:solidFill>
              <a:srgbClr val="1CABE2">
                <a:alpha val="100000"/>
              </a:srgbClr>
            </a:solidFill>
          </p:spPr>
          <p:txBody>
            <a:bodyPr/>
            <a:lstStyle/>
            <a:p/>
          </p:txBody>
        </p:sp>
        <p:sp>
          <p:nvSpPr>
            <p:cNvPr id="29" name="rc29"/>
            <p:cNvSpPr/>
            <p:nvPr/>
          </p:nvSpPr>
          <p:spPr>
            <a:xfrm>
              <a:off x="1562816" y="3802405"/>
              <a:ext cx="239888" cy="505616"/>
            </a:xfrm>
            <a:prstGeom prst="rect">
              <a:avLst/>
            </a:prstGeom>
            <a:solidFill>
              <a:srgbClr val="80BD41">
                <a:alpha val="100000"/>
              </a:srgbClr>
            </a:solidFill>
          </p:spPr>
          <p:txBody>
            <a:bodyPr/>
            <a:lstStyle/>
            <a:p/>
          </p:txBody>
        </p:sp>
        <p:sp>
          <p:nvSpPr>
            <p:cNvPr id="30" name="rc30"/>
            <p:cNvSpPr/>
            <p:nvPr/>
          </p:nvSpPr>
          <p:spPr>
            <a:xfrm>
              <a:off x="1562816" y="3775841"/>
              <a:ext cx="239888" cy="26563"/>
            </a:xfrm>
            <a:prstGeom prst="rect">
              <a:avLst/>
            </a:prstGeom>
            <a:solidFill>
              <a:srgbClr val="1CABE2">
                <a:alpha val="100000"/>
              </a:srgbClr>
            </a:solidFill>
          </p:spPr>
          <p:txBody>
            <a:bodyPr/>
            <a:lstStyle/>
            <a:p/>
          </p:txBody>
        </p:sp>
        <p:sp>
          <p:nvSpPr>
            <p:cNvPr id="31" name="rc31"/>
            <p:cNvSpPr/>
            <p:nvPr/>
          </p:nvSpPr>
          <p:spPr>
            <a:xfrm>
              <a:off x="1829360" y="3778993"/>
              <a:ext cx="239888" cy="529028"/>
            </a:xfrm>
            <a:prstGeom prst="rect">
              <a:avLst/>
            </a:prstGeom>
            <a:solidFill>
              <a:srgbClr val="80BD41">
                <a:alpha val="100000"/>
              </a:srgbClr>
            </a:solidFill>
          </p:spPr>
          <p:txBody>
            <a:bodyPr/>
            <a:lstStyle/>
            <a:p/>
          </p:txBody>
        </p:sp>
        <p:sp>
          <p:nvSpPr>
            <p:cNvPr id="32" name="rc32"/>
            <p:cNvSpPr/>
            <p:nvPr/>
          </p:nvSpPr>
          <p:spPr>
            <a:xfrm>
              <a:off x="1829360" y="3756931"/>
              <a:ext cx="239888" cy="22061"/>
            </a:xfrm>
            <a:prstGeom prst="rect">
              <a:avLst/>
            </a:prstGeom>
            <a:solidFill>
              <a:srgbClr val="1CABE2">
                <a:alpha val="100000"/>
              </a:srgbClr>
            </a:solidFill>
          </p:spPr>
          <p:txBody>
            <a:bodyPr/>
            <a:lstStyle/>
            <a:p/>
          </p:txBody>
        </p:sp>
        <p:sp>
          <p:nvSpPr>
            <p:cNvPr id="33" name="rc33"/>
            <p:cNvSpPr/>
            <p:nvPr/>
          </p:nvSpPr>
          <p:spPr>
            <a:xfrm>
              <a:off x="2095903" y="3767737"/>
              <a:ext cx="239888" cy="540284"/>
            </a:xfrm>
            <a:prstGeom prst="rect">
              <a:avLst/>
            </a:prstGeom>
            <a:solidFill>
              <a:srgbClr val="80BD41">
                <a:alpha val="100000"/>
              </a:srgbClr>
            </a:solidFill>
          </p:spPr>
          <p:txBody>
            <a:bodyPr/>
            <a:lstStyle/>
            <a:p/>
          </p:txBody>
        </p:sp>
        <p:sp>
          <p:nvSpPr>
            <p:cNvPr id="34" name="rc34"/>
            <p:cNvSpPr/>
            <p:nvPr/>
          </p:nvSpPr>
          <p:spPr>
            <a:xfrm>
              <a:off x="2095903" y="3745225"/>
              <a:ext cx="239888" cy="22511"/>
            </a:xfrm>
            <a:prstGeom prst="rect">
              <a:avLst/>
            </a:prstGeom>
            <a:solidFill>
              <a:srgbClr val="1CABE2">
                <a:alpha val="100000"/>
              </a:srgbClr>
            </a:solidFill>
          </p:spPr>
          <p:txBody>
            <a:bodyPr/>
            <a:lstStyle/>
            <a:p/>
          </p:txBody>
        </p:sp>
        <p:sp>
          <p:nvSpPr>
            <p:cNvPr id="35" name="rc35"/>
            <p:cNvSpPr/>
            <p:nvPr/>
          </p:nvSpPr>
          <p:spPr>
            <a:xfrm>
              <a:off x="2362446" y="3751978"/>
              <a:ext cx="239888" cy="556042"/>
            </a:xfrm>
            <a:prstGeom prst="rect">
              <a:avLst/>
            </a:prstGeom>
            <a:solidFill>
              <a:srgbClr val="80BD41">
                <a:alpha val="100000"/>
              </a:srgbClr>
            </a:solidFill>
          </p:spPr>
          <p:txBody>
            <a:bodyPr/>
            <a:lstStyle/>
            <a:p/>
          </p:txBody>
        </p:sp>
        <p:sp>
          <p:nvSpPr>
            <p:cNvPr id="36" name="rc36"/>
            <p:cNvSpPr/>
            <p:nvPr/>
          </p:nvSpPr>
          <p:spPr>
            <a:xfrm>
              <a:off x="2362446" y="3746576"/>
              <a:ext cx="239888" cy="5402"/>
            </a:xfrm>
            <a:prstGeom prst="rect">
              <a:avLst/>
            </a:prstGeom>
            <a:solidFill>
              <a:srgbClr val="1CABE2">
                <a:alpha val="100000"/>
              </a:srgbClr>
            </a:solidFill>
          </p:spPr>
          <p:txBody>
            <a:bodyPr/>
            <a:lstStyle/>
            <a:p/>
          </p:txBody>
        </p:sp>
        <p:sp>
          <p:nvSpPr>
            <p:cNvPr id="37" name="rc37"/>
            <p:cNvSpPr/>
            <p:nvPr/>
          </p:nvSpPr>
          <p:spPr>
            <a:xfrm>
              <a:off x="2628989" y="3744324"/>
              <a:ext cx="239888" cy="563696"/>
            </a:xfrm>
            <a:prstGeom prst="rect">
              <a:avLst/>
            </a:prstGeom>
            <a:solidFill>
              <a:srgbClr val="80BD41">
                <a:alpha val="100000"/>
              </a:srgbClr>
            </a:solidFill>
          </p:spPr>
          <p:txBody>
            <a:bodyPr/>
            <a:lstStyle/>
            <a:p/>
          </p:txBody>
        </p:sp>
        <p:sp>
          <p:nvSpPr>
            <p:cNvPr id="38" name="rc38"/>
            <p:cNvSpPr/>
            <p:nvPr/>
          </p:nvSpPr>
          <p:spPr>
            <a:xfrm>
              <a:off x="2628989" y="3738471"/>
              <a:ext cx="239888" cy="5853"/>
            </a:xfrm>
            <a:prstGeom prst="rect">
              <a:avLst/>
            </a:prstGeom>
            <a:solidFill>
              <a:srgbClr val="1CABE2">
                <a:alpha val="100000"/>
              </a:srgbClr>
            </a:solidFill>
          </p:spPr>
          <p:txBody>
            <a:bodyPr/>
            <a:lstStyle/>
            <a:p/>
          </p:txBody>
        </p:sp>
        <p:sp>
          <p:nvSpPr>
            <p:cNvPr id="39" name="rc39"/>
            <p:cNvSpPr/>
            <p:nvPr/>
          </p:nvSpPr>
          <p:spPr>
            <a:xfrm>
              <a:off x="2895532" y="3792950"/>
              <a:ext cx="239888" cy="515071"/>
            </a:xfrm>
            <a:prstGeom prst="rect">
              <a:avLst/>
            </a:prstGeom>
            <a:solidFill>
              <a:srgbClr val="80BD41">
                <a:alpha val="100000"/>
              </a:srgbClr>
            </a:solidFill>
          </p:spPr>
          <p:txBody>
            <a:bodyPr/>
            <a:lstStyle/>
            <a:p/>
          </p:txBody>
        </p:sp>
        <p:sp>
          <p:nvSpPr>
            <p:cNvPr id="40" name="rc40"/>
            <p:cNvSpPr/>
            <p:nvPr/>
          </p:nvSpPr>
          <p:spPr>
            <a:xfrm>
              <a:off x="2895532" y="3787547"/>
              <a:ext cx="239888" cy="5402"/>
            </a:xfrm>
            <a:prstGeom prst="rect">
              <a:avLst/>
            </a:prstGeom>
            <a:solidFill>
              <a:srgbClr val="1CABE2">
                <a:alpha val="100000"/>
              </a:srgbClr>
            </a:solidFill>
          </p:spPr>
          <p:txBody>
            <a:bodyPr/>
            <a:lstStyle/>
            <a:p/>
          </p:txBody>
        </p:sp>
        <p:sp>
          <p:nvSpPr>
            <p:cNvPr id="41" name="rc41"/>
            <p:cNvSpPr/>
            <p:nvPr/>
          </p:nvSpPr>
          <p:spPr>
            <a:xfrm>
              <a:off x="3162075" y="3748827"/>
              <a:ext cx="239888" cy="559194"/>
            </a:xfrm>
            <a:prstGeom prst="rect">
              <a:avLst/>
            </a:prstGeom>
            <a:solidFill>
              <a:srgbClr val="80BD41">
                <a:alpha val="100000"/>
              </a:srgbClr>
            </a:solidFill>
          </p:spPr>
          <p:txBody>
            <a:bodyPr/>
            <a:lstStyle/>
            <a:p/>
          </p:txBody>
        </p:sp>
        <p:sp>
          <p:nvSpPr>
            <p:cNvPr id="42" name="rc42"/>
            <p:cNvSpPr/>
            <p:nvPr/>
          </p:nvSpPr>
          <p:spPr>
            <a:xfrm>
              <a:off x="3162075" y="3725414"/>
              <a:ext cx="239888" cy="23412"/>
            </a:xfrm>
            <a:prstGeom prst="rect">
              <a:avLst/>
            </a:prstGeom>
            <a:solidFill>
              <a:srgbClr val="1CABE2">
                <a:alpha val="100000"/>
              </a:srgbClr>
            </a:solidFill>
          </p:spPr>
          <p:txBody>
            <a:bodyPr/>
            <a:lstStyle/>
            <a:p/>
          </p:txBody>
        </p:sp>
        <p:sp>
          <p:nvSpPr>
            <p:cNvPr id="43" name="rc43"/>
            <p:cNvSpPr/>
            <p:nvPr/>
          </p:nvSpPr>
          <p:spPr>
            <a:xfrm>
              <a:off x="3428618" y="3613305"/>
              <a:ext cx="239888" cy="694715"/>
            </a:xfrm>
            <a:prstGeom prst="rect">
              <a:avLst/>
            </a:prstGeom>
            <a:solidFill>
              <a:srgbClr val="80BD41">
                <a:alpha val="100000"/>
              </a:srgbClr>
            </a:solidFill>
          </p:spPr>
          <p:txBody>
            <a:bodyPr/>
            <a:lstStyle/>
            <a:p/>
          </p:txBody>
        </p:sp>
        <p:sp>
          <p:nvSpPr>
            <p:cNvPr id="44" name="rc44"/>
            <p:cNvSpPr/>
            <p:nvPr/>
          </p:nvSpPr>
          <p:spPr>
            <a:xfrm>
              <a:off x="3428618" y="3591694"/>
              <a:ext cx="239888" cy="21611"/>
            </a:xfrm>
            <a:prstGeom prst="rect">
              <a:avLst/>
            </a:prstGeom>
            <a:solidFill>
              <a:srgbClr val="1CABE2">
                <a:alpha val="100000"/>
              </a:srgbClr>
            </a:solidFill>
          </p:spPr>
          <p:txBody>
            <a:bodyPr/>
            <a:lstStyle/>
            <a:p/>
          </p:txBody>
        </p:sp>
        <p:sp>
          <p:nvSpPr>
            <p:cNvPr id="45" name="rc45"/>
            <p:cNvSpPr/>
            <p:nvPr/>
          </p:nvSpPr>
          <p:spPr>
            <a:xfrm>
              <a:off x="3695161" y="3537215"/>
              <a:ext cx="239888" cy="770805"/>
            </a:xfrm>
            <a:prstGeom prst="rect">
              <a:avLst/>
            </a:prstGeom>
            <a:solidFill>
              <a:srgbClr val="80BD41">
                <a:alpha val="100000"/>
              </a:srgbClr>
            </a:solidFill>
          </p:spPr>
          <p:txBody>
            <a:bodyPr/>
            <a:lstStyle/>
            <a:p/>
          </p:txBody>
        </p:sp>
        <p:sp>
          <p:nvSpPr>
            <p:cNvPr id="46" name="rc46"/>
            <p:cNvSpPr/>
            <p:nvPr/>
          </p:nvSpPr>
          <p:spPr>
            <a:xfrm>
              <a:off x="3695161" y="3529561"/>
              <a:ext cx="239888" cy="7654"/>
            </a:xfrm>
            <a:prstGeom prst="rect">
              <a:avLst/>
            </a:prstGeom>
            <a:solidFill>
              <a:srgbClr val="1CABE2">
                <a:alpha val="100000"/>
              </a:srgbClr>
            </a:solidFill>
          </p:spPr>
          <p:txBody>
            <a:bodyPr/>
            <a:lstStyle/>
            <a:p/>
          </p:txBody>
        </p:sp>
        <p:sp>
          <p:nvSpPr>
            <p:cNvPr id="47" name="rc47"/>
            <p:cNvSpPr/>
            <p:nvPr/>
          </p:nvSpPr>
          <p:spPr>
            <a:xfrm>
              <a:off x="3961705" y="3467429"/>
              <a:ext cx="239888" cy="840592"/>
            </a:xfrm>
            <a:prstGeom prst="rect">
              <a:avLst/>
            </a:prstGeom>
            <a:solidFill>
              <a:srgbClr val="80BD41">
                <a:alpha val="100000"/>
              </a:srgbClr>
            </a:solidFill>
          </p:spPr>
          <p:txBody>
            <a:bodyPr/>
            <a:lstStyle/>
            <a:p/>
          </p:txBody>
        </p:sp>
        <p:sp>
          <p:nvSpPr>
            <p:cNvPr id="48" name="rc48"/>
            <p:cNvSpPr/>
            <p:nvPr/>
          </p:nvSpPr>
          <p:spPr>
            <a:xfrm>
              <a:off x="3961705" y="3450320"/>
              <a:ext cx="239888" cy="17109"/>
            </a:xfrm>
            <a:prstGeom prst="rect">
              <a:avLst/>
            </a:prstGeom>
            <a:solidFill>
              <a:srgbClr val="1CABE2">
                <a:alpha val="100000"/>
              </a:srgbClr>
            </a:solidFill>
          </p:spPr>
          <p:txBody>
            <a:bodyPr/>
            <a:lstStyle/>
            <a:p/>
          </p:txBody>
        </p:sp>
        <p:sp>
          <p:nvSpPr>
            <p:cNvPr id="49" name="rc49"/>
            <p:cNvSpPr/>
            <p:nvPr/>
          </p:nvSpPr>
          <p:spPr>
            <a:xfrm>
              <a:off x="4228248" y="3445367"/>
              <a:ext cx="239888" cy="862654"/>
            </a:xfrm>
            <a:prstGeom prst="rect">
              <a:avLst/>
            </a:prstGeom>
            <a:solidFill>
              <a:srgbClr val="80BD41">
                <a:alpha val="100000"/>
              </a:srgbClr>
            </a:solidFill>
          </p:spPr>
          <p:txBody>
            <a:bodyPr/>
            <a:lstStyle/>
            <a:p/>
          </p:txBody>
        </p:sp>
        <p:sp>
          <p:nvSpPr>
            <p:cNvPr id="50" name="rc50"/>
            <p:cNvSpPr/>
            <p:nvPr/>
          </p:nvSpPr>
          <p:spPr>
            <a:xfrm>
              <a:off x="4228248" y="3390438"/>
              <a:ext cx="239888" cy="54928"/>
            </a:xfrm>
            <a:prstGeom prst="rect">
              <a:avLst/>
            </a:prstGeom>
            <a:solidFill>
              <a:srgbClr val="1CABE2">
                <a:alpha val="100000"/>
              </a:srgbClr>
            </a:solidFill>
          </p:spPr>
          <p:txBody>
            <a:bodyPr/>
            <a:lstStyle/>
            <a:p/>
          </p:txBody>
        </p:sp>
        <p:sp>
          <p:nvSpPr>
            <p:cNvPr id="51" name="rc51"/>
            <p:cNvSpPr/>
            <p:nvPr/>
          </p:nvSpPr>
          <p:spPr>
            <a:xfrm>
              <a:off x="4494791" y="3384135"/>
              <a:ext cx="239888" cy="923886"/>
            </a:xfrm>
            <a:prstGeom prst="rect">
              <a:avLst/>
            </a:prstGeom>
            <a:solidFill>
              <a:srgbClr val="80BD41">
                <a:alpha val="100000"/>
              </a:srgbClr>
            </a:solidFill>
          </p:spPr>
          <p:txBody>
            <a:bodyPr/>
            <a:lstStyle/>
            <a:p/>
          </p:txBody>
        </p:sp>
        <p:sp>
          <p:nvSpPr>
            <p:cNvPr id="52" name="rc52"/>
            <p:cNvSpPr/>
            <p:nvPr/>
          </p:nvSpPr>
          <p:spPr>
            <a:xfrm>
              <a:off x="4494791" y="3335509"/>
              <a:ext cx="239888" cy="48625"/>
            </a:xfrm>
            <a:prstGeom prst="rect">
              <a:avLst/>
            </a:prstGeom>
            <a:solidFill>
              <a:srgbClr val="1CABE2">
                <a:alpha val="100000"/>
              </a:srgbClr>
            </a:solidFill>
          </p:spPr>
          <p:txBody>
            <a:bodyPr/>
            <a:lstStyle/>
            <a:p/>
          </p:txBody>
        </p:sp>
        <p:sp>
          <p:nvSpPr>
            <p:cNvPr id="53" name="rc53"/>
            <p:cNvSpPr/>
            <p:nvPr/>
          </p:nvSpPr>
          <p:spPr>
            <a:xfrm>
              <a:off x="4761334" y="3284632"/>
              <a:ext cx="239888" cy="1023388"/>
            </a:xfrm>
            <a:prstGeom prst="rect">
              <a:avLst/>
            </a:prstGeom>
            <a:solidFill>
              <a:srgbClr val="80BD41">
                <a:alpha val="100000"/>
              </a:srgbClr>
            </a:solidFill>
          </p:spPr>
          <p:txBody>
            <a:bodyPr/>
            <a:lstStyle/>
            <a:p/>
          </p:txBody>
        </p:sp>
        <p:sp>
          <p:nvSpPr>
            <p:cNvPr id="54" name="rc54"/>
            <p:cNvSpPr/>
            <p:nvPr/>
          </p:nvSpPr>
          <p:spPr>
            <a:xfrm>
              <a:off x="4761334" y="3274277"/>
              <a:ext cx="239888" cy="10355"/>
            </a:xfrm>
            <a:prstGeom prst="rect">
              <a:avLst/>
            </a:prstGeom>
            <a:solidFill>
              <a:srgbClr val="1CABE2">
                <a:alpha val="100000"/>
              </a:srgbClr>
            </a:solidFill>
          </p:spPr>
          <p:txBody>
            <a:bodyPr/>
            <a:lstStyle/>
            <a:p/>
          </p:txBody>
        </p:sp>
        <p:sp>
          <p:nvSpPr>
            <p:cNvPr id="55" name="rc55"/>
            <p:cNvSpPr/>
            <p:nvPr/>
          </p:nvSpPr>
          <p:spPr>
            <a:xfrm>
              <a:off x="5027877" y="3213945"/>
              <a:ext cx="239888" cy="1094076"/>
            </a:xfrm>
            <a:prstGeom prst="rect">
              <a:avLst/>
            </a:prstGeom>
            <a:solidFill>
              <a:srgbClr val="80BD41">
                <a:alpha val="100000"/>
              </a:srgbClr>
            </a:solidFill>
          </p:spPr>
          <p:txBody>
            <a:bodyPr/>
            <a:lstStyle/>
            <a:p/>
          </p:txBody>
        </p:sp>
        <p:sp>
          <p:nvSpPr>
            <p:cNvPr id="56" name="rc56"/>
            <p:cNvSpPr/>
            <p:nvPr/>
          </p:nvSpPr>
          <p:spPr>
            <a:xfrm>
              <a:off x="5027877" y="3203139"/>
              <a:ext cx="239888" cy="10805"/>
            </a:xfrm>
            <a:prstGeom prst="rect">
              <a:avLst/>
            </a:prstGeom>
            <a:solidFill>
              <a:srgbClr val="1CABE2">
                <a:alpha val="100000"/>
              </a:srgbClr>
            </a:solidFill>
          </p:spPr>
          <p:txBody>
            <a:bodyPr/>
            <a:lstStyle/>
            <a:p/>
          </p:txBody>
        </p:sp>
        <p:sp>
          <p:nvSpPr>
            <p:cNvPr id="57" name="rc57"/>
            <p:cNvSpPr/>
            <p:nvPr/>
          </p:nvSpPr>
          <p:spPr>
            <a:xfrm>
              <a:off x="5294420" y="3168021"/>
              <a:ext cx="239888" cy="1140000"/>
            </a:xfrm>
            <a:prstGeom prst="rect">
              <a:avLst/>
            </a:prstGeom>
            <a:solidFill>
              <a:srgbClr val="80BD41">
                <a:alpha val="100000"/>
              </a:srgbClr>
            </a:solidFill>
          </p:spPr>
          <p:txBody>
            <a:bodyPr/>
            <a:lstStyle/>
            <a:p/>
          </p:txBody>
        </p:sp>
        <p:sp>
          <p:nvSpPr>
            <p:cNvPr id="58" name="rc58"/>
            <p:cNvSpPr/>
            <p:nvPr/>
          </p:nvSpPr>
          <p:spPr>
            <a:xfrm>
              <a:off x="5294420" y="3156315"/>
              <a:ext cx="239888" cy="11706"/>
            </a:xfrm>
            <a:prstGeom prst="rect">
              <a:avLst/>
            </a:prstGeom>
            <a:solidFill>
              <a:srgbClr val="1CABE2">
                <a:alpha val="100000"/>
              </a:srgbClr>
            </a:solidFill>
          </p:spPr>
          <p:txBody>
            <a:bodyPr/>
            <a:lstStyle/>
            <a:p/>
          </p:txBody>
        </p:sp>
        <p:sp>
          <p:nvSpPr>
            <p:cNvPr id="59" name="rc59"/>
            <p:cNvSpPr/>
            <p:nvPr/>
          </p:nvSpPr>
          <p:spPr>
            <a:xfrm>
              <a:off x="5560963" y="3159016"/>
              <a:ext cx="239888" cy="1149004"/>
            </a:xfrm>
            <a:prstGeom prst="rect">
              <a:avLst/>
            </a:prstGeom>
            <a:solidFill>
              <a:srgbClr val="80BD41">
                <a:alpha val="100000"/>
              </a:srgbClr>
            </a:solidFill>
          </p:spPr>
          <p:txBody>
            <a:bodyPr/>
            <a:lstStyle/>
            <a:p/>
          </p:txBody>
        </p:sp>
        <p:sp>
          <p:nvSpPr>
            <p:cNvPr id="60" name="rc60"/>
            <p:cNvSpPr/>
            <p:nvPr/>
          </p:nvSpPr>
          <p:spPr>
            <a:xfrm>
              <a:off x="5560963" y="3147310"/>
              <a:ext cx="239888" cy="11706"/>
            </a:xfrm>
            <a:prstGeom prst="rect">
              <a:avLst/>
            </a:prstGeom>
            <a:solidFill>
              <a:srgbClr val="1CABE2">
                <a:alpha val="100000"/>
              </a:srgbClr>
            </a:solidFill>
          </p:spPr>
          <p:txBody>
            <a:bodyPr/>
            <a:lstStyle/>
            <a:p/>
          </p:txBody>
        </p:sp>
        <p:sp>
          <p:nvSpPr>
            <p:cNvPr id="61" name="rc61"/>
            <p:cNvSpPr/>
            <p:nvPr/>
          </p:nvSpPr>
          <p:spPr>
            <a:xfrm>
              <a:off x="5827506" y="3116244"/>
              <a:ext cx="239888" cy="1191777"/>
            </a:xfrm>
            <a:prstGeom prst="rect">
              <a:avLst/>
            </a:prstGeom>
            <a:solidFill>
              <a:srgbClr val="80BD41">
                <a:alpha val="100000"/>
              </a:srgbClr>
            </a:solidFill>
          </p:spPr>
          <p:txBody>
            <a:bodyPr/>
            <a:lstStyle/>
            <a:p/>
          </p:txBody>
        </p:sp>
        <p:sp>
          <p:nvSpPr>
            <p:cNvPr id="62" name="rc62"/>
            <p:cNvSpPr/>
            <p:nvPr/>
          </p:nvSpPr>
          <p:spPr>
            <a:xfrm>
              <a:off x="5827506" y="3091931"/>
              <a:ext cx="239888" cy="24312"/>
            </a:xfrm>
            <a:prstGeom prst="rect">
              <a:avLst/>
            </a:prstGeom>
            <a:solidFill>
              <a:srgbClr val="1CABE2">
                <a:alpha val="100000"/>
              </a:srgbClr>
            </a:solidFill>
          </p:spPr>
          <p:txBody>
            <a:bodyPr/>
            <a:lstStyle/>
            <a:p/>
          </p:txBody>
        </p:sp>
        <p:sp>
          <p:nvSpPr>
            <p:cNvPr id="63" name="rc63"/>
            <p:cNvSpPr/>
            <p:nvPr/>
          </p:nvSpPr>
          <p:spPr>
            <a:xfrm>
              <a:off x="6094049" y="3092831"/>
              <a:ext cx="239888" cy="1215189"/>
            </a:xfrm>
            <a:prstGeom prst="rect">
              <a:avLst/>
            </a:prstGeom>
            <a:solidFill>
              <a:srgbClr val="80BD41">
                <a:alpha val="100000"/>
              </a:srgbClr>
            </a:solidFill>
          </p:spPr>
          <p:txBody>
            <a:bodyPr/>
            <a:lstStyle/>
            <a:p/>
          </p:txBody>
        </p:sp>
        <p:sp>
          <p:nvSpPr>
            <p:cNvPr id="64" name="rc64"/>
            <p:cNvSpPr/>
            <p:nvPr/>
          </p:nvSpPr>
          <p:spPr>
            <a:xfrm>
              <a:off x="6094049" y="3080675"/>
              <a:ext cx="239888" cy="12156"/>
            </a:xfrm>
            <a:prstGeom prst="rect">
              <a:avLst/>
            </a:prstGeom>
            <a:solidFill>
              <a:srgbClr val="1CABE2">
                <a:alpha val="100000"/>
              </a:srgbClr>
            </a:solidFill>
          </p:spPr>
          <p:txBody>
            <a:bodyPr/>
            <a:lstStyle/>
            <a:p/>
          </p:txBody>
        </p:sp>
        <p:sp>
          <p:nvSpPr>
            <p:cNvPr id="65" name="rc65"/>
            <p:cNvSpPr/>
            <p:nvPr/>
          </p:nvSpPr>
          <p:spPr>
            <a:xfrm>
              <a:off x="6360593" y="3068969"/>
              <a:ext cx="239888" cy="1239052"/>
            </a:xfrm>
            <a:prstGeom prst="rect">
              <a:avLst/>
            </a:prstGeom>
            <a:solidFill>
              <a:srgbClr val="80BD41">
                <a:alpha val="100000"/>
              </a:srgbClr>
            </a:solidFill>
          </p:spPr>
          <p:txBody>
            <a:bodyPr/>
            <a:lstStyle/>
            <a:p/>
          </p:txBody>
        </p:sp>
        <p:sp>
          <p:nvSpPr>
            <p:cNvPr id="66" name="rc66"/>
            <p:cNvSpPr/>
            <p:nvPr/>
          </p:nvSpPr>
          <p:spPr>
            <a:xfrm>
              <a:off x="6360593" y="3056362"/>
              <a:ext cx="239888" cy="12606"/>
            </a:xfrm>
            <a:prstGeom prst="rect">
              <a:avLst/>
            </a:prstGeom>
            <a:solidFill>
              <a:srgbClr val="1CABE2">
                <a:alpha val="100000"/>
              </a:srgbClr>
            </a:solidFill>
          </p:spPr>
          <p:txBody>
            <a:bodyPr/>
            <a:lstStyle/>
            <a:p/>
          </p:txBody>
        </p:sp>
        <p:sp>
          <p:nvSpPr>
            <p:cNvPr id="67" name="rc67"/>
            <p:cNvSpPr/>
            <p:nvPr/>
          </p:nvSpPr>
          <p:spPr>
            <a:xfrm>
              <a:off x="6627136" y="3184229"/>
              <a:ext cx="239888" cy="1123791"/>
            </a:xfrm>
            <a:prstGeom prst="rect">
              <a:avLst/>
            </a:prstGeom>
            <a:solidFill>
              <a:srgbClr val="80BD41">
                <a:alpha val="100000"/>
              </a:srgbClr>
            </a:solidFill>
          </p:spPr>
          <p:txBody>
            <a:bodyPr/>
            <a:lstStyle/>
            <a:p/>
          </p:txBody>
        </p:sp>
        <p:sp>
          <p:nvSpPr>
            <p:cNvPr id="68" name="rc68"/>
            <p:cNvSpPr/>
            <p:nvPr/>
          </p:nvSpPr>
          <p:spPr>
            <a:xfrm>
              <a:off x="6627136" y="3045556"/>
              <a:ext cx="239888" cy="138673"/>
            </a:xfrm>
            <a:prstGeom prst="rect">
              <a:avLst/>
            </a:prstGeom>
            <a:solidFill>
              <a:srgbClr val="1CABE2">
                <a:alpha val="100000"/>
              </a:srgbClr>
            </a:solidFill>
          </p:spPr>
          <p:txBody>
            <a:bodyPr/>
            <a:lstStyle/>
            <a:p/>
          </p:txBody>
        </p:sp>
        <p:sp>
          <p:nvSpPr>
            <p:cNvPr id="69" name="rc69"/>
            <p:cNvSpPr/>
            <p:nvPr/>
          </p:nvSpPr>
          <p:spPr>
            <a:xfrm>
              <a:off x="6893679" y="3113992"/>
              <a:ext cx="239888" cy="1194028"/>
            </a:xfrm>
            <a:prstGeom prst="rect">
              <a:avLst/>
            </a:prstGeom>
            <a:solidFill>
              <a:srgbClr val="80BD41">
                <a:alpha val="100000"/>
              </a:srgbClr>
            </a:solidFill>
          </p:spPr>
          <p:txBody>
            <a:bodyPr/>
            <a:lstStyle/>
            <a:p/>
          </p:txBody>
        </p:sp>
        <p:sp>
          <p:nvSpPr>
            <p:cNvPr id="70" name="rc70"/>
            <p:cNvSpPr/>
            <p:nvPr/>
          </p:nvSpPr>
          <p:spPr>
            <a:xfrm>
              <a:off x="6893679" y="3101836"/>
              <a:ext cx="239888" cy="12156"/>
            </a:xfrm>
            <a:prstGeom prst="rect">
              <a:avLst/>
            </a:prstGeom>
            <a:solidFill>
              <a:srgbClr val="1CABE2">
                <a:alpha val="100000"/>
              </a:srgbClr>
            </a:solidFill>
          </p:spPr>
          <p:txBody>
            <a:bodyPr/>
            <a:lstStyle/>
            <a:p/>
          </p:txBody>
        </p:sp>
        <p:sp>
          <p:nvSpPr>
            <p:cNvPr id="71" name="rc71"/>
            <p:cNvSpPr/>
            <p:nvPr/>
          </p:nvSpPr>
          <p:spPr>
            <a:xfrm>
              <a:off x="7160222" y="3010888"/>
              <a:ext cx="239888" cy="1297132"/>
            </a:xfrm>
            <a:prstGeom prst="rect">
              <a:avLst/>
            </a:prstGeom>
            <a:solidFill>
              <a:srgbClr val="80BD41">
                <a:alpha val="100000"/>
              </a:srgbClr>
            </a:solidFill>
          </p:spPr>
          <p:txBody>
            <a:bodyPr/>
            <a:lstStyle/>
            <a:p/>
          </p:txBody>
        </p:sp>
        <p:sp>
          <p:nvSpPr>
            <p:cNvPr id="72" name="rc72"/>
            <p:cNvSpPr/>
            <p:nvPr/>
          </p:nvSpPr>
          <p:spPr>
            <a:xfrm>
              <a:off x="7160222" y="2997831"/>
              <a:ext cx="239888" cy="13056"/>
            </a:xfrm>
            <a:prstGeom prst="rect">
              <a:avLst/>
            </a:prstGeom>
            <a:solidFill>
              <a:srgbClr val="1CABE2">
                <a:alpha val="100000"/>
              </a:srgbClr>
            </a:solidFill>
          </p:spPr>
          <p:txBody>
            <a:bodyPr/>
            <a:lstStyle/>
            <a:p/>
          </p:txBody>
        </p:sp>
        <p:sp>
          <p:nvSpPr>
            <p:cNvPr id="73" name="rc73"/>
            <p:cNvSpPr/>
            <p:nvPr/>
          </p:nvSpPr>
          <p:spPr>
            <a:xfrm>
              <a:off x="7426765" y="2996931"/>
              <a:ext cx="239888" cy="1311090"/>
            </a:xfrm>
            <a:prstGeom prst="rect">
              <a:avLst/>
            </a:prstGeom>
            <a:solidFill>
              <a:srgbClr val="80BD41">
                <a:alpha val="100000"/>
              </a:srgbClr>
            </a:solidFill>
          </p:spPr>
          <p:txBody>
            <a:bodyPr/>
            <a:lstStyle/>
            <a:p/>
          </p:txBody>
        </p:sp>
        <p:sp>
          <p:nvSpPr>
            <p:cNvPr id="74" name="rc74"/>
            <p:cNvSpPr/>
            <p:nvPr/>
          </p:nvSpPr>
          <p:spPr>
            <a:xfrm>
              <a:off x="7426765" y="2983874"/>
              <a:ext cx="239888" cy="13056"/>
            </a:xfrm>
            <a:prstGeom prst="rect">
              <a:avLst/>
            </a:prstGeom>
            <a:solidFill>
              <a:srgbClr val="1CABE2">
                <a:alpha val="100000"/>
              </a:srgbClr>
            </a:solidFill>
          </p:spPr>
          <p:txBody>
            <a:bodyPr/>
            <a:lstStyle/>
            <a:p/>
          </p:txBody>
        </p:sp>
        <p:sp>
          <p:nvSpPr>
            <p:cNvPr id="75" name="rc75"/>
            <p:cNvSpPr/>
            <p:nvPr/>
          </p:nvSpPr>
          <p:spPr>
            <a:xfrm>
              <a:off x="7693308" y="3020343"/>
              <a:ext cx="239888" cy="1287677"/>
            </a:xfrm>
            <a:prstGeom prst="rect">
              <a:avLst/>
            </a:prstGeom>
            <a:solidFill>
              <a:srgbClr val="80BD41">
                <a:alpha val="100000"/>
              </a:srgbClr>
            </a:solidFill>
          </p:spPr>
          <p:txBody>
            <a:bodyPr/>
            <a:lstStyle/>
            <a:p/>
          </p:txBody>
        </p:sp>
        <p:sp>
          <p:nvSpPr>
            <p:cNvPr id="76" name="rc76"/>
            <p:cNvSpPr/>
            <p:nvPr/>
          </p:nvSpPr>
          <p:spPr>
            <a:xfrm>
              <a:off x="7693308" y="3007286"/>
              <a:ext cx="239888" cy="13056"/>
            </a:xfrm>
            <a:prstGeom prst="rect">
              <a:avLst/>
            </a:prstGeom>
            <a:solidFill>
              <a:srgbClr val="1CABE2">
                <a:alpha val="100000"/>
              </a:srgbClr>
            </a:solidFill>
          </p:spPr>
          <p:txBody>
            <a:bodyPr/>
            <a:lstStyle/>
            <a:p/>
          </p:txBody>
        </p:sp>
        <p:sp>
          <p:nvSpPr>
            <p:cNvPr id="77" name="rc77"/>
            <p:cNvSpPr/>
            <p:nvPr/>
          </p:nvSpPr>
          <p:spPr>
            <a:xfrm>
              <a:off x="7959851" y="2980272"/>
              <a:ext cx="239888" cy="1327749"/>
            </a:xfrm>
            <a:prstGeom prst="rect">
              <a:avLst/>
            </a:prstGeom>
            <a:solidFill>
              <a:srgbClr val="80BD41">
                <a:alpha val="100000"/>
              </a:srgbClr>
            </a:solidFill>
          </p:spPr>
          <p:txBody>
            <a:bodyPr/>
            <a:lstStyle/>
            <a:p/>
          </p:txBody>
        </p:sp>
        <p:sp>
          <p:nvSpPr>
            <p:cNvPr id="78" name="rc78"/>
            <p:cNvSpPr/>
            <p:nvPr/>
          </p:nvSpPr>
          <p:spPr>
            <a:xfrm>
              <a:off x="7959851" y="2966765"/>
              <a:ext cx="239888" cy="13507"/>
            </a:xfrm>
            <a:prstGeom prst="rect">
              <a:avLst/>
            </a:prstGeom>
            <a:solidFill>
              <a:srgbClr val="1CABE2">
                <a:alpha val="100000"/>
              </a:srgbClr>
            </a:solidFill>
          </p:spPr>
          <p:txBody>
            <a:bodyPr/>
            <a:lstStyle/>
            <a:p/>
          </p:txBody>
        </p:sp>
        <p:sp>
          <p:nvSpPr>
            <p:cNvPr id="79" name="pl79"/>
            <p:cNvSpPr/>
            <p:nvPr/>
          </p:nvSpPr>
          <p:spPr>
            <a:xfrm>
              <a:off x="1416218" y="2095023"/>
              <a:ext cx="6663577" cy="223535"/>
            </a:xfrm>
            <a:custGeom>
              <a:avLst/>
              <a:pathLst>
                <a:path w="6663577" h="223535">
                  <a:moveTo>
                    <a:pt x="0" y="156474"/>
                  </a:moveTo>
                  <a:lnTo>
                    <a:pt x="266543" y="89414"/>
                  </a:lnTo>
                  <a:lnTo>
                    <a:pt x="533086" y="67060"/>
                  </a:lnTo>
                  <a:lnTo>
                    <a:pt x="799629" y="67060"/>
                  </a:lnTo>
                  <a:lnTo>
                    <a:pt x="1066172" y="0"/>
                  </a:lnTo>
                  <a:lnTo>
                    <a:pt x="1332715" y="0"/>
                  </a:lnTo>
                  <a:lnTo>
                    <a:pt x="1599258" y="0"/>
                  </a:lnTo>
                  <a:lnTo>
                    <a:pt x="1865801" y="67060"/>
                  </a:lnTo>
                  <a:lnTo>
                    <a:pt x="2132344" y="44707"/>
                  </a:lnTo>
                  <a:lnTo>
                    <a:pt x="2398888" y="0"/>
                  </a:lnTo>
                  <a:lnTo>
                    <a:pt x="2665431" y="22353"/>
                  </a:lnTo>
                  <a:lnTo>
                    <a:pt x="2931974" y="111767"/>
                  </a:lnTo>
                  <a:lnTo>
                    <a:pt x="3198517" y="89414"/>
                  </a:lnTo>
                  <a:lnTo>
                    <a:pt x="3465060" y="0"/>
                  </a:lnTo>
                  <a:lnTo>
                    <a:pt x="3731603" y="0"/>
                  </a:lnTo>
                  <a:lnTo>
                    <a:pt x="3998146" y="0"/>
                  </a:lnTo>
                  <a:lnTo>
                    <a:pt x="4264689" y="0"/>
                  </a:lnTo>
                  <a:lnTo>
                    <a:pt x="4531233" y="22353"/>
                  </a:lnTo>
                  <a:lnTo>
                    <a:pt x="4797776" y="0"/>
                  </a:lnTo>
                  <a:lnTo>
                    <a:pt x="5064319" y="0"/>
                  </a:lnTo>
                  <a:lnTo>
                    <a:pt x="5330862" y="223535"/>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24790" y="36748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a:t>
              </a:r>
            </a:p>
          </p:txBody>
        </p:sp>
        <p:sp>
          <p:nvSpPr>
            <p:cNvPr id="92" name="tx92"/>
            <p:cNvSpPr/>
            <p:nvPr/>
          </p:nvSpPr>
          <p:spPr>
            <a:xfrm>
              <a:off x="2657505" y="36029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93" name="tx93"/>
            <p:cNvSpPr/>
            <p:nvPr/>
          </p:nvSpPr>
          <p:spPr>
            <a:xfrm>
              <a:off x="3990221" y="3313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19.1</a:t>
              </a:r>
            </a:p>
          </p:txBody>
        </p:sp>
        <p:sp>
          <p:nvSpPr>
            <p:cNvPr id="94" name="tx94"/>
            <p:cNvSpPr/>
            <p:nvPr/>
          </p:nvSpPr>
          <p:spPr>
            <a:xfrm>
              <a:off x="5322937" y="3020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a:t>
              </a:r>
            </a:p>
          </p:txBody>
        </p:sp>
        <p:sp>
          <p:nvSpPr>
            <p:cNvPr id="95" name="tx95"/>
            <p:cNvSpPr/>
            <p:nvPr/>
          </p:nvSpPr>
          <p:spPr>
            <a:xfrm>
              <a:off x="6389109" y="29208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96" name="tx96"/>
            <p:cNvSpPr/>
            <p:nvPr/>
          </p:nvSpPr>
          <p:spPr>
            <a:xfrm>
              <a:off x="6694829" y="290963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a:t>
              </a:r>
            </a:p>
          </p:txBody>
        </p:sp>
        <p:sp>
          <p:nvSpPr>
            <p:cNvPr id="97" name="tx97"/>
            <p:cNvSpPr/>
            <p:nvPr/>
          </p:nvSpPr>
          <p:spPr>
            <a:xfrm>
              <a:off x="6922195" y="29659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8" name="tx98"/>
            <p:cNvSpPr/>
            <p:nvPr/>
          </p:nvSpPr>
          <p:spPr>
            <a:xfrm>
              <a:off x="7188738" y="28619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a:t>
              </a:r>
            </a:p>
          </p:txBody>
        </p:sp>
        <p:sp>
          <p:nvSpPr>
            <p:cNvPr id="99" name="tx99"/>
            <p:cNvSpPr/>
            <p:nvPr/>
          </p:nvSpPr>
          <p:spPr>
            <a:xfrm>
              <a:off x="7455282" y="28479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a:t>
              </a:r>
            </a:p>
          </p:txBody>
        </p:sp>
        <p:sp>
          <p:nvSpPr>
            <p:cNvPr id="100" name="tx100"/>
            <p:cNvSpPr/>
            <p:nvPr/>
          </p:nvSpPr>
          <p:spPr>
            <a:xfrm>
              <a:off x="7721825" y="2871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28.9</a:t>
              </a:r>
            </a:p>
          </p:txBody>
        </p:sp>
        <p:sp>
          <p:nvSpPr>
            <p:cNvPr id="101" name="tx101"/>
            <p:cNvSpPr/>
            <p:nvPr/>
          </p:nvSpPr>
          <p:spPr>
            <a:xfrm>
              <a:off x="7988368" y="28308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102" name="pl102"/>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043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4" name="tx114"/>
            <p:cNvSpPr/>
            <p:nvPr/>
          </p:nvSpPr>
          <p:spPr>
            <a:xfrm>
              <a:off x="1362659" y="37959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657505" y="39911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6" name="tx116"/>
            <p:cNvSpPr/>
            <p:nvPr/>
          </p:nvSpPr>
          <p:spPr>
            <a:xfrm>
              <a:off x="2695375" y="37074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3990221" y="3852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8" name="tx118"/>
            <p:cNvSpPr/>
            <p:nvPr/>
          </p:nvSpPr>
          <p:spPr>
            <a:xfrm>
              <a:off x="4028090" y="34249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22937" y="37029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20" name="tx120"/>
            <p:cNvSpPr/>
            <p:nvPr/>
          </p:nvSpPr>
          <p:spPr>
            <a:xfrm>
              <a:off x="5360806" y="31282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389109" y="3653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a:t>
              </a:r>
            </a:p>
          </p:txBody>
        </p:sp>
        <p:sp>
          <p:nvSpPr>
            <p:cNvPr id="122" name="tx122"/>
            <p:cNvSpPr/>
            <p:nvPr/>
          </p:nvSpPr>
          <p:spPr>
            <a:xfrm>
              <a:off x="6426979" y="30287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94829" y="371107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4" name="tx124"/>
            <p:cNvSpPr/>
            <p:nvPr/>
          </p:nvSpPr>
          <p:spPr>
            <a:xfrm>
              <a:off x="6681778" y="307979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5" name="tx125"/>
            <p:cNvSpPr/>
            <p:nvPr/>
          </p:nvSpPr>
          <p:spPr>
            <a:xfrm>
              <a:off x="6922195" y="3675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a:t>
              </a:r>
            </a:p>
          </p:txBody>
        </p:sp>
        <p:sp>
          <p:nvSpPr>
            <p:cNvPr id="126" name="tx126"/>
            <p:cNvSpPr/>
            <p:nvPr/>
          </p:nvSpPr>
          <p:spPr>
            <a:xfrm>
              <a:off x="6960065" y="30740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188738" y="36244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8" name="tx128"/>
            <p:cNvSpPr/>
            <p:nvPr/>
          </p:nvSpPr>
          <p:spPr>
            <a:xfrm>
              <a:off x="7226608" y="29704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55282" y="3617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30" name="tx130"/>
            <p:cNvSpPr/>
            <p:nvPr/>
          </p:nvSpPr>
          <p:spPr>
            <a:xfrm>
              <a:off x="7493151" y="29565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21825" y="36291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32" name="tx132"/>
            <p:cNvSpPr/>
            <p:nvPr/>
          </p:nvSpPr>
          <p:spPr>
            <a:xfrm>
              <a:off x="7759694" y="29799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7988368" y="36090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a:t>
              </a:r>
            </a:p>
          </p:txBody>
        </p:sp>
        <p:sp>
          <p:nvSpPr>
            <p:cNvPr id="134" name="tx134"/>
            <p:cNvSpPr/>
            <p:nvPr/>
          </p:nvSpPr>
          <p:spPr>
            <a:xfrm>
              <a:off x="8026237" y="29396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8056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733081" y="33554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8" name="tx138"/>
            <p:cNvSpPr/>
            <p:nvPr/>
          </p:nvSpPr>
          <p:spPr>
            <a:xfrm>
              <a:off x="733081" y="290512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9" name="tx139"/>
            <p:cNvSpPr/>
            <p:nvPr/>
          </p:nvSpPr>
          <p:spPr>
            <a:xfrm>
              <a:off x="733081" y="24549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0" name="tx140"/>
            <p:cNvSpPr/>
            <p:nvPr/>
          </p:nvSpPr>
          <p:spPr>
            <a:xfrm>
              <a:off x="733081" y="20047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92810"/>
              <a:ext cx="1314107"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Qatar, 2000-2025</a:t>
              </a:r>
            </a:p>
          </p:txBody>
        </p:sp>
        <p:sp>
          <p:nvSpPr>
            <p:cNvPr id="167" name="pl167"/>
            <p:cNvSpPr/>
            <p:nvPr/>
          </p:nvSpPr>
          <p:spPr>
            <a:xfrm>
              <a:off x="23997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6068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8138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50329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71032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9173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6073735" cy="129091"/>
            </a:xfrm>
            <a:prstGeom prst="rect">
              <a:avLst/>
            </a:prstGeom>
            <a:solidFill>
              <a:srgbClr val="80BD41">
                <a:alpha val="100000"/>
              </a:srgbClr>
            </a:solidFill>
          </p:spPr>
          <p:txBody>
            <a:bodyPr/>
            <a:lstStyle/>
            <a:p/>
          </p:txBody>
        </p:sp>
        <p:sp>
          <p:nvSpPr>
            <p:cNvPr id="178" name="rc178"/>
            <p:cNvSpPr/>
            <p:nvPr/>
          </p:nvSpPr>
          <p:spPr>
            <a:xfrm>
              <a:off x="7370009" y="5954972"/>
              <a:ext cx="61796" cy="129091"/>
            </a:xfrm>
            <a:prstGeom prst="rect">
              <a:avLst/>
            </a:prstGeom>
            <a:solidFill>
              <a:srgbClr val="1CABE2">
                <a:alpha val="100000"/>
              </a:srgbClr>
            </a:solidFill>
          </p:spPr>
          <p:txBody>
            <a:bodyPr/>
            <a:lstStyle/>
            <a:p/>
          </p:txBody>
        </p:sp>
        <p:sp>
          <p:nvSpPr>
            <p:cNvPr id="179" name="rc179"/>
            <p:cNvSpPr/>
            <p:nvPr/>
          </p:nvSpPr>
          <p:spPr>
            <a:xfrm>
              <a:off x="1296273" y="5793607"/>
              <a:ext cx="6312094" cy="129091"/>
            </a:xfrm>
            <a:prstGeom prst="rect">
              <a:avLst/>
            </a:prstGeom>
            <a:solidFill>
              <a:srgbClr val="80BD41">
                <a:alpha val="100000"/>
              </a:srgbClr>
            </a:solidFill>
          </p:spPr>
          <p:txBody>
            <a:bodyPr/>
            <a:lstStyle/>
            <a:p/>
          </p:txBody>
        </p:sp>
        <p:sp>
          <p:nvSpPr>
            <p:cNvPr id="180" name="rc180"/>
            <p:cNvSpPr/>
            <p:nvPr/>
          </p:nvSpPr>
          <p:spPr>
            <a:xfrm>
              <a:off x="7608368" y="5793607"/>
              <a:ext cx="64003" cy="129091"/>
            </a:xfrm>
            <a:prstGeom prst="rect">
              <a:avLst/>
            </a:prstGeom>
            <a:solidFill>
              <a:srgbClr val="1CABE2">
                <a:alpha val="100000"/>
              </a:srgbClr>
            </a:solidFill>
          </p:spPr>
          <p:txBody>
            <a:bodyPr/>
            <a:lstStyle/>
            <a:p/>
          </p:txBody>
        </p:sp>
        <p:sp>
          <p:nvSpPr>
            <p:cNvPr id="181" name="rc181"/>
            <p:cNvSpPr/>
            <p:nvPr/>
          </p:nvSpPr>
          <p:spPr>
            <a:xfrm>
              <a:off x="1296273" y="5632243"/>
              <a:ext cx="6508519" cy="129091"/>
            </a:xfrm>
            <a:prstGeom prst="rect">
              <a:avLst/>
            </a:prstGeom>
            <a:solidFill>
              <a:srgbClr val="80BD41">
                <a:alpha val="100000"/>
              </a:srgbClr>
            </a:solidFill>
          </p:spPr>
          <p:txBody>
            <a:bodyPr/>
            <a:lstStyle/>
            <a:p/>
          </p:txBody>
        </p:sp>
        <p:sp>
          <p:nvSpPr>
            <p:cNvPr id="182" name="rc182"/>
            <p:cNvSpPr/>
            <p:nvPr/>
          </p:nvSpPr>
          <p:spPr>
            <a:xfrm>
              <a:off x="7804793" y="5632243"/>
              <a:ext cx="66210" cy="129091"/>
            </a:xfrm>
            <a:prstGeom prst="rect">
              <a:avLst/>
            </a:prstGeom>
            <a:solidFill>
              <a:srgbClr val="1CABE2">
                <a:alpha val="100000"/>
              </a:srgbClr>
            </a:solidFill>
          </p:spPr>
          <p:txBody>
            <a:bodyPr/>
            <a:lstStyle/>
            <a:p/>
          </p:txBody>
        </p:sp>
        <p:sp>
          <p:nvSpPr>
            <p:cNvPr id="183" name="tx183"/>
            <p:cNvSpPr/>
            <p:nvPr/>
          </p:nvSpPr>
          <p:spPr>
            <a:xfrm>
              <a:off x="7623738"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84" name="tx184"/>
            <p:cNvSpPr/>
            <p:nvPr/>
          </p:nvSpPr>
          <p:spPr>
            <a:xfrm>
              <a:off x="787865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28.9</a:t>
              </a:r>
            </a:p>
          </p:txBody>
        </p:sp>
        <p:sp>
          <p:nvSpPr>
            <p:cNvPr id="185" name="tx185"/>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29.8</a:t>
              </a:r>
            </a:p>
          </p:txBody>
        </p:sp>
        <p:sp>
          <p:nvSpPr>
            <p:cNvPr id="186" name="tx186"/>
            <p:cNvSpPr/>
            <p:nvPr/>
          </p:nvSpPr>
          <p:spPr>
            <a:xfrm>
              <a:off x="422764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a:t>
              </a:r>
            </a:p>
          </p:txBody>
        </p:sp>
        <p:sp>
          <p:nvSpPr>
            <p:cNvPr id="187" name="tx187"/>
            <p:cNvSpPr/>
            <p:nvPr/>
          </p:nvSpPr>
          <p:spPr>
            <a:xfrm>
              <a:off x="7339109"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34682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189" name="tx189"/>
            <p:cNvSpPr/>
            <p:nvPr/>
          </p:nvSpPr>
          <p:spPr>
            <a:xfrm>
              <a:off x="757857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444503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29.5</a:t>
              </a:r>
            </a:p>
          </p:txBody>
        </p:sp>
        <p:sp>
          <p:nvSpPr>
            <p:cNvPr id="191" name="tx191"/>
            <p:cNvSpPr/>
            <p:nvPr/>
          </p:nvSpPr>
          <p:spPr>
            <a:xfrm>
              <a:off x="7776100"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42560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7" name="tx197"/>
            <p:cNvSpPr/>
            <p:nvPr/>
          </p:nvSpPr>
          <p:spPr>
            <a:xfrm>
              <a:off x="563263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7839657"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increased 7% compared to in 2019.
The number of surviving infants increased approximately 7%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15555"/>
            </a:xfrm>
            <a:custGeom>
              <a:avLst/>
              <a:pathLst>
                <a:path w="3397293" h="415555">
                  <a:moveTo>
                    <a:pt x="0" y="415555"/>
                  </a:moveTo>
                  <a:lnTo>
                    <a:pt x="135891" y="131228"/>
                  </a:lnTo>
                  <a:lnTo>
                    <a:pt x="271783" y="65614"/>
                  </a:lnTo>
                  <a:lnTo>
                    <a:pt x="407675" y="153099"/>
                  </a:lnTo>
                  <a:lnTo>
                    <a:pt x="543566" y="65614"/>
                  </a:lnTo>
                  <a:lnTo>
                    <a:pt x="679458" y="43742"/>
                  </a:lnTo>
                  <a:lnTo>
                    <a:pt x="815350" y="65614"/>
                  </a:lnTo>
                  <a:lnTo>
                    <a:pt x="951242" y="109356"/>
                  </a:lnTo>
                  <a:lnTo>
                    <a:pt x="1087133" y="43742"/>
                  </a:lnTo>
                  <a:lnTo>
                    <a:pt x="1223025" y="0"/>
                  </a:lnTo>
                  <a:lnTo>
                    <a:pt x="1358917" y="43742"/>
                  </a:lnTo>
                  <a:lnTo>
                    <a:pt x="1494809" y="131228"/>
                  </a:lnTo>
                  <a:lnTo>
                    <a:pt x="1630700" y="153099"/>
                  </a:lnTo>
                  <a:lnTo>
                    <a:pt x="1766592" y="43742"/>
                  </a:lnTo>
                  <a:lnTo>
                    <a:pt x="1902484" y="218713"/>
                  </a:lnTo>
                  <a:lnTo>
                    <a:pt x="2038375" y="0"/>
                  </a:lnTo>
                  <a:lnTo>
                    <a:pt x="2174267" y="21871"/>
                  </a:lnTo>
                  <a:lnTo>
                    <a:pt x="2310159" y="43742"/>
                  </a:lnTo>
                  <a:lnTo>
                    <a:pt x="2446051" y="21871"/>
                  </a:lnTo>
                  <a:lnTo>
                    <a:pt x="2581942" y="21871"/>
                  </a:lnTo>
                  <a:lnTo>
                    <a:pt x="2717834" y="218713"/>
                  </a:lnTo>
                  <a:lnTo>
                    <a:pt x="2853726" y="21871"/>
                  </a:lnTo>
                  <a:lnTo>
                    <a:pt x="2989618" y="21871"/>
                  </a:lnTo>
                  <a:lnTo>
                    <a:pt x="3125509" y="87485"/>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15555"/>
            </a:xfrm>
            <a:custGeom>
              <a:avLst/>
              <a:pathLst>
                <a:path w="3397293" h="415555">
                  <a:moveTo>
                    <a:pt x="0" y="415555"/>
                  </a:moveTo>
                  <a:lnTo>
                    <a:pt x="135891" y="131228"/>
                  </a:lnTo>
                  <a:lnTo>
                    <a:pt x="271783" y="65614"/>
                  </a:lnTo>
                  <a:lnTo>
                    <a:pt x="407675" y="153099"/>
                  </a:lnTo>
                  <a:lnTo>
                    <a:pt x="543566" y="65614"/>
                  </a:lnTo>
                  <a:lnTo>
                    <a:pt x="679458" y="43742"/>
                  </a:lnTo>
                  <a:lnTo>
                    <a:pt x="815350" y="65614"/>
                  </a:lnTo>
                  <a:lnTo>
                    <a:pt x="951242" y="109356"/>
                  </a:lnTo>
                  <a:lnTo>
                    <a:pt x="1087133" y="43742"/>
                  </a:lnTo>
                  <a:lnTo>
                    <a:pt x="1223025" y="0"/>
                  </a:lnTo>
                  <a:lnTo>
                    <a:pt x="1358917" y="43742"/>
                  </a:lnTo>
                  <a:lnTo>
                    <a:pt x="1494809" y="131228"/>
                  </a:lnTo>
                  <a:lnTo>
                    <a:pt x="1630700" y="153099"/>
                  </a:lnTo>
                  <a:lnTo>
                    <a:pt x="1766592" y="43742"/>
                  </a:lnTo>
                  <a:lnTo>
                    <a:pt x="1902484" y="218713"/>
                  </a:lnTo>
                  <a:lnTo>
                    <a:pt x="2038375" y="0"/>
                  </a:lnTo>
                  <a:lnTo>
                    <a:pt x="2174267" y="21871"/>
                  </a:lnTo>
                  <a:lnTo>
                    <a:pt x="2310159" y="43742"/>
                  </a:lnTo>
                  <a:lnTo>
                    <a:pt x="2446051" y="21871"/>
                  </a:lnTo>
                  <a:lnTo>
                    <a:pt x="2581942" y="21871"/>
                  </a:lnTo>
                  <a:lnTo>
                    <a:pt x="2717834" y="218713"/>
                  </a:lnTo>
                  <a:lnTo>
                    <a:pt x="2853726" y="21871"/>
                  </a:lnTo>
                  <a:lnTo>
                    <a:pt x="2989618" y="21871"/>
                  </a:lnTo>
                  <a:lnTo>
                    <a:pt x="3125509" y="87485"/>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15555"/>
            </a:xfrm>
            <a:custGeom>
              <a:avLst/>
              <a:pathLst>
                <a:path w="3397293" h="415555">
                  <a:moveTo>
                    <a:pt x="0" y="415555"/>
                  </a:moveTo>
                  <a:lnTo>
                    <a:pt x="135891" y="131228"/>
                  </a:lnTo>
                  <a:lnTo>
                    <a:pt x="271783" y="65614"/>
                  </a:lnTo>
                  <a:lnTo>
                    <a:pt x="407675" y="153099"/>
                  </a:lnTo>
                  <a:lnTo>
                    <a:pt x="543566" y="65614"/>
                  </a:lnTo>
                  <a:lnTo>
                    <a:pt x="679458" y="43742"/>
                  </a:lnTo>
                  <a:lnTo>
                    <a:pt x="815350" y="65614"/>
                  </a:lnTo>
                  <a:lnTo>
                    <a:pt x="951242" y="109356"/>
                  </a:lnTo>
                  <a:lnTo>
                    <a:pt x="1087133" y="43742"/>
                  </a:lnTo>
                  <a:lnTo>
                    <a:pt x="1223025" y="0"/>
                  </a:lnTo>
                  <a:lnTo>
                    <a:pt x="1358917" y="43742"/>
                  </a:lnTo>
                  <a:lnTo>
                    <a:pt x="1494809" y="131228"/>
                  </a:lnTo>
                  <a:lnTo>
                    <a:pt x="1630700" y="153099"/>
                  </a:lnTo>
                  <a:lnTo>
                    <a:pt x="1766592" y="43742"/>
                  </a:lnTo>
                  <a:lnTo>
                    <a:pt x="1902484" y="218713"/>
                  </a:lnTo>
                  <a:lnTo>
                    <a:pt x="2038375" y="0"/>
                  </a:lnTo>
                  <a:lnTo>
                    <a:pt x="2174267" y="21871"/>
                  </a:lnTo>
                  <a:lnTo>
                    <a:pt x="2310159" y="43742"/>
                  </a:lnTo>
                  <a:lnTo>
                    <a:pt x="2446051" y="21871"/>
                  </a:lnTo>
                  <a:lnTo>
                    <a:pt x="2581942" y="21871"/>
                  </a:lnTo>
                  <a:lnTo>
                    <a:pt x="2717834" y="218713"/>
                  </a:lnTo>
                  <a:lnTo>
                    <a:pt x="2853726" y="21871"/>
                  </a:lnTo>
                  <a:lnTo>
                    <a:pt x="2989618" y="21871"/>
                  </a:lnTo>
                  <a:lnTo>
                    <a:pt x="3125509" y="87485"/>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99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99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80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7089" y="4982830"/>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60" name="tx60"/>
            <p:cNvSpPr/>
            <p:nvPr/>
          </p:nvSpPr>
          <p:spPr>
            <a:xfrm>
              <a:off x="27351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63"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50529" y="1403618"/>
              <a:ext cx="2338164"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Qatar,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4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90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472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163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05250"/>
              <a:ext cx="3397293" cy="1454444"/>
            </a:xfrm>
            <a:custGeom>
              <a:avLst/>
              <a:pathLst>
                <a:path w="3397293" h="1454444">
                  <a:moveTo>
                    <a:pt x="0" y="1454444"/>
                  </a:moveTo>
                  <a:lnTo>
                    <a:pt x="135891" y="459298"/>
                  </a:lnTo>
                  <a:lnTo>
                    <a:pt x="271783" y="229649"/>
                  </a:lnTo>
                  <a:lnTo>
                    <a:pt x="407675" y="535848"/>
                  </a:lnTo>
                  <a:lnTo>
                    <a:pt x="543566" y="229649"/>
                  </a:lnTo>
                  <a:lnTo>
                    <a:pt x="679458" y="153099"/>
                  </a:lnTo>
                  <a:lnTo>
                    <a:pt x="815350" y="229649"/>
                  </a:lnTo>
                  <a:lnTo>
                    <a:pt x="951242" y="382748"/>
                  </a:lnTo>
                  <a:lnTo>
                    <a:pt x="1087133" y="153099"/>
                  </a:lnTo>
                  <a:lnTo>
                    <a:pt x="1223025" y="0"/>
                  </a:lnTo>
                  <a:lnTo>
                    <a:pt x="1358917" y="153099"/>
                  </a:lnTo>
                  <a:lnTo>
                    <a:pt x="1494809" y="459298"/>
                  </a:lnTo>
                  <a:lnTo>
                    <a:pt x="1630700" y="535848"/>
                  </a:lnTo>
                  <a:lnTo>
                    <a:pt x="1766592" y="153099"/>
                  </a:lnTo>
                  <a:lnTo>
                    <a:pt x="1902484" y="765497"/>
                  </a:lnTo>
                  <a:lnTo>
                    <a:pt x="2038375" y="0"/>
                  </a:lnTo>
                  <a:lnTo>
                    <a:pt x="2174267" y="76549"/>
                  </a:lnTo>
                  <a:lnTo>
                    <a:pt x="2310159" y="153099"/>
                  </a:lnTo>
                  <a:lnTo>
                    <a:pt x="2446051" y="76549"/>
                  </a:lnTo>
                  <a:lnTo>
                    <a:pt x="2581942" y="76549"/>
                  </a:lnTo>
                  <a:lnTo>
                    <a:pt x="2717834" y="765497"/>
                  </a:lnTo>
                  <a:lnTo>
                    <a:pt x="2853726" y="76549"/>
                  </a:lnTo>
                  <a:lnTo>
                    <a:pt x="2989618" y="76549"/>
                  </a:lnTo>
                  <a:lnTo>
                    <a:pt x="3125509" y="306198"/>
                  </a:lnTo>
                  <a:lnTo>
                    <a:pt x="3261401" y="229649"/>
                  </a:lnTo>
                  <a:lnTo>
                    <a:pt x="3397293" y="229649"/>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81799"/>
              <a:ext cx="3397293" cy="1071696"/>
            </a:xfrm>
            <a:custGeom>
              <a:avLst/>
              <a:pathLst>
                <a:path w="3397293" h="1071696">
                  <a:moveTo>
                    <a:pt x="0" y="1071696"/>
                  </a:moveTo>
                  <a:lnTo>
                    <a:pt x="135891" y="1071696"/>
                  </a:lnTo>
                  <a:lnTo>
                    <a:pt x="271783" y="1071696"/>
                  </a:lnTo>
                  <a:lnTo>
                    <a:pt x="407675" y="918596"/>
                  </a:lnTo>
                  <a:lnTo>
                    <a:pt x="543566" y="765497"/>
                  </a:lnTo>
                  <a:lnTo>
                    <a:pt x="679458" y="688947"/>
                  </a:lnTo>
                  <a:lnTo>
                    <a:pt x="815350" y="612397"/>
                  </a:lnTo>
                  <a:lnTo>
                    <a:pt x="951242" y="612397"/>
                  </a:lnTo>
                  <a:lnTo>
                    <a:pt x="1087133" y="382748"/>
                  </a:lnTo>
                  <a:lnTo>
                    <a:pt x="1223025" y="229649"/>
                  </a:lnTo>
                  <a:lnTo>
                    <a:pt x="1358917" y="229649"/>
                  </a:lnTo>
                  <a:lnTo>
                    <a:pt x="1494809" y="153099"/>
                  </a:lnTo>
                  <a:lnTo>
                    <a:pt x="1630700" y="153099"/>
                  </a:lnTo>
                  <a:lnTo>
                    <a:pt x="1766592" y="153099"/>
                  </a:lnTo>
                  <a:lnTo>
                    <a:pt x="1902484" y="153099"/>
                  </a:lnTo>
                  <a:lnTo>
                    <a:pt x="2038375" y="76549"/>
                  </a:lnTo>
                  <a:lnTo>
                    <a:pt x="2174267" y="0"/>
                  </a:lnTo>
                  <a:lnTo>
                    <a:pt x="2310159" y="0"/>
                  </a:lnTo>
                  <a:lnTo>
                    <a:pt x="2446051" y="0"/>
                  </a:lnTo>
                  <a:lnTo>
                    <a:pt x="2581942" y="0"/>
                  </a:lnTo>
                  <a:lnTo>
                    <a:pt x="2717834" y="229649"/>
                  </a:lnTo>
                  <a:lnTo>
                    <a:pt x="2853726" y="382748"/>
                  </a:lnTo>
                  <a:lnTo>
                    <a:pt x="2989618" y="7654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28700"/>
              <a:ext cx="3397293" cy="918596"/>
            </a:xfrm>
            <a:custGeom>
              <a:avLst/>
              <a:pathLst>
                <a:path w="3397293" h="918596">
                  <a:moveTo>
                    <a:pt x="0" y="382748"/>
                  </a:moveTo>
                  <a:lnTo>
                    <a:pt x="135891" y="306198"/>
                  </a:lnTo>
                  <a:lnTo>
                    <a:pt x="271783" y="459298"/>
                  </a:lnTo>
                  <a:lnTo>
                    <a:pt x="407675" y="382748"/>
                  </a:lnTo>
                  <a:lnTo>
                    <a:pt x="543566" y="306198"/>
                  </a:lnTo>
                  <a:lnTo>
                    <a:pt x="679458" y="229649"/>
                  </a:lnTo>
                  <a:lnTo>
                    <a:pt x="815350" y="229649"/>
                  </a:lnTo>
                  <a:lnTo>
                    <a:pt x="951242" y="153099"/>
                  </a:lnTo>
                  <a:lnTo>
                    <a:pt x="1087133" y="76549"/>
                  </a:lnTo>
                  <a:lnTo>
                    <a:pt x="1223025" y="76549"/>
                  </a:lnTo>
                  <a:lnTo>
                    <a:pt x="1358917" y="0"/>
                  </a:lnTo>
                  <a:lnTo>
                    <a:pt x="1494809" y="0"/>
                  </a:lnTo>
                  <a:lnTo>
                    <a:pt x="1630700" y="229649"/>
                  </a:lnTo>
                  <a:lnTo>
                    <a:pt x="1766592" y="76549"/>
                  </a:lnTo>
                  <a:lnTo>
                    <a:pt x="1902484" y="76549"/>
                  </a:lnTo>
                  <a:lnTo>
                    <a:pt x="2038375" y="229649"/>
                  </a:lnTo>
                  <a:lnTo>
                    <a:pt x="2174267" y="153099"/>
                  </a:lnTo>
                  <a:lnTo>
                    <a:pt x="2310159" y="76549"/>
                  </a:lnTo>
                  <a:lnTo>
                    <a:pt x="2446051" y="153099"/>
                  </a:lnTo>
                  <a:lnTo>
                    <a:pt x="2581942" y="153099"/>
                  </a:lnTo>
                  <a:lnTo>
                    <a:pt x="2717834" y="459298"/>
                  </a:lnTo>
                  <a:lnTo>
                    <a:pt x="2853726" y="459298"/>
                  </a:lnTo>
                  <a:lnTo>
                    <a:pt x="2989618" y="382748"/>
                  </a:lnTo>
                  <a:lnTo>
                    <a:pt x="3125509" y="765497"/>
                  </a:lnTo>
                  <a:lnTo>
                    <a:pt x="3261401" y="918596"/>
                  </a:lnTo>
                  <a:lnTo>
                    <a:pt x="3397293" y="612397"/>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05250"/>
              <a:ext cx="3397293" cy="1454444"/>
            </a:xfrm>
            <a:custGeom>
              <a:avLst/>
              <a:pathLst>
                <a:path w="3397293" h="1454444">
                  <a:moveTo>
                    <a:pt x="0" y="1454444"/>
                  </a:moveTo>
                  <a:lnTo>
                    <a:pt x="135891" y="459298"/>
                  </a:lnTo>
                  <a:lnTo>
                    <a:pt x="271783" y="229649"/>
                  </a:lnTo>
                  <a:lnTo>
                    <a:pt x="407675" y="535848"/>
                  </a:lnTo>
                  <a:lnTo>
                    <a:pt x="543566" y="229649"/>
                  </a:lnTo>
                  <a:lnTo>
                    <a:pt x="679458" y="153099"/>
                  </a:lnTo>
                  <a:lnTo>
                    <a:pt x="815350" y="229649"/>
                  </a:lnTo>
                  <a:lnTo>
                    <a:pt x="951242" y="382748"/>
                  </a:lnTo>
                  <a:lnTo>
                    <a:pt x="1087133" y="153099"/>
                  </a:lnTo>
                  <a:lnTo>
                    <a:pt x="1223025" y="0"/>
                  </a:lnTo>
                  <a:lnTo>
                    <a:pt x="1358917" y="153099"/>
                  </a:lnTo>
                  <a:lnTo>
                    <a:pt x="1494809" y="459298"/>
                  </a:lnTo>
                  <a:lnTo>
                    <a:pt x="1630700" y="535848"/>
                  </a:lnTo>
                  <a:lnTo>
                    <a:pt x="1766592" y="153099"/>
                  </a:lnTo>
                  <a:lnTo>
                    <a:pt x="1902484" y="765497"/>
                  </a:lnTo>
                  <a:lnTo>
                    <a:pt x="2038375" y="0"/>
                  </a:lnTo>
                  <a:lnTo>
                    <a:pt x="2174267" y="76549"/>
                  </a:lnTo>
                  <a:lnTo>
                    <a:pt x="2310159" y="153099"/>
                  </a:lnTo>
                  <a:lnTo>
                    <a:pt x="2446051" y="76549"/>
                  </a:lnTo>
                  <a:lnTo>
                    <a:pt x="2581942" y="76549"/>
                  </a:lnTo>
                  <a:lnTo>
                    <a:pt x="2717834" y="765497"/>
                  </a:lnTo>
                  <a:lnTo>
                    <a:pt x="2853726" y="76549"/>
                  </a:lnTo>
                  <a:lnTo>
                    <a:pt x="2989618" y="76549"/>
                  </a:lnTo>
                  <a:lnTo>
                    <a:pt x="3125509" y="306198"/>
                  </a:lnTo>
                  <a:lnTo>
                    <a:pt x="3261401" y="229649"/>
                  </a:lnTo>
                  <a:lnTo>
                    <a:pt x="3397293" y="229649"/>
                  </a:lnTo>
                </a:path>
              </a:pathLst>
            </a:custGeom>
            <a:ln w="43362" cap="flat">
              <a:solidFill>
                <a:srgbClr val="000000">
                  <a:alpha val="100000"/>
                </a:srgbClr>
              </a:solidFill>
              <a:prstDash val="solid"/>
              <a:round/>
            </a:ln>
          </p:spPr>
          <p:txBody>
            <a:bodyPr/>
            <a:lstStyle/>
            <a:p/>
          </p:txBody>
        </p:sp>
        <p:sp>
          <p:nvSpPr>
            <p:cNvPr id="81" name="pl81"/>
            <p:cNvSpPr/>
            <p:nvPr/>
          </p:nvSpPr>
          <p:spPr>
            <a:xfrm>
              <a:off x="5437664" y="2253121"/>
              <a:ext cx="0" cy="1806573"/>
            </a:xfrm>
            <a:custGeom>
              <a:avLst/>
              <a:pathLst>
                <a:path w="0" h="1806573">
                  <a:moveTo>
                    <a:pt x="0" y="180657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253121"/>
              <a:ext cx="0" cy="505228"/>
            </a:xfrm>
            <a:custGeom>
              <a:avLst/>
              <a:pathLst>
                <a:path w="0" h="505228">
                  <a:moveTo>
                    <a:pt x="0" y="50522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253121"/>
              <a:ext cx="0" cy="505228"/>
            </a:xfrm>
            <a:custGeom>
              <a:avLst/>
              <a:pathLst>
                <a:path w="0" h="505228">
                  <a:moveTo>
                    <a:pt x="0" y="50522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253121"/>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253121"/>
              <a:ext cx="0" cy="428678"/>
            </a:xfrm>
            <a:custGeom>
              <a:avLst/>
              <a:pathLst>
                <a:path w="0" h="428678">
                  <a:moveTo>
                    <a:pt x="0" y="42867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253121"/>
              <a:ext cx="0" cy="581777"/>
            </a:xfrm>
            <a:custGeom>
              <a:avLst/>
              <a:pathLst>
                <a:path w="0" h="581777">
                  <a:moveTo>
                    <a:pt x="0" y="5817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253121"/>
              <a:ext cx="0" cy="581777"/>
            </a:xfrm>
            <a:custGeom>
              <a:avLst/>
              <a:pathLst>
                <a:path w="0" h="581777">
                  <a:moveTo>
                    <a:pt x="0" y="5817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05250"/>
              <a:ext cx="3397293" cy="1454444"/>
            </a:xfrm>
            <a:custGeom>
              <a:avLst/>
              <a:pathLst>
                <a:path w="3397293" h="1454444">
                  <a:moveTo>
                    <a:pt x="0" y="1454444"/>
                  </a:moveTo>
                  <a:lnTo>
                    <a:pt x="135891" y="459298"/>
                  </a:lnTo>
                  <a:lnTo>
                    <a:pt x="271783" y="229649"/>
                  </a:lnTo>
                  <a:lnTo>
                    <a:pt x="407675" y="535848"/>
                  </a:lnTo>
                  <a:lnTo>
                    <a:pt x="543566" y="229649"/>
                  </a:lnTo>
                  <a:lnTo>
                    <a:pt x="679458" y="153099"/>
                  </a:lnTo>
                  <a:lnTo>
                    <a:pt x="815350" y="229649"/>
                  </a:lnTo>
                  <a:lnTo>
                    <a:pt x="951242" y="382748"/>
                  </a:lnTo>
                  <a:lnTo>
                    <a:pt x="1087133" y="153099"/>
                  </a:lnTo>
                  <a:lnTo>
                    <a:pt x="1223025" y="0"/>
                  </a:lnTo>
                  <a:lnTo>
                    <a:pt x="1358917" y="153099"/>
                  </a:lnTo>
                  <a:lnTo>
                    <a:pt x="1494809" y="459298"/>
                  </a:lnTo>
                  <a:lnTo>
                    <a:pt x="1630700" y="535848"/>
                  </a:lnTo>
                  <a:lnTo>
                    <a:pt x="1766592" y="153099"/>
                  </a:lnTo>
                  <a:lnTo>
                    <a:pt x="1902484" y="765497"/>
                  </a:lnTo>
                  <a:lnTo>
                    <a:pt x="2038375" y="0"/>
                  </a:lnTo>
                  <a:lnTo>
                    <a:pt x="2174267" y="76549"/>
                  </a:lnTo>
                  <a:lnTo>
                    <a:pt x="2310159" y="153099"/>
                  </a:lnTo>
                  <a:lnTo>
                    <a:pt x="2446051" y="76549"/>
                  </a:lnTo>
                  <a:lnTo>
                    <a:pt x="2581942" y="76549"/>
                  </a:lnTo>
                  <a:lnTo>
                    <a:pt x="2717834" y="765497"/>
                  </a:lnTo>
                  <a:lnTo>
                    <a:pt x="2853726" y="76549"/>
                  </a:lnTo>
                  <a:lnTo>
                    <a:pt x="2989618" y="76549"/>
                  </a:lnTo>
                  <a:lnTo>
                    <a:pt x="3125509" y="306198"/>
                  </a:lnTo>
                  <a:lnTo>
                    <a:pt x="3261401" y="229649"/>
                  </a:lnTo>
                  <a:lnTo>
                    <a:pt x="3397293" y="229649"/>
                  </a:lnTo>
                </a:path>
              </a:pathLst>
            </a:custGeom>
            <a:ln w="27101" cap="flat">
              <a:solidFill>
                <a:srgbClr val="0058AB">
                  <a:alpha val="100000"/>
                </a:srgbClr>
              </a:solidFill>
              <a:prstDash val="solid"/>
              <a:round/>
            </a:ln>
          </p:spPr>
          <p:txBody>
            <a:bodyPr/>
            <a:lstStyle/>
            <a:p/>
          </p:txBody>
        </p:sp>
        <p:sp>
          <p:nvSpPr>
            <p:cNvPr id="89" name="tx89"/>
            <p:cNvSpPr/>
            <p:nvPr/>
          </p:nvSpPr>
          <p:spPr>
            <a:xfrm>
              <a:off x="5359324" y="21820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0" name="tx90"/>
            <p:cNvSpPr/>
            <p:nvPr/>
          </p:nvSpPr>
          <p:spPr>
            <a:xfrm>
              <a:off x="6068928" y="21833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748386" y="21833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445895"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1833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786762" y="21833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7192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310065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8" name="tx98"/>
            <p:cNvSpPr/>
            <p:nvPr/>
          </p:nvSpPr>
          <p:spPr>
            <a:xfrm>
              <a:off x="5003259" y="33951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641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766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766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8470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4716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43787" y="4982830"/>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114" name="tx114"/>
            <p:cNvSpPr/>
            <p:nvPr/>
          </p:nvSpPr>
          <p:spPr>
            <a:xfrm>
              <a:off x="705180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14262"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0849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6205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1560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69164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272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8527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3883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238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4594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9949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3415092" cy="114824"/>
            </a:xfrm>
            <a:prstGeom prst="rect">
              <a:avLst/>
            </a:prstGeom>
            <a:solidFill>
              <a:srgbClr val="1CABE2">
                <a:alpha val="80000"/>
              </a:srgbClr>
            </a:solidFill>
          </p:spPr>
          <p:txBody>
            <a:bodyPr/>
            <a:lstStyle/>
            <a:p/>
          </p:txBody>
        </p:sp>
        <p:sp>
          <p:nvSpPr>
            <p:cNvPr id="132" name="rc132"/>
            <p:cNvSpPr/>
            <p:nvPr/>
          </p:nvSpPr>
          <p:spPr>
            <a:xfrm>
              <a:off x="1317178" y="5743865"/>
              <a:ext cx="7100443" cy="114824"/>
            </a:xfrm>
            <a:prstGeom prst="rect">
              <a:avLst/>
            </a:prstGeom>
            <a:solidFill>
              <a:srgbClr val="1CABE2">
                <a:alpha val="80000"/>
              </a:srgbClr>
            </a:solidFill>
          </p:spPr>
          <p:txBody>
            <a:bodyPr/>
            <a:lstStyle/>
            <a:p/>
          </p:txBody>
        </p:sp>
        <p:sp>
          <p:nvSpPr>
            <p:cNvPr id="133" name="rc133"/>
            <p:cNvSpPr/>
            <p:nvPr/>
          </p:nvSpPr>
          <p:spPr>
            <a:xfrm>
              <a:off x="1317178" y="5600334"/>
              <a:ext cx="7321564"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61965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9" name="tx139"/>
            <p:cNvSpPr/>
            <p:nvPr/>
          </p:nvSpPr>
          <p:spPr>
            <a:xfrm>
              <a:off x="415522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569078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1" name="tx141"/>
            <p:cNvSpPr/>
            <p:nvPr/>
          </p:nvSpPr>
          <p:spPr>
            <a:xfrm>
              <a:off x="710984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864540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43" name="tx14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Qatar (96%) was 11 percentage points higher than the global average (85%) and 13 percentage points higher than the average across all MENA countries (83%).
National DTP3 coverage was 2 percentage points lower than in 2019 (98%).
This equates to 1,000 un- and undervaccinated children in 2025 - the same number of un- and undervaccinated children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Qatar DTP3 coverage was 96% - this is 2 percentage points lower than in 2019 and more than 10 percentage points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Qatar ranked number 11 out of 20 countries for lowest DTP3 coverage (based on tied ranks).
Qatar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Qatar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56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629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02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975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648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793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466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139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812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0485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829073"/>
              <a:ext cx="239888" cy="382936"/>
            </a:xfrm>
            <a:prstGeom prst="rect">
              <a:avLst/>
            </a:prstGeom>
            <a:solidFill>
              <a:srgbClr val="80BD41">
                <a:alpha val="100000"/>
              </a:srgbClr>
            </a:solidFill>
          </p:spPr>
          <p:txBody>
            <a:bodyPr/>
            <a:lstStyle/>
            <a:p/>
          </p:txBody>
        </p:sp>
        <p:sp>
          <p:nvSpPr>
            <p:cNvPr id="28" name="rc28"/>
            <p:cNvSpPr/>
            <p:nvPr/>
          </p:nvSpPr>
          <p:spPr>
            <a:xfrm>
              <a:off x="1296273" y="3733447"/>
              <a:ext cx="239888" cy="95625"/>
            </a:xfrm>
            <a:prstGeom prst="rect">
              <a:avLst/>
            </a:prstGeom>
            <a:solidFill>
              <a:srgbClr val="1CABE2">
                <a:alpha val="100000"/>
              </a:srgbClr>
            </a:solidFill>
          </p:spPr>
          <p:txBody>
            <a:bodyPr/>
            <a:lstStyle/>
            <a:p/>
          </p:txBody>
        </p:sp>
        <p:sp>
          <p:nvSpPr>
            <p:cNvPr id="29" name="rc29"/>
            <p:cNvSpPr/>
            <p:nvPr/>
          </p:nvSpPr>
          <p:spPr>
            <a:xfrm>
              <a:off x="1562816" y="3736476"/>
              <a:ext cx="239888" cy="475533"/>
            </a:xfrm>
            <a:prstGeom prst="rect">
              <a:avLst/>
            </a:prstGeom>
            <a:solidFill>
              <a:srgbClr val="80BD41">
                <a:alpha val="100000"/>
              </a:srgbClr>
            </a:solidFill>
          </p:spPr>
          <p:txBody>
            <a:bodyPr/>
            <a:lstStyle/>
            <a:p/>
          </p:txBody>
        </p:sp>
        <p:sp>
          <p:nvSpPr>
            <p:cNvPr id="30" name="rc30"/>
            <p:cNvSpPr/>
            <p:nvPr/>
          </p:nvSpPr>
          <p:spPr>
            <a:xfrm>
              <a:off x="1562816" y="3700562"/>
              <a:ext cx="239888" cy="35913"/>
            </a:xfrm>
            <a:prstGeom prst="rect">
              <a:avLst/>
            </a:prstGeom>
            <a:solidFill>
              <a:srgbClr val="1CABE2">
                <a:alpha val="100000"/>
              </a:srgbClr>
            </a:solidFill>
          </p:spPr>
          <p:txBody>
            <a:bodyPr/>
            <a:lstStyle/>
            <a:p/>
          </p:txBody>
        </p:sp>
        <p:sp>
          <p:nvSpPr>
            <p:cNvPr id="31" name="rc31"/>
            <p:cNvSpPr/>
            <p:nvPr/>
          </p:nvSpPr>
          <p:spPr>
            <a:xfrm>
              <a:off x="1829360" y="3703591"/>
              <a:ext cx="239888" cy="508418"/>
            </a:xfrm>
            <a:prstGeom prst="rect">
              <a:avLst/>
            </a:prstGeom>
            <a:solidFill>
              <a:srgbClr val="80BD41">
                <a:alpha val="100000"/>
              </a:srgbClr>
            </a:solidFill>
          </p:spPr>
          <p:txBody>
            <a:bodyPr/>
            <a:lstStyle/>
            <a:p/>
          </p:txBody>
        </p:sp>
        <p:sp>
          <p:nvSpPr>
            <p:cNvPr id="32" name="rc32"/>
            <p:cNvSpPr/>
            <p:nvPr/>
          </p:nvSpPr>
          <p:spPr>
            <a:xfrm>
              <a:off x="1829360" y="3682389"/>
              <a:ext cx="239888" cy="21202"/>
            </a:xfrm>
            <a:prstGeom prst="rect">
              <a:avLst/>
            </a:prstGeom>
            <a:solidFill>
              <a:srgbClr val="1CABE2">
                <a:alpha val="100000"/>
              </a:srgbClr>
            </a:solidFill>
          </p:spPr>
          <p:txBody>
            <a:bodyPr/>
            <a:lstStyle/>
            <a:p/>
          </p:txBody>
        </p:sp>
        <p:sp>
          <p:nvSpPr>
            <p:cNvPr id="33" name="rc33"/>
            <p:cNvSpPr/>
            <p:nvPr/>
          </p:nvSpPr>
          <p:spPr>
            <a:xfrm>
              <a:off x="2095903" y="3714408"/>
              <a:ext cx="239888" cy="497601"/>
            </a:xfrm>
            <a:prstGeom prst="rect">
              <a:avLst/>
            </a:prstGeom>
            <a:solidFill>
              <a:srgbClr val="80BD41">
                <a:alpha val="100000"/>
              </a:srgbClr>
            </a:solidFill>
          </p:spPr>
          <p:txBody>
            <a:bodyPr/>
            <a:lstStyle/>
            <a:p/>
          </p:txBody>
        </p:sp>
        <p:sp>
          <p:nvSpPr>
            <p:cNvPr id="34" name="rc34"/>
            <p:cNvSpPr/>
            <p:nvPr/>
          </p:nvSpPr>
          <p:spPr>
            <a:xfrm>
              <a:off x="2095903" y="3671138"/>
              <a:ext cx="239888" cy="43269"/>
            </a:xfrm>
            <a:prstGeom prst="rect">
              <a:avLst/>
            </a:prstGeom>
            <a:solidFill>
              <a:srgbClr val="1CABE2">
                <a:alpha val="100000"/>
              </a:srgbClr>
            </a:solidFill>
          </p:spPr>
          <p:txBody>
            <a:bodyPr/>
            <a:lstStyle/>
            <a:p/>
          </p:txBody>
        </p:sp>
        <p:sp>
          <p:nvSpPr>
            <p:cNvPr id="35" name="rc35"/>
            <p:cNvSpPr/>
            <p:nvPr/>
          </p:nvSpPr>
          <p:spPr>
            <a:xfrm>
              <a:off x="2362446" y="3694071"/>
              <a:ext cx="239888" cy="517937"/>
            </a:xfrm>
            <a:prstGeom prst="rect">
              <a:avLst/>
            </a:prstGeom>
            <a:solidFill>
              <a:srgbClr val="80BD41">
                <a:alpha val="100000"/>
              </a:srgbClr>
            </a:solidFill>
          </p:spPr>
          <p:txBody>
            <a:bodyPr/>
            <a:lstStyle/>
            <a:p/>
          </p:txBody>
        </p:sp>
        <p:sp>
          <p:nvSpPr>
            <p:cNvPr id="36" name="rc36"/>
            <p:cNvSpPr/>
            <p:nvPr/>
          </p:nvSpPr>
          <p:spPr>
            <a:xfrm>
              <a:off x="2362446" y="3672437"/>
              <a:ext cx="239888" cy="21634"/>
            </a:xfrm>
            <a:prstGeom prst="rect">
              <a:avLst/>
            </a:prstGeom>
            <a:solidFill>
              <a:srgbClr val="1CABE2">
                <a:alpha val="100000"/>
              </a:srgbClr>
            </a:solidFill>
          </p:spPr>
          <p:txBody>
            <a:bodyPr/>
            <a:lstStyle/>
            <a:p/>
          </p:txBody>
        </p:sp>
        <p:sp>
          <p:nvSpPr>
            <p:cNvPr id="37" name="rc37"/>
            <p:cNvSpPr/>
            <p:nvPr/>
          </p:nvSpPr>
          <p:spPr>
            <a:xfrm>
              <a:off x="2628989" y="3681523"/>
              <a:ext cx="239888" cy="530485"/>
            </a:xfrm>
            <a:prstGeom prst="rect">
              <a:avLst/>
            </a:prstGeom>
            <a:solidFill>
              <a:srgbClr val="80BD41">
                <a:alpha val="100000"/>
              </a:srgbClr>
            </a:solidFill>
          </p:spPr>
          <p:txBody>
            <a:bodyPr/>
            <a:lstStyle/>
            <a:p/>
          </p:txBody>
        </p:sp>
        <p:sp>
          <p:nvSpPr>
            <p:cNvPr id="38" name="rc38"/>
            <p:cNvSpPr/>
            <p:nvPr/>
          </p:nvSpPr>
          <p:spPr>
            <a:xfrm>
              <a:off x="2628989" y="3665081"/>
              <a:ext cx="239888" cy="16442"/>
            </a:xfrm>
            <a:prstGeom prst="rect">
              <a:avLst/>
            </a:prstGeom>
            <a:solidFill>
              <a:srgbClr val="1CABE2">
                <a:alpha val="100000"/>
              </a:srgbClr>
            </a:solidFill>
          </p:spPr>
          <p:txBody>
            <a:bodyPr/>
            <a:lstStyle/>
            <a:p/>
          </p:txBody>
        </p:sp>
        <p:sp>
          <p:nvSpPr>
            <p:cNvPr id="39" name="rc39"/>
            <p:cNvSpPr/>
            <p:nvPr/>
          </p:nvSpPr>
          <p:spPr>
            <a:xfrm>
              <a:off x="2895532" y="3731716"/>
              <a:ext cx="239888" cy="480293"/>
            </a:xfrm>
            <a:prstGeom prst="rect">
              <a:avLst/>
            </a:prstGeom>
            <a:solidFill>
              <a:srgbClr val="80BD41">
                <a:alpha val="100000"/>
              </a:srgbClr>
            </a:solidFill>
          </p:spPr>
          <p:txBody>
            <a:bodyPr/>
            <a:lstStyle/>
            <a:p/>
          </p:txBody>
        </p:sp>
        <p:sp>
          <p:nvSpPr>
            <p:cNvPr id="40" name="rc40"/>
            <p:cNvSpPr/>
            <p:nvPr/>
          </p:nvSpPr>
          <p:spPr>
            <a:xfrm>
              <a:off x="2895532" y="3711812"/>
              <a:ext cx="239888" cy="19904"/>
            </a:xfrm>
            <a:prstGeom prst="rect">
              <a:avLst/>
            </a:prstGeom>
            <a:solidFill>
              <a:srgbClr val="1CABE2">
                <a:alpha val="100000"/>
              </a:srgbClr>
            </a:solidFill>
          </p:spPr>
          <p:txBody>
            <a:bodyPr/>
            <a:lstStyle/>
            <a:p/>
          </p:txBody>
        </p:sp>
        <p:sp>
          <p:nvSpPr>
            <p:cNvPr id="41" name="rc41"/>
            <p:cNvSpPr/>
            <p:nvPr/>
          </p:nvSpPr>
          <p:spPr>
            <a:xfrm>
              <a:off x="3162075" y="3685850"/>
              <a:ext cx="239888" cy="526158"/>
            </a:xfrm>
            <a:prstGeom prst="rect">
              <a:avLst/>
            </a:prstGeom>
            <a:solidFill>
              <a:srgbClr val="80BD41">
                <a:alpha val="100000"/>
              </a:srgbClr>
            </a:solidFill>
          </p:spPr>
          <p:txBody>
            <a:bodyPr/>
            <a:lstStyle/>
            <a:p/>
          </p:txBody>
        </p:sp>
        <p:sp>
          <p:nvSpPr>
            <p:cNvPr id="42" name="rc42"/>
            <p:cNvSpPr/>
            <p:nvPr/>
          </p:nvSpPr>
          <p:spPr>
            <a:xfrm>
              <a:off x="3162075" y="3652100"/>
              <a:ext cx="239888" cy="33750"/>
            </a:xfrm>
            <a:prstGeom prst="rect">
              <a:avLst/>
            </a:prstGeom>
            <a:solidFill>
              <a:srgbClr val="1CABE2">
                <a:alpha val="100000"/>
              </a:srgbClr>
            </a:solidFill>
          </p:spPr>
          <p:txBody>
            <a:bodyPr/>
            <a:lstStyle/>
            <a:p/>
          </p:txBody>
        </p:sp>
        <p:sp>
          <p:nvSpPr>
            <p:cNvPr id="43" name="rc43"/>
            <p:cNvSpPr/>
            <p:nvPr/>
          </p:nvSpPr>
          <p:spPr>
            <a:xfrm>
              <a:off x="3428618" y="3544358"/>
              <a:ext cx="239888" cy="667650"/>
            </a:xfrm>
            <a:prstGeom prst="rect">
              <a:avLst/>
            </a:prstGeom>
            <a:solidFill>
              <a:srgbClr val="80BD41">
                <a:alpha val="100000"/>
              </a:srgbClr>
            </a:solidFill>
          </p:spPr>
          <p:txBody>
            <a:bodyPr/>
            <a:lstStyle/>
            <a:p/>
          </p:txBody>
        </p:sp>
        <p:sp>
          <p:nvSpPr>
            <p:cNvPr id="44" name="rc44"/>
            <p:cNvSpPr/>
            <p:nvPr/>
          </p:nvSpPr>
          <p:spPr>
            <a:xfrm>
              <a:off x="3428618" y="3523589"/>
              <a:ext cx="239888" cy="20769"/>
            </a:xfrm>
            <a:prstGeom prst="rect">
              <a:avLst/>
            </a:prstGeom>
            <a:solidFill>
              <a:srgbClr val="1CABE2">
                <a:alpha val="100000"/>
              </a:srgbClr>
            </a:solidFill>
          </p:spPr>
          <p:txBody>
            <a:bodyPr/>
            <a:lstStyle/>
            <a:p/>
          </p:txBody>
        </p:sp>
        <p:sp>
          <p:nvSpPr>
            <p:cNvPr id="45" name="rc45"/>
            <p:cNvSpPr/>
            <p:nvPr/>
          </p:nvSpPr>
          <p:spPr>
            <a:xfrm>
              <a:off x="3695161" y="3471233"/>
              <a:ext cx="239888" cy="740776"/>
            </a:xfrm>
            <a:prstGeom prst="rect">
              <a:avLst/>
            </a:prstGeom>
            <a:solidFill>
              <a:srgbClr val="80BD41">
                <a:alpha val="100000"/>
              </a:srgbClr>
            </a:solidFill>
          </p:spPr>
          <p:txBody>
            <a:bodyPr/>
            <a:lstStyle/>
            <a:p/>
          </p:txBody>
        </p:sp>
        <p:sp>
          <p:nvSpPr>
            <p:cNvPr id="46" name="rc46"/>
            <p:cNvSpPr/>
            <p:nvPr/>
          </p:nvSpPr>
          <p:spPr>
            <a:xfrm>
              <a:off x="3695161" y="3463877"/>
              <a:ext cx="239888" cy="7355"/>
            </a:xfrm>
            <a:prstGeom prst="rect">
              <a:avLst/>
            </a:prstGeom>
            <a:solidFill>
              <a:srgbClr val="1CABE2">
                <a:alpha val="100000"/>
              </a:srgbClr>
            </a:solidFill>
          </p:spPr>
          <p:txBody>
            <a:bodyPr/>
            <a:lstStyle/>
            <a:p/>
          </p:txBody>
        </p:sp>
        <p:sp>
          <p:nvSpPr>
            <p:cNvPr id="47" name="rc47"/>
            <p:cNvSpPr/>
            <p:nvPr/>
          </p:nvSpPr>
          <p:spPr>
            <a:xfrm>
              <a:off x="3961705" y="3412386"/>
              <a:ext cx="239888" cy="799623"/>
            </a:xfrm>
            <a:prstGeom prst="rect">
              <a:avLst/>
            </a:prstGeom>
            <a:solidFill>
              <a:srgbClr val="80BD41">
                <a:alpha val="100000"/>
              </a:srgbClr>
            </a:solidFill>
          </p:spPr>
          <p:txBody>
            <a:bodyPr/>
            <a:lstStyle/>
            <a:p/>
          </p:txBody>
        </p:sp>
        <p:sp>
          <p:nvSpPr>
            <p:cNvPr id="48" name="rc48"/>
            <p:cNvSpPr/>
            <p:nvPr/>
          </p:nvSpPr>
          <p:spPr>
            <a:xfrm>
              <a:off x="3961705" y="3387722"/>
              <a:ext cx="239888" cy="24663"/>
            </a:xfrm>
            <a:prstGeom prst="rect">
              <a:avLst/>
            </a:prstGeom>
            <a:solidFill>
              <a:srgbClr val="1CABE2">
                <a:alpha val="100000"/>
              </a:srgbClr>
            </a:solidFill>
          </p:spPr>
          <p:txBody>
            <a:bodyPr/>
            <a:lstStyle/>
            <a:p/>
          </p:txBody>
        </p:sp>
        <p:sp>
          <p:nvSpPr>
            <p:cNvPr id="49" name="rc49"/>
            <p:cNvSpPr/>
            <p:nvPr/>
          </p:nvSpPr>
          <p:spPr>
            <a:xfrm>
              <a:off x="4228248" y="3391617"/>
              <a:ext cx="239888" cy="820392"/>
            </a:xfrm>
            <a:prstGeom prst="rect">
              <a:avLst/>
            </a:prstGeom>
            <a:solidFill>
              <a:srgbClr val="80BD41">
                <a:alpha val="100000"/>
              </a:srgbClr>
            </a:solidFill>
          </p:spPr>
          <p:txBody>
            <a:bodyPr/>
            <a:lstStyle/>
            <a:p/>
          </p:txBody>
        </p:sp>
        <p:sp>
          <p:nvSpPr>
            <p:cNvPr id="50" name="rc50"/>
            <p:cNvSpPr/>
            <p:nvPr/>
          </p:nvSpPr>
          <p:spPr>
            <a:xfrm>
              <a:off x="4228248" y="3329741"/>
              <a:ext cx="239888" cy="61875"/>
            </a:xfrm>
            <a:prstGeom prst="rect">
              <a:avLst/>
            </a:prstGeom>
            <a:solidFill>
              <a:srgbClr val="1CABE2">
                <a:alpha val="100000"/>
              </a:srgbClr>
            </a:solidFill>
          </p:spPr>
          <p:txBody>
            <a:bodyPr/>
            <a:lstStyle/>
            <a:p/>
          </p:txBody>
        </p:sp>
        <p:sp>
          <p:nvSpPr>
            <p:cNvPr id="51" name="rc51"/>
            <p:cNvSpPr/>
            <p:nvPr/>
          </p:nvSpPr>
          <p:spPr>
            <a:xfrm>
              <a:off x="4494791" y="3352241"/>
              <a:ext cx="239888" cy="859768"/>
            </a:xfrm>
            <a:prstGeom prst="rect">
              <a:avLst/>
            </a:prstGeom>
            <a:solidFill>
              <a:srgbClr val="80BD41">
                <a:alpha val="100000"/>
              </a:srgbClr>
            </a:solidFill>
          </p:spPr>
          <p:txBody>
            <a:bodyPr/>
            <a:lstStyle/>
            <a:p/>
          </p:txBody>
        </p:sp>
        <p:sp>
          <p:nvSpPr>
            <p:cNvPr id="52" name="rc52"/>
            <p:cNvSpPr/>
            <p:nvPr/>
          </p:nvSpPr>
          <p:spPr>
            <a:xfrm>
              <a:off x="4494791" y="3277385"/>
              <a:ext cx="239888" cy="74856"/>
            </a:xfrm>
            <a:prstGeom prst="rect">
              <a:avLst/>
            </a:prstGeom>
            <a:solidFill>
              <a:srgbClr val="1CABE2">
                <a:alpha val="100000"/>
              </a:srgbClr>
            </a:solidFill>
          </p:spPr>
          <p:txBody>
            <a:bodyPr/>
            <a:lstStyle/>
            <a:p/>
          </p:txBody>
        </p:sp>
        <p:sp>
          <p:nvSpPr>
            <p:cNvPr id="53" name="rc53"/>
            <p:cNvSpPr/>
            <p:nvPr/>
          </p:nvSpPr>
          <p:spPr>
            <a:xfrm>
              <a:off x="4761334" y="3248394"/>
              <a:ext cx="239888" cy="963615"/>
            </a:xfrm>
            <a:prstGeom prst="rect">
              <a:avLst/>
            </a:prstGeom>
            <a:solidFill>
              <a:srgbClr val="80BD41">
                <a:alpha val="100000"/>
              </a:srgbClr>
            </a:solidFill>
          </p:spPr>
          <p:txBody>
            <a:bodyPr/>
            <a:lstStyle/>
            <a:p/>
          </p:txBody>
        </p:sp>
        <p:sp>
          <p:nvSpPr>
            <p:cNvPr id="54" name="rc54"/>
            <p:cNvSpPr/>
            <p:nvPr/>
          </p:nvSpPr>
          <p:spPr>
            <a:xfrm>
              <a:off x="4761334" y="3218538"/>
              <a:ext cx="239888" cy="29856"/>
            </a:xfrm>
            <a:prstGeom prst="rect">
              <a:avLst/>
            </a:prstGeom>
            <a:solidFill>
              <a:srgbClr val="1CABE2">
                <a:alpha val="100000"/>
              </a:srgbClr>
            </a:solidFill>
          </p:spPr>
          <p:txBody>
            <a:bodyPr/>
            <a:lstStyle/>
            <a:p/>
          </p:txBody>
        </p:sp>
        <p:sp>
          <p:nvSpPr>
            <p:cNvPr id="55" name="rc55"/>
            <p:cNvSpPr/>
            <p:nvPr/>
          </p:nvSpPr>
          <p:spPr>
            <a:xfrm>
              <a:off x="5027877" y="3266567"/>
              <a:ext cx="239888" cy="945441"/>
            </a:xfrm>
            <a:prstGeom prst="rect">
              <a:avLst/>
            </a:prstGeom>
            <a:solidFill>
              <a:srgbClr val="80BD41">
                <a:alpha val="100000"/>
              </a:srgbClr>
            </a:solidFill>
          </p:spPr>
          <p:txBody>
            <a:bodyPr/>
            <a:lstStyle/>
            <a:p/>
          </p:txBody>
        </p:sp>
        <p:sp>
          <p:nvSpPr>
            <p:cNvPr id="56" name="rc56"/>
            <p:cNvSpPr/>
            <p:nvPr/>
          </p:nvSpPr>
          <p:spPr>
            <a:xfrm>
              <a:off x="5027877" y="3149739"/>
              <a:ext cx="239888" cy="116828"/>
            </a:xfrm>
            <a:prstGeom prst="rect">
              <a:avLst/>
            </a:prstGeom>
            <a:solidFill>
              <a:srgbClr val="1CABE2">
                <a:alpha val="100000"/>
              </a:srgbClr>
            </a:solidFill>
          </p:spPr>
          <p:txBody>
            <a:bodyPr/>
            <a:lstStyle/>
            <a:p/>
          </p:txBody>
        </p:sp>
        <p:sp>
          <p:nvSpPr>
            <p:cNvPr id="57" name="rc57"/>
            <p:cNvSpPr/>
            <p:nvPr/>
          </p:nvSpPr>
          <p:spPr>
            <a:xfrm>
              <a:off x="5294420" y="3116422"/>
              <a:ext cx="239888" cy="1095587"/>
            </a:xfrm>
            <a:prstGeom prst="rect">
              <a:avLst/>
            </a:prstGeom>
            <a:solidFill>
              <a:srgbClr val="80BD41">
                <a:alpha val="100000"/>
              </a:srgbClr>
            </a:solidFill>
          </p:spPr>
          <p:txBody>
            <a:bodyPr/>
            <a:lstStyle/>
            <a:p/>
          </p:txBody>
        </p:sp>
        <p:sp>
          <p:nvSpPr>
            <p:cNvPr id="58" name="rc58"/>
            <p:cNvSpPr/>
            <p:nvPr/>
          </p:nvSpPr>
          <p:spPr>
            <a:xfrm>
              <a:off x="5294420" y="3105171"/>
              <a:ext cx="239888" cy="11250"/>
            </a:xfrm>
            <a:prstGeom prst="rect">
              <a:avLst/>
            </a:prstGeom>
            <a:solidFill>
              <a:srgbClr val="1CABE2">
                <a:alpha val="100000"/>
              </a:srgbClr>
            </a:solidFill>
          </p:spPr>
          <p:txBody>
            <a:bodyPr/>
            <a:lstStyle/>
            <a:p/>
          </p:txBody>
        </p:sp>
        <p:sp>
          <p:nvSpPr>
            <p:cNvPr id="59" name="rc59"/>
            <p:cNvSpPr/>
            <p:nvPr/>
          </p:nvSpPr>
          <p:spPr>
            <a:xfrm>
              <a:off x="5560963" y="3119018"/>
              <a:ext cx="239888" cy="1092991"/>
            </a:xfrm>
            <a:prstGeom prst="rect">
              <a:avLst/>
            </a:prstGeom>
            <a:solidFill>
              <a:srgbClr val="80BD41">
                <a:alpha val="100000"/>
              </a:srgbClr>
            </a:solidFill>
          </p:spPr>
          <p:txBody>
            <a:bodyPr/>
            <a:lstStyle/>
            <a:p/>
          </p:txBody>
        </p:sp>
        <p:sp>
          <p:nvSpPr>
            <p:cNvPr id="60" name="rc60"/>
            <p:cNvSpPr/>
            <p:nvPr/>
          </p:nvSpPr>
          <p:spPr>
            <a:xfrm>
              <a:off x="5560963" y="3096517"/>
              <a:ext cx="239888" cy="22500"/>
            </a:xfrm>
            <a:prstGeom prst="rect">
              <a:avLst/>
            </a:prstGeom>
            <a:solidFill>
              <a:srgbClr val="1CABE2">
                <a:alpha val="100000"/>
              </a:srgbClr>
            </a:solidFill>
          </p:spPr>
          <p:txBody>
            <a:bodyPr/>
            <a:lstStyle/>
            <a:p/>
          </p:txBody>
        </p:sp>
        <p:sp>
          <p:nvSpPr>
            <p:cNvPr id="61" name="rc61"/>
            <p:cNvSpPr/>
            <p:nvPr/>
          </p:nvSpPr>
          <p:spPr>
            <a:xfrm>
              <a:off x="5827506" y="3078344"/>
              <a:ext cx="239888" cy="1133664"/>
            </a:xfrm>
            <a:prstGeom prst="rect">
              <a:avLst/>
            </a:prstGeom>
            <a:solidFill>
              <a:srgbClr val="80BD41">
                <a:alpha val="100000"/>
              </a:srgbClr>
            </a:solidFill>
          </p:spPr>
          <p:txBody>
            <a:bodyPr/>
            <a:lstStyle/>
            <a:p/>
          </p:txBody>
        </p:sp>
        <p:sp>
          <p:nvSpPr>
            <p:cNvPr id="62" name="rc62"/>
            <p:cNvSpPr/>
            <p:nvPr/>
          </p:nvSpPr>
          <p:spPr>
            <a:xfrm>
              <a:off x="5827506" y="3043296"/>
              <a:ext cx="239888" cy="35048"/>
            </a:xfrm>
            <a:prstGeom prst="rect">
              <a:avLst/>
            </a:prstGeom>
            <a:solidFill>
              <a:srgbClr val="1CABE2">
                <a:alpha val="100000"/>
              </a:srgbClr>
            </a:solidFill>
          </p:spPr>
          <p:txBody>
            <a:bodyPr/>
            <a:lstStyle/>
            <a:p/>
          </p:txBody>
        </p:sp>
        <p:sp>
          <p:nvSpPr>
            <p:cNvPr id="63" name="rc63"/>
            <p:cNvSpPr/>
            <p:nvPr/>
          </p:nvSpPr>
          <p:spPr>
            <a:xfrm>
              <a:off x="6094049" y="3055844"/>
              <a:ext cx="239888" cy="1156165"/>
            </a:xfrm>
            <a:prstGeom prst="rect">
              <a:avLst/>
            </a:prstGeom>
            <a:solidFill>
              <a:srgbClr val="80BD41">
                <a:alpha val="100000"/>
              </a:srgbClr>
            </a:solidFill>
          </p:spPr>
          <p:txBody>
            <a:bodyPr/>
            <a:lstStyle/>
            <a:p/>
          </p:txBody>
        </p:sp>
        <p:sp>
          <p:nvSpPr>
            <p:cNvPr id="64" name="rc64"/>
            <p:cNvSpPr/>
            <p:nvPr/>
          </p:nvSpPr>
          <p:spPr>
            <a:xfrm>
              <a:off x="6094049" y="3032478"/>
              <a:ext cx="239888" cy="23365"/>
            </a:xfrm>
            <a:prstGeom prst="rect">
              <a:avLst/>
            </a:prstGeom>
            <a:solidFill>
              <a:srgbClr val="1CABE2">
                <a:alpha val="100000"/>
              </a:srgbClr>
            </a:solidFill>
          </p:spPr>
          <p:txBody>
            <a:bodyPr/>
            <a:lstStyle/>
            <a:p/>
          </p:txBody>
        </p:sp>
        <p:sp>
          <p:nvSpPr>
            <p:cNvPr id="65" name="rc65"/>
            <p:cNvSpPr/>
            <p:nvPr/>
          </p:nvSpPr>
          <p:spPr>
            <a:xfrm>
              <a:off x="6360593" y="3033344"/>
              <a:ext cx="239888" cy="1178665"/>
            </a:xfrm>
            <a:prstGeom prst="rect">
              <a:avLst/>
            </a:prstGeom>
            <a:solidFill>
              <a:srgbClr val="80BD41">
                <a:alpha val="100000"/>
              </a:srgbClr>
            </a:solidFill>
          </p:spPr>
          <p:txBody>
            <a:bodyPr/>
            <a:lstStyle/>
            <a:p/>
          </p:txBody>
        </p:sp>
        <p:sp>
          <p:nvSpPr>
            <p:cNvPr id="66" name="rc66"/>
            <p:cNvSpPr/>
            <p:nvPr/>
          </p:nvSpPr>
          <p:spPr>
            <a:xfrm>
              <a:off x="6360593" y="3009113"/>
              <a:ext cx="239888" cy="24231"/>
            </a:xfrm>
            <a:prstGeom prst="rect">
              <a:avLst/>
            </a:prstGeom>
            <a:solidFill>
              <a:srgbClr val="1CABE2">
                <a:alpha val="100000"/>
              </a:srgbClr>
            </a:solidFill>
          </p:spPr>
          <p:txBody>
            <a:bodyPr/>
            <a:lstStyle/>
            <a:p/>
          </p:txBody>
        </p:sp>
        <p:sp>
          <p:nvSpPr>
            <p:cNvPr id="67" name="rc67"/>
            <p:cNvSpPr/>
            <p:nvPr/>
          </p:nvSpPr>
          <p:spPr>
            <a:xfrm>
              <a:off x="6627136" y="3131999"/>
              <a:ext cx="239888" cy="1080010"/>
            </a:xfrm>
            <a:prstGeom prst="rect">
              <a:avLst/>
            </a:prstGeom>
            <a:solidFill>
              <a:srgbClr val="80BD41">
                <a:alpha val="100000"/>
              </a:srgbClr>
            </a:solidFill>
          </p:spPr>
          <p:txBody>
            <a:bodyPr/>
            <a:lstStyle/>
            <a:p/>
          </p:txBody>
        </p:sp>
        <p:sp>
          <p:nvSpPr>
            <p:cNvPr id="68" name="rc68"/>
            <p:cNvSpPr/>
            <p:nvPr/>
          </p:nvSpPr>
          <p:spPr>
            <a:xfrm>
              <a:off x="6627136" y="2998728"/>
              <a:ext cx="239888" cy="133270"/>
            </a:xfrm>
            <a:prstGeom prst="rect">
              <a:avLst/>
            </a:prstGeom>
            <a:solidFill>
              <a:srgbClr val="1CABE2">
                <a:alpha val="100000"/>
              </a:srgbClr>
            </a:solidFill>
          </p:spPr>
          <p:txBody>
            <a:bodyPr/>
            <a:lstStyle/>
            <a:p/>
          </p:txBody>
        </p:sp>
        <p:sp>
          <p:nvSpPr>
            <p:cNvPr id="69" name="rc69"/>
            <p:cNvSpPr/>
            <p:nvPr/>
          </p:nvSpPr>
          <p:spPr>
            <a:xfrm>
              <a:off x="6893679" y="3076181"/>
              <a:ext cx="239888" cy="1135828"/>
            </a:xfrm>
            <a:prstGeom prst="rect">
              <a:avLst/>
            </a:prstGeom>
            <a:solidFill>
              <a:srgbClr val="80BD41">
                <a:alpha val="100000"/>
              </a:srgbClr>
            </a:solidFill>
          </p:spPr>
          <p:txBody>
            <a:bodyPr/>
            <a:lstStyle/>
            <a:p/>
          </p:txBody>
        </p:sp>
        <p:sp>
          <p:nvSpPr>
            <p:cNvPr id="70" name="rc70"/>
            <p:cNvSpPr/>
            <p:nvPr/>
          </p:nvSpPr>
          <p:spPr>
            <a:xfrm>
              <a:off x="6893679" y="3052815"/>
              <a:ext cx="239888" cy="23365"/>
            </a:xfrm>
            <a:prstGeom prst="rect">
              <a:avLst/>
            </a:prstGeom>
            <a:solidFill>
              <a:srgbClr val="1CABE2">
                <a:alpha val="100000"/>
              </a:srgbClr>
            </a:solidFill>
          </p:spPr>
          <p:txBody>
            <a:bodyPr/>
            <a:lstStyle/>
            <a:p/>
          </p:txBody>
        </p:sp>
        <p:sp>
          <p:nvSpPr>
            <p:cNvPr id="71" name="rc71"/>
            <p:cNvSpPr/>
            <p:nvPr/>
          </p:nvSpPr>
          <p:spPr>
            <a:xfrm>
              <a:off x="7160222" y="2977959"/>
              <a:ext cx="239888" cy="1234050"/>
            </a:xfrm>
            <a:prstGeom prst="rect">
              <a:avLst/>
            </a:prstGeom>
            <a:solidFill>
              <a:srgbClr val="80BD41">
                <a:alpha val="100000"/>
              </a:srgbClr>
            </a:solidFill>
          </p:spPr>
          <p:txBody>
            <a:bodyPr/>
            <a:lstStyle/>
            <a:p/>
          </p:txBody>
        </p:sp>
        <p:sp>
          <p:nvSpPr>
            <p:cNvPr id="72" name="rc72"/>
            <p:cNvSpPr/>
            <p:nvPr/>
          </p:nvSpPr>
          <p:spPr>
            <a:xfrm>
              <a:off x="7160222" y="2952862"/>
              <a:ext cx="239888" cy="25096"/>
            </a:xfrm>
            <a:prstGeom prst="rect">
              <a:avLst/>
            </a:prstGeom>
            <a:solidFill>
              <a:srgbClr val="1CABE2">
                <a:alpha val="100000"/>
              </a:srgbClr>
            </a:solidFill>
          </p:spPr>
          <p:txBody>
            <a:bodyPr/>
            <a:lstStyle/>
            <a:p/>
          </p:txBody>
        </p:sp>
        <p:sp>
          <p:nvSpPr>
            <p:cNvPr id="73" name="rc73"/>
            <p:cNvSpPr/>
            <p:nvPr/>
          </p:nvSpPr>
          <p:spPr>
            <a:xfrm>
              <a:off x="7426765" y="3003055"/>
              <a:ext cx="239888" cy="1208954"/>
            </a:xfrm>
            <a:prstGeom prst="rect">
              <a:avLst/>
            </a:prstGeom>
            <a:solidFill>
              <a:srgbClr val="80BD41">
                <a:alpha val="100000"/>
              </a:srgbClr>
            </a:solidFill>
          </p:spPr>
          <p:txBody>
            <a:bodyPr/>
            <a:lstStyle/>
            <a:p/>
          </p:txBody>
        </p:sp>
        <p:sp>
          <p:nvSpPr>
            <p:cNvPr id="74" name="rc74"/>
            <p:cNvSpPr/>
            <p:nvPr/>
          </p:nvSpPr>
          <p:spPr>
            <a:xfrm>
              <a:off x="7426765" y="2939449"/>
              <a:ext cx="239888" cy="63606"/>
            </a:xfrm>
            <a:prstGeom prst="rect">
              <a:avLst/>
            </a:prstGeom>
            <a:solidFill>
              <a:srgbClr val="1CABE2">
                <a:alpha val="100000"/>
              </a:srgbClr>
            </a:solidFill>
          </p:spPr>
          <p:txBody>
            <a:bodyPr/>
            <a:lstStyle/>
            <a:p/>
          </p:txBody>
        </p:sp>
        <p:sp>
          <p:nvSpPr>
            <p:cNvPr id="75" name="rc75"/>
            <p:cNvSpPr/>
            <p:nvPr/>
          </p:nvSpPr>
          <p:spPr>
            <a:xfrm>
              <a:off x="7693308" y="3012142"/>
              <a:ext cx="239888" cy="1199867"/>
            </a:xfrm>
            <a:prstGeom prst="rect">
              <a:avLst/>
            </a:prstGeom>
            <a:solidFill>
              <a:srgbClr val="80BD41">
                <a:alpha val="100000"/>
              </a:srgbClr>
            </a:solidFill>
          </p:spPr>
          <p:txBody>
            <a:bodyPr/>
            <a:lstStyle/>
            <a:p/>
          </p:txBody>
        </p:sp>
        <p:sp>
          <p:nvSpPr>
            <p:cNvPr id="76" name="rc76"/>
            <p:cNvSpPr/>
            <p:nvPr/>
          </p:nvSpPr>
          <p:spPr>
            <a:xfrm>
              <a:off x="7693308" y="2961949"/>
              <a:ext cx="239888" cy="50192"/>
            </a:xfrm>
            <a:prstGeom prst="rect">
              <a:avLst/>
            </a:prstGeom>
            <a:solidFill>
              <a:srgbClr val="1CABE2">
                <a:alpha val="100000"/>
              </a:srgbClr>
            </a:solidFill>
          </p:spPr>
          <p:txBody>
            <a:bodyPr/>
            <a:lstStyle/>
            <a:p/>
          </p:txBody>
        </p:sp>
        <p:sp>
          <p:nvSpPr>
            <p:cNvPr id="77" name="rc77"/>
            <p:cNvSpPr/>
            <p:nvPr/>
          </p:nvSpPr>
          <p:spPr>
            <a:xfrm>
              <a:off x="7959851" y="2974497"/>
              <a:ext cx="239888" cy="1237512"/>
            </a:xfrm>
            <a:prstGeom prst="rect">
              <a:avLst/>
            </a:prstGeom>
            <a:solidFill>
              <a:srgbClr val="80BD41">
                <a:alpha val="100000"/>
              </a:srgbClr>
            </a:solidFill>
          </p:spPr>
          <p:txBody>
            <a:bodyPr/>
            <a:lstStyle/>
            <a:p/>
          </p:txBody>
        </p:sp>
        <p:sp>
          <p:nvSpPr>
            <p:cNvPr id="78" name="rc78"/>
            <p:cNvSpPr/>
            <p:nvPr/>
          </p:nvSpPr>
          <p:spPr>
            <a:xfrm>
              <a:off x="7959851" y="2923006"/>
              <a:ext cx="239888" cy="51490"/>
            </a:xfrm>
            <a:prstGeom prst="rect">
              <a:avLst/>
            </a:prstGeom>
            <a:solidFill>
              <a:srgbClr val="1CABE2">
                <a:alpha val="100000"/>
              </a:srgbClr>
            </a:solidFill>
          </p:spPr>
          <p:txBody>
            <a:bodyPr/>
            <a:lstStyle/>
            <a:p/>
          </p:txBody>
        </p:sp>
        <p:sp>
          <p:nvSpPr>
            <p:cNvPr id="79" name="pl79"/>
            <p:cNvSpPr/>
            <p:nvPr/>
          </p:nvSpPr>
          <p:spPr>
            <a:xfrm>
              <a:off x="1416218" y="2085226"/>
              <a:ext cx="6663577" cy="408170"/>
            </a:xfrm>
            <a:custGeom>
              <a:avLst/>
              <a:pathLst>
                <a:path w="6663577" h="408170">
                  <a:moveTo>
                    <a:pt x="0" y="408170"/>
                  </a:moveTo>
                  <a:lnTo>
                    <a:pt x="266543" y="128895"/>
                  </a:lnTo>
                  <a:lnTo>
                    <a:pt x="533086" y="64447"/>
                  </a:lnTo>
                  <a:lnTo>
                    <a:pt x="799629" y="150378"/>
                  </a:lnTo>
                  <a:lnTo>
                    <a:pt x="1066172" y="64447"/>
                  </a:lnTo>
                  <a:lnTo>
                    <a:pt x="1332715" y="42965"/>
                  </a:lnTo>
                  <a:lnTo>
                    <a:pt x="1599258" y="64447"/>
                  </a:lnTo>
                  <a:lnTo>
                    <a:pt x="1865801" y="107413"/>
                  </a:lnTo>
                  <a:lnTo>
                    <a:pt x="2132344" y="42965"/>
                  </a:lnTo>
                  <a:lnTo>
                    <a:pt x="2398888" y="0"/>
                  </a:lnTo>
                  <a:lnTo>
                    <a:pt x="2665431" y="42965"/>
                  </a:lnTo>
                  <a:lnTo>
                    <a:pt x="2931974" y="128895"/>
                  </a:lnTo>
                  <a:lnTo>
                    <a:pt x="3198517" y="150378"/>
                  </a:lnTo>
                  <a:lnTo>
                    <a:pt x="3465060" y="42965"/>
                  </a:lnTo>
                  <a:lnTo>
                    <a:pt x="3731603" y="214826"/>
                  </a:lnTo>
                  <a:lnTo>
                    <a:pt x="3998146" y="0"/>
                  </a:lnTo>
                  <a:lnTo>
                    <a:pt x="4264689" y="21482"/>
                  </a:lnTo>
                  <a:lnTo>
                    <a:pt x="4531233" y="42965"/>
                  </a:lnTo>
                  <a:lnTo>
                    <a:pt x="4797776" y="21482"/>
                  </a:lnTo>
                  <a:lnTo>
                    <a:pt x="5064319" y="21482"/>
                  </a:lnTo>
                  <a:lnTo>
                    <a:pt x="5330862" y="214826"/>
                  </a:lnTo>
                  <a:lnTo>
                    <a:pt x="5597405" y="21482"/>
                  </a:lnTo>
                  <a:lnTo>
                    <a:pt x="5863948" y="21482"/>
                  </a:lnTo>
                  <a:lnTo>
                    <a:pt x="6130491" y="85930"/>
                  </a:lnTo>
                  <a:lnTo>
                    <a:pt x="6397034" y="64447"/>
                  </a:lnTo>
                  <a:lnTo>
                    <a:pt x="6663577" y="64447"/>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1" name="tx91"/>
            <p:cNvSpPr/>
            <p:nvPr/>
          </p:nvSpPr>
          <p:spPr>
            <a:xfrm>
              <a:off x="1324790" y="35982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a:t>
              </a:r>
            </a:p>
          </p:txBody>
        </p:sp>
        <p:sp>
          <p:nvSpPr>
            <p:cNvPr id="92" name="tx92"/>
            <p:cNvSpPr/>
            <p:nvPr/>
          </p:nvSpPr>
          <p:spPr>
            <a:xfrm>
              <a:off x="2657505" y="35291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93" name="tx93"/>
            <p:cNvSpPr/>
            <p:nvPr/>
          </p:nvSpPr>
          <p:spPr>
            <a:xfrm>
              <a:off x="3990221" y="32513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19.1</a:t>
              </a:r>
            </a:p>
          </p:txBody>
        </p:sp>
        <p:sp>
          <p:nvSpPr>
            <p:cNvPr id="94" name="tx94"/>
            <p:cNvSpPr/>
            <p:nvPr/>
          </p:nvSpPr>
          <p:spPr>
            <a:xfrm>
              <a:off x="5322937" y="2969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a:t>
              </a:r>
            </a:p>
          </p:txBody>
        </p:sp>
        <p:sp>
          <p:nvSpPr>
            <p:cNvPr id="95" name="tx95"/>
            <p:cNvSpPr/>
            <p:nvPr/>
          </p:nvSpPr>
          <p:spPr>
            <a:xfrm>
              <a:off x="6389109" y="28736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96" name="tx96"/>
            <p:cNvSpPr/>
            <p:nvPr/>
          </p:nvSpPr>
          <p:spPr>
            <a:xfrm>
              <a:off x="6694829" y="286280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a:t>
              </a:r>
            </a:p>
          </p:txBody>
        </p:sp>
        <p:sp>
          <p:nvSpPr>
            <p:cNvPr id="97" name="tx97"/>
            <p:cNvSpPr/>
            <p:nvPr/>
          </p:nvSpPr>
          <p:spPr>
            <a:xfrm>
              <a:off x="6922195" y="2916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8" name="tx98"/>
            <p:cNvSpPr/>
            <p:nvPr/>
          </p:nvSpPr>
          <p:spPr>
            <a:xfrm>
              <a:off x="7188738" y="2816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a:t>
              </a:r>
            </a:p>
          </p:txBody>
        </p:sp>
        <p:sp>
          <p:nvSpPr>
            <p:cNvPr id="99" name="tx99"/>
            <p:cNvSpPr/>
            <p:nvPr/>
          </p:nvSpPr>
          <p:spPr>
            <a:xfrm>
              <a:off x="7455282" y="2803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a:t>
              </a:r>
            </a:p>
          </p:txBody>
        </p:sp>
        <p:sp>
          <p:nvSpPr>
            <p:cNvPr id="100" name="tx100"/>
            <p:cNvSpPr/>
            <p:nvPr/>
          </p:nvSpPr>
          <p:spPr>
            <a:xfrm>
              <a:off x="7721825" y="28260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28.9</a:t>
              </a:r>
            </a:p>
          </p:txBody>
        </p:sp>
        <p:sp>
          <p:nvSpPr>
            <p:cNvPr id="101" name="tx101"/>
            <p:cNvSpPr/>
            <p:nvPr/>
          </p:nvSpPr>
          <p:spPr>
            <a:xfrm>
              <a:off x="7988368" y="27870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102" name="pl102"/>
            <p:cNvSpPr/>
            <p:nvPr/>
          </p:nvSpPr>
          <p:spPr>
            <a:xfrm>
              <a:off x="1416218"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9854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4" name="tx114"/>
            <p:cNvSpPr/>
            <p:nvPr/>
          </p:nvSpPr>
          <p:spPr>
            <a:xfrm>
              <a:off x="1350915" y="37473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5" name="tx115"/>
            <p:cNvSpPr/>
            <p:nvPr/>
          </p:nvSpPr>
          <p:spPr>
            <a:xfrm>
              <a:off x="2657505" y="39116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6" name="tx116"/>
            <p:cNvSpPr/>
            <p:nvPr/>
          </p:nvSpPr>
          <p:spPr>
            <a:xfrm>
              <a:off x="2695375" y="36394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3990221" y="37771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8" name="tx118"/>
            <p:cNvSpPr/>
            <p:nvPr/>
          </p:nvSpPr>
          <p:spPr>
            <a:xfrm>
              <a:off x="4028090" y="33661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22937" y="36291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20" name="tx120"/>
            <p:cNvSpPr/>
            <p:nvPr/>
          </p:nvSpPr>
          <p:spPr>
            <a:xfrm>
              <a:off x="5360806" y="30768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389109" y="358877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27.2</a:t>
              </a:r>
            </a:p>
          </p:txBody>
        </p:sp>
        <p:sp>
          <p:nvSpPr>
            <p:cNvPr id="122" name="tx122"/>
            <p:cNvSpPr/>
            <p:nvPr/>
          </p:nvSpPr>
          <p:spPr>
            <a:xfrm>
              <a:off x="6426979" y="29873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94829" y="363695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4" name="tx124"/>
            <p:cNvSpPr/>
            <p:nvPr/>
          </p:nvSpPr>
          <p:spPr>
            <a:xfrm>
              <a:off x="6681778" y="30302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5" name="tx125"/>
            <p:cNvSpPr/>
            <p:nvPr/>
          </p:nvSpPr>
          <p:spPr>
            <a:xfrm>
              <a:off x="6922195" y="36090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26" name="tx126"/>
            <p:cNvSpPr/>
            <p:nvPr/>
          </p:nvSpPr>
          <p:spPr>
            <a:xfrm>
              <a:off x="6960065" y="30305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188738" y="3559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28" name="tx128"/>
            <p:cNvSpPr/>
            <p:nvPr/>
          </p:nvSpPr>
          <p:spPr>
            <a:xfrm>
              <a:off x="7226608" y="29315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55282" y="35724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a:t>
              </a:r>
            </a:p>
          </p:txBody>
        </p:sp>
        <p:sp>
          <p:nvSpPr>
            <p:cNvPr id="130" name="tx130"/>
            <p:cNvSpPr/>
            <p:nvPr/>
          </p:nvSpPr>
          <p:spPr>
            <a:xfrm>
              <a:off x="7481407" y="29362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31" name="tx131"/>
            <p:cNvSpPr/>
            <p:nvPr/>
          </p:nvSpPr>
          <p:spPr>
            <a:xfrm>
              <a:off x="7721825" y="35781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32" name="tx132"/>
            <p:cNvSpPr/>
            <p:nvPr/>
          </p:nvSpPr>
          <p:spPr>
            <a:xfrm>
              <a:off x="7747950" y="29531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3" name="tx133"/>
            <p:cNvSpPr/>
            <p:nvPr/>
          </p:nvSpPr>
          <p:spPr>
            <a:xfrm>
              <a:off x="7988368" y="35582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34" name="tx134"/>
            <p:cNvSpPr/>
            <p:nvPr/>
          </p:nvSpPr>
          <p:spPr>
            <a:xfrm>
              <a:off x="8014493" y="29148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7271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733081" y="32945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8" name="tx138"/>
            <p:cNvSpPr/>
            <p:nvPr/>
          </p:nvSpPr>
          <p:spPr>
            <a:xfrm>
              <a:off x="733081" y="286173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9" name="tx139"/>
            <p:cNvSpPr/>
            <p:nvPr/>
          </p:nvSpPr>
          <p:spPr>
            <a:xfrm>
              <a:off x="733081" y="24291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0" name="tx140"/>
            <p:cNvSpPr/>
            <p:nvPr/>
          </p:nvSpPr>
          <p:spPr>
            <a:xfrm>
              <a:off x="733081" y="19964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92810"/>
              <a:ext cx="1314107"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Qatar, 2000-2025</a:t>
              </a:r>
            </a:p>
          </p:txBody>
        </p:sp>
        <p:sp>
          <p:nvSpPr>
            <p:cNvPr id="167" name="pl167"/>
            <p:cNvSpPr/>
            <p:nvPr/>
          </p:nvSpPr>
          <p:spPr>
            <a:xfrm>
              <a:off x="23997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6068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8138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50329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71032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9173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840557"/>
              <a:ext cx="6011938" cy="124062"/>
            </a:xfrm>
            <a:prstGeom prst="rect">
              <a:avLst/>
            </a:prstGeom>
            <a:solidFill>
              <a:srgbClr val="80BD41">
                <a:alpha val="100000"/>
              </a:srgbClr>
            </a:solidFill>
          </p:spPr>
          <p:txBody>
            <a:bodyPr/>
            <a:lstStyle/>
            <a:p/>
          </p:txBody>
        </p:sp>
        <p:sp>
          <p:nvSpPr>
            <p:cNvPr id="178" name="rc178"/>
            <p:cNvSpPr/>
            <p:nvPr/>
          </p:nvSpPr>
          <p:spPr>
            <a:xfrm>
              <a:off x="7308212" y="5840557"/>
              <a:ext cx="123593" cy="124062"/>
            </a:xfrm>
            <a:prstGeom prst="rect">
              <a:avLst/>
            </a:prstGeom>
            <a:solidFill>
              <a:srgbClr val="1CABE2">
                <a:alpha val="100000"/>
              </a:srgbClr>
            </a:solidFill>
          </p:spPr>
          <p:txBody>
            <a:bodyPr/>
            <a:lstStyle/>
            <a:p/>
          </p:txBody>
        </p:sp>
        <p:sp>
          <p:nvSpPr>
            <p:cNvPr id="179" name="rc179"/>
            <p:cNvSpPr/>
            <p:nvPr/>
          </p:nvSpPr>
          <p:spPr>
            <a:xfrm>
              <a:off x="1296273" y="5685479"/>
              <a:ext cx="6120082" cy="124062"/>
            </a:xfrm>
            <a:prstGeom prst="rect">
              <a:avLst/>
            </a:prstGeom>
            <a:solidFill>
              <a:srgbClr val="80BD41">
                <a:alpha val="100000"/>
              </a:srgbClr>
            </a:solidFill>
          </p:spPr>
          <p:txBody>
            <a:bodyPr/>
            <a:lstStyle/>
            <a:p/>
          </p:txBody>
        </p:sp>
        <p:sp>
          <p:nvSpPr>
            <p:cNvPr id="180" name="rc180"/>
            <p:cNvSpPr/>
            <p:nvPr/>
          </p:nvSpPr>
          <p:spPr>
            <a:xfrm>
              <a:off x="7416356" y="5685479"/>
              <a:ext cx="256015" cy="124062"/>
            </a:xfrm>
            <a:prstGeom prst="rect">
              <a:avLst/>
            </a:prstGeom>
            <a:solidFill>
              <a:srgbClr val="1CABE2">
                <a:alpha val="100000"/>
              </a:srgbClr>
            </a:solidFill>
          </p:spPr>
          <p:txBody>
            <a:bodyPr/>
            <a:lstStyle/>
            <a:p/>
          </p:txBody>
        </p:sp>
        <p:sp>
          <p:nvSpPr>
            <p:cNvPr id="181" name="rc181"/>
            <p:cNvSpPr/>
            <p:nvPr/>
          </p:nvSpPr>
          <p:spPr>
            <a:xfrm>
              <a:off x="1296273" y="5530401"/>
              <a:ext cx="6312094" cy="124062"/>
            </a:xfrm>
            <a:prstGeom prst="rect">
              <a:avLst/>
            </a:prstGeom>
            <a:solidFill>
              <a:srgbClr val="80BD41">
                <a:alpha val="100000"/>
              </a:srgbClr>
            </a:solidFill>
          </p:spPr>
          <p:txBody>
            <a:bodyPr/>
            <a:lstStyle/>
            <a:p/>
          </p:txBody>
        </p:sp>
        <p:sp>
          <p:nvSpPr>
            <p:cNvPr id="182" name="rc182"/>
            <p:cNvSpPr/>
            <p:nvPr/>
          </p:nvSpPr>
          <p:spPr>
            <a:xfrm>
              <a:off x="7608368" y="5530401"/>
              <a:ext cx="262636" cy="124062"/>
            </a:xfrm>
            <a:prstGeom prst="rect">
              <a:avLst/>
            </a:prstGeom>
            <a:solidFill>
              <a:srgbClr val="1CABE2">
                <a:alpha val="100000"/>
              </a:srgbClr>
            </a:solidFill>
          </p:spPr>
          <p:txBody>
            <a:bodyPr/>
            <a:lstStyle/>
            <a:p/>
          </p:txBody>
        </p:sp>
        <p:sp>
          <p:nvSpPr>
            <p:cNvPr id="183" name="tx183"/>
            <p:cNvSpPr/>
            <p:nvPr/>
          </p:nvSpPr>
          <p:spPr>
            <a:xfrm>
              <a:off x="7623738"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84" name="tx184"/>
            <p:cNvSpPr/>
            <p:nvPr/>
          </p:nvSpPr>
          <p:spPr>
            <a:xfrm>
              <a:off x="787865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28.9</a:t>
              </a:r>
            </a:p>
          </p:txBody>
        </p:sp>
        <p:sp>
          <p:nvSpPr>
            <p:cNvPr id="185" name="tx185"/>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29.8</a:t>
              </a:r>
            </a:p>
          </p:txBody>
        </p:sp>
        <p:sp>
          <p:nvSpPr>
            <p:cNvPr id="186" name="tx186"/>
            <p:cNvSpPr/>
            <p:nvPr/>
          </p:nvSpPr>
          <p:spPr>
            <a:xfrm>
              <a:off x="4196749"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27.2</a:t>
              </a:r>
            </a:p>
          </p:txBody>
        </p:sp>
        <p:sp>
          <p:nvSpPr>
            <p:cNvPr id="187" name="tx187"/>
            <p:cNvSpPr/>
            <p:nvPr/>
          </p:nvSpPr>
          <p:spPr>
            <a:xfrm>
              <a:off x="7308210"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250821" y="57083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189" name="tx189"/>
            <p:cNvSpPr/>
            <p:nvPr/>
          </p:nvSpPr>
          <p:spPr>
            <a:xfrm>
              <a:off x="7469015"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90" name="tx190"/>
            <p:cNvSpPr/>
            <p:nvPr/>
          </p:nvSpPr>
          <p:spPr>
            <a:xfrm>
              <a:off x="434682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191" name="tx191"/>
            <p:cNvSpPr/>
            <p:nvPr/>
          </p:nvSpPr>
          <p:spPr>
            <a:xfrm>
              <a:off x="7664337"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92" name="tx19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42560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7" name="tx197"/>
            <p:cNvSpPr/>
            <p:nvPr/>
          </p:nvSpPr>
          <p:spPr>
            <a:xfrm>
              <a:off x="563263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7839657"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9" name="tx199"/>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lower than in 2019 (98%).
The number of children vaccinated with DTP3 increased 5% compared to in 2019.
The number of surviving infants increased approximately 7%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1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01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88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30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494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82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72738"/>
              <a:ext cx="239888" cy="339271"/>
            </a:xfrm>
            <a:prstGeom prst="rect">
              <a:avLst/>
            </a:prstGeom>
            <a:solidFill>
              <a:srgbClr val="E2231A">
                <a:alpha val="90196"/>
              </a:srgbClr>
            </a:solidFill>
          </p:spPr>
          <p:txBody>
            <a:bodyPr/>
            <a:lstStyle/>
            <a:p/>
          </p:txBody>
        </p:sp>
        <p:sp>
          <p:nvSpPr>
            <p:cNvPr id="24" name="rc24"/>
            <p:cNvSpPr/>
            <p:nvPr/>
          </p:nvSpPr>
          <p:spPr>
            <a:xfrm>
              <a:off x="1562816" y="3889769"/>
              <a:ext cx="239888" cy="322239"/>
            </a:xfrm>
            <a:prstGeom prst="rect">
              <a:avLst/>
            </a:prstGeom>
            <a:solidFill>
              <a:srgbClr val="E2231A">
                <a:alpha val="90196"/>
              </a:srgbClr>
            </a:solidFill>
          </p:spPr>
          <p:txBody>
            <a:bodyPr/>
            <a:lstStyle/>
            <a:p/>
          </p:txBody>
        </p:sp>
        <p:sp>
          <p:nvSpPr>
            <p:cNvPr id="25" name="rc25"/>
            <p:cNvSpPr/>
            <p:nvPr/>
          </p:nvSpPr>
          <p:spPr>
            <a:xfrm>
              <a:off x="1829360" y="4170452"/>
              <a:ext cx="239888" cy="41557"/>
            </a:xfrm>
            <a:prstGeom prst="rect">
              <a:avLst/>
            </a:prstGeom>
            <a:solidFill>
              <a:srgbClr val="E2231A">
                <a:alpha val="90196"/>
              </a:srgbClr>
            </a:solidFill>
          </p:spPr>
          <p:txBody>
            <a:bodyPr/>
            <a:lstStyle/>
            <a:p/>
          </p:txBody>
        </p:sp>
        <p:sp>
          <p:nvSpPr>
            <p:cNvPr id="26" name="rc26"/>
            <p:cNvSpPr/>
            <p:nvPr/>
          </p:nvSpPr>
          <p:spPr>
            <a:xfrm>
              <a:off x="2095903" y="3913954"/>
              <a:ext cx="239888" cy="298054"/>
            </a:xfrm>
            <a:prstGeom prst="rect">
              <a:avLst/>
            </a:prstGeom>
            <a:solidFill>
              <a:srgbClr val="E2231A">
                <a:alpha val="90196"/>
              </a:srgbClr>
            </a:solidFill>
          </p:spPr>
          <p:txBody>
            <a:bodyPr/>
            <a:lstStyle/>
            <a:p/>
          </p:txBody>
        </p:sp>
        <p:sp>
          <p:nvSpPr>
            <p:cNvPr id="27" name="rc27"/>
            <p:cNvSpPr/>
            <p:nvPr/>
          </p:nvSpPr>
          <p:spPr>
            <a:xfrm>
              <a:off x="2362446" y="4169430"/>
              <a:ext cx="239888" cy="42579"/>
            </a:xfrm>
            <a:prstGeom prst="rect">
              <a:avLst/>
            </a:prstGeom>
            <a:solidFill>
              <a:srgbClr val="E2231A">
                <a:alpha val="90196"/>
              </a:srgbClr>
            </a:solidFill>
          </p:spPr>
          <p:txBody>
            <a:bodyPr/>
            <a:lstStyle/>
            <a:p/>
          </p:txBody>
        </p:sp>
        <p:sp>
          <p:nvSpPr>
            <p:cNvPr id="28" name="rc28"/>
            <p:cNvSpPr/>
            <p:nvPr/>
          </p:nvSpPr>
          <p:spPr>
            <a:xfrm>
              <a:off x="2628989" y="4169089"/>
              <a:ext cx="239888" cy="42919"/>
            </a:xfrm>
            <a:prstGeom prst="rect">
              <a:avLst/>
            </a:prstGeom>
            <a:solidFill>
              <a:srgbClr val="E2231A">
                <a:alpha val="90196"/>
              </a:srgbClr>
            </a:solidFill>
          </p:spPr>
          <p:txBody>
            <a:bodyPr/>
            <a:lstStyle/>
            <a:p/>
          </p:txBody>
        </p:sp>
        <p:sp>
          <p:nvSpPr>
            <p:cNvPr id="29" name="rc29"/>
            <p:cNvSpPr/>
            <p:nvPr/>
          </p:nvSpPr>
          <p:spPr>
            <a:xfrm>
              <a:off x="2895532" y="4172496"/>
              <a:ext cx="239888" cy="39513"/>
            </a:xfrm>
            <a:prstGeom prst="rect">
              <a:avLst/>
            </a:prstGeom>
            <a:solidFill>
              <a:srgbClr val="E2231A">
                <a:alpha val="90196"/>
              </a:srgbClr>
            </a:solidFill>
          </p:spPr>
          <p:txBody>
            <a:bodyPr/>
            <a:lstStyle/>
            <a:p/>
          </p:txBody>
        </p:sp>
        <p:sp>
          <p:nvSpPr>
            <p:cNvPr id="30" name="rc30"/>
            <p:cNvSpPr/>
            <p:nvPr/>
          </p:nvSpPr>
          <p:spPr>
            <a:xfrm>
              <a:off x="3162075" y="3859453"/>
              <a:ext cx="239888" cy="352556"/>
            </a:xfrm>
            <a:prstGeom prst="rect">
              <a:avLst/>
            </a:prstGeom>
            <a:solidFill>
              <a:srgbClr val="E2231A">
                <a:alpha val="90196"/>
              </a:srgbClr>
            </a:solidFill>
          </p:spPr>
          <p:txBody>
            <a:bodyPr/>
            <a:lstStyle/>
            <a:p/>
          </p:txBody>
        </p:sp>
        <p:sp>
          <p:nvSpPr>
            <p:cNvPr id="31" name="rc31"/>
            <p:cNvSpPr/>
            <p:nvPr/>
          </p:nvSpPr>
          <p:spPr>
            <a:xfrm>
              <a:off x="3428618" y="3995366"/>
              <a:ext cx="239888" cy="216643"/>
            </a:xfrm>
            <a:prstGeom prst="rect">
              <a:avLst/>
            </a:prstGeom>
            <a:solidFill>
              <a:srgbClr val="E2231A">
                <a:alpha val="90196"/>
              </a:srgbClr>
            </a:solidFill>
          </p:spPr>
          <p:txBody>
            <a:bodyPr/>
            <a:lstStyle/>
            <a:p/>
          </p:txBody>
        </p:sp>
        <p:sp>
          <p:nvSpPr>
            <p:cNvPr id="32" name="rc32"/>
            <p:cNvSpPr/>
            <p:nvPr/>
          </p:nvSpPr>
          <p:spPr>
            <a:xfrm>
              <a:off x="3695161" y="4153079"/>
              <a:ext cx="239888" cy="58929"/>
            </a:xfrm>
            <a:prstGeom prst="rect">
              <a:avLst/>
            </a:prstGeom>
            <a:solidFill>
              <a:srgbClr val="E2231A">
                <a:alpha val="90196"/>
              </a:srgbClr>
            </a:solidFill>
          </p:spPr>
          <p:txBody>
            <a:bodyPr/>
            <a:lstStyle/>
            <a:p/>
          </p:txBody>
        </p:sp>
        <p:sp>
          <p:nvSpPr>
            <p:cNvPr id="33" name="rc33"/>
            <p:cNvSpPr/>
            <p:nvPr/>
          </p:nvSpPr>
          <p:spPr>
            <a:xfrm>
              <a:off x="3961705" y="4146948"/>
              <a:ext cx="239888" cy="65061"/>
            </a:xfrm>
            <a:prstGeom prst="rect">
              <a:avLst/>
            </a:prstGeom>
            <a:solidFill>
              <a:srgbClr val="E2231A">
                <a:alpha val="90196"/>
              </a:srgbClr>
            </a:solidFill>
          </p:spPr>
          <p:txBody>
            <a:bodyPr/>
            <a:lstStyle/>
            <a:p/>
          </p:txBody>
        </p:sp>
        <p:sp>
          <p:nvSpPr>
            <p:cNvPr id="34" name="rc34"/>
            <p:cNvSpPr/>
            <p:nvPr/>
          </p:nvSpPr>
          <p:spPr>
            <a:xfrm>
              <a:off x="4228248" y="4073030"/>
              <a:ext cx="239888" cy="138978"/>
            </a:xfrm>
            <a:prstGeom prst="rect">
              <a:avLst/>
            </a:prstGeom>
            <a:solidFill>
              <a:srgbClr val="E2231A">
                <a:alpha val="90196"/>
              </a:srgbClr>
            </a:solidFill>
          </p:spPr>
          <p:txBody>
            <a:bodyPr/>
            <a:lstStyle/>
            <a:p/>
          </p:txBody>
        </p:sp>
        <p:sp>
          <p:nvSpPr>
            <p:cNvPr id="35" name="rc35"/>
            <p:cNvSpPr/>
            <p:nvPr/>
          </p:nvSpPr>
          <p:spPr>
            <a:xfrm>
              <a:off x="4494791" y="3991278"/>
              <a:ext cx="239888" cy="220730"/>
            </a:xfrm>
            <a:prstGeom prst="rect">
              <a:avLst/>
            </a:prstGeom>
            <a:solidFill>
              <a:srgbClr val="E2231A">
                <a:alpha val="90196"/>
              </a:srgbClr>
            </a:solidFill>
          </p:spPr>
          <p:txBody>
            <a:bodyPr/>
            <a:lstStyle/>
            <a:p/>
          </p:txBody>
        </p:sp>
        <p:sp>
          <p:nvSpPr>
            <p:cNvPr id="36" name="rc36"/>
            <p:cNvSpPr/>
            <p:nvPr/>
          </p:nvSpPr>
          <p:spPr>
            <a:xfrm>
              <a:off x="4761334" y="3977312"/>
              <a:ext cx="239888" cy="234696"/>
            </a:xfrm>
            <a:prstGeom prst="rect">
              <a:avLst/>
            </a:prstGeom>
            <a:solidFill>
              <a:srgbClr val="E2231A">
                <a:alpha val="90196"/>
              </a:srgbClr>
            </a:solidFill>
          </p:spPr>
          <p:txBody>
            <a:bodyPr/>
            <a:lstStyle/>
            <a:p/>
          </p:txBody>
        </p:sp>
        <p:sp>
          <p:nvSpPr>
            <p:cNvPr id="37" name="rc37"/>
            <p:cNvSpPr/>
            <p:nvPr/>
          </p:nvSpPr>
          <p:spPr>
            <a:xfrm>
              <a:off x="5027877" y="4128554"/>
              <a:ext cx="239888" cy="83455"/>
            </a:xfrm>
            <a:prstGeom prst="rect">
              <a:avLst/>
            </a:prstGeom>
            <a:solidFill>
              <a:srgbClr val="E2231A">
                <a:alpha val="90196"/>
              </a:srgbClr>
            </a:solidFill>
          </p:spPr>
          <p:txBody>
            <a:bodyPr/>
            <a:lstStyle/>
            <a:p/>
          </p:txBody>
        </p:sp>
        <p:sp>
          <p:nvSpPr>
            <p:cNvPr id="38" name="rc38"/>
            <p:cNvSpPr/>
            <p:nvPr/>
          </p:nvSpPr>
          <p:spPr>
            <a:xfrm>
              <a:off x="5294420" y="4124807"/>
              <a:ext cx="239888" cy="87202"/>
            </a:xfrm>
            <a:prstGeom prst="rect">
              <a:avLst/>
            </a:prstGeom>
            <a:solidFill>
              <a:srgbClr val="E2231A">
                <a:alpha val="90196"/>
              </a:srgbClr>
            </a:solidFill>
          </p:spPr>
          <p:txBody>
            <a:bodyPr/>
            <a:lstStyle/>
            <a:p/>
          </p:txBody>
        </p:sp>
        <p:sp>
          <p:nvSpPr>
            <p:cNvPr id="39" name="rc39"/>
            <p:cNvSpPr/>
            <p:nvPr/>
          </p:nvSpPr>
          <p:spPr>
            <a:xfrm>
              <a:off x="5560963" y="4124126"/>
              <a:ext cx="239888" cy="87883"/>
            </a:xfrm>
            <a:prstGeom prst="rect">
              <a:avLst/>
            </a:prstGeom>
            <a:solidFill>
              <a:srgbClr val="E2231A">
                <a:alpha val="90196"/>
              </a:srgbClr>
            </a:solidFill>
          </p:spPr>
          <p:txBody>
            <a:bodyPr/>
            <a:lstStyle/>
            <a:p/>
          </p:txBody>
        </p:sp>
        <p:sp>
          <p:nvSpPr>
            <p:cNvPr id="40" name="rc40"/>
            <p:cNvSpPr/>
            <p:nvPr/>
          </p:nvSpPr>
          <p:spPr>
            <a:xfrm>
              <a:off x="5827506" y="4120038"/>
              <a:ext cx="239888" cy="91971"/>
            </a:xfrm>
            <a:prstGeom prst="rect">
              <a:avLst/>
            </a:prstGeom>
            <a:solidFill>
              <a:srgbClr val="E2231A">
                <a:alpha val="90196"/>
              </a:srgbClr>
            </a:solidFill>
          </p:spPr>
          <p:txBody>
            <a:bodyPr/>
            <a:lstStyle/>
            <a:p/>
          </p:txBody>
        </p:sp>
        <p:sp>
          <p:nvSpPr>
            <p:cNvPr id="41" name="rc41"/>
            <p:cNvSpPr/>
            <p:nvPr/>
          </p:nvSpPr>
          <p:spPr>
            <a:xfrm>
              <a:off x="6094049" y="4119016"/>
              <a:ext cx="239888" cy="92993"/>
            </a:xfrm>
            <a:prstGeom prst="rect">
              <a:avLst/>
            </a:prstGeom>
            <a:solidFill>
              <a:srgbClr val="E2231A">
                <a:alpha val="90196"/>
              </a:srgbClr>
            </a:solidFill>
          </p:spPr>
          <p:txBody>
            <a:bodyPr/>
            <a:lstStyle/>
            <a:p/>
          </p:txBody>
        </p:sp>
        <p:sp>
          <p:nvSpPr>
            <p:cNvPr id="42" name="rc42"/>
            <p:cNvSpPr/>
            <p:nvPr/>
          </p:nvSpPr>
          <p:spPr>
            <a:xfrm>
              <a:off x="6360593" y="4117313"/>
              <a:ext cx="239888" cy="94696"/>
            </a:xfrm>
            <a:prstGeom prst="rect">
              <a:avLst/>
            </a:prstGeom>
            <a:solidFill>
              <a:srgbClr val="E2231A">
                <a:alpha val="90196"/>
              </a:srgbClr>
            </a:solidFill>
          </p:spPr>
          <p:txBody>
            <a:bodyPr/>
            <a:lstStyle/>
            <a:p/>
          </p:txBody>
        </p:sp>
        <p:sp>
          <p:nvSpPr>
            <p:cNvPr id="43" name="rc43"/>
            <p:cNvSpPr/>
            <p:nvPr/>
          </p:nvSpPr>
          <p:spPr>
            <a:xfrm>
              <a:off x="6627136" y="3256871"/>
              <a:ext cx="239888" cy="955138"/>
            </a:xfrm>
            <a:prstGeom prst="rect">
              <a:avLst/>
            </a:prstGeom>
            <a:solidFill>
              <a:srgbClr val="E2231A">
                <a:alpha val="90196"/>
              </a:srgbClr>
            </a:solidFill>
          </p:spPr>
          <p:txBody>
            <a:bodyPr/>
            <a:lstStyle/>
            <a:p/>
          </p:txBody>
        </p:sp>
        <p:sp>
          <p:nvSpPr>
            <p:cNvPr id="44" name="rc44"/>
            <p:cNvSpPr/>
            <p:nvPr/>
          </p:nvSpPr>
          <p:spPr>
            <a:xfrm>
              <a:off x="6893679" y="4120719"/>
              <a:ext cx="239888" cy="91289"/>
            </a:xfrm>
            <a:prstGeom prst="rect">
              <a:avLst/>
            </a:prstGeom>
            <a:solidFill>
              <a:srgbClr val="E2231A">
                <a:alpha val="90196"/>
              </a:srgbClr>
            </a:solidFill>
          </p:spPr>
          <p:txBody>
            <a:bodyPr/>
            <a:lstStyle/>
            <a:p/>
          </p:txBody>
        </p:sp>
        <p:sp>
          <p:nvSpPr>
            <p:cNvPr id="45" name="rc45"/>
            <p:cNvSpPr/>
            <p:nvPr/>
          </p:nvSpPr>
          <p:spPr>
            <a:xfrm>
              <a:off x="7160222" y="4112885"/>
              <a:ext cx="239888" cy="99124"/>
            </a:xfrm>
            <a:prstGeom prst="rect">
              <a:avLst/>
            </a:prstGeom>
            <a:solidFill>
              <a:srgbClr val="E2231A">
                <a:alpha val="90196"/>
              </a:srgbClr>
            </a:solidFill>
          </p:spPr>
          <p:txBody>
            <a:bodyPr/>
            <a:lstStyle/>
            <a:p/>
          </p:txBody>
        </p:sp>
        <p:sp>
          <p:nvSpPr>
            <p:cNvPr id="46" name="rc46"/>
            <p:cNvSpPr/>
            <p:nvPr/>
          </p:nvSpPr>
          <p:spPr>
            <a:xfrm>
              <a:off x="7426765" y="4111863"/>
              <a:ext cx="239888" cy="100146"/>
            </a:xfrm>
            <a:prstGeom prst="rect">
              <a:avLst/>
            </a:prstGeom>
            <a:solidFill>
              <a:srgbClr val="E2231A">
                <a:alpha val="90196"/>
              </a:srgbClr>
            </a:solidFill>
          </p:spPr>
          <p:txBody>
            <a:bodyPr/>
            <a:lstStyle/>
            <a:p/>
          </p:txBody>
        </p:sp>
        <p:sp>
          <p:nvSpPr>
            <p:cNvPr id="47" name="rc47"/>
            <p:cNvSpPr/>
            <p:nvPr/>
          </p:nvSpPr>
          <p:spPr>
            <a:xfrm>
              <a:off x="7693308" y="4113566"/>
              <a:ext cx="239888" cy="98443"/>
            </a:xfrm>
            <a:prstGeom prst="rect">
              <a:avLst/>
            </a:prstGeom>
            <a:solidFill>
              <a:srgbClr val="E2231A">
                <a:alpha val="90196"/>
              </a:srgbClr>
            </a:solidFill>
          </p:spPr>
          <p:txBody>
            <a:bodyPr/>
            <a:lstStyle/>
            <a:p/>
          </p:txBody>
        </p:sp>
        <p:sp>
          <p:nvSpPr>
            <p:cNvPr id="48" name="rc48"/>
            <p:cNvSpPr/>
            <p:nvPr/>
          </p:nvSpPr>
          <p:spPr>
            <a:xfrm>
              <a:off x="7959851" y="4110500"/>
              <a:ext cx="239888" cy="101508"/>
            </a:xfrm>
            <a:prstGeom prst="rect">
              <a:avLst/>
            </a:prstGeom>
            <a:solidFill>
              <a:srgbClr val="E2231A">
                <a:alpha val="90196"/>
              </a:srgbClr>
            </a:solidFill>
          </p:spPr>
          <p:txBody>
            <a:bodyPr/>
            <a:lstStyle/>
            <a:p/>
          </p:txBody>
        </p:sp>
        <p:sp>
          <p:nvSpPr>
            <p:cNvPr id="49" name="rc49"/>
            <p:cNvSpPr/>
            <p:nvPr/>
          </p:nvSpPr>
          <p:spPr>
            <a:xfrm>
              <a:off x="1829360" y="3873419"/>
              <a:ext cx="239888" cy="297033"/>
            </a:xfrm>
            <a:prstGeom prst="rect">
              <a:avLst/>
            </a:prstGeom>
            <a:solidFill>
              <a:srgbClr val="B3B3B3">
                <a:alpha val="90196"/>
              </a:srgbClr>
            </a:solidFill>
          </p:spPr>
          <p:txBody>
            <a:bodyPr/>
            <a:lstStyle/>
            <a:p/>
          </p:txBody>
        </p:sp>
        <p:sp>
          <p:nvSpPr>
            <p:cNvPr id="50" name="rc50"/>
            <p:cNvSpPr/>
            <p:nvPr/>
          </p:nvSpPr>
          <p:spPr>
            <a:xfrm>
              <a:off x="2095903" y="3862859"/>
              <a:ext cx="239888" cy="51095"/>
            </a:xfrm>
            <a:prstGeom prst="rect">
              <a:avLst/>
            </a:prstGeom>
            <a:solidFill>
              <a:srgbClr val="B3B3B3">
                <a:alpha val="90196"/>
              </a:srgbClr>
            </a:solidFill>
          </p:spPr>
          <p:txBody>
            <a:bodyPr/>
            <a:lstStyle/>
            <a:p/>
          </p:txBody>
        </p:sp>
        <p:sp>
          <p:nvSpPr>
            <p:cNvPr id="51" name="rc51"/>
            <p:cNvSpPr/>
            <p:nvPr/>
          </p:nvSpPr>
          <p:spPr>
            <a:xfrm>
              <a:off x="2362446" y="4013419"/>
              <a:ext cx="239888" cy="156010"/>
            </a:xfrm>
            <a:prstGeom prst="rect">
              <a:avLst/>
            </a:prstGeom>
            <a:solidFill>
              <a:srgbClr val="B3B3B3">
                <a:alpha val="90196"/>
              </a:srgbClr>
            </a:solidFill>
          </p:spPr>
          <p:txBody>
            <a:bodyPr/>
            <a:lstStyle/>
            <a:p/>
          </p:txBody>
        </p:sp>
        <p:sp>
          <p:nvSpPr>
            <p:cNvPr id="52" name="rc52"/>
            <p:cNvSpPr/>
            <p:nvPr/>
          </p:nvSpPr>
          <p:spPr>
            <a:xfrm>
              <a:off x="2628989" y="4127191"/>
              <a:ext cx="239888" cy="41898"/>
            </a:xfrm>
            <a:prstGeom prst="rect">
              <a:avLst/>
            </a:prstGeom>
            <a:solidFill>
              <a:srgbClr val="B3B3B3">
                <a:alpha val="90196"/>
              </a:srgbClr>
            </a:solidFill>
          </p:spPr>
          <p:txBody>
            <a:bodyPr/>
            <a:lstStyle/>
            <a:p/>
          </p:txBody>
        </p:sp>
        <p:sp>
          <p:nvSpPr>
            <p:cNvPr id="53" name="rc53"/>
            <p:cNvSpPr/>
            <p:nvPr/>
          </p:nvSpPr>
          <p:spPr>
            <a:xfrm>
              <a:off x="2895532" y="3616240"/>
              <a:ext cx="239888" cy="556255"/>
            </a:xfrm>
            <a:prstGeom prst="rect">
              <a:avLst/>
            </a:prstGeom>
            <a:solidFill>
              <a:srgbClr val="B3B3B3">
                <a:alpha val="90196"/>
              </a:srgbClr>
            </a:solidFill>
          </p:spPr>
          <p:txBody>
            <a:bodyPr/>
            <a:lstStyle/>
            <a:p/>
          </p:txBody>
        </p:sp>
        <p:sp>
          <p:nvSpPr>
            <p:cNvPr id="54" name="rc54"/>
            <p:cNvSpPr/>
            <p:nvPr/>
          </p:nvSpPr>
          <p:spPr>
            <a:xfrm>
              <a:off x="3162075" y="3788260"/>
              <a:ext cx="239888" cy="71192"/>
            </a:xfrm>
            <a:prstGeom prst="rect">
              <a:avLst/>
            </a:prstGeom>
            <a:solidFill>
              <a:srgbClr val="B3B3B3">
                <a:alpha val="90196"/>
              </a:srgbClr>
            </a:solidFill>
          </p:spPr>
          <p:txBody>
            <a:bodyPr/>
            <a:lstStyle/>
            <a:p/>
          </p:txBody>
        </p:sp>
        <p:sp>
          <p:nvSpPr>
            <p:cNvPr id="55" name="rc55"/>
            <p:cNvSpPr/>
            <p:nvPr/>
          </p:nvSpPr>
          <p:spPr>
            <a:xfrm>
              <a:off x="3428618" y="3956874"/>
              <a:ext cx="239888" cy="38491"/>
            </a:xfrm>
            <a:prstGeom prst="rect">
              <a:avLst/>
            </a:prstGeom>
            <a:solidFill>
              <a:srgbClr val="B3B3B3">
                <a:alpha val="90196"/>
              </a:srgbClr>
            </a:solidFill>
          </p:spPr>
          <p:txBody>
            <a:bodyPr/>
            <a:lstStyle/>
            <a:p/>
          </p:txBody>
        </p:sp>
        <p:sp>
          <p:nvSpPr>
            <p:cNvPr id="56" name="rc56"/>
            <p:cNvSpPr/>
            <p:nvPr/>
          </p:nvSpPr>
          <p:spPr>
            <a:xfrm>
              <a:off x="3961705" y="4087337"/>
              <a:ext cx="239888" cy="59610"/>
            </a:xfrm>
            <a:prstGeom prst="rect">
              <a:avLst/>
            </a:prstGeom>
            <a:solidFill>
              <a:srgbClr val="B3B3B3">
                <a:alpha val="90196"/>
              </a:srgbClr>
            </a:solidFill>
          </p:spPr>
          <p:txBody>
            <a:bodyPr/>
            <a:lstStyle/>
            <a:p/>
          </p:txBody>
        </p:sp>
        <p:sp>
          <p:nvSpPr>
            <p:cNvPr id="57" name="rc57"/>
            <p:cNvSpPr/>
            <p:nvPr/>
          </p:nvSpPr>
          <p:spPr>
            <a:xfrm>
              <a:off x="5027877" y="3804951"/>
              <a:ext cx="239888" cy="323602"/>
            </a:xfrm>
            <a:prstGeom prst="rect">
              <a:avLst/>
            </a:prstGeom>
            <a:solidFill>
              <a:srgbClr val="B3B3B3">
                <a:alpha val="90196"/>
              </a:srgbClr>
            </a:solidFill>
          </p:spPr>
          <p:txBody>
            <a:bodyPr/>
            <a:lstStyle/>
            <a:p/>
          </p:txBody>
        </p:sp>
        <p:sp>
          <p:nvSpPr>
            <p:cNvPr id="58" name="rc58"/>
            <p:cNvSpPr/>
            <p:nvPr/>
          </p:nvSpPr>
          <p:spPr>
            <a:xfrm>
              <a:off x="5294420" y="3429232"/>
              <a:ext cx="239888" cy="695574"/>
            </a:xfrm>
            <a:prstGeom prst="rect">
              <a:avLst/>
            </a:prstGeom>
            <a:solidFill>
              <a:srgbClr val="B3B3B3">
                <a:alpha val="90196"/>
              </a:srgbClr>
            </a:solidFill>
          </p:spPr>
          <p:txBody>
            <a:bodyPr/>
            <a:lstStyle/>
            <a:p/>
          </p:txBody>
        </p:sp>
        <p:sp>
          <p:nvSpPr>
            <p:cNvPr id="59" name="rc59"/>
            <p:cNvSpPr/>
            <p:nvPr/>
          </p:nvSpPr>
          <p:spPr>
            <a:xfrm>
              <a:off x="5560963" y="3458867"/>
              <a:ext cx="239888" cy="665258"/>
            </a:xfrm>
            <a:prstGeom prst="rect">
              <a:avLst/>
            </a:prstGeom>
            <a:solidFill>
              <a:srgbClr val="B3B3B3">
                <a:alpha val="90196"/>
              </a:srgbClr>
            </a:solidFill>
          </p:spPr>
          <p:txBody>
            <a:bodyPr/>
            <a:lstStyle/>
            <a:p/>
          </p:txBody>
        </p:sp>
        <p:sp>
          <p:nvSpPr>
            <p:cNvPr id="60" name="rc60"/>
            <p:cNvSpPr/>
            <p:nvPr/>
          </p:nvSpPr>
          <p:spPr>
            <a:xfrm>
              <a:off x="5827506" y="3523587"/>
              <a:ext cx="239888" cy="596450"/>
            </a:xfrm>
            <a:prstGeom prst="rect">
              <a:avLst/>
            </a:prstGeom>
            <a:solidFill>
              <a:srgbClr val="B3B3B3">
                <a:alpha val="90196"/>
              </a:srgbClr>
            </a:solidFill>
          </p:spPr>
          <p:txBody>
            <a:bodyPr/>
            <a:lstStyle/>
            <a:p/>
          </p:txBody>
        </p:sp>
        <p:sp>
          <p:nvSpPr>
            <p:cNvPr id="61" name="rc61"/>
            <p:cNvSpPr/>
            <p:nvPr/>
          </p:nvSpPr>
          <p:spPr>
            <a:xfrm>
              <a:off x="6094049" y="3716046"/>
              <a:ext cx="239888" cy="402970"/>
            </a:xfrm>
            <a:prstGeom prst="rect">
              <a:avLst/>
            </a:prstGeom>
            <a:solidFill>
              <a:srgbClr val="B3B3B3">
                <a:alpha val="90196"/>
              </a:srgbClr>
            </a:solidFill>
          </p:spPr>
          <p:txBody>
            <a:bodyPr/>
            <a:lstStyle/>
            <a:p/>
          </p:txBody>
        </p:sp>
        <p:sp>
          <p:nvSpPr>
            <p:cNvPr id="62" name="rc62"/>
            <p:cNvSpPr/>
            <p:nvPr/>
          </p:nvSpPr>
          <p:spPr>
            <a:xfrm>
              <a:off x="6360593" y="4006607"/>
              <a:ext cx="239888" cy="110706"/>
            </a:xfrm>
            <a:prstGeom prst="rect">
              <a:avLst/>
            </a:prstGeom>
            <a:solidFill>
              <a:srgbClr val="B3B3B3">
                <a:alpha val="90196"/>
              </a:srgbClr>
            </a:solidFill>
          </p:spPr>
          <p:txBody>
            <a:bodyPr/>
            <a:lstStyle/>
            <a:p/>
          </p:txBody>
        </p:sp>
        <p:sp>
          <p:nvSpPr>
            <p:cNvPr id="63" name="rc63"/>
            <p:cNvSpPr/>
            <p:nvPr/>
          </p:nvSpPr>
          <p:spPr>
            <a:xfrm>
              <a:off x="6627136" y="2923049"/>
              <a:ext cx="239888" cy="333821"/>
            </a:xfrm>
            <a:prstGeom prst="rect">
              <a:avLst/>
            </a:prstGeom>
            <a:solidFill>
              <a:srgbClr val="B3B3B3">
                <a:alpha val="90196"/>
              </a:srgbClr>
            </a:solidFill>
          </p:spPr>
          <p:txBody>
            <a:bodyPr/>
            <a:lstStyle/>
            <a:p/>
          </p:txBody>
        </p:sp>
        <p:sp>
          <p:nvSpPr>
            <p:cNvPr id="64" name="rc64"/>
            <p:cNvSpPr/>
            <p:nvPr/>
          </p:nvSpPr>
          <p:spPr>
            <a:xfrm>
              <a:off x="6893679" y="4104028"/>
              <a:ext cx="239888" cy="16691"/>
            </a:xfrm>
            <a:prstGeom prst="rect">
              <a:avLst/>
            </a:prstGeom>
            <a:solidFill>
              <a:srgbClr val="B3B3B3">
                <a:alpha val="90196"/>
              </a:srgbClr>
            </a:solidFill>
          </p:spPr>
          <p:txBody>
            <a:bodyPr/>
            <a:lstStyle/>
            <a:p/>
          </p:txBody>
        </p:sp>
        <p:sp>
          <p:nvSpPr>
            <p:cNvPr id="65" name="rc65"/>
            <p:cNvSpPr/>
            <p:nvPr/>
          </p:nvSpPr>
          <p:spPr>
            <a:xfrm>
              <a:off x="7160222" y="4105731"/>
              <a:ext cx="239888" cy="7153"/>
            </a:xfrm>
            <a:prstGeom prst="rect">
              <a:avLst/>
            </a:prstGeom>
            <a:solidFill>
              <a:srgbClr val="B3B3B3">
                <a:alpha val="90196"/>
              </a:srgbClr>
            </a:solidFill>
          </p:spPr>
          <p:txBody>
            <a:bodyPr/>
            <a:lstStyle/>
            <a:p/>
          </p:txBody>
        </p:sp>
        <p:sp>
          <p:nvSpPr>
            <p:cNvPr id="66" name="rc66"/>
            <p:cNvSpPr/>
            <p:nvPr/>
          </p:nvSpPr>
          <p:spPr>
            <a:xfrm>
              <a:off x="7426765" y="4108116"/>
              <a:ext cx="239888" cy="3746"/>
            </a:xfrm>
            <a:prstGeom prst="rect">
              <a:avLst/>
            </a:prstGeom>
            <a:solidFill>
              <a:srgbClr val="B3B3B3">
                <a:alpha val="90196"/>
              </a:srgbClr>
            </a:solidFill>
          </p:spPr>
          <p:txBody>
            <a:bodyPr/>
            <a:lstStyle/>
            <a:p/>
          </p:txBody>
        </p:sp>
        <p:sp>
          <p:nvSpPr>
            <p:cNvPr id="67" name="rc67"/>
            <p:cNvSpPr/>
            <p:nvPr/>
          </p:nvSpPr>
          <p:spPr>
            <a:xfrm>
              <a:off x="7693308" y="4106753"/>
              <a:ext cx="239888" cy="6812"/>
            </a:xfrm>
            <a:prstGeom prst="rect">
              <a:avLst/>
            </a:prstGeom>
            <a:solidFill>
              <a:srgbClr val="B3B3B3">
                <a:alpha val="90196"/>
              </a:srgbClr>
            </a:solidFill>
          </p:spPr>
          <p:txBody>
            <a:bodyPr/>
            <a:lstStyle/>
            <a:p/>
          </p:txBody>
        </p:sp>
        <p:sp>
          <p:nvSpPr>
            <p:cNvPr id="68" name="rc68"/>
            <p:cNvSpPr/>
            <p:nvPr/>
          </p:nvSpPr>
          <p:spPr>
            <a:xfrm>
              <a:off x="7959851" y="4101644"/>
              <a:ext cx="239888" cy="8856"/>
            </a:xfrm>
            <a:prstGeom prst="rect">
              <a:avLst/>
            </a:prstGeom>
            <a:solidFill>
              <a:srgbClr val="B3B3B3">
                <a:alpha val="90196"/>
              </a:srgbClr>
            </a:solidFill>
          </p:spPr>
          <p:txBody>
            <a:bodyPr/>
            <a:lstStyle/>
            <a:p/>
          </p:txBody>
        </p:sp>
        <p:sp>
          <p:nvSpPr>
            <p:cNvPr id="69" name="pl69"/>
            <p:cNvSpPr/>
            <p:nvPr/>
          </p:nvSpPr>
          <p:spPr>
            <a:xfrm>
              <a:off x="1416218" y="2085226"/>
              <a:ext cx="6663577" cy="193343"/>
            </a:xfrm>
            <a:custGeom>
              <a:avLst/>
              <a:pathLst>
                <a:path w="6663577" h="193343">
                  <a:moveTo>
                    <a:pt x="0" y="171861"/>
                  </a:moveTo>
                  <a:lnTo>
                    <a:pt x="266543" y="150378"/>
                  </a:lnTo>
                  <a:lnTo>
                    <a:pt x="533086" y="0"/>
                  </a:lnTo>
                  <a:lnTo>
                    <a:pt x="799629" y="128895"/>
                  </a:lnTo>
                  <a:lnTo>
                    <a:pt x="1066172" y="0"/>
                  </a:lnTo>
                  <a:lnTo>
                    <a:pt x="1332715" y="0"/>
                  </a:lnTo>
                  <a:lnTo>
                    <a:pt x="1599258" y="0"/>
                  </a:lnTo>
                  <a:lnTo>
                    <a:pt x="1865801" y="150378"/>
                  </a:lnTo>
                  <a:lnTo>
                    <a:pt x="2132344" y="64447"/>
                  </a:lnTo>
                  <a:lnTo>
                    <a:pt x="2398888" y="0"/>
                  </a:lnTo>
                  <a:lnTo>
                    <a:pt x="2665431" y="0"/>
                  </a:lnTo>
                  <a:lnTo>
                    <a:pt x="2931974" y="21482"/>
                  </a:lnTo>
                  <a:lnTo>
                    <a:pt x="3198517" y="42965"/>
                  </a:lnTo>
                  <a:lnTo>
                    <a:pt x="3465060" y="42965"/>
                  </a:lnTo>
                  <a:lnTo>
                    <a:pt x="3731603" y="0"/>
                  </a:lnTo>
                  <a:lnTo>
                    <a:pt x="3998146" y="0"/>
                  </a:lnTo>
                  <a:lnTo>
                    <a:pt x="4264689" y="0"/>
                  </a:lnTo>
                  <a:lnTo>
                    <a:pt x="4531233" y="0"/>
                  </a:lnTo>
                  <a:lnTo>
                    <a:pt x="4797776" y="0"/>
                  </a:lnTo>
                  <a:lnTo>
                    <a:pt x="5064319" y="0"/>
                  </a:lnTo>
                  <a:lnTo>
                    <a:pt x="5330862" y="193343"/>
                  </a:lnTo>
                  <a:lnTo>
                    <a:pt x="5597405" y="0"/>
                  </a:lnTo>
                  <a:lnTo>
                    <a:pt x="5863948" y="0"/>
                  </a:lnTo>
                  <a:lnTo>
                    <a:pt x="6130491" y="0"/>
                  </a:lnTo>
                  <a:lnTo>
                    <a:pt x="6397034" y="0"/>
                  </a:lnTo>
                  <a:lnTo>
                    <a:pt x="6663577" y="0"/>
                  </a:lnTo>
                </a:path>
              </a:pathLst>
            </a:custGeom>
            <a:ln w="27101" cap="flat">
              <a:solidFill>
                <a:srgbClr val="3283FE">
                  <a:alpha val="100000"/>
                </a:srgbClr>
              </a:solidFill>
              <a:prstDash val="solid"/>
              <a:round/>
            </a:ln>
          </p:spPr>
          <p:txBody>
            <a:bodyPr/>
            <a:lstStyle/>
            <a:p/>
          </p:txBody>
        </p:sp>
        <p:sp>
          <p:nvSpPr>
            <p:cNvPr id="70" name="pl70"/>
            <p:cNvSpPr/>
            <p:nvPr/>
          </p:nvSpPr>
          <p:spPr>
            <a:xfrm>
              <a:off x="1949304" y="2085226"/>
              <a:ext cx="6130491" cy="257791"/>
            </a:xfrm>
            <a:custGeom>
              <a:avLst/>
              <a:pathLst>
                <a:path w="6130491" h="257791">
                  <a:moveTo>
                    <a:pt x="0" y="171861"/>
                  </a:moveTo>
                  <a:lnTo>
                    <a:pt x="266543" y="171861"/>
                  </a:lnTo>
                  <a:lnTo>
                    <a:pt x="533086" y="85930"/>
                  </a:lnTo>
                  <a:lnTo>
                    <a:pt x="799629" y="21482"/>
                  </a:lnTo>
                  <a:lnTo>
                    <a:pt x="1066172" y="257791"/>
                  </a:lnTo>
                  <a:lnTo>
                    <a:pt x="1332715" y="171861"/>
                  </a:lnTo>
                  <a:lnTo>
                    <a:pt x="1599258" y="85930"/>
                  </a:lnTo>
                  <a:lnTo>
                    <a:pt x="1865801" y="0"/>
                  </a:lnTo>
                  <a:lnTo>
                    <a:pt x="2132344" y="21482"/>
                  </a:lnTo>
                  <a:lnTo>
                    <a:pt x="2398888" y="0"/>
                  </a:lnTo>
                  <a:lnTo>
                    <a:pt x="2665431" y="0"/>
                  </a:lnTo>
                  <a:lnTo>
                    <a:pt x="2931974" y="0"/>
                  </a:lnTo>
                  <a:lnTo>
                    <a:pt x="3198517" y="85930"/>
                  </a:lnTo>
                  <a:lnTo>
                    <a:pt x="3465060" y="171861"/>
                  </a:lnTo>
                  <a:lnTo>
                    <a:pt x="3731603" y="150378"/>
                  </a:lnTo>
                  <a:lnTo>
                    <a:pt x="3998146" y="128895"/>
                  </a:lnTo>
                  <a:lnTo>
                    <a:pt x="4264689" y="85930"/>
                  </a:lnTo>
                  <a:lnTo>
                    <a:pt x="4531233" y="21482"/>
                  </a:lnTo>
                  <a:lnTo>
                    <a:pt x="4797776" y="236309"/>
                  </a:lnTo>
                  <a:lnTo>
                    <a:pt x="5064319" y="0"/>
                  </a:lnTo>
                  <a:lnTo>
                    <a:pt x="5330862" y="0"/>
                  </a:lnTo>
                  <a:lnTo>
                    <a:pt x="5597405" y="0"/>
                  </a:lnTo>
                  <a:lnTo>
                    <a:pt x="5863948" y="0"/>
                  </a:lnTo>
                  <a:lnTo>
                    <a:pt x="6130491" y="0"/>
                  </a:lnTo>
                </a:path>
              </a:pathLst>
            </a:custGeom>
            <a:ln w="27101" cap="flat">
              <a:solidFill>
                <a:srgbClr val="FFA500">
                  <a:alpha val="100000"/>
                </a:srgbClr>
              </a:solidFill>
              <a:prstDash val="solid"/>
              <a:round/>
            </a:ln>
          </p:spPr>
          <p:txBody>
            <a:bodyPr/>
            <a:lstStyle/>
            <a:p/>
          </p:txBody>
        </p:sp>
        <p:sp>
          <p:nvSpPr>
            <p:cNvPr id="71" name="tx71"/>
            <p:cNvSpPr/>
            <p:nvPr/>
          </p:nvSpPr>
          <p:spPr>
            <a:xfrm>
              <a:off x="1345880"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2" name="tx72"/>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3" name="tx73"/>
            <p:cNvSpPr/>
            <p:nvPr/>
          </p:nvSpPr>
          <p:spPr>
            <a:xfrm>
              <a:off x="2678595"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4" name="tx74"/>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5" name="tx75"/>
            <p:cNvSpPr/>
            <p:nvPr/>
          </p:nvSpPr>
          <p:spPr>
            <a:xfrm>
              <a:off x="4011311"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6" name="tx76"/>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7" name="tx77"/>
            <p:cNvSpPr/>
            <p:nvPr/>
          </p:nvSpPr>
          <p:spPr>
            <a:xfrm>
              <a:off x="5344027"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8" name="tx78"/>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9" name="tx79"/>
            <p:cNvSpPr/>
            <p:nvPr/>
          </p:nvSpPr>
          <p:spPr>
            <a:xfrm>
              <a:off x="6410199"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0" name="tx80"/>
            <p:cNvSpPr/>
            <p:nvPr/>
          </p:nvSpPr>
          <p:spPr>
            <a:xfrm>
              <a:off x="6676742"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1" name="tx81"/>
            <p:cNvSpPr/>
            <p:nvPr/>
          </p:nvSpPr>
          <p:spPr>
            <a:xfrm>
              <a:off x="6676742"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2" name="tx82"/>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694328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4" name="tx84"/>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5" name="tx85"/>
            <p:cNvSpPr/>
            <p:nvPr/>
          </p:nvSpPr>
          <p:spPr>
            <a:xfrm>
              <a:off x="720982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6" name="tx86"/>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7" name="tx87"/>
            <p:cNvSpPr/>
            <p:nvPr/>
          </p:nvSpPr>
          <p:spPr>
            <a:xfrm>
              <a:off x="747637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8" name="tx88"/>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9" name="tx89"/>
            <p:cNvSpPr/>
            <p:nvPr/>
          </p:nvSpPr>
          <p:spPr>
            <a:xfrm>
              <a:off x="774291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0" name="tx90"/>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1" name="tx91"/>
            <p:cNvSpPr/>
            <p:nvPr/>
          </p:nvSpPr>
          <p:spPr>
            <a:xfrm>
              <a:off x="800945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2" name="tx92"/>
            <p:cNvSpPr/>
            <p:nvPr/>
          </p:nvSpPr>
          <p:spPr>
            <a:xfrm>
              <a:off x="6671731" y="36940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3" name="tx93"/>
            <p:cNvSpPr/>
            <p:nvPr/>
          </p:nvSpPr>
          <p:spPr>
            <a:xfrm>
              <a:off x="5384220" y="38251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4" name="tx94"/>
            <p:cNvSpPr/>
            <p:nvPr/>
          </p:nvSpPr>
          <p:spPr>
            <a:xfrm>
              <a:off x="2652631" y="4020956"/>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5" name="tx95"/>
            <p:cNvSpPr/>
            <p:nvPr/>
          </p:nvSpPr>
          <p:spPr>
            <a:xfrm>
              <a:off x="3985347" y="3981102"/>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6" name="tx96"/>
            <p:cNvSpPr/>
            <p:nvPr/>
          </p:nvSpPr>
          <p:spPr>
            <a:xfrm>
              <a:off x="5346551" y="332294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97" name="tx97"/>
            <p:cNvSpPr/>
            <p:nvPr/>
          </p:nvSpPr>
          <p:spPr>
            <a:xfrm>
              <a:off x="6424919" y="3901563"/>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8" name="tx98"/>
            <p:cNvSpPr/>
            <p:nvPr/>
          </p:nvSpPr>
          <p:spPr>
            <a:xfrm>
              <a:off x="6679266" y="281676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99" name="tx99"/>
            <p:cNvSpPr/>
            <p:nvPr/>
          </p:nvSpPr>
          <p:spPr>
            <a:xfrm>
              <a:off x="6917321" y="3997793"/>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00" name="tx100"/>
            <p:cNvSpPr/>
            <p:nvPr/>
          </p:nvSpPr>
          <p:spPr>
            <a:xfrm>
              <a:off x="7183864" y="3999497"/>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01" name="tx101"/>
            <p:cNvSpPr/>
            <p:nvPr/>
          </p:nvSpPr>
          <p:spPr>
            <a:xfrm>
              <a:off x="7450407" y="400188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02" name="tx102"/>
            <p:cNvSpPr/>
            <p:nvPr/>
          </p:nvSpPr>
          <p:spPr>
            <a:xfrm>
              <a:off x="7716951" y="4000518"/>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03" name="tx103"/>
            <p:cNvSpPr/>
            <p:nvPr/>
          </p:nvSpPr>
          <p:spPr>
            <a:xfrm>
              <a:off x="7983494" y="3995409"/>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04" name="tx104"/>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5" name="tx105"/>
            <p:cNvSpPr/>
            <p:nvPr/>
          </p:nvSpPr>
          <p:spPr>
            <a:xfrm>
              <a:off x="717597" y="348033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6" name="tx106"/>
            <p:cNvSpPr/>
            <p:nvPr/>
          </p:nvSpPr>
          <p:spPr>
            <a:xfrm>
              <a:off x="717597" y="2799472"/>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7" name="tx107"/>
            <p:cNvSpPr/>
            <p:nvPr/>
          </p:nvSpPr>
          <p:spPr>
            <a:xfrm>
              <a:off x="717597" y="2116089"/>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08" name="tx10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6" name="pl12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7" name="pl12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8" name="tx12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9" name="tx12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0" name="rc130"/>
            <p:cNvSpPr/>
            <p:nvPr/>
          </p:nvSpPr>
          <p:spPr>
            <a:xfrm>
              <a:off x="4678790" y="5080163"/>
              <a:ext cx="201456" cy="201456"/>
            </a:xfrm>
            <a:prstGeom prst="rect">
              <a:avLst/>
            </a:prstGeom>
            <a:solidFill>
              <a:srgbClr val="E2231A">
                <a:alpha val="90196"/>
              </a:srgbClr>
            </a:solidFill>
          </p:spPr>
          <p:txBody>
            <a:bodyPr/>
            <a:lstStyle/>
            <a:p/>
          </p:txBody>
        </p:sp>
        <p:sp>
          <p:nvSpPr>
            <p:cNvPr id="131" name="rc131"/>
            <p:cNvSpPr/>
            <p:nvPr/>
          </p:nvSpPr>
          <p:spPr>
            <a:xfrm>
              <a:off x="5642950" y="5080163"/>
              <a:ext cx="201456" cy="201456"/>
            </a:xfrm>
            <a:prstGeom prst="rect">
              <a:avLst/>
            </a:prstGeom>
            <a:solidFill>
              <a:srgbClr val="B3B3B3">
                <a:alpha val="90196"/>
              </a:srgbClr>
            </a:solidFill>
          </p:spPr>
          <p:txBody>
            <a:bodyPr/>
            <a:lstStyle/>
            <a:p/>
          </p:txBody>
        </p:sp>
        <p:sp>
          <p:nvSpPr>
            <p:cNvPr id="132" name="tx13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3" name="tx13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4" name="tx134"/>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5" name="tx135"/>
            <p:cNvSpPr/>
            <p:nvPr/>
          </p:nvSpPr>
          <p:spPr>
            <a:xfrm>
              <a:off x="951100" y="1592810"/>
              <a:ext cx="1314107"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Qatar, 2000-2025</a:t>
              </a:r>
            </a:p>
          </p:txBody>
        </p:sp>
        <p:sp>
          <p:nvSpPr>
            <p:cNvPr id="136" name="pl136"/>
            <p:cNvSpPr/>
            <p:nvPr/>
          </p:nvSpPr>
          <p:spPr>
            <a:xfrm>
              <a:off x="24411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7308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02054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5859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87568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1653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840557"/>
              <a:ext cx="3182692" cy="124062"/>
            </a:xfrm>
            <a:prstGeom prst="rect">
              <a:avLst/>
            </a:prstGeom>
            <a:solidFill>
              <a:srgbClr val="E2231A">
                <a:alpha val="90196"/>
              </a:srgbClr>
            </a:solidFill>
          </p:spPr>
          <p:txBody>
            <a:bodyPr/>
            <a:lstStyle/>
            <a:p/>
          </p:txBody>
        </p:sp>
        <p:sp>
          <p:nvSpPr>
            <p:cNvPr id="147" name="rc147"/>
            <p:cNvSpPr/>
            <p:nvPr/>
          </p:nvSpPr>
          <p:spPr>
            <a:xfrm>
              <a:off x="1296273" y="5685479"/>
              <a:ext cx="3308626" cy="124062"/>
            </a:xfrm>
            <a:prstGeom prst="rect">
              <a:avLst/>
            </a:prstGeom>
            <a:solidFill>
              <a:srgbClr val="E2231A">
                <a:alpha val="90196"/>
              </a:srgbClr>
            </a:solidFill>
          </p:spPr>
          <p:txBody>
            <a:bodyPr/>
            <a:lstStyle/>
            <a:p/>
          </p:txBody>
        </p:sp>
        <p:sp>
          <p:nvSpPr>
            <p:cNvPr id="148" name="rc148"/>
            <p:cNvSpPr/>
            <p:nvPr/>
          </p:nvSpPr>
          <p:spPr>
            <a:xfrm>
              <a:off x="1296273" y="5530401"/>
              <a:ext cx="3411663" cy="124062"/>
            </a:xfrm>
            <a:prstGeom prst="rect">
              <a:avLst/>
            </a:prstGeom>
            <a:solidFill>
              <a:srgbClr val="E2231A">
                <a:alpha val="90196"/>
              </a:srgbClr>
            </a:solidFill>
          </p:spPr>
          <p:txBody>
            <a:bodyPr/>
            <a:lstStyle/>
            <a:p/>
          </p:txBody>
        </p:sp>
        <p:sp>
          <p:nvSpPr>
            <p:cNvPr id="149" name="rc149"/>
            <p:cNvSpPr/>
            <p:nvPr/>
          </p:nvSpPr>
          <p:spPr>
            <a:xfrm>
              <a:off x="4478966" y="5840557"/>
              <a:ext cx="3720773" cy="124062"/>
            </a:xfrm>
            <a:prstGeom prst="rect">
              <a:avLst/>
            </a:prstGeom>
            <a:solidFill>
              <a:srgbClr val="B3B3B3">
                <a:alpha val="90196"/>
              </a:srgbClr>
            </a:solidFill>
          </p:spPr>
          <p:txBody>
            <a:bodyPr/>
            <a:lstStyle/>
            <a:p/>
          </p:txBody>
        </p:sp>
        <p:sp>
          <p:nvSpPr>
            <p:cNvPr id="150" name="rc150"/>
            <p:cNvSpPr/>
            <p:nvPr/>
          </p:nvSpPr>
          <p:spPr>
            <a:xfrm>
              <a:off x="4604900" y="5685479"/>
              <a:ext cx="228970" cy="124062"/>
            </a:xfrm>
            <a:prstGeom prst="rect">
              <a:avLst/>
            </a:prstGeom>
            <a:solidFill>
              <a:srgbClr val="B3B3B3">
                <a:alpha val="90196"/>
              </a:srgbClr>
            </a:solidFill>
          </p:spPr>
          <p:txBody>
            <a:bodyPr/>
            <a:lstStyle/>
            <a:p/>
          </p:txBody>
        </p:sp>
        <p:sp>
          <p:nvSpPr>
            <p:cNvPr id="151" name="rc151"/>
            <p:cNvSpPr/>
            <p:nvPr/>
          </p:nvSpPr>
          <p:spPr>
            <a:xfrm>
              <a:off x="4707937" y="5530401"/>
              <a:ext cx="297661" cy="124062"/>
            </a:xfrm>
            <a:prstGeom prst="rect">
              <a:avLst/>
            </a:prstGeom>
            <a:solidFill>
              <a:srgbClr val="B3B3B3">
                <a:alpha val="90196"/>
              </a:srgbClr>
            </a:solidFill>
          </p:spPr>
          <p:txBody>
            <a:bodyPr/>
            <a:lstStyle/>
            <a:p/>
          </p:txBody>
        </p:sp>
        <p:sp>
          <p:nvSpPr>
            <p:cNvPr id="152" name="tx152"/>
            <p:cNvSpPr/>
            <p:nvPr/>
          </p:nvSpPr>
          <p:spPr>
            <a:xfrm>
              <a:off x="8378185" y="58444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3" name="tx153"/>
            <p:cNvSpPr/>
            <p:nvPr/>
          </p:nvSpPr>
          <p:spPr>
            <a:xfrm>
              <a:off x="4964098"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4" name="tx154"/>
            <p:cNvSpPr/>
            <p:nvPr/>
          </p:nvSpPr>
          <p:spPr>
            <a:xfrm>
              <a:off x="5135826"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5" name="tx15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9" name="tx159"/>
            <p:cNvSpPr/>
            <p:nvPr/>
          </p:nvSpPr>
          <p:spPr>
            <a:xfrm>
              <a:off x="346943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0" name="tx160"/>
            <p:cNvSpPr/>
            <p:nvPr/>
          </p:nvSpPr>
          <p:spPr>
            <a:xfrm>
              <a:off x="575914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1" name="tx161"/>
            <p:cNvSpPr/>
            <p:nvPr/>
          </p:nvSpPr>
          <p:spPr>
            <a:xfrm>
              <a:off x="804885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62" name="tx162"/>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3" name="tx16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4" name="tx16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&lt;500 children missed their routine first dose of measles vaccine.
MCV2 is typically administered to children between 18 months and five years old. MCV2 coverage remained constant at 99% in 2025.</a:t>
            </a:r>
          </a:p>
        </p:txBody>
      </p:sp>
      <p:sp>
        <p:nvSpPr>
          <p:cNvPr id="1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&lt;500 children without any protection against measles. MCV2 coverage also remained constant at 99%</a:t>
            </a:r>
          </a:p>
        </p:txBody>
      </p:sp>
      <p:grpSp xmlns:pic="http://schemas.openxmlformats.org/drawingml/2006/picture">
        <p:nvGrpSpPr>
          <p:cNvPr id="167" name=""/>
          <p:cNvGrpSpPr/>
          <p:nvPr/>
        </p:nvGrpSpPr>
        <p:grpSpPr>
          <a:xfrm>
            <a:off x="292608" y="1097280"/>
            <a:ext cx="8595360" cy="28575"/>
            <a:chOff x="292608" y="1097280"/>
            <a:chExt cx="8595360" cy="28575"/>
          </a:xfrm>
        </p:grpSpPr>
        <p:sp>
          <p:nvSpPr>
            <p:cNvPr id="1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174970"/>
                  </a:moveTo>
                  <a:lnTo>
                    <a:pt x="135891" y="153099"/>
                  </a:lnTo>
                  <a:lnTo>
                    <a:pt x="271783" y="0"/>
                  </a:lnTo>
                  <a:lnTo>
                    <a:pt x="407675" y="131228"/>
                  </a:lnTo>
                  <a:lnTo>
                    <a:pt x="543566" y="0"/>
                  </a:lnTo>
                  <a:lnTo>
                    <a:pt x="679458" y="0"/>
                  </a:lnTo>
                  <a:lnTo>
                    <a:pt x="815350" y="0"/>
                  </a:lnTo>
                  <a:lnTo>
                    <a:pt x="951242" y="153099"/>
                  </a:lnTo>
                  <a:lnTo>
                    <a:pt x="1087133" y="65614"/>
                  </a:lnTo>
                  <a:lnTo>
                    <a:pt x="1223025" y="0"/>
                  </a:lnTo>
                  <a:lnTo>
                    <a:pt x="1358917" y="0"/>
                  </a:lnTo>
                  <a:lnTo>
                    <a:pt x="1494809" y="21871"/>
                  </a:lnTo>
                  <a:lnTo>
                    <a:pt x="1630700" y="43742"/>
                  </a:lnTo>
                  <a:lnTo>
                    <a:pt x="1766592" y="43742"/>
                  </a:lnTo>
                  <a:lnTo>
                    <a:pt x="1902484" y="0"/>
                  </a:lnTo>
                  <a:lnTo>
                    <a:pt x="2038375" y="0"/>
                  </a:lnTo>
                  <a:lnTo>
                    <a:pt x="2174267" y="0"/>
                  </a:lnTo>
                  <a:lnTo>
                    <a:pt x="2310159" y="0"/>
                  </a:lnTo>
                  <a:lnTo>
                    <a:pt x="2446051" y="0"/>
                  </a:lnTo>
                  <a:lnTo>
                    <a:pt x="2581942" y="0"/>
                  </a:lnTo>
                  <a:lnTo>
                    <a:pt x="2717834" y="196842"/>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174970"/>
                  </a:moveTo>
                  <a:lnTo>
                    <a:pt x="135891" y="153099"/>
                  </a:lnTo>
                  <a:lnTo>
                    <a:pt x="271783" y="0"/>
                  </a:lnTo>
                  <a:lnTo>
                    <a:pt x="407675" y="131228"/>
                  </a:lnTo>
                  <a:lnTo>
                    <a:pt x="543566" y="0"/>
                  </a:lnTo>
                  <a:lnTo>
                    <a:pt x="679458" y="0"/>
                  </a:lnTo>
                  <a:lnTo>
                    <a:pt x="815350" y="0"/>
                  </a:lnTo>
                  <a:lnTo>
                    <a:pt x="951242" y="153099"/>
                  </a:lnTo>
                  <a:lnTo>
                    <a:pt x="1087133" y="65614"/>
                  </a:lnTo>
                  <a:lnTo>
                    <a:pt x="1223025" y="0"/>
                  </a:lnTo>
                  <a:lnTo>
                    <a:pt x="1358917" y="0"/>
                  </a:lnTo>
                  <a:lnTo>
                    <a:pt x="1494809" y="21871"/>
                  </a:lnTo>
                  <a:lnTo>
                    <a:pt x="1630700" y="43742"/>
                  </a:lnTo>
                  <a:lnTo>
                    <a:pt x="1766592" y="43742"/>
                  </a:lnTo>
                  <a:lnTo>
                    <a:pt x="1902484" y="0"/>
                  </a:lnTo>
                  <a:lnTo>
                    <a:pt x="2038375" y="0"/>
                  </a:lnTo>
                  <a:lnTo>
                    <a:pt x="2174267" y="0"/>
                  </a:lnTo>
                  <a:lnTo>
                    <a:pt x="2310159" y="0"/>
                  </a:lnTo>
                  <a:lnTo>
                    <a:pt x="2446051" y="0"/>
                  </a:lnTo>
                  <a:lnTo>
                    <a:pt x="2581942" y="0"/>
                  </a:lnTo>
                  <a:lnTo>
                    <a:pt x="2717834" y="196842"/>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174970"/>
                  </a:moveTo>
                  <a:lnTo>
                    <a:pt x="135891" y="153099"/>
                  </a:lnTo>
                  <a:lnTo>
                    <a:pt x="271783" y="0"/>
                  </a:lnTo>
                  <a:lnTo>
                    <a:pt x="407675" y="131228"/>
                  </a:lnTo>
                  <a:lnTo>
                    <a:pt x="543566" y="0"/>
                  </a:lnTo>
                  <a:lnTo>
                    <a:pt x="679458" y="0"/>
                  </a:lnTo>
                  <a:lnTo>
                    <a:pt x="815350" y="0"/>
                  </a:lnTo>
                  <a:lnTo>
                    <a:pt x="951242" y="153099"/>
                  </a:lnTo>
                  <a:lnTo>
                    <a:pt x="1087133" y="65614"/>
                  </a:lnTo>
                  <a:lnTo>
                    <a:pt x="1223025" y="0"/>
                  </a:lnTo>
                  <a:lnTo>
                    <a:pt x="1358917" y="0"/>
                  </a:lnTo>
                  <a:lnTo>
                    <a:pt x="1494809" y="21871"/>
                  </a:lnTo>
                  <a:lnTo>
                    <a:pt x="1630700" y="43742"/>
                  </a:lnTo>
                  <a:lnTo>
                    <a:pt x="1766592" y="43742"/>
                  </a:lnTo>
                  <a:lnTo>
                    <a:pt x="1902484" y="0"/>
                  </a:lnTo>
                  <a:lnTo>
                    <a:pt x="2038375" y="0"/>
                  </a:lnTo>
                  <a:lnTo>
                    <a:pt x="2174267" y="0"/>
                  </a:lnTo>
                  <a:lnTo>
                    <a:pt x="2310159" y="0"/>
                  </a:lnTo>
                  <a:lnTo>
                    <a:pt x="2446051" y="0"/>
                  </a:lnTo>
                  <a:lnTo>
                    <a:pt x="2581942" y="0"/>
                  </a:lnTo>
                  <a:lnTo>
                    <a:pt x="2717834" y="196842"/>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99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99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80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7089" y="4982830"/>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60" name="tx60"/>
            <p:cNvSpPr/>
            <p:nvPr/>
          </p:nvSpPr>
          <p:spPr>
            <a:xfrm>
              <a:off x="27351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63"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33600" y="1403618"/>
              <a:ext cx="2372022"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Qatar,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71854"/>
              <a:ext cx="3397293" cy="712704"/>
            </a:xfrm>
            <a:custGeom>
              <a:avLst/>
              <a:pathLst>
                <a:path w="3397293" h="712704">
                  <a:moveTo>
                    <a:pt x="0" y="633514"/>
                  </a:moveTo>
                  <a:lnTo>
                    <a:pt x="135891" y="554325"/>
                  </a:lnTo>
                  <a:lnTo>
                    <a:pt x="271783" y="0"/>
                  </a:lnTo>
                  <a:lnTo>
                    <a:pt x="407675" y="475136"/>
                  </a:lnTo>
                  <a:lnTo>
                    <a:pt x="543566" y="0"/>
                  </a:lnTo>
                  <a:lnTo>
                    <a:pt x="679458" y="0"/>
                  </a:lnTo>
                  <a:lnTo>
                    <a:pt x="815350" y="0"/>
                  </a:lnTo>
                  <a:lnTo>
                    <a:pt x="951242" y="554325"/>
                  </a:lnTo>
                  <a:lnTo>
                    <a:pt x="1087133" y="237568"/>
                  </a:lnTo>
                  <a:lnTo>
                    <a:pt x="1223025" y="0"/>
                  </a:lnTo>
                  <a:lnTo>
                    <a:pt x="1358917" y="0"/>
                  </a:lnTo>
                  <a:lnTo>
                    <a:pt x="1494809" y="79189"/>
                  </a:lnTo>
                  <a:lnTo>
                    <a:pt x="1630700" y="158378"/>
                  </a:lnTo>
                  <a:lnTo>
                    <a:pt x="1766592" y="158378"/>
                  </a:lnTo>
                  <a:lnTo>
                    <a:pt x="1902484" y="0"/>
                  </a:lnTo>
                  <a:lnTo>
                    <a:pt x="2038375" y="0"/>
                  </a:lnTo>
                  <a:lnTo>
                    <a:pt x="2174267" y="0"/>
                  </a:lnTo>
                  <a:lnTo>
                    <a:pt x="2310159" y="0"/>
                  </a:lnTo>
                  <a:lnTo>
                    <a:pt x="2446051" y="0"/>
                  </a:lnTo>
                  <a:lnTo>
                    <a:pt x="2581942" y="0"/>
                  </a:lnTo>
                  <a:lnTo>
                    <a:pt x="2717834" y="712704"/>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55096"/>
              <a:ext cx="3397293" cy="712704"/>
            </a:xfrm>
            <a:custGeom>
              <a:avLst/>
              <a:pathLst>
                <a:path w="3397293" h="712704">
                  <a:moveTo>
                    <a:pt x="0" y="475136"/>
                  </a:moveTo>
                  <a:lnTo>
                    <a:pt x="135891" y="475136"/>
                  </a:lnTo>
                  <a:lnTo>
                    <a:pt x="271783" y="554325"/>
                  </a:lnTo>
                  <a:lnTo>
                    <a:pt x="407675" y="554325"/>
                  </a:lnTo>
                  <a:lnTo>
                    <a:pt x="543566" y="475136"/>
                  </a:lnTo>
                  <a:lnTo>
                    <a:pt x="679458" y="395946"/>
                  </a:lnTo>
                  <a:lnTo>
                    <a:pt x="815350" y="395946"/>
                  </a:lnTo>
                  <a:lnTo>
                    <a:pt x="951242" y="316757"/>
                  </a:lnTo>
                  <a:lnTo>
                    <a:pt x="1087133" y="316757"/>
                  </a:lnTo>
                  <a:lnTo>
                    <a:pt x="1223025" y="158378"/>
                  </a:lnTo>
                  <a:lnTo>
                    <a:pt x="1358917" y="0"/>
                  </a:lnTo>
                  <a:lnTo>
                    <a:pt x="1494809" y="79189"/>
                  </a:lnTo>
                  <a:lnTo>
                    <a:pt x="1630700" y="237568"/>
                  </a:lnTo>
                  <a:lnTo>
                    <a:pt x="1766592" y="158378"/>
                  </a:lnTo>
                  <a:lnTo>
                    <a:pt x="1902484" y="237568"/>
                  </a:lnTo>
                  <a:lnTo>
                    <a:pt x="2038375" y="237568"/>
                  </a:lnTo>
                  <a:lnTo>
                    <a:pt x="2174267" y="79189"/>
                  </a:lnTo>
                  <a:lnTo>
                    <a:pt x="2310159" y="158378"/>
                  </a:lnTo>
                  <a:lnTo>
                    <a:pt x="2446051" y="316757"/>
                  </a:lnTo>
                  <a:lnTo>
                    <a:pt x="2581942" y="316757"/>
                  </a:lnTo>
                  <a:lnTo>
                    <a:pt x="2717834" y="395946"/>
                  </a:lnTo>
                  <a:lnTo>
                    <a:pt x="2853726" y="475136"/>
                  </a:lnTo>
                  <a:lnTo>
                    <a:pt x="2989618" y="475136"/>
                  </a:lnTo>
                  <a:lnTo>
                    <a:pt x="3125509" y="633514"/>
                  </a:lnTo>
                  <a:lnTo>
                    <a:pt x="3261401" y="712704"/>
                  </a:lnTo>
                  <a:lnTo>
                    <a:pt x="3397293" y="55432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71854"/>
              <a:ext cx="3397293" cy="712704"/>
            </a:xfrm>
            <a:custGeom>
              <a:avLst/>
              <a:pathLst>
                <a:path w="3397293" h="712704">
                  <a:moveTo>
                    <a:pt x="0" y="633514"/>
                  </a:moveTo>
                  <a:lnTo>
                    <a:pt x="135891" y="554325"/>
                  </a:lnTo>
                  <a:lnTo>
                    <a:pt x="271783" y="0"/>
                  </a:lnTo>
                  <a:lnTo>
                    <a:pt x="407675" y="475136"/>
                  </a:lnTo>
                  <a:lnTo>
                    <a:pt x="543566" y="0"/>
                  </a:lnTo>
                  <a:lnTo>
                    <a:pt x="679458" y="0"/>
                  </a:lnTo>
                  <a:lnTo>
                    <a:pt x="815350" y="0"/>
                  </a:lnTo>
                  <a:lnTo>
                    <a:pt x="951242" y="554325"/>
                  </a:lnTo>
                  <a:lnTo>
                    <a:pt x="1087133" y="237568"/>
                  </a:lnTo>
                  <a:lnTo>
                    <a:pt x="1223025" y="0"/>
                  </a:lnTo>
                  <a:lnTo>
                    <a:pt x="1358917" y="0"/>
                  </a:lnTo>
                  <a:lnTo>
                    <a:pt x="1494809" y="79189"/>
                  </a:lnTo>
                  <a:lnTo>
                    <a:pt x="1630700" y="158378"/>
                  </a:lnTo>
                  <a:lnTo>
                    <a:pt x="1766592" y="158378"/>
                  </a:lnTo>
                  <a:lnTo>
                    <a:pt x="1902484" y="0"/>
                  </a:lnTo>
                  <a:lnTo>
                    <a:pt x="2038375" y="0"/>
                  </a:lnTo>
                  <a:lnTo>
                    <a:pt x="2174267" y="0"/>
                  </a:lnTo>
                  <a:lnTo>
                    <a:pt x="2310159" y="0"/>
                  </a:lnTo>
                  <a:lnTo>
                    <a:pt x="2446051" y="0"/>
                  </a:lnTo>
                  <a:lnTo>
                    <a:pt x="2581942" y="0"/>
                  </a:lnTo>
                  <a:lnTo>
                    <a:pt x="2717834" y="712704"/>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1076975"/>
            </a:xfrm>
            <a:custGeom>
              <a:avLst/>
              <a:pathLst>
                <a:path w="0" h="1076975">
                  <a:moveTo>
                    <a:pt x="0" y="107697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71854"/>
              <a:ext cx="3397293" cy="712704"/>
            </a:xfrm>
            <a:custGeom>
              <a:avLst/>
              <a:pathLst>
                <a:path w="3397293" h="712704">
                  <a:moveTo>
                    <a:pt x="0" y="633514"/>
                  </a:moveTo>
                  <a:lnTo>
                    <a:pt x="135891" y="554325"/>
                  </a:lnTo>
                  <a:lnTo>
                    <a:pt x="271783" y="0"/>
                  </a:lnTo>
                  <a:lnTo>
                    <a:pt x="407675" y="475136"/>
                  </a:lnTo>
                  <a:lnTo>
                    <a:pt x="543566" y="0"/>
                  </a:lnTo>
                  <a:lnTo>
                    <a:pt x="679458" y="0"/>
                  </a:lnTo>
                  <a:lnTo>
                    <a:pt x="815350" y="0"/>
                  </a:lnTo>
                  <a:lnTo>
                    <a:pt x="951242" y="554325"/>
                  </a:lnTo>
                  <a:lnTo>
                    <a:pt x="1087133" y="237568"/>
                  </a:lnTo>
                  <a:lnTo>
                    <a:pt x="1223025" y="0"/>
                  </a:lnTo>
                  <a:lnTo>
                    <a:pt x="1358917" y="0"/>
                  </a:lnTo>
                  <a:lnTo>
                    <a:pt x="1494809" y="79189"/>
                  </a:lnTo>
                  <a:lnTo>
                    <a:pt x="1630700" y="158378"/>
                  </a:lnTo>
                  <a:lnTo>
                    <a:pt x="1766592" y="158378"/>
                  </a:lnTo>
                  <a:lnTo>
                    <a:pt x="1902484" y="0"/>
                  </a:lnTo>
                  <a:lnTo>
                    <a:pt x="2038375" y="0"/>
                  </a:lnTo>
                  <a:lnTo>
                    <a:pt x="2174267" y="0"/>
                  </a:lnTo>
                  <a:lnTo>
                    <a:pt x="2310159" y="0"/>
                  </a:lnTo>
                  <a:lnTo>
                    <a:pt x="2446051" y="0"/>
                  </a:lnTo>
                  <a:lnTo>
                    <a:pt x="2581942" y="0"/>
                  </a:lnTo>
                  <a:lnTo>
                    <a:pt x="2717834" y="712704"/>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235627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086977"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766436"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6892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766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766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8470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4716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43787" y="4982830"/>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115" name="tx115"/>
            <p:cNvSpPr/>
            <p:nvPr/>
          </p:nvSpPr>
          <p:spPr>
            <a:xfrm>
              <a:off x="705180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14262"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5456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0025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4594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7740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2309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6878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6830184" cy="114824"/>
            </a:xfrm>
            <a:prstGeom prst="rect">
              <a:avLst/>
            </a:prstGeom>
            <a:solidFill>
              <a:srgbClr val="E2231A">
                <a:alpha val="80000"/>
              </a:srgbClr>
            </a:solidFill>
          </p:spPr>
          <p:txBody>
            <a:bodyPr/>
            <a:lstStyle/>
            <a:p/>
          </p:txBody>
        </p:sp>
        <p:sp>
          <p:nvSpPr>
            <p:cNvPr id="129" name="rc129"/>
            <p:cNvSpPr/>
            <p:nvPr/>
          </p:nvSpPr>
          <p:spPr>
            <a:xfrm>
              <a:off x="1317178" y="5743865"/>
              <a:ext cx="7100443" cy="114824"/>
            </a:xfrm>
            <a:prstGeom prst="rect">
              <a:avLst/>
            </a:prstGeom>
            <a:solidFill>
              <a:srgbClr val="E2231A">
                <a:alpha val="80000"/>
              </a:srgbClr>
            </a:solidFill>
          </p:spPr>
          <p:txBody>
            <a:bodyPr/>
            <a:lstStyle/>
            <a:p/>
          </p:txBody>
        </p:sp>
        <p:sp>
          <p:nvSpPr>
            <p:cNvPr id="130" name="rc130"/>
            <p:cNvSpPr/>
            <p:nvPr/>
          </p:nvSpPr>
          <p:spPr>
            <a:xfrm>
              <a:off x="1317178" y="5600334"/>
              <a:ext cx="7321564" cy="114824"/>
            </a:xfrm>
            <a:prstGeom prst="rect">
              <a:avLst/>
            </a:prstGeom>
            <a:solidFill>
              <a:srgbClr val="E2231A">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54099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599789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8454798"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Qatar (99%) was 15 percentage points higher than the global average (84%) and 15 percentage points higher than the average across all MENA countries (84%).
National MCV1 coverage was the same as in 2019 (99%).
The number of unvaccinated children remained approximately the same (&lt;500) as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Qatar MCV1 coverage was 99% - this is the same as in 2019 and more than 10 percentage points higher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Qatar ranked number 15 out of 20 countries for lowest MCV1 coverage (based on tied ranks).
Qatar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Qatar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829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326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824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7321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819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577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4075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573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5070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0568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854632"/>
              <a:ext cx="239888" cy="453388"/>
            </a:xfrm>
            <a:prstGeom prst="rect">
              <a:avLst/>
            </a:prstGeom>
            <a:solidFill>
              <a:srgbClr val="80BD41">
                <a:alpha val="100000"/>
              </a:srgbClr>
            </a:solidFill>
          </p:spPr>
          <p:txBody>
            <a:bodyPr/>
            <a:lstStyle/>
            <a:p/>
          </p:txBody>
        </p:sp>
        <p:sp>
          <p:nvSpPr>
            <p:cNvPr id="28" name="rc28"/>
            <p:cNvSpPr/>
            <p:nvPr/>
          </p:nvSpPr>
          <p:spPr>
            <a:xfrm>
              <a:off x="1296273" y="3809609"/>
              <a:ext cx="239888" cy="45023"/>
            </a:xfrm>
            <a:prstGeom prst="rect">
              <a:avLst/>
            </a:prstGeom>
            <a:solidFill>
              <a:srgbClr val="E2231A">
                <a:alpha val="100000"/>
              </a:srgbClr>
            </a:solidFill>
          </p:spPr>
          <p:txBody>
            <a:bodyPr/>
            <a:lstStyle/>
            <a:p/>
          </p:txBody>
        </p:sp>
        <p:sp>
          <p:nvSpPr>
            <p:cNvPr id="29" name="rc29"/>
            <p:cNvSpPr/>
            <p:nvPr/>
          </p:nvSpPr>
          <p:spPr>
            <a:xfrm>
              <a:off x="1562816" y="3818613"/>
              <a:ext cx="239888" cy="489407"/>
            </a:xfrm>
            <a:prstGeom prst="rect">
              <a:avLst/>
            </a:prstGeom>
            <a:solidFill>
              <a:srgbClr val="80BD41">
                <a:alpha val="100000"/>
              </a:srgbClr>
            </a:solidFill>
          </p:spPr>
          <p:txBody>
            <a:bodyPr/>
            <a:lstStyle/>
            <a:p/>
          </p:txBody>
        </p:sp>
        <p:sp>
          <p:nvSpPr>
            <p:cNvPr id="30" name="rc30"/>
            <p:cNvSpPr/>
            <p:nvPr/>
          </p:nvSpPr>
          <p:spPr>
            <a:xfrm>
              <a:off x="1562816" y="3775841"/>
              <a:ext cx="239888" cy="42772"/>
            </a:xfrm>
            <a:prstGeom prst="rect">
              <a:avLst/>
            </a:prstGeom>
            <a:solidFill>
              <a:srgbClr val="E2231A">
                <a:alpha val="100000"/>
              </a:srgbClr>
            </a:solidFill>
          </p:spPr>
          <p:txBody>
            <a:bodyPr/>
            <a:lstStyle/>
            <a:p/>
          </p:txBody>
        </p:sp>
        <p:sp>
          <p:nvSpPr>
            <p:cNvPr id="31" name="rc31"/>
            <p:cNvSpPr/>
            <p:nvPr/>
          </p:nvSpPr>
          <p:spPr>
            <a:xfrm>
              <a:off x="1829360" y="3762784"/>
              <a:ext cx="239888" cy="545237"/>
            </a:xfrm>
            <a:prstGeom prst="rect">
              <a:avLst/>
            </a:prstGeom>
            <a:solidFill>
              <a:srgbClr val="80BD41">
                <a:alpha val="100000"/>
              </a:srgbClr>
            </a:solidFill>
          </p:spPr>
          <p:txBody>
            <a:bodyPr/>
            <a:lstStyle/>
            <a:p/>
          </p:txBody>
        </p:sp>
        <p:sp>
          <p:nvSpPr>
            <p:cNvPr id="32" name="rc32"/>
            <p:cNvSpPr/>
            <p:nvPr/>
          </p:nvSpPr>
          <p:spPr>
            <a:xfrm>
              <a:off x="1829360" y="3757381"/>
              <a:ext cx="239888" cy="5402"/>
            </a:xfrm>
            <a:prstGeom prst="rect">
              <a:avLst/>
            </a:prstGeom>
            <a:solidFill>
              <a:srgbClr val="E2231A">
                <a:alpha val="100000"/>
              </a:srgbClr>
            </a:solidFill>
          </p:spPr>
          <p:txBody>
            <a:bodyPr/>
            <a:lstStyle/>
            <a:p/>
          </p:txBody>
        </p:sp>
        <p:sp>
          <p:nvSpPr>
            <p:cNvPr id="33" name="rc33"/>
            <p:cNvSpPr/>
            <p:nvPr/>
          </p:nvSpPr>
          <p:spPr>
            <a:xfrm>
              <a:off x="2095903" y="3784846"/>
              <a:ext cx="239888" cy="523175"/>
            </a:xfrm>
            <a:prstGeom prst="rect">
              <a:avLst/>
            </a:prstGeom>
            <a:solidFill>
              <a:srgbClr val="80BD41">
                <a:alpha val="100000"/>
              </a:srgbClr>
            </a:solidFill>
          </p:spPr>
          <p:txBody>
            <a:bodyPr/>
            <a:lstStyle/>
            <a:p/>
          </p:txBody>
        </p:sp>
        <p:sp>
          <p:nvSpPr>
            <p:cNvPr id="34" name="rc34"/>
            <p:cNvSpPr/>
            <p:nvPr/>
          </p:nvSpPr>
          <p:spPr>
            <a:xfrm>
              <a:off x="2095903" y="3745225"/>
              <a:ext cx="239888" cy="39620"/>
            </a:xfrm>
            <a:prstGeom prst="rect">
              <a:avLst/>
            </a:prstGeom>
            <a:solidFill>
              <a:srgbClr val="E2231A">
                <a:alpha val="100000"/>
              </a:srgbClr>
            </a:solidFill>
          </p:spPr>
          <p:txBody>
            <a:bodyPr/>
            <a:lstStyle/>
            <a:p/>
          </p:txBody>
        </p:sp>
        <p:sp>
          <p:nvSpPr>
            <p:cNvPr id="35" name="rc35"/>
            <p:cNvSpPr/>
            <p:nvPr/>
          </p:nvSpPr>
          <p:spPr>
            <a:xfrm>
              <a:off x="2362446" y="3751978"/>
              <a:ext cx="239888" cy="556042"/>
            </a:xfrm>
            <a:prstGeom prst="rect">
              <a:avLst/>
            </a:prstGeom>
            <a:solidFill>
              <a:srgbClr val="80BD41">
                <a:alpha val="100000"/>
              </a:srgbClr>
            </a:solidFill>
          </p:spPr>
          <p:txBody>
            <a:bodyPr/>
            <a:lstStyle/>
            <a:p/>
          </p:txBody>
        </p:sp>
        <p:sp>
          <p:nvSpPr>
            <p:cNvPr id="36" name="rc36"/>
            <p:cNvSpPr/>
            <p:nvPr/>
          </p:nvSpPr>
          <p:spPr>
            <a:xfrm>
              <a:off x="2362446" y="3746576"/>
              <a:ext cx="239888" cy="5402"/>
            </a:xfrm>
            <a:prstGeom prst="rect">
              <a:avLst/>
            </a:prstGeom>
            <a:solidFill>
              <a:srgbClr val="E2231A">
                <a:alpha val="100000"/>
              </a:srgbClr>
            </a:solidFill>
          </p:spPr>
          <p:txBody>
            <a:bodyPr/>
            <a:lstStyle/>
            <a:p/>
          </p:txBody>
        </p:sp>
        <p:sp>
          <p:nvSpPr>
            <p:cNvPr id="37" name="rc37"/>
            <p:cNvSpPr/>
            <p:nvPr/>
          </p:nvSpPr>
          <p:spPr>
            <a:xfrm>
              <a:off x="2628989" y="3744324"/>
              <a:ext cx="239888" cy="563696"/>
            </a:xfrm>
            <a:prstGeom prst="rect">
              <a:avLst/>
            </a:prstGeom>
            <a:solidFill>
              <a:srgbClr val="80BD41">
                <a:alpha val="100000"/>
              </a:srgbClr>
            </a:solidFill>
          </p:spPr>
          <p:txBody>
            <a:bodyPr/>
            <a:lstStyle/>
            <a:p/>
          </p:txBody>
        </p:sp>
        <p:sp>
          <p:nvSpPr>
            <p:cNvPr id="38" name="rc38"/>
            <p:cNvSpPr/>
            <p:nvPr/>
          </p:nvSpPr>
          <p:spPr>
            <a:xfrm>
              <a:off x="2628989" y="3738471"/>
              <a:ext cx="239888" cy="5853"/>
            </a:xfrm>
            <a:prstGeom prst="rect">
              <a:avLst/>
            </a:prstGeom>
            <a:solidFill>
              <a:srgbClr val="E2231A">
                <a:alpha val="100000"/>
              </a:srgbClr>
            </a:solidFill>
          </p:spPr>
          <p:txBody>
            <a:bodyPr/>
            <a:lstStyle/>
            <a:p/>
          </p:txBody>
        </p:sp>
        <p:sp>
          <p:nvSpPr>
            <p:cNvPr id="39" name="rc39"/>
            <p:cNvSpPr/>
            <p:nvPr/>
          </p:nvSpPr>
          <p:spPr>
            <a:xfrm>
              <a:off x="2895532" y="3792950"/>
              <a:ext cx="239888" cy="515071"/>
            </a:xfrm>
            <a:prstGeom prst="rect">
              <a:avLst/>
            </a:prstGeom>
            <a:solidFill>
              <a:srgbClr val="80BD41">
                <a:alpha val="100000"/>
              </a:srgbClr>
            </a:solidFill>
          </p:spPr>
          <p:txBody>
            <a:bodyPr/>
            <a:lstStyle/>
            <a:p/>
          </p:txBody>
        </p:sp>
        <p:sp>
          <p:nvSpPr>
            <p:cNvPr id="40" name="rc40"/>
            <p:cNvSpPr/>
            <p:nvPr/>
          </p:nvSpPr>
          <p:spPr>
            <a:xfrm>
              <a:off x="2895532" y="3787547"/>
              <a:ext cx="239888" cy="5402"/>
            </a:xfrm>
            <a:prstGeom prst="rect">
              <a:avLst/>
            </a:prstGeom>
            <a:solidFill>
              <a:srgbClr val="E2231A">
                <a:alpha val="100000"/>
              </a:srgbClr>
            </a:solidFill>
          </p:spPr>
          <p:txBody>
            <a:bodyPr/>
            <a:lstStyle/>
            <a:p/>
          </p:txBody>
        </p:sp>
        <p:sp>
          <p:nvSpPr>
            <p:cNvPr id="41" name="rc41"/>
            <p:cNvSpPr/>
            <p:nvPr/>
          </p:nvSpPr>
          <p:spPr>
            <a:xfrm>
              <a:off x="3162075" y="3772239"/>
              <a:ext cx="239888" cy="535782"/>
            </a:xfrm>
            <a:prstGeom prst="rect">
              <a:avLst/>
            </a:prstGeom>
            <a:solidFill>
              <a:srgbClr val="80BD41">
                <a:alpha val="100000"/>
              </a:srgbClr>
            </a:solidFill>
          </p:spPr>
          <p:txBody>
            <a:bodyPr/>
            <a:lstStyle/>
            <a:p/>
          </p:txBody>
        </p:sp>
        <p:sp>
          <p:nvSpPr>
            <p:cNvPr id="42" name="rc42"/>
            <p:cNvSpPr/>
            <p:nvPr/>
          </p:nvSpPr>
          <p:spPr>
            <a:xfrm>
              <a:off x="3162075" y="3725865"/>
              <a:ext cx="239888" cy="46374"/>
            </a:xfrm>
            <a:prstGeom prst="rect">
              <a:avLst/>
            </a:prstGeom>
            <a:solidFill>
              <a:srgbClr val="E2231A">
                <a:alpha val="100000"/>
              </a:srgbClr>
            </a:solidFill>
          </p:spPr>
          <p:txBody>
            <a:bodyPr/>
            <a:lstStyle/>
            <a:p/>
          </p:txBody>
        </p:sp>
        <p:sp>
          <p:nvSpPr>
            <p:cNvPr id="43" name="rc43"/>
            <p:cNvSpPr/>
            <p:nvPr/>
          </p:nvSpPr>
          <p:spPr>
            <a:xfrm>
              <a:off x="3428618" y="3620509"/>
              <a:ext cx="239888" cy="687511"/>
            </a:xfrm>
            <a:prstGeom prst="rect">
              <a:avLst/>
            </a:prstGeom>
            <a:solidFill>
              <a:srgbClr val="80BD41">
                <a:alpha val="100000"/>
              </a:srgbClr>
            </a:solidFill>
          </p:spPr>
          <p:txBody>
            <a:bodyPr/>
            <a:lstStyle/>
            <a:p/>
          </p:txBody>
        </p:sp>
        <p:sp>
          <p:nvSpPr>
            <p:cNvPr id="44" name="rc44"/>
            <p:cNvSpPr/>
            <p:nvPr/>
          </p:nvSpPr>
          <p:spPr>
            <a:xfrm>
              <a:off x="3428618" y="3591694"/>
              <a:ext cx="239888" cy="28815"/>
            </a:xfrm>
            <a:prstGeom prst="rect">
              <a:avLst/>
            </a:prstGeom>
            <a:solidFill>
              <a:srgbClr val="E2231A">
                <a:alpha val="100000"/>
              </a:srgbClr>
            </a:solidFill>
          </p:spPr>
          <p:txBody>
            <a:bodyPr/>
            <a:lstStyle/>
            <a:p/>
          </p:txBody>
        </p:sp>
        <p:sp>
          <p:nvSpPr>
            <p:cNvPr id="45" name="rc45"/>
            <p:cNvSpPr/>
            <p:nvPr/>
          </p:nvSpPr>
          <p:spPr>
            <a:xfrm>
              <a:off x="3695161" y="3537215"/>
              <a:ext cx="239888" cy="770805"/>
            </a:xfrm>
            <a:prstGeom prst="rect">
              <a:avLst/>
            </a:prstGeom>
            <a:solidFill>
              <a:srgbClr val="80BD41">
                <a:alpha val="100000"/>
              </a:srgbClr>
            </a:solidFill>
          </p:spPr>
          <p:txBody>
            <a:bodyPr/>
            <a:lstStyle/>
            <a:p/>
          </p:txBody>
        </p:sp>
        <p:sp>
          <p:nvSpPr>
            <p:cNvPr id="46" name="rc46"/>
            <p:cNvSpPr/>
            <p:nvPr/>
          </p:nvSpPr>
          <p:spPr>
            <a:xfrm>
              <a:off x="3695161" y="3529561"/>
              <a:ext cx="239888" cy="7654"/>
            </a:xfrm>
            <a:prstGeom prst="rect">
              <a:avLst/>
            </a:prstGeom>
            <a:solidFill>
              <a:srgbClr val="E2231A">
                <a:alpha val="100000"/>
              </a:srgbClr>
            </a:solidFill>
          </p:spPr>
          <p:txBody>
            <a:bodyPr/>
            <a:lstStyle/>
            <a:p/>
          </p:txBody>
        </p:sp>
        <p:sp>
          <p:nvSpPr>
            <p:cNvPr id="47" name="rc47"/>
            <p:cNvSpPr/>
            <p:nvPr/>
          </p:nvSpPr>
          <p:spPr>
            <a:xfrm>
              <a:off x="3961705" y="3458874"/>
              <a:ext cx="239888" cy="849147"/>
            </a:xfrm>
            <a:prstGeom prst="rect">
              <a:avLst/>
            </a:prstGeom>
            <a:solidFill>
              <a:srgbClr val="80BD41">
                <a:alpha val="100000"/>
              </a:srgbClr>
            </a:solidFill>
          </p:spPr>
          <p:txBody>
            <a:bodyPr/>
            <a:lstStyle/>
            <a:p/>
          </p:txBody>
        </p:sp>
        <p:sp>
          <p:nvSpPr>
            <p:cNvPr id="48" name="rc48"/>
            <p:cNvSpPr/>
            <p:nvPr/>
          </p:nvSpPr>
          <p:spPr>
            <a:xfrm>
              <a:off x="3961705" y="3450320"/>
              <a:ext cx="239888" cy="8554"/>
            </a:xfrm>
            <a:prstGeom prst="rect">
              <a:avLst/>
            </a:prstGeom>
            <a:solidFill>
              <a:srgbClr val="E2231A">
                <a:alpha val="100000"/>
              </a:srgbClr>
            </a:solidFill>
          </p:spPr>
          <p:txBody>
            <a:bodyPr/>
            <a:lstStyle/>
            <a:p/>
          </p:txBody>
        </p:sp>
        <p:sp>
          <p:nvSpPr>
            <p:cNvPr id="49" name="rc49"/>
            <p:cNvSpPr/>
            <p:nvPr/>
          </p:nvSpPr>
          <p:spPr>
            <a:xfrm>
              <a:off x="4228248" y="3408448"/>
              <a:ext cx="239888" cy="899573"/>
            </a:xfrm>
            <a:prstGeom prst="rect">
              <a:avLst/>
            </a:prstGeom>
            <a:solidFill>
              <a:srgbClr val="80BD41">
                <a:alpha val="100000"/>
              </a:srgbClr>
            </a:solidFill>
          </p:spPr>
          <p:txBody>
            <a:bodyPr/>
            <a:lstStyle/>
            <a:p/>
          </p:txBody>
        </p:sp>
        <p:sp>
          <p:nvSpPr>
            <p:cNvPr id="50" name="rc50"/>
            <p:cNvSpPr/>
            <p:nvPr/>
          </p:nvSpPr>
          <p:spPr>
            <a:xfrm>
              <a:off x="4228248" y="3389988"/>
              <a:ext cx="239888" cy="18459"/>
            </a:xfrm>
            <a:prstGeom prst="rect">
              <a:avLst/>
            </a:prstGeom>
            <a:solidFill>
              <a:srgbClr val="E2231A">
                <a:alpha val="100000"/>
              </a:srgbClr>
            </a:solidFill>
          </p:spPr>
          <p:txBody>
            <a:bodyPr/>
            <a:lstStyle/>
            <a:p/>
          </p:txBody>
        </p:sp>
        <p:sp>
          <p:nvSpPr>
            <p:cNvPr id="51" name="rc51"/>
            <p:cNvSpPr/>
            <p:nvPr/>
          </p:nvSpPr>
          <p:spPr>
            <a:xfrm>
              <a:off x="4494791" y="3364775"/>
              <a:ext cx="239888" cy="943246"/>
            </a:xfrm>
            <a:prstGeom prst="rect">
              <a:avLst/>
            </a:prstGeom>
            <a:solidFill>
              <a:srgbClr val="80BD41">
                <a:alpha val="100000"/>
              </a:srgbClr>
            </a:solidFill>
          </p:spPr>
          <p:txBody>
            <a:bodyPr/>
            <a:lstStyle/>
            <a:p/>
          </p:txBody>
        </p:sp>
        <p:sp>
          <p:nvSpPr>
            <p:cNvPr id="52" name="rc52"/>
            <p:cNvSpPr/>
            <p:nvPr/>
          </p:nvSpPr>
          <p:spPr>
            <a:xfrm>
              <a:off x="4494791" y="3335509"/>
              <a:ext cx="239888" cy="29265"/>
            </a:xfrm>
            <a:prstGeom prst="rect">
              <a:avLst/>
            </a:prstGeom>
            <a:solidFill>
              <a:srgbClr val="E2231A">
                <a:alpha val="100000"/>
              </a:srgbClr>
            </a:solidFill>
          </p:spPr>
          <p:txBody>
            <a:bodyPr/>
            <a:lstStyle/>
            <a:p/>
          </p:txBody>
        </p:sp>
        <p:sp>
          <p:nvSpPr>
            <p:cNvPr id="53" name="rc53"/>
            <p:cNvSpPr/>
            <p:nvPr/>
          </p:nvSpPr>
          <p:spPr>
            <a:xfrm>
              <a:off x="4761334" y="3305343"/>
              <a:ext cx="239888" cy="1002677"/>
            </a:xfrm>
            <a:prstGeom prst="rect">
              <a:avLst/>
            </a:prstGeom>
            <a:solidFill>
              <a:srgbClr val="80BD41">
                <a:alpha val="100000"/>
              </a:srgbClr>
            </a:solidFill>
          </p:spPr>
          <p:txBody>
            <a:bodyPr/>
            <a:lstStyle/>
            <a:p/>
          </p:txBody>
        </p:sp>
        <p:sp>
          <p:nvSpPr>
            <p:cNvPr id="54" name="rc54"/>
            <p:cNvSpPr/>
            <p:nvPr/>
          </p:nvSpPr>
          <p:spPr>
            <a:xfrm>
              <a:off x="4761334" y="3274277"/>
              <a:ext cx="239888" cy="31066"/>
            </a:xfrm>
            <a:prstGeom prst="rect">
              <a:avLst/>
            </a:prstGeom>
            <a:solidFill>
              <a:srgbClr val="E2231A">
                <a:alpha val="100000"/>
              </a:srgbClr>
            </a:solidFill>
          </p:spPr>
          <p:txBody>
            <a:bodyPr/>
            <a:lstStyle/>
            <a:p/>
          </p:txBody>
        </p:sp>
        <p:sp>
          <p:nvSpPr>
            <p:cNvPr id="55" name="rc55"/>
            <p:cNvSpPr/>
            <p:nvPr/>
          </p:nvSpPr>
          <p:spPr>
            <a:xfrm>
              <a:off x="5027877" y="3213945"/>
              <a:ext cx="239888" cy="1094076"/>
            </a:xfrm>
            <a:prstGeom prst="rect">
              <a:avLst/>
            </a:prstGeom>
            <a:solidFill>
              <a:srgbClr val="80BD41">
                <a:alpha val="100000"/>
              </a:srgbClr>
            </a:solidFill>
          </p:spPr>
          <p:txBody>
            <a:bodyPr/>
            <a:lstStyle/>
            <a:p/>
          </p:txBody>
        </p:sp>
        <p:sp>
          <p:nvSpPr>
            <p:cNvPr id="56" name="rc56"/>
            <p:cNvSpPr/>
            <p:nvPr/>
          </p:nvSpPr>
          <p:spPr>
            <a:xfrm>
              <a:off x="5027877" y="3203139"/>
              <a:ext cx="239888" cy="10805"/>
            </a:xfrm>
            <a:prstGeom prst="rect">
              <a:avLst/>
            </a:prstGeom>
            <a:solidFill>
              <a:srgbClr val="E2231A">
                <a:alpha val="100000"/>
              </a:srgbClr>
            </a:solidFill>
          </p:spPr>
          <p:txBody>
            <a:bodyPr/>
            <a:lstStyle/>
            <a:p/>
          </p:txBody>
        </p:sp>
        <p:sp>
          <p:nvSpPr>
            <p:cNvPr id="57" name="rc57"/>
            <p:cNvSpPr/>
            <p:nvPr/>
          </p:nvSpPr>
          <p:spPr>
            <a:xfrm>
              <a:off x="5294420" y="3168021"/>
              <a:ext cx="239888" cy="1140000"/>
            </a:xfrm>
            <a:prstGeom prst="rect">
              <a:avLst/>
            </a:prstGeom>
            <a:solidFill>
              <a:srgbClr val="80BD41">
                <a:alpha val="100000"/>
              </a:srgbClr>
            </a:solidFill>
          </p:spPr>
          <p:txBody>
            <a:bodyPr/>
            <a:lstStyle/>
            <a:p/>
          </p:txBody>
        </p:sp>
        <p:sp>
          <p:nvSpPr>
            <p:cNvPr id="58" name="rc58"/>
            <p:cNvSpPr/>
            <p:nvPr/>
          </p:nvSpPr>
          <p:spPr>
            <a:xfrm>
              <a:off x="5294420" y="3156315"/>
              <a:ext cx="239888" cy="11706"/>
            </a:xfrm>
            <a:prstGeom prst="rect">
              <a:avLst/>
            </a:prstGeom>
            <a:solidFill>
              <a:srgbClr val="E2231A">
                <a:alpha val="100000"/>
              </a:srgbClr>
            </a:solidFill>
          </p:spPr>
          <p:txBody>
            <a:bodyPr/>
            <a:lstStyle/>
            <a:p/>
          </p:txBody>
        </p:sp>
        <p:sp>
          <p:nvSpPr>
            <p:cNvPr id="59" name="rc59"/>
            <p:cNvSpPr/>
            <p:nvPr/>
          </p:nvSpPr>
          <p:spPr>
            <a:xfrm>
              <a:off x="5560963" y="3159016"/>
              <a:ext cx="239888" cy="1149004"/>
            </a:xfrm>
            <a:prstGeom prst="rect">
              <a:avLst/>
            </a:prstGeom>
            <a:solidFill>
              <a:srgbClr val="80BD41">
                <a:alpha val="100000"/>
              </a:srgbClr>
            </a:solidFill>
          </p:spPr>
          <p:txBody>
            <a:bodyPr/>
            <a:lstStyle/>
            <a:p/>
          </p:txBody>
        </p:sp>
        <p:sp>
          <p:nvSpPr>
            <p:cNvPr id="60" name="rc60"/>
            <p:cNvSpPr/>
            <p:nvPr/>
          </p:nvSpPr>
          <p:spPr>
            <a:xfrm>
              <a:off x="5560963" y="3147310"/>
              <a:ext cx="239888" cy="11706"/>
            </a:xfrm>
            <a:prstGeom prst="rect">
              <a:avLst/>
            </a:prstGeom>
            <a:solidFill>
              <a:srgbClr val="E2231A">
                <a:alpha val="100000"/>
              </a:srgbClr>
            </a:solidFill>
          </p:spPr>
          <p:txBody>
            <a:bodyPr/>
            <a:lstStyle/>
            <a:p/>
          </p:txBody>
        </p:sp>
        <p:sp>
          <p:nvSpPr>
            <p:cNvPr id="61" name="rc61"/>
            <p:cNvSpPr/>
            <p:nvPr/>
          </p:nvSpPr>
          <p:spPr>
            <a:xfrm>
              <a:off x="5827506" y="3104087"/>
              <a:ext cx="239888" cy="1203933"/>
            </a:xfrm>
            <a:prstGeom prst="rect">
              <a:avLst/>
            </a:prstGeom>
            <a:solidFill>
              <a:srgbClr val="80BD41">
                <a:alpha val="100000"/>
              </a:srgbClr>
            </a:solidFill>
          </p:spPr>
          <p:txBody>
            <a:bodyPr/>
            <a:lstStyle/>
            <a:p/>
          </p:txBody>
        </p:sp>
        <p:sp>
          <p:nvSpPr>
            <p:cNvPr id="62" name="rc62"/>
            <p:cNvSpPr/>
            <p:nvPr/>
          </p:nvSpPr>
          <p:spPr>
            <a:xfrm>
              <a:off x="5827506" y="3091931"/>
              <a:ext cx="239888" cy="12156"/>
            </a:xfrm>
            <a:prstGeom prst="rect">
              <a:avLst/>
            </a:prstGeom>
            <a:solidFill>
              <a:srgbClr val="E2231A">
                <a:alpha val="100000"/>
              </a:srgbClr>
            </a:solidFill>
          </p:spPr>
          <p:txBody>
            <a:bodyPr/>
            <a:lstStyle/>
            <a:p/>
          </p:txBody>
        </p:sp>
        <p:sp>
          <p:nvSpPr>
            <p:cNvPr id="63" name="rc63"/>
            <p:cNvSpPr/>
            <p:nvPr/>
          </p:nvSpPr>
          <p:spPr>
            <a:xfrm>
              <a:off x="6094049" y="3092831"/>
              <a:ext cx="239888" cy="1215189"/>
            </a:xfrm>
            <a:prstGeom prst="rect">
              <a:avLst/>
            </a:prstGeom>
            <a:solidFill>
              <a:srgbClr val="80BD41">
                <a:alpha val="100000"/>
              </a:srgbClr>
            </a:solidFill>
          </p:spPr>
          <p:txBody>
            <a:bodyPr/>
            <a:lstStyle/>
            <a:p/>
          </p:txBody>
        </p:sp>
        <p:sp>
          <p:nvSpPr>
            <p:cNvPr id="64" name="rc64"/>
            <p:cNvSpPr/>
            <p:nvPr/>
          </p:nvSpPr>
          <p:spPr>
            <a:xfrm>
              <a:off x="6094049" y="3080675"/>
              <a:ext cx="239888" cy="12156"/>
            </a:xfrm>
            <a:prstGeom prst="rect">
              <a:avLst/>
            </a:prstGeom>
            <a:solidFill>
              <a:srgbClr val="E2231A">
                <a:alpha val="100000"/>
              </a:srgbClr>
            </a:solidFill>
          </p:spPr>
          <p:txBody>
            <a:bodyPr/>
            <a:lstStyle/>
            <a:p/>
          </p:txBody>
        </p:sp>
        <p:sp>
          <p:nvSpPr>
            <p:cNvPr id="65" name="rc65"/>
            <p:cNvSpPr/>
            <p:nvPr/>
          </p:nvSpPr>
          <p:spPr>
            <a:xfrm>
              <a:off x="6360593" y="3068969"/>
              <a:ext cx="239888" cy="1239052"/>
            </a:xfrm>
            <a:prstGeom prst="rect">
              <a:avLst/>
            </a:prstGeom>
            <a:solidFill>
              <a:srgbClr val="80BD41">
                <a:alpha val="100000"/>
              </a:srgbClr>
            </a:solidFill>
          </p:spPr>
          <p:txBody>
            <a:bodyPr/>
            <a:lstStyle/>
            <a:p/>
          </p:txBody>
        </p:sp>
        <p:sp>
          <p:nvSpPr>
            <p:cNvPr id="66" name="rc66"/>
            <p:cNvSpPr/>
            <p:nvPr/>
          </p:nvSpPr>
          <p:spPr>
            <a:xfrm>
              <a:off x="6360593" y="3056362"/>
              <a:ext cx="239888" cy="12606"/>
            </a:xfrm>
            <a:prstGeom prst="rect">
              <a:avLst/>
            </a:prstGeom>
            <a:solidFill>
              <a:srgbClr val="E2231A">
                <a:alpha val="100000"/>
              </a:srgbClr>
            </a:solidFill>
          </p:spPr>
          <p:txBody>
            <a:bodyPr/>
            <a:lstStyle/>
            <a:p/>
          </p:txBody>
        </p:sp>
        <p:sp>
          <p:nvSpPr>
            <p:cNvPr id="67" name="rc67"/>
            <p:cNvSpPr/>
            <p:nvPr/>
          </p:nvSpPr>
          <p:spPr>
            <a:xfrm>
              <a:off x="6627136" y="3171623"/>
              <a:ext cx="239888" cy="1136398"/>
            </a:xfrm>
            <a:prstGeom prst="rect">
              <a:avLst/>
            </a:prstGeom>
            <a:solidFill>
              <a:srgbClr val="80BD41">
                <a:alpha val="100000"/>
              </a:srgbClr>
            </a:solidFill>
          </p:spPr>
          <p:txBody>
            <a:bodyPr/>
            <a:lstStyle/>
            <a:p/>
          </p:txBody>
        </p:sp>
        <p:sp>
          <p:nvSpPr>
            <p:cNvPr id="68" name="rc68"/>
            <p:cNvSpPr/>
            <p:nvPr/>
          </p:nvSpPr>
          <p:spPr>
            <a:xfrm>
              <a:off x="6627136" y="3045556"/>
              <a:ext cx="239888" cy="126066"/>
            </a:xfrm>
            <a:prstGeom prst="rect">
              <a:avLst/>
            </a:prstGeom>
            <a:solidFill>
              <a:srgbClr val="E2231A">
                <a:alpha val="100000"/>
              </a:srgbClr>
            </a:solidFill>
          </p:spPr>
          <p:txBody>
            <a:bodyPr/>
            <a:lstStyle/>
            <a:p/>
          </p:txBody>
        </p:sp>
        <p:sp>
          <p:nvSpPr>
            <p:cNvPr id="69" name="rc69"/>
            <p:cNvSpPr/>
            <p:nvPr/>
          </p:nvSpPr>
          <p:spPr>
            <a:xfrm>
              <a:off x="6893679" y="3113992"/>
              <a:ext cx="239888" cy="1194028"/>
            </a:xfrm>
            <a:prstGeom prst="rect">
              <a:avLst/>
            </a:prstGeom>
            <a:solidFill>
              <a:srgbClr val="80BD41">
                <a:alpha val="100000"/>
              </a:srgbClr>
            </a:solidFill>
          </p:spPr>
          <p:txBody>
            <a:bodyPr/>
            <a:lstStyle/>
            <a:p/>
          </p:txBody>
        </p:sp>
        <p:sp>
          <p:nvSpPr>
            <p:cNvPr id="70" name="rc70"/>
            <p:cNvSpPr/>
            <p:nvPr/>
          </p:nvSpPr>
          <p:spPr>
            <a:xfrm>
              <a:off x="6893679" y="3101836"/>
              <a:ext cx="239888" cy="12156"/>
            </a:xfrm>
            <a:prstGeom prst="rect">
              <a:avLst/>
            </a:prstGeom>
            <a:solidFill>
              <a:srgbClr val="E2231A">
                <a:alpha val="100000"/>
              </a:srgbClr>
            </a:solidFill>
          </p:spPr>
          <p:txBody>
            <a:bodyPr/>
            <a:lstStyle/>
            <a:p/>
          </p:txBody>
        </p:sp>
        <p:sp>
          <p:nvSpPr>
            <p:cNvPr id="71" name="rc71"/>
            <p:cNvSpPr/>
            <p:nvPr/>
          </p:nvSpPr>
          <p:spPr>
            <a:xfrm>
              <a:off x="7160222" y="3010888"/>
              <a:ext cx="239888" cy="1297132"/>
            </a:xfrm>
            <a:prstGeom prst="rect">
              <a:avLst/>
            </a:prstGeom>
            <a:solidFill>
              <a:srgbClr val="80BD41">
                <a:alpha val="100000"/>
              </a:srgbClr>
            </a:solidFill>
          </p:spPr>
          <p:txBody>
            <a:bodyPr/>
            <a:lstStyle/>
            <a:p/>
          </p:txBody>
        </p:sp>
        <p:sp>
          <p:nvSpPr>
            <p:cNvPr id="72" name="rc72"/>
            <p:cNvSpPr/>
            <p:nvPr/>
          </p:nvSpPr>
          <p:spPr>
            <a:xfrm>
              <a:off x="7160222" y="2997831"/>
              <a:ext cx="239888" cy="13056"/>
            </a:xfrm>
            <a:prstGeom prst="rect">
              <a:avLst/>
            </a:prstGeom>
            <a:solidFill>
              <a:srgbClr val="E2231A">
                <a:alpha val="100000"/>
              </a:srgbClr>
            </a:solidFill>
          </p:spPr>
          <p:txBody>
            <a:bodyPr/>
            <a:lstStyle/>
            <a:p/>
          </p:txBody>
        </p:sp>
        <p:sp>
          <p:nvSpPr>
            <p:cNvPr id="73" name="rc73"/>
            <p:cNvSpPr/>
            <p:nvPr/>
          </p:nvSpPr>
          <p:spPr>
            <a:xfrm>
              <a:off x="7426765" y="2996931"/>
              <a:ext cx="239888" cy="1311090"/>
            </a:xfrm>
            <a:prstGeom prst="rect">
              <a:avLst/>
            </a:prstGeom>
            <a:solidFill>
              <a:srgbClr val="80BD41">
                <a:alpha val="100000"/>
              </a:srgbClr>
            </a:solidFill>
          </p:spPr>
          <p:txBody>
            <a:bodyPr/>
            <a:lstStyle/>
            <a:p/>
          </p:txBody>
        </p:sp>
        <p:sp>
          <p:nvSpPr>
            <p:cNvPr id="74" name="rc74"/>
            <p:cNvSpPr/>
            <p:nvPr/>
          </p:nvSpPr>
          <p:spPr>
            <a:xfrm>
              <a:off x="7426765" y="2983874"/>
              <a:ext cx="239888" cy="13056"/>
            </a:xfrm>
            <a:prstGeom prst="rect">
              <a:avLst/>
            </a:prstGeom>
            <a:solidFill>
              <a:srgbClr val="E2231A">
                <a:alpha val="100000"/>
              </a:srgbClr>
            </a:solidFill>
          </p:spPr>
          <p:txBody>
            <a:bodyPr/>
            <a:lstStyle/>
            <a:p/>
          </p:txBody>
        </p:sp>
        <p:sp>
          <p:nvSpPr>
            <p:cNvPr id="75" name="rc75"/>
            <p:cNvSpPr/>
            <p:nvPr/>
          </p:nvSpPr>
          <p:spPr>
            <a:xfrm>
              <a:off x="7693308" y="3020343"/>
              <a:ext cx="239888" cy="1287677"/>
            </a:xfrm>
            <a:prstGeom prst="rect">
              <a:avLst/>
            </a:prstGeom>
            <a:solidFill>
              <a:srgbClr val="80BD41">
                <a:alpha val="100000"/>
              </a:srgbClr>
            </a:solidFill>
          </p:spPr>
          <p:txBody>
            <a:bodyPr/>
            <a:lstStyle/>
            <a:p/>
          </p:txBody>
        </p:sp>
        <p:sp>
          <p:nvSpPr>
            <p:cNvPr id="76" name="rc76"/>
            <p:cNvSpPr/>
            <p:nvPr/>
          </p:nvSpPr>
          <p:spPr>
            <a:xfrm>
              <a:off x="7693308" y="3007286"/>
              <a:ext cx="239888" cy="13056"/>
            </a:xfrm>
            <a:prstGeom prst="rect">
              <a:avLst/>
            </a:prstGeom>
            <a:solidFill>
              <a:srgbClr val="E2231A">
                <a:alpha val="100000"/>
              </a:srgbClr>
            </a:solidFill>
          </p:spPr>
          <p:txBody>
            <a:bodyPr/>
            <a:lstStyle/>
            <a:p/>
          </p:txBody>
        </p:sp>
        <p:sp>
          <p:nvSpPr>
            <p:cNvPr id="77" name="rc77"/>
            <p:cNvSpPr/>
            <p:nvPr/>
          </p:nvSpPr>
          <p:spPr>
            <a:xfrm>
              <a:off x="7959851" y="2980272"/>
              <a:ext cx="239888" cy="1327749"/>
            </a:xfrm>
            <a:prstGeom prst="rect">
              <a:avLst/>
            </a:prstGeom>
            <a:solidFill>
              <a:srgbClr val="80BD41">
                <a:alpha val="100000"/>
              </a:srgbClr>
            </a:solidFill>
          </p:spPr>
          <p:txBody>
            <a:bodyPr/>
            <a:lstStyle/>
            <a:p/>
          </p:txBody>
        </p:sp>
        <p:sp>
          <p:nvSpPr>
            <p:cNvPr id="78" name="rc78"/>
            <p:cNvSpPr/>
            <p:nvPr/>
          </p:nvSpPr>
          <p:spPr>
            <a:xfrm>
              <a:off x="7959851" y="2966765"/>
              <a:ext cx="239888" cy="13507"/>
            </a:xfrm>
            <a:prstGeom prst="rect">
              <a:avLst/>
            </a:prstGeom>
            <a:solidFill>
              <a:srgbClr val="E2231A">
                <a:alpha val="100000"/>
              </a:srgbClr>
            </a:solidFill>
          </p:spPr>
          <p:txBody>
            <a:bodyPr/>
            <a:lstStyle/>
            <a:p/>
          </p:txBody>
        </p:sp>
        <p:sp>
          <p:nvSpPr>
            <p:cNvPr id="79" name="pl79"/>
            <p:cNvSpPr/>
            <p:nvPr/>
          </p:nvSpPr>
          <p:spPr>
            <a:xfrm>
              <a:off x="1416218" y="2095023"/>
              <a:ext cx="6663577" cy="201181"/>
            </a:xfrm>
            <a:custGeom>
              <a:avLst/>
              <a:pathLst>
                <a:path w="6663577" h="201181">
                  <a:moveTo>
                    <a:pt x="0" y="178828"/>
                  </a:moveTo>
                  <a:lnTo>
                    <a:pt x="266543" y="156474"/>
                  </a:lnTo>
                  <a:lnTo>
                    <a:pt x="533086" y="0"/>
                  </a:lnTo>
                  <a:lnTo>
                    <a:pt x="799629" y="134121"/>
                  </a:lnTo>
                  <a:lnTo>
                    <a:pt x="1066172" y="0"/>
                  </a:lnTo>
                  <a:lnTo>
                    <a:pt x="1332715" y="0"/>
                  </a:lnTo>
                  <a:lnTo>
                    <a:pt x="1599258" y="0"/>
                  </a:lnTo>
                  <a:lnTo>
                    <a:pt x="1865801" y="156474"/>
                  </a:lnTo>
                  <a:lnTo>
                    <a:pt x="2132344" y="67060"/>
                  </a:lnTo>
                  <a:lnTo>
                    <a:pt x="2398888" y="0"/>
                  </a:lnTo>
                  <a:lnTo>
                    <a:pt x="2665431" y="0"/>
                  </a:lnTo>
                  <a:lnTo>
                    <a:pt x="2931974" y="22353"/>
                  </a:lnTo>
                  <a:lnTo>
                    <a:pt x="3198517" y="44707"/>
                  </a:lnTo>
                  <a:lnTo>
                    <a:pt x="3465060" y="44707"/>
                  </a:lnTo>
                  <a:lnTo>
                    <a:pt x="3731603" y="0"/>
                  </a:lnTo>
                  <a:lnTo>
                    <a:pt x="3998146" y="0"/>
                  </a:lnTo>
                  <a:lnTo>
                    <a:pt x="4264689" y="0"/>
                  </a:lnTo>
                  <a:lnTo>
                    <a:pt x="4531233" y="0"/>
                  </a:lnTo>
                  <a:lnTo>
                    <a:pt x="4797776" y="0"/>
                  </a:lnTo>
                  <a:lnTo>
                    <a:pt x="5064319" y="0"/>
                  </a:lnTo>
                  <a:lnTo>
                    <a:pt x="5330862" y="201181"/>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24790" y="36748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a:t>
              </a:r>
            </a:p>
          </p:txBody>
        </p:sp>
        <p:sp>
          <p:nvSpPr>
            <p:cNvPr id="92" name="tx92"/>
            <p:cNvSpPr/>
            <p:nvPr/>
          </p:nvSpPr>
          <p:spPr>
            <a:xfrm>
              <a:off x="2657505" y="36029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93" name="tx93"/>
            <p:cNvSpPr/>
            <p:nvPr/>
          </p:nvSpPr>
          <p:spPr>
            <a:xfrm>
              <a:off x="3990221" y="3313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19.1</a:t>
              </a:r>
            </a:p>
          </p:txBody>
        </p:sp>
        <p:sp>
          <p:nvSpPr>
            <p:cNvPr id="94" name="tx94"/>
            <p:cNvSpPr/>
            <p:nvPr/>
          </p:nvSpPr>
          <p:spPr>
            <a:xfrm>
              <a:off x="5322937" y="3020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a:t>
              </a:r>
            </a:p>
          </p:txBody>
        </p:sp>
        <p:sp>
          <p:nvSpPr>
            <p:cNvPr id="95" name="tx95"/>
            <p:cNvSpPr/>
            <p:nvPr/>
          </p:nvSpPr>
          <p:spPr>
            <a:xfrm>
              <a:off x="6389109" y="29208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96" name="tx96"/>
            <p:cNvSpPr/>
            <p:nvPr/>
          </p:nvSpPr>
          <p:spPr>
            <a:xfrm>
              <a:off x="6694829" y="290963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a:t>
              </a:r>
            </a:p>
          </p:txBody>
        </p:sp>
        <p:sp>
          <p:nvSpPr>
            <p:cNvPr id="97" name="tx97"/>
            <p:cNvSpPr/>
            <p:nvPr/>
          </p:nvSpPr>
          <p:spPr>
            <a:xfrm>
              <a:off x="6922195" y="29659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8" name="tx98"/>
            <p:cNvSpPr/>
            <p:nvPr/>
          </p:nvSpPr>
          <p:spPr>
            <a:xfrm>
              <a:off x="7188738" y="28619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a:t>
              </a:r>
            </a:p>
          </p:txBody>
        </p:sp>
        <p:sp>
          <p:nvSpPr>
            <p:cNvPr id="99" name="tx99"/>
            <p:cNvSpPr/>
            <p:nvPr/>
          </p:nvSpPr>
          <p:spPr>
            <a:xfrm>
              <a:off x="7455282" y="28479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a:t>
              </a:r>
            </a:p>
          </p:txBody>
        </p:sp>
        <p:sp>
          <p:nvSpPr>
            <p:cNvPr id="100" name="tx100"/>
            <p:cNvSpPr/>
            <p:nvPr/>
          </p:nvSpPr>
          <p:spPr>
            <a:xfrm>
              <a:off x="7721825" y="2871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28.9</a:t>
              </a:r>
            </a:p>
          </p:txBody>
        </p:sp>
        <p:sp>
          <p:nvSpPr>
            <p:cNvPr id="101" name="tx101"/>
            <p:cNvSpPr/>
            <p:nvPr/>
          </p:nvSpPr>
          <p:spPr>
            <a:xfrm>
              <a:off x="7988368" y="28308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102" name="pl102"/>
            <p:cNvSpPr/>
            <p:nvPr/>
          </p:nvSpPr>
          <p:spPr>
            <a:xfrm>
              <a:off x="1416218"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0462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4" name="tx114"/>
            <p:cNvSpPr/>
            <p:nvPr/>
          </p:nvSpPr>
          <p:spPr>
            <a:xfrm>
              <a:off x="1390092" y="379821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5" name="tx115"/>
            <p:cNvSpPr/>
            <p:nvPr/>
          </p:nvSpPr>
          <p:spPr>
            <a:xfrm>
              <a:off x="2657505" y="39911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6" name="tx116"/>
            <p:cNvSpPr/>
            <p:nvPr/>
          </p:nvSpPr>
          <p:spPr>
            <a:xfrm>
              <a:off x="2695375" y="37074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3990221" y="38483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18" name="tx118"/>
            <p:cNvSpPr/>
            <p:nvPr/>
          </p:nvSpPr>
          <p:spPr>
            <a:xfrm>
              <a:off x="4028090" y="34206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22937" y="37029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20" name="tx120"/>
            <p:cNvSpPr/>
            <p:nvPr/>
          </p:nvSpPr>
          <p:spPr>
            <a:xfrm>
              <a:off x="5360806" y="31282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389109" y="3653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a:t>
              </a:r>
            </a:p>
          </p:txBody>
        </p:sp>
        <p:sp>
          <p:nvSpPr>
            <p:cNvPr id="122" name="tx122"/>
            <p:cNvSpPr/>
            <p:nvPr/>
          </p:nvSpPr>
          <p:spPr>
            <a:xfrm>
              <a:off x="6426979" y="30287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55652" y="37047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24" name="tx124"/>
            <p:cNvSpPr/>
            <p:nvPr/>
          </p:nvSpPr>
          <p:spPr>
            <a:xfrm>
              <a:off x="6681778" y="30735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5" name="tx125"/>
            <p:cNvSpPr/>
            <p:nvPr/>
          </p:nvSpPr>
          <p:spPr>
            <a:xfrm>
              <a:off x="6922195" y="3675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a:t>
              </a:r>
            </a:p>
          </p:txBody>
        </p:sp>
        <p:sp>
          <p:nvSpPr>
            <p:cNvPr id="126" name="tx126"/>
            <p:cNvSpPr/>
            <p:nvPr/>
          </p:nvSpPr>
          <p:spPr>
            <a:xfrm>
              <a:off x="6960065" y="30740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188738" y="36244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8" name="tx128"/>
            <p:cNvSpPr/>
            <p:nvPr/>
          </p:nvSpPr>
          <p:spPr>
            <a:xfrm>
              <a:off x="7226608" y="29704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55282" y="3617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30" name="tx130"/>
            <p:cNvSpPr/>
            <p:nvPr/>
          </p:nvSpPr>
          <p:spPr>
            <a:xfrm>
              <a:off x="7493151" y="29565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21825" y="36291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32" name="tx132"/>
            <p:cNvSpPr/>
            <p:nvPr/>
          </p:nvSpPr>
          <p:spPr>
            <a:xfrm>
              <a:off x="7759694" y="29799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7988368" y="36090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a:t>
              </a:r>
            </a:p>
          </p:txBody>
        </p:sp>
        <p:sp>
          <p:nvSpPr>
            <p:cNvPr id="134" name="tx134"/>
            <p:cNvSpPr/>
            <p:nvPr/>
          </p:nvSpPr>
          <p:spPr>
            <a:xfrm>
              <a:off x="8026237" y="29396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8056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733081" y="33554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8" name="tx138"/>
            <p:cNvSpPr/>
            <p:nvPr/>
          </p:nvSpPr>
          <p:spPr>
            <a:xfrm>
              <a:off x="733081" y="290512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9" name="tx139"/>
            <p:cNvSpPr/>
            <p:nvPr/>
          </p:nvSpPr>
          <p:spPr>
            <a:xfrm>
              <a:off x="733081" y="24549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0" name="tx140"/>
            <p:cNvSpPr/>
            <p:nvPr/>
          </p:nvSpPr>
          <p:spPr>
            <a:xfrm>
              <a:off x="733081" y="20047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92810"/>
              <a:ext cx="1314107"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Qatar, 2000-2025</a:t>
              </a:r>
            </a:p>
          </p:txBody>
        </p:sp>
        <p:sp>
          <p:nvSpPr>
            <p:cNvPr id="167" name="pl167"/>
            <p:cNvSpPr/>
            <p:nvPr/>
          </p:nvSpPr>
          <p:spPr>
            <a:xfrm>
              <a:off x="23997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6068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8138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50329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71032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9173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6073735" cy="129091"/>
            </a:xfrm>
            <a:prstGeom prst="rect">
              <a:avLst/>
            </a:prstGeom>
            <a:solidFill>
              <a:srgbClr val="80BD41">
                <a:alpha val="100000"/>
              </a:srgbClr>
            </a:solidFill>
          </p:spPr>
          <p:txBody>
            <a:bodyPr/>
            <a:lstStyle/>
            <a:p/>
          </p:txBody>
        </p:sp>
        <p:sp>
          <p:nvSpPr>
            <p:cNvPr id="178" name="rc178"/>
            <p:cNvSpPr/>
            <p:nvPr/>
          </p:nvSpPr>
          <p:spPr>
            <a:xfrm>
              <a:off x="7370009" y="5954972"/>
              <a:ext cx="61796" cy="129091"/>
            </a:xfrm>
            <a:prstGeom prst="rect">
              <a:avLst/>
            </a:prstGeom>
            <a:solidFill>
              <a:srgbClr val="E2231A">
                <a:alpha val="100000"/>
              </a:srgbClr>
            </a:solidFill>
          </p:spPr>
          <p:txBody>
            <a:bodyPr/>
            <a:lstStyle/>
            <a:p/>
          </p:txBody>
        </p:sp>
        <p:sp>
          <p:nvSpPr>
            <p:cNvPr id="179" name="rc179"/>
            <p:cNvSpPr/>
            <p:nvPr/>
          </p:nvSpPr>
          <p:spPr>
            <a:xfrm>
              <a:off x="1296273" y="5793607"/>
              <a:ext cx="6312094" cy="129091"/>
            </a:xfrm>
            <a:prstGeom prst="rect">
              <a:avLst/>
            </a:prstGeom>
            <a:solidFill>
              <a:srgbClr val="80BD41">
                <a:alpha val="100000"/>
              </a:srgbClr>
            </a:solidFill>
          </p:spPr>
          <p:txBody>
            <a:bodyPr/>
            <a:lstStyle/>
            <a:p/>
          </p:txBody>
        </p:sp>
        <p:sp>
          <p:nvSpPr>
            <p:cNvPr id="180" name="rc180"/>
            <p:cNvSpPr/>
            <p:nvPr/>
          </p:nvSpPr>
          <p:spPr>
            <a:xfrm>
              <a:off x="7608368" y="5793607"/>
              <a:ext cx="64003" cy="129091"/>
            </a:xfrm>
            <a:prstGeom prst="rect">
              <a:avLst/>
            </a:prstGeom>
            <a:solidFill>
              <a:srgbClr val="E2231A">
                <a:alpha val="100000"/>
              </a:srgbClr>
            </a:solidFill>
          </p:spPr>
          <p:txBody>
            <a:bodyPr/>
            <a:lstStyle/>
            <a:p/>
          </p:txBody>
        </p:sp>
        <p:sp>
          <p:nvSpPr>
            <p:cNvPr id="181" name="rc181"/>
            <p:cNvSpPr/>
            <p:nvPr/>
          </p:nvSpPr>
          <p:spPr>
            <a:xfrm>
              <a:off x="1296273" y="5632243"/>
              <a:ext cx="6508519" cy="129091"/>
            </a:xfrm>
            <a:prstGeom prst="rect">
              <a:avLst/>
            </a:prstGeom>
            <a:solidFill>
              <a:srgbClr val="80BD41">
                <a:alpha val="100000"/>
              </a:srgbClr>
            </a:solidFill>
          </p:spPr>
          <p:txBody>
            <a:bodyPr/>
            <a:lstStyle/>
            <a:p/>
          </p:txBody>
        </p:sp>
        <p:sp>
          <p:nvSpPr>
            <p:cNvPr id="182" name="rc182"/>
            <p:cNvSpPr/>
            <p:nvPr/>
          </p:nvSpPr>
          <p:spPr>
            <a:xfrm>
              <a:off x="7804793" y="5632243"/>
              <a:ext cx="66210" cy="129091"/>
            </a:xfrm>
            <a:prstGeom prst="rect">
              <a:avLst/>
            </a:prstGeom>
            <a:solidFill>
              <a:srgbClr val="E2231A">
                <a:alpha val="100000"/>
              </a:srgbClr>
            </a:solidFill>
          </p:spPr>
          <p:txBody>
            <a:bodyPr/>
            <a:lstStyle/>
            <a:p/>
          </p:txBody>
        </p:sp>
        <p:sp>
          <p:nvSpPr>
            <p:cNvPr id="183" name="tx183"/>
            <p:cNvSpPr/>
            <p:nvPr/>
          </p:nvSpPr>
          <p:spPr>
            <a:xfrm>
              <a:off x="7623738"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84" name="tx184"/>
            <p:cNvSpPr/>
            <p:nvPr/>
          </p:nvSpPr>
          <p:spPr>
            <a:xfrm>
              <a:off x="787865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28.9</a:t>
              </a:r>
            </a:p>
          </p:txBody>
        </p:sp>
        <p:sp>
          <p:nvSpPr>
            <p:cNvPr id="185" name="tx185"/>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29.8</a:t>
              </a:r>
            </a:p>
          </p:txBody>
        </p:sp>
        <p:sp>
          <p:nvSpPr>
            <p:cNvPr id="186" name="tx186"/>
            <p:cNvSpPr/>
            <p:nvPr/>
          </p:nvSpPr>
          <p:spPr>
            <a:xfrm>
              <a:off x="422764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a:t>
              </a:r>
            </a:p>
          </p:txBody>
        </p:sp>
        <p:sp>
          <p:nvSpPr>
            <p:cNvPr id="187" name="tx187"/>
            <p:cNvSpPr/>
            <p:nvPr/>
          </p:nvSpPr>
          <p:spPr>
            <a:xfrm>
              <a:off x="7339109"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34682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189" name="tx189"/>
            <p:cNvSpPr/>
            <p:nvPr/>
          </p:nvSpPr>
          <p:spPr>
            <a:xfrm>
              <a:off x="757857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444503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29.5</a:t>
              </a:r>
            </a:p>
          </p:txBody>
        </p:sp>
        <p:sp>
          <p:nvSpPr>
            <p:cNvPr id="191" name="tx191"/>
            <p:cNvSpPr/>
            <p:nvPr/>
          </p:nvSpPr>
          <p:spPr>
            <a:xfrm>
              <a:off x="7776100"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42560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7" name="tx197"/>
            <p:cNvSpPr/>
            <p:nvPr/>
          </p:nvSpPr>
          <p:spPr>
            <a:xfrm>
              <a:off x="563263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7839657"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the same as in 2019 (99%).
The number of children vaccinated with MCV1 increased 7% compared to in 2019.
The number of surviving infants increased approximately 7%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5773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44851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43929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496234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5312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94390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93468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06647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3954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262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570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5877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3185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493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800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5108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415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9723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7031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4338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646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53589" y="4023768"/>
              <a:ext cx="425768" cy="938571"/>
            </a:xfrm>
            <a:prstGeom prst="rect">
              <a:avLst/>
            </a:prstGeom>
            <a:solidFill>
              <a:srgbClr val="1CABE2">
                <a:alpha val="100000"/>
              </a:srgbClr>
            </a:solidFill>
          </p:spPr>
          <p:txBody>
            <a:bodyPr/>
            <a:lstStyle/>
            <a:p/>
          </p:txBody>
        </p:sp>
        <p:sp>
          <p:nvSpPr>
            <p:cNvPr id="26" name="rc26"/>
            <p:cNvSpPr/>
            <p:nvPr/>
          </p:nvSpPr>
          <p:spPr>
            <a:xfrm>
              <a:off x="1326665" y="4619206"/>
              <a:ext cx="425768" cy="343133"/>
            </a:xfrm>
            <a:prstGeom prst="rect">
              <a:avLst/>
            </a:prstGeom>
            <a:solidFill>
              <a:srgbClr val="1CABE2">
                <a:alpha val="100000"/>
              </a:srgbClr>
            </a:solidFill>
          </p:spPr>
          <p:txBody>
            <a:bodyPr/>
            <a:lstStyle/>
            <a:p/>
          </p:txBody>
        </p:sp>
        <p:sp>
          <p:nvSpPr>
            <p:cNvPr id="27" name="rc27"/>
            <p:cNvSpPr/>
            <p:nvPr/>
          </p:nvSpPr>
          <p:spPr>
            <a:xfrm>
              <a:off x="1799741" y="4634345"/>
              <a:ext cx="425768" cy="327995"/>
            </a:xfrm>
            <a:prstGeom prst="rect">
              <a:avLst/>
            </a:prstGeom>
            <a:solidFill>
              <a:srgbClr val="1CABE2">
                <a:alpha val="100000"/>
              </a:srgbClr>
            </a:solidFill>
          </p:spPr>
          <p:txBody>
            <a:bodyPr/>
            <a:lstStyle/>
            <a:p/>
          </p:txBody>
        </p:sp>
        <p:sp>
          <p:nvSpPr>
            <p:cNvPr id="28" name="rc28"/>
            <p:cNvSpPr/>
            <p:nvPr/>
          </p:nvSpPr>
          <p:spPr>
            <a:xfrm>
              <a:off x="2272817" y="4533423"/>
              <a:ext cx="425768" cy="428917"/>
            </a:xfrm>
            <a:prstGeom prst="rect">
              <a:avLst/>
            </a:prstGeom>
            <a:solidFill>
              <a:srgbClr val="1CABE2">
                <a:alpha val="100000"/>
              </a:srgbClr>
            </a:solidFill>
          </p:spPr>
          <p:txBody>
            <a:bodyPr/>
            <a:lstStyle/>
            <a:p/>
          </p:txBody>
        </p:sp>
        <p:sp>
          <p:nvSpPr>
            <p:cNvPr id="29" name="rc29"/>
            <p:cNvSpPr/>
            <p:nvPr/>
          </p:nvSpPr>
          <p:spPr>
            <a:xfrm>
              <a:off x="2745893" y="4810958"/>
              <a:ext cx="425768" cy="151382"/>
            </a:xfrm>
            <a:prstGeom prst="rect">
              <a:avLst/>
            </a:prstGeom>
            <a:solidFill>
              <a:srgbClr val="1CABE2">
                <a:alpha val="100000"/>
              </a:srgbClr>
            </a:solidFill>
          </p:spPr>
          <p:txBody>
            <a:bodyPr/>
            <a:lstStyle/>
            <a:p/>
          </p:txBody>
        </p:sp>
        <p:sp>
          <p:nvSpPr>
            <p:cNvPr id="30" name="rc30"/>
            <p:cNvSpPr/>
            <p:nvPr/>
          </p:nvSpPr>
          <p:spPr>
            <a:xfrm>
              <a:off x="3218969" y="4856372"/>
              <a:ext cx="425768" cy="105967"/>
            </a:xfrm>
            <a:prstGeom prst="rect">
              <a:avLst/>
            </a:prstGeom>
            <a:solidFill>
              <a:srgbClr val="1CABE2">
                <a:alpha val="100000"/>
              </a:srgbClr>
            </a:solidFill>
          </p:spPr>
          <p:txBody>
            <a:bodyPr/>
            <a:lstStyle/>
            <a:p/>
          </p:txBody>
        </p:sp>
        <p:sp>
          <p:nvSpPr>
            <p:cNvPr id="31" name="rc31"/>
            <p:cNvSpPr/>
            <p:nvPr/>
          </p:nvSpPr>
          <p:spPr>
            <a:xfrm>
              <a:off x="3692046" y="4942156"/>
              <a:ext cx="425768" cy="20184"/>
            </a:xfrm>
            <a:prstGeom prst="rect">
              <a:avLst/>
            </a:prstGeom>
            <a:solidFill>
              <a:srgbClr val="1CABE2">
                <a:alpha val="100000"/>
              </a:srgbClr>
            </a:solidFill>
          </p:spPr>
          <p:txBody>
            <a:bodyPr/>
            <a:lstStyle/>
            <a:p/>
          </p:txBody>
        </p:sp>
        <p:sp>
          <p:nvSpPr>
            <p:cNvPr id="32" name="rc32"/>
            <p:cNvSpPr/>
            <p:nvPr/>
          </p:nvSpPr>
          <p:spPr>
            <a:xfrm>
              <a:off x="4165122" y="4876557"/>
              <a:ext cx="425768" cy="85783"/>
            </a:xfrm>
            <a:prstGeom prst="rect">
              <a:avLst/>
            </a:prstGeom>
            <a:solidFill>
              <a:srgbClr val="1CABE2">
                <a:alpha val="100000"/>
              </a:srgbClr>
            </a:solidFill>
          </p:spPr>
          <p:txBody>
            <a:bodyPr/>
            <a:lstStyle/>
            <a:p/>
          </p:txBody>
        </p:sp>
        <p:sp>
          <p:nvSpPr>
            <p:cNvPr id="33" name="rc33"/>
            <p:cNvSpPr/>
            <p:nvPr/>
          </p:nvSpPr>
          <p:spPr>
            <a:xfrm>
              <a:off x="4638198" y="4937110"/>
              <a:ext cx="425768" cy="25230"/>
            </a:xfrm>
            <a:prstGeom prst="rect">
              <a:avLst/>
            </a:prstGeom>
            <a:solidFill>
              <a:srgbClr val="1CABE2">
                <a:alpha val="100000"/>
              </a:srgbClr>
            </a:solidFill>
          </p:spPr>
          <p:txBody>
            <a:bodyPr/>
            <a:lstStyle/>
            <a:p/>
          </p:txBody>
        </p:sp>
        <p:sp>
          <p:nvSpPr>
            <p:cNvPr id="34" name="rc34"/>
            <p:cNvSpPr/>
            <p:nvPr/>
          </p:nvSpPr>
          <p:spPr>
            <a:xfrm>
              <a:off x="5111274" y="4957294"/>
              <a:ext cx="425768" cy="5046"/>
            </a:xfrm>
            <a:prstGeom prst="rect">
              <a:avLst/>
            </a:prstGeom>
            <a:solidFill>
              <a:srgbClr val="1CABE2">
                <a:alpha val="100000"/>
              </a:srgbClr>
            </a:solidFill>
          </p:spPr>
          <p:txBody>
            <a:bodyPr/>
            <a:lstStyle/>
            <a:p/>
          </p:txBody>
        </p:sp>
        <p:sp>
          <p:nvSpPr>
            <p:cNvPr id="35" name="rc35"/>
            <p:cNvSpPr/>
            <p:nvPr/>
          </p:nvSpPr>
          <p:spPr>
            <a:xfrm>
              <a:off x="5584350" y="4871511"/>
              <a:ext cx="425768" cy="90829"/>
            </a:xfrm>
            <a:prstGeom prst="rect">
              <a:avLst/>
            </a:prstGeom>
            <a:solidFill>
              <a:srgbClr val="1CABE2">
                <a:alpha val="100000"/>
              </a:srgbClr>
            </a:solidFill>
          </p:spPr>
          <p:txBody>
            <a:bodyPr/>
            <a:lstStyle/>
            <a:p/>
          </p:txBody>
        </p:sp>
        <p:sp>
          <p:nvSpPr>
            <p:cNvPr id="36" name="rc36"/>
            <p:cNvSpPr/>
            <p:nvPr/>
          </p:nvSpPr>
          <p:spPr>
            <a:xfrm>
              <a:off x="6057427" y="4376994"/>
              <a:ext cx="425768" cy="585345"/>
            </a:xfrm>
            <a:prstGeom prst="rect">
              <a:avLst/>
            </a:prstGeom>
            <a:solidFill>
              <a:srgbClr val="1CABE2">
                <a:alpha val="100000"/>
              </a:srgbClr>
            </a:solidFill>
          </p:spPr>
          <p:txBody>
            <a:bodyPr/>
            <a:lstStyle/>
            <a:p/>
          </p:txBody>
        </p:sp>
        <p:sp>
          <p:nvSpPr>
            <p:cNvPr id="37" name="rc37"/>
            <p:cNvSpPr/>
            <p:nvPr/>
          </p:nvSpPr>
          <p:spPr>
            <a:xfrm>
              <a:off x="6530503" y="4710036"/>
              <a:ext cx="425768" cy="252304"/>
            </a:xfrm>
            <a:prstGeom prst="rect">
              <a:avLst/>
            </a:prstGeom>
            <a:solidFill>
              <a:srgbClr val="1CABE2">
                <a:alpha val="100000"/>
              </a:srgbClr>
            </a:solidFill>
          </p:spPr>
          <p:txBody>
            <a:bodyPr/>
            <a:lstStyle/>
            <a:p/>
          </p:txBody>
        </p:sp>
        <p:sp>
          <p:nvSpPr>
            <p:cNvPr id="38" name="rc38"/>
            <p:cNvSpPr/>
            <p:nvPr/>
          </p:nvSpPr>
          <p:spPr>
            <a:xfrm>
              <a:off x="7003579" y="4836188"/>
              <a:ext cx="425768" cy="126152"/>
            </a:xfrm>
            <a:prstGeom prst="rect">
              <a:avLst/>
            </a:prstGeom>
            <a:solidFill>
              <a:srgbClr val="1CABE2">
                <a:alpha val="100000"/>
              </a:srgbClr>
            </a:solidFill>
          </p:spPr>
          <p:txBody>
            <a:bodyPr/>
            <a:lstStyle/>
            <a:p/>
          </p:txBody>
        </p:sp>
        <p:sp>
          <p:nvSpPr>
            <p:cNvPr id="39" name="pl39"/>
            <p:cNvSpPr/>
            <p:nvPr/>
          </p:nvSpPr>
          <p:spPr>
            <a:xfrm>
              <a:off x="1066473" y="1865053"/>
              <a:ext cx="6149990" cy="281571"/>
            </a:xfrm>
            <a:custGeom>
              <a:avLst/>
              <a:pathLst>
                <a:path w="6149990" h="281571">
                  <a:moveTo>
                    <a:pt x="0" y="62571"/>
                  </a:moveTo>
                  <a:lnTo>
                    <a:pt x="473076" y="62571"/>
                  </a:lnTo>
                  <a:lnTo>
                    <a:pt x="946152" y="0"/>
                  </a:lnTo>
                  <a:lnTo>
                    <a:pt x="1419228" y="0"/>
                  </a:lnTo>
                  <a:lnTo>
                    <a:pt x="1892304" y="0"/>
                  </a:lnTo>
                  <a:lnTo>
                    <a:pt x="2365380" y="0"/>
                  </a:lnTo>
                  <a:lnTo>
                    <a:pt x="2838457" y="0"/>
                  </a:lnTo>
                  <a:lnTo>
                    <a:pt x="3311533" y="0"/>
                  </a:lnTo>
                  <a:lnTo>
                    <a:pt x="3784609" y="281571"/>
                  </a:lnTo>
                  <a:lnTo>
                    <a:pt x="4257685" y="0"/>
                  </a:lnTo>
                  <a:lnTo>
                    <a:pt x="4730761" y="0"/>
                  </a:lnTo>
                  <a:lnTo>
                    <a:pt x="5203838" y="0"/>
                  </a:lnTo>
                  <a:lnTo>
                    <a:pt x="5676914" y="0"/>
                  </a:lnTo>
                  <a:lnTo>
                    <a:pt x="6149990" y="0"/>
                  </a:lnTo>
                </a:path>
              </a:pathLst>
            </a:custGeom>
            <a:ln w="27101" cap="flat">
              <a:solidFill>
                <a:srgbClr val="00833D">
                  <a:alpha val="100000"/>
                </a:srgbClr>
              </a:solidFill>
              <a:prstDash val="solid"/>
              <a:round/>
            </a:ln>
          </p:spPr>
          <p:txBody>
            <a:bodyPr/>
            <a:lstStyle/>
            <a:p/>
          </p:txBody>
        </p:sp>
        <p:sp>
          <p:nvSpPr>
            <p:cNvPr id="40" name="pl40"/>
            <p:cNvSpPr/>
            <p:nvPr/>
          </p:nvSpPr>
          <p:spPr>
            <a:xfrm>
              <a:off x="1066473" y="1865053"/>
              <a:ext cx="6149990" cy="344142"/>
            </a:xfrm>
            <a:custGeom>
              <a:avLst/>
              <a:pathLst>
                <a:path w="6149990" h="344142">
                  <a:moveTo>
                    <a:pt x="0" y="0"/>
                  </a:moveTo>
                  <a:lnTo>
                    <a:pt x="473076" y="0"/>
                  </a:lnTo>
                  <a:lnTo>
                    <a:pt x="946152" y="125142"/>
                  </a:lnTo>
                  <a:lnTo>
                    <a:pt x="1419228" y="250285"/>
                  </a:lnTo>
                  <a:lnTo>
                    <a:pt x="1892304" y="219000"/>
                  </a:lnTo>
                  <a:lnTo>
                    <a:pt x="2365380" y="187714"/>
                  </a:lnTo>
                  <a:lnTo>
                    <a:pt x="2838457" y="125142"/>
                  </a:lnTo>
                  <a:lnTo>
                    <a:pt x="3311533" y="31285"/>
                  </a:lnTo>
                  <a:lnTo>
                    <a:pt x="3784609" y="344142"/>
                  </a:lnTo>
                  <a:lnTo>
                    <a:pt x="4257685" y="0"/>
                  </a:lnTo>
                  <a:lnTo>
                    <a:pt x="4730761" y="0"/>
                  </a:lnTo>
                  <a:lnTo>
                    <a:pt x="5203838" y="0"/>
                  </a:lnTo>
                  <a:lnTo>
                    <a:pt x="5676914" y="0"/>
                  </a:lnTo>
                  <a:lnTo>
                    <a:pt x="6149990" y="0"/>
                  </a:lnTo>
                </a:path>
              </a:pathLst>
            </a:custGeom>
            <a:ln w="27101" cap="flat">
              <a:solidFill>
                <a:srgbClr val="002759">
                  <a:alpha val="100000"/>
                </a:srgbClr>
              </a:solidFill>
              <a:prstDash val="solid"/>
              <a:round/>
            </a:ln>
          </p:spPr>
          <p:txBody>
            <a:bodyPr/>
            <a:lstStyle/>
            <a:p/>
          </p:txBody>
        </p:sp>
        <p:sp>
          <p:nvSpPr>
            <p:cNvPr id="41" name="pt41"/>
            <p:cNvSpPr/>
            <p:nvPr/>
          </p:nvSpPr>
          <p:spPr>
            <a:xfrm>
              <a:off x="1034872"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507948"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981024"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454100"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927176"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00253"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73329"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346405"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19481" y="2115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292557"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765633"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38710"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11786"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84862"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034872"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507948"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981024" y="1958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454100" y="2083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27176" y="2052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00253" y="2021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873329" y="1958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346405"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19481" y="2177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292557"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765633"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38710"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11786"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184862"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966995" y="389392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186</a:t>
              </a:r>
            </a:p>
          </p:txBody>
        </p:sp>
        <p:sp>
          <p:nvSpPr>
            <p:cNvPr id="70" name="tx70"/>
            <p:cNvSpPr/>
            <p:nvPr/>
          </p:nvSpPr>
          <p:spPr>
            <a:xfrm>
              <a:off x="1473230" y="448936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71" name="tx71"/>
            <p:cNvSpPr/>
            <p:nvPr/>
          </p:nvSpPr>
          <p:spPr>
            <a:xfrm>
              <a:off x="1946307" y="450450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a:t>
              </a:r>
            </a:p>
          </p:txBody>
        </p:sp>
        <p:sp>
          <p:nvSpPr>
            <p:cNvPr id="72" name="tx72"/>
            <p:cNvSpPr/>
            <p:nvPr/>
          </p:nvSpPr>
          <p:spPr>
            <a:xfrm>
              <a:off x="2419383" y="440358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a:t>
              </a:r>
            </a:p>
          </p:txBody>
        </p:sp>
        <p:sp>
          <p:nvSpPr>
            <p:cNvPr id="73" name="tx73"/>
            <p:cNvSpPr/>
            <p:nvPr/>
          </p:nvSpPr>
          <p:spPr>
            <a:xfrm>
              <a:off x="2892459" y="468105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74" name="tx74"/>
            <p:cNvSpPr/>
            <p:nvPr/>
          </p:nvSpPr>
          <p:spPr>
            <a:xfrm>
              <a:off x="3365535" y="472798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5" name="tx75"/>
            <p:cNvSpPr/>
            <p:nvPr/>
          </p:nvSpPr>
          <p:spPr>
            <a:xfrm>
              <a:off x="3871771" y="4814118"/>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6" name="tx76"/>
            <p:cNvSpPr/>
            <p:nvPr/>
          </p:nvSpPr>
          <p:spPr>
            <a:xfrm>
              <a:off x="4311688" y="474817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7" name="tx77"/>
            <p:cNvSpPr/>
            <p:nvPr/>
          </p:nvSpPr>
          <p:spPr>
            <a:xfrm>
              <a:off x="4817923" y="4808781"/>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8" name="tx78"/>
            <p:cNvSpPr/>
            <p:nvPr/>
          </p:nvSpPr>
          <p:spPr>
            <a:xfrm>
              <a:off x="5290999" y="482890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9" name="tx79"/>
            <p:cNvSpPr/>
            <p:nvPr/>
          </p:nvSpPr>
          <p:spPr>
            <a:xfrm>
              <a:off x="5730916" y="474166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80" name="tx80"/>
            <p:cNvSpPr/>
            <p:nvPr/>
          </p:nvSpPr>
          <p:spPr>
            <a:xfrm>
              <a:off x="6170833" y="424715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116</a:t>
              </a:r>
            </a:p>
          </p:txBody>
        </p:sp>
        <p:sp>
          <p:nvSpPr>
            <p:cNvPr id="81" name="tx81"/>
            <p:cNvSpPr/>
            <p:nvPr/>
          </p:nvSpPr>
          <p:spPr>
            <a:xfrm>
              <a:off x="6677068" y="458019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a:t>
              </a:r>
            </a:p>
          </p:txBody>
        </p:sp>
        <p:sp>
          <p:nvSpPr>
            <p:cNvPr id="82" name="tx82"/>
            <p:cNvSpPr/>
            <p:nvPr/>
          </p:nvSpPr>
          <p:spPr>
            <a:xfrm>
              <a:off x="7150145" y="470634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a:t>
              </a:r>
            </a:p>
          </p:txBody>
        </p:sp>
        <p:sp>
          <p:nvSpPr>
            <p:cNvPr id="83" name="pl83"/>
            <p:cNvSpPr/>
            <p:nvPr/>
          </p:nvSpPr>
          <p:spPr>
            <a:xfrm>
              <a:off x="7234646" y="1765040"/>
              <a:ext cx="627657" cy="97197"/>
            </a:xfrm>
            <a:custGeom>
              <a:avLst/>
              <a:pathLst>
                <a:path w="627657" h="97197">
                  <a:moveTo>
                    <a:pt x="627657" y="0"/>
                  </a:moveTo>
                  <a:lnTo>
                    <a:pt x="0" y="97197"/>
                  </a:lnTo>
                </a:path>
              </a:pathLst>
            </a:custGeom>
          </p:spPr>
          <p:txBody>
            <a:bodyPr/>
            <a:lstStyle/>
            <a:p/>
          </p:txBody>
        </p:sp>
        <p:sp>
          <p:nvSpPr>
            <p:cNvPr id="84" name="pl84"/>
            <p:cNvSpPr/>
            <p:nvPr/>
          </p:nvSpPr>
          <p:spPr>
            <a:xfrm>
              <a:off x="7233480" y="1869089"/>
              <a:ext cx="628823" cy="149132"/>
            </a:xfrm>
            <a:custGeom>
              <a:avLst/>
              <a:pathLst>
                <a:path w="628823" h="149132">
                  <a:moveTo>
                    <a:pt x="628823" y="149132"/>
                  </a:moveTo>
                  <a:lnTo>
                    <a:pt x="0" y="0"/>
                  </a:lnTo>
                </a:path>
              </a:pathLst>
            </a:custGeom>
          </p:spPr>
          <p:txBody>
            <a:bodyPr/>
            <a:lstStyle/>
            <a:p/>
          </p:txBody>
        </p:sp>
        <p:sp>
          <p:nvSpPr>
            <p:cNvPr id="85" name="pg85"/>
            <p:cNvSpPr/>
            <p:nvPr/>
          </p:nvSpPr>
          <p:spPr>
            <a:xfrm>
              <a:off x="7793724" y="167153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171265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7" name="pg87"/>
            <p:cNvSpPr/>
            <p:nvPr/>
          </p:nvSpPr>
          <p:spPr>
            <a:xfrm>
              <a:off x="7793724" y="193852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197964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9" name="rc89"/>
            <p:cNvSpPr/>
            <p:nvPr/>
          </p:nvSpPr>
          <p:spPr>
            <a:xfrm>
              <a:off x="782627" y="1578789"/>
              <a:ext cx="7853064" cy="3544672"/>
            </a:xfrm>
            <a:prstGeom prst="rect">
              <a:avLst/>
            </a:prstGeom>
            <a:ln w="13550" cap="rnd">
              <a:solidFill>
                <a:srgbClr val="BEBEBE">
                  <a:alpha val="100000"/>
                </a:srgbClr>
              </a:solidFill>
              <a:prstDash val="solid"/>
              <a:round/>
            </a:ln>
          </p:spPr>
          <p:txBody>
            <a:bodyPr/>
            <a:lstStyle/>
            <a:p/>
          </p:txBody>
        </p:sp>
        <p:sp>
          <p:nvSpPr>
            <p:cNvPr id="90" name="tx90"/>
            <p:cNvSpPr/>
            <p:nvPr/>
          </p:nvSpPr>
          <p:spPr>
            <a:xfrm>
              <a:off x="649366"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39057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2" name="tx92"/>
            <p:cNvSpPr/>
            <p:nvPr/>
          </p:nvSpPr>
          <p:spPr>
            <a:xfrm>
              <a:off x="508103" y="289652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3" name="tx93"/>
            <p:cNvSpPr/>
            <p:nvPr/>
          </p:nvSpPr>
          <p:spPr>
            <a:xfrm>
              <a:off x="508103" y="188731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94" name="tx94"/>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92424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397294"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187040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34347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81655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289630"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737405"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235782"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683558"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18193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5501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28056"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0116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7423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576321" y="5900002"/>
              <a:ext cx="201456" cy="201456"/>
            </a:xfrm>
            <a:prstGeom prst="rect">
              <a:avLst/>
            </a:prstGeom>
            <a:solidFill>
              <a:srgbClr val="1CABE2">
                <a:alpha val="100000"/>
              </a:srgbClr>
            </a:solidFill>
          </p:spPr>
          <p:txBody>
            <a:bodyPr/>
            <a:lstStyle/>
            <a:p/>
          </p:txBody>
        </p:sp>
        <p:sp>
          <p:nvSpPr>
            <p:cNvPr id="128" name="tx128"/>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2061916" y="1334029"/>
              <a:ext cx="5294486"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Qatar,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25 confirmed measles cases in Qatar. In the same year, MCV1 coverage was 99% and MCV2 coverage was 99%.
The number of cases in 2025 was 50% lower than in 2024 (n=50).
The highest number of measles cases was reported in 2012 (n=186). In this year, MCV1 coverage was 97%.
Qatar reported measles vaccine stockouts in 2018 and 2020.</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Qatar saw a decrease in measles cases compared with 2024, while MCV1 coverage was 99% and MCV2 coverage was 99%.</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2846325"/>
              <a:ext cx="3520101" cy="1769232"/>
            </a:xfrm>
            <a:custGeom>
              <a:avLst/>
              <a:pathLst>
                <a:path w="3520101" h="1769232">
                  <a:moveTo>
                    <a:pt x="0" y="0"/>
                  </a:moveTo>
                  <a:lnTo>
                    <a:pt x="140804" y="1497042"/>
                  </a:lnTo>
                  <a:lnTo>
                    <a:pt x="281608" y="1769232"/>
                  </a:lnTo>
                  <a:lnTo>
                    <a:pt x="422412" y="1224853"/>
                  </a:lnTo>
                  <a:lnTo>
                    <a:pt x="563216" y="1360947"/>
                  </a:lnTo>
                  <a:lnTo>
                    <a:pt x="704020" y="1497042"/>
                  </a:lnTo>
                  <a:lnTo>
                    <a:pt x="844824" y="1360947"/>
                  </a:lnTo>
                  <a:lnTo>
                    <a:pt x="985628" y="1497042"/>
                  </a:lnTo>
                  <a:lnTo>
                    <a:pt x="1126432" y="1769232"/>
                  </a:lnTo>
                  <a:lnTo>
                    <a:pt x="1267236" y="1769232"/>
                  </a:lnTo>
                  <a:lnTo>
                    <a:pt x="1408040" y="1633137"/>
                  </a:lnTo>
                  <a:lnTo>
                    <a:pt x="1548844" y="1633137"/>
                  </a:lnTo>
                  <a:lnTo>
                    <a:pt x="1689648" y="1360947"/>
                  </a:lnTo>
                  <a:lnTo>
                    <a:pt x="1830452" y="1497042"/>
                  </a:lnTo>
                  <a:lnTo>
                    <a:pt x="1971256" y="408284"/>
                  </a:lnTo>
                  <a:lnTo>
                    <a:pt x="2112061" y="1769232"/>
                  </a:lnTo>
                  <a:lnTo>
                    <a:pt x="2252865" y="1633137"/>
                  </a:lnTo>
                  <a:lnTo>
                    <a:pt x="2393669" y="1633137"/>
                  </a:lnTo>
                  <a:lnTo>
                    <a:pt x="2534473" y="1633137"/>
                  </a:lnTo>
                  <a:lnTo>
                    <a:pt x="2675277" y="1633137"/>
                  </a:lnTo>
                  <a:lnTo>
                    <a:pt x="2816081" y="1769232"/>
                  </a:lnTo>
                  <a:lnTo>
                    <a:pt x="2956885" y="1633137"/>
                  </a:lnTo>
                  <a:lnTo>
                    <a:pt x="3097689" y="1633137"/>
                  </a:lnTo>
                  <a:lnTo>
                    <a:pt x="3238493" y="1224853"/>
                  </a:lnTo>
                  <a:lnTo>
                    <a:pt x="3379297" y="1360947"/>
                  </a:lnTo>
                  <a:lnTo>
                    <a:pt x="3520101" y="1360947"/>
                  </a:lnTo>
                </a:path>
              </a:pathLst>
            </a:custGeom>
            <a:ln w="27101" cap="flat">
              <a:solidFill>
                <a:srgbClr val="0058AB">
                  <a:alpha val="80000"/>
                </a:srgbClr>
              </a:solidFill>
              <a:prstDash val="solid"/>
              <a:round/>
            </a:ln>
          </p:spPr>
          <p:txBody>
            <a:bodyPr/>
            <a:lstStyle/>
            <a:p/>
          </p:txBody>
        </p:sp>
        <p:sp>
          <p:nvSpPr>
            <p:cNvPr id="24" name="pl24"/>
            <p:cNvSpPr/>
            <p:nvPr/>
          </p:nvSpPr>
          <p:spPr>
            <a:xfrm>
              <a:off x="943464" y="2846325"/>
              <a:ext cx="3520101" cy="1224853"/>
            </a:xfrm>
            <a:custGeom>
              <a:avLst/>
              <a:pathLst>
                <a:path w="3520101" h="1224853">
                  <a:moveTo>
                    <a:pt x="0" y="0"/>
                  </a:moveTo>
                  <a:lnTo>
                    <a:pt x="140804" y="136094"/>
                  </a:lnTo>
                  <a:lnTo>
                    <a:pt x="281608" y="0"/>
                  </a:lnTo>
                  <a:lnTo>
                    <a:pt x="422412" y="272189"/>
                  </a:lnTo>
                  <a:lnTo>
                    <a:pt x="563216" y="408284"/>
                  </a:lnTo>
                  <a:lnTo>
                    <a:pt x="704020" y="272189"/>
                  </a:lnTo>
                  <a:lnTo>
                    <a:pt x="844824" y="408284"/>
                  </a:lnTo>
                  <a:lnTo>
                    <a:pt x="985628" y="408284"/>
                  </a:lnTo>
                  <a:lnTo>
                    <a:pt x="1126432" y="680473"/>
                  </a:lnTo>
                  <a:lnTo>
                    <a:pt x="1267236" y="816568"/>
                  </a:lnTo>
                  <a:lnTo>
                    <a:pt x="1408040" y="952663"/>
                  </a:lnTo>
                  <a:lnTo>
                    <a:pt x="1548844" y="952663"/>
                  </a:lnTo>
                  <a:lnTo>
                    <a:pt x="1689648" y="952663"/>
                  </a:lnTo>
                  <a:lnTo>
                    <a:pt x="1830452" y="952663"/>
                  </a:lnTo>
                  <a:lnTo>
                    <a:pt x="1971256" y="1088758"/>
                  </a:lnTo>
                  <a:lnTo>
                    <a:pt x="2112061" y="1088758"/>
                  </a:lnTo>
                  <a:lnTo>
                    <a:pt x="2252865" y="1088758"/>
                  </a:lnTo>
                  <a:lnTo>
                    <a:pt x="2393669" y="1088758"/>
                  </a:lnTo>
                  <a:lnTo>
                    <a:pt x="2534473" y="1224853"/>
                  </a:lnTo>
                  <a:lnTo>
                    <a:pt x="2675277" y="1224853"/>
                  </a:lnTo>
                  <a:lnTo>
                    <a:pt x="2816081" y="1088758"/>
                  </a:lnTo>
                  <a:lnTo>
                    <a:pt x="2956885" y="952663"/>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25" name="pl25"/>
            <p:cNvSpPr/>
            <p:nvPr/>
          </p:nvSpPr>
          <p:spPr>
            <a:xfrm>
              <a:off x="943464" y="3662893"/>
              <a:ext cx="3520101" cy="544379"/>
            </a:xfrm>
            <a:custGeom>
              <a:avLst/>
              <a:pathLst>
                <a:path w="3520101" h="544379">
                  <a:moveTo>
                    <a:pt x="0" y="136094"/>
                  </a:moveTo>
                  <a:lnTo>
                    <a:pt x="140804" y="136094"/>
                  </a:lnTo>
                  <a:lnTo>
                    <a:pt x="281608" y="0"/>
                  </a:lnTo>
                  <a:lnTo>
                    <a:pt x="422412" y="0"/>
                  </a:lnTo>
                  <a:lnTo>
                    <a:pt x="563216" y="136094"/>
                  </a:lnTo>
                  <a:lnTo>
                    <a:pt x="704020" y="136094"/>
                  </a:lnTo>
                  <a:lnTo>
                    <a:pt x="844824" y="136094"/>
                  </a:lnTo>
                  <a:lnTo>
                    <a:pt x="985628" y="272189"/>
                  </a:lnTo>
                  <a:lnTo>
                    <a:pt x="1126432" y="272189"/>
                  </a:lnTo>
                  <a:lnTo>
                    <a:pt x="1267236" y="408284"/>
                  </a:lnTo>
                  <a:lnTo>
                    <a:pt x="1408040" y="408284"/>
                  </a:lnTo>
                  <a:lnTo>
                    <a:pt x="1548844" y="408284"/>
                  </a:lnTo>
                  <a:lnTo>
                    <a:pt x="1689648" y="136094"/>
                  </a:lnTo>
                  <a:lnTo>
                    <a:pt x="1830452" y="408284"/>
                  </a:lnTo>
                  <a:lnTo>
                    <a:pt x="1971256" y="408284"/>
                  </a:lnTo>
                  <a:lnTo>
                    <a:pt x="2112061" y="408284"/>
                  </a:lnTo>
                  <a:lnTo>
                    <a:pt x="2252865" y="544379"/>
                  </a:lnTo>
                  <a:lnTo>
                    <a:pt x="2393669" y="544379"/>
                  </a:lnTo>
                  <a:lnTo>
                    <a:pt x="2534473" y="408284"/>
                  </a:lnTo>
                  <a:lnTo>
                    <a:pt x="2675277" y="408284"/>
                  </a:lnTo>
                  <a:lnTo>
                    <a:pt x="2816081" y="136094"/>
                  </a:lnTo>
                  <a:lnTo>
                    <a:pt x="2956885" y="136094"/>
                  </a:lnTo>
                  <a:lnTo>
                    <a:pt x="3097689" y="136094"/>
                  </a:lnTo>
                  <a:lnTo>
                    <a:pt x="3238493" y="272189"/>
                  </a:lnTo>
                  <a:lnTo>
                    <a:pt x="3379297" y="136094"/>
                  </a:lnTo>
                  <a:lnTo>
                    <a:pt x="3520101" y="0"/>
                  </a:lnTo>
                </a:path>
              </a:pathLst>
            </a:custGeom>
            <a:ln w="27101" cap="flat">
              <a:solidFill>
                <a:srgbClr val="00833D">
                  <a:alpha val="80000"/>
                </a:srgbClr>
              </a:solidFill>
              <a:prstDash val="solid"/>
              <a:round/>
            </a:ln>
          </p:spPr>
          <p:txBody>
            <a:bodyPr/>
            <a:lstStyle/>
            <a:p/>
          </p:txBody>
        </p:sp>
        <p:sp>
          <p:nvSpPr>
            <p:cNvPr id="26" name="pl26"/>
            <p:cNvSpPr/>
            <p:nvPr/>
          </p:nvSpPr>
          <p:spPr>
            <a:xfrm>
              <a:off x="943464" y="2846325"/>
              <a:ext cx="3520101" cy="1769232"/>
            </a:xfrm>
            <a:custGeom>
              <a:avLst/>
              <a:pathLst>
                <a:path w="3520101" h="1769232">
                  <a:moveTo>
                    <a:pt x="0" y="0"/>
                  </a:moveTo>
                  <a:lnTo>
                    <a:pt x="140804" y="1497042"/>
                  </a:lnTo>
                  <a:lnTo>
                    <a:pt x="281608" y="1769232"/>
                  </a:lnTo>
                  <a:lnTo>
                    <a:pt x="422412" y="1224853"/>
                  </a:lnTo>
                  <a:lnTo>
                    <a:pt x="563216" y="1360947"/>
                  </a:lnTo>
                  <a:lnTo>
                    <a:pt x="704020" y="1497042"/>
                  </a:lnTo>
                  <a:lnTo>
                    <a:pt x="844824" y="1360947"/>
                  </a:lnTo>
                  <a:lnTo>
                    <a:pt x="985628" y="1497042"/>
                  </a:lnTo>
                  <a:lnTo>
                    <a:pt x="1126432" y="1769232"/>
                  </a:lnTo>
                  <a:lnTo>
                    <a:pt x="1267236" y="1769232"/>
                  </a:lnTo>
                  <a:lnTo>
                    <a:pt x="1408040" y="1633137"/>
                  </a:lnTo>
                  <a:lnTo>
                    <a:pt x="1548844" y="1633137"/>
                  </a:lnTo>
                  <a:lnTo>
                    <a:pt x="1689648" y="1360947"/>
                  </a:lnTo>
                  <a:lnTo>
                    <a:pt x="1830452" y="1497042"/>
                  </a:lnTo>
                  <a:lnTo>
                    <a:pt x="1971256" y="408284"/>
                  </a:lnTo>
                  <a:lnTo>
                    <a:pt x="2112061" y="1769232"/>
                  </a:lnTo>
                  <a:lnTo>
                    <a:pt x="2252865" y="1633137"/>
                  </a:lnTo>
                  <a:lnTo>
                    <a:pt x="2393669" y="1633137"/>
                  </a:lnTo>
                  <a:lnTo>
                    <a:pt x="2534473" y="1633137"/>
                  </a:lnTo>
                  <a:lnTo>
                    <a:pt x="2675277" y="1633137"/>
                  </a:lnTo>
                  <a:lnTo>
                    <a:pt x="2816081" y="1769232"/>
                  </a:lnTo>
                  <a:lnTo>
                    <a:pt x="2956885" y="1633137"/>
                  </a:lnTo>
                  <a:lnTo>
                    <a:pt x="3097689" y="1633137"/>
                  </a:lnTo>
                  <a:lnTo>
                    <a:pt x="3238493" y="1224853"/>
                  </a:lnTo>
                  <a:lnTo>
                    <a:pt x="3379297" y="1360947"/>
                  </a:lnTo>
                  <a:lnTo>
                    <a:pt x="3520101" y="1360947"/>
                  </a:lnTo>
                </a:path>
              </a:pathLst>
            </a:custGeom>
            <a:ln w="43362" cap="flat">
              <a:solidFill>
                <a:srgbClr val="000000">
                  <a:alpha val="100000"/>
                </a:srgbClr>
              </a:solidFill>
              <a:prstDash val="solid"/>
              <a:round/>
            </a:ln>
          </p:spPr>
          <p:txBody>
            <a:bodyPr/>
            <a:lstStyle/>
            <a:p/>
          </p:txBody>
        </p:sp>
        <p:sp>
          <p:nvSpPr>
            <p:cNvPr id="27" name="pl27"/>
            <p:cNvSpPr/>
            <p:nvPr/>
          </p:nvSpPr>
          <p:spPr>
            <a:xfrm>
              <a:off x="943464" y="2846325"/>
              <a:ext cx="3520101" cy="1769232"/>
            </a:xfrm>
            <a:custGeom>
              <a:avLst/>
              <a:pathLst>
                <a:path w="3520101" h="1769232">
                  <a:moveTo>
                    <a:pt x="0" y="0"/>
                  </a:moveTo>
                  <a:lnTo>
                    <a:pt x="140804" y="1497042"/>
                  </a:lnTo>
                  <a:lnTo>
                    <a:pt x="281608" y="1769232"/>
                  </a:lnTo>
                  <a:lnTo>
                    <a:pt x="422412" y="1224853"/>
                  </a:lnTo>
                  <a:lnTo>
                    <a:pt x="563216" y="1360947"/>
                  </a:lnTo>
                  <a:lnTo>
                    <a:pt x="704020" y="1497042"/>
                  </a:lnTo>
                  <a:lnTo>
                    <a:pt x="844824" y="1360947"/>
                  </a:lnTo>
                  <a:lnTo>
                    <a:pt x="985628" y="1497042"/>
                  </a:lnTo>
                  <a:lnTo>
                    <a:pt x="1126432" y="1769232"/>
                  </a:lnTo>
                  <a:lnTo>
                    <a:pt x="1267236" y="1769232"/>
                  </a:lnTo>
                  <a:lnTo>
                    <a:pt x="1408040" y="1633137"/>
                  </a:lnTo>
                  <a:lnTo>
                    <a:pt x="1548844" y="1633137"/>
                  </a:lnTo>
                  <a:lnTo>
                    <a:pt x="1689648" y="1360947"/>
                  </a:lnTo>
                  <a:lnTo>
                    <a:pt x="1830452" y="1497042"/>
                  </a:lnTo>
                  <a:lnTo>
                    <a:pt x="1971256" y="408284"/>
                  </a:lnTo>
                  <a:lnTo>
                    <a:pt x="2112061" y="1769232"/>
                  </a:lnTo>
                  <a:lnTo>
                    <a:pt x="2252865" y="1633137"/>
                  </a:lnTo>
                  <a:lnTo>
                    <a:pt x="2393669" y="1633137"/>
                  </a:lnTo>
                  <a:lnTo>
                    <a:pt x="2534473" y="1633137"/>
                  </a:lnTo>
                  <a:lnTo>
                    <a:pt x="2675277" y="1633137"/>
                  </a:lnTo>
                  <a:lnTo>
                    <a:pt x="2816081" y="1769232"/>
                  </a:lnTo>
                  <a:lnTo>
                    <a:pt x="2956885" y="1633137"/>
                  </a:lnTo>
                  <a:lnTo>
                    <a:pt x="3097689" y="1633137"/>
                  </a:lnTo>
                  <a:lnTo>
                    <a:pt x="3238493" y="1224853"/>
                  </a:lnTo>
                  <a:lnTo>
                    <a:pt x="3379297" y="1360947"/>
                  </a:lnTo>
                  <a:lnTo>
                    <a:pt x="3520101" y="1360947"/>
                  </a:lnTo>
                </a:path>
              </a:pathLst>
            </a:custGeom>
            <a:ln w="27101" cap="flat">
              <a:solidFill>
                <a:srgbClr val="0058AB">
                  <a:alpha val="100000"/>
                </a:srgbClr>
              </a:solidFill>
              <a:prstDash val="solid"/>
              <a:round/>
            </a:ln>
          </p:spPr>
          <p:txBody>
            <a:bodyPr/>
            <a:lstStyle/>
            <a:p/>
          </p:txBody>
        </p:sp>
        <p:sp>
          <p:nvSpPr>
            <p:cNvPr id="28" name="pl28"/>
            <p:cNvSpPr/>
            <p:nvPr/>
          </p:nvSpPr>
          <p:spPr>
            <a:xfrm>
              <a:off x="76745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2438040"/>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56840" y="23714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887193" y="240024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8" name="pg38"/>
            <p:cNvSpPr/>
            <p:nvPr/>
          </p:nvSpPr>
          <p:spPr>
            <a:xfrm>
              <a:off x="1588995"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9349" y="38985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229301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23369"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2997036"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27389"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3560252"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0606"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pg46"/>
            <p:cNvSpPr/>
            <p:nvPr/>
          </p:nvSpPr>
          <p:spPr>
            <a:xfrm>
              <a:off x="4264273"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4626" y="376119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pg48"/>
            <p:cNvSpPr/>
            <p:nvPr/>
          </p:nvSpPr>
          <p:spPr>
            <a:xfrm>
              <a:off x="4405077"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76119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50" name="tx50"/>
            <p:cNvSpPr/>
            <p:nvPr/>
          </p:nvSpPr>
          <p:spPr>
            <a:xfrm>
              <a:off x="4523855" y="38960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6251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2" name="tx52"/>
            <p:cNvSpPr/>
            <p:nvPr/>
          </p:nvSpPr>
          <p:spPr>
            <a:xfrm>
              <a:off x="603197"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64389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64389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35191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11436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910992" y="6112993"/>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71" name="tx71"/>
            <p:cNvSpPr/>
            <p:nvPr/>
          </p:nvSpPr>
          <p:spPr>
            <a:xfrm>
              <a:off x="261901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381467"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3" name="tx73"/>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4071178"/>
              <a:ext cx="3520101" cy="1088758"/>
            </a:xfrm>
            <a:custGeom>
              <a:avLst/>
              <a:pathLst>
                <a:path w="3520101" h="1088758">
                  <a:moveTo>
                    <a:pt x="0" y="408284"/>
                  </a:moveTo>
                  <a:lnTo>
                    <a:pt x="140804" y="136094"/>
                  </a:lnTo>
                  <a:lnTo>
                    <a:pt x="281608" y="952663"/>
                  </a:lnTo>
                  <a:lnTo>
                    <a:pt x="422412" y="136094"/>
                  </a:lnTo>
                  <a:lnTo>
                    <a:pt x="563216" y="544379"/>
                  </a:lnTo>
                  <a:lnTo>
                    <a:pt x="704020" y="544379"/>
                  </a:lnTo>
                  <a:lnTo>
                    <a:pt x="844824" y="544379"/>
                  </a:lnTo>
                  <a:lnTo>
                    <a:pt x="985628" y="0"/>
                  </a:lnTo>
                  <a:lnTo>
                    <a:pt x="1126432" y="408284"/>
                  </a:lnTo>
                  <a:lnTo>
                    <a:pt x="1267236" y="544379"/>
                  </a:lnTo>
                  <a:lnTo>
                    <a:pt x="1408040" y="680473"/>
                  </a:lnTo>
                  <a:lnTo>
                    <a:pt x="1548844" y="1088758"/>
                  </a:lnTo>
                  <a:lnTo>
                    <a:pt x="1689648" y="816568"/>
                  </a:lnTo>
                  <a:lnTo>
                    <a:pt x="1830452" y="272189"/>
                  </a:lnTo>
                  <a:lnTo>
                    <a:pt x="1971256" y="544379"/>
                  </a:lnTo>
                  <a:lnTo>
                    <a:pt x="2112061" y="544379"/>
                  </a:lnTo>
                  <a:lnTo>
                    <a:pt x="2252865" y="544379"/>
                  </a:lnTo>
                  <a:lnTo>
                    <a:pt x="2393669" y="680473"/>
                  </a:lnTo>
                  <a:lnTo>
                    <a:pt x="2534473" y="544379"/>
                  </a:lnTo>
                  <a:lnTo>
                    <a:pt x="2675277" y="544379"/>
                  </a:lnTo>
                  <a:lnTo>
                    <a:pt x="2816081" y="680473"/>
                  </a:lnTo>
                  <a:lnTo>
                    <a:pt x="2956885" y="544379"/>
                  </a:lnTo>
                  <a:lnTo>
                    <a:pt x="3097689" y="544379"/>
                  </a:lnTo>
                  <a:lnTo>
                    <a:pt x="3238493" y="544379"/>
                  </a:lnTo>
                  <a:lnTo>
                    <a:pt x="3379297" y="544379"/>
                  </a:lnTo>
                  <a:lnTo>
                    <a:pt x="3520101" y="544379"/>
                  </a:lnTo>
                </a:path>
              </a:pathLst>
            </a:custGeom>
            <a:ln w="27101" cap="flat">
              <a:solidFill>
                <a:srgbClr val="0058AB">
                  <a:alpha val="80000"/>
                </a:srgbClr>
              </a:solidFill>
              <a:prstDash val="solid"/>
              <a:round/>
            </a:ln>
          </p:spPr>
          <p:txBody>
            <a:bodyPr/>
            <a:lstStyle/>
            <a:p/>
          </p:txBody>
        </p:sp>
        <p:sp>
          <p:nvSpPr>
            <p:cNvPr id="93" name="pl93"/>
            <p:cNvSpPr/>
            <p:nvPr/>
          </p:nvSpPr>
          <p:spPr>
            <a:xfrm>
              <a:off x="5308715" y="2710230"/>
              <a:ext cx="3520101" cy="1224853"/>
            </a:xfrm>
            <a:custGeom>
              <a:avLst/>
              <a:pathLst>
                <a:path w="3520101" h="1224853">
                  <a:moveTo>
                    <a:pt x="0" y="0"/>
                  </a:moveTo>
                  <a:lnTo>
                    <a:pt x="140804" y="136094"/>
                  </a:lnTo>
                  <a:lnTo>
                    <a:pt x="281608" y="136094"/>
                  </a:lnTo>
                  <a:lnTo>
                    <a:pt x="422412" y="272189"/>
                  </a:lnTo>
                  <a:lnTo>
                    <a:pt x="563216" y="408284"/>
                  </a:lnTo>
                  <a:lnTo>
                    <a:pt x="704020" y="408284"/>
                  </a:lnTo>
                  <a:lnTo>
                    <a:pt x="844824" y="544379"/>
                  </a:lnTo>
                  <a:lnTo>
                    <a:pt x="985628" y="680473"/>
                  </a:lnTo>
                  <a:lnTo>
                    <a:pt x="1126432" y="816568"/>
                  </a:lnTo>
                  <a:lnTo>
                    <a:pt x="1267236" y="952663"/>
                  </a:lnTo>
                  <a:lnTo>
                    <a:pt x="1408040" y="1088758"/>
                  </a:lnTo>
                  <a:lnTo>
                    <a:pt x="1548844" y="1088758"/>
                  </a:lnTo>
                  <a:lnTo>
                    <a:pt x="1689648" y="1088758"/>
                  </a:lnTo>
                  <a:lnTo>
                    <a:pt x="1830452" y="1088758"/>
                  </a:lnTo>
                  <a:lnTo>
                    <a:pt x="1971256" y="1088758"/>
                  </a:lnTo>
                  <a:lnTo>
                    <a:pt x="2112061" y="1224853"/>
                  </a:lnTo>
                  <a:lnTo>
                    <a:pt x="2252865" y="1088758"/>
                  </a:lnTo>
                  <a:lnTo>
                    <a:pt x="2393669" y="1088758"/>
                  </a:lnTo>
                  <a:lnTo>
                    <a:pt x="2534473" y="1224853"/>
                  </a:lnTo>
                  <a:lnTo>
                    <a:pt x="2675277" y="1224853"/>
                  </a:lnTo>
                  <a:lnTo>
                    <a:pt x="2816081" y="1224853"/>
                  </a:lnTo>
                  <a:lnTo>
                    <a:pt x="2956885" y="1088758"/>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94" name="pl94"/>
            <p:cNvSpPr/>
            <p:nvPr/>
          </p:nvSpPr>
          <p:spPr>
            <a:xfrm>
              <a:off x="5308715" y="3390704"/>
              <a:ext cx="3520101" cy="952663"/>
            </a:xfrm>
            <a:custGeom>
              <a:avLst/>
              <a:pathLst>
                <a:path w="3520101" h="952663">
                  <a:moveTo>
                    <a:pt x="0" y="136094"/>
                  </a:moveTo>
                  <a:lnTo>
                    <a:pt x="140804" y="0"/>
                  </a:lnTo>
                  <a:lnTo>
                    <a:pt x="281608" y="136094"/>
                  </a:lnTo>
                  <a:lnTo>
                    <a:pt x="422412" y="136094"/>
                  </a:lnTo>
                  <a:lnTo>
                    <a:pt x="563216" y="0"/>
                  </a:lnTo>
                  <a:lnTo>
                    <a:pt x="704020" y="0"/>
                  </a:lnTo>
                  <a:lnTo>
                    <a:pt x="844824" y="136094"/>
                  </a:lnTo>
                  <a:lnTo>
                    <a:pt x="985628" y="272189"/>
                  </a:lnTo>
                  <a:lnTo>
                    <a:pt x="1126432" y="136094"/>
                  </a:lnTo>
                  <a:lnTo>
                    <a:pt x="1267236" y="408284"/>
                  </a:lnTo>
                  <a:lnTo>
                    <a:pt x="1408040" y="544379"/>
                  </a:lnTo>
                  <a:lnTo>
                    <a:pt x="1548844" y="544379"/>
                  </a:lnTo>
                  <a:lnTo>
                    <a:pt x="1689648" y="408284"/>
                  </a:lnTo>
                  <a:lnTo>
                    <a:pt x="1830452" y="544379"/>
                  </a:lnTo>
                  <a:lnTo>
                    <a:pt x="1971256" y="408284"/>
                  </a:lnTo>
                  <a:lnTo>
                    <a:pt x="2112061" y="544379"/>
                  </a:lnTo>
                  <a:lnTo>
                    <a:pt x="2252865" y="952663"/>
                  </a:lnTo>
                  <a:lnTo>
                    <a:pt x="2393669" y="680473"/>
                  </a:lnTo>
                  <a:lnTo>
                    <a:pt x="2534473" y="544379"/>
                  </a:lnTo>
                  <a:lnTo>
                    <a:pt x="2675277" y="544379"/>
                  </a:lnTo>
                  <a:lnTo>
                    <a:pt x="2816081" y="544379"/>
                  </a:lnTo>
                  <a:lnTo>
                    <a:pt x="2956885" y="408284"/>
                  </a:lnTo>
                  <a:lnTo>
                    <a:pt x="3097689" y="272189"/>
                  </a:lnTo>
                  <a:lnTo>
                    <a:pt x="3238493" y="816568"/>
                  </a:lnTo>
                  <a:lnTo>
                    <a:pt x="3379297" y="816568"/>
                  </a:lnTo>
                  <a:lnTo>
                    <a:pt x="3520101" y="544379"/>
                  </a:lnTo>
                </a:path>
              </a:pathLst>
            </a:custGeom>
            <a:ln w="27101" cap="flat">
              <a:solidFill>
                <a:srgbClr val="00833D">
                  <a:alpha val="80000"/>
                </a:srgbClr>
              </a:solidFill>
              <a:prstDash val="solid"/>
              <a:round/>
            </a:ln>
          </p:spPr>
          <p:txBody>
            <a:bodyPr/>
            <a:lstStyle/>
            <a:p/>
          </p:txBody>
        </p:sp>
        <p:sp>
          <p:nvSpPr>
            <p:cNvPr id="95" name="pl95"/>
            <p:cNvSpPr/>
            <p:nvPr/>
          </p:nvSpPr>
          <p:spPr>
            <a:xfrm>
              <a:off x="5308715" y="4071178"/>
              <a:ext cx="3520101" cy="1088758"/>
            </a:xfrm>
            <a:custGeom>
              <a:avLst/>
              <a:pathLst>
                <a:path w="3520101" h="1088758">
                  <a:moveTo>
                    <a:pt x="0" y="408284"/>
                  </a:moveTo>
                  <a:lnTo>
                    <a:pt x="140804" y="136094"/>
                  </a:lnTo>
                  <a:lnTo>
                    <a:pt x="281608" y="952663"/>
                  </a:lnTo>
                  <a:lnTo>
                    <a:pt x="422412" y="136094"/>
                  </a:lnTo>
                  <a:lnTo>
                    <a:pt x="563216" y="544379"/>
                  </a:lnTo>
                  <a:lnTo>
                    <a:pt x="704020" y="544379"/>
                  </a:lnTo>
                  <a:lnTo>
                    <a:pt x="844824" y="544379"/>
                  </a:lnTo>
                  <a:lnTo>
                    <a:pt x="985628" y="0"/>
                  </a:lnTo>
                  <a:lnTo>
                    <a:pt x="1126432" y="408284"/>
                  </a:lnTo>
                  <a:lnTo>
                    <a:pt x="1267236" y="544379"/>
                  </a:lnTo>
                  <a:lnTo>
                    <a:pt x="1408040" y="680473"/>
                  </a:lnTo>
                  <a:lnTo>
                    <a:pt x="1548844" y="1088758"/>
                  </a:lnTo>
                  <a:lnTo>
                    <a:pt x="1689648" y="816568"/>
                  </a:lnTo>
                  <a:lnTo>
                    <a:pt x="1830452" y="272189"/>
                  </a:lnTo>
                  <a:lnTo>
                    <a:pt x="1971256" y="544379"/>
                  </a:lnTo>
                  <a:lnTo>
                    <a:pt x="2112061" y="544379"/>
                  </a:lnTo>
                  <a:lnTo>
                    <a:pt x="2252865" y="544379"/>
                  </a:lnTo>
                  <a:lnTo>
                    <a:pt x="2393669" y="680473"/>
                  </a:lnTo>
                  <a:lnTo>
                    <a:pt x="2534473" y="544379"/>
                  </a:lnTo>
                  <a:lnTo>
                    <a:pt x="2675277" y="544379"/>
                  </a:lnTo>
                  <a:lnTo>
                    <a:pt x="2816081" y="680473"/>
                  </a:lnTo>
                  <a:lnTo>
                    <a:pt x="2956885" y="544379"/>
                  </a:lnTo>
                  <a:lnTo>
                    <a:pt x="3097689" y="544379"/>
                  </a:lnTo>
                  <a:lnTo>
                    <a:pt x="3238493" y="544379"/>
                  </a:lnTo>
                  <a:lnTo>
                    <a:pt x="3379297" y="544379"/>
                  </a:lnTo>
                  <a:lnTo>
                    <a:pt x="3520101" y="544379"/>
                  </a:lnTo>
                </a:path>
              </a:pathLst>
            </a:custGeom>
            <a:ln w="43362" cap="flat">
              <a:solidFill>
                <a:srgbClr val="000000">
                  <a:alpha val="100000"/>
                </a:srgbClr>
              </a:solidFill>
              <a:prstDash val="solid"/>
              <a:round/>
            </a:ln>
          </p:spPr>
          <p:txBody>
            <a:bodyPr/>
            <a:lstStyle/>
            <a:p/>
          </p:txBody>
        </p:sp>
        <p:sp>
          <p:nvSpPr>
            <p:cNvPr id="96" name="pl96"/>
            <p:cNvSpPr/>
            <p:nvPr/>
          </p:nvSpPr>
          <p:spPr>
            <a:xfrm>
              <a:off x="5308715" y="4071178"/>
              <a:ext cx="3520101" cy="1088758"/>
            </a:xfrm>
            <a:custGeom>
              <a:avLst/>
              <a:pathLst>
                <a:path w="3520101" h="1088758">
                  <a:moveTo>
                    <a:pt x="0" y="408284"/>
                  </a:moveTo>
                  <a:lnTo>
                    <a:pt x="140804" y="136094"/>
                  </a:lnTo>
                  <a:lnTo>
                    <a:pt x="281608" y="952663"/>
                  </a:lnTo>
                  <a:lnTo>
                    <a:pt x="422412" y="136094"/>
                  </a:lnTo>
                  <a:lnTo>
                    <a:pt x="563216" y="544379"/>
                  </a:lnTo>
                  <a:lnTo>
                    <a:pt x="704020" y="544379"/>
                  </a:lnTo>
                  <a:lnTo>
                    <a:pt x="844824" y="544379"/>
                  </a:lnTo>
                  <a:lnTo>
                    <a:pt x="985628" y="0"/>
                  </a:lnTo>
                  <a:lnTo>
                    <a:pt x="1126432" y="408284"/>
                  </a:lnTo>
                  <a:lnTo>
                    <a:pt x="1267236" y="544379"/>
                  </a:lnTo>
                  <a:lnTo>
                    <a:pt x="1408040" y="680473"/>
                  </a:lnTo>
                  <a:lnTo>
                    <a:pt x="1548844" y="1088758"/>
                  </a:lnTo>
                  <a:lnTo>
                    <a:pt x="1689648" y="816568"/>
                  </a:lnTo>
                  <a:lnTo>
                    <a:pt x="1830452" y="272189"/>
                  </a:lnTo>
                  <a:lnTo>
                    <a:pt x="1971256" y="544379"/>
                  </a:lnTo>
                  <a:lnTo>
                    <a:pt x="2112061" y="544379"/>
                  </a:lnTo>
                  <a:lnTo>
                    <a:pt x="2252865" y="544379"/>
                  </a:lnTo>
                  <a:lnTo>
                    <a:pt x="2393669" y="680473"/>
                  </a:lnTo>
                  <a:lnTo>
                    <a:pt x="2534473" y="544379"/>
                  </a:lnTo>
                  <a:lnTo>
                    <a:pt x="2675277" y="544379"/>
                  </a:lnTo>
                  <a:lnTo>
                    <a:pt x="2816081" y="680473"/>
                  </a:lnTo>
                  <a:lnTo>
                    <a:pt x="2956885" y="544379"/>
                  </a:lnTo>
                  <a:lnTo>
                    <a:pt x="3097689" y="544379"/>
                  </a:lnTo>
                  <a:lnTo>
                    <a:pt x="3238493" y="544379"/>
                  </a:lnTo>
                  <a:lnTo>
                    <a:pt x="3379297" y="544379"/>
                  </a:lnTo>
                  <a:lnTo>
                    <a:pt x="3520101" y="544379"/>
                  </a:lnTo>
                </a:path>
              </a:pathLst>
            </a:custGeom>
            <a:ln w="27101" cap="flat">
              <a:solidFill>
                <a:srgbClr val="0058AB">
                  <a:alpha val="100000"/>
                </a:srgbClr>
              </a:solidFill>
              <a:prstDash val="solid"/>
              <a:round/>
            </a:ln>
          </p:spPr>
          <p:txBody>
            <a:bodyPr/>
            <a:lstStyle/>
            <a:p/>
          </p:txBody>
        </p:sp>
        <p:sp>
          <p:nvSpPr>
            <p:cNvPr id="97" name="pl97"/>
            <p:cNvSpPr/>
            <p:nvPr/>
          </p:nvSpPr>
          <p:spPr>
            <a:xfrm>
              <a:off x="513270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12735"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16755" y="4343367"/>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20776"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83992"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8012"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5954246"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84600"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6641420" y="42768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671774" y="430685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pg111"/>
            <p:cNvSpPr/>
            <p:nvPr/>
          </p:nvSpPr>
          <p:spPr>
            <a:xfrm>
              <a:off x="7362287"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92640"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3" name="pg113"/>
            <p:cNvSpPr/>
            <p:nvPr/>
          </p:nvSpPr>
          <p:spPr>
            <a:xfrm>
              <a:off x="7925503"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55857"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5" name="pg115"/>
            <p:cNvSpPr/>
            <p:nvPr/>
          </p:nvSpPr>
          <p:spPr>
            <a:xfrm>
              <a:off x="8629524"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9877"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7" name="pg117"/>
            <p:cNvSpPr/>
            <p:nvPr/>
          </p:nvSpPr>
          <p:spPr>
            <a:xfrm>
              <a:off x="8770328"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9" name="tx119"/>
            <p:cNvSpPr/>
            <p:nvPr/>
          </p:nvSpPr>
          <p:spPr>
            <a:xfrm>
              <a:off x="8889106" y="37585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38960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21" name="tx121"/>
            <p:cNvSpPr/>
            <p:nvPr/>
          </p:nvSpPr>
          <p:spPr>
            <a:xfrm>
              <a:off x="4968448"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600914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600914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71716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47961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276243" y="6112993"/>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140" name="tx140"/>
            <p:cNvSpPr/>
            <p:nvPr/>
          </p:nvSpPr>
          <p:spPr>
            <a:xfrm>
              <a:off x="698426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746718"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42" name="tx14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roughly all children who received DTP1 also received MCV1 (right).
The low DTP drop-out rate implies good ability to provide a complete series of vaccines early in life. The absence of DTP-MCV drop-out implies very good retention in immunization programmes and ability to provide a full course of vaccines in infancy (up to one year).
In 2025, Qatar DTP drop-out was lower than the global rate, while DTP-MCV drop-out was lower than the global rate.</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(3%) and DTP1-MCV1 drop-out was no (0%) in Qatar, indicating good ability to deliver the primary series early on, but very good ability to provide the full course of vaccines in infacy.</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76363"/>
            </a:xfrm>
            <a:custGeom>
              <a:avLst/>
              <a:pathLst>
                <a:path w="2135265" h="76363">
                  <a:moveTo>
                    <a:pt x="0" y="0"/>
                  </a:moveTo>
                  <a:lnTo>
                    <a:pt x="85410" y="0"/>
                  </a:lnTo>
                  <a:lnTo>
                    <a:pt x="170821" y="0"/>
                  </a:lnTo>
                  <a:lnTo>
                    <a:pt x="256231" y="0"/>
                  </a:lnTo>
                  <a:lnTo>
                    <a:pt x="341642" y="0"/>
                  </a:lnTo>
                  <a:lnTo>
                    <a:pt x="427053" y="0"/>
                  </a:lnTo>
                  <a:lnTo>
                    <a:pt x="512463" y="0"/>
                  </a:lnTo>
                  <a:lnTo>
                    <a:pt x="597874" y="25454"/>
                  </a:lnTo>
                  <a:lnTo>
                    <a:pt x="683284" y="16969"/>
                  </a:lnTo>
                  <a:lnTo>
                    <a:pt x="768695" y="8484"/>
                  </a:lnTo>
                  <a:lnTo>
                    <a:pt x="854106" y="0"/>
                  </a:lnTo>
                  <a:lnTo>
                    <a:pt x="939516" y="16969"/>
                  </a:lnTo>
                  <a:lnTo>
                    <a:pt x="1024927" y="16969"/>
                  </a:lnTo>
                  <a:lnTo>
                    <a:pt x="1110337" y="0"/>
                  </a:lnTo>
                  <a:lnTo>
                    <a:pt x="1195748" y="76363"/>
                  </a:lnTo>
                  <a:lnTo>
                    <a:pt x="1281159" y="16969"/>
                  </a:lnTo>
                  <a:lnTo>
                    <a:pt x="1366569" y="16969"/>
                  </a:lnTo>
                  <a:lnTo>
                    <a:pt x="1451980" y="0"/>
                  </a:lnTo>
                  <a:lnTo>
                    <a:pt x="1537390" y="0"/>
                  </a:lnTo>
                  <a:lnTo>
                    <a:pt x="1622801" y="0"/>
                  </a:lnTo>
                  <a:lnTo>
                    <a:pt x="1708212" y="8484"/>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84848"/>
            </a:xfrm>
            <a:custGeom>
              <a:avLst/>
              <a:pathLst>
                <a:path w="854106" h="84848">
                  <a:moveTo>
                    <a:pt x="0" y="25454"/>
                  </a:moveTo>
                  <a:lnTo>
                    <a:pt x="85410" y="0"/>
                  </a:lnTo>
                  <a:lnTo>
                    <a:pt x="170821" y="8484"/>
                  </a:lnTo>
                  <a:lnTo>
                    <a:pt x="256231" y="0"/>
                  </a:lnTo>
                  <a:lnTo>
                    <a:pt x="341642" y="0"/>
                  </a:lnTo>
                  <a:lnTo>
                    <a:pt x="427053" y="84848"/>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5" name="tx85"/>
            <p:cNvSpPr/>
            <p:nvPr/>
          </p:nvSpPr>
          <p:spPr>
            <a:xfrm>
              <a:off x="2185333"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6" name="tx86"/>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824800" y="4570000"/>
              <a:ext cx="1366569" cy="373332"/>
            </a:xfrm>
            <a:custGeom>
              <a:avLst/>
              <a:pathLst>
                <a:path w="1366569" h="373332">
                  <a:moveTo>
                    <a:pt x="0" y="339393"/>
                  </a:moveTo>
                  <a:lnTo>
                    <a:pt x="85410" y="373332"/>
                  </a:lnTo>
                  <a:lnTo>
                    <a:pt x="170821" y="50909"/>
                  </a:lnTo>
                  <a:lnTo>
                    <a:pt x="256231" y="76363"/>
                  </a:lnTo>
                  <a:lnTo>
                    <a:pt x="341642" y="16969"/>
                  </a:lnTo>
                  <a:lnTo>
                    <a:pt x="427053" y="76363"/>
                  </a:lnTo>
                  <a:lnTo>
                    <a:pt x="512463" y="59393"/>
                  </a:lnTo>
                  <a:lnTo>
                    <a:pt x="597874" y="0"/>
                  </a:lnTo>
                  <a:lnTo>
                    <a:pt x="683284" y="50909"/>
                  </a:lnTo>
                  <a:lnTo>
                    <a:pt x="768695" y="33939"/>
                  </a:lnTo>
                  <a:lnTo>
                    <a:pt x="854106" y="8484"/>
                  </a:lnTo>
                  <a:lnTo>
                    <a:pt x="939516" y="110302"/>
                  </a:lnTo>
                  <a:lnTo>
                    <a:pt x="1024927" y="8484"/>
                  </a:lnTo>
                  <a:lnTo>
                    <a:pt x="1110337" y="33939"/>
                  </a:lnTo>
                  <a:lnTo>
                    <a:pt x="1195748" y="25454"/>
                  </a:lnTo>
                  <a:lnTo>
                    <a:pt x="1281159" y="33939"/>
                  </a:lnTo>
                  <a:lnTo>
                    <a:pt x="1366569" y="33939"/>
                  </a:lnTo>
                </a:path>
              </a:pathLst>
            </a:custGeom>
            <a:ln w="27101" cap="flat">
              <a:solidFill>
                <a:srgbClr val="1CABE2">
                  <a:alpha val="100000"/>
                </a:srgbClr>
              </a:solidFill>
              <a:prstDash val="solid"/>
              <a:round/>
            </a:ln>
          </p:spPr>
          <p:txBody>
            <a:bodyPr/>
            <a:lstStyle/>
            <a:p/>
          </p:txBody>
        </p:sp>
        <p:sp>
          <p:nvSpPr>
            <p:cNvPr id="109" name="pt109"/>
            <p:cNvSpPr/>
            <p:nvPr/>
          </p:nvSpPr>
          <p:spPr>
            <a:xfrm>
              <a:off x="1806749"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892160" y="4925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977570"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062981"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148391"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233802"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319213"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404623"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490034"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575444"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660855"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746266"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831676"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917087"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3002498"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87908"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173319"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tx126"/>
            <p:cNvSpPr/>
            <p:nvPr/>
          </p:nvSpPr>
          <p:spPr>
            <a:xfrm>
              <a:off x="1672870" y="48171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27" name="tx127"/>
            <p:cNvSpPr/>
            <p:nvPr/>
          </p:nvSpPr>
          <p:spPr>
            <a:xfrm>
              <a:off x="3223926" y="45116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8" name="tx128"/>
            <p:cNvSpPr/>
            <p:nvPr/>
          </p:nvSpPr>
          <p:spPr>
            <a:xfrm>
              <a:off x="2624645" y="44373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9" name="tx129"/>
            <p:cNvSpPr/>
            <p:nvPr/>
          </p:nvSpPr>
          <p:spPr>
            <a:xfrm>
              <a:off x="3051698" y="446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30" name="pl13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1947768"/>
              <a:ext cx="2135265" cy="84848"/>
            </a:xfrm>
            <a:custGeom>
              <a:avLst/>
              <a:pathLst>
                <a:path w="2135265" h="84848">
                  <a:moveTo>
                    <a:pt x="0" y="59393"/>
                  </a:moveTo>
                  <a:lnTo>
                    <a:pt x="85410" y="33939"/>
                  </a:lnTo>
                  <a:lnTo>
                    <a:pt x="170821" y="25454"/>
                  </a:lnTo>
                  <a:lnTo>
                    <a:pt x="256231" y="25454"/>
                  </a:lnTo>
                  <a:lnTo>
                    <a:pt x="341642" y="0"/>
                  </a:lnTo>
                  <a:lnTo>
                    <a:pt x="427053" y="0"/>
                  </a:lnTo>
                  <a:lnTo>
                    <a:pt x="512463" y="0"/>
                  </a:lnTo>
                  <a:lnTo>
                    <a:pt x="597874" y="25454"/>
                  </a:lnTo>
                  <a:lnTo>
                    <a:pt x="683284" y="16969"/>
                  </a:lnTo>
                  <a:lnTo>
                    <a:pt x="768695" y="0"/>
                  </a:lnTo>
                  <a:lnTo>
                    <a:pt x="854106" y="8484"/>
                  </a:lnTo>
                  <a:lnTo>
                    <a:pt x="939516" y="42424"/>
                  </a:lnTo>
                  <a:lnTo>
                    <a:pt x="1024927" y="33939"/>
                  </a:lnTo>
                  <a:lnTo>
                    <a:pt x="1110337" y="0"/>
                  </a:lnTo>
                  <a:lnTo>
                    <a:pt x="1195748" y="0"/>
                  </a:lnTo>
                  <a:lnTo>
                    <a:pt x="1281159" y="0"/>
                  </a:lnTo>
                  <a:lnTo>
                    <a:pt x="1366569" y="0"/>
                  </a:lnTo>
                  <a:lnTo>
                    <a:pt x="1451980" y="8484"/>
                  </a:lnTo>
                  <a:lnTo>
                    <a:pt x="1537390" y="0"/>
                  </a:lnTo>
                  <a:lnTo>
                    <a:pt x="1622801" y="0"/>
                  </a:lnTo>
                  <a:lnTo>
                    <a:pt x="1708212" y="84848"/>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50" name="pt150"/>
            <p:cNvSpPr/>
            <p:nvPr/>
          </p:nvSpPr>
          <p:spPr>
            <a:xfrm>
              <a:off x="383224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391765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00306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8847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43011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8634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77175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857168"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19881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284221"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369632"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9" name="pt169"/>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540453"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1" name="pt171"/>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967506"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6" name="tx176"/>
            <p:cNvSpPr/>
            <p:nvPr/>
          </p:nvSpPr>
          <p:spPr>
            <a:xfrm>
              <a:off x="3698362"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7" name="tx177"/>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8" name="tx178"/>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9" name="tx179"/>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0" name="pl18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3850292" y="3258884"/>
              <a:ext cx="2135265" cy="76363"/>
            </a:xfrm>
            <a:custGeom>
              <a:avLst/>
              <a:pathLst>
                <a:path w="2135265" h="76363">
                  <a:moveTo>
                    <a:pt x="0" y="67878"/>
                  </a:moveTo>
                  <a:lnTo>
                    <a:pt x="85410" y="59393"/>
                  </a:lnTo>
                  <a:lnTo>
                    <a:pt x="170821" y="0"/>
                  </a:lnTo>
                  <a:lnTo>
                    <a:pt x="256231" y="50909"/>
                  </a:lnTo>
                  <a:lnTo>
                    <a:pt x="341642" y="0"/>
                  </a:lnTo>
                  <a:lnTo>
                    <a:pt x="427053" y="0"/>
                  </a:lnTo>
                  <a:lnTo>
                    <a:pt x="512463" y="0"/>
                  </a:lnTo>
                  <a:lnTo>
                    <a:pt x="597874" y="59393"/>
                  </a:lnTo>
                  <a:lnTo>
                    <a:pt x="683284" y="25454"/>
                  </a:lnTo>
                  <a:lnTo>
                    <a:pt x="768695" y="0"/>
                  </a:lnTo>
                  <a:lnTo>
                    <a:pt x="854106" y="0"/>
                  </a:lnTo>
                  <a:lnTo>
                    <a:pt x="939516" y="8484"/>
                  </a:lnTo>
                  <a:lnTo>
                    <a:pt x="1024927" y="16969"/>
                  </a:lnTo>
                  <a:lnTo>
                    <a:pt x="1110337" y="16969"/>
                  </a:lnTo>
                  <a:lnTo>
                    <a:pt x="1195748" y="0"/>
                  </a:lnTo>
                  <a:lnTo>
                    <a:pt x="1281159" y="0"/>
                  </a:lnTo>
                  <a:lnTo>
                    <a:pt x="1366569" y="0"/>
                  </a:lnTo>
                  <a:lnTo>
                    <a:pt x="1451980" y="0"/>
                  </a:lnTo>
                  <a:lnTo>
                    <a:pt x="1537390" y="0"/>
                  </a:lnTo>
                  <a:lnTo>
                    <a:pt x="1622801" y="0"/>
                  </a:lnTo>
                  <a:lnTo>
                    <a:pt x="1708212" y="76363"/>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00" name="pt200"/>
            <p:cNvSpPr/>
            <p:nvPr/>
          </p:nvSpPr>
          <p:spPr>
            <a:xfrm>
              <a:off x="3832241"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391765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00306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8847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1738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43011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60093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77175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85716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369632"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540453"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pt221"/>
            <p:cNvSpPr/>
            <p:nvPr/>
          </p:nvSpPr>
          <p:spPr>
            <a:xfrm>
              <a:off x="562586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71127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88209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96750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tx226"/>
            <p:cNvSpPr/>
            <p:nvPr/>
          </p:nvSpPr>
          <p:spPr>
            <a:xfrm>
              <a:off x="3698362"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7" name="tx227"/>
            <p:cNvSpPr/>
            <p:nvPr/>
          </p:nvSpPr>
          <p:spPr>
            <a:xfrm>
              <a:off x="601811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8" name="tx228"/>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9" name="tx229"/>
            <p:cNvSpPr/>
            <p:nvPr/>
          </p:nvSpPr>
          <p:spPr>
            <a:xfrm>
              <a:off x="584588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0" name="pl23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6644479" y="1947768"/>
              <a:ext cx="2135265" cy="161211"/>
            </a:xfrm>
            <a:custGeom>
              <a:avLst/>
              <a:pathLst>
                <a:path w="2135265" h="161211">
                  <a:moveTo>
                    <a:pt x="0" y="161211"/>
                  </a:moveTo>
                  <a:lnTo>
                    <a:pt x="85410" y="50909"/>
                  </a:lnTo>
                  <a:lnTo>
                    <a:pt x="170821" y="25454"/>
                  </a:lnTo>
                  <a:lnTo>
                    <a:pt x="256231" y="59393"/>
                  </a:lnTo>
                  <a:lnTo>
                    <a:pt x="341642" y="25454"/>
                  </a:lnTo>
                  <a:lnTo>
                    <a:pt x="427053" y="16969"/>
                  </a:lnTo>
                  <a:lnTo>
                    <a:pt x="512463" y="25454"/>
                  </a:lnTo>
                  <a:lnTo>
                    <a:pt x="597874" y="42424"/>
                  </a:lnTo>
                  <a:lnTo>
                    <a:pt x="683284" y="16969"/>
                  </a:lnTo>
                  <a:lnTo>
                    <a:pt x="768695" y="0"/>
                  </a:lnTo>
                  <a:lnTo>
                    <a:pt x="854106" y="16969"/>
                  </a:lnTo>
                  <a:lnTo>
                    <a:pt x="939516" y="50909"/>
                  </a:lnTo>
                  <a:lnTo>
                    <a:pt x="1024927" y="59393"/>
                  </a:lnTo>
                  <a:lnTo>
                    <a:pt x="1110337" y="16969"/>
                  </a:lnTo>
                  <a:lnTo>
                    <a:pt x="1195748" y="84848"/>
                  </a:lnTo>
                  <a:lnTo>
                    <a:pt x="1281159" y="0"/>
                  </a:lnTo>
                  <a:lnTo>
                    <a:pt x="1366569" y="8484"/>
                  </a:lnTo>
                  <a:lnTo>
                    <a:pt x="1451980" y="16969"/>
                  </a:lnTo>
                  <a:lnTo>
                    <a:pt x="1537390" y="8484"/>
                  </a:lnTo>
                  <a:lnTo>
                    <a:pt x="1622801" y="8484"/>
                  </a:lnTo>
                  <a:lnTo>
                    <a:pt x="1708212" y="84848"/>
                  </a:lnTo>
                  <a:lnTo>
                    <a:pt x="1793622" y="8484"/>
                  </a:lnTo>
                  <a:lnTo>
                    <a:pt x="1879033" y="8484"/>
                  </a:lnTo>
                  <a:lnTo>
                    <a:pt x="1964443" y="33939"/>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250" name="pt250"/>
            <p:cNvSpPr/>
            <p:nvPr/>
          </p:nvSpPr>
          <p:spPr>
            <a:xfrm>
              <a:off x="662642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671183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679724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688266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696807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0534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13889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22430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30971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4805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56594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651355"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77367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82217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99299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078408"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8163819"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9" name="pt269"/>
            <p:cNvSpPr/>
            <p:nvPr/>
          </p:nvSpPr>
          <p:spPr>
            <a:xfrm>
              <a:off x="824923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334640"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842005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50546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59087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67628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761693"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6" name="tx276"/>
            <p:cNvSpPr/>
            <p:nvPr/>
          </p:nvSpPr>
          <p:spPr>
            <a:xfrm>
              <a:off x="6492549"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7" name="tx277"/>
            <p:cNvSpPr/>
            <p:nvPr/>
          </p:nvSpPr>
          <p:spPr>
            <a:xfrm>
              <a:off x="8812300"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8" name="tx278"/>
            <p:cNvSpPr/>
            <p:nvPr/>
          </p:nvSpPr>
          <p:spPr>
            <a:xfrm>
              <a:off x="8213020"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9" name="tx279"/>
            <p:cNvSpPr/>
            <p:nvPr/>
          </p:nvSpPr>
          <p:spPr>
            <a:xfrm>
              <a:off x="8640073"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0" name="pl28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6815300" y="3258884"/>
              <a:ext cx="1964443" cy="101818"/>
            </a:xfrm>
            <a:custGeom>
              <a:avLst/>
              <a:pathLst>
                <a:path w="1964443" h="101818">
                  <a:moveTo>
                    <a:pt x="0" y="67878"/>
                  </a:moveTo>
                  <a:lnTo>
                    <a:pt x="85410" y="67878"/>
                  </a:lnTo>
                  <a:lnTo>
                    <a:pt x="170821" y="33939"/>
                  </a:lnTo>
                  <a:lnTo>
                    <a:pt x="256231" y="8484"/>
                  </a:lnTo>
                  <a:lnTo>
                    <a:pt x="341642" y="101818"/>
                  </a:lnTo>
                  <a:lnTo>
                    <a:pt x="427053" y="67878"/>
                  </a:lnTo>
                  <a:lnTo>
                    <a:pt x="512463" y="33939"/>
                  </a:lnTo>
                  <a:lnTo>
                    <a:pt x="597874" y="0"/>
                  </a:lnTo>
                  <a:lnTo>
                    <a:pt x="683284" y="8484"/>
                  </a:lnTo>
                  <a:lnTo>
                    <a:pt x="768695" y="0"/>
                  </a:lnTo>
                  <a:lnTo>
                    <a:pt x="854106" y="0"/>
                  </a:lnTo>
                  <a:lnTo>
                    <a:pt x="939516" y="0"/>
                  </a:lnTo>
                  <a:lnTo>
                    <a:pt x="1024927" y="33939"/>
                  </a:lnTo>
                  <a:lnTo>
                    <a:pt x="1110337" y="67878"/>
                  </a:lnTo>
                  <a:lnTo>
                    <a:pt x="1195748" y="59393"/>
                  </a:lnTo>
                  <a:lnTo>
                    <a:pt x="1281159" y="50909"/>
                  </a:lnTo>
                  <a:lnTo>
                    <a:pt x="1366569" y="33939"/>
                  </a:lnTo>
                  <a:lnTo>
                    <a:pt x="1451980" y="8484"/>
                  </a:lnTo>
                  <a:lnTo>
                    <a:pt x="1537390" y="93333"/>
                  </a:lnTo>
                  <a:lnTo>
                    <a:pt x="1622801" y="0"/>
                  </a:lnTo>
                  <a:lnTo>
                    <a:pt x="1708212" y="0"/>
                  </a:lnTo>
                  <a:lnTo>
                    <a:pt x="1793622" y="0"/>
                  </a:lnTo>
                  <a:lnTo>
                    <a:pt x="1879033" y="0"/>
                  </a:lnTo>
                  <a:lnTo>
                    <a:pt x="1964443" y="0"/>
                  </a:lnTo>
                </a:path>
              </a:pathLst>
            </a:custGeom>
            <a:ln w="27101" cap="flat">
              <a:solidFill>
                <a:srgbClr val="1CABE2">
                  <a:alpha val="100000"/>
                </a:srgbClr>
              </a:solidFill>
              <a:prstDash val="solid"/>
              <a:round/>
            </a:ln>
          </p:spPr>
          <p:txBody>
            <a:bodyPr/>
            <a:lstStyle/>
            <a:p/>
          </p:txBody>
        </p:sp>
        <p:sp>
          <p:nvSpPr>
            <p:cNvPr id="300" name="pt300"/>
            <p:cNvSpPr/>
            <p:nvPr/>
          </p:nvSpPr>
          <p:spPr>
            <a:xfrm>
              <a:off x="679724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6882660"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696807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05348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13889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22430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30971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39512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4805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56594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6513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7367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82217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9075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99299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07840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163819" y="32747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7" name="pt317"/>
            <p:cNvSpPr/>
            <p:nvPr/>
          </p:nvSpPr>
          <p:spPr>
            <a:xfrm>
              <a:off x="824923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334640"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9" name="pt319"/>
            <p:cNvSpPr/>
            <p:nvPr/>
          </p:nvSpPr>
          <p:spPr>
            <a:xfrm>
              <a:off x="842005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50546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59087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6762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876169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tx324"/>
            <p:cNvSpPr/>
            <p:nvPr/>
          </p:nvSpPr>
          <p:spPr>
            <a:xfrm>
              <a:off x="6663370"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5" name="tx325"/>
            <p:cNvSpPr/>
            <p:nvPr/>
          </p:nvSpPr>
          <p:spPr>
            <a:xfrm>
              <a:off x="8812300"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6" name="tx326"/>
            <p:cNvSpPr/>
            <p:nvPr/>
          </p:nvSpPr>
          <p:spPr>
            <a:xfrm>
              <a:off x="8213020"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27" name="tx327"/>
            <p:cNvSpPr/>
            <p:nvPr/>
          </p:nvSpPr>
          <p:spPr>
            <a:xfrm>
              <a:off x="8640073"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8" name="tx328"/>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9" name="tx329"/>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30" name="tx330"/>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31" name="tx331"/>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32" name="tx33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3" name="tx33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4" name="tx33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5" name="tx33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6" name="tx33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7" name="tx33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8" name="tx33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9" name="tx33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0" name="tx34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1" name="tx34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2" name="tx342"/>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3" name="tx343"/>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4" name="tx344"/>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5" name="tx345"/>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6" name="tx346"/>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7" name="tx347"/>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8" name="tx348"/>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9" name="tx349"/>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0" name="tx350"/>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1" name="tx351"/>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2" name="tx352"/>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3" name="tx353"/>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4" name="tx354"/>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5" name="tx355"/>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6" name="tx356"/>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7" name="tx357"/>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8" name="tx358"/>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9" name="tx359"/>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0" name="tx360"/>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1" name="tx361"/>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2" name="tx362"/>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3" name="tx363"/>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4" name="tx364"/>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5" name="tx365"/>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6" name="tx366"/>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7" name="tx367"/>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8" name="tx368"/>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9" name="tx369"/>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0" name="tx370"/>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1" name="tx371"/>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2" name="tx372"/>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3" name="tx373"/>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4" name="tx37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pt37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6" name="pt37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7" name="tx37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8" name="tx37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9" name="tx379"/>
            <p:cNvSpPr/>
            <p:nvPr/>
          </p:nvSpPr>
          <p:spPr>
            <a:xfrm>
              <a:off x="2467049" y="1330629"/>
              <a:ext cx="4901751"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Qatar, 2000-2025</a:t>
              </a:r>
            </a:p>
          </p:txBody>
        </p:sp>
        <p:sp>
          <p:nvSpPr>
            <p:cNvPr id="380" name="tx38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81" name="tx38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(95%), followed by DTP3 (96%).
Compared to 2019, coverage of 4 vaccines remained constant (BCG, DTP1, IPV1 and MCV1), 2 vaccines decreased (DTP3 and ROTAC), and one vaccine increased (MCV2).
Compared to 2024, coverage of 7 vaccines remained constant (BCG, DTP1, DTP3, IPV1, MCV1, MCV2 and ROTAC).</a:t>
            </a:r>
          </a:p>
        </p:txBody>
      </p:sp>
      <p:sp>
        <p:nvSpPr>
          <p:cNvPr id="3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Qatar had its lowest coverage in ROTAC (95%), while most other routine vaccines clustered around 96-99%; 4 antigens remained constant since 2019, and 7 antigens remained constant since 2024.</a:t>
            </a:r>
          </a:p>
        </p:txBody>
      </p:sp>
      <p:grpSp xmlns:pic="http://schemas.openxmlformats.org/drawingml/2006/picture">
        <p:nvGrpSpPr>
          <p:cNvPr id="384" name=""/>
          <p:cNvGrpSpPr/>
          <p:nvPr/>
        </p:nvGrpSpPr>
        <p:grpSpPr>
          <a:xfrm>
            <a:off x="292608" y="1097280"/>
            <a:ext cx="8595360" cy="28575"/>
            <a:chOff x="292608" y="1097280"/>
            <a:chExt cx="8595360" cy="28575"/>
          </a:xfrm>
        </p:grpSpPr>
        <p:sp>
          <p:nvSpPr>
            <p:cNvPr id="38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901542"/>
            </a:xfrm>
            <a:custGeom>
              <a:avLst/>
              <a:pathLst>
                <a:path w="6518190" h="901542">
                  <a:moveTo>
                    <a:pt x="0" y="901542"/>
                  </a:moveTo>
                  <a:lnTo>
                    <a:pt x="260727" y="284697"/>
                  </a:lnTo>
                  <a:lnTo>
                    <a:pt x="521455" y="142348"/>
                  </a:lnTo>
                  <a:lnTo>
                    <a:pt x="782182" y="332147"/>
                  </a:lnTo>
                  <a:lnTo>
                    <a:pt x="1042910" y="142348"/>
                  </a:lnTo>
                  <a:lnTo>
                    <a:pt x="1303638" y="94899"/>
                  </a:lnTo>
                  <a:lnTo>
                    <a:pt x="1564365" y="142348"/>
                  </a:lnTo>
                  <a:lnTo>
                    <a:pt x="1825093" y="237248"/>
                  </a:lnTo>
                  <a:lnTo>
                    <a:pt x="2085820" y="94899"/>
                  </a:lnTo>
                  <a:lnTo>
                    <a:pt x="2346548" y="0"/>
                  </a:lnTo>
                  <a:lnTo>
                    <a:pt x="2607276" y="94899"/>
                  </a:lnTo>
                  <a:lnTo>
                    <a:pt x="2868003" y="284697"/>
                  </a:lnTo>
                  <a:lnTo>
                    <a:pt x="3128731" y="332147"/>
                  </a:lnTo>
                  <a:lnTo>
                    <a:pt x="3389458" y="94899"/>
                  </a:lnTo>
                  <a:lnTo>
                    <a:pt x="3650186" y="474496"/>
                  </a:lnTo>
                  <a:lnTo>
                    <a:pt x="3910914" y="0"/>
                  </a:lnTo>
                  <a:lnTo>
                    <a:pt x="4171641" y="47449"/>
                  </a:lnTo>
                  <a:lnTo>
                    <a:pt x="4432369" y="94899"/>
                  </a:lnTo>
                  <a:lnTo>
                    <a:pt x="4693096" y="47449"/>
                  </a:lnTo>
                  <a:lnTo>
                    <a:pt x="4953824" y="47449"/>
                  </a:lnTo>
                  <a:lnTo>
                    <a:pt x="5214552" y="474496"/>
                  </a:lnTo>
                  <a:lnTo>
                    <a:pt x="5475279" y="47449"/>
                  </a:lnTo>
                  <a:lnTo>
                    <a:pt x="5736007" y="47449"/>
                  </a:lnTo>
                  <a:lnTo>
                    <a:pt x="5996734" y="189798"/>
                  </a:lnTo>
                  <a:lnTo>
                    <a:pt x="6257462" y="142348"/>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474496"/>
            </a:xfrm>
            <a:custGeom>
              <a:avLst/>
              <a:pathLst>
                <a:path w="6518190" h="474496">
                  <a:moveTo>
                    <a:pt x="0" y="474496"/>
                  </a:moveTo>
                  <a:lnTo>
                    <a:pt x="260727" y="284697"/>
                  </a:lnTo>
                  <a:lnTo>
                    <a:pt x="521455" y="47449"/>
                  </a:lnTo>
                  <a:lnTo>
                    <a:pt x="782182" y="284697"/>
                  </a:lnTo>
                  <a:lnTo>
                    <a:pt x="1042910" y="94899"/>
                  </a:lnTo>
                  <a:lnTo>
                    <a:pt x="1303638" y="94899"/>
                  </a:lnTo>
                  <a:lnTo>
                    <a:pt x="1564365" y="142348"/>
                  </a:lnTo>
                  <a:lnTo>
                    <a:pt x="1825093" y="237248"/>
                  </a:lnTo>
                  <a:lnTo>
                    <a:pt x="2085820" y="94899"/>
                  </a:lnTo>
                  <a:lnTo>
                    <a:pt x="2346548" y="0"/>
                  </a:lnTo>
                  <a:lnTo>
                    <a:pt x="2607276" y="94899"/>
                  </a:lnTo>
                  <a:lnTo>
                    <a:pt x="2868003" y="284697"/>
                  </a:lnTo>
                  <a:lnTo>
                    <a:pt x="3128731" y="284697"/>
                  </a:lnTo>
                  <a:lnTo>
                    <a:pt x="3389458" y="94899"/>
                  </a:lnTo>
                  <a:lnTo>
                    <a:pt x="3650186" y="474496"/>
                  </a:lnTo>
                  <a:lnTo>
                    <a:pt x="3910914" y="0"/>
                  </a:lnTo>
                  <a:lnTo>
                    <a:pt x="4171641" y="47449"/>
                  </a:lnTo>
                  <a:lnTo>
                    <a:pt x="4432369" y="94899"/>
                  </a:lnTo>
                  <a:lnTo>
                    <a:pt x="4693096" y="47449"/>
                  </a:lnTo>
                  <a:lnTo>
                    <a:pt x="4953824" y="47449"/>
                  </a:lnTo>
                  <a:lnTo>
                    <a:pt x="5214552" y="474496"/>
                  </a:lnTo>
                  <a:lnTo>
                    <a:pt x="5475279" y="47449"/>
                  </a:lnTo>
                  <a:lnTo>
                    <a:pt x="5736007" y="47449"/>
                  </a:lnTo>
                  <a:lnTo>
                    <a:pt x="5996734" y="189798"/>
                  </a:lnTo>
                  <a:lnTo>
                    <a:pt x="6257462" y="142348"/>
                  </a:lnTo>
                  <a:lnTo>
                    <a:pt x="6518190" y="142348"/>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901542"/>
            </a:xfrm>
            <a:custGeom>
              <a:avLst/>
              <a:pathLst>
                <a:path w="6518190" h="901542">
                  <a:moveTo>
                    <a:pt x="0" y="901542"/>
                  </a:moveTo>
                  <a:lnTo>
                    <a:pt x="260727" y="284697"/>
                  </a:lnTo>
                  <a:lnTo>
                    <a:pt x="521455" y="142348"/>
                  </a:lnTo>
                  <a:lnTo>
                    <a:pt x="782182" y="332147"/>
                  </a:lnTo>
                  <a:lnTo>
                    <a:pt x="1042910" y="142348"/>
                  </a:lnTo>
                  <a:lnTo>
                    <a:pt x="1303638" y="94899"/>
                  </a:lnTo>
                  <a:lnTo>
                    <a:pt x="1564365" y="142348"/>
                  </a:lnTo>
                  <a:lnTo>
                    <a:pt x="1825093" y="237248"/>
                  </a:lnTo>
                  <a:lnTo>
                    <a:pt x="2085820" y="94899"/>
                  </a:lnTo>
                  <a:lnTo>
                    <a:pt x="2346548" y="0"/>
                  </a:lnTo>
                  <a:lnTo>
                    <a:pt x="2607276" y="94899"/>
                  </a:lnTo>
                  <a:lnTo>
                    <a:pt x="2868003" y="284697"/>
                  </a:lnTo>
                  <a:lnTo>
                    <a:pt x="3128731" y="94899"/>
                  </a:lnTo>
                  <a:lnTo>
                    <a:pt x="3389458" y="284697"/>
                  </a:lnTo>
                  <a:lnTo>
                    <a:pt x="3650186" y="474496"/>
                  </a:lnTo>
                  <a:lnTo>
                    <a:pt x="3910914" y="0"/>
                  </a:lnTo>
                  <a:lnTo>
                    <a:pt x="4171641" y="47449"/>
                  </a:lnTo>
                  <a:lnTo>
                    <a:pt x="4432369" y="94899"/>
                  </a:lnTo>
                  <a:lnTo>
                    <a:pt x="4693096" y="47449"/>
                  </a:lnTo>
                  <a:lnTo>
                    <a:pt x="4953824" y="47449"/>
                  </a:lnTo>
                  <a:lnTo>
                    <a:pt x="5214552" y="474496"/>
                  </a:lnTo>
                  <a:lnTo>
                    <a:pt x="5475279" y="47449"/>
                  </a:lnTo>
                  <a:lnTo>
                    <a:pt x="5736007" y="47449"/>
                  </a:lnTo>
                  <a:lnTo>
                    <a:pt x="5996734" y="189798"/>
                  </a:lnTo>
                  <a:lnTo>
                    <a:pt x="6257462" y="142348"/>
                  </a:lnTo>
                  <a:lnTo>
                    <a:pt x="6518190" y="142348"/>
                  </a:lnTo>
                </a:path>
              </a:pathLst>
            </a:custGeom>
            <a:ln w="27101" cap="flat">
              <a:solidFill>
                <a:srgbClr val="EE00EE">
                  <a:alpha val="100000"/>
                </a:srgbClr>
              </a:solidFill>
              <a:prstDash val="solid"/>
              <a:round/>
            </a:ln>
          </p:spPr>
          <p:txBody>
            <a:bodyPr/>
            <a:lstStyle/>
            <a:p/>
          </p:txBody>
        </p:sp>
        <p:sp>
          <p:nvSpPr>
            <p:cNvPr id="41" name="pl41"/>
            <p:cNvSpPr/>
            <p:nvPr/>
          </p:nvSpPr>
          <p:spPr>
            <a:xfrm>
              <a:off x="7392717" y="5580861"/>
              <a:ext cx="260727" cy="0"/>
            </a:xfrm>
            <a:custGeom>
              <a:avLst/>
              <a:pathLst>
                <a:path w="260727" h="0">
                  <a:moveTo>
                    <a:pt x="0" y="0"/>
                  </a:moveTo>
                  <a:lnTo>
                    <a:pt x="260727"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474496"/>
            </a:xfrm>
            <a:custGeom>
              <a:avLst/>
              <a:pathLst>
                <a:path w="2607276" h="474496">
                  <a:moveTo>
                    <a:pt x="0" y="142348"/>
                  </a:moveTo>
                  <a:lnTo>
                    <a:pt x="260727" y="0"/>
                  </a:lnTo>
                  <a:lnTo>
                    <a:pt x="521455" y="47449"/>
                  </a:lnTo>
                  <a:lnTo>
                    <a:pt x="782182" y="0"/>
                  </a:lnTo>
                  <a:lnTo>
                    <a:pt x="1042910" y="0"/>
                  </a:lnTo>
                  <a:lnTo>
                    <a:pt x="1303638" y="474496"/>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78248"/>
              <a:ext cx="1042910" cy="94899"/>
            </a:xfrm>
            <a:custGeom>
              <a:avLst/>
              <a:pathLst>
                <a:path w="1042910" h="94899">
                  <a:moveTo>
                    <a:pt x="0" y="0"/>
                  </a:moveTo>
                  <a:lnTo>
                    <a:pt x="260727" y="0"/>
                  </a:lnTo>
                  <a:lnTo>
                    <a:pt x="521455" y="0"/>
                  </a:lnTo>
                  <a:lnTo>
                    <a:pt x="782182" y="0"/>
                  </a:lnTo>
                  <a:lnTo>
                    <a:pt x="104291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427046"/>
            </a:xfrm>
            <a:custGeom>
              <a:avLst/>
              <a:pathLst>
                <a:path w="6518190" h="427046">
                  <a:moveTo>
                    <a:pt x="0" y="379596"/>
                  </a:moveTo>
                  <a:lnTo>
                    <a:pt x="260727" y="332147"/>
                  </a:lnTo>
                  <a:lnTo>
                    <a:pt x="521455" y="0"/>
                  </a:lnTo>
                  <a:lnTo>
                    <a:pt x="782182" y="284697"/>
                  </a:lnTo>
                  <a:lnTo>
                    <a:pt x="1042910" y="0"/>
                  </a:lnTo>
                  <a:lnTo>
                    <a:pt x="1303638" y="0"/>
                  </a:lnTo>
                  <a:lnTo>
                    <a:pt x="1564365" y="0"/>
                  </a:lnTo>
                  <a:lnTo>
                    <a:pt x="1825093" y="332147"/>
                  </a:lnTo>
                  <a:lnTo>
                    <a:pt x="2085820" y="142348"/>
                  </a:lnTo>
                  <a:lnTo>
                    <a:pt x="2346548" y="0"/>
                  </a:lnTo>
                  <a:lnTo>
                    <a:pt x="2607276" y="0"/>
                  </a:lnTo>
                  <a:lnTo>
                    <a:pt x="2868003" y="47449"/>
                  </a:lnTo>
                  <a:lnTo>
                    <a:pt x="3128731" y="94899"/>
                  </a:lnTo>
                  <a:lnTo>
                    <a:pt x="3389458" y="94899"/>
                  </a:lnTo>
                  <a:lnTo>
                    <a:pt x="3650186" y="0"/>
                  </a:lnTo>
                  <a:lnTo>
                    <a:pt x="3910914" y="0"/>
                  </a:lnTo>
                  <a:lnTo>
                    <a:pt x="4171641" y="0"/>
                  </a:lnTo>
                  <a:lnTo>
                    <a:pt x="4432369" y="0"/>
                  </a:lnTo>
                  <a:lnTo>
                    <a:pt x="4693096" y="0"/>
                  </a:lnTo>
                  <a:lnTo>
                    <a:pt x="4953824" y="0"/>
                  </a:lnTo>
                  <a:lnTo>
                    <a:pt x="5214552" y="427046"/>
                  </a:lnTo>
                  <a:lnTo>
                    <a:pt x="5475279" y="0"/>
                  </a:lnTo>
                  <a:lnTo>
                    <a:pt x="5736007" y="0"/>
                  </a:lnTo>
                  <a:lnTo>
                    <a:pt x="5996734" y="0"/>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1656710" y="930799"/>
              <a:ext cx="5996734" cy="569395"/>
            </a:xfrm>
            <a:custGeom>
              <a:avLst/>
              <a:pathLst>
                <a:path w="5996734" h="569395">
                  <a:moveTo>
                    <a:pt x="0" y="379596"/>
                  </a:moveTo>
                  <a:lnTo>
                    <a:pt x="260727" y="379596"/>
                  </a:lnTo>
                  <a:lnTo>
                    <a:pt x="521455" y="189798"/>
                  </a:lnTo>
                  <a:lnTo>
                    <a:pt x="782182" y="47449"/>
                  </a:lnTo>
                  <a:lnTo>
                    <a:pt x="1042910" y="569395"/>
                  </a:lnTo>
                  <a:lnTo>
                    <a:pt x="1303638" y="379596"/>
                  </a:lnTo>
                  <a:lnTo>
                    <a:pt x="1564365" y="189798"/>
                  </a:lnTo>
                  <a:lnTo>
                    <a:pt x="1825093" y="0"/>
                  </a:lnTo>
                  <a:lnTo>
                    <a:pt x="2085820" y="47449"/>
                  </a:lnTo>
                  <a:lnTo>
                    <a:pt x="2346548" y="0"/>
                  </a:lnTo>
                  <a:lnTo>
                    <a:pt x="2607276" y="0"/>
                  </a:lnTo>
                  <a:lnTo>
                    <a:pt x="2868003" y="0"/>
                  </a:lnTo>
                  <a:lnTo>
                    <a:pt x="3128731" y="189798"/>
                  </a:lnTo>
                  <a:lnTo>
                    <a:pt x="3389458" y="379596"/>
                  </a:lnTo>
                  <a:lnTo>
                    <a:pt x="3650186" y="332147"/>
                  </a:lnTo>
                  <a:lnTo>
                    <a:pt x="3910914" y="284697"/>
                  </a:lnTo>
                  <a:lnTo>
                    <a:pt x="4171641" y="189798"/>
                  </a:lnTo>
                  <a:lnTo>
                    <a:pt x="4432369" y="47449"/>
                  </a:lnTo>
                  <a:lnTo>
                    <a:pt x="4693096" y="521945"/>
                  </a:lnTo>
                  <a:lnTo>
                    <a:pt x="4953824" y="0"/>
                  </a:lnTo>
                  <a:lnTo>
                    <a:pt x="5214552" y="0"/>
                  </a:lnTo>
                  <a:lnTo>
                    <a:pt x="5475279" y="0"/>
                  </a:lnTo>
                  <a:lnTo>
                    <a:pt x="5736007" y="0"/>
                  </a:lnTo>
                  <a:lnTo>
                    <a:pt x="5996734" y="0"/>
                  </a:lnTo>
                </a:path>
              </a:pathLst>
            </a:custGeom>
            <a:ln w="27101" cap="flat">
              <a:solidFill>
                <a:srgbClr val="008B00">
                  <a:alpha val="100000"/>
                </a:srgbClr>
              </a:solidFill>
              <a:prstDash val="solid"/>
              <a:round/>
            </a:ln>
          </p:spPr>
          <p:txBody>
            <a:bodyPr/>
            <a:lstStyle/>
            <a:p/>
          </p:txBody>
        </p:sp>
        <p:sp>
          <p:nvSpPr>
            <p:cNvPr id="46" name="pl46"/>
            <p:cNvSpPr/>
            <p:nvPr/>
          </p:nvSpPr>
          <p:spPr>
            <a:xfrm>
              <a:off x="3481803" y="930799"/>
              <a:ext cx="4171641" cy="332147"/>
            </a:xfrm>
            <a:custGeom>
              <a:avLst/>
              <a:pathLst>
                <a:path w="4171641" h="332147">
                  <a:moveTo>
                    <a:pt x="0" y="0"/>
                  </a:moveTo>
                  <a:lnTo>
                    <a:pt x="260727" y="94899"/>
                  </a:lnTo>
                  <a:lnTo>
                    <a:pt x="521455" y="47449"/>
                  </a:lnTo>
                  <a:lnTo>
                    <a:pt x="782182" y="332147"/>
                  </a:lnTo>
                  <a:lnTo>
                    <a:pt x="1042910" y="0"/>
                  </a:lnTo>
                  <a:lnTo>
                    <a:pt x="1303638" y="237248"/>
                  </a:lnTo>
                  <a:lnTo>
                    <a:pt x="1564365" y="189798"/>
                  </a:lnTo>
                  <a:lnTo>
                    <a:pt x="1825093" y="94899"/>
                  </a:lnTo>
                  <a:lnTo>
                    <a:pt x="2085820" y="47449"/>
                  </a:lnTo>
                  <a:lnTo>
                    <a:pt x="2346548" y="47449"/>
                  </a:lnTo>
                  <a:lnTo>
                    <a:pt x="2607276" y="47449"/>
                  </a:lnTo>
                  <a:lnTo>
                    <a:pt x="2868003" y="47449"/>
                  </a:lnTo>
                  <a:lnTo>
                    <a:pt x="3128731" y="47449"/>
                  </a:lnTo>
                  <a:lnTo>
                    <a:pt x="3389458" y="94899"/>
                  </a:lnTo>
                  <a:lnTo>
                    <a:pt x="3650186" y="94899"/>
                  </a:lnTo>
                  <a:lnTo>
                    <a:pt x="3910914" y="142348"/>
                  </a:lnTo>
                  <a:lnTo>
                    <a:pt x="4171641" y="142348"/>
                  </a:lnTo>
                </a:path>
              </a:pathLst>
            </a:custGeom>
            <a:ln w="27101" cap="flat">
              <a:solidFill>
                <a:srgbClr val="9A32CD">
                  <a:alpha val="100000"/>
                </a:srgbClr>
              </a:solidFill>
              <a:prstDash val="solid"/>
              <a:round/>
            </a:ln>
          </p:spPr>
          <p:txBody>
            <a:bodyPr/>
            <a:lstStyle/>
            <a:p/>
          </p:txBody>
        </p:sp>
        <p:sp>
          <p:nvSpPr>
            <p:cNvPr id="47" name="pl47"/>
            <p:cNvSpPr/>
            <p:nvPr/>
          </p:nvSpPr>
          <p:spPr>
            <a:xfrm>
              <a:off x="3481803" y="930799"/>
              <a:ext cx="4171641" cy="2087782"/>
            </a:xfrm>
            <a:custGeom>
              <a:avLst/>
              <a:pathLst>
                <a:path w="4171641" h="2087782">
                  <a:moveTo>
                    <a:pt x="0" y="1897984"/>
                  </a:moveTo>
                  <a:lnTo>
                    <a:pt x="260727" y="2087782"/>
                  </a:lnTo>
                  <a:lnTo>
                    <a:pt x="521455" y="284697"/>
                  </a:lnTo>
                  <a:lnTo>
                    <a:pt x="782182" y="427046"/>
                  </a:lnTo>
                  <a:lnTo>
                    <a:pt x="1042910" y="94899"/>
                  </a:lnTo>
                  <a:lnTo>
                    <a:pt x="1303638" y="427046"/>
                  </a:lnTo>
                  <a:lnTo>
                    <a:pt x="1564365" y="332147"/>
                  </a:lnTo>
                  <a:lnTo>
                    <a:pt x="1825093" y="0"/>
                  </a:lnTo>
                  <a:lnTo>
                    <a:pt x="2085820" y="284697"/>
                  </a:lnTo>
                  <a:lnTo>
                    <a:pt x="2346548" y="189798"/>
                  </a:lnTo>
                  <a:lnTo>
                    <a:pt x="2607276" y="47449"/>
                  </a:lnTo>
                  <a:lnTo>
                    <a:pt x="2868003" y="616844"/>
                  </a:lnTo>
                  <a:lnTo>
                    <a:pt x="3128731" y="47449"/>
                  </a:lnTo>
                  <a:lnTo>
                    <a:pt x="3389458" y="189798"/>
                  </a:lnTo>
                  <a:lnTo>
                    <a:pt x="3650186" y="142348"/>
                  </a:lnTo>
                  <a:lnTo>
                    <a:pt x="3910914" y="189798"/>
                  </a:lnTo>
                  <a:lnTo>
                    <a:pt x="4171641" y="189798"/>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427046"/>
            </a:xfrm>
            <a:custGeom>
              <a:avLst/>
              <a:pathLst>
                <a:path w="6518190" h="427046">
                  <a:moveTo>
                    <a:pt x="0" y="379596"/>
                  </a:moveTo>
                  <a:lnTo>
                    <a:pt x="260727" y="332147"/>
                  </a:lnTo>
                  <a:lnTo>
                    <a:pt x="521455" y="0"/>
                  </a:lnTo>
                  <a:lnTo>
                    <a:pt x="782182" y="284697"/>
                  </a:lnTo>
                  <a:lnTo>
                    <a:pt x="1042910" y="0"/>
                  </a:lnTo>
                  <a:lnTo>
                    <a:pt x="1303638" y="0"/>
                  </a:lnTo>
                  <a:lnTo>
                    <a:pt x="1564365" y="0"/>
                  </a:lnTo>
                  <a:lnTo>
                    <a:pt x="1825093" y="332147"/>
                  </a:lnTo>
                  <a:lnTo>
                    <a:pt x="2085820" y="142348"/>
                  </a:lnTo>
                  <a:lnTo>
                    <a:pt x="2346548" y="0"/>
                  </a:lnTo>
                  <a:lnTo>
                    <a:pt x="2607276" y="0"/>
                  </a:lnTo>
                  <a:lnTo>
                    <a:pt x="2868003" y="47449"/>
                  </a:lnTo>
                  <a:lnTo>
                    <a:pt x="3128731" y="94899"/>
                  </a:lnTo>
                  <a:lnTo>
                    <a:pt x="3389458" y="94899"/>
                  </a:lnTo>
                  <a:lnTo>
                    <a:pt x="3650186" y="0"/>
                  </a:lnTo>
                  <a:lnTo>
                    <a:pt x="3910914" y="0"/>
                  </a:lnTo>
                  <a:lnTo>
                    <a:pt x="4171641" y="0"/>
                  </a:lnTo>
                  <a:lnTo>
                    <a:pt x="4432369" y="0"/>
                  </a:lnTo>
                  <a:lnTo>
                    <a:pt x="4693096" y="0"/>
                  </a:lnTo>
                  <a:lnTo>
                    <a:pt x="4953824" y="0"/>
                  </a:lnTo>
                  <a:lnTo>
                    <a:pt x="5214552" y="427046"/>
                  </a:lnTo>
                  <a:lnTo>
                    <a:pt x="5475279" y="0"/>
                  </a:lnTo>
                  <a:lnTo>
                    <a:pt x="5736007" y="0"/>
                  </a:lnTo>
                  <a:lnTo>
                    <a:pt x="5996734" y="0"/>
                  </a:lnTo>
                  <a:lnTo>
                    <a:pt x="6257462" y="0"/>
                  </a:lnTo>
                  <a:lnTo>
                    <a:pt x="6518190" y="0"/>
                  </a:lnTo>
                </a:path>
              </a:pathLst>
            </a:custGeom>
            <a:ln w="27101" cap="flat">
              <a:solidFill>
                <a:srgbClr val="FB9A99">
                  <a:alpha val="100000"/>
                </a:srgbClr>
              </a:solidFill>
              <a:prstDash val="solid"/>
              <a:round/>
            </a:ln>
          </p:spPr>
          <p:txBody>
            <a:bodyPr/>
            <a:lstStyle/>
            <a:p/>
          </p:txBody>
        </p:sp>
        <p:sp>
          <p:nvSpPr>
            <p:cNvPr id="49" name="pl49"/>
            <p:cNvSpPr/>
            <p:nvPr/>
          </p:nvSpPr>
          <p:spPr>
            <a:xfrm>
              <a:off x="7671184" y="933181"/>
              <a:ext cx="753842" cy="101220"/>
            </a:xfrm>
            <a:custGeom>
              <a:avLst/>
              <a:pathLst>
                <a:path w="753842" h="101220">
                  <a:moveTo>
                    <a:pt x="753842" y="101220"/>
                  </a:moveTo>
                  <a:lnTo>
                    <a:pt x="0" y="0"/>
                  </a:lnTo>
                </a:path>
              </a:pathLst>
            </a:custGeom>
          </p:spPr>
          <p:txBody>
            <a:bodyPr/>
            <a:lstStyle/>
            <a:p/>
          </p:txBody>
        </p:sp>
        <p:sp>
          <p:nvSpPr>
            <p:cNvPr id="50" name="pl50"/>
            <p:cNvSpPr/>
            <p:nvPr/>
          </p:nvSpPr>
          <p:spPr>
            <a:xfrm>
              <a:off x="7670617" y="780069"/>
              <a:ext cx="688243" cy="147060"/>
            </a:xfrm>
            <a:custGeom>
              <a:avLst/>
              <a:pathLst>
                <a:path w="688243" h="147060">
                  <a:moveTo>
                    <a:pt x="688243" y="0"/>
                  </a:moveTo>
                  <a:lnTo>
                    <a:pt x="0" y="147060"/>
                  </a:lnTo>
                </a:path>
              </a:pathLst>
            </a:custGeom>
          </p:spPr>
          <p:txBody>
            <a:bodyPr/>
            <a:lstStyle/>
            <a:p/>
          </p:txBody>
        </p:sp>
        <p:sp>
          <p:nvSpPr>
            <p:cNvPr id="51" name="pl51"/>
            <p:cNvSpPr/>
            <p:nvPr/>
          </p:nvSpPr>
          <p:spPr>
            <a:xfrm>
              <a:off x="7664074" y="940024"/>
              <a:ext cx="694787" cy="603065"/>
            </a:xfrm>
            <a:custGeom>
              <a:avLst/>
              <a:pathLst>
                <a:path w="694787" h="603065">
                  <a:moveTo>
                    <a:pt x="694787" y="603065"/>
                  </a:moveTo>
                  <a:lnTo>
                    <a:pt x="0" y="0"/>
                  </a:lnTo>
                </a:path>
              </a:pathLst>
            </a:custGeom>
          </p:spPr>
          <p:txBody>
            <a:bodyPr/>
            <a:lstStyle/>
            <a:p/>
          </p:txBody>
        </p:sp>
        <p:sp>
          <p:nvSpPr>
            <p:cNvPr id="52" name="pl52"/>
            <p:cNvSpPr/>
            <p:nvPr/>
          </p:nvSpPr>
          <p:spPr>
            <a:xfrm>
              <a:off x="7667043" y="938334"/>
              <a:ext cx="625388" cy="346535"/>
            </a:xfrm>
            <a:custGeom>
              <a:avLst/>
              <a:pathLst>
                <a:path w="625388" h="346535">
                  <a:moveTo>
                    <a:pt x="625388" y="346535"/>
                  </a:moveTo>
                  <a:lnTo>
                    <a:pt x="0" y="0"/>
                  </a:lnTo>
                </a:path>
              </a:pathLst>
            </a:custGeom>
          </p:spPr>
          <p:txBody>
            <a:bodyPr/>
            <a:lstStyle/>
            <a:p/>
          </p:txBody>
        </p:sp>
        <p:sp>
          <p:nvSpPr>
            <p:cNvPr id="53" name="pl53"/>
            <p:cNvSpPr/>
            <p:nvPr/>
          </p:nvSpPr>
          <p:spPr>
            <a:xfrm>
              <a:off x="7659690" y="1083836"/>
              <a:ext cx="723254" cy="1237762"/>
            </a:xfrm>
            <a:custGeom>
              <a:avLst/>
              <a:pathLst>
                <a:path w="723254" h="1237762">
                  <a:moveTo>
                    <a:pt x="723254" y="1237762"/>
                  </a:moveTo>
                  <a:lnTo>
                    <a:pt x="0" y="0"/>
                  </a:lnTo>
                </a:path>
              </a:pathLst>
            </a:custGeom>
          </p:spPr>
          <p:txBody>
            <a:bodyPr/>
            <a:lstStyle/>
            <a:p/>
          </p:txBody>
        </p:sp>
        <p:sp>
          <p:nvSpPr>
            <p:cNvPr id="54" name="pl54"/>
            <p:cNvSpPr/>
            <p:nvPr/>
          </p:nvSpPr>
          <p:spPr>
            <a:xfrm>
              <a:off x="7662552" y="1082993"/>
              <a:ext cx="666031" cy="720003"/>
            </a:xfrm>
            <a:custGeom>
              <a:avLst/>
              <a:pathLst>
                <a:path w="666031" h="720003">
                  <a:moveTo>
                    <a:pt x="666031" y="720003"/>
                  </a:moveTo>
                  <a:lnTo>
                    <a:pt x="0" y="0"/>
                  </a:lnTo>
                </a:path>
              </a:pathLst>
            </a:custGeom>
          </p:spPr>
          <p:txBody>
            <a:bodyPr/>
            <a:lstStyle/>
            <a:p/>
          </p:txBody>
        </p:sp>
        <p:sp>
          <p:nvSpPr>
            <p:cNvPr id="55" name="pl55"/>
            <p:cNvSpPr/>
            <p:nvPr/>
          </p:nvSpPr>
          <p:spPr>
            <a:xfrm>
              <a:off x="7660135" y="1083729"/>
              <a:ext cx="1062928" cy="1681200"/>
            </a:xfrm>
            <a:custGeom>
              <a:avLst/>
              <a:pathLst>
                <a:path w="1062928" h="1681200">
                  <a:moveTo>
                    <a:pt x="1062928" y="1681200"/>
                  </a:moveTo>
                  <a:lnTo>
                    <a:pt x="0" y="0"/>
                  </a:lnTo>
                </a:path>
              </a:pathLst>
            </a:custGeom>
          </p:spPr>
          <p:txBody>
            <a:bodyPr/>
            <a:lstStyle/>
            <a:p/>
          </p:txBody>
        </p:sp>
        <p:sp>
          <p:nvSpPr>
            <p:cNvPr id="56" name="pl56"/>
            <p:cNvSpPr/>
            <p:nvPr/>
          </p:nvSpPr>
          <p:spPr>
            <a:xfrm>
              <a:off x="7661034" y="1083487"/>
              <a:ext cx="1042631" cy="1420560"/>
            </a:xfrm>
            <a:custGeom>
              <a:avLst/>
              <a:pathLst>
                <a:path w="1042631" h="1420560">
                  <a:moveTo>
                    <a:pt x="1042631" y="1420560"/>
                  </a:moveTo>
                  <a:lnTo>
                    <a:pt x="0" y="0"/>
                  </a:lnTo>
                </a:path>
              </a:pathLst>
            </a:custGeom>
          </p:spPr>
          <p:txBody>
            <a:bodyPr/>
            <a:lstStyle/>
            <a:p/>
          </p:txBody>
        </p:sp>
        <p:sp>
          <p:nvSpPr>
            <p:cNvPr id="57" name="pl57"/>
            <p:cNvSpPr/>
            <p:nvPr/>
          </p:nvSpPr>
          <p:spPr>
            <a:xfrm>
              <a:off x="7661059" y="1083480"/>
              <a:ext cx="721886" cy="979651"/>
            </a:xfrm>
            <a:custGeom>
              <a:avLst/>
              <a:pathLst>
                <a:path w="721886" h="979651">
                  <a:moveTo>
                    <a:pt x="721886" y="979651"/>
                  </a:moveTo>
                  <a:lnTo>
                    <a:pt x="0" y="0"/>
                  </a:lnTo>
                </a:path>
              </a:pathLst>
            </a:custGeom>
          </p:spPr>
          <p:txBody>
            <a:bodyPr/>
            <a:lstStyle/>
            <a:p/>
          </p:txBody>
        </p:sp>
        <p:sp>
          <p:nvSpPr>
            <p:cNvPr id="58" name="pl58"/>
            <p:cNvSpPr/>
            <p:nvPr/>
          </p:nvSpPr>
          <p:spPr>
            <a:xfrm>
              <a:off x="7659258" y="1131381"/>
              <a:ext cx="1021707" cy="1895494"/>
            </a:xfrm>
            <a:custGeom>
              <a:avLst/>
              <a:pathLst>
                <a:path w="1021707" h="1895494">
                  <a:moveTo>
                    <a:pt x="1021707" y="1895494"/>
                  </a:moveTo>
                  <a:lnTo>
                    <a:pt x="0" y="0"/>
                  </a:lnTo>
                </a:path>
              </a:pathLst>
            </a:custGeom>
          </p:spPr>
          <p:txBody>
            <a:bodyPr/>
            <a:lstStyle/>
            <a:p/>
          </p:txBody>
        </p:sp>
        <p:sp>
          <p:nvSpPr>
            <p:cNvPr id="59" name="pl59"/>
            <p:cNvSpPr/>
            <p:nvPr/>
          </p:nvSpPr>
          <p:spPr>
            <a:xfrm>
              <a:off x="7671585" y="5580853"/>
              <a:ext cx="771649" cy="7"/>
            </a:xfrm>
            <a:custGeom>
              <a:avLst/>
              <a:pathLst>
                <a:path w="771649" h="7">
                  <a:moveTo>
                    <a:pt x="771649" y="0"/>
                  </a:moveTo>
                  <a:lnTo>
                    <a:pt x="0" y="7"/>
                  </a:lnTo>
                </a:path>
              </a:pathLst>
            </a:custGeom>
          </p:spPr>
          <p:txBody>
            <a:bodyPr/>
            <a:lstStyle/>
            <a:p/>
          </p:txBody>
        </p:sp>
        <p:sp>
          <p:nvSpPr>
            <p:cNvPr id="60" name="pg60"/>
            <p:cNvSpPr/>
            <p:nvPr/>
          </p:nvSpPr>
          <p:spPr>
            <a:xfrm>
              <a:off x="8356446" y="95174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99327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2" name="pg62"/>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99%</a:t>
              </a:r>
            </a:p>
          </p:txBody>
        </p:sp>
        <p:sp>
          <p:nvSpPr>
            <p:cNvPr id="64" name="pg64"/>
            <p:cNvSpPr/>
            <p:nvPr/>
          </p:nvSpPr>
          <p:spPr>
            <a:xfrm>
              <a:off x="8290281" y="146601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5" name="tx65"/>
            <p:cNvSpPr/>
            <p:nvPr/>
          </p:nvSpPr>
          <p:spPr>
            <a:xfrm>
              <a:off x="8313141" y="150754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99%</a:t>
              </a:r>
            </a:p>
          </p:txBody>
        </p:sp>
        <p:sp>
          <p:nvSpPr>
            <p:cNvPr id="66" name="pg66"/>
            <p:cNvSpPr/>
            <p:nvPr/>
          </p:nvSpPr>
          <p:spPr>
            <a:xfrm>
              <a:off x="8223851" y="120857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125011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68" name="pg68"/>
            <p:cNvSpPr/>
            <p:nvPr/>
          </p:nvSpPr>
          <p:spPr>
            <a:xfrm>
              <a:off x="8314365" y="224208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2836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70" name="pg70"/>
            <p:cNvSpPr/>
            <p:nvPr/>
          </p:nvSpPr>
          <p:spPr>
            <a:xfrm>
              <a:off x="8260004" y="172564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174850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72" name="pg72"/>
            <p:cNvSpPr/>
            <p:nvPr/>
          </p:nvSpPr>
          <p:spPr>
            <a:xfrm>
              <a:off x="8368515" y="276493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80646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74" name="pg74"/>
            <p:cNvSpPr/>
            <p:nvPr/>
          </p:nvSpPr>
          <p:spPr>
            <a:xfrm>
              <a:off x="8338449" y="250404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54558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96%</a:t>
              </a:r>
            </a:p>
          </p:txBody>
        </p:sp>
        <p:sp>
          <p:nvSpPr>
            <p:cNvPr id="76" name="pg76"/>
            <p:cNvSpPr/>
            <p:nvPr/>
          </p:nvSpPr>
          <p:spPr>
            <a:xfrm>
              <a:off x="8314365" y="19844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0260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96%</a:t>
              </a:r>
            </a:p>
          </p:txBody>
        </p:sp>
        <p:sp>
          <p:nvSpPr>
            <p:cNvPr id="78" name="pg78"/>
            <p:cNvSpPr/>
            <p:nvPr/>
          </p:nvSpPr>
          <p:spPr>
            <a:xfrm>
              <a:off x="8284194" y="302687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6841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95%</a:t>
              </a:r>
            </a:p>
          </p:txBody>
        </p:sp>
        <p:sp>
          <p:nvSpPr>
            <p:cNvPr id="80" name="pg80"/>
            <p:cNvSpPr/>
            <p:nvPr/>
          </p:nvSpPr>
          <p:spPr>
            <a:xfrm>
              <a:off x="8374655" y="5496334"/>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97515" y="5537873"/>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30736" y="401341"/>
              <a:ext cx="2770137"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Qatar,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(1%), followed by RotaC (95%).
Coverage of 4 vaccines decreased (DTP3, HEPB3, HIB3 and ROTAC), 3 vaccines were the same (IPV1, MCV1 and RUBELLA), and 1 vaccine increased (MCV2) compared to respective coverage in 2019.
Coverage of 9 vaccines were the same (DTP3, HEPB3, HIB3, HPVC, IPV1, MCV1, MCV2, ROTAC and RUBELLA) and 1 vaccine decreased (IPVC)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68896" y="887626"/>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7918948" y="1266641"/>
              <a:ext cx="722164" cy="0"/>
            </a:xfrm>
            <a:custGeom>
              <a:avLst/>
              <a:pathLst>
                <a:path w="722164" h="0">
                  <a:moveTo>
                    <a:pt x="0" y="0"/>
                  </a:moveTo>
                  <a:lnTo>
                    <a:pt x="722164" y="0"/>
                  </a:lnTo>
                  <a:lnTo>
                    <a:pt x="722164" y="0"/>
                  </a:lnTo>
                  <a:lnTo>
                    <a:pt x="722164"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1645655"/>
              <a:ext cx="649947" cy="0"/>
            </a:xfrm>
            <a:custGeom>
              <a:avLst/>
              <a:pathLst>
                <a:path w="649947" h="0">
                  <a:moveTo>
                    <a:pt x="0" y="0"/>
                  </a:moveTo>
                  <a:lnTo>
                    <a:pt x="433298" y="0"/>
                  </a:lnTo>
                  <a:lnTo>
                    <a:pt x="505514" y="0"/>
                  </a:lnTo>
                  <a:lnTo>
                    <a:pt x="505514"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2024670"/>
              <a:ext cx="649947" cy="0"/>
            </a:xfrm>
            <a:custGeom>
              <a:avLst/>
              <a:pathLst>
                <a:path w="649947" h="0">
                  <a:moveTo>
                    <a:pt x="0" y="0"/>
                  </a:moveTo>
                  <a:lnTo>
                    <a:pt x="433298" y="0"/>
                  </a:lnTo>
                  <a:lnTo>
                    <a:pt x="505514" y="0"/>
                  </a:lnTo>
                  <a:lnTo>
                    <a:pt x="505514"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8568896" y="2403685"/>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7918948" y="2782699"/>
              <a:ext cx="649947" cy="0"/>
            </a:xfrm>
            <a:custGeom>
              <a:avLst/>
              <a:pathLst>
                <a:path w="649947" h="0">
                  <a:moveTo>
                    <a:pt x="0" y="0"/>
                  </a:moveTo>
                  <a:lnTo>
                    <a:pt x="433298" y="0"/>
                  </a:lnTo>
                  <a:lnTo>
                    <a:pt x="505514" y="0"/>
                  </a:lnTo>
                  <a:lnTo>
                    <a:pt x="505514"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7918948" y="3161714"/>
              <a:ext cx="722164" cy="0"/>
            </a:xfrm>
            <a:custGeom>
              <a:avLst/>
              <a:pathLst>
                <a:path w="722164" h="0">
                  <a:moveTo>
                    <a:pt x="0" y="0"/>
                  </a:moveTo>
                  <a:lnTo>
                    <a:pt x="722164" y="0"/>
                  </a:lnTo>
                  <a:lnTo>
                    <a:pt x="722164" y="0"/>
                  </a:lnTo>
                  <a:lnTo>
                    <a:pt x="722164"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7991164" y="3540728"/>
              <a:ext cx="649947" cy="0"/>
            </a:xfrm>
            <a:custGeom>
              <a:avLst/>
              <a:pathLst>
                <a:path w="649947" h="0">
                  <a:moveTo>
                    <a:pt x="0" y="0"/>
                  </a:moveTo>
                  <a:lnTo>
                    <a:pt x="649947" y="0"/>
                  </a:lnTo>
                  <a:lnTo>
                    <a:pt x="649947"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9" name="pl29"/>
            <p:cNvSpPr/>
            <p:nvPr/>
          </p:nvSpPr>
          <p:spPr>
            <a:xfrm>
              <a:off x="7846732" y="3919743"/>
              <a:ext cx="794380" cy="0"/>
            </a:xfrm>
            <a:custGeom>
              <a:avLst/>
              <a:pathLst>
                <a:path w="794380" h="0">
                  <a:moveTo>
                    <a:pt x="0" y="0"/>
                  </a:moveTo>
                  <a:lnTo>
                    <a:pt x="722164" y="0"/>
                  </a:lnTo>
                  <a:lnTo>
                    <a:pt x="794380" y="0"/>
                  </a:lnTo>
                  <a:lnTo>
                    <a:pt x="794380"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30" name="pl30"/>
            <p:cNvSpPr/>
            <p:nvPr/>
          </p:nvSpPr>
          <p:spPr>
            <a:xfrm>
              <a:off x="8424463" y="4298757"/>
              <a:ext cx="144432" cy="0"/>
            </a:xfrm>
            <a:custGeom>
              <a:avLst/>
              <a:pathLst>
                <a:path w="144432" h="0">
                  <a:moveTo>
                    <a:pt x="0" y="0"/>
                  </a:moveTo>
                  <a:lnTo>
                    <a:pt x="0"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1" name="pl31"/>
            <p:cNvSpPr/>
            <p:nvPr/>
          </p:nvSpPr>
          <p:spPr>
            <a:xfrm>
              <a:off x="7991164" y="4677772"/>
              <a:ext cx="649947" cy="0"/>
            </a:xfrm>
            <a:custGeom>
              <a:avLst/>
              <a:pathLst>
                <a:path w="649947" h="0">
                  <a:moveTo>
                    <a:pt x="0" y="0"/>
                  </a:moveTo>
                  <a:lnTo>
                    <a:pt x="649947" y="0"/>
                  </a:lnTo>
                  <a:lnTo>
                    <a:pt x="649947"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7702299" y="5056787"/>
              <a:ext cx="866596" cy="0"/>
            </a:xfrm>
            <a:custGeom>
              <a:avLst/>
              <a:pathLst>
                <a:path w="866596" h="0">
                  <a:moveTo>
                    <a:pt x="0" y="0"/>
                  </a:moveTo>
                  <a:lnTo>
                    <a:pt x="649947" y="0"/>
                  </a:lnTo>
                  <a:lnTo>
                    <a:pt x="649947" y="0"/>
                  </a:lnTo>
                  <a:lnTo>
                    <a:pt x="649947" y="0"/>
                  </a:lnTo>
                  <a:lnTo>
                    <a:pt x="722164" y="0"/>
                  </a:lnTo>
                  <a:lnTo>
                    <a:pt x="866596" y="0"/>
                  </a:lnTo>
                  <a:lnTo>
                    <a:pt x="866596"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06128"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36169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36169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06128"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7834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06128"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36169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36169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7834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7834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506128"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578344"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578344"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506128"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36169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36169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57834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57834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50612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289479"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28947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7941"/>
              <a:ext cx="3047151"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Qatar,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(99%) and 2024 (99%). DTP1 coverage remained the same in 2025 (99%) compared to 2024, and was the same as in 2019. In 2019-2025, DTP1 coverage was at it's lowest level in 2020 (89%).
In 2024, 5 vaccines had lower coverage than in 2019.
In 2025, 5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4813717"/>
              <a:ext cx="1249639" cy="82020"/>
            </a:xfrm>
            <a:custGeom>
              <a:avLst/>
              <a:pathLst>
                <a:path w="1249639" h="82020">
                  <a:moveTo>
                    <a:pt x="0" y="82020"/>
                  </a:moveTo>
                  <a:lnTo>
                    <a:pt x="1249639" y="0"/>
                  </a:lnTo>
                </a:path>
              </a:pathLst>
            </a:custGeom>
            <a:ln w="29811" cap="flat">
              <a:solidFill>
                <a:srgbClr val="FF0000">
                  <a:alpha val="100000"/>
                </a:srgbClr>
              </a:solidFill>
              <a:prstDash val="solid"/>
              <a:round/>
            </a:ln>
          </p:spPr>
          <p:txBody>
            <a:bodyPr/>
            <a:lstStyle/>
            <a:p/>
          </p:txBody>
        </p:sp>
        <p:sp>
          <p:nvSpPr>
            <p:cNvPr id="20" name="pl20"/>
            <p:cNvSpPr/>
            <p:nvPr/>
          </p:nvSpPr>
          <p:spPr>
            <a:xfrm>
              <a:off x="2194285" y="4977758"/>
              <a:ext cx="1249639" cy="0"/>
            </a:xfrm>
            <a:custGeom>
              <a:avLst/>
              <a:pathLst>
                <a:path w="1249639" h="0">
                  <a:moveTo>
                    <a:pt x="0" y="0"/>
                  </a:moveTo>
                  <a:lnTo>
                    <a:pt x="1249639" y="0"/>
                  </a:lnTo>
                </a:path>
              </a:pathLst>
            </a:custGeom>
            <a:ln w="29811" cap="flat">
              <a:solidFill>
                <a:srgbClr val="0058AB">
                  <a:alpha val="100000"/>
                </a:srgbClr>
              </a:solidFill>
              <a:prstDash val="solid"/>
              <a:round/>
            </a:ln>
          </p:spPr>
          <p:txBody>
            <a:bodyPr/>
            <a:lstStyle/>
            <a:p/>
          </p:txBody>
        </p:sp>
        <p:sp>
          <p:nvSpPr>
            <p:cNvPr id="21" name="pt21"/>
            <p:cNvSpPr/>
            <p:nvPr/>
          </p:nvSpPr>
          <p:spPr>
            <a:xfrm>
              <a:off x="2169459" y="48709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3419099" y="47888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2169459"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3419099"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2194285"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26" name="tx26"/>
            <p:cNvSpPr/>
            <p:nvPr/>
          </p:nvSpPr>
          <p:spPr>
            <a:xfrm>
              <a:off x="3443925"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27" name="tx27"/>
            <p:cNvSpPr/>
            <p:nvPr/>
          </p:nvSpPr>
          <p:spPr>
            <a:xfrm>
              <a:off x="2194285" y="4725021"/>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28" name="tx28"/>
            <p:cNvSpPr/>
            <p:nvPr/>
          </p:nvSpPr>
          <p:spPr>
            <a:xfrm>
              <a:off x="3443925" y="4643922"/>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29" name="pl2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0" name="rc3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31" name="pl3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2" name="pl3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3" name="pl3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4" name="pl3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5" name="pl3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6" name="pl3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7" name="pl3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8" name="pl3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9" name="pl3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0" name="pl4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1" name="pl4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2" name="pl4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3" name="pl4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4" name="pl44"/>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6387685" y="4950418"/>
              <a:ext cx="1249639" cy="27340"/>
            </a:xfrm>
            <a:custGeom>
              <a:avLst/>
              <a:pathLst>
                <a:path w="1249639" h="27340">
                  <a:moveTo>
                    <a:pt x="0" y="27340"/>
                  </a:moveTo>
                  <a:lnTo>
                    <a:pt x="1249639" y="0"/>
                  </a:lnTo>
                </a:path>
              </a:pathLst>
            </a:custGeom>
            <a:ln w="29811" cap="flat">
              <a:solidFill>
                <a:srgbClr val="FF0000">
                  <a:alpha val="100000"/>
                </a:srgbClr>
              </a:solidFill>
              <a:prstDash val="solid"/>
              <a:round/>
            </a:ln>
          </p:spPr>
          <p:txBody>
            <a:bodyPr/>
            <a:lstStyle/>
            <a:p/>
          </p:txBody>
        </p:sp>
        <p:sp>
          <p:nvSpPr>
            <p:cNvPr id="47" name="pl47"/>
            <p:cNvSpPr/>
            <p:nvPr/>
          </p:nvSpPr>
          <p:spPr>
            <a:xfrm>
              <a:off x="6387685" y="4977758"/>
              <a:ext cx="1249639" cy="27340"/>
            </a:xfrm>
            <a:custGeom>
              <a:avLst/>
              <a:pathLst>
                <a:path w="1249639" h="27340">
                  <a:moveTo>
                    <a:pt x="0" y="27340"/>
                  </a:moveTo>
                  <a:lnTo>
                    <a:pt x="1249639" y="0"/>
                  </a:lnTo>
                </a:path>
              </a:pathLst>
            </a:custGeom>
            <a:ln w="29811" cap="flat">
              <a:solidFill>
                <a:srgbClr val="0058AB">
                  <a:alpha val="100000"/>
                </a:srgbClr>
              </a:solidFill>
              <a:prstDash val="solid"/>
              <a:round/>
            </a:ln>
          </p:spPr>
          <p:txBody>
            <a:bodyPr/>
            <a:lstStyle/>
            <a:p/>
          </p:txBody>
        </p:sp>
        <p:sp>
          <p:nvSpPr>
            <p:cNvPr id="48" name="pt48"/>
            <p:cNvSpPr/>
            <p:nvPr/>
          </p:nvSpPr>
          <p:spPr>
            <a:xfrm>
              <a:off x="6362859"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7612499"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6362859"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7612499"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6387685"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53" name="tx53"/>
            <p:cNvSpPr/>
            <p:nvPr/>
          </p:nvSpPr>
          <p:spPr>
            <a:xfrm>
              <a:off x="7637325"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4" name="tx54"/>
            <p:cNvSpPr/>
            <p:nvPr/>
          </p:nvSpPr>
          <p:spPr>
            <a:xfrm>
              <a:off x="6387685"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55" name="tx55"/>
            <p:cNvSpPr/>
            <p:nvPr/>
          </p:nvSpPr>
          <p:spPr>
            <a:xfrm>
              <a:off x="7637325"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56" name="pl5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7" name="rc5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58" name="tx5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9" name="tx5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60" name="tx60"/>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1" name="tx61"/>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2" name="tx62"/>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3" name="tx63"/>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4" name="tx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1330629"/>
              <a:ext cx="5227126"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Qatar, 2024-2025</a:t>
              </a:r>
            </a:p>
          </p:txBody>
        </p:sp>
        <p:sp>
          <p:nvSpPr>
            <p:cNvPr id="76" name="tx7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7" name="tx7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Qatar was 2024.
In 2025, first dose (HPV1) programme coverage among girls was 7%. In 2025, last dose (HPVc) programme coverage among girls was 1%.</a:t>
            </a:r>
          </a:p>
        </p:txBody>
      </p:sp>
      <p:sp>
        <p:nvSpPr>
          <p:cNvPr id="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1% and coverage among boys increased to 1%.</a:t>
            </a:r>
          </a:p>
        </p:txBody>
      </p:sp>
      <p:grpSp xmlns:pic="http://schemas.openxmlformats.org/drawingml/2006/picture">
        <p:nvGrpSpPr>
          <p:cNvPr id="80" name=""/>
          <p:cNvGrpSpPr/>
          <p:nvPr/>
        </p:nvGrpSpPr>
        <p:grpSpPr>
          <a:xfrm>
            <a:off x="292608" y="1005840"/>
            <a:ext cx="8595360" cy="28575"/>
            <a:chOff x="292608" y="1005840"/>
            <a:chExt cx="8595360" cy="28575"/>
          </a:xfrm>
        </p:grpSpPr>
        <p:sp>
          <p:nvSpPr>
            <p:cNvPr id="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571783"/>
            </a:xfrm>
            <a:custGeom>
              <a:avLst/>
              <a:pathLst>
                <a:path w="6481656" h="571783">
                  <a:moveTo>
                    <a:pt x="0" y="571783"/>
                  </a:moveTo>
                  <a:lnTo>
                    <a:pt x="259266" y="180563"/>
                  </a:lnTo>
                  <a:lnTo>
                    <a:pt x="518532" y="90281"/>
                  </a:lnTo>
                  <a:lnTo>
                    <a:pt x="777798" y="210657"/>
                  </a:lnTo>
                  <a:lnTo>
                    <a:pt x="1037065" y="90281"/>
                  </a:lnTo>
                  <a:lnTo>
                    <a:pt x="1296331" y="60187"/>
                  </a:lnTo>
                  <a:lnTo>
                    <a:pt x="1555597" y="90281"/>
                  </a:lnTo>
                  <a:lnTo>
                    <a:pt x="1814863" y="150469"/>
                  </a:lnTo>
                  <a:lnTo>
                    <a:pt x="2074130" y="60187"/>
                  </a:lnTo>
                  <a:lnTo>
                    <a:pt x="2333396" y="0"/>
                  </a:lnTo>
                  <a:lnTo>
                    <a:pt x="2592662" y="60187"/>
                  </a:lnTo>
                  <a:lnTo>
                    <a:pt x="2851928" y="180563"/>
                  </a:lnTo>
                  <a:lnTo>
                    <a:pt x="3111195" y="210657"/>
                  </a:lnTo>
                  <a:lnTo>
                    <a:pt x="3370461" y="60187"/>
                  </a:lnTo>
                  <a:lnTo>
                    <a:pt x="3629727" y="300938"/>
                  </a:lnTo>
                  <a:lnTo>
                    <a:pt x="3888994" y="0"/>
                  </a:lnTo>
                  <a:lnTo>
                    <a:pt x="4148260" y="30093"/>
                  </a:lnTo>
                  <a:lnTo>
                    <a:pt x="4407526" y="60187"/>
                  </a:lnTo>
                  <a:lnTo>
                    <a:pt x="4666792" y="30093"/>
                  </a:lnTo>
                  <a:lnTo>
                    <a:pt x="4926059" y="30093"/>
                  </a:lnTo>
                  <a:lnTo>
                    <a:pt x="5185325" y="300938"/>
                  </a:lnTo>
                  <a:lnTo>
                    <a:pt x="5444591" y="30093"/>
                  </a:lnTo>
                  <a:lnTo>
                    <a:pt x="5703857" y="30093"/>
                  </a:lnTo>
                  <a:lnTo>
                    <a:pt x="5963124" y="120375"/>
                  </a:lnTo>
                  <a:lnTo>
                    <a:pt x="6222390" y="90281"/>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1957551" y="2135571"/>
              <a:ext cx="5963124" cy="361126"/>
            </a:xfrm>
            <a:custGeom>
              <a:avLst/>
              <a:pathLst>
                <a:path w="5963124" h="361126">
                  <a:moveTo>
                    <a:pt x="0" y="240750"/>
                  </a:moveTo>
                  <a:lnTo>
                    <a:pt x="259266" y="240750"/>
                  </a:lnTo>
                  <a:lnTo>
                    <a:pt x="518532" y="120375"/>
                  </a:lnTo>
                  <a:lnTo>
                    <a:pt x="777798" y="30093"/>
                  </a:lnTo>
                  <a:lnTo>
                    <a:pt x="1037065" y="361126"/>
                  </a:lnTo>
                  <a:lnTo>
                    <a:pt x="1296331" y="240750"/>
                  </a:lnTo>
                  <a:lnTo>
                    <a:pt x="1555597" y="120375"/>
                  </a:lnTo>
                  <a:lnTo>
                    <a:pt x="1814863" y="0"/>
                  </a:lnTo>
                  <a:lnTo>
                    <a:pt x="2074130" y="30093"/>
                  </a:lnTo>
                  <a:lnTo>
                    <a:pt x="2333396" y="0"/>
                  </a:lnTo>
                  <a:lnTo>
                    <a:pt x="2592662" y="0"/>
                  </a:lnTo>
                  <a:lnTo>
                    <a:pt x="2851928" y="0"/>
                  </a:lnTo>
                  <a:lnTo>
                    <a:pt x="3111195" y="120375"/>
                  </a:lnTo>
                  <a:lnTo>
                    <a:pt x="3370461" y="240750"/>
                  </a:lnTo>
                  <a:lnTo>
                    <a:pt x="3629727" y="210657"/>
                  </a:lnTo>
                  <a:lnTo>
                    <a:pt x="3888994" y="180563"/>
                  </a:lnTo>
                  <a:lnTo>
                    <a:pt x="4148260" y="120375"/>
                  </a:lnTo>
                  <a:lnTo>
                    <a:pt x="4407526" y="30093"/>
                  </a:lnTo>
                  <a:lnTo>
                    <a:pt x="4666792" y="331032"/>
                  </a:lnTo>
                  <a:lnTo>
                    <a:pt x="4926059" y="0"/>
                  </a:lnTo>
                  <a:lnTo>
                    <a:pt x="5185325" y="0"/>
                  </a:lnTo>
                  <a:lnTo>
                    <a:pt x="5444591" y="0"/>
                  </a:lnTo>
                  <a:lnTo>
                    <a:pt x="5703857" y="0"/>
                  </a:lnTo>
                  <a:lnTo>
                    <a:pt x="5963124" y="0"/>
                  </a:lnTo>
                </a:path>
              </a:pathLst>
            </a:custGeom>
            <a:ln w="27101" cap="flat">
              <a:solidFill>
                <a:srgbClr val="7CAE00">
                  <a:alpha val="100000"/>
                </a:srgbClr>
              </a:solidFill>
              <a:prstDash val="solid"/>
              <a:round/>
            </a:ln>
          </p:spPr>
          <p:txBody>
            <a:bodyPr/>
            <a:lstStyle/>
            <a:p/>
          </p:txBody>
        </p:sp>
        <p:sp>
          <p:nvSpPr>
            <p:cNvPr id="29" name="pl29"/>
            <p:cNvSpPr/>
            <p:nvPr/>
          </p:nvSpPr>
          <p:spPr>
            <a:xfrm>
              <a:off x="3772415" y="2135571"/>
              <a:ext cx="4148260" cy="210657"/>
            </a:xfrm>
            <a:custGeom>
              <a:avLst/>
              <a:pathLst>
                <a:path w="4148260" h="210657">
                  <a:moveTo>
                    <a:pt x="0" y="0"/>
                  </a:moveTo>
                  <a:lnTo>
                    <a:pt x="259266" y="60187"/>
                  </a:lnTo>
                  <a:lnTo>
                    <a:pt x="518532" y="30093"/>
                  </a:lnTo>
                  <a:lnTo>
                    <a:pt x="777798" y="210657"/>
                  </a:lnTo>
                  <a:lnTo>
                    <a:pt x="1037065" y="0"/>
                  </a:lnTo>
                  <a:lnTo>
                    <a:pt x="1296331" y="150469"/>
                  </a:lnTo>
                  <a:lnTo>
                    <a:pt x="1555597" y="120375"/>
                  </a:lnTo>
                  <a:lnTo>
                    <a:pt x="1814863" y="60187"/>
                  </a:lnTo>
                  <a:lnTo>
                    <a:pt x="2074130" y="30093"/>
                  </a:lnTo>
                  <a:lnTo>
                    <a:pt x="2333396" y="30093"/>
                  </a:lnTo>
                  <a:lnTo>
                    <a:pt x="2592662" y="30093"/>
                  </a:lnTo>
                  <a:lnTo>
                    <a:pt x="2851928" y="30093"/>
                  </a:lnTo>
                  <a:lnTo>
                    <a:pt x="3111195" y="30093"/>
                  </a:lnTo>
                  <a:lnTo>
                    <a:pt x="3370461" y="60187"/>
                  </a:lnTo>
                  <a:lnTo>
                    <a:pt x="3629727" y="60187"/>
                  </a:lnTo>
                  <a:lnTo>
                    <a:pt x="3888994" y="90281"/>
                  </a:lnTo>
                  <a:lnTo>
                    <a:pt x="4148260" y="90281"/>
                  </a:lnTo>
                </a:path>
              </a:pathLst>
            </a:custGeom>
            <a:ln w="27101" cap="flat">
              <a:solidFill>
                <a:srgbClr val="00BFC4">
                  <a:alpha val="100000"/>
                </a:srgbClr>
              </a:solidFill>
              <a:prstDash val="solid"/>
              <a:round/>
            </a:ln>
          </p:spPr>
          <p:txBody>
            <a:bodyPr/>
            <a:lstStyle/>
            <a:p/>
          </p:txBody>
        </p:sp>
        <p:sp>
          <p:nvSpPr>
            <p:cNvPr id="30" name="pl30"/>
            <p:cNvSpPr/>
            <p:nvPr/>
          </p:nvSpPr>
          <p:spPr>
            <a:xfrm>
              <a:off x="7661409" y="5084770"/>
              <a:ext cx="259266" cy="0"/>
            </a:xfrm>
            <a:custGeom>
              <a:avLst/>
              <a:pathLst>
                <a:path w="259266" h="0">
                  <a:moveTo>
                    <a:pt x="0" y="0"/>
                  </a:moveTo>
                  <a:lnTo>
                    <a:pt x="25926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874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50463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6689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919175" y="23379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623033" y="50463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721" y="2095446"/>
              <a:ext cx="241220" cy="37331"/>
            </a:xfrm>
            <a:custGeom>
              <a:avLst/>
              <a:pathLst>
                <a:path w="241220" h="37331">
                  <a:moveTo>
                    <a:pt x="241220" y="0"/>
                  </a:moveTo>
                  <a:lnTo>
                    <a:pt x="0" y="37331"/>
                  </a:lnTo>
                </a:path>
              </a:pathLst>
            </a:custGeom>
          </p:spPr>
          <p:txBody>
            <a:bodyPr/>
            <a:lstStyle/>
            <a:p/>
          </p:txBody>
        </p:sp>
        <p:sp>
          <p:nvSpPr>
            <p:cNvPr id="41" name="pl41"/>
            <p:cNvSpPr/>
            <p:nvPr/>
          </p:nvSpPr>
          <p:spPr>
            <a:xfrm>
              <a:off x="7934109" y="2231426"/>
              <a:ext cx="245833" cy="101995"/>
            </a:xfrm>
            <a:custGeom>
              <a:avLst/>
              <a:pathLst>
                <a:path w="245833" h="101995">
                  <a:moveTo>
                    <a:pt x="245833" y="101995"/>
                  </a:moveTo>
                  <a:lnTo>
                    <a:pt x="0" y="0"/>
                  </a:lnTo>
                </a:path>
              </a:pathLst>
            </a:custGeom>
          </p:spPr>
          <p:txBody>
            <a:bodyPr/>
            <a:lstStyle/>
            <a:p/>
          </p:txBody>
        </p:sp>
        <p:sp>
          <p:nvSpPr>
            <p:cNvPr id="42" name="pl42"/>
            <p:cNvSpPr/>
            <p:nvPr/>
          </p:nvSpPr>
          <p:spPr>
            <a:xfrm>
              <a:off x="7932109" y="2232100"/>
              <a:ext cx="572363" cy="312743"/>
            </a:xfrm>
            <a:custGeom>
              <a:avLst/>
              <a:pathLst>
                <a:path w="572363" h="312743">
                  <a:moveTo>
                    <a:pt x="572363" y="312743"/>
                  </a:moveTo>
                  <a:lnTo>
                    <a:pt x="0" y="0"/>
                  </a:lnTo>
                </a:path>
              </a:pathLst>
            </a:custGeom>
          </p:spPr>
          <p:txBody>
            <a:bodyPr/>
            <a:lstStyle/>
            <a:p/>
          </p:txBody>
        </p:sp>
        <p:sp>
          <p:nvSpPr>
            <p:cNvPr id="43" name="pl43"/>
            <p:cNvSpPr/>
            <p:nvPr/>
          </p:nvSpPr>
          <p:spPr>
            <a:xfrm>
              <a:off x="7940023" y="5084770"/>
              <a:ext cx="239918" cy="2"/>
            </a:xfrm>
            <a:custGeom>
              <a:avLst/>
              <a:pathLst>
                <a:path w="239918" h="2">
                  <a:moveTo>
                    <a:pt x="239918" y="2"/>
                  </a:moveTo>
                  <a:lnTo>
                    <a:pt x="0" y="0"/>
                  </a:lnTo>
                </a:path>
              </a:pathLst>
            </a:custGeom>
          </p:spPr>
          <p:txBody>
            <a:bodyPr/>
            <a:lstStyle/>
            <a:p/>
          </p:txBody>
        </p:sp>
        <p:sp>
          <p:nvSpPr>
            <p:cNvPr id="44" name="pg44"/>
            <p:cNvSpPr/>
            <p:nvPr/>
          </p:nvSpPr>
          <p:spPr>
            <a:xfrm>
              <a:off x="8111362" y="200107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04191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6" name="pg46"/>
            <p:cNvSpPr/>
            <p:nvPr/>
          </p:nvSpPr>
          <p:spPr>
            <a:xfrm>
              <a:off x="8111362" y="22734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3142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8" name="pg48"/>
            <p:cNvSpPr/>
            <p:nvPr/>
          </p:nvSpPr>
          <p:spPr>
            <a:xfrm>
              <a:off x="8111362" y="254484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58568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50" name="pg50"/>
            <p:cNvSpPr/>
            <p:nvPr/>
          </p:nvSpPr>
          <p:spPr>
            <a:xfrm>
              <a:off x="8111362" y="4993787"/>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5034629"/>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a:t>
              </a:r>
            </a:p>
          </p:txBody>
        </p:sp>
        <p:sp>
          <p:nvSpPr>
            <p:cNvPr id="52" name="pg52"/>
            <p:cNvSpPr/>
            <p:nvPr/>
          </p:nvSpPr>
          <p:spPr>
            <a:xfrm>
              <a:off x="1503724" y="254464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444" y="258844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80</a:t>
              </a:r>
            </a:p>
          </p:txBody>
        </p:sp>
        <p:sp>
          <p:nvSpPr>
            <p:cNvPr id="54" name="pg54"/>
            <p:cNvSpPr/>
            <p:nvPr/>
          </p:nvSpPr>
          <p:spPr>
            <a:xfrm>
              <a:off x="1661191" y="235778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706911" y="24015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91</a:t>
              </a:r>
            </a:p>
          </p:txBody>
        </p:sp>
        <p:sp>
          <p:nvSpPr>
            <p:cNvPr id="56" name="pg56"/>
            <p:cNvSpPr/>
            <p:nvPr/>
          </p:nvSpPr>
          <p:spPr>
            <a:xfrm>
              <a:off x="3474378" y="211753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520098" y="216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58" name="pg58"/>
            <p:cNvSpPr/>
            <p:nvPr/>
          </p:nvSpPr>
          <p:spPr>
            <a:xfrm>
              <a:off x="7434114" y="5037000"/>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479834" y="5082349"/>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82060" y="1704273"/>
              <a:ext cx="1314107"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Qatar,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Qatar has all 4 of the  SDG vaccines.
In 2025, Qatar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Qatar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96% between 2024 and 2025.
• There were there were approximately the same number of zero-dose children in 2025. This leaves &lt;500 children without vaccination, vulnerable to vaccine-preventable diseases and a further &lt;1,000 with incomplete protection.
• Qatar accounted for &lt;0.1% of zero-dose children in Middle East and North Africa (MENA) and &lt;0.1% of zero-dose children globally.
• MCV1 coverage remained constant at 99% between 2024 and 2025. There were &lt;500 children who missed out on the first measles vaccination.
• MCV2 coverage remained constant at 99% between 2024 and 2025.
• Last dose coverage of HPV vaccination (HPVc) among girls remained constant at 1%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Qatar,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Qatar.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P7TF5XRZ5TZD-1674051314-8147</_dlc_DocId>
    <_dlc_DocIdUrl xmlns="5ce71423-0d49-4a04-8822-86064e799dcd">
      <Url>https://unicef.sharepoint.com/teams/DAPM-DataComm/_layouts/15/DocIdRedir.aspx?ID=P7TF5XRZ5TZD-1674051314-8147</Url>
      <Description>P7TF5XRZ5TZD-1674051314-8147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47BB643-3E9C-4D3E-AE88-06C2E951028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41644185-c4c5-4e14-a846-faf680090911</vt:lpwstr>
  </property>
</Properties>
</file>