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f9e92a53696a31510f5b6925cbd1338487a920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50427f821195915413b7a3fe22f12e9e57f19f7f.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8c74f288319189f1e3532ad86cdf69ea1c21bd1.png"/>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189cfe387b90f8521a83978e27b2b3bdb0186cf.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2f34514835d32ca2be12b6de2b6c06c6aa24d88.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14c3e220d385ae506847437cf34cf5a91cf422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1755495e166138a2ce7fd094cbd9f036e53347f.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dbfe21a25fa898639a5cc11ac1a78024fdb6fb2.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316c3b0779c0f9e8a1cc45e59d9654a6c532ec8.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e1d4b8b80853785370f5758e8a2244bfa386517.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9519cf360c8d8ade6fd5cd4365e444f120bd229.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45acfc551f66c5e113719edc9c794ac6072f8c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e5cd8e159da1836b89b9ceec81f2eeb641abe7a.png"/>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8baff4bfff9a0562f042f9aeff390a27f74aeba.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f83a3e5d180dc1223e45fd5510b8865e63ff89.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93fb5f0f5d97d514362b5e3c643fa03e766d32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5bc7dd37cca6c018968af821bae1421a937d5e31.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0d7c14dc28ea311d5685dc5d8ca0f75a0388aa1.png"/>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3ac22ff1ade1591082353f01218557d839e6f29.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05a62bdf8ba92ca923e3f2720f5906d458ff7c8.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6330bf7dc32576bbf0c55b042179e39ee9612b5.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d272da726335a97434dda3c46127cf7a4c4408.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98%.
وتجاوزت تغطية لقاح DTP3 — التي تُعد مؤشراً على مدى كفاءة الدول في تقديم خدمات التحصين للأطفال — الهدف المحدد بنسبة 90% لعام 2030.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تجاوزت تغطية لقاح MCV1 الهدف المحدد بنسبة 95٪، كما تجاوزت تغطية لقاح MCV2 الهدف المحدد بنسبة 95٪.
بين عامي 2024 و2025، ارتفعت تغطية لقاح واحد، وانخفضت تغطية لقاح واحد، وظلت تغطية 3 لقاحات دون تغيير.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State of Palestine.
في عام 2025، ظلت نسبة التغطية بلقاح DTP1 في دولة فلسطين ثابتة عند 99٪. وظل عدد الأطفال الذين لم يتلقوا أي جرعة من لقاح DTP (الأطفال الذين لم يتلقوا أي جرعة) ثابتًا عند 1,000 طفل في عام 2024 و1,000 طفل في عام 2025.
وظلت تغطية لقاح DTP3 ثابتة عند 99% في عام 2025، مما ترك 1,000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99% وبلغت نسبة التغطية بلقاح DTP3 99%، مما ترك 1,000 طفل لم يتلقوا التطعيم أو لم يكتمل تطعيمهم، بما في ذلك 1,000 طفل لم يتلقوا أي جرعة و&lt;100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دولة فلسطين (99٪) أعلى بـ 9 نقاط مئوية من المتوسط العالمي (90٪) وأعلى بـ 10 نقاط مئوية من المتوسط في جميع بلدان مبادرة « MENA » (89٪).
وكانت التغطية الوطنية بلقاح DTP1 هي نفسها التي سُجلت في عام 2019 (99%).
وهذا يعادل 1,000 طفل لم يتلقوا الجرعة في عام 2025 - وهو نفس عدد الأطفال الذين لم يتلقوا الجرعة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برنامج التطعيم ضد داء الكبد الوبائي (DTP1) في دولة فلسطين 99% — وهي نفس النسبة المسجلة في عام 2019، وتزيد عن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دولة فلسطين المرتبة 13 من بين 20 دولة من حيث أدنى معدل تغطية بلقاح DTP1 (بناءً على المراتب المتساوية).
ولم تكن دولة فلسطين ضمن الدول العشر الأولى التي تضم أكبر عدد من الأطفال الذين لم يتلقوا أي جرعة من اللقاح.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دولة فلسطين أعلى معدل تغطية، ولم تكن من بين الدول العشر الأولى التي سجلت أكبر عدد من الأطفال الذين لم يتلقوا أي جرعة من اللقاح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دولة فلسطين المرتبة 16 من بين 20 دولة تضم كل منها 1,000 طفل لم يتلقوا أي جرعة من اللقاح.
في عام 2025، احتلت دولة فلسطين المرتبة 16 من بين 20 دولة تضم كل منها 1,000 طفل لم يتلقوا أي جرعة من اللقاح.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الدول إلى خفض عدد الأطفال الذين لم يتلقوا أي جرعة من اللقاح في عام 2019 إلى النصف بحلول عام 2030. يوضح هذا الرسم البياني العدد السنوي للأطفال الذين يتعين تطعيمهم للوصول إلى هدف «صفر جرعات» (ZD).
من المتوقع أن تشهد دولة فلسطين زيادة طفيفة (&lt;10,000) في عدد الرضع الناجين بحلول عام 2030. ولذلك، لتحقيق هدف «صفر جرعات» الذي حددته مبادرة IA2030، يتعين تطعيم عدد أكبر قليلاً (~0.33%) من الأطفال بلقاح DTP1 كل عام.</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المزيد من الأطفال كل عام لتحقيق هدف مبادرة IA2030 المتمثل في خفض عدد الأطفال الذين لم يتلقوا أي جرعة من اللقاح إلى النصف بحلول عام 2030، مع توقع حدوث زيادة طفيفة في عدد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31٪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لـ «IA2030» بنسبة 31٪،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(99٪) مماثلة لتلك المسجلة في عام 2019 (99٪).
انخفض عدد الأطفال الذين تم تطعيمهم بلقاح DTP1 بنسبة 2% مقارنة بعام 2019.
انخفض عدد الرضع الناجين بنسبة 2%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State of Palestine / دولة فلسطين</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DTP3 في دولة فلسطين (99٪) أعلى بـ 14 نقطة مئوية من المتوسط العالمي (85٪) وأعلى بـ 16 نقطة مئوية من المتوسط في جميع بلدان مبادرة « MENA » (83٪).
وكانت التغطية الوطنية بلقاح DTP3 هي نفسها التي سُجلت في عام 2019 (99%).
وهذا يعادل 1,000 طفل من غير المتلقين وغير الملقحين في عام 2025 - وهو نفس عدد الأطفال غير المتلقين وغير الملقحين المسجل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برنامج التطعيم ضد داء الكلب (DTP3) في دولة فلسطين 99% — وهي نفس النسبة المسجلة في عام 2019، وتزيد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دولة فلسطين المرتبة 19 من بين 20 دولة من حيث أدنى معدل تغطية بلقاح DTP3 (بناءً على المراتب المتساوية).
ولم تكن دولة فلسطين ضمن الدول العشر الأولى التي تضم أكبر عدد من الأطفال غير الملقحين أو الذين لم يكملوا جرعات التطعيم.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دولة فلسطين أعلى معدل تغطية، ولم تكن من بين الدول العشر الأولى التي سجلت أعلى عدد من الأطفال غير الملقحين أو الذين لم يكملوا جرعات التطعيم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(99٪) مماثلة لتلك المسجلة في عام 2019 (99٪).
انخفض عدد الأطفال الذين تم تطعيمهم بلقاح DTP3 بنسبة 2% مقارنة بعام 2019.
انخفض عدد الرضع الناجين بنسبة 2%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عددهم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التي تُعطى عادةً في عمر 9 أو 12 شهراً وفقاً لجدول التطعيم الوطني — ثابتة نسبياً (في حدود 1٪) عند 98٪. وهذا مشابه لما كان عليه الحال في عام 2019، حيث بلغت التغطية 99٪.
لم يتلقَ 3,000 طفل الجرعة الأولى الروتينية من لقاح الحصبة.
تُعطى الجرعة الثانية من لقاح الحصبة (MCV2) عادةً للأطفال الذين تتراوح أعمارهم بين 18 شهراً وخمس سنوات. وظلت تغطية الجرعة الثانية من لقاح الحصبة ثابتة عند 99%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في الجولة الأولى من حملة التطعيم ضد الحصبة (MCV1) ثابتة نسبيًا (في حدود 1٪) عند 99٪ في عام 2025، مما ترك 3,000 طفل دون أي حماية ضد الحصبة. كما ظلت نسبة التغطية في الجولة الثانية من حملة التطعيم ضد الحصبة (MCV2) ثابتة عند 99٪</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دولة فلسطين (98%) أعلى بـ 14 نقطة مئوية من المتوسط العالمي (84%)، وأعلى بـ 14 نقطة مئوية من المتوسط في جميع بلدان مبادرة « MENA » (84%).
وكانت التغطية الوطنية للقاح MCV1 أقل بنسبة نقطة مئوية واحدة عن عام 2019 (99٪).
وهذا يعادل 3,000 طفل غير مطعّم في عام 2025 مقارنة بـ 1,000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دولة فلسطين 98% — وهي أقل بنقطة مئوية واحدة عن عام 2019، وأعلى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دولة فلسطين المرتبة 12 من بين 20 دولة من حيث أدنى معدل تغطية بلقاح MCV1 (بناءً على المراتب المتساوية).
ولم تكن دولة فلسطين ضمن الدول العشر الأولى التي تضم أكبر عدد من الأطفال غير الملقحين.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دولة فلسطين 98٪، ولم تكن الدولة ضمن الدول العشر الأولى التي تضم أكبر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ظلت نسبة التغطية بلقاح MCV1 في عام 2025 (98٪) ثابتة نسبيًّا في حدود 1٪ مقارنةً بعام 2019 (99٪).
انخفض عدد الأطفال الذين تم تطعيمهم بلقاح MCV1 بنسبة 3٪ مقارنة بعام 2019.
انخفض عدد الرضع الناجين بنسبة 2٪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عددهم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تلقى جميع الأطفال تقريبًا الذين تلقوا جرعة DTP1 جرعة DTP3 أيضًا (يسار)، ولم يتلقَ 1% من الأطفال الذين تلقوا جرعة DTP1 جرعة MCV1 (يمين).
ويشير عدم وجود حالات انقطاع عن تلقي لقاح DTP إلى قدرة جيدة جدًا على توفير سلسلة كاملة من اللقاحات في مرحلة مبكرة من الحياة. ويشير انخفاض معدل الانقطاع عن تلقي لقاحي DTP وMCV إلى استمرار جيد في برامج التحصين والقدرة على توفير دورة كاملة من اللقاحات في مرحلة الرضاعة (حتى سن سنة واحدة).
في عام 2025، كان معدل التسرب من لقاح DTP في دولة فلسطين أقل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لم تسجل دولة فلسطين أي حالات انقطاع عن تلقي لقاحات DTP1-DTP3 (0٪)، بينما كانت نسبة الانقطاع عن تلقي لقاحات DTP1-MCV1 منخفضة (1٪)، مما يشير إلى قدرة جيدة جدًا على تقديم السلسلة الأولية في مرحلة مبكرة، وقدرة جيدة على توفير الدورة الكاملة من اللقاحات خلال مرحلة الرضاعة.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سجلت لقاح ROTAC أدنى معدل تغطية (83٪)، تليها لقاحات BCG وIPV1 وMCV1 (98٪).
وبالمقارنة مع عام 2019، انخفضت نسبة التغطية لأربعة لقاحات (BCG، وIPV1، وMCV1، وROTAC)، بينما ظلت نسبة التغطية لثلاثة لقاحات ثابتة (DTP1، وDTP3، وMCV2).
مقارنةً بعام 2024، انخفضت تغطية 4 لقاحات (BCG، IPV1، MCV1 وROTAC) وظلت تغطية 3 لقاحات ثابتة (DTP1، DTP3 وMCV2).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دولة فلسطين أدنى معدل تغطية في برنامج ROTAC (83٪)، في حين تراوحت معدلات التغطية لمعظم اللقاحات الروتينية الأخرى بين 98 و99٪؛ وانخفضت معدلات التغطية لأربعة مستضدات منذ عام 2019، كما انخفضت لأربعة مستضدات أخرى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التسع لقاحات (السلسلة الكاملة).
في عام 2025، سجل لقاح RotaC أدنى معدل تغطية بين جميع اللقاحات (83٪)، يليه لقاح IPV1، ثم IPVC، ثم MCV1، ثم لقاح الحصبة الألمانية (98٪).
وكانت التغطية متماثلة بالنسبة لأربعة لقاحات (DTP3، وHEPB3، وHIB3، وMCV2)، بينما انخفضت التغطية بالنسبة لأربعة لقاحات أخرى (IPV1، وMCV1، وROTAC، وRUBELLA) مقارنةً بالتغطية المسجلة في عام 2019.
ظلت التغطية بالنسبة لأربعة لقاحات على حالها (DTP3، HEPB3، HIB3 وMCV2)، وانخفضت بالنسبة لخمسة لقاحات (IPV1، IPVC، MCV1، ROTAC وRUBELLA) مقارنةً بالتغطية في عام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ظلت نسبة التغطية بلقاح DTP1 دون تغيير بين عامي 2019 (99٪) و2024 (99٪). وظلت نسبة التغطية بلقاح DTP1 في عام 2025 (99٪) دون تغيير مقارنة بعام 2024، وكانت مماثلة لتلك المسجلة في عام 2019. في الفترة 2019-2025، بلغت تغطية لقاح DTP1 أدنى مستوى لها في عام 2023 (88٪).
في عام 2024، سجلت لقاحتان تغطية أقل مقارنة بعام 2019.
في عام 2025، سجلت 6 لقاحات تغطية أقل مقارنة بعام 2019.
في عام 2025، سجلت 5 لقاحات تغطية أقل مقارنة بعام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تمتلك دولة فلسطين 3 لقاحات من أصل 4 لقاحات تندرج ضمن أهداف التنمية المستدامة.
في عام 2025، كانت دولة فلسطين قد حققت تغطية لا تقل عن 90% لثلاثة لقاحات من أصل 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دولة فلسطين هدف تغطية 90% من اللقاحات المرتبطة بأهداف التنمية المستدامة.</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ظلت تغطية لقاح DTP1 ثابتة عند 99% بين عامي 2024 و2025.
• ظلت تغطية لقاح DTP3 ثابتة عند 99% بين عامي 2024 و2025.
• كان هناك تقريبًا نفس العدد من الأطفال الذين لم يتلقوا أي جرعة في عام 2025. وهذا يترك 1,000 طفل دون تلقيح، معرضين للإصابة بأمراض يمكن الوقاية منها بالتلقيح، بالإضافة إلى أقل من 100 طفل يتمتعون بحماية غير كاملة.
• شكلت دولة فلسطين 0.1% من الأطفال الذين لم يتلقوا أي جرعة في منطقة الشرق الأوسط وشمال أفريقيا (MENA) وأقل من 0.1% من الأطفال الذين لم يتلقوا أي جرعة على الصعيد العالمي.
• انخفضت تغطية اللقاح الأول ضد الحصبة (MCV1) بنسبة 1 نقطة مئوية من 99% في عام 2024 إلى 98% في عام 2025. وكان هناك 3,000 طفل لم يتلقوا الجرعة الأولى من لقاح الحصبة.
• ظلت تغطية الجرعة الثانية من لقاح الحصبة (MCV2) ثابتة عند 99% بين عامي 2024 و2025.
• لم يتم إدخال لقاح فيروس الورم الحليمي البشري (HPV).</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 week</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State of Palestine،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نفاد مخزون اللقاحات</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مخزونات اللقاحات المبلغ عنها للقاحات الأطفال ذات الصلة ب WUENIC على المستويين الوطني ودون الوطني خلال السنوات الخمس الماضية (من 2021 إلى 2025). عند توفرها، يتم تحديد مدة نفاد المخزون على المستوى الوطني بالشهور. يتم تسجيل نفابات المخزون دون تحديد المدة. يتم عرض اللقاحات التي نفدت منها المخزون خلال الفترة المحددة فقط.
يشير نفاد المخزون إلى فترة تكون فيها نقاط تخزين وتوزيع اللقاحات (مثل المخازن الوطنية أو المحلية) قد نفدت بالكامل، بما في ذلك المخزون الاحتياطي، ولا يمكنها تزويد اللقاحات للمخازن أو المرافق ذات المستوى الأدنى. من المهم ملاحظة أن نفاد المخزون على مستوى المنشأة يمكن أن يحدث حتى عندما تتوفر في المتاجر العليا مخزونا. يمكن أن تؤثر نفاد المخزون، خاصة الممتد لفترات طويلة، سلبا على تغطية التطعيم.</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12 لقاحًا من أصل 13 (92٪) من اللقاحات المدرجة في جدول التطعيم تغطية بلغت 90٪ أو أكثر. وتراوحت تغطية اللقاحات بين 83٪ و99٪.
منذ عام 2007، تم إجراء تقديرات لخمسة لقاحات جديدة. لقاح IPVC هو أحدث لقاح تم الإبلاغ عنه (2021)، وقد حقق تغطية بلغت 98% في عام 2025.
في عام 2025، أبلغت دولة فلسطين عن نفاذ مخزون اللقاحات/الإمدادات (لقاح شلل الأطفال الفموي (OPV) ولقاح فيروس الروتا) (مزيد من المعلومات في الشريحة 8).</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لعدد من المستضدات، وظلت دون تغيير بالنسبة لسبعة مستضدات، وانخفضت بالنسبة لستة مستضدات، مما يشير إلى تحسن محدود في أداء التطعيم الروتيني؛ وحققت 12 مستضدًا نسبة تغطية لا تقل عن 90٪.</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P7TF5XRZ5TZD-1674051314-8266</_dlc_DocId>
    <_dlc_DocIdUrl xmlns="5ce71423-0d49-4a04-8822-86064e799dcd">
      <Url>https://unicef.sharepoint.com/teams/DAPM-DataComm/_layouts/15/DocIdRedir.aspx?ID=P7TF5XRZ5TZD-1674051314-8266</Url>
      <Description>P7TF5XRZ5TZD-1674051314-8266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1EE18A8C-C581-487D-BDF5-11F768B10597}"/>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2026-07-17T12:16:05Z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65471083-e1c4-4f5a-ab10-acb21a643926</vt:lpwstr>
  </property>
</Properties>
</file>